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31" autoAdjust="0"/>
  </p:normalViewPr>
  <p:slideViewPr>
    <p:cSldViewPr>
      <p:cViewPr varScale="1">
        <p:scale>
          <a:sx n="113" d="100"/>
          <a:sy n="113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7D33C1BE-EA9B-4116-84A3-90F8F8498FBD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2DBA863-2ECF-4B41-B3C1-528AA2190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1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AC65-4B03-456E-8DD4-41ECDD417E26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E946-5A48-4239-8D36-0A57EE9AC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6071-9B6D-46DE-A601-249F77A89C8C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0522-F66A-414E-A8B2-D6B53CAFBC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48DBED-CF2C-495D-9994-20E5ED27F292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996ED2-DA41-4A3F-9A0C-E2BE9A28E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81CBA83-6A4F-4F34-A871-685AFE4E76D8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34A7981-D0C7-48C8-B37D-01029C089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0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83B760-9A49-4BFF-92F2-0FCAA4A91178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8A5FD5-4138-4C15-A483-3BA733C88B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989712-2F10-4E8C-8495-99CA2D2A91BC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03C1D3-9066-4BBA-AE13-F353B8668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07448C-117E-4252-A454-87C12C4A05E6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DDB62F-0975-4B87-8395-AA8D0D661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C0B92-5995-47BB-8605-A955CF5C51FA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1221-016B-41F2-8568-88C8254F8F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6EAC5692-180B-44DB-AF15-5FD682195E3D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C6056550-6479-4B63-8349-3A48477B4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9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9C62144C-3255-4DD1-9319-6F9C5799A61D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8247EBD-47DC-42AE-BD22-AD22AE7DF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A73F393-31D1-4F68-8CAA-41C660EEA3B5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69DBD0-A0CA-4823-9592-8E1D184AA2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92" r:id="rId7"/>
    <p:sldLayoutId id="2147483701" r:id="rId8"/>
    <p:sldLayoutId id="2147483702" r:id="rId9"/>
    <p:sldLayoutId id="2147483693" r:id="rId10"/>
    <p:sldLayoutId id="2147483694" r:id="rId11"/>
  </p:sldLayoutIdLst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  <a:ea typeface="方正姚体" pitchFamily="2" charset="-122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Kinect</a:t>
            </a: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Unity3D</a:t>
            </a:r>
            <a:endParaRPr lang="zh-CN" alt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1267" name="副标题 3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5955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——</a:t>
            </a:r>
            <a:r>
              <a:rPr lang="zh-CN" altLang="en-US" dirty="0" smtClean="0"/>
              <a:t>手势库开发的前期准备工作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抬手（第一类状态）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这是一个非常简单的状态，我们只需要判断</a:t>
            </a:r>
            <a:r>
              <a:rPr lang="zh-CN" altLang="en-US" sz="2400" dirty="0" smtClean="0">
                <a:solidFill>
                  <a:srgbClr val="7030A0"/>
                </a:solidFill>
              </a:rPr>
              <a:t>手的</a:t>
            </a:r>
            <a:r>
              <a:rPr lang="en-US" altLang="zh-CN" sz="2400" dirty="0" smtClean="0">
                <a:solidFill>
                  <a:srgbClr val="7030A0"/>
                </a:solidFill>
              </a:rPr>
              <a:t>Y</a:t>
            </a:r>
            <a:r>
              <a:rPr lang="zh-CN" altLang="en-US" sz="2400" dirty="0" smtClean="0">
                <a:solidFill>
                  <a:srgbClr val="7030A0"/>
                </a:solidFill>
              </a:rPr>
              <a:t>坐标</a:t>
            </a:r>
            <a:r>
              <a:rPr lang="zh-CN" altLang="en-US" sz="2400" dirty="0" smtClean="0">
                <a:solidFill>
                  <a:srgbClr val="FFFF00"/>
                </a:solidFill>
              </a:rPr>
              <a:t>大于</a:t>
            </a:r>
            <a:r>
              <a:rPr lang="zh-CN" altLang="en-US" sz="2400" dirty="0" smtClean="0">
                <a:solidFill>
                  <a:srgbClr val="7030A0"/>
                </a:solidFill>
              </a:rPr>
              <a:t>两个肩膀中间的</a:t>
            </a:r>
            <a:r>
              <a:rPr lang="en-US" altLang="zh-CN" sz="2400" dirty="0" smtClean="0">
                <a:solidFill>
                  <a:srgbClr val="7030A0"/>
                </a:solidFill>
              </a:rPr>
              <a:t>Y</a:t>
            </a:r>
            <a:r>
              <a:rPr lang="zh-CN" altLang="en-US" sz="2400" dirty="0" smtClean="0">
                <a:solidFill>
                  <a:srgbClr val="7030A0"/>
                </a:solidFill>
              </a:rPr>
              <a:t>坐标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摇手（第二类过程）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当人按以下顺序做出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个状态，我们以手肘到手腕做出一个向量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ector3 vecElbow2Wrist</a:t>
            </a:r>
            <a:r>
              <a:rPr lang="zh-CN" altLang="en-US" sz="2400" dirty="0" smtClean="0"/>
              <a:t>，然后根据模型求得手腕到手掌的距离</a:t>
            </a:r>
            <a:r>
              <a:rPr lang="en-US" altLang="zh-CN" sz="2400" dirty="0" smtClean="0"/>
              <a:t>Float fDistWrist2Hand</a:t>
            </a:r>
            <a:r>
              <a:rPr lang="zh-CN" altLang="en-US" sz="2400" dirty="0" smtClean="0"/>
              <a:t>，然后沿着这个向量走这段距离求得一个点</a:t>
            </a:r>
            <a:r>
              <a:rPr lang="en-US" altLang="zh-CN" sz="2400" dirty="0" smtClean="0"/>
              <a:t>Vector3 pntNormalHand</a:t>
            </a:r>
            <a:r>
              <a:rPr lang="zh-CN" altLang="en-US" sz="2400" dirty="0" smtClean="0"/>
              <a:t>，然后获取模型手掌的点</a:t>
            </a:r>
            <a:r>
              <a:rPr lang="en-US" altLang="zh-CN" sz="2400" dirty="0" smtClean="0"/>
              <a:t>Vector3 </a:t>
            </a:r>
            <a:r>
              <a:rPr lang="en-US" altLang="zh-CN" sz="2400" noProof="1" smtClean="0"/>
              <a:t>pntHand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FF00"/>
                </a:solidFill>
              </a:rPr>
              <a:t>如果</a:t>
            </a:r>
            <a:r>
              <a:rPr lang="en-US" altLang="zh-CN" sz="2400" dirty="0" smtClean="0">
                <a:solidFill>
                  <a:srgbClr val="FFFF00"/>
                </a:solidFill>
              </a:rPr>
              <a:t>pntHand.X</a:t>
            </a:r>
            <a:r>
              <a:rPr lang="zh-CN" altLang="en-US" sz="2400" dirty="0" smtClean="0">
                <a:solidFill>
                  <a:srgbClr val="FFFF00"/>
                </a:solidFill>
              </a:rPr>
              <a:t>出现连续的大于后小于然后重复上面判断</a:t>
            </a:r>
            <a:r>
              <a:rPr lang="en-US" altLang="zh-CN" sz="2400" dirty="0" smtClean="0">
                <a:solidFill>
                  <a:srgbClr val="FFFF00"/>
                </a:solidFill>
              </a:rPr>
              <a:t>……</a:t>
            </a:r>
            <a:r>
              <a:rPr lang="zh-CN" altLang="en-US" sz="2400" dirty="0" smtClean="0">
                <a:solidFill>
                  <a:srgbClr val="FFFF00"/>
                </a:solidFill>
              </a:rPr>
              <a:t>等</a:t>
            </a:r>
            <a:r>
              <a:rPr lang="en-US" altLang="zh-CN" sz="2400" dirty="0" smtClean="0">
                <a:solidFill>
                  <a:srgbClr val="FFFF00"/>
                </a:solidFill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</a:rPr>
              <a:t>次后</a:t>
            </a:r>
            <a:r>
              <a:rPr lang="zh-CN" altLang="en-US" sz="2400" dirty="0" smtClean="0"/>
              <a:t>，我们就可以认为这个动作是成功的。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458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4748005" cy="570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2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今后计划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我打算把这套库做成一个，在程序中，可以任意去开启库中的每一个手势，并且每一个手势都有如上图所示的这样一个参考资料去查阅，我并且打算用</a:t>
            </a:r>
            <a:r>
              <a:rPr lang="en-US" altLang="zh-CN" sz="2400" dirty="0" smtClean="0"/>
              <a:t>Lotus notes </a:t>
            </a:r>
            <a:r>
              <a:rPr lang="zh-CN" altLang="en-US" sz="2400" dirty="0" smtClean="0"/>
              <a:t>软件去把参考资料做一个数据库的样式。方便以后的使用。由于现在我们的技术还不是特别全面，很有可能现在写完的手势从效率上和体验上不是特别的完美。但是这样做了以后，我希望所有的人都可以通过数据库去查阅代码的函数名并去修改，来完成这个手势库。希望通过我们的努力一起去完成这个库的编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我会以一下几个原则去设计这套库：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、方面</a:t>
            </a:r>
            <a:r>
              <a:rPr lang="zh-CN" altLang="en-US" sz="2400" dirty="0">
                <a:solidFill>
                  <a:srgbClr val="FFFF00"/>
                </a:solidFill>
              </a:rPr>
              <a:t>查阅</a:t>
            </a:r>
            <a:r>
              <a:rPr lang="zh-CN" altLang="en-US" sz="2400" dirty="0"/>
              <a:t>，方便</a:t>
            </a:r>
            <a:r>
              <a:rPr lang="zh-CN" altLang="en-US" sz="2400" dirty="0">
                <a:solidFill>
                  <a:srgbClr val="FFFF00"/>
                </a:solidFill>
              </a:rPr>
              <a:t>调用</a:t>
            </a:r>
            <a:r>
              <a:rPr lang="zh-CN" altLang="en-US" sz="2400" dirty="0"/>
              <a:t>，有配套的参考资料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、可</a:t>
            </a:r>
            <a:r>
              <a:rPr lang="zh-CN" altLang="en-US" sz="2400" dirty="0">
                <a:solidFill>
                  <a:srgbClr val="FFFF00"/>
                </a:solidFill>
              </a:rPr>
              <a:t>移植</a:t>
            </a:r>
            <a:r>
              <a:rPr lang="zh-CN" altLang="en-US" sz="2400" dirty="0"/>
              <a:t>性，较高的平台移植能力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FF00"/>
                </a:solidFill>
              </a:rPr>
              <a:t>效率</a:t>
            </a:r>
            <a:r>
              <a:rPr lang="zh-CN" altLang="en-US" sz="2400" dirty="0"/>
              <a:t>最高，</a:t>
            </a:r>
            <a:r>
              <a:rPr lang="zh-CN" altLang="en-US" sz="2400" dirty="0">
                <a:solidFill>
                  <a:srgbClr val="FFFF00"/>
                </a:solidFill>
              </a:rPr>
              <a:t>体验</a:t>
            </a:r>
            <a:r>
              <a:rPr lang="zh-CN" altLang="en-US" sz="2400" dirty="0"/>
              <a:t>最好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3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通过这半个多月的钻研和学习，终于有了下面一套从失败到成功的一套经验，为了方便大家以后去使用手势库，做了以下的简单介绍，后面的工作任务还很艰巨。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4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原始的</a:t>
            </a:r>
            <a:r>
              <a:rPr lang="en-US" altLang="zh-CN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Kinect</a:t>
            </a: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数据</a:t>
            </a:r>
            <a:endParaRPr lang="zh-CN" alt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2852936"/>
            <a:ext cx="6559550" cy="3384376"/>
          </a:xfrm>
        </p:spPr>
        <p:txBody>
          <a:bodyPr>
            <a:normAutofit fontScale="85000" lnSpcReduction="20000"/>
          </a:bodyPr>
          <a:lstStyle/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Kinect.dll</a:t>
            </a:r>
            <a:r>
              <a:rPr lang="zh-CN" altLang="en-US" dirty="0" smtClean="0"/>
              <a:t>通过函数我们获取到这样一组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class </a:t>
            </a:r>
            <a:r>
              <a:rPr lang="en-US" altLang="zh-CN" dirty="0" err="1" smtClean="0"/>
              <a:t>SkeletonWrapper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public </a:t>
            </a:r>
            <a:r>
              <a:rPr lang="en-US" altLang="zh-CN" dirty="0" smtClean="0"/>
              <a:t>Vector3[2,20] </a:t>
            </a:r>
            <a:r>
              <a:rPr lang="en-US" altLang="zh-CN" dirty="0" err="1"/>
              <a:t>bonePos</a:t>
            </a:r>
            <a:r>
              <a:rPr lang="en-US" altLang="zh-CN" dirty="0" smtClean="0"/>
              <a:t>;</a:t>
            </a:r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bonePos </a:t>
            </a:r>
            <a:r>
              <a:rPr lang="zh-CN" altLang="en-US" dirty="0" smtClean="0"/>
              <a:t>一个二维的数组里面第一维代表第几个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，后面的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是存放的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个骨骼点坐标。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algn="ctr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思考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如果用刚才获取的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个点能否用正常人思维的理解去快速的写出手势库呢？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10393"/>
            <a:ext cx="960884" cy="25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72" y="4509120"/>
            <a:ext cx="54505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C:\Users\mactop11\Desktop\377adab44aed2e739b39b3b38701a18b86d6fa5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1" y="3290024"/>
            <a:ext cx="1944216" cy="26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pic13.nipic.com/20110416/7173020_081307334179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30670"/>
            <a:ext cx="948972" cy="14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新的</a:t>
            </a:r>
            <a:r>
              <a:rPr lang="en-US" altLang="zh-CN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Kinect</a:t>
            </a: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数据</a:t>
            </a:r>
            <a:endParaRPr lang="zh-CN" alt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640960" cy="338437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class Skeleton</a:t>
            </a:r>
            <a:r>
              <a:rPr lang="en-US" altLang="zh-CN" dirty="0" smtClean="0">
                <a:solidFill>
                  <a:srgbClr val="FF0000"/>
                </a:solidFill>
              </a:rPr>
              <a:t>Re</a:t>
            </a:r>
            <a:r>
              <a:rPr lang="en-US" altLang="zh-CN" dirty="0" smtClean="0"/>
              <a:t>Wrapper </a:t>
            </a:r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public </a:t>
            </a:r>
            <a:r>
              <a:rPr lang="en-US" altLang="zh-CN" dirty="0" smtClean="0"/>
              <a:t>Vector3[2,20] </a:t>
            </a:r>
            <a:r>
              <a:rPr lang="en-US" altLang="zh-CN" dirty="0" smtClean="0">
                <a:solidFill>
                  <a:srgbClr val="FF0000"/>
                </a:solidFill>
              </a:rPr>
              <a:t>pntPos</a:t>
            </a:r>
            <a:r>
              <a:rPr lang="en-US" altLang="zh-CN" dirty="0" smtClean="0"/>
              <a:t>;</a:t>
            </a:r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dirty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这里的坐标全都存放的模型的坐标。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algn="ctr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新的骨骼点的作用</a:t>
            </a:r>
            <a:endParaRPr lang="zh-CN" alt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05153"/>
            <a:ext cx="960884" cy="253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38348"/>
            <a:ext cx="54505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C:\Users\mactop11\Desktop\377adab44aed2e739b39b3b38701a18b86d6fa5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1944216" cy="26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pic13.nipic.com/20110416/7173020_081307334179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38348"/>
            <a:ext cx="948972" cy="14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9" y="3717032"/>
            <a:ext cx="1080120" cy="285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H="1">
            <a:off x="5796136" y="3918530"/>
            <a:ext cx="1008112" cy="1670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375756" y="4293096"/>
            <a:ext cx="1836204" cy="129614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43808" y="1605153"/>
            <a:ext cx="960884" cy="253888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843808" y="1605153"/>
            <a:ext cx="960884" cy="253888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822604" y="2238348"/>
            <a:ext cx="534808" cy="144016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822604" y="2214998"/>
            <a:ext cx="531460" cy="144196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Kinect</a:t>
            </a:r>
            <a:r>
              <a:rPr lang="zh-CN" altLang="en-US" dirty="0" smtClean="0"/>
              <a:t>数据转换流程图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5623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憧憬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有了上面那</a:t>
            </a:r>
            <a:r>
              <a:rPr lang="en-US" altLang="zh-CN" dirty="0" smtClean="0"/>
              <a:t>5</a:t>
            </a:r>
            <a:r>
              <a:rPr lang="zh-CN" altLang="en-US" dirty="0" smtClean="0"/>
              <a:t>样东西，我想任何手势，对咱们来说都应该不是问题，只是时间的问题。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42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手势库的分类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当我的身体的某一个部位达到一定的状态，可能是坐标可能是角度，等等触发我的一系列代码逻辑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、过程（状态的集合，如果需要还会有时间的加入）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当我的身体需要完成一个动作而这个动作需要在完成一系列状态，并且这些状态是有先后顺序的。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08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CCE8D7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160</TotalTime>
  <Words>502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沉稳</vt:lpstr>
      <vt:lpstr>Kinect与Unity3D</vt:lpstr>
      <vt:lpstr>感慨</vt:lpstr>
      <vt:lpstr>原始的Kinect数据</vt:lpstr>
      <vt:lpstr>思考</vt:lpstr>
      <vt:lpstr>新的Kinect数据</vt:lpstr>
      <vt:lpstr>新的骨骼点的作用</vt:lpstr>
      <vt:lpstr>Kinect数据转换流程图</vt:lpstr>
      <vt:lpstr>憧憬</vt:lpstr>
      <vt:lpstr>分类</vt:lpstr>
      <vt:lpstr>例如</vt:lpstr>
      <vt:lpstr>PowerPoint 演示文稿</vt:lpstr>
      <vt:lpstr>今后计划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Kinect与Unity3D</dc:title>
  <dc:creator>mactop</dc:creator>
  <cp:lastModifiedBy>mactop</cp:lastModifiedBy>
  <cp:revision>60</cp:revision>
  <dcterms:created xsi:type="dcterms:W3CDTF">2013-03-22T07:48:49Z</dcterms:created>
  <dcterms:modified xsi:type="dcterms:W3CDTF">2013-03-22T10:35:17Z</dcterms:modified>
</cp:coreProperties>
</file>