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</p:sldMasterIdLst>
  <p:notesMasterIdLst>
    <p:notesMasterId r:id="rId127"/>
  </p:notesMasterIdLst>
  <p:handoutMasterIdLst>
    <p:handoutMasterId r:id="rId128"/>
  </p:handoutMasterIdLst>
  <p:sldIdLst>
    <p:sldId id="596" r:id="rId3"/>
    <p:sldId id="792" r:id="rId4"/>
    <p:sldId id="863" r:id="rId5"/>
    <p:sldId id="888" r:id="rId6"/>
    <p:sldId id="889" r:id="rId7"/>
    <p:sldId id="837" r:id="rId8"/>
    <p:sldId id="890" r:id="rId9"/>
    <p:sldId id="829" r:id="rId10"/>
    <p:sldId id="838" r:id="rId11"/>
    <p:sldId id="835" r:id="rId12"/>
    <p:sldId id="712" r:id="rId13"/>
    <p:sldId id="713" r:id="rId14"/>
    <p:sldId id="770" r:id="rId15"/>
    <p:sldId id="775" r:id="rId16"/>
    <p:sldId id="776" r:id="rId17"/>
    <p:sldId id="772" r:id="rId18"/>
    <p:sldId id="709" r:id="rId19"/>
    <p:sldId id="774" r:id="rId20"/>
    <p:sldId id="718" r:id="rId21"/>
    <p:sldId id="719" r:id="rId22"/>
    <p:sldId id="720" r:id="rId23"/>
    <p:sldId id="781" r:id="rId24"/>
    <p:sldId id="783" r:id="rId25"/>
    <p:sldId id="723" r:id="rId26"/>
    <p:sldId id="884" r:id="rId27"/>
    <p:sldId id="844" r:id="rId28"/>
    <p:sldId id="725" r:id="rId29"/>
    <p:sldId id="727" r:id="rId30"/>
    <p:sldId id="880" r:id="rId31"/>
    <p:sldId id="777" r:id="rId32"/>
    <p:sldId id="778" r:id="rId33"/>
    <p:sldId id="779" r:id="rId34"/>
    <p:sldId id="885" r:id="rId35"/>
    <p:sldId id="882" r:id="rId36"/>
    <p:sldId id="744" r:id="rId37"/>
    <p:sldId id="745" r:id="rId38"/>
    <p:sldId id="746" r:id="rId39"/>
    <p:sldId id="823" r:id="rId40"/>
    <p:sldId id="824" r:id="rId41"/>
    <p:sldId id="825" r:id="rId42"/>
    <p:sldId id="826" r:id="rId43"/>
    <p:sldId id="886" r:id="rId44"/>
    <p:sldId id="845" r:id="rId45"/>
    <p:sldId id="876" r:id="rId46"/>
    <p:sldId id="877" r:id="rId47"/>
    <p:sldId id="820" r:id="rId48"/>
    <p:sldId id="782" r:id="rId49"/>
    <p:sldId id="740" r:id="rId50"/>
    <p:sldId id="874" r:id="rId51"/>
    <p:sldId id="875" r:id="rId52"/>
    <p:sldId id="738" r:id="rId53"/>
    <p:sldId id="739" r:id="rId54"/>
    <p:sldId id="891" r:id="rId55"/>
    <p:sldId id="442" r:id="rId56"/>
    <p:sldId id="847" r:id="rId57"/>
    <p:sldId id="848" r:id="rId58"/>
    <p:sldId id="849" r:id="rId59"/>
    <p:sldId id="850" r:id="rId60"/>
    <p:sldId id="851" r:id="rId61"/>
    <p:sldId id="852" r:id="rId62"/>
    <p:sldId id="381" r:id="rId63"/>
    <p:sldId id="382" r:id="rId64"/>
    <p:sldId id="846" r:id="rId65"/>
    <p:sldId id="831" r:id="rId66"/>
    <p:sldId id="860" r:id="rId67"/>
    <p:sldId id="853" r:id="rId68"/>
    <p:sldId id="438" r:id="rId69"/>
    <p:sldId id="439" r:id="rId70"/>
    <p:sldId id="440" r:id="rId71"/>
    <p:sldId id="383" r:id="rId72"/>
    <p:sldId id="384" r:id="rId73"/>
    <p:sldId id="443" r:id="rId74"/>
    <p:sldId id="444" r:id="rId75"/>
    <p:sldId id="385" r:id="rId76"/>
    <p:sldId id="386" r:id="rId77"/>
    <p:sldId id="833" r:id="rId78"/>
    <p:sldId id="855" r:id="rId79"/>
    <p:sldId id="394" r:id="rId80"/>
    <p:sldId id="396" r:id="rId81"/>
    <p:sldId id="397" r:id="rId82"/>
    <p:sldId id="398" r:id="rId83"/>
    <p:sldId id="399" r:id="rId84"/>
    <p:sldId id="400" r:id="rId85"/>
    <p:sldId id="401" r:id="rId86"/>
    <p:sldId id="402" r:id="rId87"/>
    <p:sldId id="403" r:id="rId88"/>
    <p:sldId id="834" r:id="rId89"/>
    <p:sldId id="856" r:id="rId90"/>
    <p:sldId id="405" r:id="rId91"/>
    <p:sldId id="861" r:id="rId92"/>
    <p:sldId id="862" r:id="rId93"/>
    <p:sldId id="406" r:id="rId94"/>
    <p:sldId id="407" r:id="rId95"/>
    <p:sldId id="832" r:id="rId96"/>
    <p:sldId id="854" r:id="rId97"/>
    <p:sldId id="431" r:id="rId98"/>
    <p:sldId id="388" r:id="rId99"/>
    <p:sldId id="433" r:id="rId100"/>
    <p:sldId id="389" r:id="rId101"/>
    <p:sldId id="411" r:id="rId102"/>
    <p:sldId id="412" r:id="rId103"/>
    <p:sldId id="413" r:id="rId104"/>
    <p:sldId id="414" r:id="rId105"/>
    <p:sldId id="415" r:id="rId106"/>
    <p:sldId id="836" r:id="rId107"/>
    <p:sldId id="857" r:id="rId108"/>
    <p:sldId id="417" r:id="rId109"/>
    <p:sldId id="418" r:id="rId110"/>
    <p:sldId id="420" r:id="rId111"/>
    <p:sldId id="421" r:id="rId112"/>
    <p:sldId id="434" r:id="rId113"/>
    <p:sldId id="423" r:id="rId114"/>
    <p:sldId id="892" r:id="rId115"/>
    <p:sldId id="425" r:id="rId116"/>
    <p:sldId id="426" r:id="rId117"/>
    <p:sldId id="893" r:id="rId118"/>
    <p:sldId id="428" r:id="rId119"/>
    <p:sldId id="429" r:id="rId120"/>
    <p:sldId id="858" r:id="rId121"/>
    <p:sldId id="859" r:id="rId122"/>
    <p:sldId id="430" r:id="rId123"/>
    <p:sldId id="437" r:id="rId124"/>
    <p:sldId id="435" r:id="rId125"/>
    <p:sldId id="436" r:id="rId126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C0C0"/>
    <a:srgbClr val="FFFF00"/>
    <a:srgbClr val="33CCFF"/>
    <a:srgbClr val="FF7C80"/>
    <a:srgbClr val="FF0000"/>
    <a:srgbClr val="0000FF"/>
    <a:srgbClr val="969696"/>
    <a:srgbClr val="AE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48"/>
  </p:normalViewPr>
  <p:slideViewPr>
    <p:cSldViewPr>
      <p:cViewPr varScale="1">
        <p:scale>
          <a:sx n="117" d="100"/>
          <a:sy n="117" d="100"/>
        </p:scale>
        <p:origin x="14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731551-4E5B-BE4A-BFCF-2EE0F250064C}" type="datetime1">
              <a:rPr lang="en-US"/>
              <a:pPr>
                <a:defRPr/>
              </a:pPr>
              <a:t>10/18/22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0201779-AEED-6D47-8AD4-9119BFA97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92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fld id="{828DBFF2-5093-6D4E-BBAA-76CE98EF5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4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EF6499-6B30-7849-92EE-7E408F6AFB7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6913"/>
            <a:ext cx="4541838" cy="34067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43400"/>
            <a:ext cx="5045075" cy="4106863"/>
          </a:xfrm>
          <a:noFill/>
          <a:ln/>
        </p:spPr>
        <p:txBody>
          <a:bodyPr/>
          <a:lstStyle/>
          <a:p>
            <a:pPr eaLnBrk="1" hangingPunct="1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2304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414419-1FBC-3D46-B7EA-1FB49203235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96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B1CDF-8773-8D41-84DB-85E7626A1C2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31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621DC5-A699-2547-88CB-D567437C09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37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F6F90E-BDC8-7F44-8DE1-B9F85774DEC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Should do some examples here. </a:t>
            </a:r>
          </a:p>
        </p:txBody>
      </p:sp>
    </p:spTree>
    <p:extLst>
      <p:ext uri="{BB962C8B-B14F-4D97-AF65-F5344CB8AC3E}">
        <p14:creationId xmlns:p14="http://schemas.microsoft.com/office/powerpoint/2010/main" val="2316297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AB72C5-6DAA-9D40-96B3-EA707F1760C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1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7FFDB2-FDA6-104A-BACE-2E81F55430A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66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91647E-2E3F-DF49-BC6C-F451218F50F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53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486AA-2BFE-484C-804B-DA55EDFD951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1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486AA-2BFE-484C-804B-DA55EDFD951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9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486AA-2BFE-484C-804B-DA55EDFD951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DAC43B-9E33-E94B-91C6-431F57098AB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28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3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6B102-8BCB-1D44-A262-53248FF3591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1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1E7A30-E410-0147-BCA8-1936D1C5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57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1E7A30-E410-0147-BCA8-1936D1C5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1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6B102-8BCB-1D44-A262-53248FF3591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97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267AA8-B778-6D42-8CC6-3C224E0306D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67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139B47-B7A0-D547-9DD4-B04DC341EC2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99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7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52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A00768-D795-1C43-9F27-2E2730FB0D1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612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5D3BF8-7495-C548-95B7-1E94DAE3458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4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480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21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82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573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42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301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8DBFF2-5093-6D4E-BBAA-76CE98EF5D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3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8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39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573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88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34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2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8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84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14BB45-0C8B-6C4D-898B-40037217439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493" tIns="43247" rIns="86493" bIns="4324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7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884-446D-1F4B-BE46-A0B491927C0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495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53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69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64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617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22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7135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6222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5833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3717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5485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0527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8502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7284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42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31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930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3184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5535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8644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4584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83342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94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3779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8499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6356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86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8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140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2758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105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03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4949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6989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6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60B6E4-6D19-0540-8D5E-D443208DF27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53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EF6499-6B30-7849-92EE-7E408F6AFB7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6913"/>
            <a:ext cx="4541838" cy="34067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43400"/>
            <a:ext cx="5045075" cy="4106863"/>
          </a:xfrm>
          <a:noFill/>
          <a:ln/>
        </p:spPr>
        <p:txBody>
          <a:bodyPr/>
          <a:lstStyle/>
          <a:p>
            <a:pPr eaLnBrk="1" hangingPunct="1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459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B9715B-3A11-2C48-B19C-30C7BEB71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0CB2-6DB5-FF4A-AD3C-2CED91CF4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6C481-3D7C-D14C-8D96-70DEA2042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B822D28-DF46-8C43-A798-ACECE7068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21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2DC51-CD5A-9546-8B91-3FEC0E5A1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7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91440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770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91440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481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50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91440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8458200" cy="5105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0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F394F-57AC-C945-98D2-A636F9397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728A6-4FEE-9A43-B57A-F2241816A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C88D-6A69-E848-9501-D0E315AF9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DEF31-968E-1C44-BE37-10FB9B343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B2C38-2D33-3948-8ED5-14168988A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B2DD-7416-7E45-AAD9-6B88B3CF2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A51D-3ED7-5347-9D4B-9406F17E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945AA8A-0341-1D41-A870-A17D065D4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3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C11F1D-6124-AB42-9578-AABF7CF84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3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7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2DA707-D6A7-B742-BFB0-23B715802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79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3082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28166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Design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2E4AEB-E530-C121-5285-32DFBA2A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9715B-3A11-2C48-B19C-30C7BEB717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Two key concepts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i="1" u="sng">
                <a:latin typeface="Calibri" charset="0"/>
              </a:rPr>
              <a:t>Entities</a:t>
            </a:r>
            <a:r>
              <a:rPr lang="en-US" sz="2200">
                <a:latin typeface="Calibri" charset="0"/>
              </a:rPr>
              <a:t>: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An object that </a:t>
            </a:r>
            <a:r>
              <a:rPr lang="en-US" i="1">
                <a:latin typeface="Calibri" charset="0"/>
              </a:rPr>
              <a:t>exists</a:t>
            </a:r>
            <a:r>
              <a:rPr lang="en-US">
                <a:latin typeface="Calibri" charset="0"/>
              </a:rPr>
              <a:t> and is </a:t>
            </a:r>
            <a:r>
              <a:rPr lang="en-US" i="1">
                <a:latin typeface="Calibri" charset="0"/>
              </a:rPr>
              <a:t>distinguishable</a:t>
            </a:r>
            <a:r>
              <a:rPr lang="en-US">
                <a:latin typeface="Calibri" charset="0"/>
              </a:rPr>
              <a:t> from other objects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Examples: Bob Smith, BofA, CMSC424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Have </a:t>
            </a:r>
            <a:r>
              <a:rPr lang="en-US" i="1" u="sng">
                <a:latin typeface="Calibri" charset="0"/>
              </a:rPr>
              <a:t>attributes</a:t>
            </a:r>
            <a:r>
              <a:rPr lang="en-US">
                <a:latin typeface="Calibri" charset="0"/>
              </a:rPr>
              <a:t> (people have names and addresses)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Form </a:t>
            </a:r>
            <a:r>
              <a:rPr lang="en-US" i="1" u="sng">
                <a:latin typeface="Calibri" charset="0"/>
              </a:rPr>
              <a:t>entity sets</a:t>
            </a:r>
            <a:r>
              <a:rPr lang="en-US">
                <a:latin typeface="Calibri" charset="0"/>
              </a:rPr>
              <a:t> with other entities of the same type that share the same properties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Set of all people, set of all classes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Entity sets may overlap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Customers and Employees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  <a:ea typeface="+mj-ea"/>
                <a:cs typeface="+mj-cs"/>
              </a:rPr>
              <a:t>Entity-Relationship Model</a:t>
            </a:r>
            <a:endParaRPr lang="en-US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E287E6-7242-0765-303D-68CD671D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97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5105400"/>
          </a:xfrm>
        </p:spPr>
        <p:txBody>
          <a:bodyPr/>
          <a:lstStyle/>
          <a:p>
            <a:pPr marL="533400" indent="-533400">
              <a:lnSpc>
                <a:spcPct val="110000"/>
              </a:lnSpc>
              <a:buNone/>
            </a:pPr>
            <a:r>
              <a:rPr lang="en-US" sz="2400" dirty="0"/>
              <a:t>For all dependencies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</a:t>
            </a:r>
            <a:r>
              <a:rPr lang="en-US" sz="2400" i="1" dirty="0">
                <a:sym typeface="Wingdings" charset="2"/>
              </a:rPr>
              <a:t> B </a:t>
            </a:r>
            <a:r>
              <a:rPr lang="en-US" sz="2400" dirty="0"/>
              <a:t>in </a:t>
            </a:r>
            <a:r>
              <a:rPr lang="en-US" sz="2400" i="1" dirty="0"/>
              <a:t>F+, </a:t>
            </a:r>
            <a:r>
              <a:rPr lang="en-US" sz="2400" dirty="0"/>
              <a:t>check if </a:t>
            </a:r>
            <a:r>
              <a:rPr lang="en-US" sz="2400" i="1" dirty="0"/>
              <a:t>A </a:t>
            </a:r>
            <a:r>
              <a:rPr lang="en-US" sz="2400" dirty="0"/>
              <a:t>is a </a:t>
            </a:r>
            <a:r>
              <a:rPr lang="en-US" sz="2400" dirty="0" err="1"/>
              <a:t>superkey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By using attribute closure</a:t>
            </a:r>
          </a:p>
          <a:p>
            <a:pPr marL="914400" lvl="1" indent="-457200">
              <a:lnSpc>
                <a:spcPct val="110000"/>
              </a:lnSpc>
              <a:buNone/>
            </a:pPr>
            <a:endParaRPr lang="en-US" sz="2000" i="0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sz="2400" dirty="0"/>
              <a:t>If not, then 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dirty="0"/>
              <a:t>Choose a dependency in F+ that breaks the BCNF rules, say </a:t>
            </a:r>
            <a:r>
              <a:rPr lang="en-US" sz="2000" i="0" dirty="0"/>
              <a:t>A </a:t>
            </a:r>
            <a:r>
              <a:rPr lang="en-US" sz="2000" i="0" dirty="0" err="1">
                <a:sym typeface="Wingdings" charset="2"/>
              </a:rPr>
              <a:t></a:t>
            </a:r>
            <a:r>
              <a:rPr lang="en-US" sz="2000" i="0" dirty="0">
                <a:sym typeface="Wingdings" charset="2"/>
              </a:rPr>
              <a:t> B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Create </a:t>
            </a:r>
            <a:r>
              <a:rPr lang="en-US" sz="2000" dirty="0"/>
              <a:t>R1 = A B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Create </a:t>
            </a:r>
            <a:r>
              <a:rPr lang="en-US" sz="2000" dirty="0"/>
              <a:t>R2 = A (R – B – A)</a:t>
            </a:r>
            <a:r>
              <a:rPr lang="en-US" sz="2000" i="0" dirty="0"/>
              <a:t> 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Note that: </a:t>
            </a:r>
            <a:r>
              <a:rPr lang="en-US" sz="2000" dirty="0"/>
              <a:t>R1 </a:t>
            </a:r>
            <a:r>
              <a:rPr lang="en-US" sz="2000" dirty="0">
                <a:ea typeface="Arial" charset="0"/>
                <a:cs typeface="Arial" charset="0"/>
              </a:rPr>
              <a:t>∩ R2 = A</a:t>
            </a:r>
            <a:r>
              <a:rPr lang="en-US" sz="2000" i="0" dirty="0">
                <a:ea typeface="Arial" charset="0"/>
                <a:cs typeface="Arial" charset="0"/>
              </a:rPr>
              <a:t> and </a:t>
            </a:r>
            <a:r>
              <a:rPr lang="en-US" sz="2000" dirty="0">
                <a:ea typeface="Arial" charset="0"/>
                <a:cs typeface="Arial" charset="0"/>
              </a:rPr>
              <a:t>A </a:t>
            </a:r>
            <a:r>
              <a:rPr lang="en-US" sz="2000" dirty="0" err="1">
                <a:ea typeface="Arial" charset="0"/>
                <a:cs typeface="Arial" charset="0"/>
                <a:sym typeface="Wingdings" charset="2"/>
              </a:rPr>
              <a:t></a:t>
            </a: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 AB (= R1),</a:t>
            </a:r>
            <a:r>
              <a:rPr lang="en-US" sz="2000" i="0" dirty="0">
                <a:ea typeface="Arial" charset="0"/>
                <a:cs typeface="Arial" charset="0"/>
                <a:sym typeface="Wingdings" charset="2"/>
              </a:rPr>
              <a:t> so this </a:t>
            </a: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is lossless decomposition</a:t>
            </a:r>
            <a:endParaRPr lang="en-US" sz="2000" dirty="0"/>
          </a:p>
          <a:p>
            <a:pPr marL="533400" indent="-533400">
              <a:lnSpc>
                <a:spcPct val="110000"/>
              </a:lnSpc>
              <a:buNone/>
            </a:pPr>
            <a:endParaRPr lang="en-US" sz="2400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sz="2400" dirty="0"/>
              <a:t>Repeat for </a:t>
            </a:r>
            <a:r>
              <a:rPr lang="en-US" sz="2400" i="1" dirty="0"/>
              <a:t>R1, and R2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dirty="0"/>
              <a:t>By defining F1+ to be all dependencies in F that contain only attributes in R1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dirty="0"/>
              <a:t>Similarly F2+</a:t>
            </a:r>
          </a:p>
        </p:txBody>
      </p:sp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Achieving BCNF Schemas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42053C-0D3F-C533-C83A-727F7CD8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8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5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362200" y="2667000"/>
            <a:ext cx="3276600" cy="1371600"/>
            <a:chOff x="1488" y="1680"/>
            <a:chExt cx="2064" cy="864"/>
          </a:xfrm>
        </p:grpSpPr>
        <p:sp>
          <p:nvSpPr>
            <p:cNvPr id="1281028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1029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1031" name="Text Box 7"/>
            <p:cNvSpPr txBox="1">
              <a:spLocks noChangeArrowheads="1"/>
            </p:cNvSpPr>
            <p:nvPr/>
          </p:nvSpPr>
          <p:spPr bwMode="auto">
            <a:xfrm>
              <a:off x="1488" y="2016"/>
              <a:ext cx="490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C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1032" name="Rectangle 8"/>
          <p:cNvSpPr>
            <a:spLocks noChangeArrowheads="1"/>
          </p:cNvSpPr>
          <p:nvPr/>
        </p:nvSpPr>
        <p:spPr bwMode="auto">
          <a:xfrm>
            <a:off x="1752600" y="12954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B, B  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No. B  C violates.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1036" name="Rectangle 12"/>
          <p:cNvSpPr>
            <a:spLocks noChangeArrowheads="1"/>
          </p:cNvSpPr>
          <p:nvPr/>
        </p:nvSpPr>
        <p:spPr bwMode="auto">
          <a:xfrm>
            <a:off x="457200" y="41148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(B, C)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  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1037" name="Text Box 13"/>
          <p:cNvSpPr txBox="1">
            <a:spLocks noChangeArrowheads="1"/>
          </p:cNvSpPr>
          <p:nvPr/>
        </p:nvSpPr>
        <p:spPr bwMode="auto">
          <a:xfrm>
            <a:off x="6460610" y="25511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1039" name="Rectangle 15"/>
          <p:cNvSpPr>
            <a:spLocks noChangeArrowheads="1"/>
          </p:cNvSpPr>
          <p:nvPr/>
        </p:nvSpPr>
        <p:spPr bwMode="auto">
          <a:xfrm>
            <a:off x="3581400" y="41148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(A, B)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 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E28C2-FE30-03F8-3CC6-2E856A66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9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36" grpId="0"/>
      <p:bldP spid="1281039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66" name="Rectangle 18"/>
          <p:cNvSpPr>
            <a:spLocks noChangeArrowheads="1"/>
          </p:cNvSpPr>
          <p:nvPr/>
        </p:nvSpPr>
        <p:spPr bwMode="auto">
          <a:xfrm>
            <a:off x="2438400" y="5638800"/>
            <a:ext cx="41148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R3 = (A, C, D)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F3 =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AC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114300"/>
            <a:ext cx="9144000" cy="723900"/>
          </a:xfrm>
        </p:spPr>
        <p:txBody>
          <a:bodyPr/>
          <a:lstStyle/>
          <a:p>
            <a:r>
              <a:rPr lang="en-US" sz="3200"/>
              <a:t>Example 2-1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25713" y="1600200"/>
            <a:ext cx="3265487" cy="1371600"/>
            <a:chOff x="1495" y="1680"/>
            <a:chExt cx="2057" cy="864"/>
          </a:xfrm>
        </p:grpSpPr>
        <p:sp>
          <p:nvSpPr>
            <p:cNvPr id="1282052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53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54" name="Text Box 6"/>
            <p:cNvSpPr txBox="1">
              <a:spLocks noChangeArrowheads="1"/>
            </p:cNvSpPr>
            <p:nvPr/>
          </p:nvSpPr>
          <p:spPr bwMode="auto">
            <a:xfrm>
              <a:off x="1495" y="2016"/>
              <a:ext cx="483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2055" name="Rectangle 7"/>
          <p:cNvSpPr>
            <a:spLocks noChangeArrowheads="1"/>
          </p:cNvSpPr>
          <p:nvPr/>
        </p:nvSpPr>
        <p:spPr bwMode="auto">
          <a:xfrm>
            <a:off x="1600200" y="2286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C, D,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B, BC 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Violated by {A  B, BC  D} etc…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6" name="Rectangle 8"/>
          <p:cNvSpPr>
            <a:spLocks noChangeArrowheads="1"/>
          </p:cNvSpPr>
          <p:nvPr/>
        </p:nvSpPr>
        <p:spPr bwMode="auto">
          <a:xfrm>
            <a:off x="6096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(A, B)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 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7" name="Text Box 9"/>
          <p:cNvSpPr txBox="1">
            <a:spLocks noChangeArrowheads="1"/>
          </p:cNvSpPr>
          <p:nvPr/>
        </p:nvSpPr>
        <p:spPr bwMode="auto">
          <a:xfrm>
            <a:off x="6613010" y="14843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8" name="Rectangle 10"/>
          <p:cNvSpPr>
            <a:spLocks noChangeArrowheads="1"/>
          </p:cNvSpPr>
          <p:nvPr/>
        </p:nvSpPr>
        <p:spPr bwMode="auto">
          <a:xfrm>
            <a:off x="37338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(A, C, D,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{AC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false (AC  D)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019800" y="1676400"/>
            <a:ext cx="3048000" cy="1752600"/>
            <a:chOff x="3792" y="1056"/>
            <a:chExt cx="1920" cy="1104"/>
          </a:xfrm>
        </p:grpSpPr>
        <p:sp>
          <p:nvSpPr>
            <p:cNvPr id="1282060" name="Rectangle 12"/>
            <p:cNvSpPr>
              <a:spLocks noChangeArrowheads="1"/>
            </p:cNvSpPr>
            <p:nvPr/>
          </p:nvSpPr>
          <p:spPr bwMode="auto">
            <a:xfrm>
              <a:off x="3792" y="1056"/>
              <a:ext cx="1920" cy="38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533400" marR="0" lvl="0" indent="-5334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From A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 and BC  D by pseudo-transitivity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61" name="Line 13"/>
            <p:cNvSpPr>
              <a:spLocks noChangeShapeType="1"/>
            </p:cNvSpPr>
            <p:nvPr/>
          </p:nvSpPr>
          <p:spPr bwMode="auto">
            <a:xfrm flipH="1">
              <a:off x="4080" y="1440"/>
              <a:ext cx="432" cy="7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186238" y="4267200"/>
            <a:ext cx="3422650" cy="1371600"/>
            <a:chOff x="1396" y="1680"/>
            <a:chExt cx="2156" cy="864"/>
          </a:xfrm>
        </p:grpSpPr>
        <p:sp>
          <p:nvSpPr>
            <p:cNvPr id="1282063" name="Line 15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64" name="Line 16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65" name="Text Box 17"/>
            <p:cNvSpPr txBox="1">
              <a:spLocks noChangeArrowheads="1"/>
            </p:cNvSpPr>
            <p:nvPr/>
          </p:nvSpPr>
          <p:spPr bwMode="auto">
            <a:xfrm>
              <a:off x="1396" y="2016"/>
              <a:ext cx="582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D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2067" name="Rectangle 19"/>
          <p:cNvSpPr>
            <a:spLocks noChangeArrowheads="1"/>
          </p:cNvSpPr>
          <p:nvPr/>
        </p:nvSpPr>
        <p:spPr bwMode="auto">
          <a:xfrm>
            <a:off x="6248400" y="563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R4 = (A, C,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F4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}  [[ only trivial ]]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70" name="Rectangle 22"/>
          <p:cNvSpPr>
            <a:spLocks noChangeArrowheads="1"/>
          </p:cNvSpPr>
          <p:nvPr/>
        </p:nvSpPr>
        <p:spPr bwMode="auto">
          <a:xfrm>
            <a:off x="0" y="4876800"/>
            <a:ext cx="2971800" cy="1905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Dependency preservation ???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check: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 (R1), AC  D (R3),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    but we lost BC  D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So this is not a dependency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-preserving decomposition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48C9C-E4C8-BCC7-434A-56F8765B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5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66" grpId="0" animBg="1"/>
      <p:bldP spid="1282056" grpId="0"/>
      <p:bldP spid="1282058" grpId="0"/>
      <p:bldP spid="1282067" grpId="0"/>
      <p:bldP spid="128207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86" name="Rectangle 18"/>
          <p:cNvSpPr>
            <a:spLocks noChangeArrowheads="1"/>
          </p:cNvSpPr>
          <p:nvPr/>
        </p:nvSpPr>
        <p:spPr bwMode="auto">
          <a:xfrm>
            <a:off x="2438400" y="5638800"/>
            <a:ext cx="41148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R3 = (A, B)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F3 =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114300"/>
            <a:ext cx="9144000" cy="723900"/>
          </a:xfrm>
        </p:spPr>
        <p:txBody>
          <a:bodyPr/>
          <a:lstStyle/>
          <a:p>
            <a:r>
              <a:rPr lang="en-US" sz="3200"/>
              <a:t>Example 2-2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68550" y="1600200"/>
            <a:ext cx="3422650" cy="1371600"/>
            <a:chOff x="1396" y="1680"/>
            <a:chExt cx="2156" cy="864"/>
          </a:xfrm>
        </p:grpSpPr>
        <p:sp>
          <p:nvSpPr>
            <p:cNvPr id="1287172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73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74" name="Text Box 6"/>
            <p:cNvSpPr txBox="1">
              <a:spLocks noChangeArrowheads="1"/>
            </p:cNvSpPr>
            <p:nvPr/>
          </p:nvSpPr>
          <p:spPr bwMode="auto">
            <a:xfrm>
              <a:off x="1396" y="2016"/>
              <a:ext cx="582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BC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D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7175" name="Rectangle 7"/>
          <p:cNvSpPr>
            <a:spLocks noChangeArrowheads="1"/>
          </p:cNvSpPr>
          <p:nvPr/>
        </p:nvSpPr>
        <p:spPr bwMode="auto">
          <a:xfrm>
            <a:off x="1600200" y="2286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C, D,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B, BC 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Violated by {A  B, BC  D} etc…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6" name="Rectangle 8"/>
          <p:cNvSpPr>
            <a:spLocks noChangeArrowheads="1"/>
          </p:cNvSpPr>
          <p:nvPr/>
        </p:nvSpPr>
        <p:spPr bwMode="auto">
          <a:xfrm>
            <a:off x="6096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(B, C, D)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{BC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{BC}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7" name="Text Box 9"/>
          <p:cNvSpPr txBox="1">
            <a:spLocks noChangeArrowheads="1"/>
          </p:cNvSpPr>
          <p:nvPr/>
        </p:nvSpPr>
        <p:spPr bwMode="auto">
          <a:xfrm>
            <a:off x="6613010" y="14843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8" name="Rectangle 10"/>
          <p:cNvSpPr>
            <a:spLocks noChangeArrowheads="1"/>
          </p:cNvSpPr>
          <p:nvPr/>
        </p:nvSpPr>
        <p:spPr bwMode="auto">
          <a:xfrm>
            <a:off x="37338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(B, C, A,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false (A  B)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343400" y="4267200"/>
            <a:ext cx="3265488" cy="1371600"/>
            <a:chOff x="1495" y="1680"/>
            <a:chExt cx="2057" cy="864"/>
          </a:xfrm>
        </p:grpSpPr>
        <p:sp>
          <p:nvSpPr>
            <p:cNvPr id="1287183" name="Line 15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84" name="Line 16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85" name="Text Box 17"/>
            <p:cNvSpPr txBox="1">
              <a:spLocks noChangeArrowheads="1"/>
            </p:cNvSpPr>
            <p:nvPr/>
          </p:nvSpPr>
          <p:spPr bwMode="auto">
            <a:xfrm>
              <a:off x="1495" y="2016"/>
              <a:ext cx="483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7187" name="Rectangle 19"/>
          <p:cNvSpPr>
            <a:spLocks noChangeArrowheads="1"/>
          </p:cNvSpPr>
          <p:nvPr/>
        </p:nvSpPr>
        <p:spPr bwMode="auto">
          <a:xfrm>
            <a:off x="6248400" y="563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R4 = (A, C,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F4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}  [[ only trivial ]]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88" name="Rectangle 20"/>
          <p:cNvSpPr>
            <a:spLocks noChangeArrowheads="1"/>
          </p:cNvSpPr>
          <p:nvPr/>
        </p:nvSpPr>
        <p:spPr bwMode="auto">
          <a:xfrm>
            <a:off x="0" y="4876800"/>
            <a:ext cx="2971800" cy="1600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Dependency preservation ???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check: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BC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D (R1), 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B (R3),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Dependency-preserving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decomposition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1CC6F-6EA5-47C2-4922-BCD82E4B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7186" grpId="0" animBg="1"/>
      <p:bldP spid="1287176" grpId="0"/>
      <p:bldP spid="1287178" grpId="0"/>
      <p:bldP spid="1287187" grpId="0"/>
      <p:bldP spid="128718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114300"/>
            <a:ext cx="9144000" cy="723900"/>
          </a:xfrm>
        </p:spPr>
        <p:txBody>
          <a:bodyPr/>
          <a:lstStyle/>
          <a:p>
            <a:r>
              <a:rPr lang="en-US" sz="3200"/>
              <a:t>Example 3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79663" y="1600200"/>
            <a:ext cx="3411537" cy="1371600"/>
            <a:chOff x="1403" y="1680"/>
            <a:chExt cx="2149" cy="864"/>
          </a:xfrm>
        </p:grpSpPr>
        <p:sp>
          <p:nvSpPr>
            <p:cNvPr id="1288196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197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198" name="Text Box 6"/>
            <p:cNvSpPr txBox="1">
              <a:spLocks noChangeArrowheads="1"/>
            </p:cNvSpPr>
            <p:nvPr/>
          </p:nvSpPr>
          <p:spPr bwMode="auto">
            <a:xfrm>
              <a:off x="1403" y="2016"/>
              <a:ext cx="575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BC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8199" name="Rectangle 7"/>
          <p:cNvSpPr>
            <a:spLocks noChangeArrowheads="1"/>
          </p:cNvSpPr>
          <p:nvPr/>
        </p:nvSpPr>
        <p:spPr bwMode="auto">
          <a:xfrm>
            <a:off x="1600200" y="2286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C, D, E, H)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BC, E  HA}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{DE}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Violated by {A  BC} etc…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0" name="Rectangle 8"/>
          <p:cNvSpPr>
            <a:spLocks noChangeArrowheads="1"/>
          </p:cNvSpPr>
          <p:nvPr/>
        </p:nvSpPr>
        <p:spPr bwMode="auto">
          <a:xfrm>
            <a:off x="6096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(A, B, C)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1" name="Text Box 9"/>
          <p:cNvSpPr txBox="1">
            <a:spLocks noChangeArrowheads="1"/>
          </p:cNvSpPr>
          <p:nvPr/>
        </p:nvSpPr>
        <p:spPr bwMode="auto">
          <a:xfrm>
            <a:off x="6613010" y="14843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2" name="Rectangle 10"/>
          <p:cNvSpPr>
            <a:spLocks noChangeArrowheads="1"/>
          </p:cNvSpPr>
          <p:nvPr/>
        </p:nvSpPr>
        <p:spPr bwMode="auto">
          <a:xfrm>
            <a:off x="37338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(A, D, E, H)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{E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HA}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{DE}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false (E  HA)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187825" y="4267200"/>
            <a:ext cx="3421063" cy="1371600"/>
            <a:chOff x="1397" y="1680"/>
            <a:chExt cx="2155" cy="864"/>
          </a:xfrm>
        </p:grpSpPr>
        <p:sp>
          <p:nvSpPr>
            <p:cNvPr id="1288204" name="Line 12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205" name="Line 13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206" name="Text Box 14"/>
            <p:cNvSpPr txBox="1">
              <a:spLocks noChangeArrowheads="1"/>
            </p:cNvSpPr>
            <p:nvPr/>
          </p:nvSpPr>
          <p:spPr bwMode="auto">
            <a:xfrm>
              <a:off x="1397" y="1955"/>
              <a:ext cx="581" cy="2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HA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8207" name="Rectangle 15"/>
          <p:cNvSpPr>
            <a:spLocks noChangeArrowheads="1"/>
          </p:cNvSpPr>
          <p:nvPr/>
        </p:nvSpPr>
        <p:spPr bwMode="auto">
          <a:xfrm>
            <a:off x="2438400" y="5638800"/>
            <a:ext cx="41148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R3 = (E, H, A)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F3 =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HA}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8" name="Rectangle 16"/>
          <p:cNvSpPr>
            <a:spLocks noChangeArrowheads="1"/>
          </p:cNvSpPr>
          <p:nvPr/>
        </p:nvSpPr>
        <p:spPr bwMode="auto">
          <a:xfrm>
            <a:off x="6248400" y="563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R4 = (ED)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F4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}  [[ only trivial ]]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{DE}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9" name="Rectangle 17"/>
          <p:cNvSpPr>
            <a:spLocks noChangeArrowheads="1"/>
          </p:cNvSpPr>
          <p:nvPr/>
        </p:nvSpPr>
        <p:spPr bwMode="auto">
          <a:xfrm>
            <a:off x="0" y="4876800"/>
            <a:ext cx="3124200" cy="1600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Dependency preservation ???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check: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BC (R1), E  HA (R3),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Dependency-preserving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decomposition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1811E-21FF-78B4-1A53-80B4FB81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8200" grpId="0"/>
      <p:bldP spid="1288202" grpId="0"/>
      <p:bldP spid="1288207" grpId="0" animBg="1"/>
      <p:bldP spid="1288208" grpId="0"/>
      <p:bldP spid="128820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00032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579296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3NF, 4NF, and Other Issues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419F69-406F-CEEC-3BB2-C79582E5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22D28-DF46-8C43-A798-ACECE7068864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8424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8.3.4, 8.3.5, 8.5.2, 8.6 (at a high level)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BCNF can’t always preserve dependencies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3NF fixes that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BCNF causes redundancy because of “multi-valued dependencies”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4NF fixes that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Normal Forms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08988-70EB-5F93-4CA7-DDB7054C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144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R = </a:t>
            </a:r>
            <a:r>
              <a:rPr lang="en-US" sz="2400" dirty="0"/>
              <a:t>(</a:t>
            </a:r>
            <a:r>
              <a:rPr lang="en-US" sz="2400" i="1" dirty="0"/>
              <a:t>J, K, L}</a:t>
            </a:r>
          </a:p>
          <a:p>
            <a:r>
              <a:rPr lang="en-US" sz="2400" i="1" dirty="0"/>
              <a:t>F = </a:t>
            </a:r>
            <a:r>
              <a:rPr lang="en-US" sz="2400" dirty="0"/>
              <a:t>{</a:t>
            </a:r>
            <a:r>
              <a:rPr lang="en-US" sz="2400" i="1" dirty="0"/>
              <a:t>JK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L, L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K </a:t>
            </a:r>
            <a:r>
              <a:rPr lang="en-US" sz="2400" dirty="0">
                <a:sym typeface="Monotype Sorts" charset="2"/>
              </a:rPr>
              <a:t>}</a:t>
            </a:r>
            <a:br>
              <a:rPr lang="en-US" sz="2400" dirty="0">
                <a:sym typeface="Monotype Sorts" charset="2"/>
              </a:rPr>
            </a:br>
            <a:endParaRPr lang="en-US" sz="2400" dirty="0">
              <a:sym typeface="Monotype Sorts" charset="2"/>
            </a:endParaRPr>
          </a:p>
          <a:p>
            <a:r>
              <a:rPr lang="en-US" sz="2400" dirty="0">
                <a:sym typeface="Monotype Sorts" charset="2"/>
              </a:rPr>
              <a:t>Two candidate keys = </a:t>
            </a:r>
            <a:r>
              <a:rPr lang="en-US" sz="2400" i="1" dirty="0">
                <a:sym typeface="Monotype Sorts" charset="2"/>
              </a:rPr>
              <a:t>JK </a:t>
            </a:r>
            <a:r>
              <a:rPr lang="en-US" sz="2400" dirty="0">
                <a:sym typeface="Monotype Sorts" charset="2"/>
              </a:rPr>
              <a:t>and </a:t>
            </a:r>
            <a:r>
              <a:rPr lang="en-US" sz="2400" i="1" dirty="0">
                <a:sym typeface="Monotype Sorts" charset="2"/>
              </a:rPr>
              <a:t>JL</a:t>
            </a:r>
          </a:p>
          <a:p>
            <a:endParaRPr lang="en-US" sz="2400" i="1" dirty="0">
              <a:sym typeface="Monotype Sorts" charset="2"/>
            </a:endParaRPr>
          </a:p>
          <a:p>
            <a:r>
              <a:rPr lang="en-US" sz="2400" i="1" dirty="0">
                <a:sym typeface="Monotype Sorts" charset="2"/>
              </a:rPr>
              <a:t>R </a:t>
            </a:r>
            <a:r>
              <a:rPr lang="en-US" sz="2400" dirty="0">
                <a:sym typeface="Monotype Sorts" charset="2"/>
              </a:rPr>
              <a:t>is not in BCNF</a:t>
            </a:r>
          </a:p>
          <a:p>
            <a:endParaRPr lang="en-US" sz="2400" dirty="0">
              <a:sym typeface="Monotype Sorts" charset="2"/>
            </a:endParaRPr>
          </a:p>
          <a:p>
            <a:r>
              <a:rPr lang="en-US" sz="2400" dirty="0">
                <a:sym typeface="Monotype Sorts" charset="2"/>
              </a:rPr>
              <a:t>Any decomposition of </a:t>
            </a:r>
            <a:r>
              <a:rPr lang="en-US" sz="2400" i="1" dirty="0">
                <a:sym typeface="Monotype Sorts" charset="2"/>
              </a:rPr>
              <a:t>R</a:t>
            </a:r>
            <a:r>
              <a:rPr lang="en-US" sz="2400" dirty="0">
                <a:sym typeface="Monotype Sorts" charset="2"/>
              </a:rPr>
              <a:t> will fail to preserve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sz="2400" i="1" dirty="0"/>
              <a:t>JK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L</a:t>
            </a:r>
          </a:p>
          <a:p>
            <a:endParaRPr lang="en-US" sz="2400" dirty="0">
              <a:sym typeface="Monotype Sorts" charset="2"/>
            </a:endParaRPr>
          </a:p>
          <a:p>
            <a:r>
              <a:rPr lang="en-US" sz="2400" dirty="0">
                <a:sym typeface="Monotype Sorts" charset="2"/>
              </a:rPr>
              <a:t>This implies that testing for </a:t>
            </a:r>
            <a:r>
              <a:rPr lang="en-US" sz="2400" i="1" dirty="0"/>
              <a:t>JK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L </a:t>
            </a:r>
            <a:r>
              <a:rPr lang="en-US" sz="2400" dirty="0">
                <a:sym typeface="Monotype Sorts" charset="2"/>
              </a:rPr>
              <a:t>requires a join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Issue 1: BCNF may not preserve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B47F9E-1AF8-38C1-F90D-2C522E7C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always possible to find a dependency-preserving decomposition that is in BCNF.</a:t>
            </a:r>
          </a:p>
          <a:p>
            <a:endParaRPr lang="en-US"/>
          </a:p>
          <a:p>
            <a:r>
              <a:rPr lang="en-US"/>
              <a:t>PTIME to determine if there exists a dependency-preserving decomposition in BCNF</a:t>
            </a:r>
          </a:p>
          <a:p>
            <a:pPr lvl="1"/>
            <a:r>
              <a:rPr lang="en-US"/>
              <a:t>in size of F</a:t>
            </a:r>
          </a:p>
          <a:p>
            <a:pPr lvl="1"/>
            <a:endParaRPr lang="en-US"/>
          </a:p>
          <a:p>
            <a:r>
              <a:rPr lang="en-US"/>
              <a:t>NP-Hard to find one if it exists</a:t>
            </a:r>
          </a:p>
          <a:p>
            <a:endParaRPr lang="en-US"/>
          </a:p>
          <a:p>
            <a:r>
              <a:rPr lang="en-US"/>
              <a:t>Better results exist if F satisfies certain properties</a:t>
            </a:r>
          </a:p>
        </p:txBody>
      </p:sp>
      <p:sp>
        <p:nvSpPr>
          <p:cNvPr id="12912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Issue 1: BCNF may not preserve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86138D-2AD4-5BA2-9484-3D2DA20F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7303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Definition:</a:t>
            </a:r>
            <a:r>
              <a:rPr lang="en-US" sz="2000" i="1" dirty="0">
                <a:solidFill>
                  <a:srgbClr val="FF0000"/>
                </a:solidFill>
              </a:rPr>
              <a:t> Prime</a:t>
            </a:r>
            <a:r>
              <a:rPr lang="en-US" sz="2000" i="1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attributes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          An attribute that is contained in a candidate key for R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Example 1: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R = (A, B, C, D, E, H}, F = {A </a:t>
            </a:r>
            <a:r>
              <a:rPr lang="pt-BR" sz="2000" dirty="0">
                <a:sym typeface="Wingdings" charset="2"/>
              </a:rPr>
              <a:t></a:t>
            </a:r>
            <a:r>
              <a:rPr lang="pt-BR" sz="2000" dirty="0"/>
              <a:t> BC, E </a:t>
            </a:r>
            <a:r>
              <a:rPr lang="pt-BR" sz="2000" dirty="0">
                <a:sym typeface="Wingdings" charset="2"/>
              </a:rPr>
              <a:t></a:t>
            </a:r>
            <a:r>
              <a:rPr lang="pt-BR" sz="2000" dirty="0"/>
              <a:t> HA}, 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Candidate </a:t>
            </a:r>
            <a:r>
              <a:rPr lang="pt-BR" sz="2000" dirty="0" err="1"/>
              <a:t>keys</a:t>
            </a:r>
            <a:r>
              <a:rPr lang="pt-BR" sz="2000" dirty="0"/>
              <a:t> = {ED}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Prime </a:t>
            </a:r>
            <a:r>
              <a:rPr lang="pt-BR" sz="2000" dirty="0" err="1"/>
              <a:t>attributes</a:t>
            </a:r>
            <a:r>
              <a:rPr lang="pt-BR" sz="2000" dirty="0"/>
              <a:t>: D, E</a:t>
            </a:r>
          </a:p>
          <a:p>
            <a:pPr>
              <a:lnSpc>
                <a:spcPct val="80000"/>
              </a:lnSpc>
            </a:pPr>
            <a:endParaRPr lang="pt-BR" sz="2000" dirty="0"/>
          </a:p>
          <a:p>
            <a:pPr>
              <a:lnSpc>
                <a:spcPct val="80000"/>
              </a:lnSpc>
            </a:pPr>
            <a:r>
              <a:rPr lang="pt-BR" sz="2000" dirty="0" err="1"/>
              <a:t>Example</a:t>
            </a:r>
            <a:r>
              <a:rPr lang="pt-BR" sz="2000" dirty="0"/>
              <a:t> 2: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 = (J, K, L), F = {JK </a:t>
            </a:r>
            <a:r>
              <a:rPr lang="en-US" sz="2000" dirty="0" err="1">
                <a:sym typeface="Wingdings" charset="2"/>
              </a:rPr>
              <a:t></a:t>
            </a:r>
            <a:r>
              <a:rPr lang="en-US" sz="2000" dirty="0"/>
              <a:t> L, L </a:t>
            </a:r>
            <a:r>
              <a:rPr lang="en-US" sz="2000" dirty="0" err="1">
                <a:sym typeface="Wingdings" charset="2"/>
              </a:rPr>
              <a:t></a:t>
            </a:r>
            <a:r>
              <a:rPr lang="en-US" sz="2000" dirty="0">
                <a:sym typeface="Wingdings" charset="2"/>
              </a:rPr>
              <a:t> </a:t>
            </a:r>
            <a:r>
              <a:rPr lang="en-US" sz="2000" dirty="0"/>
              <a:t>K},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Candidate keys = {JL, JK}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Prime attributes: J, K, L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Observation/Intuition: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 	1. A </a:t>
            </a:r>
            <a:r>
              <a:rPr lang="en-US" sz="2000" i="1" dirty="0">
                <a:solidFill>
                  <a:srgbClr val="FF0000"/>
                </a:solidFill>
              </a:rPr>
              <a:t>key </a:t>
            </a:r>
            <a:r>
              <a:rPr lang="en-US" sz="2000" dirty="0">
                <a:solidFill>
                  <a:srgbClr val="FF0000"/>
                </a:solidFill>
              </a:rPr>
              <a:t>has no redundancy (is not repeated in a relation)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 	2. A </a:t>
            </a:r>
            <a:r>
              <a:rPr lang="en-US" sz="2000" i="1" dirty="0">
                <a:solidFill>
                  <a:srgbClr val="FF0000"/>
                </a:solidFill>
              </a:rPr>
              <a:t>prime attribute</a:t>
            </a:r>
            <a:r>
              <a:rPr lang="en-US" sz="2000" dirty="0">
                <a:solidFill>
                  <a:srgbClr val="FF0000"/>
                </a:solidFill>
              </a:rPr>
              <a:t> has limited redundancy</a:t>
            </a:r>
          </a:p>
        </p:txBody>
      </p:sp>
      <p:sp>
        <p:nvSpPr>
          <p:cNvPr id="129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(3</a:t>
            </a:r>
            <a:r>
              <a:rPr lang="en-US" baseline="30000" dirty="0"/>
              <a:t>rd</a:t>
            </a:r>
            <a:r>
              <a:rPr lang="en-US" dirty="0"/>
              <a:t> Normal Form)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796DE-2941-82AC-EE8E-3B00412C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1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Two key concepts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i="1" u="sng">
                <a:latin typeface="Calibri" charset="0"/>
              </a:rPr>
              <a:t>Relationships</a:t>
            </a:r>
            <a:r>
              <a:rPr lang="en-US" sz="2200">
                <a:latin typeface="Calibri" charset="0"/>
              </a:rPr>
              <a:t>: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Relate 2 or more entities 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E.g. Bob Smith </a:t>
            </a:r>
            <a:r>
              <a:rPr lang="en-US" sz="1800" i="1" u="sng">
                <a:latin typeface="Calibri" charset="0"/>
              </a:rPr>
              <a:t>has account at</a:t>
            </a:r>
            <a:r>
              <a:rPr lang="en-US" sz="1800">
                <a:latin typeface="Calibri" charset="0"/>
              </a:rPr>
              <a:t> College Park Branch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Form </a:t>
            </a:r>
            <a:r>
              <a:rPr lang="en-US" i="1" u="sng">
                <a:latin typeface="Calibri" charset="0"/>
              </a:rPr>
              <a:t>relationship sets</a:t>
            </a:r>
            <a:r>
              <a:rPr lang="en-US">
                <a:latin typeface="Calibri" charset="0"/>
              </a:rPr>
              <a:t> with other relationships of the same type that share the same properties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Customers </a:t>
            </a:r>
            <a:r>
              <a:rPr lang="en-US" sz="1800" i="1" u="sng">
                <a:latin typeface="Calibri" charset="0"/>
              </a:rPr>
              <a:t>have accounts at</a:t>
            </a:r>
            <a:r>
              <a:rPr lang="en-US" sz="1800">
                <a:latin typeface="Calibri" charset="0"/>
              </a:rPr>
              <a:t> Branches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Can have attributes: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 i="1" u="sng">
                <a:latin typeface="Calibri" charset="0"/>
              </a:rPr>
              <a:t>has account at</a:t>
            </a:r>
            <a:r>
              <a:rPr lang="en-US" sz="1800">
                <a:latin typeface="Calibri" charset="0"/>
              </a:rPr>
              <a:t> may have an attribute </a:t>
            </a:r>
            <a:r>
              <a:rPr lang="en-US" sz="1800" i="1">
                <a:latin typeface="Calibri" charset="0"/>
              </a:rPr>
              <a:t>start-date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Can involve more than 2 entities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Employee </a:t>
            </a:r>
            <a:r>
              <a:rPr lang="en-US" sz="1800" i="1">
                <a:latin typeface="Calibri" charset="0"/>
              </a:rPr>
              <a:t>works at</a:t>
            </a:r>
            <a:r>
              <a:rPr lang="en-US" sz="1800">
                <a:latin typeface="Calibri" charset="0"/>
              </a:rPr>
              <a:t> Branch </a:t>
            </a:r>
            <a:r>
              <a:rPr lang="en-US" sz="1800" i="1">
                <a:latin typeface="Calibri" charset="0"/>
              </a:rPr>
              <a:t>at</a:t>
            </a:r>
            <a:r>
              <a:rPr lang="en-US" sz="1800">
                <a:latin typeface="Calibri" charset="0"/>
              </a:rPr>
              <a:t> Job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Entity-Relationship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D571BC-A48E-6097-E5D9-1E7ABD4C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15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relation schema </a:t>
            </a:r>
            <a:r>
              <a:rPr lang="en-US" i="1" dirty="0"/>
              <a:t>R, </a:t>
            </a:r>
            <a:r>
              <a:rPr lang="en-US" dirty="0"/>
              <a:t>and a set of functional dependencies </a:t>
            </a:r>
            <a:r>
              <a:rPr lang="en-US" i="1" dirty="0"/>
              <a:t>F, </a:t>
            </a:r>
            <a:r>
              <a:rPr lang="en-US" dirty="0"/>
              <a:t>if every FD, </a:t>
            </a:r>
            <a:r>
              <a:rPr lang="en-US" i="1" dirty="0"/>
              <a:t>A </a:t>
            </a:r>
            <a:r>
              <a:rPr lang="en-US" i="1" dirty="0" err="1">
                <a:sym typeface="Wingdings" charset="2"/>
              </a:rPr>
              <a:t></a:t>
            </a:r>
            <a:r>
              <a:rPr lang="en-US" i="1" dirty="0">
                <a:sym typeface="Wingdings" charset="2"/>
              </a:rPr>
              <a:t> B</a:t>
            </a:r>
            <a:r>
              <a:rPr lang="en-US" dirty="0">
                <a:sym typeface="Wingdings" charset="2"/>
              </a:rPr>
              <a:t>, is either:</a:t>
            </a:r>
          </a:p>
          <a:p>
            <a:pPr>
              <a:buNone/>
            </a:pPr>
            <a:r>
              <a:rPr lang="en-US" dirty="0">
                <a:sym typeface="Wingdings" charset="2"/>
              </a:rPr>
              <a:t>		1. Trivial, or</a:t>
            </a:r>
          </a:p>
          <a:p>
            <a:pPr>
              <a:buNone/>
            </a:pPr>
            <a:r>
              <a:rPr lang="en-US" i="1" dirty="0"/>
              <a:t>		2. A</a:t>
            </a:r>
            <a:r>
              <a:rPr lang="en-US" dirty="0"/>
              <a:t> is a </a:t>
            </a:r>
            <a:r>
              <a:rPr lang="en-US" i="1" dirty="0" err="1"/>
              <a:t>superkey</a:t>
            </a:r>
            <a:r>
              <a:rPr lang="en-US" dirty="0"/>
              <a:t> of </a:t>
            </a:r>
            <a:r>
              <a:rPr lang="en-US" i="1" dirty="0"/>
              <a:t>R, or</a:t>
            </a:r>
          </a:p>
          <a:p>
            <a:pPr>
              <a:buNone/>
            </a:pPr>
            <a:r>
              <a:rPr lang="en-US" i="1" dirty="0"/>
              <a:t>		3. All attributes in (B – A) are </a:t>
            </a:r>
            <a:r>
              <a:rPr lang="en-US" i="1" dirty="0">
                <a:solidFill>
                  <a:srgbClr val="FF0000"/>
                </a:solidFill>
              </a:rPr>
              <a:t>prime</a:t>
            </a:r>
            <a:endParaRPr lang="en-US" dirty="0"/>
          </a:p>
          <a:p>
            <a:pPr>
              <a:buNone/>
            </a:pPr>
            <a:r>
              <a:rPr lang="en-US" dirty="0"/>
              <a:t>    Then, </a:t>
            </a:r>
            <a:r>
              <a:rPr lang="en-US" i="1" dirty="0"/>
              <a:t>R </a:t>
            </a:r>
            <a:r>
              <a:rPr lang="en-US" dirty="0"/>
              <a:t>is in </a:t>
            </a:r>
            <a:r>
              <a:rPr lang="en-US" i="1" dirty="0">
                <a:solidFill>
                  <a:srgbClr val="FF0000"/>
                </a:solidFill>
              </a:rPr>
              <a:t>3NF (3</a:t>
            </a:r>
            <a:r>
              <a:rPr lang="en-US" i="1" baseline="30000" dirty="0">
                <a:solidFill>
                  <a:srgbClr val="FF0000"/>
                </a:solidFill>
              </a:rPr>
              <a:t>rd</a:t>
            </a:r>
            <a:r>
              <a:rPr lang="en-US" i="1" dirty="0">
                <a:solidFill>
                  <a:srgbClr val="FF0000"/>
                </a:solidFill>
              </a:rPr>
              <a:t> Normal Form)</a:t>
            </a:r>
          </a:p>
          <a:p>
            <a:endParaRPr lang="en-US" i="1" u="sng" dirty="0"/>
          </a:p>
          <a:p>
            <a:r>
              <a:rPr lang="en-US" i="1" u="sng" dirty="0"/>
              <a:t>Why is 3NF good ?</a:t>
            </a:r>
          </a:p>
          <a:p>
            <a:endParaRPr lang="en-US" dirty="0"/>
          </a:p>
        </p:txBody>
      </p:sp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(3</a:t>
            </a:r>
            <a:r>
              <a:rPr lang="en-US" baseline="30000" dirty="0"/>
              <a:t>rd</a:t>
            </a:r>
            <a:r>
              <a:rPr lang="en-US" dirty="0"/>
              <a:t> Normal Form)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3F2CB-9A06-969E-35C3-C33AE844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6984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pPr marL="533400" indent="-533400"/>
            <a:r>
              <a:rPr lang="en-US" sz="2800" i="1" u="sng" dirty="0"/>
              <a:t>Why does redundancy arise ?</a:t>
            </a:r>
          </a:p>
          <a:p>
            <a:pPr marL="788988" lvl="1" indent="-533400"/>
            <a:r>
              <a:rPr lang="en-US" sz="2400" dirty="0"/>
              <a:t>Given a FD, A </a:t>
            </a:r>
            <a:r>
              <a:rPr lang="en-US" sz="2400" dirty="0" err="1">
                <a:sym typeface="Wingdings"/>
              </a:rPr>
              <a:t></a:t>
            </a:r>
            <a:r>
              <a:rPr lang="en-US" sz="2400" dirty="0"/>
              <a:t> B, if A is repeated (B – A) has to be repeated 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1 is satisfied, (B – A) is empty, so not a problem.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2 is satisfied, then A can’t be repeated, so this doesn’t happen either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not, rule 3 says (B – A) must contain only </a:t>
            </a:r>
            <a:r>
              <a:rPr lang="en-US" sz="2400" i="1" dirty="0"/>
              <a:t>prime attributes</a:t>
            </a:r>
            <a:r>
              <a:rPr lang="en-US" sz="2400" dirty="0"/>
              <a:t>                 </a:t>
            </a:r>
          </a:p>
          <a:p>
            <a:pPr marL="788988" lvl="1" indent="-533400">
              <a:buNone/>
            </a:pPr>
            <a:r>
              <a:rPr lang="en-US" sz="2400" dirty="0"/>
              <a:t>			This limits the redundancy somewhat.</a:t>
            </a:r>
            <a:endParaRPr lang="en-US" sz="2800" dirty="0"/>
          </a:p>
          <a:p>
            <a:pPr marL="788988" lvl="1" indent="-533400">
              <a:buAutoNum type="arabicPeriod"/>
            </a:pPr>
            <a:endParaRPr lang="en-US" sz="2400" i="1" dirty="0"/>
          </a:p>
          <a:p>
            <a:pPr marL="533400" indent="-533400">
              <a:lnSpc>
                <a:spcPct val="120000"/>
              </a:lnSpc>
              <a:buSzPct val="100000"/>
            </a:pPr>
            <a:r>
              <a:rPr lang="en-US" sz="2400" dirty="0"/>
              <a:t>So 3NF relaxes BCNF somewhat by allowing for some (hopefully limited) redundancy</a:t>
            </a:r>
          </a:p>
          <a:p>
            <a:pPr marL="533400" indent="-533400">
              <a:lnSpc>
                <a:spcPct val="120000"/>
              </a:lnSpc>
              <a:buSzPct val="100000"/>
            </a:pPr>
            <a:r>
              <a:rPr lang="en-US" sz="2400" dirty="0"/>
              <a:t>Why ?</a:t>
            </a:r>
          </a:p>
          <a:p>
            <a:pPr marL="788988" lvl="1" indent="-533400">
              <a:lnSpc>
                <a:spcPct val="120000"/>
              </a:lnSpc>
              <a:buSzPct val="100000"/>
            </a:pPr>
            <a:r>
              <a:rPr lang="en-US" sz="2000" i="1" dirty="0">
                <a:solidFill>
                  <a:srgbClr val="FF0000"/>
                </a:solidFill>
              </a:rPr>
              <a:t>There always exists a dependency-preserving lossless decomposition in 3NF.</a:t>
            </a:r>
            <a:endParaRPr lang="en-US" sz="1800" dirty="0"/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and Redundancy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A91130-425C-B241-097D-A09098A6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synthesis </a:t>
            </a:r>
            <a:r>
              <a:rPr lang="en-US"/>
              <a:t>algorithm</a:t>
            </a:r>
          </a:p>
          <a:p>
            <a:endParaRPr lang="en-US"/>
          </a:p>
          <a:p>
            <a:r>
              <a:rPr lang="en-US"/>
              <a:t>Start with the canonical cover, and construct the  3NF schema directly</a:t>
            </a:r>
          </a:p>
          <a:p>
            <a:endParaRPr lang="en-US"/>
          </a:p>
          <a:p>
            <a:r>
              <a:rPr lang="en-US"/>
              <a:t>Homework assignment.</a:t>
            </a:r>
          </a:p>
        </p:txBody>
      </p:sp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Decomposing into 3NF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FF4F2-0A2C-740A-B017-E03587B5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402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table:</a:t>
            </a:r>
          </a:p>
          <a:p>
            <a:pPr lvl="1"/>
            <a:r>
              <a:rPr lang="en-US" dirty="0" err="1"/>
              <a:t>dept_advisor</a:t>
            </a:r>
            <a:r>
              <a:rPr lang="en-US" dirty="0"/>
              <a:t>(</a:t>
            </a:r>
            <a:r>
              <a:rPr lang="en-US" dirty="0" err="1"/>
              <a:t>s_id</a:t>
            </a:r>
            <a:r>
              <a:rPr lang="en-US" dirty="0"/>
              <a:t>, </a:t>
            </a:r>
            <a:r>
              <a:rPr lang="en-US" dirty="0" err="1"/>
              <a:t>i_id</a:t>
            </a:r>
            <a:r>
              <a:rPr lang="en-US" dirty="0"/>
              <a:t>, </a:t>
            </a:r>
            <a:r>
              <a:rPr lang="en-US" dirty="0" err="1"/>
              <a:t>dept_name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 with a constraint/domain knowledge that: a student has one advisor per department</a:t>
            </a:r>
          </a:p>
          <a:p>
            <a:pPr lvl="1"/>
            <a:endParaRPr lang="en-US" dirty="0"/>
          </a:p>
          <a:p>
            <a:r>
              <a:rPr lang="en-US" dirty="0"/>
              <a:t>FDs:</a:t>
            </a:r>
          </a:p>
          <a:p>
            <a:pPr lvl="1"/>
            <a:r>
              <a:rPr lang="en-US" dirty="0" err="1"/>
              <a:t>i_id</a:t>
            </a:r>
            <a:r>
              <a:rPr lang="en-US" dirty="0"/>
              <a:t> --&gt; </a:t>
            </a:r>
            <a:r>
              <a:rPr lang="en-US" dirty="0" err="1"/>
              <a:t>dept_name</a:t>
            </a:r>
            <a:endParaRPr lang="en-US" dirty="0"/>
          </a:p>
          <a:p>
            <a:pPr lvl="1"/>
            <a:r>
              <a:rPr lang="en-US" dirty="0" err="1"/>
              <a:t>s_id</a:t>
            </a:r>
            <a:r>
              <a:rPr lang="en-US" dirty="0"/>
              <a:t>, </a:t>
            </a:r>
            <a:r>
              <a:rPr lang="en-US" dirty="0" err="1"/>
              <a:t>dept_name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i_id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Not in BCNF (</a:t>
            </a:r>
            <a:r>
              <a:rPr lang="en-US" dirty="0" err="1">
                <a:sym typeface="Wingdings" pitchFamily="2" charset="2"/>
              </a:rPr>
              <a:t>i_id</a:t>
            </a:r>
            <a:r>
              <a:rPr lang="en-US" dirty="0">
                <a:sym typeface="Wingdings" pitchFamily="2" charset="2"/>
              </a:rPr>
              <a:t> is not a key), but in 3NF</a:t>
            </a:r>
            <a:endParaRPr lang="en-US" dirty="0"/>
          </a:p>
        </p:txBody>
      </p:sp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Real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FF4F2-0A2C-740A-B017-E03587B5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954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2: BCNF and redundancy</a:t>
            </a:r>
          </a:p>
        </p:txBody>
      </p:sp>
      <p:graphicFrame>
        <p:nvGraphicFramePr>
          <p:cNvPr id="1302622" name="Group 94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931480"/>
        </p:xfrm>
        <a:graphic>
          <a:graphicData uri="http://schemas.openxmlformats.org/drawingml/2006/table">
            <a:tbl>
              <a:tblPr/>
              <a:tblGrid>
                <a:gridCol w="214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MovieTitle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MovieYear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StarName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Star wars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1, 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Star wars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2, 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Indiana 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198x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1, 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Indiana 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198x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2, 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Witness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1, 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Witness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2, 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2625" name="Rectangle 97"/>
          <p:cNvSpPr>
            <a:spLocks noChangeArrowheads="1"/>
          </p:cNvSpPr>
          <p:nvPr/>
        </p:nvSpPr>
        <p:spPr bwMode="auto">
          <a:xfrm>
            <a:off x="381000" y="4343400"/>
            <a:ext cx="8458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Lot of redundancy</a:t>
            </a:r>
          </a:p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? No non-trivial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</a:p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 the schema is trivially in BCNF (and 3NF)</a:t>
            </a:r>
          </a:p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What went wrong ? </a:t>
            </a:r>
          </a:p>
        </p:txBody>
      </p:sp>
    </p:spTree>
    <p:extLst>
      <p:ext uri="{BB962C8B-B14F-4D97-AF65-F5344CB8AC3E}">
        <p14:creationId xmlns:p14="http://schemas.microsoft.com/office/powerpoint/2010/main" val="311502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The redundancy is because of </a:t>
            </a:r>
            <a:r>
              <a:rPr lang="en-US" sz="2400" i="1" dirty="0"/>
              <a:t>multi-valued dependencies</a:t>
            </a:r>
          </a:p>
          <a:p>
            <a:pPr>
              <a:lnSpc>
                <a:spcPct val="110000"/>
              </a:lnSpc>
            </a:pPr>
            <a:r>
              <a:rPr lang="en-US" sz="2400" i="1" dirty="0"/>
              <a:t>Denoted:</a:t>
            </a:r>
          </a:p>
          <a:p>
            <a:pPr>
              <a:lnSpc>
                <a:spcPct val="110000"/>
              </a:lnSpc>
              <a:buNone/>
            </a:pPr>
            <a:r>
              <a:rPr lang="en-US" sz="2400" i="1" dirty="0"/>
              <a:t>              </a:t>
            </a:r>
            <a:r>
              <a:rPr lang="en-US" sz="2400" i="1" dirty="0" err="1"/>
              <a:t>starname</a:t>
            </a:r>
            <a:r>
              <a:rPr lang="en-US" sz="2400" i="1" dirty="0"/>
              <a:t> </a:t>
            </a:r>
            <a:r>
              <a:rPr lang="en-US" sz="2400" b="1" dirty="0" err="1">
                <a:sym typeface="Symbol" charset="2"/>
              </a:rPr>
              <a:t>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address </a:t>
            </a:r>
          </a:p>
          <a:p>
            <a:pPr>
              <a:lnSpc>
                <a:spcPct val="110000"/>
              </a:lnSpc>
              <a:buNone/>
            </a:pPr>
            <a:r>
              <a:rPr lang="en-US" sz="2400" i="1" dirty="0">
                <a:sym typeface="Monotype Sorts" charset="2"/>
              </a:rPr>
              <a:t>              </a:t>
            </a:r>
            <a:r>
              <a:rPr lang="en-US" sz="2400" i="1" dirty="0" err="1">
                <a:sym typeface="Monotype Sorts" charset="2"/>
              </a:rPr>
              <a:t>starname</a:t>
            </a:r>
            <a:r>
              <a:rPr lang="en-US" sz="2400" i="1" dirty="0">
                <a:sym typeface="Monotype Sorts" charset="2"/>
              </a:rPr>
              <a:t> </a:t>
            </a:r>
            <a:r>
              <a:rPr lang="en-US" sz="2400" b="1" dirty="0" err="1">
                <a:sym typeface="Symbol" charset="2"/>
              </a:rPr>
              <a:t>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i="1" dirty="0" err="1">
                <a:sym typeface="Symbol" charset="2"/>
              </a:rPr>
              <a:t>movietitle</a:t>
            </a:r>
            <a:r>
              <a:rPr lang="en-US" sz="2400" i="1" dirty="0">
                <a:sym typeface="Symbol" charset="2"/>
              </a:rPr>
              <a:t>, </a:t>
            </a:r>
            <a:r>
              <a:rPr lang="en-US" sz="2400" i="1" dirty="0" err="1">
                <a:sym typeface="Symbol" charset="2"/>
              </a:rPr>
              <a:t>movieyear</a:t>
            </a: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Should not happen if the schema is constructed from an E/R diagram</a:t>
            </a:r>
          </a:p>
          <a:p>
            <a:pPr>
              <a:lnSpc>
                <a:spcPct val="110000"/>
              </a:lnSpc>
            </a:pPr>
            <a:endParaRPr lang="en-US" sz="2400" dirty="0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Functional dependencies are a special case of multi-valued dependencies</a:t>
            </a: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Multi-valued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F92B1-190C-F20B-8010-C9B23820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178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Consider a ”person” table that stores the names of children and phone numbers</a:t>
            </a: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The two pieces of information are independent</a:t>
            </a:r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F92B1-190C-F20B-8010-C9B23820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B8D54-69B1-79FE-F142-F4667956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70" y="2057400"/>
            <a:ext cx="5280660" cy="69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01A141-7552-9E42-AFCE-F3CED1375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19" y="4455319"/>
            <a:ext cx="5559425" cy="1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7687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Similar to BCNF, except with </a:t>
            </a:r>
            <a:r>
              <a:rPr lang="en-US" sz="2400" dirty="0" err="1"/>
              <a:t>MVDs</a:t>
            </a:r>
            <a:r>
              <a:rPr lang="en-US" sz="2400" dirty="0"/>
              <a:t> instead of </a:t>
            </a:r>
            <a:r>
              <a:rPr lang="en-US" sz="2400" dirty="0" err="1"/>
              <a:t>FDs</a:t>
            </a:r>
            <a:r>
              <a:rPr lang="en-US" sz="2400" dirty="0"/>
              <a:t>.</a:t>
            </a:r>
          </a:p>
          <a:p>
            <a:pPr lvl="4"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2400" dirty="0"/>
              <a:t>Given a relation schema </a:t>
            </a:r>
            <a:r>
              <a:rPr lang="en-US" sz="2400" i="1" dirty="0"/>
              <a:t>R, </a:t>
            </a:r>
            <a:r>
              <a:rPr lang="en-US" sz="2400" dirty="0"/>
              <a:t>and a set of multi-valued dependencies </a:t>
            </a:r>
            <a:r>
              <a:rPr lang="en-US" sz="2400" i="1" dirty="0"/>
              <a:t>F, </a:t>
            </a:r>
            <a:r>
              <a:rPr lang="en-US" sz="2400" dirty="0"/>
              <a:t>if every MVD,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</a:t>
            </a:r>
            <a:r>
              <a:rPr lang="en-US" sz="2400" i="1" dirty="0">
                <a:sym typeface="Wingdings" charset="2"/>
              </a:rPr>
              <a:t> B</a:t>
            </a:r>
            <a:r>
              <a:rPr lang="en-US" sz="2400" dirty="0">
                <a:sym typeface="Wingdings" charset="2"/>
              </a:rPr>
              <a:t>, is either: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sym typeface="Wingdings" charset="2"/>
              </a:rPr>
              <a:t>             1. Trivial, or</a:t>
            </a:r>
          </a:p>
          <a:p>
            <a:pPr>
              <a:lnSpc>
                <a:spcPct val="110000"/>
              </a:lnSpc>
              <a:buNone/>
            </a:pPr>
            <a:r>
              <a:rPr lang="en-US" sz="2400" i="1" dirty="0"/>
              <a:t>             </a:t>
            </a:r>
            <a:r>
              <a:rPr lang="en-US" sz="2400" dirty="0"/>
              <a:t>2.</a:t>
            </a:r>
            <a:r>
              <a:rPr lang="en-US" sz="2400" i="1" dirty="0"/>
              <a:t> A</a:t>
            </a:r>
            <a:r>
              <a:rPr lang="en-US" sz="2400" dirty="0"/>
              <a:t> is a </a:t>
            </a:r>
            <a:r>
              <a:rPr lang="en-US" sz="2400" i="1" dirty="0" err="1"/>
              <a:t>superkey</a:t>
            </a:r>
            <a:r>
              <a:rPr lang="en-US" sz="2400" dirty="0"/>
              <a:t> of </a:t>
            </a:r>
            <a:r>
              <a:rPr lang="en-US" sz="2400" i="1" dirty="0"/>
              <a:t>R</a:t>
            </a:r>
            <a:endParaRPr lang="en-US" sz="2400" dirty="0"/>
          </a:p>
          <a:p>
            <a:pPr>
              <a:lnSpc>
                <a:spcPct val="110000"/>
              </a:lnSpc>
              <a:buNone/>
            </a:pPr>
            <a:r>
              <a:rPr lang="en-US" sz="2400" dirty="0"/>
              <a:t>     Then, </a:t>
            </a:r>
            <a:r>
              <a:rPr lang="en-US" sz="2400" i="1" dirty="0"/>
              <a:t>R </a:t>
            </a:r>
            <a:r>
              <a:rPr lang="en-US" sz="2400" dirty="0"/>
              <a:t>is in </a:t>
            </a:r>
            <a:r>
              <a:rPr lang="en-US" sz="2400" i="1" dirty="0">
                <a:solidFill>
                  <a:srgbClr val="FF0000"/>
                </a:solidFill>
              </a:rPr>
              <a:t>4NF (4th Normal Form)</a:t>
            </a:r>
          </a:p>
          <a:p>
            <a:pPr lvl="5">
              <a:lnSpc>
                <a:spcPct val="110000"/>
              </a:lnSpc>
            </a:pPr>
            <a:endParaRPr lang="en-US" sz="1500" i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4NF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BCNF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3NF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2NF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1NF: 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Wingdings" charset="2"/>
              </a:rPr>
              <a:t>If a schema is in 4NF, it is in BCNF.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Wingdings" charset="2"/>
              </a:rPr>
              <a:t>If a schema is in BCNF, it is in 3NF.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Other way round is untrue.</a:t>
            </a:r>
          </a:p>
        </p:txBody>
      </p:sp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4NF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54E209-F77A-4BEA-A289-13F14819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2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the normal forms</a:t>
            </a:r>
          </a:p>
        </p:txBody>
      </p:sp>
      <p:graphicFrame>
        <p:nvGraphicFramePr>
          <p:cNvPr id="1309752" name="Group 56"/>
          <p:cNvGraphicFramePr>
            <a:graphicFrameLocks noGrp="1"/>
          </p:cNvGraphicFramePr>
          <p:nvPr>
            <p:ph type="tbl" idx="1"/>
          </p:nvPr>
        </p:nvGraphicFramePr>
        <p:xfrm>
          <a:off x="381000" y="1219200"/>
          <a:ext cx="8153400" cy="2513966"/>
        </p:xfrm>
        <a:graphic>
          <a:graphicData uri="http://schemas.openxmlformats.org/drawingml/2006/table">
            <a:tbl>
              <a:tblPr/>
              <a:tblGrid>
                <a:gridCol w="22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BCNF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Eliminates redundancy because of FD’s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Mostly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Eliminates redundancy because of MVD’s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Preserves FDs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Preserves MVDs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9753" name="Rectangle 57"/>
          <p:cNvSpPr>
            <a:spLocks noChangeArrowheads="1"/>
          </p:cNvSpPr>
          <p:nvPr/>
        </p:nvSpPr>
        <p:spPr bwMode="auto">
          <a:xfrm>
            <a:off x="228600" y="4191000"/>
            <a:ext cx="899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4NF is typically desired and achieved.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A good E/R diagram won’t generate non-4NF relations at all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Choice between 3NF and BCNF is up to the designer</a:t>
            </a:r>
          </a:p>
        </p:txBody>
      </p:sp>
    </p:spTree>
    <p:extLst>
      <p:ext uri="{BB962C8B-B14F-4D97-AF65-F5344CB8AC3E}">
        <p14:creationId xmlns:p14="http://schemas.microsoft.com/office/powerpoint/2010/main" val="15509089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95400" y="3526980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Recap and Other Issues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DFC2D-A181-A5F6-AA42-D69A2B59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22D28-DF46-8C43-A798-ACECE7068864}" type="slidenum">
              <a:rPr lang="en-US" smtClean="0"/>
              <a:pPr>
                <a:defRPr/>
              </a:pPr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1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Entities and relationships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614F93-ABB4-314A-928F-FEEB148AA0CD}" type="slidenum">
              <a:rPr kumimoji="0" lang="en-US" sz="10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50" y="937887"/>
            <a:ext cx="4317454" cy="240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911179"/>
            <a:ext cx="177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Two Entity Sets</a:t>
            </a: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7526"/>
            <a:ext cx="4216926" cy="23390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5" name="TextBox 34"/>
          <p:cNvSpPr txBox="1"/>
          <p:nvPr/>
        </p:nvSpPr>
        <p:spPr>
          <a:xfrm>
            <a:off x="0" y="3297056"/>
            <a:ext cx="509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Advisor Relationship, with and without attributes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90" y="3886865"/>
            <a:ext cx="4632810" cy="219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3583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8.8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Database design process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Denormalization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Other normal forms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Recap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Recap and Other Issues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F98BC8-C620-8C99-E3B6-4C7D5B70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103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en-US" sz="2800" dirty="0"/>
              <a:t>Three ways to come up with a schema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/>
              <a:t>1.	Using E/R diagram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If good, then little normalization is needed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Tends to generate 4NF designs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/>
              <a:t>2.	A universal relation </a:t>
            </a:r>
            <a:r>
              <a:rPr lang="en-US" sz="2800" i="1" dirty="0"/>
              <a:t>R </a:t>
            </a:r>
            <a:r>
              <a:rPr lang="en-US" sz="2800" dirty="0"/>
              <a:t>that contains all attributes.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Called universal relation approach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Note that </a:t>
            </a:r>
            <a:r>
              <a:rPr lang="en-US" sz="2400" dirty="0" err="1"/>
              <a:t>MVDs</a:t>
            </a:r>
            <a:r>
              <a:rPr lang="en-US" sz="2400" dirty="0"/>
              <a:t> will be needed in this case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/>
              <a:t>3.	An </a:t>
            </a:r>
            <a:r>
              <a:rPr lang="en-US" sz="2800" i="1" dirty="0"/>
              <a:t>ad hoc </a:t>
            </a:r>
            <a:r>
              <a:rPr lang="en-US" sz="2800" dirty="0"/>
              <a:t>schema that is then normalized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 err="1"/>
              <a:t>MVDs</a:t>
            </a:r>
            <a:r>
              <a:rPr lang="en-US" sz="2400" dirty="0"/>
              <a:t> may be needed in this case</a:t>
            </a:r>
          </a:p>
          <a:p>
            <a:pPr marL="533400" indent="-533400">
              <a:lnSpc>
                <a:spcPct val="120000"/>
              </a:lnSpc>
              <a:buNone/>
            </a:pPr>
            <a:endParaRPr lang="en-US" sz="2800" dirty="0"/>
          </a:p>
        </p:txBody>
      </p:sp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design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5D9073-951E-4CBD-57B8-83E661ED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8075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What about 1</a:t>
            </a:r>
            <a:r>
              <a:rPr lang="en-US" baseline="30000" dirty="0">
                <a:sym typeface="Wingdings"/>
              </a:rPr>
              <a:t>st</a:t>
            </a:r>
            <a:r>
              <a:rPr lang="en-US" dirty="0">
                <a:sym typeface="Wingdings"/>
              </a:rPr>
              <a:t> and 2</a:t>
            </a:r>
            <a:r>
              <a:rPr lang="en-US" baseline="30000" dirty="0">
                <a:sym typeface="Wingdings"/>
              </a:rPr>
              <a:t>nd</a:t>
            </a:r>
            <a:r>
              <a:rPr lang="en-US" dirty="0">
                <a:sym typeface="Wingdings"/>
              </a:rPr>
              <a:t> normal forms ?</a:t>
            </a:r>
          </a:p>
          <a:p>
            <a:r>
              <a:rPr lang="en-US" dirty="0">
                <a:sym typeface="Wingdings"/>
              </a:rPr>
              <a:t>1NF:</a:t>
            </a:r>
          </a:p>
          <a:p>
            <a:pPr lvl="1"/>
            <a:r>
              <a:rPr lang="en-US" dirty="0">
                <a:sym typeface="Wingdings"/>
              </a:rPr>
              <a:t>Essentially says that no set-valued attributes allowed</a:t>
            </a:r>
          </a:p>
          <a:p>
            <a:pPr lvl="1"/>
            <a:r>
              <a:rPr lang="en-US" dirty="0">
                <a:sym typeface="Wingdings"/>
              </a:rPr>
              <a:t>Formally, a domain is called </a:t>
            </a:r>
            <a:r>
              <a:rPr lang="en-US" i="1" dirty="0">
                <a:sym typeface="Wingdings"/>
              </a:rPr>
              <a:t>atomic </a:t>
            </a:r>
            <a:r>
              <a:rPr lang="en-US" dirty="0">
                <a:sym typeface="Wingdings"/>
              </a:rPr>
              <a:t>if the elements of the domain are considered indivisible</a:t>
            </a:r>
          </a:p>
          <a:p>
            <a:pPr lvl="1"/>
            <a:r>
              <a:rPr lang="en-US" dirty="0">
                <a:sym typeface="Wingdings"/>
              </a:rPr>
              <a:t>A schema is in 1NF if the domains of all attributes are atomic</a:t>
            </a:r>
          </a:p>
          <a:p>
            <a:pPr lvl="1"/>
            <a:r>
              <a:rPr lang="en-US" dirty="0">
                <a:sym typeface="Wingdings"/>
              </a:rPr>
              <a:t>We assumed 1NF throughout the discussion</a:t>
            </a:r>
          </a:p>
          <a:p>
            <a:pPr lvl="2"/>
            <a:r>
              <a:rPr lang="en-US" dirty="0">
                <a:sym typeface="Wingdings"/>
              </a:rPr>
              <a:t>Non 1NF is just not a good idea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2NF:</a:t>
            </a:r>
          </a:p>
          <a:p>
            <a:pPr lvl="1"/>
            <a:r>
              <a:rPr lang="en-US" dirty="0">
                <a:sym typeface="Wingdings"/>
              </a:rPr>
              <a:t>Mainly historic interest</a:t>
            </a:r>
          </a:p>
          <a:p>
            <a:pPr lvl="1"/>
            <a:r>
              <a:rPr lang="en-US" dirty="0">
                <a:sym typeface="Wingdings"/>
              </a:rPr>
              <a:t>See Exercise 7.15 in the book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FB32E-3EFB-0587-34E4-53A6ECA9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5960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our relation schemas to:</a:t>
            </a:r>
          </a:p>
          <a:p>
            <a:pPr lvl="1"/>
            <a:r>
              <a:rPr lang="en-US" dirty="0"/>
              <a:t>Not allow potential redundancy because of </a:t>
            </a:r>
            <a:r>
              <a:rPr lang="en-US" dirty="0" err="1"/>
              <a:t>FDs</a:t>
            </a:r>
            <a:r>
              <a:rPr lang="en-US" dirty="0"/>
              <a:t> or </a:t>
            </a:r>
            <a:r>
              <a:rPr lang="en-US" dirty="0" err="1"/>
              <a:t>MVDs</a:t>
            </a:r>
            <a:endParaRPr lang="en-US" dirty="0"/>
          </a:p>
          <a:p>
            <a:pPr lvl="1"/>
            <a:r>
              <a:rPr lang="en-US" dirty="0"/>
              <a:t>Be </a:t>
            </a:r>
            <a:r>
              <a:rPr lang="en-US" i="1" dirty="0"/>
              <a:t>dependency-preserving:</a:t>
            </a:r>
          </a:p>
          <a:p>
            <a:pPr lvl="2"/>
            <a:r>
              <a:rPr lang="en-US" dirty="0"/>
              <a:t>Make it easy to check for dependencies</a:t>
            </a:r>
          </a:p>
          <a:p>
            <a:pPr lvl="2"/>
            <a:r>
              <a:rPr lang="en-US" dirty="0"/>
              <a:t>Since they are a form of integrity constraints</a:t>
            </a:r>
          </a:p>
          <a:p>
            <a:pPr lvl="2"/>
            <a:endParaRPr lang="en-US" dirty="0"/>
          </a:p>
          <a:p>
            <a:r>
              <a:rPr lang="en-US" dirty="0"/>
              <a:t>Functional Dependencies/Multi-valued Dependencies</a:t>
            </a:r>
          </a:p>
          <a:p>
            <a:pPr lvl="1"/>
            <a:r>
              <a:rPr lang="en-US" dirty="0"/>
              <a:t>Domain knowledge about the data properties</a:t>
            </a:r>
          </a:p>
          <a:p>
            <a:endParaRPr lang="en-US" dirty="0"/>
          </a:p>
          <a:p>
            <a:r>
              <a:rPr lang="en-US" dirty="0"/>
              <a:t>Normal forms</a:t>
            </a:r>
          </a:p>
          <a:p>
            <a:pPr lvl="1"/>
            <a:r>
              <a:rPr lang="en-US" dirty="0"/>
              <a:t>Defines the rules that schemas must follow</a:t>
            </a:r>
          </a:p>
          <a:p>
            <a:pPr lvl="1"/>
            <a:r>
              <a:rPr lang="en-US" dirty="0"/>
              <a:t>4NF is preferred, but 3NF is sometimes used instead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B8133-80BC-011B-DA49-D8074846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484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Denormalization</a:t>
            </a:r>
            <a:endParaRPr lang="en-US" dirty="0"/>
          </a:p>
          <a:p>
            <a:pPr lvl="1"/>
            <a:r>
              <a:rPr lang="en-US" dirty="0"/>
              <a:t>After doing the normalization, we may have too many tables</a:t>
            </a:r>
          </a:p>
          <a:p>
            <a:pPr lvl="1"/>
            <a:r>
              <a:rPr lang="en-US" dirty="0"/>
              <a:t>We may </a:t>
            </a:r>
            <a:r>
              <a:rPr lang="en-US" i="1" dirty="0" err="1"/>
              <a:t>denormalize</a:t>
            </a:r>
            <a:r>
              <a:rPr lang="en-US" i="1" dirty="0"/>
              <a:t> </a:t>
            </a:r>
            <a:r>
              <a:rPr lang="en-US" dirty="0"/>
              <a:t>for performance reasons</a:t>
            </a:r>
          </a:p>
          <a:p>
            <a:pPr lvl="2"/>
            <a:r>
              <a:rPr lang="en-US" dirty="0"/>
              <a:t>Too many tables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too many joins during queries</a:t>
            </a:r>
          </a:p>
          <a:p>
            <a:pPr lvl="1"/>
            <a:r>
              <a:rPr lang="en-US" dirty="0">
                <a:sym typeface="Wingdings"/>
              </a:rPr>
              <a:t>A better option is to use </a:t>
            </a:r>
            <a:r>
              <a:rPr lang="en-US" i="1" dirty="0">
                <a:sym typeface="Wingdings"/>
              </a:rPr>
              <a:t>views </a:t>
            </a:r>
            <a:r>
              <a:rPr lang="en-US" dirty="0">
                <a:sym typeface="Wingdings"/>
              </a:rPr>
              <a:t>instead</a:t>
            </a:r>
          </a:p>
          <a:p>
            <a:pPr lvl="2"/>
            <a:r>
              <a:rPr lang="en-US" dirty="0">
                <a:sym typeface="Wingdings"/>
              </a:rPr>
              <a:t>So if a specific set of tables is joined often, create a view on the join</a:t>
            </a:r>
          </a:p>
          <a:p>
            <a:pPr lvl="2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More advanced normal forms</a:t>
            </a:r>
          </a:p>
          <a:p>
            <a:pPr lvl="1"/>
            <a:r>
              <a:rPr lang="en-US" dirty="0">
                <a:sym typeface="Wingdings"/>
              </a:rPr>
              <a:t>project-join normal form (PJNF or 5NF)</a:t>
            </a:r>
          </a:p>
          <a:p>
            <a:pPr lvl="1"/>
            <a:r>
              <a:rPr lang="en-US" dirty="0">
                <a:sym typeface="Wingdings"/>
              </a:rPr>
              <a:t>domain-key normal form</a:t>
            </a:r>
          </a:p>
          <a:p>
            <a:pPr lvl="1"/>
            <a:r>
              <a:rPr lang="en-US" dirty="0">
                <a:sym typeface="Wingdings"/>
              </a:rPr>
              <a:t>Rarely used in practice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3BA65-C659-4476-FBE9-E16CEE05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ER Diagram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614F93-ABB4-314A-928F-FEEB148AA0CD}" type="slidenum">
              <a:rPr kumimoji="0" lang="en-US" sz="10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3199944" y="3994160"/>
            <a:ext cx="5745630" cy="2687824"/>
            <a:chOff x="720" y="768"/>
            <a:chExt cx="4272" cy="2400"/>
          </a:xfrm>
          <a:solidFill>
            <a:srgbClr val="FFFFFF"/>
          </a:solidFill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1682" y="1859"/>
              <a:ext cx="731" cy="400"/>
            </a:xfrm>
            <a:prstGeom prst="rect">
              <a:avLst/>
            </a:prstGeom>
            <a:grp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customer</a:t>
              </a:r>
            </a:p>
          </p:txBody>
        </p:sp>
        <p:sp>
          <p:nvSpPr>
            <p:cNvPr id="37895" name="AutoShape 6"/>
            <p:cNvSpPr>
              <a:spLocks noChangeArrowheads="1"/>
            </p:cNvSpPr>
            <p:nvPr/>
          </p:nvSpPr>
          <p:spPr bwMode="auto">
            <a:xfrm>
              <a:off x="2875" y="1677"/>
              <a:ext cx="808" cy="800"/>
            </a:xfrm>
            <a:prstGeom prst="diamond">
              <a:avLst/>
            </a:prstGeom>
            <a:grp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has</a:t>
              </a:r>
            </a:p>
          </p:txBody>
        </p:sp>
        <p:sp>
          <p:nvSpPr>
            <p:cNvPr id="37896" name="Line 7"/>
            <p:cNvSpPr>
              <a:spLocks noChangeShapeType="1"/>
            </p:cNvSpPr>
            <p:nvPr/>
          </p:nvSpPr>
          <p:spPr bwMode="auto">
            <a:xfrm>
              <a:off x="2413" y="2077"/>
              <a:ext cx="462" cy="0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>
              <a:off x="3683" y="2077"/>
              <a:ext cx="462" cy="0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898" name="Oval 9"/>
            <p:cNvSpPr>
              <a:spLocks noChangeArrowheads="1"/>
            </p:cNvSpPr>
            <p:nvPr/>
          </p:nvSpPr>
          <p:spPr bwMode="auto">
            <a:xfrm>
              <a:off x="720" y="2295"/>
              <a:ext cx="924" cy="328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cust-street</a:t>
              </a:r>
            </a:p>
          </p:txBody>
        </p:sp>
        <p:sp>
          <p:nvSpPr>
            <p:cNvPr id="37899" name="Oval 10"/>
            <p:cNvSpPr>
              <a:spLocks noChangeArrowheads="1"/>
            </p:cNvSpPr>
            <p:nvPr/>
          </p:nvSpPr>
          <p:spPr bwMode="auto">
            <a:xfrm>
              <a:off x="720" y="1495"/>
              <a:ext cx="924" cy="328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cust-id</a:t>
              </a:r>
            </a:p>
          </p:txBody>
        </p:sp>
        <p:sp>
          <p:nvSpPr>
            <p:cNvPr id="37900" name="Oval 11"/>
            <p:cNvSpPr>
              <a:spLocks noChangeArrowheads="1"/>
            </p:cNvSpPr>
            <p:nvPr/>
          </p:nvSpPr>
          <p:spPr bwMode="auto">
            <a:xfrm>
              <a:off x="1644" y="950"/>
              <a:ext cx="923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cust-name</a:t>
              </a:r>
            </a:p>
          </p:txBody>
        </p:sp>
        <p:sp>
          <p:nvSpPr>
            <p:cNvPr id="37901" name="Oval 12"/>
            <p:cNvSpPr>
              <a:spLocks noChangeArrowheads="1"/>
            </p:cNvSpPr>
            <p:nvPr/>
          </p:nvSpPr>
          <p:spPr bwMode="auto">
            <a:xfrm>
              <a:off x="1567" y="2841"/>
              <a:ext cx="923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cust-city</a:t>
              </a:r>
            </a:p>
          </p:txBody>
        </p:sp>
        <p:sp>
          <p:nvSpPr>
            <p:cNvPr id="37902" name="Rectangle 13"/>
            <p:cNvSpPr>
              <a:spLocks noChangeArrowheads="1"/>
            </p:cNvSpPr>
            <p:nvPr/>
          </p:nvSpPr>
          <p:spPr bwMode="auto">
            <a:xfrm>
              <a:off x="4145" y="1859"/>
              <a:ext cx="732" cy="400"/>
            </a:xfrm>
            <a:prstGeom prst="rect">
              <a:avLst/>
            </a:prstGeom>
            <a:grp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account</a:t>
              </a:r>
            </a:p>
          </p:txBody>
        </p:sp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>
              <a:off x="2067" y="1277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4" name="Line 15"/>
            <p:cNvSpPr>
              <a:spLocks noChangeShapeType="1"/>
            </p:cNvSpPr>
            <p:nvPr/>
          </p:nvSpPr>
          <p:spPr bwMode="auto">
            <a:xfrm>
              <a:off x="2029" y="2259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5" name="Line 16"/>
            <p:cNvSpPr>
              <a:spLocks noChangeShapeType="1"/>
            </p:cNvSpPr>
            <p:nvPr/>
          </p:nvSpPr>
          <p:spPr bwMode="auto">
            <a:xfrm>
              <a:off x="1567" y="1750"/>
              <a:ext cx="115" cy="109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6" name="Line 17"/>
            <p:cNvSpPr>
              <a:spLocks noChangeShapeType="1"/>
            </p:cNvSpPr>
            <p:nvPr/>
          </p:nvSpPr>
          <p:spPr bwMode="auto">
            <a:xfrm flipH="1">
              <a:off x="1567" y="2259"/>
              <a:ext cx="115" cy="109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7" name="Oval 18"/>
            <p:cNvSpPr>
              <a:spLocks noChangeArrowheads="1"/>
            </p:cNvSpPr>
            <p:nvPr/>
          </p:nvSpPr>
          <p:spPr bwMode="auto">
            <a:xfrm>
              <a:off x="4030" y="2841"/>
              <a:ext cx="924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balance</a:t>
              </a:r>
            </a:p>
          </p:txBody>
        </p:sp>
        <p:sp>
          <p:nvSpPr>
            <p:cNvPr id="37908" name="Line 19"/>
            <p:cNvSpPr>
              <a:spLocks noChangeShapeType="1"/>
            </p:cNvSpPr>
            <p:nvPr/>
          </p:nvSpPr>
          <p:spPr bwMode="auto">
            <a:xfrm>
              <a:off x="4492" y="2259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9" name="Oval 20"/>
            <p:cNvSpPr>
              <a:spLocks noChangeArrowheads="1"/>
            </p:cNvSpPr>
            <p:nvPr/>
          </p:nvSpPr>
          <p:spPr bwMode="auto">
            <a:xfrm>
              <a:off x="4068" y="950"/>
              <a:ext cx="924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number</a:t>
              </a:r>
            </a:p>
          </p:txBody>
        </p:sp>
        <p:sp>
          <p:nvSpPr>
            <p:cNvPr id="37910" name="Line 21"/>
            <p:cNvSpPr>
              <a:spLocks noChangeShapeType="1"/>
            </p:cNvSpPr>
            <p:nvPr/>
          </p:nvSpPr>
          <p:spPr bwMode="auto">
            <a:xfrm>
              <a:off x="4492" y="1277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11" name="Oval 22"/>
            <p:cNvSpPr>
              <a:spLocks noChangeArrowheads="1"/>
            </p:cNvSpPr>
            <p:nvPr/>
          </p:nvSpPr>
          <p:spPr bwMode="auto">
            <a:xfrm>
              <a:off x="2798" y="768"/>
              <a:ext cx="924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access-date</a:t>
              </a:r>
            </a:p>
          </p:txBody>
        </p:sp>
        <p:sp>
          <p:nvSpPr>
            <p:cNvPr id="37912" name="Line 23"/>
            <p:cNvSpPr>
              <a:spLocks noChangeShapeType="1"/>
            </p:cNvSpPr>
            <p:nvPr/>
          </p:nvSpPr>
          <p:spPr bwMode="auto">
            <a:xfrm flipV="1">
              <a:off x="3260" y="1095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04" y="885475"/>
            <a:ext cx="6815217" cy="19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12172" y="3600782"/>
            <a:ext cx="3739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Alternative representation, used in the book in the past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5133755"/>
            <a:ext cx="2968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Both notations used commonly</a:t>
            </a:r>
          </a:p>
        </p:txBody>
      </p:sp>
    </p:spTree>
    <p:extLst>
      <p:ext uri="{BB962C8B-B14F-4D97-AF65-F5344CB8AC3E}">
        <p14:creationId xmlns:p14="http://schemas.microsoft.com/office/powerpoint/2010/main" val="2293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Types of Attributes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>
                <a:latin typeface="Calibri" charset="0"/>
              </a:rPr>
              <a:t>Simple vs Composite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Single value per attribute ?</a:t>
            </a:r>
          </a:p>
          <a:p>
            <a:pPr eaLnBrk="1" hangingPunct="1"/>
            <a:endParaRPr lang="en-US" sz="2600">
              <a:latin typeface="Calibri" charset="0"/>
            </a:endParaRPr>
          </a:p>
          <a:p>
            <a:pPr eaLnBrk="1" hangingPunct="1"/>
            <a:r>
              <a:rPr lang="en-US" sz="2600">
                <a:latin typeface="Calibri" charset="0"/>
              </a:rPr>
              <a:t>Single-valued vs Multi-valued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E.g. Phone numbers are multi-valued</a:t>
            </a:r>
          </a:p>
          <a:p>
            <a:pPr eaLnBrk="1" hangingPunct="1"/>
            <a:endParaRPr lang="en-US" sz="2600">
              <a:latin typeface="Calibri" charset="0"/>
            </a:endParaRPr>
          </a:p>
          <a:p>
            <a:pPr eaLnBrk="1" hangingPunct="1"/>
            <a:r>
              <a:rPr lang="en-US" sz="2600">
                <a:latin typeface="Calibri" charset="0"/>
              </a:rPr>
              <a:t>Derived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If date-of-birth is present, age can be derived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Can help in avoiding redundancy, enforcing constraints etc…</a:t>
            </a:r>
          </a:p>
          <a:p>
            <a:pPr eaLnBrk="1" hangingPunct="1"/>
            <a:endParaRPr lang="en-US" sz="2600">
              <a:latin typeface="Calibri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C742C-7858-2AEB-CF95-A448731F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1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Types of Attributes</a:t>
            </a: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023938"/>
            <a:ext cx="2519363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622925" y="5480878"/>
            <a:ext cx="938731" cy="262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7605" y="5425655"/>
            <a:ext cx="142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Multi-valued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64886" y="6019839"/>
            <a:ext cx="938731" cy="262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8608" y="5964616"/>
            <a:ext cx="98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Derived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2347920" y="3604372"/>
            <a:ext cx="1268956" cy="2336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3715" y="3549149"/>
            <a:ext cx="128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Composite</a:t>
            </a:r>
          </a:p>
        </p:txBody>
      </p:sp>
      <p:sp>
        <p:nvSpPr>
          <p:cNvPr id="31" name="Right Arrow 30"/>
          <p:cNvSpPr/>
          <p:nvPr/>
        </p:nvSpPr>
        <p:spPr>
          <a:xfrm rot="20235524">
            <a:off x="2349381" y="3113525"/>
            <a:ext cx="1404221" cy="2892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678691" y="1657226"/>
            <a:ext cx="938731" cy="262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93" y="1602003"/>
            <a:ext cx="254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Primary key underlined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056DE-E946-ABD1-2969-A3CECE4F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9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We may know:</a:t>
            </a:r>
          </a:p>
          <a:p>
            <a:pPr lvl="2"/>
            <a:r>
              <a:rPr lang="en-US">
                <a:latin typeface="Calibri" charset="0"/>
              </a:rPr>
              <a:t>One customer can only open one account</a:t>
            </a:r>
          </a:p>
          <a:p>
            <a:pPr lvl="2"/>
            <a:r>
              <a:rPr lang="en-US">
                <a:latin typeface="Calibri" charset="0"/>
              </a:rPr>
              <a:t>                             OR</a:t>
            </a:r>
          </a:p>
          <a:p>
            <a:pPr lvl="2"/>
            <a:r>
              <a:rPr lang="en-US">
                <a:latin typeface="Calibri" charset="0"/>
              </a:rPr>
              <a:t>One customer can open multiple accounts</a:t>
            </a:r>
          </a:p>
          <a:p>
            <a:r>
              <a:rPr lang="en-US">
                <a:latin typeface="Calibri" charset="0"/>
              </a:rPr>
              <a:t>Representing this is important</a:t>
            </a:r>
          </a:p>
          <a:p>
            <a:r>
              <a:rPr lang="en-US">
                <a:latin typeface="Calibri" charset="0"/>
              </a:rPr>
              <a:t>Why ?</a:t>
            </a:r>
          </a:p>
          <a:p>
            <a:pPr lvl="1"/>
            <a:r>
              <a:rPr lang="en-US">
                <a:latin typeface="Calibri" charset="0"/>
              </a:rPr>
              <a:t>Better manipulation of data</a:t>
            </a:r>
          </a:p>
          <a:p>
            <a:pPr lvl="2"/>
            <a:r>
              <a:rPr lang="en-US">
                <a:latin typeface="Calibri" charset="0"/>
              </a:rPr>
              <a:t>If former, can store the account info in the customer table</a:t>
            </a:r>
          </a:p>
          <a:p>
            <a:pPr lvl="1"/>
            <a:r>
              <a:rPr lang="en-US">
                <a:latin typeface="Calibri" charset="0"/>
              </a:rPr>
              <a:t>Can enforce such a constraint</a:t>
            </a:r>
          </a:p>
          <a:p>
            <a:pPr lvl="2"/>
            <a:r>
              <a:rPr lang="en-US">
                <a:latin typeface="Calibri" charset="0"/>
              </a:rPr>
              <a:t>Application logic will have to do it; NOT GOOD</a:t>
            </a:r>
          </a:p>
          <a:p>
            <a:pPr lvl="1"/>
            <a:r>
              <a:rPr lang="en-US">
                <a:latin typeface="Calibri" charset="0"/>
              </a:rPr>
              <a:t>Remember: If not represented in conceptual model, the domain knowledge may be lost</a:t>
            </a:r>
          </a:p>
          <a:p>
            <a:pPr lvl="1"/>
            <a:endParaRPr lang="en-US">
              <a:latin typeface="Calibri" charset="0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Relationship Cardinalities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C2EDED-9541-4534-3EA7-F156AC87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0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Mapping Cardinalities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2551"/>
            <a:ext cx="7772400" cy="3428998"/>
          </a:xfrm>
        </p:spPr>
        <p:txBody>
          <a:bodyPr/>
          <a:lstStyle/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One-to-One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One-to-Many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Many-to-One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Many-to-Many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419600" y="17907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6073776" y="16002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5588000" y="20193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7242175" y="20193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7788275" y="17907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A8B48C41-6FB3-EC4E-8910-C4DAF72CD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7" y="28575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6F8374AC-BA73-5541-8338-45C0EDA5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26670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61327139-0262-704B-993A-0D64BD65B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7" y="30861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DC5D6E94-C5BD-0244-9963-3C5F63906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5512" y="30861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AA46772E-656F-344A-9991-D7CA19747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612" y="28575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D1A9D82A-BE4A-F542-991C-E58877518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4" y="39243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34" name="AutoShape 5">
            <a:extLst>
              <a:ext uri="{FF2B5EF4-FFF2-40B4-BE49-F238E27FC236}">
                <a16:creationId xmlns:a16="http://schemas.microsoft.com/office/drawing/2014/main" id="{9006564E-BD62-1D4C-B69E-2E97DFA85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37338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35" name="Line 6">
            <a:extLst>
              <a:ext uri="{FF2B5EF4-FFF2-40B4-BE49-F238E27FC236}">
                <a16:creationId xmlns:a16="http://schemas.microsoft.com/office/drawing/2014/main" id="{DB9FF200-E9D9-8F41-9A8E-E8752D83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4" y="41529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" name="Line 7">
            <a:extLst>
              <a:ext uri="{FF2B5EF4-FFF2-40B4-BE49-F238E27FC236}">
                <a16:creationId xmlns:a16="http://schemas.microsoft.com/office/drawing/2014/main" id="{C91BACE6-A5DC-EF4E-9972-7C4CE7CB2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49" y="41529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81986ABF-B1F4-3248-920D-918AB5F8C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49" y="39243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BB536FDD-296B-454F-B739-6EC5810AC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611" y="49911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CC595E36-D906-1241-8BE1-DFDAAE7B5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7" y="48006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40" name="Line 6">
            <a:extLst>
              <a:ext uri="{FF2B5EF4-FFF2-40B4-BE49-F238E27FC236}">
                <a16:creationId xmlns:a16="http://schemas.microsoft.com/office/drawing/2014/main" id="{3DB5E2EE-721B-3F4F-A315-56C9F7F84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011" y="52197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none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1" name="Line 7">
            <a:extLst>
              <a:ext uri="{FF2B5EF4-FFF2-40B4-BE49-F238E27FC236}">
                <a16:creationId xmlns:a16="http://schemas.microsoft.com/office/drawing/2014/main" id="{FFCFB21D-4786-9844-B769-CC223B722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2186" y="52197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A7130B75-3DF3-D84F-8F76-DB5EFCE53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286" y="49911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4B46B3-7F3C-1876-7AB1-854CE80D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06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Mapping Cardinalities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Express the number of entities to which another entity can be associated via a relationship set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Most useful in describing binary relationship sets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N-ary relationships ?</a:t>
            </a:r>
          </a:p>
          <a:p>
            <a:pPr lvl="1" eaLnBrk="1" hangingPunct="1"/>
            <a:r>
              <a:rPr lang="en-US">
                <a:latin typeface="Calibri" charset="0"/>
              </a:rPr>
              <a:t>More complicated</a:t>
            </a:r>
          </a:p>
          <a:p>
            <a:pPr lvl="1" eaLnBrk="1" hangingPunct="1"/>
            <a:r>
              <a:rPr lang="en-US">
                <a:latin typeface="Calibri" charset="0"/>
              </a:rPr>
              <a:t>Details in the 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450771"/>
            <a:ext cx="6109561" cy="25625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5A1D0-A08B-2C6A-3AC5-A633CEA4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2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What attributes are needed to represent a relationship completely and uniquely ?</a:t>
            </a:r>
          </a:p>
          <a:p>
            <a:pPr lvl="1"/>
            <a:r>
              <a:rPr lang="en-US" dirty="0">
                <a:latin typeface="Calibri" charset="0"/>
              </a:rPr>
              <a:t>Union of primary keys of the entities involved, and relationship attributes</a:t>
            </a: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{</a:t>
            </a:r>
            <a:r>
              <a:rPr lang="en-US" dirty="0" err="1">
                <a:latin typeface="Calibri" charset="0"/>
              </a:rPr>
              <a:t>instructor.ID</a:t>
            </a:r>
            <a:r>
              <a:rPr lang="en-US" dirty="0">
                <a:latin typeface="Calibri" charset="0"/>
              </a:rPr>
              <a:t>, date, </a:t>
            </a:r>
            <a:r>
              <a:rPr lang="en-US" dirty="0" err="1">
                <a:latin typeface="Calibri" charset="0"/>
              </a:rPr>
              <a:t>student.ID</a:t>
            </a:r>
            <a:r>
              <a:rPr lang="en-US" dirty="0">
                <a:latin typeface="Calibri" charset="0"/>
              </a:rPr>
              <a:t>} describes a relationship completely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Relationship Set Keys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9A89C-94E9-6B4D-878A-09F96C96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743200"/>
            <a:ext cx="6384587" cy="2514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A1A56E-0246-F396-B2EC-A9C2F408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7.1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Steps in application and database design process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Two approaches to doing database design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Process; E/R Basics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C06903-634F-CE92-3C23-3A054687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27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382000" cy="5181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Is </a:t>
            </a:r>
            <a:r>
              <a:rPr lang="en-US" sz="2400" i="1" dirty="0">
                <a:latin typeface="Calibri" charset="0"/>
              </a:rPr>
              <a:t>{</a:t>
            </a:r>
            <a:r>
              <a:rPr lang="en-US" sz="2400" i="1" dirty="0" err="1">
                <a:latin typeface="Calibri" charset="0"/>
              </a:rPr>
              <a:t>student_id</a:t>
            </a:r>
            <a:r>
              <a:rPr lang="en-US" sz="2400" i="1" dirty="0">
                <a:latin typeface="Calibri" charset="0"/>
              </a:rPr>
              <a:t>, date, </a:t>
            </a:r>
            <a:r>
              <a:rPr lang="en-US" sz="2400" i="1" dirty="0" err="1">
                <a:latin typeface="Calibri" charset="0"/>
              </a:rPr>
              <a:t>instructor_id</a:t>
            </a:r>
            <a:r>
              <a:rPr lang="en-US" sz="2400" i="1" dirty="0">
                <a:latin typeface="Calibri" charset="0"/>
              </a:rPr>
              <a:t>} </a:t>
            </a:r>
            <a:r>
              <a:rPr lang="en-US" sz="2400" dirty="0">
                <a:latin typeface="Calibri" charset="0"/>
              </a:rPr>
              <a:t>a candidate key</a:t>
            </a:r>
            <a:r>
              <a:rPr lang="en-US" sz="2400" i="1" dirty="0">
                <a:latin typeface="Calibri" charset="0"/>
              </a:rPr>
              <a:t> ?</a:t>
            </a:r>
            <a:endParaRPr lang="en-US" sz="2400" dirty="0">
              <a:latin typeface="Calibri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No. Attribute </a:t>
            </a:r>
            <a:r>
              <a:rPr lang="en-US" sz="2000" i="1" dirty="0">
                <a:latin typeface="Calibri" charset="0"/>
              </a:rPr>
              <a:t>date</a:t>
            </a:r>
            <a:r>
              <a:rPr lang="en-US" sz="2000" dirty="0">
                <a:latin typeface="Calibri" charset="0"/>
              </a:rPr>
              <a:t> can be removed from this set without losing key-ness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In fact, union of primary keys of associated entities is always a </a:t>
            </a:r>
            <a:r>
              <a:rPr lang="en-US" sz="2000" dirty="0" err="1">
                <a:latin typeface="Calibri" charset="0"/>
              </a:rPr>
              <a:t>superkey</a:t>
            </a:r>
            <a:endParaRPr lang="en-US" sz="2000" dirty="0">
              <a:latin typeface="Calibri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C4D262-5DC7-E645-8D4A-9102D6E15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06" y="3200400"/>
            <a:ext cx="6384587" cy="2514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3DDB88-A580-551E-F236-D9230C99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9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dirty="0">
                <a:latin typeface="Calibri" charset="0"/>
              </a:rPr>
              <a:t>Is {</a:t>
            </a:r>
            <a:r>
              <a:rPr lang="en-US" sz="2100" dirty="0" err="1">
                <a:latin typeface="Calibri" charset="0"/>
              </a:rPr>
              <a:t>student_id</a:t>
            </a:r>
            <a:r>
              <a:rPr lang="en-US" sz="2100" dirty="0">
                <a:latin typeface="Calibri" charset="0"/>
              </a:rPr>
              <a:t>, </a:t>
            </a:r>
            <a:r>
              <a:rPr lang="en-US" sz="2100" dirty="0" err="1">
                <a:latin typeface="Calibri" charset="0"/>
              </a:rPr>
              <a:t>instructor_id</a:t>
            </a:r>
            <a:r>
              <a:rPr lang="en-US" sz="2100" dirty="0">
                <a:latin typeface="Calibri" charset="0"/>
              </a:rPr>
              <a:t>} a candidate key ?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Depends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40948-945F-214D-9F83-6F5488F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06" y="2171700"/>
            <a:ext cx="6384587" cy="2514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5DFEF0-8CB4-AB4E-74C0-887C5A12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34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dirty="0">
                <a:latin typeface="Calibri" charset="0"/>
              </a:rPr>
              <a:t>Is {</a:t>
            </a:r>
            <a:r>
              <a:rPr lang="en-US" sz="2100" dirty="0" err="1">
                <a:latin typeface="Calibri" charset="0"/>
              </a:rPr>
              <a:t>student_id</a:t>
            </a:r>
            <a:r>
              <a:rPr lang="en-US" sz="2100" dirty="0">
                <a:latin typeface="Calibri" charset="0"/>
              </a:rPr>
              <a:t>, </a:t>
            </a:r>
            <a:r>
              <a:rPr lang="en-US" sz="2100" dirty="0" err="1">
                <a:latin typeface="Calibri" charset="0"/>
              </a:rPr>
              <a:t>instructor_id</a:t>
            </a:r>
            <a:r>
              <a:rPr lang="en-US" sz="2100" dirty="0">
                <a:latin typeface="Calibri" charset="0"/>
              </a:rPr>
              <a:t>} a candidate key ?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Depends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464646"/>
              </a:buClr>
              <a:buSzPct val="70000"/>
              <a:buFont typeface="Wingdings" charset="2"/>
              <a:buChar char="l"/>
              <a:defRPr/>
            </a:pPr>
            <a:r>
              <a:rPr lang="en-US" sz="1900" dirty="0">
                <a:solidFill>
                  <a:prstClr val="black"/>
                </a:solidFill>
                <a:latin typeface="Arial" charset="0"/>
              </a:rPr>
              <a:t>If one-to-one relationship, either 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{</a:t>
            </a:r>
            <a:r>
              <a:rPr lang="en-US" sz="1900" i="1" dirty="0" err="1">
                <a:solidFill>
                  <a:prstClr val="black"/>
                </a:solidFill>
                <a:latin typeface="Arial" charset="0"/>
              </a:rPr>
              <a:t>instructor_id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}</a:t>
            </a:r>
            <a:r>
              <a:rPr lang="en-US" sz="1900" dirty="0">
                <a:solidFill>
                  <a:prstClr val="black"/>
                </a:solidFill>
                <a:latin typeface="Arial" charset="0"/>
              </a:rPr>
              <a:t> or 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{</a:t>
            </a:r>
            <a:r>
              <a:rPr lang="en-US" sz="1900" i="1" dirty="0" err="1">
                <a:solidFill>
                  <a:prstClr val="black"/>
                </a:solidFill>
                <a:latin typeface="Arial" charset="0"/>
              </a:rPr>
              <a:t>student_id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}</a:t>
            </a:r>
            <a:r>
              <a:rPr lang="en-US" sz="1900" dirty="0">
                <a:solidFill>
                  <a:prstClr val="black"/>
                </a:solidFill>
                <a:latin typeface="Arial" charset="0"/>
              </a:rPr>
              <a:t> sufficient</a:t>
            </a:r>
          </a:p>
          <a:p>
            <a:pPr marL="692150" lvl="1" indent="-347663" eaLnBrk="1" hangingPunct="1">
              <a:spcBef>
                <a:spcPct val="20000"/>
              </a:spcBef>
              <a:buClr>
                <a:srgbClr val="DA1F28"/>
              </a:buClr>
              <a:buSzPct val="70000"/>
              <a:buFont typeface="Wingdings" charset="2"/>
              <a:buChar char="l"/>
              <a:defRPr/>
            </a:pP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Since a given </a:t>
            </a:r>
            <a:r>
              <a:rPr lang="en-US" sz="1700" i="1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instructor</a:t>
            </a: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 can only have one </a:t>
            </a:r>
            <a:r>
              <a:rPr lang="en-US" sz="1700" i="1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advisee</a:t>
            </a: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, an instructor entity can only participate in one relationship</a:t>
            </a:r>
          </a:p>
          <a:p>
            <a:pPr marL="692150" lvl="1" indent="-347663" eaLnBrk="1" hangingPunct="1">
              <a:spcBef>
                <a:spcPct val="20000"/>
              </a:spcBef>
              <a:buClr>
                <a:srgbClr val="DA1F28"/>
              </a:buClr>
              <a:buSzPct val="70000"/>
              <a:buFont typeface="Wingdings" charset="2"/>
              <a:buChar char="l"/>
              <a:defRPr/>
            </a:pP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Ditto </a:t>
            </a:r>
            <a:r>
              <a:rPr lang="en-US" sz="1700" i="1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student</a:t>
            </a:r>
            <a:endParaRPr lang="en-US" sz="1300" dirty="0">
              <a:solidFill>
                <a:prstClr val="black"/>
              </a:solidFill>
              <a:latin typeface="Arial" charset="0"/>
              <a:cs typeface="ＭＳ Ｐゴシック" charset="-128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40948-945F-214D-9F83-6F5488F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06" y="1905000"/>
            <a:ext cx="6384587" cy="2514600"/>
          </a:xfrm>
          <a:prstGeom prst="rect">
            <a:avLst/>
          </a:prstGeom>
        </p:spPr>
      </p:pic>
      <p:sp>
        <p:nvSpPr>
          <p:cNvPr id="2" name="Triangle 1">
            <a:extLst>
              <a:ext uri="{FF2B5EF4-FFF2-40B4-BE49-F238E27FC236}">
                <a16:creationId xmlns:a16="http://schemas.microsoft.com/office/drawing/2014/main" id="{ECB02617-ECAA-2648-87BF-63807AE15761}"/>
              </a:ext>
            </a:extLst>
          </p:cNvPr>
          <p:cNvSpPr/>
          <p:nvPr/>
        </p:nvSpPr>
        <p:spPr>
          <a:xfrm rot="16200000">
            <a:off x="3505200" y="2895601"/>
            <a:ext cx="228600" cy="228600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9391275-DF95-BE47-97BE-760C46BD70D0}"/>
              </a:ext>
            </a:extLst>
          </p:cNvPr>
          <p:cNvSpPr/>
          <p:nvPr/>
        </p:nvSpPr>
        <p:spPr>
          <a:xfrm rot="5400000">
            <a:off x="5715000" y="2895600"/>
            <a:ext cx="228600" cy="228600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77235-304A-F02B-9761-D5697D08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6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dirty="0">
                <a:latin typeface="Calibri" charset="0"/>
              </a:rPr>
              <a:t>Is {</a:t>
            </a:r>
            <a:r>
              <a:rPr lang="en-US" sz="2100" dirty="0" err="1">
                <a:latin typeface="Calibri" charset="0"/>
              </a:rPr>
              <a:t>student_id</a:t>
            </a:r>
            <a:r>
              <a:rPr lang="en-US" sz="2100" dirty="0">
                <a:latin typeface="Calibri" charset="0"/>
              </a:rPr>
              <a:t>, </a:t>
            </a:r>
            <a:r>
              <a:rPr lang="en-US" sz="2100" dirty="0" err="1">
                <a:latin typeface="Calibri" charset="0"/>
              </a:rPr>
              <a:t>instructor_id</a:t>
            </a:r>
            <a:r>
              <a:rPr lang="en-US" sz="2100" dirty="0">
                <a:latin typeface="Calibri" charset="0"/>
              </a:rPr>
              <a:t>} a candidate key ?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Depends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464646"/>
              </a:buClr>
              <a:buSzPct val="70000"/>
              <a:buFont typeface="Wingdings" charset="2"/>
              <a:buChar char="l"/>
              <a:defRPr/>
            </a:pPr>
            <a:r>
              <a:rPr lang="en-US" sz="2000" dirty="0">
                <a:solidFill>
                  <a:prstClr val="black"/>
                </a:solidFill>
                <a:latin typeface="Arial" charset="0"/>
              </a:rPr>
              <a:t>If one-to-many relationship (as shown), </a:t>
            </a:r>
            <a:r>
              <a:rPr lang="en-US" sz="2000" i="1" dirty="0">
                <a:solidFill>
                  <a:prstClr val="black"/>
                </a:solidFill>
                <a:latin typeface="Arial" charset="0"/>
              </a:rPr>
              <a:t>{</a:t>
            </a:r>
            <a:r>
              <a:rPr lang="en-US" sz="2000" i="1" dirty="0" err="1">
                <a:solidFill>
                  <a:prstClr val="black"/>
                </a:solidFill>
                <a:latin typeface="Arial" charset="0"/>
              </a:rPr>
              <a:t>student_id</a:t>
            </a:r>
            <a:r>
              <a:rPr lang="en-US" sz="2000" i="1" dirty="0">
                <a:solidFill>
                  <a:prstClr val="black"/>
                </a:solidFill>
                <a:latin typeface="Arial" charset="0"/>
              </a:rPr>
              <a:t>}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 is a candidate key</a:t>
            </a:r>
          </a:p>
          <a:p>
            <a:pPr marL="692150" lvl="1" indent="-347663" eaLnBrk="1" hangingPunct="1">
              <a:spcBef>
                <a:spcPct val="20000"/>
              </a:spcBef>
              <a:buClr>
                <a:srgbClr val="DA1F28"/>
              </a:buClr>
              <a:buSzPct val="70000"/>
              <a:buFont typeface="Wingdings" charset="2"/>
              <a:buChar char="l"/>
              <a:defRPr/>
            </a:pPr>
            <a:r>
              <a:rPr lang="en-US" sz="18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A given instructor can have many advisees, but at most one advisor per student allowed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40948-945F-214D-9F83-6F5488F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06" y="1905000"/>
            <a:ext cx="6384587" cy="2514600"/>
          </a:xfrm>
          <a:prstGeom prst="rect">
            <a:avLst/>
          </a:prstGeom>
        </p:spPr>
      </p:pic>
      <p:sp>
        <p:nvSpPr>
          <p:cNvPr id="2" name="Triangle 1">
            <a:extLst>
              <a:ext uri="{FF2B5EF4-FFF2-40B4-BE49-F238E27FC236}">
                <a16:creationId xmlns:a16="http://schemas.microsoft.com/office/drawing/2014/main" id="{ECB02617-ECAA-2648-87BF-63807AE15761}"/>
              </a:ext>
            </a:extLst>
          </p:cNvPr>
          <p:cNvSpPr/>
          <p:nvPr/>
        </p:nvSpPr>
        <p:spPr>
          <a:xfrm rot="16200000">
            <a:off x="3505200" y="2895601"/>
            <a:ext cx="228600" cy="228600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89D3D-A000-FF53-CE0C-6B797EB9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4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General rule for binary relationships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one-to-one: primary key of either entity set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one-to-many: primary key of the entity set on the many side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many-to-many: union of primary keys of the associate entity sets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n-ary relationships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More complicated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5F0E0B-6DC9-1904-4FD6-2591C934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4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More E/R Constructs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9F663D-B836-57B5-F4E5-14A4800A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9715B-3A11-2C48-B19C-30C7BEB717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2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7.5.4, 7.5.6, 7.8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Recursive Relationships and Roles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Weak Entity Sets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Specialization/Generalization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Aggregation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E/R Constructs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D9DE2F-7829-4BED-1286-58F25AC7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9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Recursive Relationships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Sometimes a relationship associates an entity set to itself</a:t>
            </a:r>
          </a:p>
          <a:p>
            <a:pPr eaLnBrk="1" hangingPunct="1"/>
            <a:r>
              <a:rPr lang="en-US" dirty="0">
                <a:latin typeface="Calibri" charset="0"/>
              </a:rPr>
              <a:t>Need “roles” to distinguish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7" y="3119809"/>
            <a:ext cx="7099300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BF8F4-1249-144F-A5D5-19293513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5292558"/>
            <a:ext cx="1739900" cy="1549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66890-880D-0C60-181B-A79AB10C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90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Weak Entity Sets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An entity set without enough attributes to have a primary key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E.g. Section Entity</a:t>
            </a:r>
          </a:p>
          <a:p>
            <a:pPr eaLnBrk="1" hangingPunct="1"/>
            <a:r>
              <a:rPr lang="en-US" dirty="0">
                <a:latin typeface="Calibri" charset="0"/>
              </a:rPr>
              <a:t>Still need to be able to distinguish between weak entities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 Called “discriminator attributes”: dashed underline</a:t>
            </a:r>
          </a:p>
          <a:p>
            <a:pPr marL="392113" lvl="1" indent="0" eaLnBrk="1" hangingPunct="1">
              <a:buNone/>
            </a:pP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105275"/>
            <a:ext cx="7539037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AEDE82-EE62-6C8B-671E-E049264F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1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FEEB73-6513-D54F-B06C-4842D3D18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030847"/>
            <a:ext cx="4251221" cy="160483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58200" cy="73183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dirty="0"/>
              <a:t>Examples of Weak Entity Sets</a:t>
            </a:r>
          </a:p>
        </p:txBody>
      </p:sp>
      <p:pic>
        <p:nvPicPr>
          <p:cNvPr id="1028" name="Picture 4" descr="Entity Sets in DBMS | Gate Vidyalay">
            <a:extLst>
              <a:ext uri="{FF2B5EF4-FFF2-40B4-BE49-F238E27FC236}">
                <a16:creationId xmlns:a16="http://schemas.microsoft.com/office/drawing/2014/main" id="{3F2B432A-0B6D-1A47-AB5A-C0DD098B5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9242"/>
            <a:ext cx="5207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AF3CEB-88E1-954F-99E1-928FC5059582}"/>
              </a:ext>
            </a:extLst>
          </p:cNvPr>
          <p:cNvSpPr txBox="1"/>
          <p:nvPr/>
        </p:nvSpPr>
        <p:spPr>
          <a:xfrm>
            <a:off x="152400" y="2860907"/>
            <a:ext cx="2815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Loan may or may not have an extra unique identifier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D9F477-E038-144D-B72B-3663F53C1D2F}"/>
              </a:ext>
            </a:extLst>
          </p:cNvPr>
          <p:cNvSpPr txBox="1"/>
          <p:nvPr/>
        </p:nvSpPr>
        <p:spPr>
          <a:xfrm>
            <a:off x="-152400" y="4573952"/>
            <a:ext cx="425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Apartments don’t have a unique </a:t>
            </a:r>
            <a:r>
              <a:rPr lang="en-US" dirty="0" err="1">
                <a:solidFill>
                  <a:srgbClr val="FF0000"/>
                </a:solidFill>
              </a:rPr>
              <a:t>identifer</a:t>
            </a:r>
            <a:r>
              <a:rPr lang="en-US" dirty="0">
                <a:solidFill>
                  <a:srgbClr val="FF0000"/>
                </a:solidFill>
              </a:rPr>
              <a:t> (across all buildings) without the building information</a:t>
            </a:r>
          </a:p>
        </p:txBody>
      </p:sp>
      <p:pic>
        <p:nvPicPr>
          <p:cNvPr id="1030" name="Picture 6" descr="ER Diagram Tutorial in DBMS (with Example)">
            <a:extLst>
              <a:ext uri="{FF2B5EF4-FFF2-40B4-BE49-F238E27FC236}">
                <a16:creationId xmlns:a16="http://schemas.microsoft.com/office/drawing/2014/main" id="{5E0D43E9-35F9-CF45-B076-B08A4B5AA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833" y="2525795"/>
            <a:ext cx="4315648" cy="128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D843AD-08B5-6F4A-A395-C8065BD894B3}"/>
              </a:ext>
            </a:extLst>
          </p:cNvPr>
          <p:cNvSpPr txBox="1"/>
          <p:nvPr/>
        </p:nvSpPr>
        <p:spPr>
          <a:xfrm>
            <a:off x="4914984" y="1769579"/>
            <a:ext cx="4251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transaction numbers are per ATM (i.e., first transaction from that ATM gets number 1, etc.), then Transactions is a weak entity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3EA55-D646-1CEF-93FC-5E8302D9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3" grpId="1"/>
      <p:bldP spid="15" grpId="0"/>
      <p:bldP spid="15" grpId="1"/>
      <p:bldP spid="1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To create an end-to-end database-backed application, we must: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Design the database schema for hosting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Design the application programs for accessing and updating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Design security schemes to control access to the data</a:t>
            </a:r>
          </a:p>
          <a:p>
            <a:pPr eaLnBrk="1" hangingPunct="1">
              <a:lnSpc>
                <a:spcPct val="110000"/>
              </a:lnSpc>
            </a:pPr>
            <a:endParaRPr lang="en-US" sz="2200" i="1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Typically an iterative process, involving many decision points and stakeholders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i="1" dirty="0">
                <a:latin typeface="Calibri" charset="0"/>
              </a:rPr>
              <a:t>computing environments, where to deploy, how to host, languages to use, data model, database systems, application frameworks, etc. etc.</a:t>
            </a:r>
          </a:p>
          <a:p>
            <a:pPr lvl="2" eaLnBrk="1" hangingPunct="1">
              <a:lnSpc>
                <a:spcPct val="110000"/>
              </a:lnSpc>
            </a:pPr>
            <a:endParaRPr lang="en-US" sz="1600" i="1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Need clear understanding of user requirements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Followed by conceptual designs </a:t>
            </a:r>
            <a:r>
              <a:rPr lang="en-US" sz="1800" dirty="0">
                <a:latin typeface="Calibri" charset="0"/>
                <a:sym typeface="Wingdings" pitchFamily="2" charset="2"/>
              </a:rPr>
              <a:t></a:t>
            </a:r>
            <a:r>
              <a:rPr lang="en-US" sz="1800" dirty="0">
                <a:latin typeface="Calibri" charset="0"/>
              </a:rPr>
              <a:t> functional requirements </a:t>
            </a:r>
            <a:r>
              <a:rPr lang="en-US" sz="1800" dirty="0">
                <a:latin typeface="Calibri" charset="0"/>
                <a:sym typeface="Wingdings" pitchFamily="2" charset="2"/>
              </a:rPr>
              <a:t></a:t>
            </a:r>
            <a:r>
              <a:rPr lang="en-US" sz="1800" dirty="0">
                <a:latin typeface="Calibri" charset="0"/>
              </a:rPr>
              <a:t> physical designs </a:t>
            </a:r>
            <a:r>
              <a:rPr lang="en-US" sz="1800" dirty="0">
                <a:latin typeface="Calibri" charset="0"/>
                <a:sym typeface="Wingdings" pitchFamily="2" charset="2"/>
              </a:rPr>
              <a:t> implementation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  <a:sym typeface="Wingdings" pitchFamily="2" charset="2"/>
              </a:rPr>
              <a:t>Need to keep revisiting earlier decisions as requirements evolve</a:t>
            </a:r>
            <a:endParaRPr lang="en-US" sz="1800" dirty="0">
              <a:latin typeface="Calibri" charset="0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Design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F0EA02-F675-25D0-7522-C9EFC962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26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Participation Constraints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Allow specifying full participation from an entity set in a relationship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i.e., every entity from that entity set ”must” participate in at least one relationship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Most common for Weak Entity Sets, but useful otherwise as well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105275"/>
            <a:ext cx="7539037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C5DBE-64EC-95CA-EF4B-31B8B11C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95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Specialization/Generalization</a:t>
            </a:r>
          </a:p>
        </p:txBody>
      </p:sp>
      <p:pic>
        <p:nvPicPr>
          <p:cNvPr id="5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26" y="1528653"/>
            <a:ext cx="46847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931303"/>
            <a:ext cx="6561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Similar to object-oriented programming: allows inheritance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46EAF0-9544-C255-1769-80A43836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91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Aggregation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092" y="874057"/>
            <a:ext cx="7772400" cy="38100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Calibri" charset="0"/>
              </a:rPr>
              <a:t>No relationships allowed between relationships</a:t>
            </a:r>
          </a:p>
          <a:p>
            <a:pPr eaLnBrk="1" hangingPunct="1"/>
            <a:r>
              <a:rPr lang="en-US" sz="2600" dirty="0">
                <a:latin typeface="Calibri" charset="0"/>
              </a:rPr>
              <a:t>Suppose we want to record evaluations of a student by a guide on a project</a:t>
            </a:r>
          </a:p>
          <a:p>
            <a:pPr eaLnBrk="1" hangingPunct="1"/>
            <a:endParaRPr lang="en-US" sz="2600" dirty="0">
              <a:latin typeface="Calibri" charset="0"/>
            </a:endParaRPr>
          </a:p>
          <a:p>
            <a:pPr eaLnBrk="1" hangingPunct="1"/>
            <a:endParaRPr lang="en-US" sz="2600" dirty="0">
              <a:latin typeface="Calibri" charset="0"/>
            </a:endParaRPr>
          </a:p>
        </p:txBody>
      </p:sp>
      <p:pic>
        <p:nvPicPr>
          <p:cNvPr id="23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007" y="2470150"/>
            <a:ext cx="4941888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49D2B4-8768-574F-D804-B8B33A5E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5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Converting to Relational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409B3-70E5-8941-37F3-20AB150E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9715B-3A11-2C48-B19C-30C7BEB717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8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7.6, 7.8.6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Creating Relational Schema from an E/R Model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Mapping Entities and Relationships to Relations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Weak Entity Sets to Relations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Other E/R Constructs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Converting E/R Models to Relations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B66F50-6DA2-68ED-5B64-4D29528B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43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Convert entity sets into a relational schema with the same set of attributes</a:t>
            </a:r>
          </a:p>
        </p:txBody>
      </p:sp>
      <p:sp>
        <p:nvSpPr>
          <p:cNvPr id="151563" name="AutoShape 11"/>
          <p:cNvSpPr>
            <a:spLocks noChangeArrowheads="1"/>
          </p:cNvSpPr>
          <p:nvPr/>
        </p:nvSpPr>
        <p:spPr bwMode="auto">
          <a:xfrm>
            <a:off x="3160713" y="2962275"/>
            <a:ext cx="731837" cy="320675"/>
          </a:xfrm>
          <a:prstGeom prst="rightArrow">
            <a:avLst>
              <a:gd name="adj1" fmla="val 50000"/>
              <a:gd name="adj2" fmla="val 57054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4703125" y="2873375"/>
            <a:ext cx="371127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 (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tot_cred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sp>
        <p:nvSpPr>
          <p:cNvPr id="151572" name="AutoShape 20"/>
          <p:cNvSpPr>
            <a:spLocks noChangeArrowheads="1"/>
          </p:cNvSpPr>
          <p:nvPr/>
        </p:nvSpPr>
        <p:spPr bwMode="auto">
          <a:xfrm>
            <a:off x="3160713" y="5035550"/>
            <a:ext cx="731837" cy="320675"/>
          </a:xfrm>
          <a:prstGeom prst="rightArrow">
            <a:avLst>
              <a:gd name="adj1" fmla="val 50000"/>
              <a:gd name="adj2" fmla="val 57054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4747232" y="4930775"/>
            <a:ext cx="361829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Instructor(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salary)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E1B0FE-738F-4B42-BB06-6ED06F01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44" y="2352917"/>
            <a:ext cx="1801019" cy="1644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5F572D-965B-6346-92F9-D026FE411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45" y="4527488"/>
            <a:ext cx="1801018" cy="17209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9AD2-AD4F-EC75-981D-4EBCE535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8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Convert relationship sets </a:t>
            </a:r>
            <a:r>
              <a:rPr lang="en-US" sz="2400" i="1" dirty="0">
                <a:latin typeface="Calibri" charset="0"/>
              </a:rPr>
              <a:t>also</a:t>
            </a:r>
            <a:r>
              <a:rPr lang="en-US" sz="2400" dirty="0">
                <a:latin typeface="Calibri" charset="0"/>
              </a:rPr>
              <a:t> into a relational schema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Remember: A relationship is completely described by primary keys of associated entities and its own attributes</a:t>
            </a:r>
          </a:p>
        </p:txBody>
      </p:sp>
      <p:sp>
        <p:nvSpPr>
          <p:cNvPr id="814084" name="AutoShape 4"/>
          <p:cNvSpPr>
            <a:spLocks noChangeArrowheads="1"/>
          </p:cNvSpPr>
          <p:nvPr/>
        </p:nvSpPr>
        <p:spPr bwMode="auto">
          <a:xfrm rot="5400000">
            <a:off x="3585368" y="4574597"/>
            <a:ext cx="731838" cy="320675"/>
          </a:xfrm>
          <a:prstGeom prst="rightArrow">
            <a:avLst>
              <a:gd name="adj1" fmla="val 50000"/>
              <a:gd name="adj2" fmla="val 57054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14103" name="Text Box 23"/>
          <p:cNvSpPr txBox="1">
            <a:spLocks noChangeArrowheads="1"/>
          </p:cNvSpPr>
          <p:nvPr/>
        </p:nvSpPr>
        <p:spPr bwMode="auto">
          <a:xfrm>
            <a:off x="4806282" y="4197756"/>
            <a:ext cx="4349750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do better for many-to-one or one-to-one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EA9F1-C685-114D-B02F-8E6DE182D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06485"/>
            <a:ext cx="4876800" cy="13845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94424C-D247-C94F-98F8-F591D1D9CFF3}"/>
              </a:ext>
            </a:extLst>
          </p:cNvPr>
          <p:cNvSpPr/>
          <p:nvPr/>
        </p:nvSpPr>
        <p:spPr>
          <a:xfrm>
            <a:off x="2375490" y="5193268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Advisor 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date)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E8875-03FB-0948-B19A-EA62F7CE9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330745"/>
            <a:ext cx="958850" cy="8696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0D2560-2138-4BCD-D137-4C4B34EA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1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4" grpId="0" animBg="1"/>
      <p:bldP spid="81410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D4358-3E1B-2F47-BA87-6EE2332FF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9199"/>
            <a:ext cx="4419600" cy="14394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44E18BA-E595-1B49-B906-6AD045F2D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630272"/>
            <a:ext cx="958850" cy="86965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4D9DD83-4F59-134F-A2F8-F541535576A1}"/>
              </a:ext>
            </a:extLst>
          </p:cNvPr>
          <p:cNvSpPr/>
          <p:nvPr/>
        </p:nvSpPr>
        <p:spPr>
          <a:xfrm>
            <a:off x="566057" y="2577418"/>
            <a:ext cx="46474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Student: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tot_credits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advisor_ID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date)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7EFA2-56AB-CC49-89A7-9B60316E3A18}"/>
              </a:ext>
            </a:extLst>
          </p:cNvPr>
          <p:cNvSpPr txBox="1"/>
          <p:nvPr/>
        </p:nvSpPr>
        <p:spPr>
          <a:xfrm>
            <a:off x="5013999" y="2209800"/>
            <a:ext cx="367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Foreign key into Instructor relation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15558AC-ED93-4942-934E-A906356CAFDA}"/>
              </a:ext>
            </a:extLst>
          </p:cNvPr>
          <p:cNvSpPr/>
          <p:nvPr/>
        </p:nvSpPr>
        <p:spPr>
          <a:xfrm rot="20658205">
            <a:off x="4300482" y="2634173"/>
            <a:ext cx="762000" cy="14899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CEF6B22-D6F7-CB44-A992-D8E570A42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004" y="4205175"/>
            <a:ext cx="958850" cy="8696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CE4331B-7505-3C46-A6C9-9E02534F1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2400" y="4711485"/>
            <a:ext cx="4876800" cy="13845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265C-0A28-6544-A7AE-37351B18750D}"/>
              </a:ext>
            </a:extLst>
          </p:cNvPr>
          <p:cNvCxnSpPr/>
          <p:nvPr/>
        </p:nvCxnSpPr>
        <p:spPr>
          <a:xfrm>
            <a:off x="3101975" y="5403742"/>
            <a:ext cx="3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A68EB36-4EF1-9444-814D-3B88F0A71386}"/>
              </a:ext>
            </a:extLst>
          </p:cNvPr>
          <p:cNvSpPr/>
          <p:nvPr/>
        </p:nvSpPr>
        <p:spPr>
          <a:xfrm>
            <a:off x="4735286" y="5760048"/>
            <a:ext cx="4414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Instructor: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salary,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advisee_ID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date)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A723FB-B3D4-9548-BABD-046E4ABF3BDE}"/>
              </a:ext>
            </a:extLst>
          </p:cNvPr>
          <p:cNvCxnSpPr/>
          <p:nvPr/>
        </p:nvCxnSpPr>
        <p:spPr>
          <a:xfrm>
            <a:off x="-152400" y="3429000"/>
            <a:ext cx="9982200" cy="776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EB563C-DC31-C064-51E4-B28B6F8F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44E18BA-E595-1B49-B906-6AD045F2D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630272"/>
            <a:ext cx="958850" cy="86965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4D9DD83-4F59-134F-A2F8-F541535576A1}"/>
              </a:ext>
            </a:extLst>
          </p:cNvPr>
          <p:cNvSpPr/>
          <p:nvPr/>
        </p:nvSpPr>
        <p:spPr>
          <a:xfrm>
            <a:off x="577111" y="3139154"/>
            <a:ext cx="4147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Student: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tot_credits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advisor_ID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7EFA2-56AB-CC49-89A7-9B60316E3A18}"/>
              </a:ext>
            </a:extLst>
          </p:cNvPr>
          <p:cNvSpPr txBox="1"/>
          <p:nvPr/>
        </p:nvSpPr>
        <p:spPr>
          <a:xfrm>
            <a:off x="2141612" y="391898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68EB36-4EF1-9444-814D-3B88F0A71386}"/>
              </a:ext>
            </a:extLst>
          </p:cNvPr>
          <p:cNvSpPr/>
          <p:nvPr/>
        </p:nvSpPr>
        <p:spPr>
          <a:xfrm>
            <a:off x="577111" y="4306669"/>
            <a:ext cx="3901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Instructor: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salary,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advisee_ID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1D5458-FD68-5647-98FC-ED675D810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00" y="1133511"/>
            <a:ext cx="3811646" cy="12414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65C32-344C-F955-0FA1-C9D342D0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27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Weak Entity 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A8C17-5E2E-CE42-BDE7-50DAB5261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42" y="1447800"/>
            <a:ext cx="7379516" cy="2209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DAD18F-3808-724F-A034-21667D6B617E}"/>
              </a:ext>
            </a:extLst>
          </p:cNvPr>
          <p:cNvSpPr/>
          <p:nvPr/>
        </p:nvSpPr>
        <p:spPr>
          <a:xfrm>
            <a:off x="882242" y="4188505"/>
            <a:ext cx="5378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Need to copy the primary key from the strong entity set: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Section(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course_id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sec_id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semester, year)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8F06E-7B15-2240-B58B-EE35B6ED4847}"/>
              </a:ext>
            </a:extLst>
          </p:cNvPr>
          <p:cNvSpPr txBox="1"/>
          <p:nvPr/>
        </p:nvSpPr>
        <p:spPr>
          <a:xfrm>
            <a:off x="2209800" y="5561969"/>
            <a:ext cx="573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Primary key for section = Primary key for course +           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Discriminator Attributes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D415B86C-2EEA-7149-976A-CD5D441FE843}"/>
              </a:ext>
            </a:extLst>
          </p:cNvPr>
          <p:cNvSpPr/>
          <p:nvPr/>
        </p:nvSpPr>
        <p:spPr>
          <a:xfrm rot="1643094">
            <a:off x="3344370" y="5246077"/>
            <a:ext cx="762000" cy="14899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C4BDD-DD62-1EC1-03DE-AE88BDBD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1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65F45-CF9E-D147-9895-D251A8A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runs where?</a:t>
            </a:r>
          </a:p>
        </p:txBody>
      </p:sp>
      <p:pic>
        <p:nvPicPr>
          <p:cNvPr id="4" name="Picture 4" descr="9">
            <a:extLst>
              <a:ext uri="{FF2B5EF4-FFF2-40B4-BE49-F238E27FC236}">
                <a16:creationId xmlns:a16="http://schemas.microsoft.com/office/drawing/2014/main" id="{7F659B8E-14DD-C040-9350-B1D6AF2A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94288"/>
            <a:ext cx="4419600" cy="237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A58D3F0-CC92-B548-8FE4-05E433CFC7C1}"/>
              </a:ext>
            </a:extLst>
          </p:cNvPr>
          <p:cNvGrpSpPr/>
          <p:nvPr/>
        </p:nvGrpSpPr>
        <p:grpSpPr>
          <a:xfrm>
            <a:off x="222738" y="3269098"/>
            <a:ext cx="3352800" cy="2634724"/>
            <a:chOff x="222738" y="3269098"/>
            <a:chExt cx="3352800" cy="26347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DDC90B-F3DB-514A-A96A-8F089E2B83E9}"/>
                </a:ext>
              </a:extLst>
            </p:cNvPr>
            <p:cNvSpPr txBox="1"/>
            <p:nvPr/>
          </p:nvSpPr>
          <p:spPr>
            <a:xfrm>
              <a:off x="222738" y="3657053"/>
              <a:ext cx="335280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Web Browser (Firefox, Chrome, Safari, Edge)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HTML to render webpages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Javascript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for “client-side scripting” (running code in your browser without contacting the server)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Flash (not supported much – too much security risk)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Java “applets” – less common today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57DA2FA8-0734-F946-918A-32DC4CC5251E}"/>
                </a:ext>
              </a:extLst>
            </p:cNvPr>
            <p:cNvSpPr/>
            <p:nvPr/>
          </p:nvSpPr>
          <p:spPr>
            <a:xfrm rot="19372274">
              <a:off x="875332" y="3269098"/>
              <a:ext cx="585913" cy="319806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701BC3-8FD5-7E48-B108-B763F0CE9243}"/>
              </a:ext>
            </a:extLst>
          </p:cNvPr>
          <p:cNvGrpSpPr/>
          <p:nvPr/>
        </p:nvGrpSpPr>
        <p:grpSpPr>
          <a:xfrm>
            <a:off x="5276938" y="-23703"/>
            <a:ext cx="3486062" cy="1978123"/>
            <a:chOff x="5276938" y="-23703"/>
            <a:chExt cx="3486062" cy="19781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8D8F99-9801-9F45-856C-79C34B39F745}"/>
                </a:ext>
              </a:extLst>
            </p:cNvPr>
            <p:cNvSpPr txBox="1"/>
            <p:nvPr/>
          </p:nvSpPr>
          <p:spPr>
            <a:xfrm>
              <a:off x="5410200" y="-23703"/>
              <a:ext cx="33528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Flask, Django, Tomcat, Node.js, and others 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Accept requests from the client and pass to the application server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Pass application server response back to the client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Support HTTP and HTTPS connections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12720F3F-981B-D34C-887D-96B7410E5094}"/>
                </a:ext>
              </a:extLst>
            </p:cNvPr>
            <p:cNvSpPr/>
            <p:nvPr/>
          </p:nvSpPr>
          <p:spPr>
            <a:xfrm rot="6741474">
              <a:off x="4951284" y="1488400"/>
              <a:ext cx="791674" cy="14036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E3F3DB-2886-2A41-8B34-FB530B54CB61}"/>
              </a:ext>
            </a:extLst>
          </p:cNvPr>
          <p:cNvGrpSpPr/>
          <p:nvPr/>
        </p:nvGrpSpPr>
        <p:grpSpPr>
          <a:xfrm>
            <a:off x="4457700" y="2861898"/>
            <a:ext cx="3352800" cy="3681819"/>
            <a:chOff x="4457700" y="2861898"/>
            <a:chExt cx="3352800" cy="36818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83BED3-B7F1-844F-B372-74AD715375C1}"/>
                </a:ext>
              </a:extLst>
            </p:cNvPr>
            <p:cNvSpPr txBox="1"/>
            <p:nvPr/>
          </p:nvSpPr>
          <p:spPr>
            <a:xfrm>
              <a:off x="4457700" y="4512392"/>
              <a:ext cx="3352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PostgreSQL, Oracle, SQL Server, Amazon RDS (Relational Databases)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MongoDB (Document/JSON databases)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SQLite --- not typically for production environments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Pretty much any database can be used…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3C8E8CA6-FFB1-694E-BF46-AC6175D2152C}"/>
                </a:ext>
              </a:extLst>
            </p:cNvPr>
            <p:cNvSpPr/>
            <p:nvPr/>
          </p:nvSpPr>
          <p:spPr>
            <a:xfrm rot="15461968">
              <a:off x="4744002" y="3565833"/>
              <a:ext cx="1637197" cy="229328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165EBE-50A8-8B48-A368-9D1402433635}"/>
              </a:ext>
            </a:extLst>
          </p:cNvPr>
          <p:cNvGrpSpPr/>
          <p:nvPr/>
        </p:nvGrpSpPr>
        <p:grpSpPr>
          <a:xfrm>
            <a:off x="5562600" y="2216741"/>
            <a:ext cx="3552092" cy="1815882"/>
            <a:chOff x="5562600" y="2216741"/>
            <a:chExt cx="3552092" cy="181588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906462-3930-B54D-BADF-F65D32717B1C}"/>
                </a:ext>
              </a:extLst>
            </p:cNvPr>
            <p:cNvSpPr txBox="1"/>
            <p:nvPr/>
          </p:nvSpPr>
          <p:spPr>
            <a:xfrm>
              <a:off x="6266127" y="2216741"/>
              <a:ext cx="284856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Encapsulates business logic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Needs to support different user flows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Needs to handle all of the rendering and visualization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Ruby-on-rails, Django, Flask, Angular, React, PHP, and many others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629BA70C-DD07-484F-8402-4921C005FB11}"/>
                </a:ext>
              </a:extLst>
            </p:cNvPr>
            <p:cNvSpPr/>
            <p:nvPr/>
          </p:nvSpPr>
          <p:spPr>
            <a:xfrm rot="10800000">
              <a:off x="5562600" y="2328136"/>
              <a:ext cx="791674" cy="14036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4895D-1B4A-9FD7-1716-CF3C6C3F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3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Multi-valued Attributes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AD18F-3808-724F-A034-21667D6B617E}"/>
              </a:ext>
            </a:extLst>
          </p:cNvPr>
          <p:cNvSpPr/>
          <p:nvPr/>
        </p:nvSpPr>
        <p:spPr>
          <a:xfrm>
            <a:off x="3505200" y="3801310"/>
            <a:ext cx="5384807" cy="147732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Phone_number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needs to be split out into a separate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Instructor_Phone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phone_number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D009D-7D64-F947-8FCF-31275AE0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797" y="1714499"/>
            <a:ext cx="6118412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483646-7F01-8E41-AF7B-F4C62A0F58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316"/>
          <a:stretch/>
        </p:blipFill>
        <p:spPr>
          <a:xfrm>
            <a:off x="-1447800" y="1404571"/>
            <a:ext cx="5408852" cy="373893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306932-60D9-11AC-25D1-F8887573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33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Specialization and Generalization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AD18F-3808-724F-A034-21667D6B617E}"/>
              </a:ext>
            </a:extLst>
          </p:cNvPr>
          <p:cNvSpPr/>
          <p:nvPr/>
        </p:nvSpPr>
        <p:spPr>
          <a:xfrm>
            <a:off x="3962401" y="1225425"/>
            <a:ext cx="449580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 few different ways to handle 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Common table for common information and separate tables for additional information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Separate tables altogether – good idea if an employee can’t be a student also – querying becomes harder (have to do unions for queries across all “persons”)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770527-36CE-0941-8A1F-DD3020437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2100"/>
            <a:ext cx="3080197" cy="312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7F5950-FF97-5242-84D2-759EE463A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2730500"/>
            <a:ext cx="2983345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674BF-BEDB-384B-9132-9925421EA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797" y="5124986"/>
            <a:ext cx="4351008" cy="8914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6D11-9B7C-8F78-0301-0E92F8CE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51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Design Issues; </a:t>
            </a:r>
          </a:p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Alternate Notations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1FB003-0AC8-9033-84ED-4E7C7FCD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9715B-3A11-2C48-B19C-30C7BEB717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85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7.7, 7.9 (briefly)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Some Common Mistakes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Choosing between different ways to do the same thing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Alternate notations commonly used (including UML)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Recap 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Issues; Alternate Notations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07C28-3B19-2C46-4602-BBDA5B03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71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Some Common Mistakes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AF143-89F6-D744-8387-839C4C38B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219200"/>
            <a:ext cx="6019800" cy="510233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4B5EE-CFB2-1B14-14F3-4FD0132A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6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Some Common Mistakes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A956E-AC2C-D44D-A99B-2FA7BEBF8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66800"/>
            <a:ext cx="7851453" cy="4953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6F565D-D479-2BA3-2F85-331DF23A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02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Design Issues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Calibri" charset="0"/>
              </a:rPr>
              <a:t>Entity sets </a:t>
            </a:r>
            <a:r>
              <a:rPr lang="en-US" sz="2600" dirty="0" err="1">
                <a:latin typeface="Calibri" charset="0"/>
              </a:rPr>
              <a:t>vs</a:t>
            </a:r>
            <a:r>
              <a:rPr lang="en-US" sz="2600" dirty="0">
                <a:latin typeface="Calibri" charset="0"/>
              </a:rPr>
              <a:t>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Depends on the semantics of the application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Consider </a:t>
            </a:r>
            <a:r>
              <a:rPr lang="en-US" sz="2200" i="1" dirty="0">
                <a:latin typeface="Calibri" charset="0"/>
              </a:rPr>
              <a:t>telephone</a:t>
            </a:r>
            <a:endParaRPr lang="en-US" sz="2200" dirty="0"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45" y="2819400"/>
            <a:ext cx="7760466" cy="22041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0CE1A8-F8F5-4909-CF21-74713CB1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41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Design Issues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Calibri" charset="0"/>
              </a:rPr>
              <a:t>Entity sets </a:t>
            </a:r>
            <a:r>
              <a:rPr lang="en-US" sz="2600" dirty="0" err="1">
                <a:latin typeface="Calibri" charset="0"/>
              </a:rPr>
              <a:t>vs</a:t>
            </a:r>
            <a:r>
              <a:rPr lang="en-US" sz="2600" dirty="0">
                <a:latin typeface="Calibri" charset="0"/>
              </a:rPr>
              <a:t> </a:t>
            </a:r>
            <a:r>
              <a:rPr lang="en-US" sz="2600" dirty="0" err="1">
                <a:latin typeface="Calibri" charset="0"/>
              </a:rPr>
              <a:t>Relationsihp</a:t>
            </a:r>
            <a:r>
              <a:rPr lang="en-US" sz="2600" dirty="0">
                <a:latin typeface="Calibri" charset="0"/>
              </a:rPr>
              <a:t> sets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Consider </a:t>
            </a:r>
            <a:r>
              <a:rPr lang="en-US" sz="2200" i="1" dirty="0">
                <a:latin typeface="Calibri" charset="0"/>
              </a:rPr>
              <a:t>takes</a:t>
            </a:r>
            <a:endParaRPr lang="en-US" sz="2200" dirty="0"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444044"/>
            <a:ext cx="7684200" cy="31157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7AD244-CB6A-7ED6-2CAF-5633789C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02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Design Issues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Calibri" charset="0"/>
              </a:rPr>
              <a:t>N-</a:t>
            </a:r>
            <a:r>
              <a:rPr lang="en-US" sz="2600" dirty="0" err="1">
                <a:latin typeface="Calibri" charset="0"/>
              </a:rPr>
              <a:t>ary</a:t>
            </a:r>
            <a:r>
              <a:rPr lang="en-US" sz="2600" dirty="0">
                <a:latin typeface="Calibri" charset="0"/>
              </a:rPr>
              <a:t> vs binary relationships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Possible to avoid n-</a:t>
            </a:r>
            <a:r>
              <a:rPr lang="en-US" sz="2200" dirty="0" err="1">
                <a:latin typeface="Calibri" charset="0"/>
              </a:rPr>
              <a:t>ary</a:t>
            </a:r>
            <a:r>
              <a:rPr lang="en-US" sz="2200" dirty="0">
                <a:latin typeface="Calibri" charset="0"/>
              </a:rPr>
              <a:t> relationships, but there are some cases where it is advantageous to use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D82A23-991D-A241-830D-42AAAD456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09" y="2743200"/>
            <a:ext cx="8406581" cy="3429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5AC56C-8777-2E3B-7C38-DC57900F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490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Alternate Notations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77600-0F31-6E41-B0FB-17772EC0A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884238"/>
            <a:ext cx="6324600" cy="58405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59E0E-DA93-2288-E056-8D6963FB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3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Goal: design the logical database schema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Try to avoid redundancy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Can lead to inconsistencies and require manual intervention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Makes it harder to program against the database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600" dirty="0">
                <a:latin typeface="Calibri" charset="0"/>
              </a:rPr>
              <a:t>Need additional code/processes to update everywhere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600" dirty="0">
                <a:latin typeface="Calibri" charset="0"/>
              </a:rPr>
              <a:t>Harder to make schema changes and migrate data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Ensure faithfulness to the requirements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Need to make sure it supports the use cases and the application requirements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Capturing all the data properly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600" dirty="0">
                <a:latin typeface="Calibri" charset="0"/>
              </a:rPr>
              <a:t>Any data properties not captured cannot be stored in the database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Capture the constraints accurately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600" dirty="0">
                <a:latin typeface="Calibri" charset="0"/>
              </a:rPr>
              <a:t>e.g., don’t want to set `</a:t>
            </a:r>
            <a:r>
              <a:rPr lang="en-US" sz="1600" dirty="0" err="1">
                <a:latin typeface="Calibri" charset="0"/>
              </a:rPr>
              <a:t>s_id</a:t>
            </a:r>
            <a:r>
              <a:rPr lang="en-US" sz="1600" dirty="0">
                <a:latin typeface="Calibri" charset="0"/>
              </a:rPr>
              <a:t>` as the primary key for `advisor(</a:t>
            </a:r>
            <a:r>
              <a:rPr lang="en-US" sz="1600" dirty="0" err="1">
                <a:latin typeface="Calibri" charset="0"/>
              </a:rPr>
              <a:t>s_id</a:t>
            </a:r>
            <a:r>
              <a:rPr lang="en-US" sz="1600" dirty="0">
                <a:latin typeface="Calibri" charset="0"/>
              </a:rPr>
              <a:t>, </a:t>
            </a:r>
            <a:r>
              <a:rPr lang="en-US" sz="1600" dirty="0" err="1">
                <a:latin typeface="Calibri" charset="0"/>
              </a:rPr>
              <a:t>i_id</a:t>
            </a:r>
            <a:r>
              <a:rPr lang="en-US" sz="1600" dirty="0">
                <a:latin typeface="Calibri" charset="0"/>
              </a:rPr>
              <a:t>)` if we expect multiple advisors for a student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Need a systematic way to do this for large schemas</a:t>
            </a:r>
          </a:p>
          <a:p>
            <a:pPr lvl="3" eaLnBrk="1" hangingPunct="1">
              <a:lnSpc>
                <a:spcPct val="110000"/>
              </a:lnSpc>
            </a:pPr>
            <a:endParaRPr lang="en-US" sz="1400" dirty="0">
              <a:latin typeface="Calibri" charset="0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“Database” Design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C5D9B8-3A4C-FE2B-4BC5-6AF17EC4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5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09085B-C3B5-6543-A5F6-1C15A20F5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comprehensive – covers use cases, flow of tasks between components, implementation diagrams, etc., in addition to data representation</a:t>
            </a:r>
          </a:p>
          <a:p>
            <a:endParaRPr lang="en-US" dirty="0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Unified Modeling Language (UML)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0B7D7-880D-2F40-BBBF-B5C91360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143000" y="2590800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14B9C-1E82-E1E2-54A8-D34B0B13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428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Thoughts…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Nothing about actual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How is it stored ? 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No talk about the query languages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How do we access the data ?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Semantic vs Syntactic Data Models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Remember: E/R Model is used for conceptual modeling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Many conceptual models have the same properties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They are much more about representing the knowledge than about database storage/querying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3361D1-6C6C-DAD1-AD9B-C59AC63A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884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Thoughts…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Basic design principles</a:t>
            </a:r>
          </a:p>
          <a:p>
            <a:pPr lvl="1" eaLnBrk="1" hangingPunct="1"/>
            <a:r>
              <a:rPr lang="en-US">
                <a:latin typeface="Calibri" charset="0"/>
              </a:rPr>
              <a:t>Faithful</a:t>
            </a:r>
          </a:p>
          <a:p>
            <a:pPr lvl="2" eaLnBrk="1" hangingPunct="1"/>
            <a:r>
              <a:rPr lang="en-US">
                <a:latin typeface="Calibri" charset="0"/>
              </a:rPr>
              <a:t>Must make sense</a:t>
            </a:r>
          </a:p>
          <a:p>
            <a:pPr lvl="1" eaLnBrk="1" hangingPunct="1"/>
            <a:r>
              <a:rPr lang="en-US">
                <a:latin typeface="Calibri" charset="0"/>
              </a:rPr>
              <a:t>Satisfies the application requirements</a:t>
            </a:r>
          </a:p>
          <a:p>
            <a:pPr lvl="1" eaLnBrk="1" hangingPunct="1"/>
            <a:r>
              <a:rPr lang="en-US">
                <a:latin typeface="Calibri" charset="0"/>
              </a:rPr>
              <a:t>Models the requisite domain knowledge</a:t>
            </a:r>
          </a:p>
          <a:p>
            <a:pPr lvl="2" eaLnBrk="1" hangingPunct="1"/>
            <a:r>
              <a:rPr lang="en-US">
                <a:latin typeface="Calibri" charset="0"/>
              </a:rPr>
              <a:t>If not modeled, lost afterwards</a:t>
            </a:r>
          </a:p>
          <a:p>
            <a:pPr lvl="1" eaLnBrk="1" hangingPunct="1"/>
            <a:r>
              <a:rPr lang="en-US">
                <a:latin typeface="Calibri" charset="0"/>
              </a:rPr>
              <a:t>Avoid redundancy</a:t>
            </a:r>
          </a:p>
          <a:p>
            <a:pPr lvl="2" eaLnBrk="1" hangingPunct="1"/>
            <a:r>
              <a:rPr lang="en-US">
                <a:latin typeface="Calibri" charset="0"/>
              </a:rPr>
              <a:t>Potential for inconsistencies</a:t>
            </a:r>
          </a:p>
          <a:p>
            <a:pPr lvl="1" eaLnBrk="1" hangingPunct="1"/>
            <a:r>
              <a:rPr lang="en-US">
                <a:latin typeface="Calibri" charset="0"/>
              </a:rPr>
              <a:t>Go for simplicity</a:t>
            </a:r>
          </a:p>
          <a:p>
            <a:pPr eaLnBrk="1" hangingPunct="1"/>
            <a:r>
              <a:rPr lang="en-US">
                <a:latin typeface="Calibri" charset="0"/>
              </a:rPr>
              <a:t>Typically an iterative process that goes back and forth	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409569-CC1E-DE8F-B765-258D3BC0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558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Normalization: Basics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97779-FA21-9C3C-2C29-0357013C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9715B-3A11-2C48-B19C-30C7BEB7177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2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we come up with the schema that we used ?</a:t>
            </a:r>
          </a:p>
          <a:p>
            <a:pPr lvl="1"/>
            <a:r>
              <a:rPr lang="en-US" dirty="0"/>
              <a:t>E.g. why not store the student course titles with their names ?</a:t>
            </a:r>
          </a:p>
          <a:p>
            <a:pPr lvl="1"/>
            <a:endParaRPr lang="en-US" dirty="0"/>
          </a:p>
          <a:p>
            <a:r>
              <a:rPr lang="en-US" dirty="0"/>
              <a:t>If from an E-R diagram, then:</a:t>
            </a:r>
          </a:p>
          <a:p>
            <a:pPr lvl="1"/>
            <a:r>
              <a:rPr lang="en-US" dirty="0"/>
              <a:t>Did we make the right decisions with the E-R diagram 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Goals: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Formal definition of what it means to be a “good” schema.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to achieve it.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More abstract and formal than most other topics we will study</a:t>
            </a: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Database Design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D1AD32-A05F-BC86-16E7-9A8C5D8E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12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8.1, 8.2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What makes a ”good” schema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Problems with small schemas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Problems with large schemas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Atomic domains and First Normal Form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Normalization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0DC58-6983-147F-E7EB-C2DAC8A8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571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458200" cy="25908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sz="2100" dirty="0"/>
              <a:t>Student(</a:t>
            </a:r>
            <a:r>
              <a:rPr lang="en-US" sz="2100" i="1" u="sng" dirty="0" err="1"/>
              <a:t>student_id</a:t>
            </a:r>
            <a:r>
              <a:rPr lang="en-US" sz="2100" dirty="0"/>
              <a:t>, name, </a:t>
            </a:r>
            <a:r>
              <a:rPr lang="en-US" sz="2100" dirty="0" err="1"/>
              <a:t>tot_cred</a:t>
            </a:r>
            <a:r>
              <a:rPr lang="en-US" sz="2100" dirty="0"/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 err="1"/>
              <a:t>Student_Dept</a:t>
            </a:r>
            <a:r>
              <a:rPr lang="en-US" sz="2100" dirty="0"/>
              <a:t>(</a:t>
            </a:r>
            <a:r>
              <a:rPr lang="en-US" sz="2100" i="1" u="sng" dirty="0" err="1"/>
              <a:t>student_id</a:t>
            </a:r>
            <a:r>
              <a:rPr lang="en-US" sz="2100" i="1" u="sng" dirty="0"/>
              <a:t>, </a:t>
            </a:r>
            <a:r>
              <a:rPr lang="en-US" sz="2100" i="1" u="sng" dirty="0" err="1"/>
              <a:t>dept_name</a:t>
            </a:r>
            <a:r>
              <a:rPr lang="en-US" sz="2100" dirty="0"/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/>
              <a:t>Department(</a:t>
            </a:r>
            <a:r>
              <a:rPr lang="en-US" sz="2100" i="1" u="sng" dirty="0" err="1"/>
              <a:t>dept_name</a:t>
            </a:r>
            <a:r>
              <a:rPr lang="en-US" sz="2100" dirty="0"/>
              <a:t>, building, budget)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/>
              <a:t>Course(</a:t>
            </a:r>
            <a:r>
              <a:rPr lang="en-US" sz="2100" i="1" u="sng" dirty="0" err="1"/>
              <a:t>course_id</a:t>
            </a:r>
            <a:r>
              <a:rPr lang="en-US" sz="2100" i="1" dirty="0"/>
              <a:t>, </a:t>
            </a:r>
            <a:r>
              <a:rPr lang="en-US" sz="2100" dirty="0"/>
              <a:t>title, </a:t>
            </a:r>
            <a:r>
              <a:rPr lang="en-US" sz="2100" dirty="0" err="1"/>
              <a:t>dept_name</a:t>
            </a:r>
            <a:r>
              <a:rPr lang="en-US" sz="2100" dirty="0"/>
              <a:t>, credits)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/>
              <a:t>Takes(</a:t>
            </a:r>
            <a:r>
              <a:rPr lang="en-US" sz="2100" i="1" u="sng" dirty="0" err="1"/>
              <a:t>course_id</a:t>
            </a:r>
            <a:r>
              <a:rPr lang="en-US" sz="2100" i="1" u="sng" dirty="0"/>
              <a:t>, </a:t>
            </a:r>
            <a:r>
              <a:rPr lang="en-US" sz="2100" i="1" u="sng" dirty="0" err="1"/>
              <a:t>student_id</a:t>
            </a:r>
            <a:r>
              <a:rPr lang="en-US" sz="2100" i="1" u="sng" dirty="0"/>
              <a:t>, semester, year</a:t>
            </a:r>
            <a:r>
              <a:rPr lang="en-US" sz="2100" dirty="0"/>
              <a:t>)</a:t>
            </a:r>
          </a:p>
          <a:p>
            <a:pPr lvl="1"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en-US" sz="2100" dirty="0"/>
          </a:p>
        </p:txBody>
      </p:sp>
      <p:sp>
        <p:nvSpPr>
          <p:cNvPr id="1232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University Database Schema</a:t>
            </a:r>
          </a:p>
        </p:txBody>
      </p:sp>
      <p:sp>
        <p:nvSpPr>
          <p:cNvPr id="1232900" name="Rectangle 4"/>
          <p:cNvSpPr>
            <a:spLocks noChangeArrowheads="1"/>
          </p:cNvSpPr>
          <p:nvPr/>
        </p:nvSpPr>
        <p:spPr bwMode="auto">
          <a:xfrm>
            <a:off x="228600" y="4114800"/>
            <a:ext cx="8839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Student_Dept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2100" b="0" i="1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student_id</a:t>
            </a:r>
            <a:r>
              <a:rPr kumimoji="0" lang="en-US" sz="21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</a:t>
            </a:r>
            <a:r>
              <a:rPr kumimoji="0" lang="en-US" sz="2100" b="0" i="1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dept_name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name,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tot_cred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building, budget)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</a:t>
            </a:r>
            <a:r>
              <a:rPr lang="en-US" sz="2100" baseline="0" dirty="0">
                <a:solidFill>
                  <a:srgbClr val="DA1F28"/>
                </a:solidFill>
              </a:rPr>
              <a:t>t, </a:t>
            </a:r>
            <a:r>
              <a:rPr lang="en-US" sz="2100" baseline="0" dirty="0" err="1">
                <a:solidFill>
                  <a:srgbClr val="DA1F28"/>
                </a:solidFill>
              </a:rPr>
              <a:t>Student_Dept</a:t>
            </a:r>
            <a:r>
              <a:rPr lang="en-US" sz="2100" baseline="0" dirty="0">
                <a:solidFill>
                  <a:srgbClr val="DA1F28"/>
                </a:solidFill>
              </a:rPr>
              <a:t>,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and Department Merged Together&gt;</a:t>
            </a:r>
          </a:p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>
                <a:solidFill>
                  <a:srgbClr val="000000"/>
                </a:solidFill>
              </a:rPr>
              <a:t>Course(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course_id</a:t>
            </a:r>
            <a:r>
              <a:rPr lang="en-US" sz="2100" baseline="0" dirty="0">
                <a:solidFill>
                  <a:srgbClr val="000000"/>
                </a:solidFill>
              </a:rPr>
              <a:t>, title, </a:t>
            </a:r>
            <a:r>
              <a:rPr lang="en-US" sz="2100" baseline="0" dirty="0" err="1">
                <a:solidFill>
                  <a:srgbClr val="000000"/>
                </a:solidFill>
              </a:rPr>
              <a:t>dept_name</a:t>
            </a:r>
            <a:r>
              <a:rPr lang="en-US" sz="2100" baseline="0" dirty="0">
                <a:solidFill>
                  <a:srgbClr val="000000"/>
                </a:solidFill>
              </a:rPr>
              <a:t>, credits)</a:t>
            </a:r>
          </a:p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>
                <a:solidFill>
                  <a:srgbClr val="000000"/>
                </a:solidFill>
              </a:rPr>
              <a:t>Takes(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course_id</a:t>
            </a:r>
            <a:r>
              <a:rPr lang="en-US" sz="2100" i="1" u="sng" baseline="0" dirty="0">
                <a:solidFill>
                  <a:srgbClr val="000000"/>
                </a:solidFill>
              </a:rPr>
              <a:t>, 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student_id</a:t>
            </a:r>
            <a:r>
              <a:rPr lang="en-US" sz="2100" u="sng" baseline="0" dirty="0">
                <a:solidFill>
                  <a:srgbClr val="000000"/>
                </a:solidFill>
              </a:rPr>
              <a:t>, semester, year</a:t>
            </a:r>
            <a:r>
              <a:rPr lang="en-US" sz="2100" baseline="0" dirty="0">
                <a:solidFill>
                  <a:srgbClr val="000000"/>
                </a:solidFill>
              </a:rPr>
              <a:t>)</a:t>
            </a:r>
          </a:p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sz="2100" baseline="0" dirty="0">
              <a:solidFill>
                <a:srgbClr val="000000"/>
              </a:solidFill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901" name="Rectangle 5"/>
          <p:cNvSpPr>
            <a:spLocks noChangeArrowheads="1"/>
          </p:cNvSpPr>
          <p:nvPr/>
        </p:nvSpPr>
        <p:spPr bwMode="auto">
          <a:xfrm>
            <a:off x="0" y="3581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Changed to: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6096000"/>
            <a:ext cx="404960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Is this a good schema ???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4F43BC-246F-166D-801C-CB1CB88E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8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900" grpId="0"/>
      <p:bldP spid="1232901" grpId="0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4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20506"/>
              </p:ext>
            </p:extLst>
          </p:nvPr>
        </p:nvGraphicFramePr>
        <p:xfrm>
          <a:off x="381000" y="1447800"/>
          <a:ext cx="8534400" cy="2032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John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9100" name="Rectangle 60"/>
          <p:cNvSpPr>
            <a:spLocks noChangeArrowheads="1"/>
          </p:cNvSpPr>
          <p:nvPr/>
        </p:nvSpPr>
        <p:spPr bwMode="auto">
          <a:xfrm>
            <a:off x="272075" y="36576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Redundancy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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higher storage, inconsistencies (“anomalies”)</a:t>
            </a: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     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update anomalies, insertion </a:t>
            </a:r>
            <a:r>
              <a:rPr kumimoji="0" lang="en-US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anamolies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charset="2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Need nulls 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     Unable to represent some information without using nulls</a:t>
            </a: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-128"/>
              </a:rPr>
              <a:t>       How to store </a:t>
            </a:r>
            <a:r>
              <a:rPr lang="en-US" sz="1600" i="1" baseline="0" dirty="0">
                <a:solidFill>
                  <a:prstClr val="black"/>
                </a:solidFill>
                <a:ea typeface="ＭＳ Ｐゴシック" charset="-128"/>
              </a:rPr>
              <a:t>depts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-128"/>
              </a:rPr>
              <a:t> w/o students, or vice versa ?</a:t>
            </a: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i="1" baseline="0" noProof="0" dirty="0">
                <a:solidFill>
                  <a:prstClr val="black"/>
                </a:solidFill>
                <a:ea typeface="ＭＳ Ｐゴシック" charset="-128"/>
              </a:rPr>
              <a:t>	Can’t have NULLs in primary keys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1239101" name="Rectangle 61"/>
          <p:cNvSpPr>
            <a:spLocks noChangeArrowheads="1"/>
          </p:cNvSpPr>
          <p:nvPr/>
        </p:nvSpPr>
        <p:spPr bwMode="auto">
          <a:xfrm>
            <a:off x="0" y="304800"/>
            <a:ext cx="8730275" cy="444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 err="1">
                <a:solidFill>
                  <a:srgbClr val="000000"/>
                </a:solidFill>
              </a:rPr>
              <a:t>Student_Dept</a:t>
            </a:r>
            <a:r>
              <a:rPr lang="en-US" sz="2100" baseline="0" dirty="0">
                <a:solidFill>
                  <a:srgbClr val="000000"/>
                </a:solidFill>
              </a:rPr>
              <a:t>(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student_id</a:t>
            </a:r>
            <a:r>
              <a:rPr lang="en-US" sz="2100" i="1" u="sng" baseline="0" dirty="0">
                <a:solidFill>
                  <a:srgbClr val="000000"/>
                </a:solidFill>
              </a:rPr>
              <a:t>, 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dept_name</a:t>
            </a:r>
            <a:r>
              <a:rPr lang="en-US" sz="2100" baseline="0" dirty="0">
                <a:solidFill>
                  <a:srgbClr val="000000"/>
                </a:solidFill>
              </a:rPr>
              <a:t>, name, </a:t>
            </a:r>
            <a:r>
              <a:rPr lang="en-US" sz="2100" baseline="0" dirty="0" err="1">
                <a:solidFill>
                  <a:srgbClr val="000000"/>
                </a:solidFill>
              </a:rPr>
              <a:t>tot_cred</a:t>
            </a:r>
            <a:r>
              <a:rPr lang="en-US" sz="2100" baseline="0" dirty="0">
                <a:solidFill>
                  <a:srgbClr val="000000"/>
                </a:solidFill>
              </a:rPr>
              <a:t>, building, budget)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CE7290-DA38-58F1-5B61-8A79390A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0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74" name="Rectangle 54"/>
          <p:cNvSpPr>
            <a:spLocks noChangeArrowheads="1"/>
          </p:cNvSpPr>
          <p:nvPr/>
        </p:nvSpPr>
        <p:spPr bwMode="auto">
          <a:xfrm>
            <a:off x="304800" y="34290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3. Avoid sets 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- Hard to represent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- Hard to query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aseline="0" dirty="0">
                <a:solidFill>
                  <a:prstClr val="black"/>
                </a:solidFill>
              </a:rPr>
              <a:t>	- In this case, too many issues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D30C5ADF-43D7-6D41-98FA-D7ED7DAF0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48752"/>
              </p:ext>
            </p:extLst>
          </p:nvPr>
        </p:nvGraphicFramePr>
        <p:xfrm>
          <a:off x="381000" y="1447800"/>
          <a:ext cx="8534400" cy="1270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{s1, s2, s3}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{John, Alice, Mike}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{30, 20, 30}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{s2, s3}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{Alice, Mike}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{20, 30}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61">
            <a:extLst>
              <a:ext uri="{FF2B5EF4-FFF2-40B4-BE49-F238E27FC236}">
                <a16:creationId xmlns:a16="http://schemas.microsoft.com/office/drawing/2014/main" id="{21D7A6E9-B8FD-8247-A5BF-8FB95B77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8345"/>
            <a:ext cx="9134232" cy="444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 err="1">
                <a:solidFill>
                  <a:srgbClr val="000000"/>
                </a:solidFill>
              </a:rPr>
              <a:t>Student_Dept</a:t>
            </a:r>
            <a:r>
              <a:rPr lang="en-US" sz="2100" baseline="0" dirty="0">
                <a:solidFill>
                  <a:srgbClr val="000000"/>
                </a:solidFill>
              </a:rPr>
              <a:t>(</a:t>
            </a:r>
            <a:r>
              <a:rPr lang="en-US" sz="2100" baseline="0" dirty="0" err="1">
                <a:solidFill>
                  <a:schemeClr val="accent2"/>
                </a:solidFill>
              </a:rPr>
              <a:t>student_ids</a:t>
            </a:r>
            <a:r>
              <a:rPr lang="en-US" sz="2100" baseline="0" dirty="0">
                <a:solidFill>
                  <a:srgbClr val="000000"/>
                </a:solidFill>
              </a:rPr>
              <a:t>,</a:t>
            </a:r>
            <a:r>
              <a:rPr lang="en-US" sz="2100" i="1" u="sng" baseline="0" dirty="0">
                <a:solidFill>
                  <a:srgbClr val="000000"/>
                </a:solidFill>
              </a:rPr>
              <a:t> 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dept_name</a:t>
            </a:r>
            <a:r>
              <a:rPr lang="en-US" sz="2100" baseline="0" dirty="0">
                <a:solidFill>
                  <a:srgbClr val="000000"/>
                </a:solidFill>
              </a:rPr>
              <a:t>, </a:t>
            </a:r>
            <a:r>
              <a:rPr lang="en-US" sz="2100" baseline="0" dirty="0">
                <a:solidFill>
                  <a:schemeClr val="accent2"/>
                </a:solidFill>
              </a:rPr>
              <a:t>names, </a:t>
            </a:r>
            <a:r>
              <a:rPr lang="en-US" sz="2100" baseline="0" dirty="0" err="1">
                <a:solidFill>
                  <a:schemeClr val="accent2"/>
                </a:solidFill>
              </a:rPr>
              <a:t>tot_creds</a:t>
            </a:r>
            <a:r>
              <a:rPr lang="en-US" sz="2100" baseline="0" dirty="0">
                <a:solidFill>
                  <a:schemeClr val="accent2"/>
                </a:solidFill>
              </a:rPr>
              <a:t>, </a:t>
            </a:r>
            <a:r>
              <a:rPr lang="en-US" sz="2100" baseline="0" dirty="0">
                <a:solidFill>
                  <a:srgbClr val="000000"/>
                </a:solidFill>
              </a:rPr>
              <a:t>building, budget)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B39909-51F3-88E2-278F-B56403C9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012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417964"/>
              </p:ext>
            </p:extLst>
          </p:nvPr>
        </p:nvGraphicFramePr>
        <p:xfrm>
          <a:off x="6248400" y="1858531"/>
          <a:ext cx="2590800" cy="1361440"/>
        </p:xfrm>
        <a:graphic>
          <a:graphicData uri="http://schemas.openxmlformats.org/drawingml/2006/table">
            <a:tbl>
              <a:tblPr/>
              <a:tblGrid>
                <a:gridCol w="129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526">
                  <a:extLst>
                    <a:ext uri="{9D8B030D-6E8A-4147-A177-3AD203B41FA5}">
                      <a16:colId xmlns:a16="http://schemas.microsoft.com/office/drawing/2014/main" val="3187566579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credits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0108" name="Rectangle 44"/>
          <p:cNvSpPr>
            <a:spLocks noChangeArrowheads="1"/>
          </p:cNvSpPr>
          <p:nvPr/>
        </p:nvSpPr>
        <p:spPr bwMode="auto">
          <a:xfrm>
            <a:off x="298784" y="3542436"/>
            <a:ext cx="845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process is also called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“decomposition”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4. Requires more joins (w/o any obvious benefits)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5. Hard to check for some dependencies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What if the “credits” depend on the “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dept_name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” (e.g., all CS 		 	 	courses must be 3 credits)? 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No easy way to ensure that constraint (w/o a join)</a:t>
            </a:r>
          </a:p>
        </p:txBody>
      </p:sp>
      <p:sp>
        <p:nvSpPr>
          <p:cNvPr id="1240109" name="Rectangle 45"/>
          <p:cNvSpPr>
            <a:spLocks noChangeArrowheads="1"/>
          </p:cNvSpPr>
          <p:nvPr/>
        </p:nvSpPr>
        <p:spPr bwMode="auto">
          <a:xfrm>
            <a:off x="76200" y="754121"/>
            <a:ext cx="8686800" cy="78194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Split </a:t>
            </a:r>
            <a:r>
              <a:rPr lang="en-US" baseline="0" dirty="0">
                <a:solidFill>
                  <a:schemeClr val="accent2"/>
                </a:solidFill>
              </a:rPr>
              <a:t>Course(</a:t>
            </a:r>
            <a:r>
              <a:rPr lang="en-US" baseline="0" dirty="0" err="1">
                <a:solidFill>
                  <a:schemeClr val="accent2"/>
                </a:solidFill>
              </a:rPr>
              <a:t>course_id</a:t>
            </a:r>
            <a:r>
              <a:rPr lang="en-US" baseline="0" dirty="0">
                <a:solidFill>
                  <a:schemeClr val="accent2"/>
                </a:solidFill>
              </a:rPr>
              <a:t>, title, </a:t>
            </a:r>
            <a:r>
              <a:rPr lang="en-US" baseline="0" dirty="0" err="1">
                <a:solidFill>
                  <a:schemeClr val="accent2"/>
                </a:solidFill>
              </a:rPr>
              <a:t>dept_name</a:t>
            </a:r>
            <a:r>
              <a:rPr lang="en-US" baseline="0" dirty="0">
                <a:solidFill>
                  <a:schemeClr val="accent2"/>
                </a:solidFill>
              </a:rPr>
              <a:t>, credits)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into: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srgbClr val="000000"/>
                </a:solidFill>
              </a:rPr>
              <a:t>Course1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(</a:t>
            </a:r>
            <a:r>
              <a:rPr lang="en-US" u="sng" baseline="0" dirty="0">
                <a:solidFill>
                  <a:srgbClr val="000000"/>
                </a:solidFill>
              </a:rPr>
              <a:t>course</a:t>
            </a: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_id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title,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dept_name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              Course2(</a:t>
            </a:r>
            <a:r>
              <a:rPr kumimoji="0" lang="en-US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course_id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credits)???</a:t>
            </a:r>
          </a:p>
        </p:txBody>
      </p:sp>
      <p:graphicFrame>
        <p:nvGraphicFramePr>
          <p:cNvPr id="124012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94959"/>
              </p:ext>
            </p:extLst>
          </p:nvPr>
        </p:nvGraphicFramePr>
        <p:xfrm>
          <a:off x="228600" y="1858531"/>
          <a:ext cx="5333999" cy="1361440"/>
        </p:xfrm>
        <a:graphic>
          <a:graphicData uri="http://schemas.openxmlformats.org/drawingml/2006/table">
            <a:tbl>
              <a:tblPr/>
              <a:tblGrid>
                <a:gridCol w="1194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9910">
                  <a:extLst>
                    <a:ext uri="{9D8B030D-6E8A-4147-A177-3AD203B41FA5}">
                      <a16:colId xmlns:a16="http://schemas.microsoft.com/office/drawing/2014/main" val="244222213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“Intro to..”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“Discrete Structures“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“Database Design”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0149" name="Text Box 85"/>
          <p:cNvSpPr txBox="1">
            <a:spLocks noChangeArrowheads="1"/>
          </p:cNvSpPr>
          <p:nvPr/>
        </p:nvSpPr>
        <p:spPr bwMode="auto">
          <a:xfrm>
            <a:off x="27131" y="71735"/>
            <a:ext cx="523066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Smaller schemas always good ????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8317E2-9FC5-BA87-49BF-FE33089C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108" grpId="0"/>
      <p:bldP spid="1240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chemeClr val="accent3"/>
                </a:solidFill>
                <a:latin typeface="Calibri" charset="0"/>
              </a:rPr>
              <a:t>Approach 1: </a:t>
            </a:r>
            <a:r>
              <a:rPr lang="en-US" sz="2400" dirty="0">
                <a:latin typeface="Calibri" charset="0"/>
              </a:rPr>
              <a:t>Using a logical data model like the 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Entity-Relationship Model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Easier for humans to work with and visualize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Abstracts away the details, and allows focusing on the important issues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Richer than relational model, but allows easy conversion to relational for implementation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Harder to keep up to date – requires a lot of discipline</a:t>
            </a:r>
          </a:p>
          <a:p>
            <a:pPr lvl="3" eaLnBrk="1" hangingPunct="1">
              <a:lnSpc>
                <a:spcPct val="110000"/>
              </a:lnSpc>
            </a:pPr>
            <a:endParaRPr lang="en-US" sz="1400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chemeClr val="accent3"/>
                </a:solidFill>
                <a:latin typeface="Calibri" charset="0"/>
              </a:rPr>
              <a:t>Approach 2: </a:t>
            </a:r>
            <a:r>
              <a:rPr lang="en-US" sz="2400" dirty="0">
                <a:latin typeface="Calibri" charset="0"/>
              </a:rPr>
              <a:t>Normalization Theory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Helps formalize the key design pitfalls and how to avoid them</a:t>
            </a:r>
            <a:endParaRPr lang="en-US" sz="2400" dirty="0">
              <a:latin typeface="Calibri" charset="0"/>
            </a:endParaRPr>
          </a:p>
          <a:p>
            <a:pPr lvl="3" eaLnBrk="1" hangingPunct="1">
              <a:lnSpc>
                <a:spcPct val="110000"/>
              </a:lnSpc>
            </a:pPr>
            <a:endParaRPr lang="en-US" sz="1400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The two approaches are complementary and important to know both of them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“Database” Design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6EA49-5383-127F-DB8B-6E1D6801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107" name="Rectangle 19"/>
          <p:cNvSpPr>
            <a:spLocks noChangeArrowheads="1"/>
          </p:cNvSpPr>
          <p:nvPr/>
        </p:nvSpPr>
        <p:spPr bwMode="auto">
          <a:xfrm>
            <a:off x="342900" y="4205782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6. “joining” them back (on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course_id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 results in more tuples than what we started with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(c1, s1, Spring 2020) &amp; (c1, s2, Fall 2020)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This is a “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lossy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” decomposition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We lost some constraints/information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The previous example was a “lossless” decomposition.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41108" name="Rectangle 20"/>
          <p:cNvSpPr>
            <a:spLocks noChangeArrowheads="1"/>
          </p:cNvSpPr>
          <p:nvPr/>
        </p:nvSpPr>
        <p:spPr bwMode="auto">
          <a:xfrm>
            <a:off x="457200" y="542751"/>
            <a:ext cx="7622664" cy="444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Decompose </a:t>
            </a:r>
            <a:r>
              <a:rPr lang="en-US" sz="2100" baseline="0" dirty="0">
                <a:solidFill>
                  <a:schemeClr val="accent2"/>
                </a:solidFill>
              </a:rPr>
              <a:t>Takes(</a:t>
            </a:r>
            <a:r>
              <a:rPr lang="en-US" sz="2100" baseline="0" dirty="0" err="1">
                <a:solidFill>
                  <a:schemeClr val="accent2"/>
                </a:solidFill>
              </a:rPr>
              <a:t>course_id</a:t>
            </a:r>
            <a:r>
              <a:rPr lang="en-US" sz="2100" baseline="0" dirty="0">
                <a:solidFill>
                  <a:schemeClr val="accent2"/>
                </a:solidFill>
              </a:rPr>
              <a:t>, </a:t>
            </a:r>
            <a:r>
              <a:rPr lang="en-US" sz="2100" baseline="0" dirty="0" err="1">
                <a:solidFill>
                  <a:schemeClr val="accent2"/>
                </a:solidFill>
              </a:rPr>
              <a:t>student_id</a:t>
            </a:r>
            <a:r>
              <a:rPr lang="en-US" sz="2100" baseline="0" dirty="0">
                <a:solidFill>
                  <a:schemeClr val="accent2"/>
                </a:solidFill>
              </a:rPr>
              <a:t>, semester, year)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into:</a:t>
            </a:r>
          </a:p>
        </p:txBody>
      </p:sp>
      <p:graphicFrame>
        <p:nvGraphicFramePr>
          <p:cNvPr id="124112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32734"/>
              </p:ext>
            </p:extLst>
          </p:nvPr>
        </p:nvGraphicFramePr>
        <p:xfrm>
          <a:off x="153406" y="2253033"/>
          <a:ext cx="3961394" cy="1270000"/>
        </p:xfrm>
        <a:graphic>
          <a:graphicData uri="http://schemas.openxmlformats.org/drawingml/2006/table">
            <a:tbl>
              <a:tblPr/>
              <a:tblGrid>
                <a:gridCol w="110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52">
                  <a:extLst>
                    <a:ext uri="{9D8B030D-6E8A-4147-A177-3AD203B41FA5}">
                      <a16:colId xmlns:a16="http://schemas.microsoft.com/office/drawing/2014/main" val="16374315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450185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Box 85"/>
          <p:cNvSpPr txBox="1">
            <a:spLocks noChangeArrowheads="1"/>
          </p:cNvSpPr>
          <p:nvPr/>
        </p:nvSpPr>
        <p:spPr bwMode="auto">
          <a:xfrm>
            <a:off x="27131" y="71735"/>
            <a:ext cx="523066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Smaller schemas always good ????</a:t>
            </a:r>
          </a:p>
        </p:txBody>
      </p:sp>
      <p:graphicFrame>
        <p:nvGraphicFramePr>
          <p:cNvPr id="8" name="Group 41">
            <a:extLst>
              <a:ext uri="{FF2B5EF4-FFF2-40B4-BE49-F238E27FC236}">
                <a16:creationId xmlns:a16="http://schemas.microsoft.com/office/drawing/2014/main" id="{CFE9E9BC-0899-6045-96CE-FA47B98BD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08561"/>
              </p:ext>
            </p:extLst>
          </p:nvPr>
        </p:nvGraphicFramePr>
        <p:xfrm>
          <a:off x="4876800" y="1290922"/>
          <a:ext cx="2857118" cy="1270000"/>
        </p:xfrm>
        <a:graphic>
          <a:graphicData uri="http://schemas.openxmlformats.org/drawingml/2006/table">
            <a:tbl>
              <a:tblPr/>
              <a:tblGrid>
                <a:gridCol w="110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2">
                  <a:extLst>
                    <a:ext uri="{9D8B030D-6E8A-4147-A177-3AD203B41FA5}">
                      <a16:colId xmlns:a16="http://schemas.microsoft.com/office/drawing/2014/main" val="16374315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450185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41">
            <a:extLst>
              <a:ext uri="{FF2B5EF4-FFF2-40B4-BE49-F238E27FC236}">
                <a16:creationId xmlns:a16="http://schemas.microsoft.com/office/drawing/2014/main" id="{6C4C0C9B-68C3-7047-8F26-608CE547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10756"/>
              </p:ext>
            </p:extLst>
          </p:nvPr>
        </p:nvGraphicFramePr>
        <p:xfrm>
          <a:off x="5163244" y="2971800"/>
          <a:ext cx="2210042" cy="1270000"/>
        </p:xfrm>
        <a:graphic>
          <a:graphicData uri="http://schemas.openxmlformats.org/drawingml/2006/table">
            <a:tbl>
              <a:tblPr/>
              <a:tblGrid>
                <a:gridCol w="110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Arrow 1">
            <a:extLst>
              <a:ext uri="{FF2B5EF4-FFF2-40B4-BE49-F238E27FC236}">
                <a16:creationId xmlns:a16="http://schemas.microsoft.com/office/drawing/2014/main" id="{4531505A-DD2B-5E4D-AE55-D0EBA30F435E}"/>
              </a:ext>
            </a:extLst>
          </p:cNvPr>
          <p:cNvSpPr/>
          <p:nvPr/>
        </p:nvSpPr>
        <p:spPr>
          <a:xfrm>
            <a:off x="4267200" y="2652218"/>
            <a:ext cx="533400" cy="6243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3F69D-42E7-6C48-B9A0-27B92020B8B3}"/>
              </a:ext>
            </a:extLst>
          </p:cNvPr>
          <p:cNvSpPr/>
          <p:nvPr/>
        </p:nvSpPr>
        <p:spPr>
          <a:xfrm>
            <a:off x="5131287" y="2687410"/>
            <a:ext cx="2273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Takes2(</a:t>
            </a:r>
            <a:r>
              <a:rPr lang="en-US" sz="1200" baseline="0" dirty="0" err="1">
                <a:solidFill>
                  <a:schemeClr val="accent4">
                    <a:lumMod val="75000"/>
                  </a:schemeClr>
                </a:solidFill>
              </a:rPr>
              <a:t>course_id</a:t>
            </a: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1200" baseline="0" dirty="0" err="1">
                <a:solidFill>
                  <a:schemeClr val="accent4">
                    <a:lumMod val="75000"/>
                  </a:schemeClr>
                </a:solidFill>
              </a:rPr>
              <a:t>student_id</a:t>
            </a: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 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0ADF4-799D-154B-8F8F-BD4DACA6B97D}"/>
              </a:ext>
            </a:extLst>
          </p:cNvPr>
          <p:cNvSpPr/>
          <p:nvPr/>
        </p:nvSpPr>
        <p:spPr>
          <a:xfrm>
            <a:off x="5002470" y="941980"/>
            <a:ext cx="2531590" cy="348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hangingPunct="1">
              <a:lnSpc>
                <a:spcPct val="160000"/>
              </a:lnSpc>
              <a:spcBef>
                <a:spcPct val="20000"/>
              </a:spcBef>
              <a:defRPr/>
            </a:pP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Takes1(</a:t>
            </a:r>
            <a:r>
              <a:rPr lang="en-US" sz="1200" baseline="0" dirty="0" err="1">
                <a:solidFill>
                  <a:schemeClr val="accent4">
                    <a:lumMod val="75000"/>
                  </a:schemeClr>
                </a:solidFill>
              </a:rPr>
              <a:t>course_id</a:t>
            </a: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, semester, year)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54C46-2936-FCBC-F8D8-289543BC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8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3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>
              <a:spcAft>
                <a:spcPts val="0"/>
              </a:spcAft>
            </a:pPr>
            <a:r>
              <a:rPr lang="en-US" dirty="0"/>
              <a:t>No sets</a:t>
            </a:r>
          </a:p>
          <a:p>
            <a:pPr>
              <a:spcAft>
                <a:spcPts val="0"/>
              </a:spcAft>
            </a:pPr>
            <a:r>
              <a:rPr lang="en-US" dirty="0"/>
              <a:t>Correct and faithful to the original design</a:t>
            </a:r>
          </a:p>
          <a:p>
            <a:pPr lvl="1">
              <a:spcAft>
                <a:spcPts val="0"/>
              </a:spcAft>
            </a:pPr>
            <a:r>
              <a:rPr lang="en-US" dirty="0"/>
              <a:t>Must avoid lossy decompositions </a:t>
            </a:r>
          </a:p>
          <a:p>
            <a:pPr>
              <a:spcAft>
                <a:spcPts val="0"/>
              </a:spcAft>
            </a:pPr>
            <a:r>
              <a:rPr lang="en-US" dirty="0"/>
              <a:t>As little redundancy as possible</a:t>
            </a:r>
          </a:p>
          <a:p>
            <a:pPr lvl="1">
              <a:spcAft>
                <a:spcPts val="0"/>
              </a:spcAft>
            </a:pPr>
            <a:r>
              <a:rPr lang="en-US" dirty="0"/>
              <a:t>To avoid potential anomalies</a:t>
            </a:r>
          </a:p>
          <a:p>
            <a:pPr>
              <a:spcAft>
                <a:spcPts val="0"/>
              </a:spcAft>
            </a:pPr>
            <a:r>
              <a:rPr lang="en-US" dirty="0"/>
              <a:t>No “inability to represent information”</a:t>
            </a:r>
          </a:p>
          <a:p>
            <a:pPr lvl="1">
              <a:spcAft>
                <a:spcPts val="0"/>
              </a:spcAft>
            </a:pPr>
            <a:r>
              <a:rPr lang="en-US" dirty="0"/>
              <a:t>Nulls shouldn’t be required to store information</a:t>
            </a:r>
          </a:p>
          <a:p>
            <a:pPr>
              <a:spcAft>
                <a:spcPts val="0"/>
              </a:spcAft>
            </a:pPr>
            <a:r>
              <a:rPr lang="en-US" dirty="0"/>
              <a:t>Dependency preservation</a:t>
            </a:r>
          </a:p>
          <a:p>
            <a:pPr lvl="1">
              <a:spcAft>
                <a:spcPts val="0"/>
              </a:spcAft>
            </a:pPr>
            <a:r>
              <a:rPr lang="en-US" dirty="0"/>
              <a:t>Should be possible to check for constraints</a:t>
            </a:r>
          </a:p>
        </p:txBody>
      </p:sp>
      <p:sp>
        <p:nvSpPr>
          <p:cNvPr id="124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Desiderata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5334000"/>
            <a:ext cx="7162800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Not always possible.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We sometimes relax these for: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      simpler schemas,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fewer joins during queries.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186E3-798B-248B-092B-7EC5473D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01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105400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1. We will encode and list all our knowledge about the schema</a:t>
            </a:r>
          </a:p>
          <a:p>
            <a:pPr lvl="1">
              <a:spcAft>
                <a:spcPts val="600"/>
              </a:spcAft>
            </a:pPr>
            <a:r>
              <a:rPr lang="en-US" sz="2200" dirty="0"/>
              <a:t>e.g., Functional dependencies (FDs)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200" dirty="0"/>
              <a:t>	       </a:t>
            </a:r>
            <a:r>
              <a:rPr lang="en-US" sz="2200" dirty="0">
                <a:solidFill>
                  <a:srgbClr val="0000FF"/>
                </a:solidFill>
              </a:rPr>
              <a:t>SSN </a:t>
            </a:r>
            <a:r>
              <a:rPr lang="en-US" sz="2200" dirty="0" err="1">
                <a:solidFill>
                  <a:srgbClr val="0000FF"/>
                </a:solidFill>
                <a:sym typeface="Wingdings" charset="2"/>
              </a:rPr>
              <a:t></a:t>
            </a:r>
            <a:r>
              <a:rPr lang="en-US" sz="2200" dirty="0">
                <a:solidFill>
                  <a:srgbClr val="0000FF"/>
                </a:solidFill>
                <a:sym typeface="Wingdings" charset="2"/>
              </a:rPr>
              <a:t> name         </a:t>
            </a:r>
            <a:r>
              <a:rPr lang="en-US" sz="2200" dirty="0">
                <a:sym typeface="Wingdings" charset="2"/>
              </a:rPr>
              <a:t>(means: </a:t>
            </a:r>
            <a:r>
              <a:rPr lang="en-US" sz="2200" dirty="0">
                <a:solidFill>
                  <a:srgbClr val="0000FF"/>
                </a:solidFill>
                <a:sym typeface="Wingdings" charset="2"/>
              </a:rPr>
              <a:t>SSN “implies” length</a:t>
            </a:r>
            <a:r>
              <a:rPr lang="en-US" sz="2200" dirty="0">
                <a:sym typeface="Wingdings" charset="2"/>
              </a:rPr>
              <a:t>)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If two </a:t>
            </a:r>
            <a:r>
              <a:rPr lang="en-US" sz="2000" dirty="0" err="1"/>
              <a:t>tuples</a:t>
            </a:r>
            <a:r>
              <a:rPr lang="en-US" sz="2000" dirty="0"/>
              <a:t> have the same “SSN”, they must have the same “name”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200" dirty="0"/>
              <a:t>        		</a:t>
            </a:r>
            <a:r>
              <a:rPr lang="en-US" sz="2000" dirty="0" err="1">
                <a:solidFill>
                  <a:srgbClr val="0000FF"/>
                </a:solidFill>
              </a:rPr>
              <a:t>movietitle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Wingdings" charset="2"/>
              </a:rPr>
              <a:t> length  </a:t>
            </a:r>
            <a:r>
              <a:rPr lang="en-US" sz="2000" dirty="0">
                <a:sym typeface="Wingdings" charset="2"/>
              </a:rPr>
              <a:t>????  Not true</a:t>
            </a:r>
            <a:r>
              <a:rPr lang="en-US" sz="2200" dirty="0">
                <a:sym typeface="Wingdings" charset="2"/>
              </a:rPr>
              <a:t>. 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But, 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movietitle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err="1">
                <a:solidFill>
                  <a:srgbClr val="0000FF"/>
                </a:solidFill>
              </a:rPr>
              <a:t>movieYear</a:t>
            </a:r>
            <a:r>
              <a:rPr lang="en-US" sz="2000" dirty="0">
                <a:solidFill>
                  <a:srgbClr val="0000FF"/>
                </a:solidFill>
              </a:rPr>
              <a:t>) </a:t>
            </a:r>
            <a:r>
              <a:rPr lang="en-US" sz="2000" dirty="0" err="1">
                <a:solidFill>
                  <a:srgbClr val="0000FF"/>
                </a:solidFill>
                <a:sym typeface="Wingdings" charset="2"/>
              </a:rPr>
              <a:t></a:t>
            </a:r>
            <a:r>
              <a:rPr lang="en-US" sz="2000" dirty="0">
                <a:solidFill>
                  <a:srgbClr val="0000FF"/>
                </a:solidFill>
                <a:sym typeface="Wingdings" charset="2"/>
              </a:rPr>
              <a:t> length </a:t>
            </a:r>
            <a:r>
              <a:rPr lang="en-US" sz="2000" dirty="0">
                <a:sym typeface="Wingdings" charset="2"/>
              </a:rPr>
              <a:t>--- True.</a:t>
            </a:r>
            <a:endParaRPr lang="en-US" sz="2000" dirty="0"/>
          </a:p>
          <a:p>
            <a:pPr>
              <a:spcAft>
                <a:spcPts val="60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2. We will define a set of rules that the schema must follow to be considered good</a:t>
            </a:r>
          </a:p>
          <a:p>
            <a:pPr lvl="1">
              <a:spcAft>
                <a:spcPts val="600"/>
              </a:spcAft>
            </a:pPr>
            <a:r>
              <a:rPr lang="en-US" sz="2200" dirty="0"/>
              <a:t>“Normal forms”: 1NF, 2NF, 3NF, BCNF, 4NF, …</a:t>
            </a:r>
          </a:p>
          <a:p>
            <a:pPr lvl="1">
              <a:spcAft>
                <a:spcPts val="600"/>
              </a:spcAft>
            </a:pPr>
            <a:r>
              <a:rPr lang="en-US" sz="2200" dirty="0"/>
              <a:t>A normal form specifies constraints on the schemas and </a:t>
            </a:r>
            <a:r>
              <a:rPr lang="en-US" sz="2200" dirty="0" err="1"/>
              <a:t>FDs</a:t>
            </a:r>
            <a:endParaRPr lang="en-US" sz="2200" dirty="0"/>
          </a:p>
          <a:p>
            <a:pPr>
              <a:spcAft>
                <a:spcPts val="60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3. If not in a “normal form”, we modify the schema </a:t>
            </a:r>
          </a:p>
        </p:txBody>
      </p:sp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2F9356-8247-C4A1-7B0A-8C231DE9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2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 domain is called “atomic” if the elements can be considered indivisible</a:t>
            </a:r>
          </a:p>
          <a:p>
            <a:pPr lvl="1"/>
            <a:r>
              <a:rPr lang="en-US" dirty="0">
                <a:latin typeface="Calibri" charset="0"/>
              </a:rPr>
              <a:t>i.e., not composite or sets</a:t>
            </a:r>
          </a:p>
          <a:p>
            <a:pPr lvl="1"/>
            <a:r>
              <a:rPr lang="en-US" dirty="0">
                <a:latin typeface="Calibri" charset="0"/>
              </a:rPr>
              <a:t>Somewhat subjective and depends on how it is being used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What about CMSC424? </a:t>
            </a:r>
          </a:p>
          <a:p>
            <a:pPr lvl="1"/>
            <a:r>
              <a:rPr lang="en-US" dirty="0">
                <a:latin typeface="Calibri" charset="0"/>
              </a:rPr>
              <a:t>A natural split into “CMSC” and “424”.</a:t>
            </a:r>
          </a:p>
          <a:p>
            <a:pPr lvl="1"/>
            <a:r>
              <a:rPr lang="en-US" dirty="0">
                <a:latin typeface="Calibri" charset="0"/>
              </a:rPr>
              <a:t>Technically not atomic since programs/analysis often split it</a:t>
            </a:r>
          </a:p>
          <a:p>
            <a:pPr lvl="1"/>
            <a:r>
              <a:rPr lang="en-US" dirty="0">
                <a:latin typeface="Calibri" charset="0"/>
              </a:rPr>
              <a:t>Often treated as atomic, but better to keep as separate columns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</a:rPr>
              <a:t>As long as all attributes are atomic </a:t>
            </a:r>
            <a:r>
              <a:rPr lang="en-US" dirty="0">
                <a:latin typeface="Calibri" charset="0"/>
                <a:sym typeface="Wingdings" pitchFamily="2" charset="2"/>
              </a:rPr>
              <a:t> 1</a:t>
            </a:r>
            <a:r>
              <a:rPr lang="en-US" baseline="30000" dirty="0">
                <a:latin typeface="Calibri" charset="0"/>
                <a:sym typeface="Wingdings" pitchFamily="2" charset="2"/>
              </a:rPr>
              <a:t>st</a:t>
            </a:r>
            <a:r>
              <a:rPr lang="en-US" dirty="0">
                <a:latin typeface="Calibri" charset="0"/>
                <a:sym typeface="Wingdings" pitchFamily="2" charset="2"/>
              </a:rPr>
              <a:t> Normal Form</a:t>
            </a: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Atomic Domains and 1</a:t>
            </a:r>
            <a:r>
              <a:rPr lang="en-US" baseline="30000" dirty="0"/>
              <a:t>st</a:t>
            </a:r>
            <a:r>
              <a:rPr lang="en-US" dirty="0"/>
              <a:t> Normal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C4D63-8F70-3120-18BD-2EC4A5AD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Functional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A0E70B-3CA9-FC0B-0B5A-299163D9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22D28-DF46-8C43-A798-ACECE706886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536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8.3.1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Definition of a FD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Examples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Holding on an instance vs on all “legal” instances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FDs and Redundancies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Functional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5B0034-738B-66F5-F7A2-3F8A92CB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15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On a relational schema: R(A, B, C, …)</a:t>
            </a:r>
          </a:p>
          <a:p>
            <a:pPr marL="109537" indent="0">
              <a:buNone/>
            </a:pPr>
            <a:r>
              <a:rPr lang="en-US" dirty="0">
                <a:latin typeface="Calibri" charset="0"/>
              </a:rPr>
              <a:t>	A </a:t>
            </a:r>
            <a:r>
              <a:rPr lang="en-US" dirty="0">
                <a:latin typeface="Calibri" charset="0"/>
                <a:sym typeface="Wingdings" pitchFamily="2" charset="2"/>
              </a:rPr>
              <a:t> B      (A “implies” B)</a:t>
            </a:r>
          </a:p>
          <a:p>
            <a:pPr marL="109537" indent="0">
              <a:buNone/>
            </a:pPr>
            <a:r>
              <a:rPr lang="en-US" dirty="0">
                <a:latin typeface="Calibri" charset="0"/>
                <a:sym typeface="Wingdings" pitchFamily="2" charset="2"/>
              </a:rPr>
              <a:t>    means that if two tuples have the same value for A, they      </a:t>
            </a:r>
          </a:p>
          <a:p>
            <a:pPr marL="109537" indent="0">
              <a:buNone/>
            </a:pPr>
            <a:r>
              <a:rPr lang="en-US" dirty="0">
                <a:latin typeface="Calibri" charset="0"/>
                <a:sym typeface="Wingdings" pitchFamily="2" charset="2"/>
              </a:rPr>
              <a:t>    have the same value for B</a:t>
            </a:r>
          </a:p>
          <a:p>
            <a:pPr marL="109537" indent="0">
              <a:buNone/>
            </a:pPr>
            <a:endParaRPr lang="en-US" dirty="0">
              <a:latin typeface="Calibri" charset="0"/>
              <a:sym typeface="Wingdings" pitchFamily="2" charset="2"/>
            </a:endParaRPr>
          </a:p>
          <a:p>
            <a:r>
              <a:rPr lang="en-US" i="1" dirty="0">
                <a:latin typeface="Calibri" charset="0"/>
                <a:sym typeface="Wingdings" pitchFamily="2" charset="2"/>
              </a:rPr>
              <a:t>A way to reason about duplication in a relational schema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Functional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07FB3-83CA-FBCE-8659-46174931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323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FDs: Example 1</a:t>
            </a:r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74A73401-022A-D34A-8B4F-2AD257CED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84899"/>
              </p:ext>
            </p:extLst>
          </p:nvPr>
        </p:nvGraphicFramePr>
        <p:xfrm>
          <a:off x="228600" y="1397000"/>
          <a:ext cx="8534400" cy="2032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John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47A0309-CE30-174B-8E22-968AD16D9C4A}"/>
              </a:ext>
            </a:extLst>
          </p:cNvPr>
          <p:cNvSpPr txBox="1"/>
          <p:nvPr/>
        </p:nvSpPr>
        <p:spPr>
          <a:xfrm>
            <a:off x="762000" y="3810000"/>
            <a:ext cx="33217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 err="1"/>
              <a:t>student_id</a:t>
            </a:r>
            <a:r>
              <a:rPr lang="en-US" baseline="0" dirty="0"/>
              <a:t> </a:t>
            </a:r>
            <a:r>
              <a:rPr lang="en-US" baseline="0" dirty="0">
                <a:sym typeface="Wingdings" pitchFamily="2" charset="2"/>
              </a:rPr>
              <a:t> name</a:t>
            </a:r>
          </a:p>
          <a:p>
            <a:pPr algn="l"/>
            <a:endParaRPr lang="en-US" baseline="0" dirty="0">
              <a:sym typeface="Wingdings" pitchFamily="2" charset="2"/>
            </a:endParaRPr>
          </a:p>
          <a:p>
            <a:pPr algn="l"/>
            <a:r>
              <a:rPr lang="en-US" baseline="0" dirty="0" err="1">
                <a:sym typeface="Wingdings" pitchFamily="2" charset="2"/>
              </a:rPr>
              <a:t>student_id</a:t>
            </a:r>
            <a:r>
              <a:rPr lang="en-US" baseline="0" dirty="0">
                <a:sym typeface="Wingdings" pitchFamily="2" charset="2"/>
              </a:rPr>
              <a:t>  name, </a:t>
            </a:r>
            <a:r>
              <a:rPr lang="en-US" baseline="0" dirty="0" err="1">
                <a:sym typeface="Wingdings" pitchFamily="2" charset="2"/>
              </a:rPr>
              <a:t>tot_cred</a:t>
            </a:r>
            <a:endParaRPr lang="en-US" baseline="0" dirty="0">
              <a:sym typeface="Wingdings" pitchFamily="2" charset="2"/>
            </a:endParaRPr>
          </a:p>
          <a:p>
            <a:pPr algn="l"/>
            <a:endParaRPr lang="en-US" baseline="0" dirty="0">
              <a:sym typeface="Wingdings" pitchFamily="2" charset="2"/>
            </a:endParaRPr>
          </a:p>
          <a:p>
            <a:pPr algn="l"/>
            <a:r>
              <a:rPr lang="en-US" baseline="0" dirty="0" err="1">
                <a:sym typeface="Wingdings" pitchFamily="2" charset="2"/>
              </a:rPr>
              <a:t>dept_name</a:t>
            </a:r>
            <a:r>
              <a:rPr lang="en-US" baseline="0" dirty="0">
                <a:sym typeface="Wingdings" pitchFamily="2" charset="2"/>
              </a:rPr>
              <a:t>  building</a:t>
            </a:r>
          </a:p>
          <a:p>
            <a:pPr algn="l"/>
            <a:endParaRPr lang="en-US" baseline="0" dirty="0">
              <a:sym typeface="Wingdings" pitchFamily="2" charset="2"/>
            </a:endParaRPr>
          </a:p>
          <a:p>
            <a:pPr algn="l"/>
            <a:r>
              <a:rPr lang="en-US" baseline="0" dirty="0" err="1">
                <a:sym typeface="Wingdings" pitchFamily="2" charset="2"/>
              </a:rPr>
              <a:t>dept_name</a:t>
            </a:r>
            <a:r>
              <a:rPr lang="en-US" baseline="0" dirty="0">
                <a:sym typeface="Wingdings" pitchFamily="2" charset="2"/>
              </a:rPr>
              <a:t>  building, budget</a:t>
            </a: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B2D10-F02B-8AA1-7D06-3E3082D0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98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FDs: Example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82127"/>
              </p:ext>
            </p:extLst>
          </p:nvPr>
        </p:nvGraphicFramePr>
        <p:xfrm>
          <a:off x="392629" y="1066800"/>
          <a:ext cx="8130141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3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3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r>
                        <a:rPr lang="en-US" sz="1200" dirty="0"/>
                        <a:t>State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  <a:r>
                        <a:rPr lang="en-US" sz="1200" baseline="0" dirty="0"/>
                        <a:t> Population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County</a:t>
                      </a:r>
                      <a:r>
                        <a:rPr lang="en-US" sz="1200" baseline="0" dirty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County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Elected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Born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Affiliation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Autauga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Baldwin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182265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Barbour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Autauga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Richard Shelby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Baldwin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182265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Richard Shelby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Barbour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Richard Shelby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36FBEE-2F34-624D-AEB9-8BB63B0EE410}"/>
              </a:ext>
            </a:extLst>
          </p:cNvPr>
          <p:cNvSpPr txBox="1"/>
          <p:nvPr/>
        </p:nvSpPr>
        <p:spPr>
          <a:xfrm>
            <a:off x="1447800" y="4835213"/>
            <a:ext cx="338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/>
              <a:t>State Name </a:t>
            </a:r>
            <a:r>
              <a:rPr lang="en-US" baseline="0" dirty="0">
                <a:sym typeface="Wingdings" pitchFamily="2" charset="2"/>
              </a:rPr>
              <a:t> State Code</a:t>
            </a:r>
          </a:p>
          <a:p>
            <a:pPr algn="l"/>
            <a:r>
              <a:rPr lang="en-US" baseline="0" dirty="0">
                <a:sym typeface="Wingdings" pitchFamily="2" charset="2"/>
              </a:rPr>
              <a:t>State Code  State Name</a:t>
            </a:r>
          </a:p>
          <a:p>
            <a:pPr algn="l"/>
            <a:r>
              <a:rPr lang="en-US" baseline="0" dirty="0">
                <a:sym typeface="Wingdings" pitchFamily="2" charset="2"/>
              </a:rPr>
              <a:t>Senator Name  Senator Born</a:t>
            </a:r>
            <a:endParaRPr lang="en-US" baseline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276494-702F-0109-A961-9AE30E6E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344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FDs: Example 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3" y="1066800"/>
          <a:ext cx="8983135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r>
                        <a:rPr lang="en-US" sz="1200" dirty="0"/>
                        <a:t>Course</a:t>
                      </a:r>
                      <a:r>
                        <a:rPr lang="en-US" sz="1200" baseline="0" dirty="0"/>
                        <a:t>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</a:t>
                      </a:r>
                      <a:r>
                        <a:rPr lang="en-US" sz="1200" baseline="0" dirty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Section</a:t>
                      </a:r>
                      <a:r>
                        <a:rPr lang="en-US" sz="1200" baseline="0" dirty="0"/>
                        <a:t>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Room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r>
                        <a:rPr lang="en-US" sz="1200" baseline="0" dirty="0"/>
                        <a:t> Slot 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2793" y="2743200"/>
            <a:ext cx="8981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Functional dependencies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course_id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title, dept_name, credits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	building, room_number  capacity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	course_id, section_id, semester, year  building, room_number, time_slot_id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E2803-E755-DB61-373B-8C17B8B6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Initial application schema nicely designed and normalized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But as business requirements changes,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Schemas need to be modified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Data needs to be ”migrated” from old schema to new schema</a:t>
            </a:r>
            <a:endParaRPr lang="en-US" sz="1600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Ideally the new schema is also normalized and properly designed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However…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More changes to schema </a:t>
            </a:r>
            <a:r>
              <a:rPr lang="en-US" sz="2000" dirty="0">
                <a:latin typeface="Calibri" charset="0"/>
                <a:sym typeface="Wingdings" pitchFamily="2" charset="2"/>
              </a:rPr>
              <a:t> More changes to applications running on top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sym typeface="Wingdings" pitchFamily="2" charset="2"/>
              </a:rPr>
              <a:t>Incremental schema changes often preferred by developers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sym typeface="Wingdings" pitchFamily="2" charset="2"/>
              </a:rPr>
              <a:t>Result: After a few iterations, the schema is not properly normalized any more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  <a:sym typeface="Wingdings" pitchFamily="2" charset="2"/>
              </a:rPr>
              <a:t>No good solutions to date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sym typeface="Wingdings" pitchFamily="2" charset="2"/>
              </a:rPr>
              <a:t>Using “views” can help, but also requires discipline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sym typeface="Wingdings" pitchFamily="2" charset="2"/>
              </a:rPr>
              <a:t>Things we discuss here provide the foundations needed…</a:t>
            </a:r>
            <a:endParaRPr lang="en-US" sz="2000" dirty="0">
              <a:latin typeface="Calibri" charset="0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Schema ”Evolution” and Challenges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9A9BA2-C370-BF17-D61C-5FFCB2BB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Let </a:t>
            </a:r>
            <a:r>
              <a:rPr lang="en-US" sz="2000" i="1" dirty="0"/>
              <a:t>R</a:t>
            </a:r>
            <a:r>
              <a:rPr lang="en-US" sz="2000" dirty="0"/>
              <a:t> be a relation schema and 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/>
              <a:t>		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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R  and  </a:t>
            </a:r>
            <a:r>
              <a:rPr lang="en-US" sz="2000" i="1" dirty="0" err="1">
                <a:sym typeface="Symbol" charset="2"/>
              </a:rPr>
              <a:t>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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R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ym typeface="Symbol" charset="2"/>
              </a:rPr>
              <a:t>The 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functional dependency</a:t>
            </a:r>
          </a:p>
          <a:p>
            <a:pPr>
              <a:lnSpc>
                <a:spcPct val="110000"/>
              </a:lnSpc>
              <a:buNone/>
            </a:pPr>
            <a:r>
              <a:rPr lang="en-US" sz="2000" i="1" dirty="0">
                <a:sym typeface="Symbol" charset="2"/>
              </a:rPr>
              <a:t>		 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>
                <a:sym typeface="Monotype Sorts" charset="2"/>
              </a:rPr>
              <a:t> </a:t>
            </a:r>
            <a:r>
              <a:rPr lang="en-US" sz="2000" i="1" dirty="0" err="1">
                <a:sym typeface="Symbol" charset="2"/>
              </a:rPr>
              <a:t></a:t>
            </a:r>
            <a:br>
              <a:rPr lang="en-US" sz="2000" i="1" dirty="0">
                <a:sym typeface="Symbol" charset="2"/>
              </a:rPr>
            </a:br>
            <a:r>
              <a:rPr lang="en-US" sz="2000" dirty="0">
                <a:solidFill>
                  <a:srgbClr val="FF0000"/>
                </a:solidFill>
                <a:sym typeface="Symbol" charset="2"/>
              </a:rPr>
              <a:t>holds on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R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iff</a:t>
            </a:r>
            <a:r>
              <a:rPr lang="en-US" sz="2000" dirty="0">
                <a:sym typeface="Symbol" charset="2"/>
              </a:rPr>
              <a:t> for any 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legal</a:t>
            </a:r>
            <a:r>
              <a:rPr lang="en-US" sz="2000" dirty="0">
                <a:sym typeface="Symbol" charset="2"/>
              </a:rPr>
              <a:t> relations </a:t>
            </a:r>
            <a:r>
              <a:rPr lang="en-US" sz="2000" i="1" dirty="0" err="1">
                <a:sym typeface="Symbol" charset="2"/>
              </a:rPr>
              <a:t>r</a:t>
            </a:r>
            <a:r>
              <a:rPr lang="en-US" sz="2000" dirty="0" err="1">
                <a:sym typeface="Symbol" charset="2"/>
              </a:rPr>
              <a:t>(R</a:t>
            </a:r>
            <a:r>
              <a:rPr lang="en-US" sz="2000" dirty="0">
                <a:sym typeface="Symbol" charset="2"/>
              </a:rPr>
              <a:t>), whenever two </a:t>
            </a:r>
            <a:r>
              <a:rPr lang="en-US" sz="2000" dirty="0" err="1">
                <a:sym typeface="Symbol" charset="2"/>
              </a:rPr>
              <a:t>tuples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and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2</a:t>
            </a:r>
            <a:r>
              <a:rPr lang="en-US" sz="2000" dirty="0">
                <a:sym typeface="Symbol" charset="2"/>
              </a:rPr>
              <a:t> of </a:t>
            </a:r>
            <a:r>
              <a:rPr lang="en-US" sz="2000" i="1" dirty="0" err="1">
                <a:sym typeface="Symbol" charset="2"/>
              </a:rPr>
              <a:t>r</a:t>
            </a:r>
            <a:r>
              <a:rPr lang="en-US" sz="2000" dirty="0">
                <a:sym typeface="Symbol" charset="2"/>
              </a:rPr>
              <a:t> have same values for 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, they have same values for </a:t>
            </a:r>
            <a:r>
              <a:rPr lang="en-US" sz="2000" i="1" dirty="0" err="1">
                <a:sym typeface="Symbol" charset="2"/>
              </a:rPr>
              <a:t></a:t>
            </a:r>
            <a:r>
              <a:rPr lang="en-US" sz="2000" i="1" dirty="0">
                <a:sym typeface="Symbol" charset="2"/>
              </a:rPr>
              <a:t>. 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		 </a:t>
            </a:r>
          </a:p>
          <a:p>
            <a:pPr>
              <a:lnSpc>
                <a:spcPct val="110000"/>
              </a:lnSpc>
              <a:buNone/>
            </a:pPr>
            <a:r>
              <a:rPr lang="en-US" sz="2000" i="1" dirty="0">
                <a:sym typeface="Symbol" charset="2"/>
              </a:rPr>
              <a:t>		t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[] =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2 </a:t>
            </a:r>
            <a:r>
              <a:rPr lang="en-US" sz="2000" dirty="0">
                <a:sym typeface="Symbol" charset="2"/>
              </a:rPr>
              <a:t>[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]   </a:t>
            </a:r>
            <a:r>
              <a:rPr lang="en-US" sz="2000" dirty="0" err="1">
                <a:sym typeface="Symbol" charset="2"/>
              </a:rPr>
              <a:t></a:t>
            </a:r>
            <a:r>
              <a:rPr lang="en-US" sz="2000" dirty="0">
                <a:sym typeface="Symbol" charset="2"/>
              </a:rPr>
              <a:t>  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[</a:t>
            </a:r>
            <a:r>
              <a:rPr lang="en-US" sz="2000" i="1" dirty="0">
                <a:sym typeface="Symbol" charset="2"/>
              </a:rPr>
              <a:t> </a:t>
            </a:r>
            <a:r>
              <a:rPr lang="en-US" sz="2000" dirty="0">
                <a:sym typeface="Symbol" charset="2"/>
              </a:rPr>
              <a:t>]  =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2 </a:t>
            </a:r>
            <a:r>
              <a:rPr lang="en-US" sz="2000" dirty="0">
                <a:sym typeface="Symbol" charset="2"/>
              </a:rPr>
              <a:t>[</a:t>
            </a:r>
            <a:r>
              <a:rPr lang="en-US" sz="2000" i="1" dirty="0" err="1">
                <a:sym typeface="Symbol" charset="2"/>
              </a:rPr>
              <a:t>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]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Example: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On this </a:t>
            </a:r>
            <a:r>
              <a:rPr lang="en-US" sz="2000" dirty="0">
                <a:solidFill>
                  <a:srgbClr val="FF0000"/>
                </a:solidFill>
              </a:rPr>
              <a:t>instance</a:t>
            </a:r>
            <a:r>
              <a:rPr lang="en-US" sz="2000" dirty="0"/>
              <a:t>,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>
                <a:sym typeface="Monotype Sorts" charset="2"/>
              </a:rPr>
              <a:t> </a:t>
            </a:r>
            <a:r>
              <a:rPr lang="en-US" sz="2000" i="1" dirty="0"/>
              <a:t>B</a:t>
            </a:r>
            <a:r>
              <a:rPr lang="en-US" sz="2000" dirty="0"/>
              <a:t> does </a:t>
            </a:r>
            <a:r>
              <a:rPr lang="en-US" sz="2000" b="1" dirty="0"/>
              <a:t>NOT</a:t>
            </a:r>
            <a:r>
              <a:rPr lang="en-US" sz="2000" dirty="0"/>
              <a:t> hold, but  </a:t>
            </a:r>
            <a:r>
              <a:rPr lang="en-US" sz="2000" i="1" dirty="0"/>
              <a:t>B</a:t>
            </a:r>
            <a:r>
              <a:rPr lang="en-US" sz="2000" dirty="0"/>
              <a:t> 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 does hold.</a:t>
            </a:r>
            <a:endParaRPr lang="en-US" sz="2000" i="1" dirty="0">
              <a:sym typeface="Symbol" charset="2"/>
            </a:endParaRPr>
          </a:p>
        </p:txBody>
      </p:sp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  <p:sp>
        <p:nvSpPr>
          <p:cNvPr id="1250308" name="Text Box 4"/>
          <p:cNvSpPr txBox="1">
            <a:spLocks noChangeArrowheads="1"/>
          </p:cNvSpPr>
          <p:nvPr/>
        </p:nvSpPr>
        <p:spPr bwMode="auto">
          <a:xfrm>
            <a:off x="3505200" y="4572000"/>
            <a:ext cx="7778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4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1     5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3	7</a:t>
            </a:r>
          </a:p>
        </p:txBody>
      </p:sp>
      <p:sp>
        <p:nvSpPr>
          <p:cNvPr id="1250309" name="Text Box 5"/>
          <p:cNvSpPr txBox="1">
            <a:spLocks noChangeArrowheads="1"/>
          </p:cNvSpPr>
          <p:nvPr/>
        </p:nvSpPr>
        <p:spPr bwMode="auto">
          <a:xfrm>
            <a:off x="3488382" y="4114800"/>
            <a:ext cx="830163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     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599794-80F8-AC30-D814-E9BE4F56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594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  <p:sp>
        <p:nvSpPr>
          <p:cNvPr id="1251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610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/>
              <a:t>Difference between holding on an </a:t>
            </a:r>
            <a:r>
              <a:rPr lang="en-US" sz="2000" i="1" u="sng" dirty="0"/>
              <a:t>instance </a:t>
            </a:r>
            <a:r>
              <a:rPr lang="en-US" sz="2000" u="sng" dirty="0"/>
              <a:t>and holding on </a:t>
            </a:r>
            <a:r>
              <a:rPr lang="en-US" sz="2000" i="1" u="sng" dirty="0"/>
              <a:t>all legal relation</a:t>
            </a:r>
          </a:p>
          <a:p>
            <a:pPr marL="0" indent="0">
              <a:buNone/>
            </a:pPr>
            <a:endParaRPr lang="en-US" sz="2000" i="1" u="sng" dirty="0"/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Name </a:t>
            </a:r>
            <a:r>
              <a:rPr lang="en-US" sz="2000" i="1" dirty="0">
                <a:solidFill>
                  <a:srgbClr val="FF0000"/>
                </a:solidFill>
                <a:sym typeface="Wingdings" charset="2"/>
              </a:rPr>
              <a:t> </a:t>
            </a:r>
            <a:r>
              <a:rPr lang="en-US" sz="2000" i="1" dirty="0" err="1">
                <a:solidFill>
                  <a:srgbClr val="FF0000"/>
                </a:solidFill>
                <a:sym typeface="Wingdings" charset="2"/>
              </a:rPr>
              <a:t>Tot_Cred</a:t>
            </a:r>
            <a:r>
              <a:rPr lang="en-US" sz="2000" i="1" dirty="0">
                <a:sym typeface="Wingdings" charset="2"/>
              </a:rPr>
              <a:t>           holds on this instance</a:t>
            </a:r>
          </a:p>
          <a:p>
            <a:pPr marL="0" indent="0">
              <a:buNone/>
            </a:pPr>
            <a:endParaRPr lang="en-US" sz="2000" i="1" dirty="0">
              <a:sym typeface="Wingdings" charset="2"/>
            </a:endParaRPr>
          </a:p>
          <a:p>
            <a:pPr marL="0" indent="0">
              <a:buNone/>
            </a:pPr>
            <a:r>
              <a:rPr lang="en-US" sz="2000" i="1" dirty="0">
                <a:sym typeface="Wingdings" charset="2"/>
              </a:rPr>
              <a:t>Is this a true functional dependency ? </a:t>
            </a:r>
            <a:r>
              <a:rPr lang="en-US" sz="2000" b="1" i="1" dirty="0">
                <a:solidFill>
                  <a:srgbClr val="FF0000"/>
                </a:solidFill>
                <a:sym typeface="Wingdings" charset="2"/>
              </a:rPr>
              <a:t>No</a:t>
            </a:r>
            <a:r>
              <a:rPr lang="en-US" sz="2000" i="1" dirty="0">
                <a:sym typeface="Wingdings" charset="2"/>
              </a:rPr>
              <a:t>.</a:t>
            </a:r>
          </a:p>
          <a:p>
            <a:pPr marL="0" indent="0">
              <a:buNone/>
            </a:pPr>
            <a:r>
              <a:rPr lang="en-US" sz="2000" i="1" dirty="0"/>
              <a:t>	Two students with the same name can have the different credits.</a:t>
            </a:r>
          </a:p>
          <a:p>
            <a:pPr marL="0" indent="0">
              <a:buNone/>
            </a:pPr>
            <a:r>
              <a:rPr lang="en-US" sz="2000" dirty="0"/>
              <a:t>Can’t draw conclusions based on a </a:t>
            </a:r>
            <a:r>
              <a:rPr lang="en-US" sz="2000" i="1" dirty="0"/>
              <a:t>single instance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dirty="0"/>
              <a:t>Need to use domain knowledge to decide which </a:t>
            </a:r>
            <a:r>
              <a:rPr lang="en-US" sz="2000" dirty="0" err="1"/>
              <a:t>FDs</a:t>
            </a:r>
            <a:r>
              <a:rPr lang="en-US" sz="2000" dirty="0"/>
              <a:t> hold</a:t>
            </a:r>
            <a:endParaRPr lang="en-US" sz="2000" i="1" dirty="0"/>
          </a:p>
        </p:txBody>
      </p:sp>
      <p:graphicFrame>
        <p:nvGraphicFramePr>
          <p:cNvPr id="7" name="Group 2">
            <a:extLst>
              <a:ext uri="{FF2B5EF4-FFF2-40B4-BE49-F238E27FC236}">
                <a16:creationId xmlns:a16="http://schemas.microsoft.com/office/drawing/2014/main" id="{93467336-8B54-5B41-BFFA-8B3451727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51823"/>
              </p:ext>
            </p:extLst>
          </p:nvPr>
        </p:nvGraphicFramePr>
        <p:xfrm>
          <a:off x="370114" y="1778000"/>
          <a:ext cx="8534400" cy="2032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John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9320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table: R(</a:t>
            </a:r>
            <a:r>
              <a:rPr lang="en-US" u="sng" dirty="0"/>
              <a:t>A</a:t>
            </a:r>
            <a:r>
              <a:rPr lang="en-US" dirty="0"/>
              <a:t>, B, C):</a:t>
            </a:r>
          </a:p>
          <a:p>
            <a:pPr lvl="1"/>
            <a:r>
              <a:rPr lang="en-US" dirty="0"/>
              <a:t>With FDs: B </a:t>
            </a:r>
            <a:r>
              <a:rPr lang="en-US" dirty="0">
                <a:sym typeface="Wingdings"/>
              </a:rPr>
              <a:t> C, and A  BC</a:t>
            </a:r>
          </a:p>
          <a:p>
            <a:pPr lvl="1"/>
            <a:r>
              <a:rPr lang="en-US" dirty="0">
                <a:sym typeface="Wingdings"/>
              </a:rPr>
              <a:t>So “A” is a Key, but “B” is not</a:t>
            </a:r>
          </a:p>
          <a:p>
            <a:r>
              <a:rPr lang="en-US" dirty="0">
                <a:sym typeface="Wingdings"/>
              </a:rPr>
              <a:t>So: there is a FD whose left hand side is not a key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sym typeface="Wingdings"/>
              </a:rPr>
              <a:t>Leads to redundancy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 and Redundancy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0" y="3276600"/>
          <a:ext cx="2556491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505200"/>
            <a:ext cx="4956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Since B is not unique, it may be duplicated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Every time B is duplicated, so is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572000"/>
            <a:ext cx="3726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 a problem with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BC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              A can never be duplicated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6934200" y="3581400"/>
            <a:ext cx="381000" cy="914400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696200" y="3581400"/>
            <a:ext cx="381000" cy="914400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7696200" y="4419600"/>
            <a:ext cx="381000" cy="609600"/>
          </a:xfrm>
          <a:prstGeom prst="ellipse">
            <a:avLst/>
          </a:prstGeom>
          <a:noFill/>
          <a:ln w="38100" cmpd="sng">
            <a:solidFill>
              <a:srgbClr val="33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934200" y="4419600"/>
            <a:ext cx="381000" cy="609600"/>
          </a:xfrm>
          <a:prstGeom prst="ellipse">
            <a:avLst/>
          </a:prstGeom>
          <a:noFill/>
          <a:ln w="38100" cmpd="sng">
            <a:solidFill>
              <a:srgbClr val="33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0" y="60960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 a duplication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Two different tuples just happen to have the same value for 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 rot="17050387">
            <a:off x="7434940" y="5761319"/>
            <a:ext cx="6858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38AEE2-DC53-61B8-022B-C00A2D52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97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to split it up</a:t>
            </a:r>
            <a:endParaRPr lang="en-US" b="1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 and Redundancy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057400"/>
          <a:ext cx="1642091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05341" y="42672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 a duplication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Two different tuples just happen to have the same value for 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 rot="17050387">
            <a:off x="4996540" y="3856319"/>
            <a:ext cx="6858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95800" y="2133600"/>
          <a:ext cx="16764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E361-7F24-9A6B-D8A6-9C7E9D5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248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dependencies and </a:t>
            </a:r>
            <a:r>
              <a:rPr lang="en-US" i="1" dirty="0"/>
              <a:t>keys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key </a:t>
            </a:r>
            <a:r>
              <a:rPr lang="en-US" dirty="0"/>
              <a:t>constraint is a specific form of a FD.</a:t>
            </a:r>
          </a:p>
          <a:p>
            <a:pPr lvl="1"/>
            <a:r>
              <a:rPr lang="en-US" dirty="0"/>
              <a:t>E.g. if </a:t>
            </a:r>
            <a:r>
              <a:rPr lang="en-US" i="1" dirty="0"/>
              <a:t>A </a:t>
            </a:r>
            <a:r>
              <a:rPr lang="en-US" dirty="0"/>
              <a:t>is a </a:t>
            </a:r>
            <a:r>
              <a:rPr lang="en-US" dirty="0" err="1"/>
              <a:t>superkey</a:t>
            </a:r>
            <a:r>
              <a:rPr lang="en-US" dirty="0"/>
              <a:t> for </a:t>
            </a:r>
            <a:r>
              <a:rPr lang="en-US" i="1" dirty="0"/>
              <a:t>R,</a:t>
            </a:r>
            <a:r>
              <a:rPr lang="en-US" dirty="0"/>
              <a:t> then: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</a:t>
            </a:r>
            <a:r>
              <a:rPr lang="en-US" sz="2400" i="1" dirty="0">
                <a:sym typeface="Wingdings" charset="2"/>
              </a:rPr>
              <a:t> R</a:t>
            </a:r>
            <a:endParaRPr lang="en-US" dirty="0"/>
          </a:p>
          <a:p>
            <a:pPr lvl="1"/>
            <a:r>
              <a:rPr lang="en-US" dirty="0"/>
              <a:t>Similarly for </a:t>
            </a:r>
            <a:r>
              <a:rPr lang="en-US" i="1" dirty="0"/>
              <a:t>candidate keys and primary keys.</a:t>
            </a:r>
          </a:p>
          <a:p>
            <a:pPr lvl="1"/>
            <a:endParaRPr lang="en-US" i="1" dirty="0"/>
          </a:p>
          <a:p>
            <a:pPr>
              <a:spcAft>
                <a:spcPts val="600"/>
              </a:spcAft>
            </a:pPr>
            <a:r>
              <a:rPr lang="en-US" dirty="0"/>
              <a:t>Deriving </a:t>
            </a:r>
            <a:r>
              <a:rPr lang="en-US" dirty="0" err="1"/>
              <a:t>FDs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A set of </a:t>
            </a:r>
            <a:r>
              <a:rPr lang="en-US" dirty="0" err="1"/>
              <a:t>FDs</a:t>
            </a:r>
            <a:r>
              <a:rPr lang="en-US" dirty="0"/>
              <a:t> may imply other </a:t>
            </a:r>
            <a:r>
              <a:rPr lang="en-US" dirty="0" err="1"/>
              <a:t>FDs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i="1" dirty="0"/>
              <a:t> e.g. If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B,</a:t>
            </a:r>
            <a:r>
              <a:rPr lang="en-US" i="1" dirty="0">
                <a:sym typeface="Wingdings" charset="2"/>
              </a:rPr>
              <a:t> and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B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C, </a:t>
            </a:r>
            <a:r>
              <a:rPr lang="en-US" i="1" dirty="0">
                <a:sym typeface="Wingdings" charset="2"/>
              </a:rPr>
              <a:t>then clearly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</a:t>
            </a:r>
          </a:p>
          <a:p>
            <a:pPr lvl="1">
              <a:spcAft>
                <a:spcPts val="600"/>
              </a:spcAft>
            </a:pPr>
            <a:r>
              <a:rPr lang="en-US" i="1" dirty="0">
                <a:sym typeface="Wingdings" charset="2"/>
              </a:rPr>
              <a:t>We will see a formal method for inferring this later</a:t>
            </a:r>
            <a:endParaRPr lang="en-US" dirty="0"/>
          </a:p>
        </p:txBody>
      </p:sp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71F654-06E2-7FAD-F569-BA6A8F55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09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en-US" dirty="0"/>
              <a:t>1. A </a:t>
            </a:r>
            <a:r>
              <a:rPr lang="en-US" dirty="0">
                <a:solidFill>
                  <a:srgbClr val="FF0000"/>
                </a:solidFill>
              </a:rPr>
              <a:t>relation instance</a:t>
            </a:r>
            <a:r>
              <a:rPr lang="en-US" dirty="0"/>
              <a:t> </a:t>
            </a:r>
            <a:r>
              <a:rPr lang="en-US" i="1" dirty="0" err="1"/>
              <a:t>r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satisfies</a:t>
            </a:r>
            <a:r>
              <a:rPr lang="en-US" i="1" dirty="0"/>
              <a:t> </a:t>
            </a:r>
            <a:r>
              <a:rPr lang="en-US" dirty="0"/>
              <a:t>a set of functional dependencies, </a:t>
            </a:r>
            <a:r>
              <a:rPr lang="en-US" i="1" dirty="0"/>
              <a:t>F</a:t>
            </a:r>
            <a:r>
              <a:rPr lang="en-US" dirty="0"/>
              <a:t>, if the </a:t>
            </a:r>
            <a:r>
              <a:rPr lang="en-US" dirty="0" err="1"/>
              <a:t>FDs</a:t>
            </a:r>
            <a:r>
              <a:rPr lang="en-US" dirty="0"/>
              <a:t> hold on the relation</a:t>
            </a:r>
          </a:p>
          <a:p>
            <a:pPr marL="1027113" lvl="2" indent="-533400"/>
            <a:endParaRPr lang="en-US" dirty="0"/>
          </a:p>
          <a:p>
            <a:pPr marL="533400" indent="-533400">
              <a:buNone/>
            </a:pPr>
            <a:r>
              <a:rPr lang="en-US" i="1" dirty="0"/>
              <a:t>2. F </a:t>
            </a:r>
            <a:r>
              <a:rPr lang="en-US" i="1" dirty="0">
                <a:solidFill>
                  <a:srgbClr val="FF0000"/>
                </a:solidFill>
              </a:rPr>
              <a:t>holds on</a:t>
            </a:r>
            <a:r>
              <a:rPr lang="en-US" i="1" dirty="0"/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relation schema</a:t>
            </a:r>
            <a:r>
              <a:rPr lang="en-US" dirty="0"/>
              <a:t> </a:t>
            </a:r>
            <a:r>
              <a:rPr lang="en-US" i="1" dirty="0"/>
              <a:t>R </a:t>
            </a:r>
            <a:r>
              <a:rPr lang="en-US" dirty="0"/>
              <a:t>if no legal (allowable) relation instance of </a:t>
            </a:r>
            <a:r>
              <a:rPr lang="en-US" i="1" dirty="0"/>
              <a:t>R </a:t>
            </a:r>
            <a:r>
              <a:rPr lang="en-US" dirty="0"/>
              <a:t>violates it</a:t>
            </a:r>
          </a:p>
          <a:p>
            <a:pPr marL="1027113" lvl="2" indent="-533400"/>
            <a:endParaRPr lang="en-US" dirty="0"/>
          </a:p>
          <a:p>
            <a:pPr marL="533400" indent="-533400">
              <a:buNone/>
            </a:pPr>
            <a:r>
              <a:rPr lang="en-US" dirty="0"/>
              <a:t>3. A functional dependency,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B</a:t>
            </a:r>
            <a:r>
              <a:rPr lang="en-US" i="1" dirty="0">
                <a:sym typeface="Wingdings" charset="2"/>
              </a:rPr>
              <a:t>, </a:t>
            </a:r>
            <a:r>
              <a:rPr lang="en-US" dirty="0">
                <a:sym typeface="Wingdings" charset="2"/>
              </a:rPr>
              <a:t>is called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trivial</a:t>
            </a:r>
            <a:r>
              <a:rPr lang="en-US" i="1" dirty="0">
                <a:sym typeface="Wingdings" charset="2"/>
              </a:rPr>
              <a:t> </a:t>
            </a:r>
            <a:r>
              <a:rPr lang="en-US" dirty="0">
                <a:sym typeface="Wingdings" charset="2"/>
              </a:rPr>
              <a:t>if:</a:t>
            </a:r>
          </a:p>
          <a:p>
            <a:pPr marL="788988" lvl="1" indent="-533400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i="0" dirty="0"/>
              <a:t> is a subset of </a:t>
            </a:r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pPr marL="788988" lvl="1" indent="-533400"/>
            <a:r>
              <a:rPr lang="en-US" i="0" dirty="0"/>
              <a:t>e.g.</a:t>
            </a:r>
            <a:r>
              <a:rPr lang="en-US" i="0" dirty="0">
                <a:solidFill>
                  <a:srgbClr val="FF0000"/>
                </a:solidFill>
              </a:rPr>
              <a:t>  </a:t>
            </a:r>
            <a:r>
              <a:rPr lang="en-US" i="0" dirty="0" err="1">
                <a:solidFill>
                  <a:srgbClr val="FF0000"/>
                </a:solidFill>
              </a:rPr>
              <a:t>Movieyear</a:t>
            </a:r>
            <a:r>
              <a:rPr lang="en-US" i="0" dirty="0">
                <a:solidFill>
                  <a:srgbClr val="FF0000"/>
                </a:solidFill>
              </a:rPr>
              <a:t>, length </a:t>
            </a:r>
            <a:r>
              <a:rPr lang="en-US" i="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0" dirty="0">
                <a:solidFill>
                  <a:srgbClr val="FF0000"/>
                </a:solidFill>
                <a:sym typeface="Wingdings" charset="2"/>
              </a:rPr>
              <a:t> length</a:t>
            </a:r>
          </a:p>
          <a:p>
            <a:pPr marL="1027113" lvl="2" indent="-533400"/>
            <a:endParaRPr lang="en-US" dirty="0"/>
          </a:p>
          <a:p>
            <a:pPr marL="533400" indent="-533400">
              <a:buNone/>
            </a:pPr>
            <a:r>
              <a:rPr lang="en-US" dirty="0"/>
              <a:t>4. Given a set of functional dependencies, </a:t>
            </a:r>
            <a:r>
              <a:rPr lang="en-US" i="1" dirty="0"/>
              <a:t>F, </a:t>
            </a:r>
            <a:r>
              <a:rPr lang="en-US" dirty="0"/>
              <a:t>its </a:t>
            </a:r>
            <a:r>
              <a:rPr lang="en-US" i="1" dirty="0">
                <a:solidFill>
                  <a:srgbClr val="FF0000"/>
                </a:solidFill>
              </a:rPr>
              <a:t>closure</a:t>
            </a:r>
            <a:r>
              <a:rPr lang="en-US" i="1" dirty="0"/>
              <a:t>, </a:t>
            </a:r>
          </a:p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    F</a:t>
            </a:r>
            <a:r>
              <a:rPr lang="en-US" i="1" baseline="30000" dirty="0">
                <a:solidFill>
                  <a:srgbClr val="FF0000"/>
                </a:solidFill>
              </a:rPr>
              <a:t>+ </a:t>
            </a:r>
            <a:r>
              <a:rPr lang="en-US" i="1" dirty="0"/>
              <a:t>, </a:t>
            </a:r>
            <a:r>
              <a:rPr lang="en-US" dirty="0"/>
              <a:t>is all the </a:t>
            </a:r>
            <a:r>
              <a:rPr lang="en-US" dirty="0" err="1"/>
              <a:t>FDs</a:t>
            </a:r>
            <a:r>
              <a:rPr lang="en-US" dirty="0"/>
              <a:t> that are implied by </a:t>
            </a:r>
            <a:r>
              <a:rPr lang="en-US" dirty="0" err="1"/>
              <a:t>FDs</a:t>
            </a:r>
            <a:r>
              <a:rPr lang="en-US" dirty="0"/>
              <a:t> in </a:t>
            </a:r>
            <a:r>
              <a:rPr lang="en-US" i="1" dirty="0"/>
              <a:t>F. </a:t>
            </a:r>
          </a:p>
          <a:p>
            <a:pPr marL="533400" indent="-53340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61AEA5-E7CC-0672-EE79-4A99A404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355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1681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403742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FDs: Armstrong Axioms,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ACE2BD-7DC8-9F08-5D38-4AEAEE90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22D28-DF46-8C43-A798-ACECE7068864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77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8.4.1, 8.4.2, 8.4.3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Closure of an attribute and attribute set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Armstrong Axioms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Extraneous Attributes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Canonical Cover</a:t>
            </a:r>
          </a:p>
          <a:p>
            <a:pPr lvl="5">
              <a:lnSpc>
                <a:spcPct val="150000"/>
              </a:lnSpc>
            </a:pPr>
            <a:endParaRPr lang="en-US" dirty="0">
              <a:solidFill>
                <a:schemeClr val="accent2"/>
              </a:solidFill>
              <a:latin typeface="Calibri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Calibri" charset="0"/>
              </a:rPr>
              <a:t>Sufficient to get a high-level idea of these – don’t need to understand the entire theory to follow rest of this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Working with Functional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D45D0B-50FE-FF8B-01A4-F85133CB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294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915400" cy="5105400"/>
          </a:xfrm>
        </p:spPr>
        <p:txBody>
          <a:bodyPr/>
          <a:lstStyle/>
          <a:p>
            <a:r>
              <a:rPr lang="en-US" dirty="0"/>
              <a:t>Given a set of functional dependencies, </a:t>
            </a:r>
            <a:r>
              <a:rPr lang="en-US" i="1" dirty="0"/>
              <a:t>F, </a:t>
            </a:r>
            <a:r>
              <a:rPr lang="en-US" dirty="0"/>
              <a:t>its </a:t>
            </a:r>
            <a:r>
              <a:rPr lang="en-US" i="1" dirty="0"/>
              <a:t>closure, F</a:t>
            </a:r>
            <a:r>
              <a:rPr lang="en-US" i="1" baseline="30000" dirty="0"/>
              <a:t>+ </a:t>
            </a:r>
            <a:r>
              <a:rPr lang="en-US" i="1" dirty="0"/>
              <a:t>, </a:t>
            </a:r>
            <a:r>
              <a:rPr lang="en-US" dirty="0"/>
              <a:t>is all </a:t>
            </a:r>
            <a:r>
              <a:rPr lang="en-US" dirty="0" err="1"/>
              <a:t>FDs</a:t>
            </a:r>
            <a:r>
              <a:rPr lang="en-US" dirty="0"/>
              <a:t> that are implied by </a:t>
            </a:r>
            <a:r>
              <a:rPr lang="en-US" dirty="0" err="1"/>
              <a:t>FDs</a:t>
            </a:r>
            <a:r>
              <a:rPr lang="en-US" dirty="0"/>
              <a:t> in </a:t>
            </a:r>
            <a:r>
              <a:rPr lang="en-US" i="1" dirty="0"/>
              <a:t>F. </a:t>
            </a:r>
          </a:p>
          <a:p>
            <a:pPr lvl="1"/>
            <a:r>
              <a:rPr lang="en-US" i="1" dirty="0"/>
              <a:t>e.g. If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B,</a:t>
            </a:r>
            <a:r>
              <a:rPr lang="en-US" i="1" dirty="0">
                <a:sym typeface="Wingdings" charset="2"/>
              </a:rPr>
              <a:t> and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B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C,</a:t>
            </a:r>
            <a:r>
              <a:rPr lang="en-US" i="1" dirty="0">
                <a:sym typeface="Wingdings" charset="2"/>
              </a:rPr>
              <a:t>   then clearly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</a:t>
            </a:r>
          </a:p>
          <a:p>
            <a:pPr lvl="1"/>
            <a:endParaRPr lang="en-US" i="1" dirty="0">
              <a:solidFill>
                <a:srgbClr val="FF0000"/>
              </a:solidFill>
              <a:sym typeface="Wingdings" charset="2"/>
            </a:endParaRPr>
          </a:p>
          <a:p>
            <a:r>
              <a:rPr lang="en-US" dirty="0"/>
              <a:t>We can find F</a:t>
            </a:r>
            <a:r>
              <a:rPr lang="en-US" i="1" dirty="0"/>
              <a:t>+ </a:t>
            </a:r>
            <a:r>
              <a:rPr lang="en-US" dirty="0"/>
              <a:t>by applying </a:t>
            </a:r>
            <a:r>
              <a:rPr lang="en-US" dirty="0">
                <a:solidFill>
                  <a:srgbClr val="FF0000"/>
                </a:solidFill>
              </a:rPr>
              <a:t>Armstrong’s Axioms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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, then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                     </a:t>
            </a:r>
            <a:r>
              <a:rPr lang="en-US" b="1" dirty="0">
                <a:sym typeface="Symbol" charset="2"/>
              </a:rPr>
              <a:t>(reflexivity)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, then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              </a:t>
            </a:r>
            <a:r>
              <a:rPr lang="en-US" b="1" dirty="0">
                <a:sym typeface="Symbol" charset="2"/>
              </a:rPr>
              <a:t>(augmentation)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, and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Monotype Sorts" charset="2"/>
              </a:rPr>
              <a:t>, then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Greek Symbols" pitchFamily="18" charset="2"/>
              </a:rPr>
              <a:t>   </a:t>
            </a:r>
            <a:r>
              <a:rPr lang="en-US" b="1" dirty="0">
                <a:sym typeface="Greek Symbols" pitchFamily="18" charset="2"/>
              </a:rPr>
              <a:t>(transitivity)</a:t>
            </a:r>
          </a:p>
          <a:p>
            <a:endParaRPr lang="en-US" dirty="0">
              <a:sym typeface="Greek Symbols" pitchFamily="18" charset="2"/>
            </a:endParaRPr>
          </a:p>
          <a:p>
            <a:r>
              <a:rPr lang="en-US" dirty="0">
                <a:sym typeface="Greek Symbols" pitchFamily="18" charset="2"/>
              </a:rPr>
              <a:t>These rules are </a:t>
            </a:r>
          </a:p>
          <a:p>
            <a:pPr lvl="1"/>
            <a:r>
              <a:rPr lang="en-US" dirty="0">
                <a:sym typeface="Greek Symbols" pitchFamily="18" charset="2"/>
              </a:rPr>
              <a:t>sound (generate only functional dependencies that actually hold) </a:t>
            </a:r>
          </a:p>
          <a:p>
            <a:pPr lvl="1"/>
            <a:r>
              <a:rPr lang="en-US" dirty="0">
                <a:sym typeface="Greek Symbols" pitchFamily="18" charset="2"/>
              </a:rPr>
              <a:t>complete (generate all functional dependencies that hold)</a:t>
            </a:r>
            <a:endParaRPr lang="en-US" i="1" dirty="0">
              <a:solidFill>
                <a:srgbClr val="FF0000"/>
              </a:solidFill>
              <a:sym typeface="Wingdings" charset="2"/>
            </a:endParaRPr>
          </a:p>
          <a:p>
            <a:endParaRPr lang="en-US" i="1" dirty="0">
              <a:solidFill>
                <a:srgbClr val="FF0000"/>
              </a:solidFill>
              <a:sym typeface="Wingdings" charset="2"/>
            </a:endParaRPr>
          </a:p>
        </p:txBody>
      </p:sp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Closure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F58EA-E10C-37F1-89AF-0AC73B8F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97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510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>
                <a:sym typeface="Symbol" charset="2"/>
              </a:rPr>
              <a:t>If 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a</a:t>
            </a:r>
            <a:r>
              <a:rPr lang="en-US">
                <a:sym typeface="Symbol" charset="2"/>
              </a:rPr>
              <a:t>nd </a:t>
            </a:r>
            <a:r>
              <a:rPr lang="en-US" i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Monotype Sorts" charset="2"/>
              </a:rPr>
              <a:t>, then</a:t>
            </a:r>
            <a:r>
              <a:rPr lang="en-US">
                <a:sym typeface="Wingdings" charset="2"/>
              </a:rPr>
              <a:t>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 b="1">
                <a:sym typeface="Greek Symbols" pitchFamily="18" charset="2"/>
              </a:rPr>
              <a:t>(union)</a:t>
            </a:r>
            <a:endParaRPr lang="en-US">
              <a:sym typeface="Greek Symbols" pitchFamily="18" charset="2"/>
            </a:endParaRPr>
          </a:p>
          <a:p>
            <a:pPr>
              <a:lnSpc>
                <a:spcPct val="130000"/>
              </a:lnSpc>
            </a:pPr>
            <a:r>
              <a:rPr lang="en-US">
                <a:sym typeface="Greek Symbols" pitchFamily="18" charset="2"/>
              </a:rPr>
              <a:t>If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Monotype Sorts" charset="2"/>
              </a:rPr>
              <a:t>, then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and </a:t>
            </a:r>
            <a:r>
              <a:rPr lang="en-US" i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Monotype Sorts" charset="2"/>
              </a:rPr>
              <a:t> </a:t>
            </a:r>
            <a:r>
              <a:rPr lang="en-US" b="1">
                <a:sym typeface="Monotype Sorts" charset="2"/>
              </a:rPr>
              <a:t>(decomposition)</a:t>
            </a:r>
            <a:endParaRPr lang="en-US">
              <a:sym typeface="Monotype Sorts" charset="2"/>
            </a:endParaRPr>
          </a:p>
          <a:p>
            <a:pPr>
              <a:lnSpc>
                <a:spcPct val="130000"/>
              </a:lnSpc>
            </a:pPr>
            <a:r>
              <a:rPr lang="en-US">
                <a:sym typeface="Monotype Sorts" charset="2"/>
              </a:rPr>
              <a:t>If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 </a:t>
            </a:r>
            <a:r>
              <a:rPr lang="en-US">
                <a:sym typeface="Symbol" charset="2"/>
              </a:rPr>
              <a:t>and 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</a:t>
            </a:r>
            <a:r>
              <a:rPr lang="en-US">
                <a:sym typeface="Greek Symbols" pitchFamily="18" charset="2"/>
              </a:rPr>
              <a:t>, then </a:t>
            </a:r>
            <a:r>
              <a:rPr lang="en-US">
                <a:sym typeface="Symbol" charset="2"/>
              </a:rPr>
              <a:t> 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 </a:t>
            </a:r>
            <a:r>
              <a:rPr lang="en-US" b="1">
                <a:sym typeface="Greek Symbols" pitchFamily="18" charset="2"/>
              </a:rPr>
              <a:t>(pseudotransitivity)</a:t>
            </a:r>
            <a:endParaRPr lang="en-US">
              <a:sym typeface="Greek Symbols" pitchFamily="18" charset="2"/>
            </a:endParaRPr>
          </a:p>
          <a:p>
            <a:pPr>
              <a:lnSpc>
                <a:spcPct val="130000"/>
              </a:lnSpc>
            </a:pPr>
            <a:endParaRPr lang="en-US">
              <a:sym typeface="Greek Symbols" pitchFamily="18" charset="2"/>
            </a:endParaRPr>
          </a:p>
          <a:p>
            <a:pPr>
              <a:lnSpc>
                <a:spcPct val="130000"/>
              </a:lnSpc>
            </a:pPr>
            <a:r>
              <a:rPr lang="en-US">
                <a:sym typeface="Greek Symbols" pitchFamily="18" charset="2"/>
              </a:rPr>
              <a:t>The above rules can be inferred from Armstrong’s axioms.</a:t>
            </a:r>
          </a:p>
          <a:p>
            <a:pPr>
              <a:lnSpc>
                <a:spcPct val="130000"/>
              </a:lnSpc>
            </a:pPr>
            <a:endParaRPr lang="en-US"/>
          </a:p>
        </p:txBody>
      </p:sp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49E111-6BB8-2CCC-D31A-0FD6BFCD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0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Basics of E/R Models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E5CDA-8FED-426B-7AB0-D40FF6F0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9715B-3A11-2C48-B19C-30C7BEB717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173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667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163638"/>
            <a:ext cx="8248650" cy="5600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</a:tabLst>
            </a:pPr>
            <a:r>
              <a:rPr lang="en-US" sz="2000" i="1"/>
              <a:t>R = (A, B, C, G, H, I)</a:t>
            </a:r>
            <a:br>
              <a:rPr lang="en-US" sz="2000" i="1"/>
            </a:br>
            <a:r>
              <a:rPr lang="en-US" sz="2000" i="1"/>
              <a:t>F = </a:t>
            </a:r>
            <a:r>
              <a:rPr lang="en-US" sz="2000"/>
              <a:t>{  </a:t>
            </a:r>
            <a:r>
              <a:rPr lang="en-US" sz="2000" i="1">
                <a:sym typeface="Iconic Symbols Ext" pitchFamily="2" charset="2"/>
              </a:rPr>
              <a:t>A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B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   </a:t>
            </a:r>
            <a:r>
              <a:rPr lang="en-US" sz="2000" i="1">
                <a:sym typeface="Iconic Symbols Ext" pitchFamily="2" charset="2"/>
              </a:rPr>
              <a:t>A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C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</a:t>
            </a:r>
            <a:r>
              <a:rPr lang="en-US" sz="2000" i="1">
                <a:sym typeface="Iconic Symbols Ext" pitchFamily="2" charset="2"/>
              </a:rPr>
              <a:t>CG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H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</a:t>
            </a:r>
            <a:r>
              <a:rPr lang="en-US" sz="2000" i="1">
                <a:sym typeface="Iconic Symbols Ext" pitchFamily="2" charset="2"/>
              </a:rPr>
              <a:t>CG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I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   </a:t>
            </a:r>
            <a:r>
              <a:rPr lang="en-US" sz="2000" i="1">
                <a:sym typeface="Iconic Symbols Ext" pitchFamily="2" charset="2"/>
              </a:rPr>
              <a:t>B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H</a:t>
            </a:r>
            <a:r>
              <a:rPr lang="en-US" sz="2000">
                <a:sym typeface="Monotype Sorts" charset="2"/>
              </a:rPr>
              <a:t>}</a:t>
            </a:r>
            <a:endParaRPr lang="en-US"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</a:tabLst>
            </a:pPr>
            <a:r>
              <a:rPr lang="en-US" sz="2000">
                <a:sym typeface="MS LineDraw" pitchFamily="49" charset="2"/>
              </a:rPr>
              <a:t>Some members of </a:t>
            </a:r>
            <a:r>
              <a:rPr lang="en-US" sz="2000" i="1">
                <a:sym typeface="MS LineDraw" pitchFamily="49" charset="2"/>
              </a:rPr>
              <a:t>F</a:t>
            </a:r>
            <a:r>
              <a:rPr lang="en-US" sz="2000" baseline="30000">
                <a:sym typeface="MS LineDraw" pitchFamily="49" charset="2"/>
              </a:rPr>
              <a:t>+</a:t>
            </a:r>
            <a:endParaRPr lang="en-US" sz="2000">
              <a:sym typeface="MS LineDraw" pitchFamily="49" charset="2"/>
            </a:endParaRP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1800" i="0">
                <a:sym typeface="Monotype Sorts" charset="2"/>
              </a:rPr>
              <a:t>A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0">
                <a:sym typeface="Monotype Sorts" charset="2"/>
              </a:rPr>
              <a:t>H        </a:t>
            </a:r>
          </a:p>
          <a:p>
            <a:pPr marL="1085850" lvl="2">
              <a:lnSpc>
                <a:spcPct val="90000"/>
              </a:lnSpc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by transitivity from </a:t>
            </a:r>
            <a:r>
              <a:rPr lang="en-US" sz="1800" i="1">
                <a:sym typeface="Iconic Symbols Ext" pitchFamily="2" charset="2"/>
              </a:rPr>
              <a:t>A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B and </a:t>
            </a:r>
            <a:r>
              <a:rPr lang="en-US" sz="1800" i="1">
                <a:sym typeface="Iconic Symbols Ext" pitchFamily="2" charset="2"/>
              </a:rPr>
              <a:t>B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H</a:t>
            </a: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1800" i="0">
                <a:sym typeface="Monotype Sorts" charset="2"/>
              </a:rPr>
              <a:t>AG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0">
                <a:sym typeface="Monotype Sorts" charset="2"/>
              </a:rPr>
              <a:t>I       </a:t>
            </a:r>
            <a:endParaRPr lang="en-US" sz="1800">
              <a:sym typeface="Monotype Sorts" charset="2"/>
            </a:endParaRPr>
          </a:p>
          <a:p>
            <a:pPr marL="1085850" lvl="2">
              <a:lnSpc>
                <a:spcPct val="90000"/>
              </a:lnSpc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by augmenting </a:t>
            </a:r>
            <a:r>
              <a:rPr lang="en-US" sz="1800" i="1">
                <a:sym typeface="Iconic Symbols Ext" pitchFamily="2" charset="2"/>
              </a:rPr>
              <a:t>A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C </a:t>
            </a:r>
            <a:r>
              <a:rPr lang="en-US" sz="1800">
                <a:sym typeface="Monotype Sorts" charset="2"/>
              </a:rPr>
              <a:t>with G, to get </a:t>
            </a:r>
            <a:r>
              <a:rPr lang="en-US" sz="1800" i="1">
                <a:sym typeface="Iconic Symbols Ext" pitchFamily="2" charset="2"/>
              </a:rPr>
              <a:t>AG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CG </a:t>
            </a:r>
            <a:br>
              <a:rPr lang="en-US" sz="1800" i="1">
                <a:sym typeface="Monotype Sorts" charset="2"/>
              </a:rPr>
            </a:br>
            <a:r>
              <a:rPr lang="en-US" sz="1800" i="1">
                <a:sym typeface="Monotype Sorts" charset="2"/>
              </a:rPr>
              <a:t>                   </a:t>
            </a:r>
            <a:r>
              <a:rPr lang="en-US" sz="1800">
                <a:sym typeface="Monotype Sorts" charset="2"/>
              </a:rPr>
              <a:t>and then transitivity with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I </a:t>
            </a: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1800" i="0">
                <a:sym typeface="Monotype Sorts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0">
                <a:sym typeface="Monotype Sorts" charset="2"/>
              </a:rPr>
              <a:t>HI     </a:t>
            </a:r>
            <a:endParaRPr lang="en-US" sz="1800">
              <a:sym typeface="Monotype Sorts" charset="2"/>
            </a:endParaRPr>
          </a:p>
          <a:p>
            <a:pPr marL="1085850" lvl="2">
              <a:lnSpc>
                <a:spcPct val="90000"/>
              </a:lnSpc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by augmenting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I </a:t>
            </a:r>
            <a:r>
              <a:rPr lang="en-US" sz="1800">
                <a:sym typeface="Monotype Sorts" charset="2"/>
              </a:rPr>
              <a:t>to infer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CG</a:t>
            </a:r>
            <a:r>
              <a:rPr lang="en-US" sz="1800" i="1">
                <a:sym typeface="Monotype Sorts" charset="2"/>
              </a:rPr>
              <a:t>I, </a:t>
            </a:r>
          </a:p>
          <a:p>
            <a:pPr marL="1085850" lvl="2">
              <a:lnSpc>
                <a:spcPct val="90000"/>
              </a:lnSpc>
              <a:buFontTx/>
              <a:buNone/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    and augmenting of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H </a:t>
            </a:r>
            <a:r>
              <a:rPr lang="en-US" sz="1800">
                <a:sym typeface="Monotype Sorts" charset="2"/>
              </a:rPr>
              <a:t>to infer</a:t>
            </a:r>
            <a:r>
              <a:rPr lang="en-US" sz="1800" i="1">
                <a:sym typeface="Monotype Sorts" charset="2"/>
              </a:rPr>
              <a:t> </a:t>
            </a:r>
            <a:r>
              <a:rPr lang="en-US" sz="1800" i="1">
                <a:sym typeface="Iconic Symbols Ext" pitchFamily="2" charset="2"/>
              </a:rPr>
              <a:t>CGI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HI, </a:t>
            </a:r>
          </a:p>
          <a:p>
            <a:pPr marL="1085850" lvl="2">
              <a:lnSpc>
                <a:spcPct val="90000"/>
              </a:lnSpc>
              <a:buFontTx/>
              <a:buNone/>
              <a:tabLst>
                <a:tab pos="803275" algn="l"/>
              </a:tabLst>
            </a:pPr>
            <a:r>
              <a:rPr lang="en-US" sz="1800" i="1">
                <a:sym typeface="Monotype Sorts" charset="2"/>
              </a:rPr>
              <a:t>                         </a:t>
            </a:r>
            <a:r>
              <a:rPr lang="en-US" sz="1800">
                <a:sym typeface="Monotype Sorts" charset="2"/>
              </a:rPr>
              <a:t>and then transitivity</a:t>
            </a:r>
          </a:p>
        </p:txBody>
      </p:sp>
      <p:sp>
        <p:nvSpPr>
          <p:cNvPr id="126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7F0EC2-6F7A-1258-257D-8935CC8A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8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Given a set of attributes </a:t>
            </a:r>
            <a:r>
              <a:rPr lang="en-US" sz="2400" i="1" dirty="0"/>
              <a:t>A </a:t>
            </a:r>
            <a:r>
              <a:rPr lang="en-US" sz="2400" dirty="0"/>
              <a:t>and a set of </a:t>
            </a:r>
            <a:r>
              <a:rPr lang="en-US" sz="2400" dirty="0" err="1"/>
              <a:t>FDs</a:t>
            </a:r>
            <a:r>
              <a:rPr lang="en-US" sz="2400" dirty="0"/>
              <a:t> </a:t>
            </a:r>
            <a:r>
              <a:rPr lang="en-US" sz="2400" i="1" dirty="0"/>
              <a:t>F, </a:t>
            </a:r>
            <a:r>
              <a:rPr lang="en-US" sz="2400" i="1" dirty="0">
                <a:solidFill>
                  <a:srgbClr val="FF0000"/>
                </a:solidFill>
              </a:rPr>
              <a:t>closure of A under F </a:t>
            </a:r>
            <a:r>
              <a:rPr lang="en-US" sz="2400" dirty="0"/>
              <a:t>is the set of all attributes implied by </a:t>
            </a:r>
            <a:r>
              <a:rPr lang="en-US" sz="2400" i="1" dirty="0"/>
              <a:t>A</a:t>
            </a:r>
          </a:p>
          <a:p>
            <a:endParaRPr lang="en-US" sz="2400" i="1" dirty="0"/>
          </a:p>
          <a:p>
            <a:r>
              <a:rPr lang="en-US" sz="2400" dirty="0"/>
              <a:t>In other words, the largest </a:t>
            </a:r>
            <a:r>
              <a:rPr lang="en-US" sz="2400" i="1" dirty="0"/>
              <a:t>B </a:t>
            </a:r>
            <a:r>
              <a:rPr lang="en-US" sz="2400" dirty="0"/>
              <a:t>such that: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</a:t>
            </a:r>
            <a:r>
              <a:rPr lang="en-US" sz="2400" i="1" dirty="0">
                <a:sym typeface="Wingdings" charset="2"/>
              </a:rPr>
              <a:t> B</a:t>
            </a:r>
          </a:p>
          <a:p>
            <a:endParaRPr lang="en-US" sz="2400" dirty="0">
              <a:sym typeface="Wingdings" charset="2"/>
            </a:endParaRPr>
          </a:p>
          <a:p>
            <a:r>
              <a:rPr lang="en-US" sz="2400" dirty="0">
                <a:sym typeface="Wingdings" charset="2"/>
              </a:rPr>
              <a:t>Redefining </a:t>
            </a:r>
            <a:r>
              <a:rPr lang="en-US" sz="2400" i="1" dirty="0">
                <a:sym typeface="Wingdings" charset="2"/>
              </a:rPr>
              <a:t>super keys:</a:t>
            </a:r>
          </a:p>
          <a:p>
            <a:pPr lvl="1"/>
            <a:r>
              <a:rPr lang="en-US" sz="2000" i="1" dirty="0">
                <a:sym typeface="Wingdings" charset="2"/>
              </a:rPr>
              <a:t>The closure of a super key is the entire relation schema</a:t>
            </a:r>
          </a:p>
          <a:p>
            <a:endParaRPr lang="en-US" sz="2400" dirty="0">
              <a:sym typeface="Wingdings" charset="2"/>
            </a:endParaRPr>
          </a:p>
          <a:p>
            <a:r>
              <a:rPr lang="en-US" sz="2400" dirty="0">
                <a:sym typeface="Wingdings" charset="2"/>
              </a:rPr>
              <a:t>Redefining </a:t>
            </a:r>
            <a:r>
              <a:rPr lang="en-US" sz="2400" i="1" dirty="0">
                <a:sym typeface="Wingdings" charset="2"/>
              </a:rPr>
              <a:t>candidate keys:</a:t>
            </a:r>
          </a:p>
          <a:p>
            <a:pPr>
              <a:buNone/>
            </a:pPr>
            <a:r>
              <a:rPr lang="en-US" sz="2400" i="1" dirty="0">
                <a:sym typeface="Wingdings" charset="2"/>
              </a:rPr>
              <a:t>		</a:t>
            </a:r>
            <a:r>
              <a:rPr lang="en-US" sz="2400" dirty="0">
                <a:sym typeface="Wingdings" charset="2"/>
              </a:rPr>
              <a:t>1. It is a super key</a:t>
            </a:r>
          </a:p>
          <a:p>
            <a:pPr>
              <a:buNone/>
            </a:pPr>
            <a:r>
              <a:rPr lang="en-US" sz="2400" dirty="0">
                <a:sym typeface="Wingdings" charset="2"/>
              </a:rPr>
              <a:t>    	2. No subset of it is a super key</a:t>
            </a:r>
          </a:p>
          <a:p>
            <a:endParaRPr lang="en-US" sz="2400" dirty="0">
              <a:sym typeface="Wingdings" charset="2"/>
            </a:endParaRPr>
          </a:p>
        </p:txBody>
      </p:sp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Closure of an attribute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B09B8-D7F1-D6CC-4226-37B68B28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994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algorithm	</a:t>
            </a:r>
          </a:p>
          <a:p>
            <a:endParaRPr lang="en-US" dirty="0"/>
          </a:p>
          <a:p>
            <a:r>
              <a:rPr lang="en-US" dirty="0"/>
              <a:t>1. Start with </a:t>
            </a:r>
            <a:r>
              <a:rPr lang="en-US" i="1" dirty="0"/>
              <a:t>B = A.</a:t>
            </a:r>
          </a:p>
          <a:p>
            <a:r>
              <a:rPr lang="en-US" dirty="0"/>
              <a:t>2. Go over all functional dependencies, </a:t>
            </a:r>
            <a:r>
              <a:rPr lang="en-US" dirty="0" err="1">
                <a:sym typeface="Symbol" charset="2"/>
              </a:rPr>
              <a:t></a:t>
            </a:r>
            <a:r>
              <a:rPr lang="en-US" i="1" dirty="0">
                <a:sym typeface="Greek Symbols" pitchFamily="18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Greek Symbols" pitchFamily="18" charset="2"/>
              </a:rPr>
              <a:t> ,</a:t>
            </a:r>
            <a:r>
              <a:rPr lang="en-US" dirty="0"/>
              <a:t> in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i="1" baseline="30000" dirty="0">
                <a:solidFill>
                  <a:srgbClr val="FF0000"/>
                </a:solidFill>
              </a:rPr>
              <a:t>+</a:t>
            </a:r>
            <a:endParaRPr lang="en-US" dirty="0"/>
          </a:p>
          <a:p>
            <a:r>
              <a:rPr lang="en-US" dirty="0">
                <a:sym typeface="Greek Symbols" pitchFamily="18" charset="2"/>
              </a:rPr>
              <a:t>3. If </a:t>
            </a:r>
            <a:r>
              <a:rPr lang="en-US" i="1" dirty="0" err="1">
                <a:sym typeface="Symbol" charset="2"/>
              </a:rPr>
              <a:t></a:t>
            </a:r>
            <a:r>
              <a:rPr lang="en-US" i="1" dirty="0">
                <a:sym typeface="Greek Symbols" pitchFamily="18" charset="2"/>
              </a:rPr>
              <a:t>  </a:t>
            </a:r>
            <a:r>
              <a:rPr lang="en-US" i="1" dirty="0" err="1">
                <a:sym typeface="Symbol" charset="2"/>
              </a:rPr>
              <a:t></a:t>
            </a:r>
            <a:r>
              <a:rPr lang="en-US" i="1" dirty="0">
                <a:sym typeface="Symbol" charset="2"/>
              </a:rPr>
              <a:t>  B, then</a:t>
            </a:r>
          </a:p>
          <a:p>
            <a:pPr>
              <a:buNone/>
            </a:pPr>
            <a:r>
              <a:rPr lang="en-US" dirty="0">
                <a:sym typeface="Symbol" charset="2"/>
              </a:rPr>
              <a:t>		Add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Symbol" charset="2"/>
              </a:rPr>
              <a:t> to </a:t>
            </a:r>
            <a:r>
              <a:rPr lang="en-US" i="1" dirty="0">
                <a:sym typeface="Symbol" charset="2"/>
              </a:rPr>
              <a:t>B</a:t>
            </a:r>
          </a:p>
          <a:p>
            <a:r>
              <a:rPr lang="en-US" dirty="0">
                <a:sym typeface="Symbol" charset="2"/>
              </a:rPr>
              <a:t>4. Repeat till </a:t>
            </a:r>
            <a:r>
              <a:rPr lang="en-US" i="1" dirty="0">
                <a:sym typeface="Symbol" charset="2"/>
              </a:rPr>
              <a:t>B </a:t>
            </a:r>
            <a:r>
              <a:rPr lang="en-US" dirty="0">
                <a:sym typeface="Symbol" charset="2"/>
              </a:rPr>
              <a:t>changes</a:t>
            </a:r>
          </a:p>
        </p:txBody>
      </p:sp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closure for </a:t>
            </a:r>
            <a:r>
              <a:rPr lang="en-US" i="1"/>
              <a:t>A	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02659-20DC-9A73-9E68-BF4EA71B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288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5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163638"/>
            <a:ext cx="8248650" cy="5600700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sz="1800" i="1" dirty="0"/>
              <a:t>R = (A, B, C, G, H, I)</a:t>
            </a:r>
            <a:br>
              <a:rPr lang="en-US" sz="1800" i="1" dirty="0"/>
            </a:br>
            <a:r>
              <a:rPr lang="en-US" sz="1800" i="1" dirty="0"/>
              <a:t>F = </a:t>
            </a:r>
            <a:r>
              <a:rPr lang="en-US" sz="1800" dirty="0"/>
              <a:t>{  </a:t>
            </a:r>
            <a:r>
              <a:rPr lang="en-US" sz="1800" i="1" dirty="0">
                <a:sym typeface="Iconic Symbols Ext" pitchFamily="2" charset="2"/>
              </a:rPr>
              <a:t>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B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   </a:t>
            </a:r>
            <a:r>
              <a:rPr lang="en-US" sz="1800" i="1" dirty="0">
                <a:sym typeface="Iconic Symbols Ext" pitchFamily="2" charset="2"/>
              </a:rPr>
              <a:t>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C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H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I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   </a:t>
            </a:r>
            <a:r>
              <a:rPr lang="en-US" sz="1800" i="1" dirty="0">
                <a:sym typeface="Iconic Symbols Ext" pitchFamily="2" charset="2"/>
              </a:rPr>
              <a:t>B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H</a:t>
            </a:r>
            <a:r>
              <a:rPr lang="en-US" sz="1800" dirty="0">
                <a:sym typeface="Monotype Sorts" charset="2"/>
              </a:rPr>
              <a:t>}</a:t>
            </a:r>
          </a:p>
          <a:p>
            <a:pPr lvl="3">
              <a:tabLst>
                <a:tab pos="803275" algn="l"/>
              </a:tabLst>
            </a:pPr>
            <a:endParaRPr lang="en-US" sz="1000" dirty="0">
              <a:sym typeface="Monotype Sorts" charset="2"/>
            </a:endParaRPr>
          </a:p>
          <a:p>
            <a:pPr>
              <a:tabLst>
                <a:tab pos="803275" algn="l"/>
              </a:tabLst>
            </a:pPr>
            <a:r>
              <a:rPr lang="en-US" sz="1800" dirty="0">
                <a:sym typeface="Monotype Sorts" charset="2"/>
              </a:rPr>
              <a:t>(AG) </a:t>
            </a:r>
            <a:r>
              <a:rPr lang="en-US" sz="1800" baseline="30000" dirty="0">
                <a:sym typeface="Monotype Sorts" charset="2"/>
              </a:rPr>
              <a:t>+ </a:t>
            </a:r>
            <a:r>
              <a:rPr lang="en-US" sz="1800" dirty="0">
                <a:sym typeface="Monotype Sorts" charset="2"/>
              </a:rPr>
              <a:t>?</a:t>
            </a:r>
            <a:r>
              <a:rPr lang="en-US" sz="1800" baseline="30000" dirty="0">
                <a:sym typeface="Monotype Sorts" charset="2"/>
              </a:rPr>
              <a:t> </a:t>
            </a:r>
          </a:p>
          <a:p>
            <a:pPr lvl="1">
              <a:tabLst>
                <a:tab pos="803275" algn="l"/>
              </a:tabLst>
            </a:pPr>
            <a:r>
              <a:rPr lang="en-US" sz="1800" i="1" dirty="0">
                <a:sym typeface="MS LineDraw" pitchFamily="49" charset="2"/>
              </a:rPr>
              <a:t>1.</a:t>
            </a:r>
            <a:r>
              <a:rPr lang="en-US" sz="1800" dirty="0">
                <a:sym typeface="MS LineDraw" pitchFamily="49" charset="2"/>
              </a:rPr>
              <a:t> result = AG</a:t>
            </a: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MS LineDraw" pitchFamily="49" charset="2"/>
              </a:rPr>
              <a:t>2.	</a:t>
            </a:r>
            <a:r>
              <a:rPr lang="en-US" sz="1800" i="0" dirty="0">
                <a:sym typeface="MS LineDraw" pitchFamily="49" charset="2"/>
              </a:rPr>
              <a:t>result = ABCG	(A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0" dirty="0">
                <a:sym typeface="Monotype Sorts" charset="2"/>
              </a:rPr>
              <a:t>C </a:t>
            </a:r>
            <a:r>
              <a:rPr lang="en-US" sz="1800" dirty="0">
                <a:sym typeface="Monotype Sorts" charset="2"/>
              </a:rPr>
              <a:t>and </a:t>
            </a:r>
            <a:r>
              <a:rPr lang="en-US" sz="1800" i="0" dirty="0">
                <a:sym typeface="Monotype Sorts" charset="2"/>
              </a:rPr>
              <a:t>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i="0" dirty="0">
                <a:sym typeface="Symbol" charset="2"/>
              </a:rPr>
              <a:t> B)</a:t>
            </a:r>
            <a:endParaRPr lang="en-US" sz="1800" dirty="0">
              <a:sym typeface="Symbol" charset="2"/>
            </a:endParaRP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Symbol" charset="2"/>
              </a:rPr>
              <a:t>3.	</a:t>
            </a:r>
            <a:r>
              <a:rPr lang="en-US" sz="1800" i="0" dirty="0">
                <a:sym typeface="MS LineDraw" pitchFamily="49" charset="2"/>
              </a:rPr>
              <a:t>result = ABCG</a:t>
            </a:r>
            <a:r>
              <a:rPr lang="en-US" sz="1800" i="0" dirty="0">
                <a:sym typeface="Monotype Sorts" charset="2"/>
              </a:rPr>
              <a:t>H	(CG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0" dirty="0">
                <a:sym typeface="Monotype Sorts" charset="2"/>
              </a:rPr>
              <a:t>H</a:t>
            </a:r>
            <a:r>
              <a:rPr lang="en-US" sz="1800" dirty="0">
                <a:sym typeface="Monotype Sorts" charset="2"/>
              </a:rPr>
              <a:t> and </a:t>
            </a:r>
            <a:r>
              <a:rPr lang="en-US" sz="1800" i="0" dirty="0">
                <a:sym typeface="Monotype Sorts" charset="2"/>
              </a:rPr>
              <a:t>CG </a:t>
            </a:r>
            <a:r>
              <a:rPr lang="en-US" sz="1800" dirty="0" err="1">
                <a:sym typeface="Symbol" charset="2"/>
              </a:rPr>
              <a:t>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0" dirty="0">
                <a:sym typeface="Symbol" charset="2"/>
              </a:rPr>
              <a:t>AGBC)</a:t>
            </a: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Symbol" charset="2"/>
              </a:rPr>
              <a:t>4.	</a:t>
            </a:r>
            <a:r>
              <a:rPr lang="en-US" sz="1800" i="0" dirty="0">
                <a:sym typeface="MS LineDraw" pitchFamily="49" charset="2"/>
              </a:rPr>
              <a:t>result = ABCG</a:t>
            </a:r>
            <a:r>
              <a:rPr lang="en-US" sz="1800" i="0" dirty="0">
                <a:sym typeface="Monotype Sorts" charset="2"/>
              </a:rPr>
              <a:t>HI	(CG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0" dirty="0">
                <a:sym typeface="Monotype Sorts" charset="2"/>
              </a:rPr>
              <a:t>I</a:t>
            </a:r>
            <a:r>
              <a:rPr lang="en-US" sz="1800" dirty="0">
                <a:sym typeface="Monotype Sorts" charset="2"/>
              </a:rPr>
              <a:t> and </a:t>
            </a:r>
            <a:r>
              <a:rPr lang="en-US" sz="1800" i="0" dirty="0">
                <a:sym typeface="Monotype Sorts" charset="2"/>
              </a:rPr>
              <a:t>CG </a:t>
            </a:r>
            <a:r>
              <a:rPr lang="en-US" sz="1800" dirty="0" err="1">
                <a:sym typeface="Symbol" charset="2"/>
              </a:rPr>
              <a:t>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0" dirty="0">
                <a:sym typeface="Symbol" charset="2"/>
              </a:rPr>
              <a:t>AGBCH</a:t>
            </a:r>
          </a:p>
          <a:p>
            <a:pPr lvl="4">
              <a:tabLst>
                <a:tab pos="803275" algn="l"/>
              </a:tabLst>
            </a:pPr>
            <a:endParaRPr lang="en-US" sz="1500" i="0" dirty="0">
              <a:sym typeface="Symbol" charset="2"/>
            </a:endParaRPr>
          </a:p>
          <a:p>
            <a:pPr>
              <a:tabLst>
                <a:tab pos="803275" algn="l"/>
              </a:tabLst>
            </a:pPr>
            <a:r>
              <a:rPr lang="en-US" sz="2000" dirty="0">
                <a:sym typeface="Symbol" charset="2"/>
              </a:rPr>
              <a:t>Is (AG) a candidate key ?</a:t>
            </a:r>
          </a:p>
          <a:p>
            <a:pPr>
              <a:buNone/>
              <a:tabLst>
                <a:tab pos="803275" algn="l"/>
              </a:tabLst>
            </a:pPr>
            <a:r>
              <a:rPr lang="en-US" sz="2000" dirty="0">
                <a:sym typeface="Symbol" charset="2"/>
              </a:rPr>
              <a:t>      	1. It is a super key.</a:t>
            </a:r>
          </a:p>
          <a:p>
            <a:pPr>
              <a:buNone/>
              <a:tabLst>
                <a:tab pos="803275" algn="l"/>
              </a:tabLst>
            </a:pPr>
            <a:r>
              <a:rPr lang="en-US" sz="2000" dirty="0">
                <a:sym typeface="Symbol" charset="2"/>
              </a:rPr>
              <a:t>      	2. (A+) = ABCH, (G+) = G.</a:t>
            </a:r>
          </a:p>
          <a:p>
            <a:pPr>
              <a:buNone/>
              <a:tabLst>
                <a:tab pos="803275" algn="l"/>
              </a:tabLst>
            </a:pPr>
            <a:r>
              <a:rPr lang="en-US" sz="2000" i="1" dirty="0">
                <a:sym typeface="Symbol" charset="2"/>
              </a:rPr>
              <a:t>     	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YES.</a:t>
            </a:r>
          </a:p>
        </p:txBody>
      </p:sp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536870-10FF-E1DD-F727-921C2722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/>
              <a:t>Determining </a:t>
            </a:r>
            <a:r>
              <a:rPr lang="en-US" i="1"/>
              <a:t>superkeys and candidate keys</a:t>
            </a:r>
          </a:p>
          <a:p>
            <a:pPr marL="533400" indent="-533400"/>
            <a:endParaRPr lang="en-US"/>
          </a:p>
          <a:p>
            <a:pPr marL="533400" indent="-533400"/>
            <a:r>
              <a:rPr lang="en-US"/>
              <a:t>Determining if </a:t>
            </a:r>
            <a:r>
              <a:rPr lang="en-US" i="1"/>
              <a:t>A </a:t>
            </a:r>
            <a:r>
              <a:rPr lang="en-US" i="1">
                <a:sym typeface="Wingdings" charset="2"/>
              </a:rPr>
              <a:t> B </a:t>
            </a:r>
            <a:r>
              <a:rPr lang="en-US">
                <a:sym typeface="Wingdings" charset="2"/>
              </a:rPr>
              <a:t>is a valid FD</a:t>
            </a:r>
          </a:p>
          <a:p>
            <a:pPr marL="914400" lvl="1" indent="-457200"/>
            <a:r>
              <a:rPr lang="en-US"/>
              <a:t>Check if A+ contains B</a:t>
            </a:r>
          </a:p>
          <a:p>
            <a:pPr marL="914400" lvl="1" indent="-457200"/>
            <a:endParaRPr lang="en-US"/>
          </a:p>
          <a:p>
            <a:pPr marL="533400" indent="-533400"/>
            <a:r>
              <a:rPr lang="en-US"/>
              <a:t>Can be used to compute </a:t>
            </a:r>
            <a:r>
              <a:rPr lang="en-US" i="1"/>
              <a:t>F+</a:t>
            </a:r>
            <a:endParaRPr lang="en-US"/>
          </a:p>
        </p:txBody>
      </p:sp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attribute set closures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15EEC0-B624-B68A-EE0E-979B41E8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479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i="1" dirty="0"/>
              <a:t>F, </a:t>
            </a:r>
            <a:r>
              <a:rPr lang="en-US" dirty="0"/>
              <a:t>and a functional dependency, </a:t>
            </a:r>
            <a:r>
              <a:rPr lang="en-US" i="1" dirty="0"/>
              <a:t>A </a:t>
            </a:r>
            <a:r>
              <a:rPr lang="en-US" i="1" dirty="0" err="1">
                <a:sym typeface="Wingdings" charset="2"/>
              </a:rPr>
              <a:t></a:t>
            </a:r>
            <a:r>
              <a:rPr lang="en-US" i="1" dirty="0">
                <a:sym typeface="Wingdings" charset="2"/>
              </a:rPr>
              <a:t> B.</a:t>
            </a:r>
          </a:p>
          <a:p>
            <a:endParaRPr lang="en-US" i="1" dirty="0">
              <a:sym typeface="Wingdings" charset="2"/>
            </a:endParaRPr>
          </a:p>
          <a:p>
            <a:r>
              <a:rPr lang="en-US" dirty="0">
                <a:sym typeface="Wingdings" charset="2"/>
              </a:rPr>
              <a:t>“Extraneous”: Are there any attributes in </a:t>
            </a:r>
            <a:r>
              <a:rPr lang="en-US" i="1" dirty="0">
                <a:sym typeface="Wingdings" charset="2"/>
              </a:rPr>
              <a:t>A or B </a:t>
            </a:r>
            <a:r>
              <a:rPr lang="en-US" dirty="0">
                <a:sym typeface="Wingdings" charset="2"/>
              </a:rPr>
              <a:t>that can be safely removed ?</a:t>
            </a:r>
          </a:p>
          <a:p>
            <a:pPr>
              <a:buNone/>
            </a:pPr>
            <a:r>
              <a:rPr lang="en-US" sz="2400" i="1" dirty="0">
                <a:sym typeface="Wingdings" charset="2"/>
              </a:rPr>
              <a:t> 		Without changing the constraints implied by F</a:t>
            </a:r>
          </a:p>
          <a:p>
            <a:pPr>
              <a:buNone/>
            </a:pPr>
            <a:r>
              <a:rPr lang="en-US" i="1" dirty="0">
                <a:sym typeface="Wingdings" charset="2"/>
              </a:rPr>
              <a:t>		</a:t>
            </a:r>
          </a:p>
          <a:p>
            <a:r>
              <a:rPr lang="en-US" dirty="0"/>
              <a:t>Example:  Given </a:t>
            </a:r>
            <a:r>
              <a:rPr lang="en-US" i="1" dirty="0"/>
              <a:t>F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AB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CD}</a:t>
            </a:r>
          </a:p>
          <a:p>
            <a:pPr lvl="1"/>
            <a:r>
              <a:rPr lang="en-US" i="0" dirty="0"/>
              <a:t>C</a:t>
            </a:r>
            <a:r>
              <a:rPr lang="en-US" dirty="0"/>
              <a:t> is extraneous in </a:t>
            </a:r>
            <a:r>
              <a:rPr lang="en-US" i="0" dirty="0"/>
              <a:t>AB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0" dirty="0"/>
              <a:t>CD</a:t>
            </a:r>
            <a:r>
              <a:rPr lang="en-US" dirty="0"/>
              <a:t> since  </a:t>
            </a:r>
            <a:r>
              <a:rPr lang="en-US" i="0" dirty="0"/>
              <a:t>A</a:t>
            </a:r>
            <a:r>
              <a:rPr lang="en-US" dirty="0"/>
              <a:t>B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0" dirty="0"/>
              <a:t>C</a:t>
            </a:r>
            <a:r>
              <a:rPr lang="en-US" dirty="0"/>
              <a:t> can be inferred even after deleting C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., g</a:t>
            </a:r>
            <a:r>
              <a:rPr lang="en-US" i="0" dirty="0"/>
              <a:t>iven: A </a:t>
            </a:r>
            <a:r>
              <a:rPr lang="en-US" i="0" dirty="0" err="1">
                <a:sym typeface="Wingdings"/>
              </a:rPr>
              <a:t></a:t>
            </a:r>
            <a:r>
              <a:rPr lang="en-US" i="0" dirty="0">
                <a:sym typeface="Wingdings"/>
              </a:rPr>
              <a:t> C, and AB </a:t>
            </a:r>
            <a:r>
              <a:rPr lang="en-US" i="0" dirty="0" err="1">
                <a:sym typeface="Wingdings"/>
              </a:rPr>
              <a:t></a:t>
            </a:r>
            <a:r>
              <a:rPr lang="en-US" i="0" dirty="0">
                <a:sym typeface="Wingdings"/>
              </a:rPr>
              <a:t> D, we can use Armstrong Axioms to </a:t>
            </a:r>
            <a:r>
              <a:rPr lang="en-US" dirty="0">
                <a:sym typeface="Wingdings"/>
              </a:rPr>
              <a:t>infer </a:t>
            </a:r>
            <a:r>
              <a:rPr lang="en-US" i="1" dirty="0">
                <a:sym typeface="Wingdings"/>
              </a:rPr>
              <a:t>AB 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>
                <a:sym typeface="Wingdings"/>
              </a:rPr>
              <a:t> CD</a:t>
            </a:r>
            <a:r>
              <a:rPr lang="en-US" i="0" dirty="0">
                <a:sym typeface="Wingdings"/>
              </a:rPr>
              <a:t> </a:t>
            </a:r>
            <a:endParaRPr lang="en-US" i="0" dirty="0"/>
          </a:p>
          <a:p>
            <a:endParaRPr lang="en-US" i="1" dirty="0">
              <a:sym typeface="Wingdings" charset="2"/>
            </a:endParaRPr>
          </a:p>
        </p:txBody>
      </p:sp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Extraneous Attributes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932982-4DF2-240D-2AD5-F4F72DCA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09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A </a:t>
            </a:r>
            <a:r>
              <a:rPr lang="en-US" i="1" dirty="0">
                <a:solidFill>
                  <a:srgbClr val="FF0000"/>
                </a:solidFill>
                <a:sym typeface="Greek Symbols" pitchFamily="18" charset="2"/>
              </a:rPr>
              <a:t>canonical cover</a:t>
            </a:r>
            <a:r>
              <a:rPr lang="en-US" i="1" dirty="0">
                <a:sym typeface="Greek Symbols" pitchFamily="18" charset="2"/>
              </a:rPr>
              <a:t>  </a:t>
            </a:r>
            <a:r>
              <a:rPr lang="en-US" dirty="0">
                <a:sym typeface="Greek Symbols" pitchFamily="18" charset="2"/>
              </a:rPr>
              <a:t>for 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 is a set of dependencies </a:t>
            </a:r>
            <a:r>
              <a:rPr lang="en-US" i="1" dirty="0" err="1">
                <a:sym typeface="Greek Symbols" pitchFamily="18" charset="2"/>
              </a:rPr>
              <a:t>F</a:t>
            </a:r>
            <a:r>
              <a:rPr lang="en-US" i="1" baseline="-25000" dirty="0" err="1">
                <a:sym typeface="Greek Symbols" pitchFamily="18" charset="2"/>
              </a:rPr>
              <a:t>c</a:t>
            </a:r>
            <a:r>
              <a:rPr lang="en-US" i="1" baseline="-25000" dirty="0">
                <a:sym typeface="Greek Symbols" pitchFamily="18" charset="2"/>
              </a:rPr>
              <a:t>  </a:t>
            </a:r>
            <a:r>
              <a:rPr lang="en-US" dirty="0">
                <a:sym typeface="Greek Symbols" pitchFamily="18" charset="2"/>
              </a:rPr>
              <a:t>such that </a:t>
            </a:r>
          </a:p>
          <a:p>
            <a:pPr lvl="1">
              <a:lnSpc>
                <a:spcPct val="90000"/>
              </a:lnSpc>
            </a:pPr>
            <a:r>
              <a:rPr lang="en-US" i="0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 logically implies all dependencies in </a:t>
            </a: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i="0" baseline="-25000" dirty="0" err="1">
                <a:sym typeface="Greek Symbols" pitchFamily="18" charset="2"/>
              </a:rPr>
              <a:t>c</a:t>
            </a:r>
            <a:r>
              <a:rPr lang="en-US" i="0" baseline="-25000" dirty="0">
                <a:sym typeface="Greek Symbols" pitchFamily="18" charset="2"/>
              </a:rPr>
              <a:t>,</a:t>
            </a:r>
            <a:r>
              <a:rPr lang="en-US" dirty="0">
                <a:sym typeface="Greek Symbols" pitchFamily="18" charset="2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i="0" baseline="-25000" dirty="0" err="1">
                <a:sym typeface="Greek Symbols" pitchFamily="18" charset="2"/>
              </a:rPr>
              <a:t>c</a:t>
            </a:r>
            <a:r>
              <a:rPr lang="en-US" baseline="-2500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logically implies all dependencies in </a:t>
            </a:r>
            <a:r>
              <a:rPr lang="en-US" i="0" dirty="0">
                <a:sym typeface="Greek Symbols" pitchFamily="18" charset="2"/>
              </a:rPr>
              <a:t>F,</a:t>
            </a:r>
            <a:r>
              <a:rPr lang="en-US" dirty="0">
                <a:sym typeface="Greek Symbols" pitchFamily="18" charset="2"/>
              </a:rPr>
              <a:t> 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No functional dependency in </a:t>
            </a: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sz="2800" i="0" baseline="-25000" dirty="0" err="1">
                <a:sym typeface="Greek Symbols" pitchFamily="18" charset="2"/>
              </a:rPr>
              <a:t>c</a:t>
            </a:r>
            <a:r>
              <a:rPr lang="en-US" sz="280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contains an extraneous attribute, 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Each left side of functional dependency in </a:t>
            </a: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sz="2800" i="0" baseline="-25000" dirty="0" err="1">
                <a:sym typeface="Greek Symbols" pitchFamily="18" charset="2"/>
              </a:rPr>
              <a:t>c</a:t>
            </a:r>
            <a:r>
              <a:rPr lang="en-US" sz="2800" i="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is unique</a:t>
            </a:r>
          </a:p>
          <a:p>
            <a:pPr lvl="1">
              <a:lnSpc>
                <a:spcPct val="90000"/>
              </a:lnSpc>
            </a:pPr>
            <a:endParaRPr lang="en-US" dirty="0"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In some (vague) sense, it is a </a:t>
            </a:r>
            <a:r>
              <a:rPr lang="en-US" i="1" dirty="0">
                <a:sym typeface="Greek Symbols" pitchFamily="18" charset="2"/>
              </a:rPr>
              <a:t>minimal </a:t>
            </a:r>
            <a:r>
              <a:rPr lang="en-US" dirty="0">
                <a:sym typeface="Greek Symbols" pitchFamily="18" charset="2"/>
              </a:rPr>
              <a:t>version of </a:t>
            </a:r>
            <a:r>
              <a:rPr lang="en-US" i="1" dirty="0">
                <a:sym typeface="Greek Symbols" pitchFamily="18" charset="2"/>
              </a:rPr>
              <a:t>F</a:t>
            </a:r>
          </a:p>
          <a:p>
            <a:pPr>
              <a:lnSpc>
                <a:spcPct val="90000"/>
              </a:lnSpc>
            </a:pPr>
            <a:endParaRPr lang="en-US" i="1" dirty="0"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Read up algorithms to compute </a:t>
            </a:r>
            <a:r>
              <a:rPr lang="en-US" i="1" dirty="0" err="1">
                <a:sym typeface="Greek Symbols" pitchFamily="18" charset="2"/>
              </a:rPr>
              <a:t>F</a:t>
            </a:r>
            <a:r>
              <a:rPr lang="en-US" i="1" baseline="-25000" dirty="0" err="1">
                <a:sym typeface="Greek Symbols" pitchFamily="18" charset="2"/>
              </a:rPr>
              <a:t>c</a:t>
            </a:r>
            <a:endParaRPr lang="en-US" i="1" baseline="-25000" dirty="0">
              <a:sym typeface="Greek Symbols" pitchFamily="18" charset="2"/>
            </a:endParaRP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Canonical Cover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040650-04BA-5867-C7B1-F554B384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917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20305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31910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Decompositions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F384F-4709-71E7-F0A7-6BAAF721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22D28-DF46-8C43-A798-ACECE7068864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227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8.4.4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decompose a schema in a lossless manner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Dependency preserving decompositions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Lossless and Lossy Decompositions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98E50-4C95-04D9-E247-BEEED482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01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Splitting a relational schema </a:t>
            </a:r>
            <a:r>
              <a:rPr lang="en-US" sz="2400" i="1" dirty="0"/>
              <a:t>R </a:t>
            </a:r>
            <a:r>
              <a:rPr lang="en-US" sz="2400" dirty="0"/>
              <a:t>into two relations </a:t>
            </a:r>
            <a:r>
              <a:rPr lang="en-US" sz="2400" i="1" dirty="0"/>
              <a:t>R1, R2, </a:t>
            </a:r>
            <a:r>
              <a:rPr lang="en-US" sz="2400" dirty="0"/>
              <a:t>typically for normalization</a:t>
            </a:r>
          </a:p>
          <a:p>
            <a:pPr>
              <a:lnSpc>
                <a:spcPct val="120000"/>
              </a:lnSpc>
            </a:pPr>
            <a:endParaRPr lang="en-US" sz="24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a typeface="Arial" charset="0"/>
                <a:cs typeface="Arial" charset="0"/>
                <a:sym typeface="Wingdings" charset="2"/>
              </a:rPr>
              <a:t>e.g., R(A, B, C, D, E) can be decomposed into: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R1(A, B, C), R2(D, E)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R1(A, B, C, D), R2(D, E)</a:t>
            </a:r>
            <a:endParaRPr lang="en-US" sz="2400" dirty="0">
              <a:ea typeface="Arial" charset="0"/>
              <a:cs typeface="Arial" charset="0"/>
              <a:sym typeface="Wingdings" charset="2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…</a:t>
            </a:r>
          </a:p>
          <a:p>
            <a:pPr lvl="1">
              <a:lnSpc>
                <a:spcPct val="120000"/>
              </a:lnSpc>
            </a:pPr>
            <a:endParaRPr lang="en-US" sz="16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a typeface="Arial" charset="0"/>
                <a:cs typeface="Arial" charset="0"/>
                <a:sym typeface="Wingdings" charset="2"/>
              </a:rPr>
              <a:t>When is this okay to do?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ea typeface="Arial" charset="0"/>
                <a:cs typeface="Arial" charset="0"/>
                <a:sym typeface="Wingdings" charset="2"/>
              </a:rPr>
              <a:t>The two resulting relations must be equivalent to the original relation… always</a:t>
            </a:r>
          </a:p>
          <a:p>
            <a:pPr lvl="1">
              <a:lnSpc>
                <a:spcPct val="120000"/>
              </a:lnSpc>
            </a:pPr>
            <a:endParaRPr lang="en-US" sz="16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a typeface="Arial" charset="0"/>
                <a:cs typeface="Arial" charset="0"/>
                <a:sym typeface="Wingdings" charset="2"/>
              </a:rPr>
              <a:t>Otherwise, it is a “lossy” decomposition, and not allowed</a:t>
            </a:r>
          </a:p>
          <a:p>
            <a:pPr lvl="1">
              <a:lnSpc>
                <a:spcPct val="120000"/>
              </a:lnSpc>
            </a:pPr>
            <a:endParaRPr lang="en-US" sz="1600" dirty="0">
              <a:ea typeface="Arial" charset="0"/>
              <a:cs typeface="Arial" charset="0"/>
              <a:sym typeface="Wingdings" charset="2"/>
            </a:endParaRPr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09D01-1DA3-C9BF-3D5E-C7547CCB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4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7.2, 7.3.1, 7.3.3, 7.5.1-7.5.5 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/>
            <a:r>
              <a:rPr lang="en-US" dirty="0">
                <a:latin typeface="Calibri" charset="0"/>
              </a:rPr>
              <a:t>Basics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Different types of attributes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Cardinalities of relationships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identify ”keys” for relationships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Basics of E/R Modeling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EE8DB-404D-DC83-7031-9A6D3BC0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2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Definition: A decomposition of </a:t>
            </a:r>
            <a:r>
              <a:rPr lang="en-US" sz="2000" i="1" dirty="0"/>
              <a:t>R </a:t>
            </a:r>
            <a:r>
              <a:rPr lang="en-US" sz="2000" dirty="0"/>
              <a:t>into </a:t>
            </a:r>
            <a:r>
              <a:rPr lang="en-US" sz="2000" i="1" dirty="0"/>
              <a:t>(R1, R2) </a:t>
            </a:r>
            <a:r>
              <a:rPr lang="en-US" sz="2000" dirty="0"/>
              <a:t>is called </a:t>
            </a:r>
            <a:r>
              <a:rPr lang="en-US" sz="2000" i="1" dirty="0"/>
              <a:t>lossless </a:t>
            </a:r>
            <a:r>
              <a:rPr lang="en-US" sz="2000" dirty="0"/>
              <a:t>if, for all legal instances of </a:t>
            </a:r>
            <a:r>
              <a:rPr lang="en-US" sz="2000" i="1" dirty="0"/>
              <a:t>r(R):</a:t>
            </a:r>
            <a:endParaRPr lang="en-US" sz="2000" dirty="0"/>
          </a:p>
          <a:p>
            <a:pPr>
              <a:lnSpc>
                <a:spcPct val="120000"/>
              </a:lnSpc>
              <a:buNone/>
            </a:pPr>
            <a:r>
              <a:rPr lang="en-US" sz="2000" dirty="0"/>
              <a:t>   	</a:t>
            </a:r>
            <a:r>
              <a:rPr lang="en-US" sz="2000" baseline="-25000" dirty="0"/>
              <a:t>	      </a:t>
            </a:r>
            <a:r>
              <a:rPr lang="en-US" sz="2000" i="1" dirty="0"/>
              <a:t>r  = </a:t>
            </a:r>
            <a:r>
              <a:rPr lang="en-US" sz="2000" dirty="0">
                <a:sym typeface="Symbol" charset="2"/>
              </a:rPr>
              <a:t></a:t>
            </a:r>
            <a:r>
              <a:rPr lang="en-US" sz="2000" i="1" baseline="-25000" dirty="0">
                <a:sym typeface="Symbol" charset="2"/>
              </a:rPr>
              <a:t>R1</a:t>
            </a:r>
            <a:r>
              <a:rPr lang="en-US" sz="2000" baseline="-25000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000" i="1" dirty="0">
                <a:sym typeface="Symbol" charset="2"/>
              </a:rPr>
              <a:t>r </a:t>
            </a:r>
            <a:r>
              <a:rPr lang="en-US" sz="2000" dirty="0">
                <a:sym typeface="Symbol" charset="2"/>
              </a:rPr>
              <a:t>)        </a:t>
            </a:r>
            <a:r>
              <a:rPr lang="en-US" sz="2000" i="1" baseline="-25000" dirty="0">
                <a:sym typeface="Symbol" charset="2"/>
              </a:rPr>
              <a:t>R2</a:t>
            </a:r>
            <a:r>
              <a:rPr lang="en-US" sz="2000" baseline="-25000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000" i="1" dirty="0">
                <a:sym typeface="Symbol" charset="2"/>
              </a:rPr>
              <a:t>r </a:t>
            </a:r>
            <a:r>
              <a:rPr lang="en-US" sz="2000" dirty="0">
                <a:sym typeface="Symbol" charset="2"/>
              </a:rPr>
              <a:t>) </a:t>
            </a:r>
          </a:p>
          <a:p>
            <a:pPr lvl="4">
              <a:lnSpc>
                <a:spcPct val="120000"/>
              </a:lnSpc>
            </a:pPr>
            <a:endParaRPr lang="en-US" sz="1600" dirty="0">
              <a:sym typeface="Symbol" charset="2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ym typeface="Symbol" charset="2"/>
              </a:rPr>
              <a:t>In other words, projecting on </a:t>
            </a:r>
            <a:r>
              <a:rPr lang="en-US" sz="2000" i="1" dirty="0">
                <a:sym typeface="Symbol" charset="2"/>
              </a:rPr>
              <a:t>R1 and R2, </a:t>
            </a:r>
            <a:r>
              <a:rPr lang="en-US" sz="2000" dirty="0">
                <a:sym typeface="Symbol" charset="2"/>
              </a:rPr>
              <a:t>and </a:t>
            </a:r>
            <a:r>
              <a:rPr lang="en-US" sz="2000" i="1" dirty="0">
                <a:sym typeface="Symbol" charset="2"/>
              </a:rPr>
              <a:t>joining back, </a:t>
            </a:r>
            <a:r>
              <a:rPr lang="en-US" sz="2000" dirty="0">
                <a:sym typeface="Symbol" charset="2"/>
              </a:rPr>
              <a:t>results in the relation you started with</a:t>
            </a:r>
            <a:endParaRPr lang="en-US" sz="2000" dirty="0"/>
          </a:p>
          <a:p>
            <a:pPr lvl="3"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</a:rPr>
              <a:t>Rule: </a:t>
            </a:r>
            <a:r>
              <a:rPr lang="en-US" sz="2000" dirty="0"/>
              <a:t>A decomposition of </a:t>
            </a:r>
            <a:r>
              <a:rPr lang="en-US" sz="2000" i="1" dirty="0"/>
              <a:t>R </a:t>
            </a:r>
            <a:r>
              <a:rPr lang="en-US" sz="2000" dirty="0"/>
              <a:t>into </a:t>
            </a:r>
            <a:r>
              <a:rPr lang="en-US" sz="2000" i="1" dirty="0"/>
              <a:t>(R1, R2) </a:t>
            </a:r>
            <a:r>
              <a:rPr lang="en-US" sz="2000" dirty="0"/>
              <a:t>is </a:t>
            </a:r>
            <a:r>
              <a:rPr lang="en-US" sz="2000" i="1" dirty="0"/>
              <a:t>lossless, </a:t>
            </a:r>
            <a:r>
              <a:rPr lang="en-US" sz="2000" dirty="0" err="1"/>
              <a:t>iff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/>
              <a:t>                       </a:t>
            </a:r>
            <a:r>
              <a:rPr lang="en-US" sz="2000" i="1" dirty="0">
                <a:solidFill>
                  <a:srgbClr val="FF0000"/>
                </a:solidFill>
              </a:rPr>
              <a:t>R1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</a:rPr>
              <a:t>∩ R2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  <a:sym typeface="Wingdings" charset="2"/>
              </a:rPr>
              <a:t> R1</a:t>
            </a:r>
            <a:r>
              <a:rPr lang="en-US" sz="2000" i="1" dirty="0">
                <a:ea typeface="Arial" charset="0"/>
                <a:cs typeface="Arial" charset="0"/>
                <a:sym typeface="Wingdings" charset="2"/>
              </a:rPr>
              <a:t>       or     </a:t>
            </a:r>
            <a:r>
              <a:rPr lang="en-US" sz="2000" i="1" dirty="0">
                <a:solidFill>
                  <a:srgbClr val="FF0000"/>
                </a:solidFill>
              </a:rPr>
              <a:t>R1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</a:rPr>
              <a:t>∩ R2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  <a:sym typeface="Wingdings" charset="2"/>
              </a:rPr>
              <a:t> R2</a:t>
            </a:r>
            <a:endParaRPr lang="en-US" sz="2000" i="1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  <a:buNone/>
            </a:pP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    in </a:t>
            </a:r>
            <a:r>
              <a:rPr lang="en-US" sz="2000" i="1" dirty="0">
                <a:ea typeface="Arial" charset="0"/>
                <a:cs typeface="Arial" charset="0"/>
                <a:sym typeface="Wingdings" charset="2"/>
              </a:rPr>
              <a:t>F+.</a:t>
            </a:r>
          </a:p>
          <a:p>
            <a:pPr lvl="2">
              <a:lnSpc>
                <a:spcPct val="120000"/>
              </a:lnSpc>
            </a:pPr>
            <a:endParaRPr lang="en-US" sz="14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Why? The join attributes then form a key for one of the relations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Each tuple from the other relation joins with exactly one from that relation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Loss-less Decompositions</a:t>
            </a:r>
          </a:p>
        </p:txBody>
      </p:sp>
      <p:sp>
        <p:nvSpPr>
          <p:cNvPr id="1273860" name="Freeform 4"/>
          <p:cNvSpPr>
            <a:spLocks/>
          </p:cNvSpPr>
          <p:nvPr/>
        </p:nvSpPr>
        <p:spPr bwMode="auto">
          <a:xfrm>
            <a:off x="2667000" y="1981200"/>
            <a:ext cx="274638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"/>
              </a:cxn>
              <a:cxn ang="0">
                <a:pos x="182" y="0"/>
              </a:cxn>
              <a:cxn ang="0">
                <a:pos x="182" y="182"/>
              </a:cxn>
              <a:cxn ang="0">
                <a:pos x="0" y="0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89323-CB5D-652D-8B5B-A80977AE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59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Example: R(A, B, C), FDs: A </a:t>
            </a:r>
            <a:r>
              <a:rPr lang="en-US" sz="2400" dirty="0">
                <a:sym typeface="Wingdings" pitchFamily="2" charset="2"/>
              </a:rPr>
              <a:t> B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Arial" charset="0"/>
                <a:cs typeface="Arial" charset="0"/>
                <a:sym typeface="Wingdings" pitchFamily="2" charset="2"/>
              </a:rPr>
              <a:t>Decomposition into R1(A, B) and R2(A, C) is lossless</a:t>
            </a:r>
          </a:p>
          <a:p>
            <a:pPr lvl="2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ea typeface="Arial" charset="0"/>
                <a:cs typeface="Arial" charset="0"/>
                <a:sym typeface="Wingdings" pitchFamily="2" charset="2"/>
              </a:rPr>
              <a:t>(R1 ∩ R2 =)</a:t>
            </a:r>
            <a:r>
              <a:rPr lang="en-US" sz="1800" dirty="0">
                <a:ea typeface="Arial" charset="0"/>
                <a:cs typeface="Arial" charset="0"/>
                <a:sym typeface="Wingdings" pitchFamily="2" charset="2"/>
              </a:rPr>
              <a:t> A 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a typeface="Arial" charset="0"/>
                <a:cs typeface="Arial" charset="0"/>
                <a:sym typeface="Wingdings" pitchFamily="2" charset="2"/>
              </a:rPr>
              <a:t>(R1 =) </a:t>
            </a:r>
            <a:r>
              <a:rPr lang="en-US" sz="1800" dirty="0">
                <a:ea typeface="Arial" charset="0"/>
                <a:cs typeface="Arial" charset="0"/>
                <a:sym typeface="Wingdings" pitchFamily="2" charset="2"/>
              </a:rPr>
              <a:t>AB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Arial" charset="0"/>
                <a:cs typeface="Arial" charset="0"/>
                <a:sym typeface="Wingdings" pitchFamily="2" charset="2"/>
              </a:rPr>
              <a:t>Decomposition into R1(A, B) and R2(B, C) is not lossless</a:t>
            </a:r>
          </a:p>
          <a:p>
            <a:pPr lvl="2">
              <a:lnSpc>
                <a:spcPct val="120000"/>
              </a:lnSpc>
            </a:pPr>
            <a:endParaRPr lang="en-US" sz="18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Loss-less Decompositions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9FC69F-0A52-D645-9BC4-7144F00C1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5733"/>
              </p:ext>
            </p:extLst>
          </p:nvPr>
        </p:nvGraphicFramePr>
        <p:xfrm>
          <a:off x="609600" y="2971800"/>
          <a:ext cx="1600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4037639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2060909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9986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7B8DFCF-6B1E-DB4F-8311-0248564C0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98976"/>
              </p:ext>
            </p:extLst>
          </p:nvPr>
        </p:nvGraphicFramePr>
        <p:xfrm>
          <a:off x="4191000" y="2957763"/>
          <a:ext cx="10668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4037639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C851359-BD90-F145-BAE7-D260C6C9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53457"/>
              </p:ext>
            </p:extLst>
          </p:nvPr>
        </p:nvGraphicFramePr>
        <p:xfrm>
          <a:off x="5867400" y="2957763"/>
          <a:ext cx="1066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2060909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9986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</a:tbl>
          </a:graphicData>
        </a:graphic>
      </p:graphicFrame>
      <p:sp>
        <p:nvSpPr>
          <p:cNvPr id="8" name="Freeform 4">
            <a:extLst>
              <a:ext uri="{FF2B5EF4-FFF2-40B4-BE49-F238E27FC236}">
                <a16:creationId xmlns:a16="http://schemas.microsoft.com/office/drawing/2014/main" id="{5FE35247-ED5E-7E4A-B881-A80BC38512B8}"/>
              </a:ext>
            </a:extLst>
          </p:cNvPr>
          <p:cNvSpPr>
            <a:spLocks/>
          </p:cNvSpPr>
          <p:nvPr/>
        </p:nvSpPr>
        <p:spPr bwMode="auto">
          <a:xfrm>
            <a:off x="5347076" y="3540125"/>
            <a:ext cx="274638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"/>
              </a:cxn>
              <a:cxn ang="0">
                <a:pos x="182" y="0"/>
              </a:cxn>
              <a:cxn ang="0">
                <a:pos x="182" y="182"/>
              </a:cxn>
              <a:cxn ang="0">
                <a:pos x="0" y="0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707E5C28-7779-734B-B9A5-7CD683ECD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33426"/>
              </p:ext>
            </p:extLst>
          </p:nvPr>
        </p:nvGraphicFramePr>
        <p:xfrm>
          <a:off x="7391400" y="2971800"/>
          <a:ext cx="16002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4037639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2060909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9986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6128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9027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42963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5295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17592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2564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27222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659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CA90CC-4FAB-294B-B1B5-519F3C5160D9}"/>
              </a:ext>
            </a:extLst>
          </p:cNvPr>
          <p:cNvSpPr txBox="1"/>
          <p:nvPr/>
        </p:nvSpPr>
        <p:spPr>
          <a:xfrm>
            <a:off x="7003140" y="3567363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=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97EA0BA-09C3-734A-B579-2895B19B763C}"/>
              </a:ext>
            </a:extLst>
          </p:cNvPr>
          <p:cNvSpPr/>
          <p:nvPr/>
        </p:nvSpPr>
        <p:spPr>
          <a:xfrm>
            <a:off x="2895600" y="3429000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17DA08-8445-172C-42D7-89009C38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344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077200" cy="510540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None/>
            </a:pPr>
            <a:r>
              <a:rPr lang="en-US" sz="2000" dirty="0"/>
              <a:t>Is it easy to check if the dependencies in </a:t>
            </a:r>
            <a:r>
              <a:rPr lang="en-US" sz="2000" i="1" dirty="0"/>
              <a:t>F </a:t>
            </a:r>
            <a:r>
              <a:rPr lang="en-US" sz="2000" dirty="0"/>
              <a:t>hold ?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/>
              <a:t>	Okay as long as the dependencies can be checked in the same table.</a:t>
            </a:r>
          </a:p>
          <a:p>
            <a:pPr marL="533400" indent="-533400">
              <a:lnSpc>
                <a:spcPct val="130000"/>
              </a:lnSpc>
              <a:spcAft>
                <a:spcPts val="1200"/>
              </a:spcAft>
              <a:buNone/>
            </a:pPr>
            <a:r>
              <a:rPr lang="en-US" sz="2000" dirty="0"/>
              <a:t>Consider </a:t>
            </a:r>
            <a:r>
              <a:rPr lang="en-US" sz="2000" i="1" dirty="0"/>
              <a:t>R = (A, B, C)</a:t>
            </a:r>
            <a:r>
              <a:rPr lang="en-US" sz="2000" dirty="0"/>
              <a:t>, and </a:t>
            </a:r>
            <a:r>
              <a:rPr lang="en-US" sz="2000" i="1" dirty="0"/>
              <a:t>F ={A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B</a:t>
            </a:r>
            <a:r>
              <a:rPr lang="en-US" sz="2000" dirty="0">
                <a:sym typeface="Wingdings" charset="2"/>
              </a:rPr>
              <a:t>, </a:t>
            </a:r>
            <a:r>
              <a:rPr lang="en-US" sz="2000" i="1" dirty="0">
                <a:sym typeface="Wingdings" charset="2"/>
              </a:rPr>
              <a:t>B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C}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1. Decompose into R1 = (A, B), and R2 = (A, C)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        Lossless ? Yes.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        But, makes it hard to check for </a:t>
            </a:r>
            <a:r>
              <a:rPr lang="en-US" sz="2000" i="1" dirty="0">
                <a:sym typeface="Wingdings" charset="2"/>
              </a:rPr>
              <a:t>B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i="1" dirty="0">
                <a:sym typeface="Wingdings" charset="2"/>
              </a:rPr>
              <a:t>			The data is in multiple tables.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2. On the other hand, </a:t>
            </a:r>
            <a:r>
              <a:rPr lang="en-US" sz="2000" i="1" dirty="0">
                <a:sym typeface="Wingdings" charset="2"/>
              </a:rPr>
              <a:t>R1 = (A, B), and R2 = (B, C),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i="1" dirty="0">
                <a:sym typeface="Wingdings" charset="2"/>
              </a:rPr>
              <a:t>	</a:t>
            </a:r>
            <a:r>
              <a:rPr lang="en-US" sz="2000" dirty="0">
                <a:sym typeface="Wingdings" charset="2"/>
              </a:rPr>
              <a:t>   is both lossless and dependency-preserving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           Really ? What about </a:t>
            </a:r>
            <a:r>
              <a:rPr lang="en-US" sz="2000" i="1" dirty="0">
                <a:sym typeface="Wingdings" charset="2"/>
              </a:rPr>
              <a:t>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 ?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i="1" dirty="0">
                <a:sym typeface="Wingdings" charset="2"/>
              </a:rPr>
              <a:t>	   </a:t>
            </a:r>
            <a:r>
              <a:rPr lang="en-US" sz="2000" dirty="0">
                <a:sym typeface="Wingdings" charset="2"/>
              </a:rPr>
              <a:t>If we can check </a:t>
            </a:r>
            <a:r>
              <a:rPr lang="en-US" sz="2000" i="1" dirty="0">
                <a:sym typeface="Wingdings" charset="2"/>
              </a:rPr>
              <a:t>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B</a:t>
            </a:r>
            <a:r>
              <a:rPr lang="en-US" sz="2000" dirty="0">
                <a:sym typeface="Wingdings" charset="2"/>
              </a:rPr>
              <a:t>, and </a:t>
            </a:r>
            <a:r>
              <a:rPr lang="en-US" sz="2000" i="1" dirty="0">
                <a:sym typeface="Wingdings" charset="2"/>
              </a:rPr>
              <a:t>B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C, 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</a:t>
            </a:r>
            <a:r>
              <a:rPr lang="en-US" sz="2000" dirty="0">
                <a:sym typeface="Wingdings" charset="2"/>
              </a:rPr>
              <a:t> is implied.</a:t>
            </a:r>
            <a:endParaRPr lang="en-US" sz="2000" i="1" dirty="0">
              <a:sym typeface="Wingdings" charset="2"/>
            </a:endParaRPr>
          </a:p>
        </p:txBody>
      </p:sp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Dependency-preserving Decompositions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200F28-BDDA-4758-86FE-A74511BC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0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Definition: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Consider decomposition of </a:t>
            </a:r>
            <a:r>
              <a:rPr lang="en-US" i="1" dirty="0"/>
              <a:t>R into R1, …, </a:t>
            </a:r>
            <a:r>
              <a:rPr lang="en-US" i="1" dirty="0" err="1"/>
              <a:t>Rn</a:t>
            </a:r>
            <a:r>
              <a:rPr lang="en-US" i="1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Let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be the set of dependencies </a:t>
            </a:r>
            <a:r>
              <a:rPr lang="en-US" i="1" dirty="0"/>
              <a:t>F </a:t>
            </a:r>
            <a:r>
              <a:rPr lang="en-US" sz="3200" i="1" baseline="30000" dirty="0"/>
              <a:t>+</a:t>
            </a:r>
            <a:r>
              <a:rPr lang="en-US" dirty="0"/>
              <a:t> that include only attributes in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dirty="0"/>
              <a:t>. </a:t>
            </a:r>
          </a:p>
          <a:p>
            <a:pPr>
              <a:lnSpc>
                <a:spcPct val="120000"/>
              </a:lnSpc>
            </a:pPr>
            <a:endParaRPr lang="en-US" i="1" dirty="0"/>
          </a:p>
          <a:p>
            <a:pPr>
              <a:lnSpc>
                <a:spcPct val="120000"/>
              </a:lnSpc>
            </a:pPr>
            <a:r>
              <a:rPr lang="en-US" i="1" dirty="0"/>
              <a:t> </a:t>
            </a:r>
            <a:r>
              <a:rPr lang="en-US" dirty="0"/>
              <a:t>The decomposition is  </a:t>
            </a:r>
            <a:r>
              <a:rPr lang="en-US" dirty="0">
                <a:solidFill>
                  <a:srgbClr val="FF0000"/>
                </a:solidFill>
              </a:rPr>
              <a:t>dependency preserving</a:t>
            </a:r>
            <a:r>
              <a:rPr lang="en-US" dirty="0"/>
              <a:t>,  if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sz="2400" dirty="0"/>
              <a:t>         (</a:t>
            </a:r>
            <a:r>
              <a:rPr lang="en-US" sz="2400" i="1" dirty="0"/>
              <a:t>F</a:t>
            </a:r>
            <a:r>
              <a:rPr lang="en-US" sz="2400" baseline="-25000" dirty="0"/>
              <a:t>1</a:t>
            </a:r>
            <a:r>
              <a:rPr lang="en-US" sz="2400" i="1" dirty="0"/>
              <a:t> </a:t>
            </a:r>
            <a:r>
              <a:rPr lang="en-US" sz="2400" dirty="0" err="1">
                <a:sym typeface="Symbol" charset="2"/>
              </a:rPr>
              <a:t></a:t>
            </a:r>
            <a:r>
              <a:rPr lang="en-US" sz="2400" i="1" dirty="0">
                <a:sym typeface="Symbol" charset="2"/>
              </a:rPr>
              <a:t> F</a:t>
            </a:r>
            <a:r>
              <a:rPr lang="en-US" sz="2400" baseline="-25000" dirty="0">
                <a:sym typeface="Symbol" charset="2"/>
              </a:rPr>
              <a:t>2 </a:t>
            </a:r>
            <a:r>
              <a:rPr lang="en-US" sz="2400" dirty="0" err="1">
                <a:sym typeface="Symbol" charset="2"/>
              </a:rPr>
              <a:t></a:t>
            </a:r>
            <a:r>
              <a:rPr lang="en-US" sz="2400" i="1" dirty="0">
                <a:sym typeface="Symbol" charset="2"/>
              </a:rPr>
              <a:t> …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</a:t>
            </a:r>
            <a:r>
              <a:rPr lang="en-US" sz="2400" i="1" dirty="0">
                <a:sym typeface="Symbol" charset="2"/>
              </a:rPr>
              <a:t> F</a:t>
            </a:r>
            <a:r>
              <a:rPr lang="en-US" sz="2400" baseline="-25000" dirty="0">
                <a:sym typeface="Symbol" charset="2"/>
              </a:rPr>
              <a:t>n </a:t>
            </a:r>
            <a:r>
              <a:rPr lang="en-US" sz="2400" dirty="0">
                <a:sym typeface="Symbol" charset="2"/>
              </a:rPr>
              <a:t>)</a:t>
            </a:r>
            <a:r>
              <a:rPr lang="en-US" sz="3200" baseline="30000" dirty="0">
                <a:sym typeface="Symbol" charset="2"/>
              </a:rPr>
              <a:t>+</a:t>
            </a:r>
            <a:r>
              <a:rPr lang="en-US" sz="2400" dirty="0">
                <a:sym typeface="Symbol" charset="2"/>
              </a:rPr>
              <a:t> = </a:t>
            </a:r>
            <a:r>
              <a:rPr lang="en-US" sz="2400" i="1" dirty="0">
                <a:sym typeface="Symbol" charset="2"/>
              </a:rPr>
              <a:t>F </a:t>
            </a:r>
            <a:r>
              <a:rPr lang="en-US" sz="3200" i="1" baseline="30000" dirty="0">
                <a:sym typeface="Symbol" charset="2"/>
              </a:rPr>
              <a:t>+</a:t>
            </a:r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Dependency-preserving Decompositions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42A451-51BC-DFCF-9913-865EEF04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479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34124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Boyce-Codd Normal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477674-9C4E-7BAD-E831-F0B936C7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22D28-DF46-8C43-A798-ACECE7068864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09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8.3.2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BCNF helps avoid redundancy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decompose a schema into BCNF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Boyce Codd Normal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4C98B1-96FD-797F-D8EE-05666282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71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105400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dirty="0"/>
              <a:t>1. We will encode and list all our knowledge about the schema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Functional dependencies (</a:t>
            </a:r>
            <a:r>
              <a:rPr lang="en-US" dirty="0" err="1"/>
              <a:t>FDs</a:t>
            </a:r>
            <a:r>
              <a:rPr lang="en-US" dirty="0"/>
              <a:t>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Also: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Multi-valued dependencies (briefly discuss later)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Join dependencies etc…</a:t>
            </a:r>
          </a:p>
          <a:p>
            <a:pPr>
              <a:spcAft>
                <a:spcPts val="6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2.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 will define a set of rules that the schema must follow to be considered good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“Normal forms”: 1NF, 2NF, 3NF, BCNF, 4NF, …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A normal form specifies constraints on the schemas and </a:t>
            </a:r>
            <a:r>
              <a:rPr lang="en-US" dirty="0" err="1">
                <a:solidFill>
                  <a:srgbClr val="FF0000"/>
                </a:solidFill>
              </a:rPr>
              <a:t>FDs</a:t>
            </a:r>
            <a:endParaRPr lang="en-US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dirty="0"/>
              <a:t>3. If not in a “normal form”, we modify the schema 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D95F8B-20CD-6D63-EF25-34591C56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252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marL="533400" indent="-533400"/>
            <a:r>
              <a:rPr lang="en-US" dirty="0"/>
              <a:t>A relation schema </a:t>
            </a:r>
            <a:r>
              <a:rPr lang="en-US" i="1" dirty="0"/>
              <a:t>R </a:t>
            </a:r>
            <a:r>
              <a:rPr lang="en-US" dirty="0"/>
              <a:t>is “in BCNF” if:</a:t>
            </a:r>
          </a:p>
          <a:p>
            <a:pPr marL="788988" lvl="1" indent="-533400"/>
            <a:r>
              <a:rPr lang="en-US" sz="2400" dirty="0"/>
              <a:t>Every functional dependency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/>
              </a:rPr>
              <a:t></a:t>
            </a:r>
            <a:r>
              <a:rPr lang="en-US" sz="2400" i="1" dirty="0">
                <a:sym typeface="Wingdings"/>
              </a:rPr>
              <a:t> B </a:t>
            </a:r>
            <a:r>
              <a:rPr lang="en-US" sz="2400" dirty="0"/>
              <a:t>that holds on it is </a:t>
            </a:r>
            <a:r>
              <a:rPr lang="en-US" sz="2400" i="1" dirty="0">
                <a:solidFill>
                  <a:srgbClr val="FF0000"/>
                </a:solidFill>
              </a:rPr>
              <a:t>EITHER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1027113" lvl="2" indent="-533400">
              <a:buNone/>
            </a:pPr>
            <a:r>
              <a:rPr lang="en-US" sz="2400" dirty="0">
                <a:sym typeface="Wingdings" charset="2"/>
              </a:rPr>
              <a:t>    1. Trivial </a:t>
            </a:r>
            <a:r>
              <a:rPr lang="en-US" sz="2400" i="1" dirty="0">
                <a:solidFill>
                  <a:srgbClr val="FF0000"/>
                </a:solidFill>
                <a:sym typeface="Wingdings" charset="2"/>
              </a:rPr>
              <a:t>OR</a:t>
            </a:r>
          </a:p>
          <a:p>
            <a:pPr marL="1027113" lvl="2" indent="-533400">
              <a:buNone/>
            </a:pPr>
            <a:r>
              <a:rPr lang="en-US" sz="2400" i="1" dirty="0">
                <a:solidFill>
                  <a:srgbClr val="FF0000"/>
                </a:solidFill>
                <a:sym typeface="Wingdings" charset="2"/>
              </a:rPr>
              <a:t>    </a:t>
            </a:r>
            <a:r>
              <a:rPr lang="en-US" sz="2400" dirty="0">
                <a:sym typeface="Wingdings" charset="2"/>
              </a:rPr>
              <a:t>2</a:t>
            </a:r>
            <a:r>
              <a:rPr lang="en-US" sz="2400" i="1" dirty="0">
                <a:solidFill>
                  <a:srgbClr val="FF0000"/>
                </a:solidFill>
                <a:sym typeface="Wingdings" charset="2"/>
              </a:rPr>
              <a:t>. </a:t>
            </a:r>
            <a:r>
              <a:rPr lang="en-US" sz="2400" i="1" dirty="0"/>
              <a:t>A</a:t>
            </a:r>
            <a:r>
              <a:rPr lang="en-US" sz="2400" dirty="0"/>
              <a:t> is a </a:t>
            </a:r>
            <a:r>
              <a:rPr lang="en-US" sz="2400" i="1" dirty="0" err="1"/>
              <a:t>superkey</a:t>
            </a:r>
            <a:r>
              <a:rPr lang="en-US" sz="2400" dirty="0"/>
              <a:t> of </a:t>
            </a:r>
            <a:r>
              <a:rPr lang="en-US" sz="2400" i="1" dirty="0"/>
              <a:t>R</a:t>
            </a:r>
          </a:p>
          <a:p>
            <a:pPr marL="533400" indent="-533400">
              <a:buNone/>
            </a:pPr>
            <a:endParaRPr lang="en-US" i="1" u="sng" dirty="0"/>
          </a:p>
          <a:p>
            <a:pPr marL="533400" indent="-533400"/>
            <a:r>
              <a:rPr lang="en-US" i="1" u="sng" dirty="0"/>
              <a:t>Why is BCNF good ?</a:t>
            </a:r>
          </a:p>
          <a:p>
            <a:pPr marL="788988" lvl="1" indent="-533400"/>
            <a:r>
              <a:rPr lang="en-US" dirty="0"/>
              <a:t>Guarantees that there can be no redundancy because of a functional dependency</a:t>
            </a:r>
          </a:p>
          <a:p>
            <a:pPr marL="788988" lvl="1" indent="-533400"/>
            <a:r>
              <a:rPr lang="en-US" dirty="0"/>
              <a:t>Consider a relation </a:t>
            </a:r>
            <a:r>
              <a:rPr lang="en-US" i="1" dirty="0" err="1"/>
              <a:t>r(A</a:t>
            </a:r>
            <a:r>
              <a:rPr lang="en-US" i="1" dirty="0"/>
              <a:t>, B, C, D)</a:t>
            </a:r>
            <a:r>
              <a:rPr lang="en-US" dirty="0"/>
              <a:t> with functional dependency </a:t>
            </a:r>
          </a:p>
          <a:p>
            <a:pPr marL="788988" lvl="1" indent="-533400">
              <a:buNone/>
            </a:pPr>
            <a:r>
              <a:rPr lang="en-US" i="1" dirty="0"/>
              <a:t>         A 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>
                <a:sym typeface="Wingdings"/>
              </a:rPr>
              <a:t> B </a:t>
            </a:r>
            <a:r>
              <a:rPr lang="en-US" dirty="0">
                <a:sym typeface="Wingdings"/>
              </a:rPr>
              <a:t>and two </a:t>
            </a:r>
            <a:r>
              <a:rPr lang="en-US" dirty="0" err="1">
                <a:sym typeface="Wingdings"/>
              </a:rPr>
              <a:t>tuples</a:t>
            </a:r>
            <a:r>
              <a:rPr lang="en-US" dirty="0">
                <a:sym typeface="Wingdings"/>
              </a:rPr>
              <a:t>: (a1,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b1</a:t>
            </a:r>
            <a:r>
              <a:rPr lang="en-US" dirty="0">
                <a:sym typeface="Wingdings"/>
              </a:rPr>
              <a:t>, c1, d1), and (a1,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b1</a:t>
            </a:r>
            <a:r>
              <a:rPr lang="en-US" dirty="0">
                <a:sym typeface="Wingdings"/>
              </a:rPr>
              <a:t>, c2, d2)</a:t>
            </a:r>
          </a:p>
          <a:p>
            <a:pPr marL="1027113" lvl="2" indent="-533400"/>
            <a:r>
              <a:rPr lang="en-US" i="1" dirty="0">
                <a:sym typeface="Wingdings"/>
              </a:rPr>
              <a:t>b1 </a:t>
            </a:r>
            <a:r>
              <a:rPr lang="en-US" dirty="0">
                <a:sym typeface="Wingdings"/>
              </a:rPr>
              <a:t>is repeated because of the functional dependency</a:t>
            </a:r>
            <a:endParaRPr lang="en-US" i="1" dirty="0">
              <a:sym typeface="Wingdings"/>
            </a:endParaRPr>
          </a:p>
          <a:p>
            <a:pPr marL="1027113" lvl="2" indent="-533400"/>
            <a:r>
              <a:rPr lang="en-US" dirty="0">
                <a:sym typeface="Wingdings"/>
              </a:rPr>
              <a:t>BUT this relation is not in BCNF</a:t>
            </a:r>
          </a:p>
          <a:p>
            <a:pPr marL="1311275" lvl="3" indent="-533400"/>
            <a:r>
              <a:rPr lang="en-US" i="1" dirty="0">
                <a:sym typeface="Wingdings"/>
              </a:rPr>
              <a:t>A 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>
                <a:sym typeface="Wingdings"/>
              </a:rPr>
              <a:t> B </a:t>
            </a:r>
            <a:r>
              <a:rPr lang="en-US" dirty="0">
                <a:sym typeface="Wingdings"/>
              </a:rPr>
              <a:t>is neither trivial nor is </a:t>
            </a:r>
            <a:r>
              <a:rPr lang="en-US" i="1" dirty="0">
                <a:sym typeface="Wingdings"/>
              </a:rPr>
              <a:t>A </a:t>
            </a:r>
            <a:r>
              <a:rPr lang="en-US" dirty="0">
                <a:sym typeface="Wingdings"/>
              </a:rPr>
              <a:t>a </a:t>
            </a:r>
            <a:r>
              <a:rPr lang="en-US" dirty="0" err="1">
                <a:sym typeface="Wingdings"/>
              </a:rPr>
              <a:t>superkey</a:t>
            </a:r>
            <a:r>
              <a:rPr lang="en-US" dirty="0">
                <a:sym typeface="Wingdings"/>
              </a:rPr>
              <a:t> for the relation</a:t>
            </a:r>
            <a:endParaRPr lang="en-US" i="1" dirty="0">
              <a:sym typeface="Wingdings"/>
            </a:endParaRPr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BCNF: 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93F72-151D-A60C-EC9F-75A6D183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pPr marL="533400" indent="-533400"/>
            <a:r>
              <a:rPr lang="en-US" sz="2800" i="1" u="sng" dirty="0"/>
              <a:t>Why does redundancy arise ?</a:t>
            </a:r>
          </a:p>
          <a:p>
            <a:pPr marL="788988" lvl="1" indent="-533400"/>
            <a:r>
              <a:rPr lang="en-US" sz="2400" dirty="0"/>
              <a:t>Given a FD, A </a:t>
            </a:r>
            <a:r>
              <a:rPr lang="en-US" sz="2400" dirty="0" err="1">
                <a:sym typeface="Wingdings"/>
              </a:rPr>
              <a:t></a:t>
            </a:r>
            <a:r>
              <a:rPr lang="en-US" sz="2400" dirty="0"/>
              <a:t> B, if A is repeated (B – A) has to be repeated 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1 is satisfied, (B – A) is empty, so not a problem.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2 is satisfied, then A can’t be repeated, so this doesn’t happen either</a:t>
            </a:r>
          </a:p>
          <a:p>
            <a:pPr marL="788988" lvl="1" indent="-533400">
              <a:buAutoNum type="arabicPeriod"/>
            </a:pPr>
            <a:endParaRPr lang="en-US" sz="2400" i="1" dirty="0"/>
          </a:p>
          <a:p>
            <a:pPr marL="533400" indent="-533400"/>
            <a:r>
              <a:rPr lang="en-US" sz="2800" dirty="0"/>
              <a:t>Hence no redundancy because of </a:t>
            </a:r>
            <a:r>
              <a:rPr lang="en-US" sz="2800" dirty="0" err="1"/>
              <a:t>FDs</a:t>
            </a:r>
            <a:endParaRPr lang="en-US" sz="2800" dirty="0"/>
          </a:p>
          <a:p>
            <a:pPr marL="788988" lvl="1" indent="-533400"/>
            <a:r>
              <a:rPr lang="en-US" sz="2400" dirty="0"/>
              <a:t>Redundancy may exist because of other types of dependencies</a:t>
            </a:r>
          </a:p>
          <a:p>
            <a:pPr marL="1027113" lvl="2" indent="-533400"/>
            <a:r>
              <a:rPr lang="en-US" sz="2200" dirty="0"/>
              <a:t>Higher normal forms used for that (specifically, 4NF)</a:t>
            </a:r>
          </a:p>
          <a:p>
            <a:pPr marL="788988" lvl="1" indent="-533400"/>
            <a:r>
              <a:rPr lang="en-US" sz="2400" dirty="0"/>
              <a:t>Data may naturally have duplicated/redundant data</a:t>
            </a:r>
          </a:p>
          <a:p>
            <a:pPr marL="1027113" lvl="2" indent="-533400"/>
            <a:r>
              <a:rPr lang="en-US" sz="2200" dirty="0"/>
              <a:t>We can’t control that unless a FD or some other dependency is defined</a:t>
            </a:r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and Redundancy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0BDB8-DE15-43E5-333F-4BA16AFE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r>
              <a:rPr lang="en-US" dirty="0"/>
              <a:t>What if the schema is not in BCNF ?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Decompose (split) the schema into two pieces.</a:t>
            </a:r>
          </a:p>
          <a:p>
            <a:pPr lvl="4"/>
            <a:endParaRPr lang="en-US" i="1" dirty="0"/>
          </a:p>
          <a:p>
            <a:r>
              <a:rPr lang="en-US" dirty="0"/>
              <a:t>From the previous example: split the schema into:</a:t>
            </a:r>
          </a:p>
          <a:p>
            <a:pPr lvl="1"/>
            <a:r>
              <a:rPr lang="en-US" i="1" dirty="0"/>
              <a:t>r1(A, B),  r2(A, C, D)</a:t>
            </a:r>
          </a:p>
          <a:p>
            <a:pPr lvl="1"/>
            <a:r>
              <a:rPr lang="en-US" dirty="0"/>
              <a:t>The first schema is in BCNF, the second one may not be (and may require further decomposition)</a:t>
            </a:r>
          </a:p>
          <a:p>
            <a:pPr lvl="1"/>
            <a:r>
              <a:rPr lang="en-US" dirty="0"/>
              <a:t>No repetition now: </a:t>
            </a:r>
            <a:r>
              <a:rPr lang="en-US" i="1" dirty="0"/>
              <a:t>r1 </a:t>
            </a:r>
            <a:r>
              <a:rPr lang="en-US" dirty="0"/>
              <a:t>contains </a:t>
            </a:r>
            <a:r>
              <a:rPr lang="en-US" i="1" dirty="0"/>
              <a:t>(a1, b1)</a:t>
            </a:r>
            <a:r>
              <a:rPr lang="en-US" dirty="0"/>
              <a:t>, but </a:t>
            </a:r>
            <a:r>
              <a:rPr lang="en-US" i="1" dirty="0"/>
              <a:t>b1 </a:t>
            </a:r>
            <a:r>
              <a:rPr lang="en-US" dirty="0"/>
              <a:t>will not be repeated</a:t>
            </a:r>
          </a:p>
          <a:p>
            <a:pPr lvl="4"/>
            <a:endParaRPr lang="en-US" i="1" dirty="0"/>
          </a:p>
          <a:p>
            <a:r>
              <a:rPr lang="en-US" dirty="0"/>
              <a:t>Careful: you want the decomposition to be </a:t>
            </a:r>
            <a:r>
              <a:rPr lang="en-US" dirty="0">
                <a:solidFill>
                  <a:srgbClr val="FF0000"/>
                </a:solidFill>
              </a:rPr>
              <a:t>lossless</a:t>
            </a:r>
          </a:p>
          <a:p>
            <a:pPr lvl="1"/>
            <a:r>
              <a:rPr lang="en-US" i="1" dirty="0"/>
              <a:t>No information should be lost</a:t>
            </a:r>
          </a:p>
          <a:p>
            <a:pPr lvl="2"/>
            <a:r>
              <a:rPr lang="en-US" dirty="0"/>
              <a:t>The above decomposition is lossless</a:t>
            </a:r>
          </a:p>
        </p:txBody>
      </p:sp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0AADF-7C42-DA0A-8068-6ABBE2A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9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34789</TotalTime>
  <Words>8574</Words>
  <Application>Microsoft Macintosh PowerPoint</Application>
  <PresentationFormat>On-screen Show (4:3)</PresentationFormat>
  <Paragraphs>1735</Paragraphs>
  <Slides>124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124</vt:i4>
      </vt:variant>
    </vt:vector>
  </HeadingPairs>
  <TitlesOfParts>
    <vt:vector size="135" baseType="lpstr">
      <vt:lpstr>Arial</vt:lpstr>
      <vt:lpstr>Calibri</vt:lpstr>
      <vt:lpstr>Helvetica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2_Concourse</vt:lpstr>
      <vt:lpstr>CMSC424: Database Design  Module: Design: E/R Models and Normalization</vt:lpstr>
      <vt:lpstr>Design Process; E/R Basics</vt:lpstr>
      <vt:lpstr>Design Process</vt:lpstr>
      <vt:lpstr>What runs where?</vt:lpstr>
      <vt:lpstr>“Database” Design</vt:lpstr>
      <vt:lpstr>“Database” Design</vt:lpstr>
      <vt:lpstr>Schema ”Evolution” and Challenges</vt:lpstr>
      <vt:lpstr>PowerPoint Presentation</vt:lpstr>
      <vt:lpstr>Basics of E/R Modeling</vt:lpstr>
      <vt:lpstr>Entity-Relationship Model</vt:lpstr>
      <vt:lpstr>Entity-Relationship Model</vt:lpstr>
      <vt:lpstr>Entities and relationships</vt:lpstr>
      <vt:lpstr>ER Diagram</vt:lpstr>
      <vt:lpstr>Types of Attributes</vt:lpstr>
      <vt:lpstr>Types of Attributes</vt:lpstr>
      <vt:lpstr>Relationship Cardinalities</vt:lpstr>
      <vt:lpstr>Mapping Cardinalities</vt:lpstr>
      <vt:lpstr>Mapping Cardinalities</vt:lpstr>
      <vt:lpstr>Relationship Set Keys</vt:lpstr>
      <vt:lpstr>Relationship Set Keys</vt:lpstr>
      <vt:lpstr>Relationship Set Keys</vt:lpstr>
      <vt:lpstr>Relationship Set Keys</vt:lpstr>
      <vt:lpstr>Relationship Set Keys</vt:lpstr>
      <vt:lpstr>Relationship Set Keys</vt:lpstr>
      <vt:lpstr>PowerPoint Presentation</vt:lpstr>
      <vt:lpstr>More E/R Constructs</vt:lpstr>
      <vt:lpstr>Recursive Relationships</vt:lpstr>
      <vt:lpstr>Weak Entity Sets</vt:lpstr>
      <vt:lpstr>Examples of Weak Entity Sets</vt:lpstr>
      <vt:lpstr>Participation Constraints</vt:lpstr>
      <vt:lpstr>Specialization/Generalization</vt:lpstr>
      <vt:lpstr>Aggregation</vt:lpstr>
      <vt:lpstr>PowerPoint Presentation</vt:lpstr>
      <vt:lpstr>Converting E/R Models to Relations</vt:lpstr>
      <vt:lpstr>E/R Diagrams  Relations</vt:lpstr>
      <vt:lpstr>E/R Diagrams  Relations</vt:lpstr>
      <vt:lpstr>E/R Diagrams  Relations</vt:lpstr>
      <vt:lpstr>E/R Diagrams  Relations</vt:lpstr>
      <vt:lpstr>Weak Entity Sets</vt:lpstr>
      <vt:lpstr>Multi-valued Attributes</vt:lpstr>
      <vt:lpstr>Specialization and Generalization</vt:lpstr>
      <vt:lpstr>PowerPoint Presentation</vt:lpstr>
      <vt:lpstr>Design Issues; Alternate Notations</vt:lpstr>
      <vt:lpstr>Some Common Mistakes</vt:lpstr>
      <vt:lpstr>Some Common Mistakes</vt:lpstr>
      <vt:lpstr>Design Issues</vt:lpstr>
      <vt:lpstr>Design Issues</vt:lpstr>
      <vt:lpstr>Design Issues</vt:lpstr>
      <vt:lpstr>Alternate Notations</vt:lpstr>
      <vt:lpstr>Unified Modeling Language (UML)</vt:lpstr>
      <vt:lpstr>Thoughts…</vt:lpstr>
      <vt:lpstr>Thoughts…</vt:lpstr>
      <vt:lpstr>PowerPoint Presentation</vt:lpstr>
      <vt:lpstr>Relational Database Design </vt:lpstr>
      <vt:lpstr>Normalization</vt:lpstr>
      <vt:lpstr>Simplified University Database Schema</vt:lpstr>
      <vt:lpstr>PowerPoint Presentation</vt:lpstr>
      <vt:lpstr>PowerPoint Presentation</vt:lpstr>
      <vt:lpstr>PowerPoint Presentation</vt:lpstr>
      <vt:lpstr>PowerPoint Presentation</vt:lpstr>
      <vt:lpstr>Desiderata </vt:lpstr>
      <vt:lpstr>Overall Approach</vt:lpstr>
      <vt:lpstr>Atomic Domains and 1st Normal Form</vt:lpstr>
      <vt:lpstr>CMSC424: Database Design  Module: Design: E/R Models and Normalization</vt:lpstr>
      <vt:lpstr>Functional Dependencies</vt:lpstr>
      <vt:lpstr>Functional Dependencies</vt:lpstr>
      <vt:lpstr>FDs: Example 1</vt:lpstr>
      <vt:lpstr>FDs: Example 2</vt:lpstr>
      <vt:lpstr>FDs: Example 3</vt:lpstr>
      <vt:lpstr>Functional Dependencies</vt:lpstr>
      <vt:lpstr>Functional Dependencies</vt:lpstr>
      <vt:lpstr>FDs and Redundancy</vt:lpstr>
      <vt:lpstr>FDs and Redundancy</vt:lpstr>
      <vt:lpstr>Functional Dependencies</vt:lpstr>
      <vt:lpstr>Definitions</vt:lpstr>
      <vt:lpstr>CMSC424: Database Design  Module: Design: E/R Models and Normalization</vt:lpstr>
      <vt:lpstr>Working with Functional Dependencies</vt:lpstr>
      <vt:lpstr>1. Closure </vt:lpstr>
      <vt:lpstr>Additional rules</vt:lpstr>
      <vt:lpstr>Example</vt:lpstr>
      <vt:lpstr>2. Closure of an attribute set</vt:lpstr>
      <vt:lpstr>Computing the closure for A  </vt:lpstr>
      <vt:lpstr>Example</vt:lpstr>
      <vt:lpstr>Uses of attribute set closures</vt:lpstr>
      <vt:lpstr>3. Extraneous Attributes</vt:lpstr>
      <vt:lpstr>4. Canonical Cover</vt:lpstr>
      <vt:lpstr>CMSC424: Database Design  Module: Design: E/R Models and Normalization</vt:lpstr>
      <vt:lpstr>Lossless and Lossy Decompositions</vt:lpstr>
      <vt:lpstr>Decompositions</vt:lpstr>
      <vt:lpstr>Loss-less Decompositions</vt:lpstr>
      <vt:lpstr>Loss-less Decompositions</vt:lpstr>
      <vt:lpstr>Dependency-preserving Decompositions</vt:lpstr>
      <vt:lpstr>Dependency-preserving Decompositions</vt:lpstr>
      <vt:lpstr>CMSC424: Database Design  Module: Design: E/R Models and Normalization</vt:lpstr>
      <vt:lpstr>Boyce Codd Normal Form</vt:lpstr>
      <vt:lpstr>Approach</vt:lpstr>
      <vt:lpstr>BCNF: Boyce-Codd Normal Form</vt:lpstr>
      <vt:lpstr>BCNF and Redundancy</vt:lpstr>
      <vt:lpstr>BCNF</vt:lpstr>
      <vt:lpstr>Achieving BCNF Schemas</vt:lpstr>
      <vt:lpstr>Example 1</vt:lpstr>
      <vt:lpstr>Example 2-1</vt:lpstr>
      <vt:lpstr>Example 2-2</vt:lpstr>
      <vt:lpstr>Example 3</vt:lpstr>
      <vt:lpstr>CMSC424: Database Design  Module: Design: E/R Models and Normalization</vt:lpstr>
      <vt:lpstr>3rd and 4th Normal Forms</vt:lpstr>
      <vt:lpstr>Issue 1: BCNF may not preserve dependencies</vt:lpstr>
      <vt:lpstr>Issue 1: BCNF may not preserve dependencies</vt:lpstr>
      <vt:lpstr>3NF (3rd Normal Form)</vt:lpstr>
      <vt:lpstr>3NF (3rd Normal Form)</vt:lpstr>
      <vt:lpstr>3NF and Redundancy</vt:lpstr>
      <vt:lpstr>Decomposing into 3NF</vt:lpstr>
      <vt:lpstr>3NF Real Example</vt:lpstr>
      <vt:lpstr>Issue 2: BCNF and redundancy</vt:lpstr>
      <vt:lpstr>Multi-valued Dependencies</vt:lpstr>
      <vt:lpstr>Another Example</vt:lpstr>
      <vt:lpstr>4NF</vt:lpstr>
      <vt:lpstr>Comparing the normal forms</vt:lpstr>
      <vt:lpstr>CMSC424: Database Design  Module: Design: E/R Models and Normalization</vt:lpstr>
      <vt:lpstr>Recap and Other Issues</vt:lpstr>
      <vt:lpstr>Database design process</vt:lpstr>
      <vt:lpstr>Recap</vt:lpstr>
      <vt:lpstr>Recap</vt:lpstr>
      <vt:lpstr>Recap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Amol Deshpande</cp:lastModifiedBy>
  <cp:revision>284</cp:revision>
  <cp:lastPrinted>2008-09-04T20:00:36Z</cp:lastPrinted>
  <dcterms:created xsi:type="dcterms:W3CDTF">2010-02-07T21:32:42Z</dcterms:created>
  <dcterms:modified xsi:type="dcterms:W3CDTF">2022-10-18T14:55:56Z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