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</p:sldMasterIdLst>
  <p:notesMasterIdLst>
    <p:notesMasterId r:id="rId138"/>
  </p:notesMasterIdLst>
  <p:handoutMasterIdLst>
    <p:handoutMasterId r:id="rId139"/>
  </p:handoutMasterIdLst>
  <p:sldIdLst>
    <p:sldId id="596" r:id="rId3"/>
    <p:sldId id="792" r:id="rId4"/>
    <p:sldId id="863" r:id="rId5"/>
    <p:sldId id="888" r:id="rId6"/>
    <p:sldId id="889" r:id="rId7"/>
    <p:sldId id="837" r:id="rId8"/>
    <p:sldId id="890" r:id="rId9"/>
    <p:sldId id="829" r:id="rId10"/>
    <p:sldId id="838" r:id="rId11"/>
    <p:sldId id="835" r:id="rId12"/>
    <p:sldId id="712" r:id="rId13"/>
    <p:sldId id="713" r:id="rId14"/>
    <p:sldId id="770" r:id="rId15"/>
    <p:sldId id="775" r:id="rId16"/>
    <p:sldId id="776" r:id="rId17"/>
    <p:sldId id="772" r:id="rId18"/>
    <p:sldId id="709" r:id="rId19"/>
    <p:sldId id="774" r:id="rId20"/>
    <p:sldId id="718" r:id="rId21"/>
    <p:sldId id="719" r:id="rId22"/>
    <p:sldId id="720" r:id="rId23"/>
    <p:sldId id="781" r:id="rId24"/>
    <p:sldId id="783" r:id="rId25"/>
    <p:sldId id="723" r:id="rId26"/>
    <p:sldId id="884" r:id="rId27"/>
    <p:sldId id="844" r:id="rId28"/>
    <p:sldId id="725" r:id="rId29"/>
    <p:sldId id="727" r:id="rId30"/>
    <p:sldId id="880" r:id="rId31"/>
    <p:sldId id="777" r:id="rId32"/>
    <p:sldId id="778" r:id="rId33"/>
    <p:sldId id="779" r:id="rId34"/>
    <p:sldId id="885" r:id="rId35"/>
    <p:sldId id="882" r:id="rId36"/>
    <p:sldId id="744" r:id="rId37"/>
    <p:sldId id="745" r:id="rId38"/>
    <p:sldId id="746" r:id="rId39"/>
    <p:sldId id="823" r:id="rId40"/>
    <p:sldId id="824" r:id="rId41"/>
    <p:sldId id="825" r:id="rId42"/>
    <p:sldId id="826" r:id="rId43"/>
    <p:sldId id="886" r:id="rId44"/>
    <p:sldId id="845" r:id="rId45"/>
    <p:sldId id="876" r:id="rId46"/>
    <p:sldId id="877" r:id="rId47"/>
    <p:sldId id="820" r:id="rId48"/>
    <p:sldId id="782" r:id="rId49"/>
    <p:sldId id="740" r:id="rId50"/>
    <p:sldId id="874" r:id="rId51"/>
    <p:sldId id="875" r:id="rId52"/>
    <p:sldId id="738" r:id="rId53"/>
    <p:sldId id="739" r:id="rId54"/>
    <p:sldId id="891" r:id="rId55"/>
    <p:sldId id="442" r:id="rId56"/>
    <p:sldId id="847" r:id="rId57"/>
    <p:sldId id="848" r:id="rId58"/>
    <p:sldId id="849" r:id="rId59"/>
    <p:sldId id="850" r:id="rId60"/>
    <p:sldId id="851" r:id="rId61"/>
    <p:sldId id="852" r:id="rId62"/>
    <p:sldId id="381" r:id="rId63"/>
    <p:sldId id="382" r:id="rId64"/>
    <p:sldId id="846" r:id="rId65"/>
    <p:sldId id="831" r:id="rId66"/>
    <p:sldId id="860" r:id="rId67"/>
    <p:sldId id="853" r:id="rId68"/>
    <p:sldId id="438" r:id="rId69"/>
    <p:sldId id="439" r:id="rId70"/>
    <p:sldId id="440" r:id="rId71"/>
    <p:sldId id="383" r:id="rId72"/>
    <p:sldId id="384" r:id="rId73"/>
    <p:sldId id="443" r:id="rId74"/>
    <p:sldId id="444" r:id="rId75"/>
    <p:sldId id="385" r:id="rId76"/>
    <p:sldId id="386" r:id="rId77"/>
    <p:sldId id="894" r:id="rId78"/>
    <p:sldId id="833" r:id="rId79"/>
    <p:sldId id="855" r:id="rId80"/>
    <p:sldId id="394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897" r:id="rId90"/>
    <p:sldId id="898" r:id="rId91"/>
    <p:sldId id="834" r:id="rId92"/>
    <p:sldId id="856" r:id="rId93"/>
    <p:sldId id="405" r:id="rId94"/>
    <p:sldId id="861" r:id="rId95"/>
    <p:sldId id="862" r:id="rId96"/>
    <p:sldId id="406" r:id="rId97"/>
    <p:sldId id="407" r:id="rId98"/>
    <p:sldId id="832" r:id="rId99"/>
    <p:sldId id="854" r:id="rId100"/>
    <p:sldId id="431" r:id="rId101"/>
    <p:sldId id="388" r:id="rId102"/>
    <p:sldId id="433" r:id="rId103"/>
    <p:sldId id="389" r:id="rId104"/>
    <p:sldId id="411" r:id="rId105"/>
    <p:sldId id="412" r:id="rId106"/>
    <p:sldId id="413" r:id="rId107"/>
    <p:sldId id="414" r:id="rId108"/>
    <p:sldId id="415" r:id="rId109"/>
    <p:sldId id="901" r:id="rId110"/>
    <p:sldId id="902" r:id="rId111"/>
    <p:sldId id="836" r:id="rId112"/>
    <p:sldId id="857" r:id="rId113"/>
    <p:sldId id="417" r:id="rId114"/>
    <p:sldId id="418" r:id="rId115"/>
    <p:sldId id="420" r:id="rId116"/>
    <p:sldId id="421" r:id="rId117"/>
    <p:sldId id="434" r:id="rId118"/>
    <p:sldId id="423" r:id="rId119"/>
    <p:sldId id="892" r:id="rId120"/>
    <p:sldId id="903" r:id="rId121"/>
    <p:sldId id="904" r:id="rId122"/>
    <p:sldId id="895" r:id="rId123"/>
    <p:sldId id="896" r:id="rId124"/>
    <p:sldId id="425" r:id="rId125"/>
    <p:sldId id="426" r:id="rId126"/>
    <p:sldId id="893" r:id="rId127"/>
    <p:sldId id="899" r:id="rId128"/>
    <p:sldId id="900" r:id="rId129"/>
    <p:sldId id="428" r:id="rId130"/>
    <p:sldId id="429" r:id="rId131"/>
    <p:sldId id="858" r:id="rId132"/>
    <p:sldId id="859" r:id="rId133"/>
    <p:sldId id="430" r:id="rId134"/>
    <p:sldId id="437" r:id="rId135"/>
    <p:sldId id="435" r:id="rId136"/>
    <p:sldId id="436" r:id="rId137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FFFF00"/>
    <a:srgbClr val="33CCFF"/>
    <a:srgbClr val="FF7C80"/>
    <a:srgbClr val="FF0000"/>
    <a:srgbClr val="0000FF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8"/>
    <p:restoredTop sz="94719"/>
  </p:normalViewPr>
  <p:slideViewPr>
    <p:cSldViewPr>
      <p:cViewPr varScale="1">
        <p:scale>
          <a:sx n="108" d="100"/>
          <a:sy n="108" d="100"/>
        </p:scale>
        <p:origin x="20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731551-4E5B-BE4A-BFCF-2EE0F250064C}" type="datetime1">
              <a:rPr lang="en-US"/>
              <a:pPr>
                <a:defRPr/>
              </a:pPr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201779-AEED-6D47-8AD4-9119BFA97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2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828DBFF2-5093-6D4E-BBAA-76CE98EF5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4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230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414419-1FBC-3D46-B7EA-1FB49203235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B1CDF-8773-8D41-84DB-85E7626A1C2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21DC5-A699-2547-88CB-D567437C09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6F90E-BDC8-7F44-8DE1-B9F85774DEC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Should do some examples here. </a:t>
            </a:r>
          </a:p>
        </p:txBody>
      </p:sp>
    </p:spTree>
    <p:extLst>
      <p:ext uri="{BB962C8B-B14F-4D97-AF65-F5344CB8AC3E}">
        <p14:creationId xmlns:p14="http://schemas.microsoft.com/office/powerpoint/2010/main" val="231629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B72C5-6DAA-9D40-96B3-EA707F1760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7FFDB2-FDA6-104A-BACE-2E81F55430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91647E-2E3F-DF49-BC6C-F451218F50F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9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486AA-2BFE-484C-804B-DA55EDFD951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AC43B-9E33-E94B-91C6-431F57098AB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2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3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1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1E7A30-E410-0147-BCA8-1936D1C5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1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6B102-8BCB-1D44-A262-53248FF3591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97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267AA8-B778-6D42-8CC6-3C224E0306D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7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39B47-B7A0-D547-9DD4-B04DC341EC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2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00768-D795-1C43-9F27-2E2730FB0D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1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D3BF8-7495-C548-95B7-1E94DAE345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4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57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4C99F0-1F11-284A-9929-F507B8696E3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0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7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7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8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67B76-DDB5-4C4B-9B2F-1892AFC90CF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84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4BB45-0C8B-6C4D-898B-4003721743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884-446D-1F4B-BE46-A0B491927C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49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53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64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1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135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622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583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485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02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8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42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9546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666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30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184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535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644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45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8334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77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849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641D3-0C4F-E84F-916F-E1746BA01A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8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356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67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40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275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03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94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FEA993-571B-F74A-823B-D9E5BA2706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989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97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60B6E4-6D19-0540-8D5E-D443208DF27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EF6499-6B30-7849-92EE-7E408F6AFB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6913"/>
            <a:ext cx="4541838" cy="340677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43400"/>
            <a:ext cx="5045075" cy="4106863"/>
          </a:xfrm>
          <a:noFill/>
          <a:ln/>
        </p:spPr>
        <p:txBody>
          <a:bodyPr/>
          <a:lstStyle/>
          <a:p>
            <a:pPr eaLnBrk="1" hangingPunct="1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459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22D28-DF46-8C43-A798-ACECE7068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DC51-CD5A-9546-8B91-3FEC0E5A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7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70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481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91440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3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7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2DA707-D6A7-B742-BFB0-23B71580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308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28166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E4AEB-E530-C121-5285-32DFBA2A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Entities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An object that </a:t>
            </a:r>
            <a:r>
              <a:rPr lang="en-US" i="1">
                <a:latin typeface="Calibri" charset="0"/>
              </a:rPr>
              <a:t>exists</a:t>
            </a:r>
            <a:r>
              <a:rPr lang="en-US">
                <a:latin typeface="Calibri" charset="0"/>
              </a:rPr>
              <a:t> and is </a:t>
            </a:r>
            <a:r>
              <a:rPr lang="en-US" i="1">
                <a:latin typeface="Calibri" charset="0"/>
              </a:rPr>
              <a:t>distinguishable</a:t>
            </a:r>
            <a:r>
              <a:rPr lang="en-US">
                <a:latin typeface="Calibri" charset="0"/>
              </a:rPr>
              <a:t> from other objects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Examples: Bob Smith, BofA, CMSC424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Have </a:t>
            </a:r>
            <a:r>
              <a:rPr lang="en-US" i="1" u="sng">
                <a:latin typeface="Calibri" charset="0"/>
              </a:rPr>
              <a:t>attributes</a:t>
            </a:r>
            <a:r>
              <a:rPr lang="en-US">
                <a:latin typeface="Calibri" charset="0"/>
              </a:rPr>
              <a:t> (people have names and addresses)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entity sets</a:t>
            </a:r>
            <a:r>
              <a:rPr lang="en-US">
                <a:latin typeface="Calibri" charset="0"/>
              </a:rPr>
              <a:t> with other entities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Set of all people, set of all classes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Entity sets may overlap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and Employees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  <a:endParaRPr lang="en-US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287E6-7242-0765-303D-68CD671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97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marL="533400" indent="-533400"/>
            <a:r>
              <a:rPr lang="en-US" dirty="0"/>
              <a:t>A relation schema </a:t>
            </a:r>
            <a:r>
              <a:rPr lang="en-US" i="1" dirty="0"/>
              <a:t>R </a:t>
            </a:r>
            <a:r>
              <a:rPr lang="en-US" dirty="0"/>
              <a:t>is “in BCNF” if:</a:t>
            </a:r>
          </a:p>
          <a:p>
            <a:pPr marL="788988" lvl="1" indent="-533400"/>
            <a:r>
              <a:rPr lang="en-US" sz="2400" dirty="0"/>
              <a:t>Every functional dependency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/>
              </a:rPr>
              <a:t></a:t>
            </a:r>
            <a:r>
              <a:rPr lang="en-US" sz="2400" i="1" dirty="0">
                <a:sym typeface="Wingdings"/>
              </a:rPr>
              <a:t> B </a:t>
            </a:r>
            <a:r>
              <a:rPr lang="en-US" sz="2400" dirty="0"/>
              <a:t>that holds on it is </a:t>
            </a:r>
            <a:r>
              <a:rPr lang="en-US" sz="2400" i="1" dirty="0">
                <a:solidFill>
                  <a:srgbClr val="FF0000"/>
                </a:solidFill>
              </a:rPr>
              <a:t>EITHER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1027113" lvl="2" indent="-533400">
              <a:buNone/>
            </a:pPr>
            <a:r>
              <a:rPr lang="en-US" sz="2400" dirty="0">
                <a:sym typeface="Wingdings" charset="2"/>
              </a:rPr>
              <a:t>    1. Trivial 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OR</a:t>
            </a:r>
          </a:p>
          <a:p>
            <a:pPr marL="1027113" lvl="2" indent="-533400">
              <a:buNone/>
            </a:pP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    </a:t>
            </a:r>
            <a:r>
              <a:rPr lang="en-US" sz="2400" dirty="0">
                <a:sym typeface="Wingdings" charset="2"/>
              </a:rPr>
              <a:t>2</a:t>
            </a:r>
            <a:r>
              <a:rPr lang="en-US" sz="2400" i="1" dirty="0">
                <a:solidFill>
                  <a:srgbClr val="FF0000"/>
                </a:solidFill>
                <a:sym typeface="Wingdings" charset="2"/>
              </a:rPr>
              <a:t>. </a:t>
            </a:r>
            <a:r>
              <a:rPr lang="en-US" sz="2400" i="1" dirty="0"/>
              <a:t>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</a:p>
          <a:p>
            <a:pPr marL="533400" indent="-533400">
              <a:buNone/>
            </a:pPr>
            <a:endParaRPr lang="en-US" i="1" u="sng" dirty="0"/>
          </a:p>
          <a:p>
            <a:pPr marL="533400" indent="-533400"/>
            <a:r>
              <a:rPr lang="en-US" i="1" u="sng" dirty="0"/>
              <a:t>Why is BCNF good ?</a:t>
            </a:r>
          </a:p>
          <a:p>
            <a:pPr marL="788988" lvl="1" indent="-533400"/>
            <a:r>
              <a:rPr lang="en-US" dirty="0"/>
              <a:t>Guarantees that there can be no redundancy because of a functional dependency</a:t>
            </a:r>
          </a:p>
          <a:p>
            <a:pPr marL="788988" lvl="1" indent="-533400"/>
            <a:r>
              <a:rPr lang="en-US" dirty="0"/>
              <a:t>Consider a relation </a:t>
            </a:r>
            <a:r>
              <a:rPr lang="en-US" i="1" dirty="0" err="1"/>
              <a:t>r(A</a:t>
            </a:r>
            <a:r>
              <a:rPr lang="en-US" i="1" dirty="0"/>
              <a:t>, B, C, D)</a:t>
            </a:r>
            <a:r>
              <a:rPr lang="en-US" dirty="0"/>
              <a:t> with functional dependency </a:t>
            </a:r>
          </a:p>
          <a:p>
            <a:pPr marL="788988" lvl="1" indent="-533400">
              <a:buNone/>
            </a:pPr>
            <a:r>
              <a:rPr lang="en-US" i="1" dirty="0"/>
              <a:t>         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and two </a:t>
            </a:r>
            <a:r>
              <a:rPr lang="en-US" dirty="0" err="1">
                <a:sym typeface="Wingdings"/>
              </a:rPr>
              <a:t>tuples</a:t>
            </a:r>
            <a:r>
              <a:rPr lang="en-US" dirty="0">
                <a:sym typeface="Wingdings"/>
              </a:rPr>
              <a:t>: (a1,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b1</a:t>
            </a:r>
            <a:r>
              <a:rPr lang="en-US" dirty="0">
                <a:sym typeface="Wingdings"/>
              </a:rPr>
              <a:t>, c1, d1), and (a1,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b1</a:t>
            </a:r>
            <a:r>
              <a:rPr lang="en-US" dirty="0">
                <a:sym typeface="Wingdings"/>
              </a:rPr>
              <a:t>, c2, d2)</a:t>
            </a:r>
          </a:p>
          <a:p>
            <a:pPr marL="1027113" lvl="2" indent="-533400"/>
            <a:r>
              <a:rPr lang="en-US" i="1" dirty="0">
                <a:sym typeface="Wingdings"/>
              </a:rPr>
              <a:t>b1 </a:t>
            </a:r>
            <a:r>
              <a:rPr lang="en-US" dirty="0">
                <a:sym typeface="Wingdings"/>
              </a:rPr>
              <a:t>is repeated because of the functional dependency</a:t>
            </a:r>
            <a:endParaRPr lang="en-US" i="1" dirty="0">
              <a:sym typeface="Wingdings"/>
            </a:endParaRPr>
          </a:p>
          <a:p>
            <a:pPr marL="1027113" lvl="2" indent="-533400"/>
            <a:r>
              <a:rPr lang="en-US" dirty="0">
                <a:sym typeface="Wingdings"/>
              </a:rPr>
              <a:t>BUT this relation is not in BCNF</a:t>
            </a:r>
          </a:p>
          <a:p>
            <a:pPr marL="1311275" lvl="3" indent="-533400"/>
            <a:r>
              <a:rPr lang="en-US" i="1" dirty="0">
                <a:sym typeface="Wingdings"/>
              </a:rPr>
              <a:t>A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B </a:t>
            </a:r>
            <a:r>
              <a:rPr lang="en-US" dirty="0">
                <a:sym typeface="Wingdings"/>
              </a:rPr>
              <a:t>is neither trivial nor is </a:t>
            </a:r>
            <a:r>
              <a:rPr lang="en-US" i="1" dirty="0">
                <a:sym typeface="Wingdings"/>
              </a:rPr>
              <a:t>A </a:t>
            </a:r>
            <a:r>
              <a:rPr lang="en-US" dirty="0">
                <a:sym typeface="Wingdings"/>
              </a:rPr>
              <a:t>a </a:t>
            </a:r>
            <a:r>
              <a:rPr lang="en-US" dirty="0" err="1">
                <a:sym typeface="Wingdings"/>
              </a:rPr>
              <a:t>superkey</a:t>
            </a:r>
            <a:r>
              <a:rPr lang="en-US" dirty="0">
                <a:sym typeface="Wingdings"/>
              </a:rPr>
              <a:t> for the relation</a:t>
            </a:r>
            <a:endParaRPr lang="en-US" i="1" dirty="0">
              <a:sym typeface="Wingdings"/>
            </a:endParaRP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BCNF: 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93F72-151D-A60C-EC9F-75A6D183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/>
            <a:r>
              <a:rPr lang="en-US" sz="2800" dirty="0"/>
              <a:t>Hence no redundancy because of </a:t>
            </a:r>
            <a:r>
              <a:rPr lang="en-US" sz="2800" dirty="0" err="1"/>
              <a:t>FDs</a:t>
            </a:r>
            <a:endParaRPr lang="en-US" sz="2800" dirty="0"/>
          </a:p>
          <a:p>
            <a:pPr marL="788988" lvl="1" indent="-533400"/>
            <a:r>
              <a:rPr lang="en-US" sz="2400" dirty="0"/>
              <a:t>Redundancy may exist because of other types of dependencies</a:t>
            </a:r>
          </a:p>
          <a:p>
            <a:pPr marL="1027113" lvl="2" indent="-533400"/>
            <a:r>
              <a:rPr lang="en-US" sz="2200" dirty="0"/>
              <a:t>Higher normal forms used for that (specifically, 4NF)</a:t>
            </a:r>
          </a:p>
          <a:p>
            <a:pPr marL="788988" lvl="1" indent="-533400"/>
            <a:r>
              <a:rPr lang="en-US" sz="2400" dirty="0"/>
              <a:t>Data may naturally have duplicated/redundant data</a:t>
            </a:r>
          </a:p>
          <a:p>
            <a:pPr marL="1027113" lvl="2" indent="-533400"/>
            <a:r>
              <a:rPr lang="en-US" sz="2200" dirty="0"/>
              <a:t>We can’t control that unless a FD or some other dependency is defined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0BDB8-DE15-43E5-333F-4BA16AF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dirty="0"/>
              <a:t>What if the schema is not in BCNF 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Decompose (split) the schema into two pieces.</a:t>
            </a:r>
          </a:p>
          <a:p>
            <a:pPr lvl="4"/>
            <a:endParaRPr lang="en-US" i="1" dirty="0"/>
          </a:p>
          <a:p>
            <a:r>
              <a:rPr lang="en-US" dirty="0"/>
              <a:t>From the previous example: split the schema into:</a:t>
            </a:r>
          </a:p>
          <a:p>
            <a:pPr lvl="1"/>
            <a:r>
              <a:rPr lang="en-US" i="1" dirty="0"/>
              <a:t>r1(A, B),  r2(A, C, D)</a:t>
            </a:r>
          </a:p>
          <a:p>
            <a:pPr lvl="1"/>
            <a:r>
              <a:rPr lang="en-US" dirty="0"/>
              <a:t>The first schema is in BCNF, the second one may not be (and may require further decomposition)</a:t>
            </a:r>
          </a:p>
          <a:p>
            <a:pPr lvl="1"/>
            <a:r>
              <a:rPr lang="en-US" dirty="0"/>
              <a:t>No repetition now: </a:t>
            </a:r>
            <a:r>
              <a:rPr lang="en-US" i="1" dirty="0"/>
              <a:t>r1 </a:t>
            </a:r>
            <a:r>
              <a:rPr lang="en-US" dirty="0"/>
              <a:t>contains </a:t>
            </a:r>
            <a:r>
              <a:rPr lang="en-US" i="1" dirty="0"/>
              <a:t>(a1, b1)</a:t>
            </a:r>
            <a:r>
              <a:rPr lang="en-US" dirty="0"/>
              <a:t>, but </a:t>
            </a:r>
            <a:r>
              <a:rPr lang="en-US" i="1" dirty="0"/>
              <a:t>b1 </a:t>
            </a:r>
            <a:r>
              <a:rPr lang="en-US" dirty="0"/>
              <a:t>will not be repeated</a:t>
            </a:r>
          </a:p>
          <a:p>
            <a:pPr lvl="4"/>
            <a:endParaRPr lang="en-US" i="1" dirty="0"/>
          </a:p>
          <a:p>
            <a:r>
              <a:rPr lang="en-US" dirty="0"/>
              <a:t>Careful: you want the decomposition to be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</a:p>
          <a:p>
            <a:pPr lvl="1"/>
            <a:r>
              <a:rPr lang="en-US" i="1" dirty="0"/>
              <a:t>No information should be lost</a:t>
            </a:r>
          </a:p>
          <a:p>
            <a:pPr lvl="2"/>
            <a:r>
              <a:rPr lang="en-US" dirty="0"/>
              <a:t>The above decomposition is lossless</a:t>
            </a:r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0AADF-7C42-DA0A-8068-6ABBE2AA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91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For all dependencies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 </a:t>
            </a:r>
            <a:r>
              <a:rPr lang="en-US" sz="2400" dirty="0"/>
              <a:t>in </a:t>
            </a:r>
            <a:r>
              <a:rPr lang="en-US" sz="2400" i="1" dirty="0"/>
              <a:t>F+, </a:t>
            </a:r>
            <a:r>
              <a:rPr lang="en-US" sz="2400" dirty="0"/>
              <a:t>check if </a:t>
            </a:r>
            <a:r>
              <a:rPr lang="en-US" sz="2400" i="1" dirty="0"/>
              <a:t>A </a:t>
            </a:r>
            <a:r>
              <a:rPr lang="en-US" sz="2400" dirty="0"/>
              <a:t>is a </a:t>
            </a:r>
            <a:r>
              <a:rPr lang="en-US" sz="2400" dirty="0" err="1"/>
              <a:t>superkey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By using attribute closure</a:t>
            </a:r>
          </a:p>
          <a:p>
            <a:pPr marL="914400" lvl="1" indent="-457200">
              <a:lnSpc>
                <a:spcPct val="110000"/>
              </a:lnSpc>
              <a:buNone/>
            </a:pPr>
            <a:endParaRPr lang="en-US" sz="2000" i="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If not, then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Choose a dependency in F+ that breaks the BCNF rules, say </a:t>
            </a:r>
            <a:r>
              <a:rPr lang="en-US" sz="2000" i="0" dirty="0"/>
              <a:t>A </a:t>
            </a:r>
            <a:r>
              <a:rPr lang="en-US" sz="2000" i="0" dirty="0" err="1">
                <a:sym typeface="Wingdings" charset="2"/>
              </a:rPr>
              <a:t></a:t>
            </a:r>
            <a:r>
              <a:rPr lang="en-US" sz="2000" i="0" dirty="0">
                <a:sym typeface="Wingdings" charset="2"/>
              </a:rPr>
              <a:t>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R1 = A B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Create </a:t>
            </a:r>
            <a:r>
              <a:rPr lang="en-US" sz="2000" dirty="0"/>
              <a:t>R2 = A (R – B – A)</a:t>
            </a:r>
            <a:r>
              <a:rPr lang="en-US" sz="2000" i="0" dirty="0"/>
              <a:t> 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i="0" dirty="0"/>
              <a:t>Note that: </a:t>
            </a:r>
            <a:r>
              <a:rPr lang="en-US" sz="2000" dirty="0"/>
              <a:t>R1 </a:t>
            </a:r>
            <a:r>
              <a:rPr lang="en-US" sz="2000" dirty="0">
                <a:ea typeface="Arial" charset="0"/>
                <a:cs typeface="Arial" charset="0"/>
              </a:rPr>
              <a:t>∩ R2 = A</a:t>
            </a:r>
            <a:r>
              <a:rPr lang="en-US" sz="2000" i="0" dirty="0">
                <a:ea typeface="Arial" charset="0"/>
                <a:cs typeface="Arial" charset="0"/>
              </a:rPr>
              <a:t> and </a:t>
            </a:r>
            <a:r>
              <a:rPr lang="en-US" sz="2000" dirty="0">
                <a:ea typeface="Arial" charset="0"/>
                <a:cs typeface="Arial" charset="0"/>
              </a:rPr>
              <a:t>A </a:t>
            </a:r>
            <a:r>
              <a:rPr lang="en-US" sz="2000" dirty="0" err="1">
                <a:ea typeface="Arial" charset="0"/>
                <a:cs typeface="Arial" charset="0"/>
                <a:sym typeface="Wingdings" charset="2"/>
              </a:rPr>
              <a:t>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AB (= R1),</a:t>
            </a:r>
            <a:r>
              <a:rPr lang="en-US" sz="2000" i="0" dirty="0">
                <a:ea typeface="Arial" charset="0"/>
                <a:cs typeface="Arial" charset="0"/>
                <a:sym typeface="Wingdings" charset="2"/>
              </a:rPr>
              <a:t> so this </a:t>
            </a: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is lossless decomposition</a:t>
            </a:r>
            <a:endParaRPr lang="en-US" sz="2000" dirty="0"/>
          </a:p>
          <a:p>
            <a:pPr marL="533400" indent="-533400">
              <a:lnSpc>
                <a:spcPct val="110000"/>
              </a:lnSpc>
              <a:buNone/>
            </a:pPr>
            <a:endParaRPr lang="en-US" sz="2400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sz="2400" dirty="0"/>
              <a:t>Repeat for </a:t>
            </a:r>
            <a:r>
              <a:rPr lang="en-US" sz="2400" i="1" dirty="0"/>
              <a:t>R1, and R2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By defining F1+ to be all dependencies in F that contain only attributes in R1</a:t>
            </a:r>
          </a:p>
          <a:p>
            <a:pPr marL="914400" lvl="1" indent="-457200">
              <a:lnSpc>
                <a:spcPct val="110000"/>
              </a:lnSpc>
              <a:buNone/>
            </a:pPr>
            <a:r>
              <a:rPr lang="en-US" sz="2000" dirty="0"/>
              <a:t>Similarly F2+</a:t>
            </a:r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BCNF Schemas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2053C-0D3F-C533-C83A-727F7CD8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62200" y="2667000"/>
            <a:ext cx="3276600" cy="1371600"/>
            <a:chOff x="1488" y="1680"/>
            <a:chExt cx="2064" cy="864"/>
          </a:xfrm>
        </p:grpSpPr>
        <p:sp>
          <p:nvSpPr>
            <p:cNvPr id="1281028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29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1031" name="Text Box 7"/>
            <p:cNvSpPr txBox="1">
              <a:spLocks noChangeArrowheads="1"/>
            </p:cNvSpPr>
            <p:nvPr/>
          </p:nvSpPr>
          <p:spPr bwMode="auto">
            <a:xfrm>
              <a:off x="1488" y="2016"/>
              <a:ext cx="490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1032" name="Rectangle 8"/>
          <p:cNvSpPr>
            <a:spLocks noChangeArrowheads="1"/>
          </p:cNvSpPr>
          <p:nvPr/>
        </p:nvSpPr>
        <p:spPr bwMode="auto">
          <a:xfrm>
            <a:off x="1752600" y="12954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No. B  C violates.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6" name="Rectangle 12"/>
          <p:cNvSpPr>
            <a:spLocks noChangeArrowheads="1"/>
          </p:cNvSpPr>
          <p:nvPr/>
        </p:nvSpPr>
        <p:spPr bwMode="auto">
          <a:xfrm>
            <a:off x="4572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  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7" name="Text Box 13"/>
          <p:cNvSpPr txBox="1">
            <a:spLocks noChangeArrowheads="1"/>
          </p:cNvSpPr>
          <p:nvPr/>
        </p:nvSpPr>
        <p:spPr bwMode="auto">
          <a:xfrm>
            <a:off x="6460610" y="25511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1039" name="Rectangle 15"/>
          <p:cNvSpPr>
            <a:spLocks noChangeArrowheads="1"/>
          </p:cNvSpPr>
          <p:nvPr/>
        </p:nvSpPr>
        <p:spPr bwMode="auto">
          <a:xfrm>
            <a:off x="3581400" y="4114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E28C2-FE30-03F8-3CC6-2E856A6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6" grpId="0"/>
      <p:bldP spid="128103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6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5713" y="1600200"/>
            <a:ext cx="3265487" cy="1371600"/>
            <a:chOff x="1495" y="1680"/>
            <a:chExt cx="2057" cy="864"/>
          </a:xfrm>
        </p:grpSpPr>
        <p:sp>
          <p:nvSpPr>
            <p:cNvPr id="128205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54" name="Text Box 6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5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(AC  D)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19800" y="1676400"/>
            <a:ext cx="3048000" cy="1752600"/>
            <a:chOff x="3792" y="1056"/>
            <a:chExt cx="1920" cy="1104"/>
          </a:xfrm>
        </p:grpSpPr>
        <p:sp>
          <p:nvSpPr>
            <p:cNvPr id="1282060" name="Rectangle 12"/>
            <p:cNvSpPr>
              <a:spLocks noChangeArrowheads="1"/>
            </p:cNvSpPr>
            <p:nvPr/>
          </p:nvSpPr>
          <p:spPr bwMode="auto">
            <a:xfrm>
              <a:off x="3792" y="1056"/>
              <a:ext cx="1920" cy="3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533400" marR="0" lvl="0" indent="-5334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A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 and BC  D by pseudo-transitivity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1" name="Line 13"/>
            <p:cNvSpPr>
              <a:spLocks noChangeShapeType="1"/>
            </p:cNvSpPr>
            <p:nvPr/>
          </p:nvSpPr>
          <p:spPr bwMode="auto">
            <a:xfrm flipH="1">
              <a:off x="4080" y="1440"/>
              <a:ext cx="432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86238" y="4267200"/>
            <a:ext cx="3422650" cy="1371600"/>
            <a:chOff x="1396" y="1680"/>
            <a:chExt cx="2156" cy="864"/>
          </a:xfrm>
        </p:grpSpPr>
        <p:sp>
          <p:nvSpPr>
            <p:cNvPr id="128206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2065" name="Text Box 17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206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2070" name="Rectangle 22"/>
          <p:cNvSpPr>
            <a:spLocks noChangeArrowheads="1"/>
          </p:cNvSpPr>
          <p:nvPr/>
        </p:nvSpPr>
        <p:spPr bwMode="auto">
          <a:xfrm>
            <a:off x="0" y="4876800"/>
            <a:ext cx="2971800" cy="1905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 (R1), AC  D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but we lost BC  D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So this is not a dependency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-preserving 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48C9C-E4C8-BCC7-434A-56F8765B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66" grpId="0" animBg="1"/>
      <p:bldP spid="1282056" grpId="0"/>
      <p:bldP spid="1282058" grpId="0"/>
      <p:bldP spid="1282067" grpId="0"/>
      <p:bldP spid="128207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86" name="Rectangle 18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(A, B)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2-2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8550" y="1600200"/>
            <a:ext cx="3422650" cy="1371600"/>
            <a:chOff x="1396" y="1680"/>
            <a:chExt cx="2156" cy="864"/>
          </a:xfrm>
        </p:grpSpPr>
        <p:sp>
          <p:nvSpPr>
            <p:cNvPr id="1287172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3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74" name="Text Box 6"/>
            <p:cNvSpPr txBox="1">
              <a:spLocks noChangeArrowheads="1"/>
            </p:cNvSpPr>
            <p:nvPr/>
          </p:nvSpPr>
          <p:spPr bwMode="auto">
            <a:xfrm>
              <a:off x="1396" y="2016"/>
              <a:ext cx="582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BC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D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75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B, BC 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B, BC  D}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6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(B, C, 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{BC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D}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7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78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(B, C, A,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(A  B)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0" y="4267200"/>
            <a:ext cx="3265488" cy="1371600"/>
            <a:chOff x="1495" y="1680"/>
            <a:chExt cx="2057" cy="864"/>
          </a:xfrm>
        </p:grpSpPr>
        <p:sp>
          <p:nvSpPr>
            <p:cNvPr id="1287183" name="Line 15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4" name="Line 16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7185" name="Text Box 17"/>
            <p:cNvSpPr txBox="1">
              <a:spLocks noChangeArrowheads="1"/>
            </p:cNvSpPr>
            <p:nvPr/>
          </p:nvSpPr>
          <p:spPr bwMode="auto">
            <a:xfrm>
              <a:off x="1495" y="2016"/>
              <a:ext cx="483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7187" name="Rectangle 19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(A, C, E)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{ACE}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7188" name="Rectangle 20"/>
          <p:cNvSpPr>
            <a:spLocks noChangeArrowheads="1"/>
          </p:cNvSpPr>
          <p:nvPr/>
        </p:nvSpPr>
        <p:spPr bwMode="auto">
          <a:xfrm>
            <a:off x="0" y="4876800"/>
            <a:ext cx="29718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BC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D (R1),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B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CC6F-6EA5-47C2-4922-BCD82E4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86" grpId="0" animBg="1"/>
      <p:bldP spid="1287176" grpId="0"/>
      <p:bldP spid="1287178" grpId="0"/>
      <p:bldP spid="1287187" grpId="0"/>
      <p:bldP spid="128718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114300"/>
            <a:ext cx="9144000" cy="723900"/>
          </a:xfrm>
        </p:spPr>
        <p:txBody>
          <a:bodyPr/>
          <a:lstStyle/>
          <a:p>
            <a:r>
              <a:rPr lang="en-US" sz="3200"/>
              <a:t>Example 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9663" y="1600200"/>
            <a:ext cx="3411537" cy="1371600"/>
            <a:chOff x="1403" y="1680"/>
            <a:chExt cx="2149" cy="864"/>
          </a:xfrm>
        </p:grpSpPr>
        <p:sp>
          <p:nvSpPr>
            <p:cNvPr id="1288196" name="Line 4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7" name="Line 5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198" name="Text Box 6"/>
            <p:cNvSpPr txBox="1">
              <a:spLocks noChangeArrowheads="1"/>
            </p:cNvSpPr>
            <p:nvPr/>
          </p:nvSpPr>
          <p:spPr bwMode="auto">
            <a:xfrm>
              <a:off x="1403" y="2016"/>
              <a:ext cx="575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BC</a:t>
              </a:r>
              <a:endPara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199" name="Rectangle 7"/>
          <p:cNvSpPr>
            <a:spLocks noChangeArrowheads="1"/>
          </p:cNvSpPr>
          <p:nvPr/>
        </p:nvSpPr>
        <p:spPr bwMode="auto">
          <a:xfrm>
            <a:off x="1600200" y="228600"/>
            <a:ext cx="495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 = (A, B, C,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{A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BC, E 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Violated by {A  BC} etc…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0" name="Rectangle 8"/>
          <p:cNvSpPr>
            <a:spLocks noChangeArrowheads="1"/>
          </p:cNvSpPr>
          <p:nvPr/>
        </p:nvSpPr>
        <p:spPr bwMode="auto">
          <a:xfrm>
            <a:off x="6096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R1 = (A, B, C)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F1 = {A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1" name="Text Box 9"/>
          <p:cNvSpPr txBox="1">
            <a:spLocks noChangeArrowheads="1"/>
          </p:cNvSpPr>
          <p:nvPr/>
        </p:nvSpPr>
        <p:spPr bwMode="auto">
          <a:xfrm>
            <a:off x="6613010" y="1484313"/>
            <a:ext cx="18466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2" name="Rectangle 10"/>
          <p:cNvSpPr>
            <a:spLocks noChangeArrowheads="1"/>
          </p:cNvSpPr>
          <p:nvPr/>
        </p:nvSpPr>
        <p:spPr bwMode="auto">
          <a:xfrm>
            <a:off x="3733800" y="30480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R2 = (A, D, E, H)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F2 = {E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false (E  HA)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87825" y="4267200"/>
            <a:ext cx="3421063" cy="1371600"/>
            <a:chOff x="1397" y="1680"/>
            <a:chExt cx="2155" cy="864"/>
          </a:xfrm>
        </p:grpSpPr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1680" y="1680"/>
              <a:ext cx="72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400" y="1680"/>
              <a:ext cx="1152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88206" name="Text Box 14"/>
            <p:cNvSpPr txBox="1">
              <a:spLocks noChangeArrowheads="1"/>
            </p:cNvSpPr>
            <p:nvPr/>
          </p:nvSpPr>
          <p:spPr bwMode="auto">
            <a:xfrm>
              <a:off x="1397" y="1955"/>
              <a:ext cx="581" cy="2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 </a:t>
              </a:r>
              <a:r>
                <a:rPr kumimoji="0" lang="en-US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  <a:sym typeface="Wingdings" charset="2"/>
                </a:rPr>
                <a:t> HA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288207" name="Rectangle 15"/>
          <p:cNvSpPr>
            <a:spLocks noChangeArrowheads="1"/>
          </p:cNvSpPr>
          <p:nvPr/>
        </p:nvSpPr>
        <p:spPr bwMode="auto">
          <a:xfrm>
            <a:off x="2438400" y="5638800"/>
            <a:ext cx="41148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R3 = (E, H, A)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F3 =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HA}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8" name="Rectangle 16"/>
          <p:cNvSpPr>
            <a:spLocks noChangeArrowheads="1"/>
          </p:cNvSpPr>
          <p:nvPr/>
        </p:nvSpPr>
        <p:spPr bwMode="auto">
          <a:xfrm>
            <a:off x="6248400" y="563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R4 = (ED)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F4 = {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}  [[ only trivial ]]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Candidate keys = {DE}</a:t>
            </a:r>
          </a:p>
          <a:p>
            <a:pPr marL="533400" marR="0" lvl="0" indent="-5334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BCNF = true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8209" name="Rectangle 17"/>
          <p:cNvSpPr>
            <a:spLocks noChangeArrowheads="1"/>
          </p:cNvSpPr>
          <p:nvPr/>
        </p:nvSpPr>
        <p:spPr bwMode="auto">
          <a:xfrm>
            <a:off x="0" y="4876800"/>
            <a:ext cx="3124200" cy="1600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Dependency preservation ???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check: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 BC (R1), E  HA (R3),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Dependency-preserving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decomposition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811E-21FF-78B4-1A53-80B4FB81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200" grpId="0"/>
      <p:bldP spid="1288202" grpId="0"/>
      <p:bldP spid="1288207" grpId="0" animBg="1"/>
      <p:bldP spid="1288208" grpId="0"/>
      <p:bldP spid="128820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E, G, H)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DB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H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AE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Wingdings" pitchFamily="2" charset="2"/>
              </a:rPr>
              <a:t> GH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143000" marR="0" lvl="3" indent="-228600" algn="l" defTabSz="914400" rtl="0" eaLnBrk="0" fontAlgn="base" latinLnBrk="0" hangingPunct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rgbClr val="DA1F28"/>
              </a:buClr>
              <a:buSzTx/>
              <a:buFont typeface="Wingdings 2" charset="2"/>
              <a:buChar char="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What attributes must be in the candidate key?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Only A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What is (BD)+?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BDEH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What is (A)+ ?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A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+ = ABCEDHG</a:t>
            </a: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What are the candidate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keys?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76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549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E, G, H)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DB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H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AE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Wingdings" pitchFamily="2" charset="2"/>
              </a:rPr>
              <a:t> GH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143000" marR="0" lvl="3" indent="-228600" algn="l" defTabSz="914400" rtl="0" eaLnBrk="0" fontAlgn="base" latinLnBrk="0" hangingPunct="0">
              <a:lnSpc>
                <a:spcPct val="100000"/>
              </a:lnSpc>
              <a:spcBef>
                <a:spcPts val="350"/>
              </a:spcBef>
              <a:spcAft>
                <a:spcPct val="0"/>
              </a:spcAft>
              <a:buClr>
                <a:srgbClr val="DA1F28"/>
              </a:buClr>
              <a:buSzTx/>
              <a:buFont typeface="Wingdings 2" charset="2"/>
              <a:buChar char="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 R1 = (A, B, C), and R2 = (C, D, E, G,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C+ = C, so no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Construct an example that shows it is not lossless – two tuples are sufficient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into: R1 = (A, B, C, D, E), and R2 = (C, D, E, G,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noProof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CDE+ = CDEH, so still no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noProof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Is decomposition into: R1 = (A, B, C, D, G), and R2 = (B, D, E, H) lossless?</a:t>
            </a:r>
          </a:p>
          <a:p>
            <a:pPr marL="822325" lvl="1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2000" b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Yes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6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Two key concepts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i="1" u="sng">
                <a:latin typeface="Calibri" charset="0"/>
              </a:rPr>
              <a:t>Relationships</a:t>
            </a:r>
            <a:r>
              <a:rPr lang="en-US" sz="2200">
                <a:latin typeface="Calibri" charset="0"/>
              </a:rPr>
              <a:t>: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Relate 2 or more entities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E.g. Bob Smith </a:t>
            </a: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College Park Branch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Form </a:t>
            </a:r>
            <a:r>
              <a:rPr lang="en-US" i="1" u="sng">
                <a:latin typeface="Calibri" charset="0"/>
              </a:rPr>
              <a:t>relationship sets</a:t>
            </a:r>
            <a:r>
              <a:rPr lang="en-US">
                <a:latin typeface="Calibri" charset="0"/>
              </a:rPr>
              <a:t> with other relationships of the same type that share the same properties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Customers </a:t>
            </a:r>
            <a:r>
              <a:rPr lang="en-US" sz="1800" i="1" u="sng">
                <a:latin typeface="Calibri" charset="0"/>
              </a:rPr>
              <a:t>have accounts at</a:t>
            </a:r>
            <a:r>
              <a:rPr lang="en-US" sz="1800">
                <a:latin typeface="Calibri" charset="0"/>
              </a:rPr>
              <a:t> Branches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have attributes: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 i="1" u="sng">
                <a:latin typeface="Calibri" charset="0"/>
              </a:rPr>
              <a:t>has account at</a:t>
            </a:r>
            <a:r>
              <a:rPr lang="en-US" sz="1800">
                <a:latin typeface="Calibri" charset="0"/>
              </a:rPr>
              <a:t> may have an attribute </a:t>
            </a:r>
            <a:r>
              <a:rPr lang="en-US" sz="1800" i="1">
                <a:latin typeface="Calibri" charset="0"/>
              </a:rPr>
              <a:t>start-date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>
                <a:latin typeface="Calibri" charset="0"/>
              </a:rPr>
              <a:t>Can involve more than 2 entities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800">
                <a:latin typeface="Calibri" charset="0"/>
              </a:rPr>
              <a:t>Employee </a:t>
            </a:r>
            <a:r>
              <a:rPr lang="en-US" sz="1800" i="1">
                <a:latin typeface="Calibri" charset="0"/>
              </a:rPr>
              <a:t>works at</a:t>
            </a:r>
            <a:r>
              <a:rPr lang="en-US" sz="1800">
                <a:latin typeface="Calibri" charset="0"/>
              </a:rPr>
              <a:t> Branch </a:t>
            </a:r>
            <a:r>
              <a:rPr lang="en-US" sz="1800" i="1">
                <a:latin typeface="Calibri" charset="0"/>
              </a:rPr>
              <a:t>at</a:t>
            </a:r>
            <a:r>
              <a:rPr lang="en-US" sz="1800">
                <a:latin typeface="Calibri" charset="0"/>
              </a:rPr>
              <a:t> Job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Entity-Relationship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571BC-A48E-6097-E5D9-1E7ABD4C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15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3NF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9F69-406F-CEEC-3BB2-C79582E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42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can’t always preserve dependencies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3NF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08988-70EB-5F93-4CA7-DDB7054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44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R = </a:t>
            </a:r>
            <a:r>
              <a:rPr lang="en-US" sz="2400" dirty="0"/>
              <a:t>(</a:t>
            </a:r>
            <a:r>
              <a:rPr lang="en-US" sz="2400" i="1" dirty="0"/>
              <a:t>J, K, L}</a:t>
            </a:r>
          </a:p>
          <a:p>
            <a:r>
              <a:rPr lang="en-US" sz="2400" i="1" dirty="0"/>
              <a:t>F = </a:t>
            </a:r>
            <a:r>
              <a:rPr lang="en-US" sz="2400" dirty="0"/>
              <a:t>{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L, L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K </a:t>
            </a:r>
            <a:r>
              <a:rPr lang="en-US" sz="2400" dirty="0">
                <a:sym typeface="Monotype Sorts" charset="2"/>
              </a:rPr>
              <a:t>}</a:t>
            </a:r>
            <a:br>
              <a:rPr lang="en-US" sz="2400" dirty="0">
                <a:sym typeface="Monotype Sorts" charset="2"/>
              </a:rPr>
            </a:br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Two candidate keys = </a:t>
            </a:r>
            <a:r>
              <a:rPr lang="en-US" sz="2400" i="1" dirty="0">
                <a:sym typeface="Monotype Sorts" charset="2"/>
              </a:rPr>
              <a:t>JK </a:t>
            </a:r>
            <a:r>
              <a:rPr lang="en-US" sz="2400" dirty="0">
                <a:sym typeface="Monotype Sorts" charset="2"/>
              </a:rPr>
              <a:t>and </a:t>
            </a:r>
            <a:r>
              <a:rPr lang="en-US" sz="2400" i="1" dirty="0">
                <a:sym typeface="Monotype Sorts" charset="2"/>
              </a:rPr>
              <a:t>JL</a:t>
            </a:r>
          </a:p>
          <a:p>
            <a:endParaRPr lang="en-US" sz="2400" i="1" dirty="0">
              <a:sym typeface="Monotype Sorts" charset="2"/>
            </a:endParaRPr>
          </a:p>
          <a:p>
            <a:r>
              <a:rPr lang="en-US" sz="2400" i="1" dirty="0">
                <a:sym typeface="Monotype Sorts" charset="2"/>
              </a:rPr>
              <a:t>R </a:t>
            </a:r>
            <a:r>
              <a:rPr lang="en-US" sz="2400" dirty="0">
                <a:sym typeface="Monotype Sorts" charset="2"/>
              </a:rPr>
              <a:t>is not in BCNF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Any decomposition of </a:t>
            </a:r>
            <a:r>
              <a:rPr lang="en-US" sz="2400" i="1" dirty="0">
                <a:sym typeface="Monotype Sorts" charset="2"/>
              </a:rPr>
              <a:t>R</a:t>
            </a:r>
            <a:r>
              <a:rPr lang="en-US" sz="2400" dirty="0">
                <a:sym typeface="Monotype Sorts" charset="2"/>
              </a:rPr>
              <a:t> will fail to preserve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</a:t>
            </a:r>
          </a:p>
          <a:p>
            <a:endParaRPr lang="en-US" sz="2400" dirty="0">
              <a:sym typeface="Monotype Sorts" charset="2"/>
            </a:endParaRPr>
          </a:p>
          <a:p>
            <a:r>
              <a:rPr lang="en-US" sz="2400" dirty="0">
                <a:sym typeface="Monotype Sorts" charset="2"/>
              </a:rPr>
              <a:t>This implies that testing for </a:t>
            </a:r>
            <a:r>
              <a:rPr lang="en-US" sz="2400" i="1" dirty="0"/>
              <a:t>JK </a:t>
            </a:r>
            <a:r>
              <a:rPr lang="en-US" sz="2400" dirty="0" err="1">
                <a:sym typeface="Symbol" charset="2"/>
              </a:rPr>
              <a:t>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L </a:t>
            </a:r>
            <a:r>
              <a:rPr lang="en-US" sz="2400" dirty="0">
                <a:sym typeface="Monotype Sorts" charset="2"/>
              </a:rPr>
              <a:t>requires a join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47F9E-1AF8-38C1-F90D-2C522E7C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always possible to find a dependency-preserving decomposition that is in BCNF.</a:t>
            </a:r>
          </a:p>
          <a:p>
            <a:endParaRPr lang="en-US"/>
          </a:p>
          <a:p>
            <a:r>
              <a:rPr lang="en-US"/>
              <a:t>PTIME to determine if there exists a dependency-preserving decomposition in BCNF</a:t>
            </a:r>
          </a:p>
          <a:p>
            <a:pPr lvl="1"/>
            <a:r>
              <a:rPr lang="en-US"/>
              <a:t>in size of F</a:t>
            </a:r>
          </a:p>
          <a:p>
            <a:pPr lvl="1"/>
            <a:endParaRPr lang="en-US"/>
          </a:p>
          <a:p>
            <a:r>
              <a:rPr lang="en-US"/>
              <a:t>NP-Hard to find one if it exists</a:t>
            </a:r>
          </a:p>
          <a:p>
            <a:endParaRPr lang="en-US"/>
          </a:p>
          <a:p>
            <a:r>
              <a:rPr lang="en-US"/>
              <a:t>Better results exist if F satisfies certain properties</a:t>
            </a:r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Issue 1: BCNF may not preserve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86138D-2AD4-5BA2-9484-3D2DA20F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30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Definition:</a:t>
            </a:r>
            <a:r>
              <a:rPr lang="en-US" sz="2000" i="1" dirty="0">
                <a:solidFill>
                  <a:srgbClr val="FF0000"/>
                </a:solidFill>
              </a:rPr>
              <a:t> Prime</a:t>
            </a:r>
            <a:r>
              <a:rPr lang="en-US" sz="2000" i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  An attribute that is contained in a candidate key for R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Example 1: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R = (A, B, C, D, E, H}, F = {A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BC, E </a:t>
            </a:r>
            <a:r>
              <a:rPr lang="pt-BR" sz="2000" dirty="0">
                <a:sym typeface="Wingdings" charset="2"/>
              </a:rPr>
              <a:t></a:t>
            </a:r>
            <a:r>
              <a:rPr lang="pt-BR" sz="2000" dirty="0"/>
              <a:t> HA}, 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Candidate </a:t>
            </a:r>
            <a:r>
              <a:rPr lang="pt-BR" sz="2000" dirty="0" err="1"/>
              <a:t>keys</a:t>
            </a:r>
            <a:r>
              <a:rPr lang="pt-BR" sz="2000" dirty="0"/>
              <a:t> = {ED}</a:t>
            </a:r>
          </a:p>
          <a:p>
            <a:pPr lvl="1">
              <a:lnSpc>
                <a:spcPct val="80000"/>
              </a:lnSpc>
            </a:pPr>
            <a:r>
              <a:rPr lang="pt-BR" sz="2000" dirty="0"/>
              <a:t>Prime </a:t>
            </a:r>
            <a:r>
              <a:rPr lang="pt-BR" sz="2000" dirty="0" err="1"/>
              <a:t>attributes</a:t>
            </a:r>
            <a:r>
              <a:rPr lang="pt-BR" sz="2000" dirty="0"/>
              <a:t>: D, E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</a:pPr>
            <a:r>
              <a:rPr lang="pt-BR" sz="2000" dirty="0" err="1"/>
              <a:t>Example</a:t>
            </a:r>
            <a:r>
              <a:rPr lang="pt-BR" sz="2000" dirty="0"/>
              <a:t> 2: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 = (J, K, L), F = {JK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/>
              <a:t> L, L </a:t>
            </a:r>
            <a:r>
              <a:rPr lang="en-US" sz="2000" dirty="0" err="1">
                <a:sym typeface="Wingdings" charset="2"/>
              </a:rPr>
              <a:t></a:t>
            </a:r>
            <a:r>
              <a:rPr lang="en-US" sz="2000" dirty="0">
                <a:sym typeface="Wingdings" charset="2"/>
              </a:rPr>
              <a:t> </a:t>
            </a:r>
            <a:r>
              <a:rPr lang="en-US" sz="2000" dirty="0"/>
              <a:t>K},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Candidate keys = {JL, JK}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Prime attributes: J, K, L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Observation/Intuition: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1. A </a:t>
            </a:r>
            <a:r>
              <a:rPr lang="en-US" sz="2000" i="1" dirty="0">
                <a:solidFill>
                  <a:srgbClr val="FF0000"/>
                </a:solidFill>
              </a:rPr>
              <a:t>key </a:t>
            </a:r>
            <a:r>
              <a:rPr lang="en-US" sz="2000" dirty="0">
                <a:solidFill>
                  <a:srgbClr val="FF0000"/>
                </a:solidFill>
              </a:rPr>
              <a:t>has no redundancy (is not repeated in a relation)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	2. A </a:t>
            </a:r>
            <a:r>
              <a:rPr lang="en-US" sz="2000" i="1" dirty="0">
                <a:solidFill>
                  <a:srgbClr val="FF0000"/>
                </a:solidFill>
              </a:rPr>
              <a:t>prime attribute</a:t>
            </a:r>
            <a:r>
              <a:rPr lang="en-US" sz="2000" dirty="0">
                <a:solidFill>
                  <a:srgbClr val="FF0000"/>
                </a:solidFill>
              </a:rPr>
              <a:t> has limited redundancy</a:t>
            </a:r>
          </a:p>
        </p:txBody>
      </p:sp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796DE-2941-82AC-EE8E-3B00412C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relation schema </a:t>
            </a:r>
            <a:r>
              <a:rPr lang="en-US" i="1" dirty="0"/>
              <a:t>R, </a:t>
            </a:r>
            <a:r>
              <a:rPr lang="en-US" dirty="0"/>
              <a:t>and a set of functional dependencies </a:t>
            </a:r>
            <a:r>
              <a:rPr lang="en-US" i="1" dirty="0"/>
              <a:t>F, </a:t>
            </a:r>
            <a:r>
              <a:rPr lang="en-US" dirty="0"/>
              <a:t>if every FD,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</a:t>
            </a:r>
            <a:r>
              <a:rPr lang="en-US" dirty="0">
                <a:sym typeface="Wingdings" charset="2"/>
              </a:rPr>
              <a:t>, is either:</a:t>
            </a:r>
          </a:p>
          <a:p>
            <a:pPr>
              <a:buNone/>
            </a:pPr>
            <a:r>
              <a:rPr lang="en-US" dirty="0">
                <a:sym typeface="Wingdings" charset="2"/>
              </a:rPr>
              <a:t>		1. Trivial, or</a:t>
            </a:r>
          </a:p>
          <a:p>
            <a:pPr>
              <a:buNone/>
            </a:pPr>
            <a:r>
              <a:rPr lang="en-US" i="1" dirty="0"/>
              <a:t>		2. A</a:t>
            </a:r>
            <a:r>
              <a:rPr lang="en-US" dirty="0"/>
              <a:t> is a </a:t>
            </a:r>
            <a:r>
              <a:rPr lang="en-US" i="1" dirty="0" err="1"/>
              <a:t>superkey</a:t>
            </a:r>
            <a:r>
              <a:rPr lang="en-US" dirty="0"/>
              <a:t> of </a:t>
            </a:r>
            <a:r>
              <a:rPr lang="en-US" i="1" dirty="0"/>
              <a:t>R, or</a:t>
            </a:r>
          </a:p>
          <a:p>
            <a:pPr>
              <a:buNone/>
            </a:pPr>
            <a:r>
              <a:rPr lang="en-US" i="1" dirty="0"/>
              <a:t>		3. All attributes in (B – A) are </a:t>
            </a:r>
            <a:r>
              <a:rPr lang="en-US" i="1" dirty="0">
                <a:solidFill>
                  <a:srgbClr val="FF0000"/>
                </a:solidFill>
              </a:rPr>
              <a:t>prime</a:t>
            </a:r>
            <a:endParaRPr lang="en-US" dirty="0"/>
          </a:p>
          <a:p>
            <a:pPr>
              <a:buNone/>
            </a:pPr>
            <a:r>
              <a:rPr lang="en-US" dirty="0"/>
              <a:t>    Then, </a:t>
            </a:r>
            <a:r>
              <a:rPr lang="en-US" i="1" dirty="0"/>
              <a:t>R </a:t>
            </a:r>
            <a:r>
              <a:rPr lang="en-US" dirty="0"/>
              <a:t>is in </a:t>
            </a:r>
            <a:r>
              <a:rPr lang="en-US" i="1" dirty="0">
                <a:solidFill>
                  <a:srgbClr val="FF0000"/>
                </a:solidFill>
              </a:rPr>
              <a:t>3NF (3</a:t>
            </a:r>
            <a:r>
              <a:rPr lang="en-US" i="1" baseline="30000" dirty="0">
                <a:solidFill>
                  <a:srgbClr val="FF0000"/>
                </a:solidFill>
              </a:rPr>
              <a:t>rd</a:t>
            </a:r>
            <a:r>
              <a:rPr lang="en-US" i="1" dirty="0">
                <a:solidFill>
                  <a:srgbClr val="FF0000"/>
                </a:solidFill>
              </a:rPr>
              <a:t> Normal Form)</a:t>
            </a:r>
          </a:p>
          <a:p>
            <a:endParaRPr lang="en-US" i="1" u="sng" dirty="0"/>
          </a:p>
          <a:p>
            <a:r>
              <a:rPr lang="en-US" i="1" u="sng" dirty="0"/>
              <a:t>Why is 3NF good ?</a:t>
            </a:r>
          </a:p>
          <a:p>
            <a:endParaRPr lang="en-US" dirty="0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(3</a:t>
            </a:r>
            <a:r>
              <a:rPr lang="en-US" baseline="30000" dirty="0"/>
              <a:t>rd</a:t>
            </a:r>
            <a:r>
              <a:rPr lang="en-US" dirty="0"/>
              <a:t> Normal Form)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3F2CB-9A06-969E-35C3-C33AE844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98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pPr marL="533400" indent="-533400"/>
            <a:r>
              <a:rPr lang="en-US" sz="2800" i="1" u="sng" dirty="0"/>
              <a:t>Why does redundancy arise ?</a:t>
            </a:r>
          </a:p>
          <a:p>
            <a:pPr marL="788988" lvl="1" indent="-533400"/>
            <a:r>
              <a:rPr lang="en-US" sz="2400" dirty="0"/>
              <a:t>Given a FD, A </a:t>
            </a:r>
            <a:r>
              <a:rPr lang="en-US" sz="2400" dirty="0" err="1">
                <a:sym typeface="Wingdings"/>
              </a:rPr>
              <a:t></a:t>
            </a:r>
            <a:r>
              <a:rPr lang="en-US" sz="2400" dirty="0"/>
              <a:t> B, if A is repeated (B – A) has to be repeated 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1 is satisfied, (B – A) is empty, so not a problem.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rule 2 is satisfied, then A can’t be repeated, so this doesn’t happen either</a:t>
            </a:r>
          </a:p>
          <a:p>
            <a:pPr marL="788988" lvl="1" indent="-533400">
              <a:buAutoNum type="arabicPeriod"/>
            </a:pPr>
            <a:r>
              <a:rPr lang="en-US" sz="2400" dirty="0"/>
              <a:t>If not, rule 3 says (B – A) must contain only </a:t>
            </a:r>
            <a:r>
              <a:rPr lang="en-US" sz="2400" i="1" dirty="0"/>
              <a:t>prime attributes</a:t>
            </a:r>
            <a:r>
              <a:rPr lang="en-US" sz="2400" dirty="0"/>
              <a:t>                 </a:t>
            </a:r>
          </a:p>
          <a:p>
            <a:pPr marL="788988" lvl="1" indent="-533400">
              <a:buNone/>
            </a:pPr>
            <a:r>
              <a:rPr lang="en-US" sz="2400" dirty="0"/>
              <a:t>			This limits the redundancy somewhat.</a:t>
            </a:r>
            <a:endParaRPr lang="en-US" sz="2800" dirty="0"/>
          </a:p>
          <a:p>
            <a:pPr marL="788988" lvl="1" indent="-533400">
              <a:buAutoNum type="arabicPeriod"/>
            </a:pPr>
            <a:endParaRPr lang="en-US" sz="2400" i="1" dirty="0"/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So 3NF relaxes BCNF somewhat by allowing for some (hopefully limited) redundancy</a:t>
            </a:r>
          </a:p>
          <a:p>
            <a:pPr marL="533400" indent="-533400">
              <a:lnSpc>
                <a:spcPct val="120000"/>
              </a:lnSpc>
              <a:buSzPct val="100000"/>
            </a:pPr>
            <a:r>
              <a:rPr lang="en-US" sz="2400" dirty="0"/>
              <a:t>Why ?</a:t>
            </a:r>
          </a:p>
          <a:p>
            <a:pPr marL="788988" lvl="1" indent="-533400">
              <a:lnSpc>
                <a:spcPct val="120000"/>
              </a:lnSpc>
              <a:buSzPct val="100000"/>
            </a:pPr>
            <a:r>
              <a:rPr lang="en-US" sz="2000" i="1" dirty="0">
                <a:solidFill>
                  <a:srgbClr val="FF0000"/>
                </a:solidFill>
              </a:rPr>
              <a:t>There always exists a dependency-preserving lossless decomposition in 3NF.</a:t>
            </a:r>
            <a:endParaRPr lang="en-US" sz="1800" dirty="0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Redundancy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91130-425C-B241-097D-A09098A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synthesis </a:t>
            </a:r>
            <a:r>
              <a:rPr lang="en-US" dirty="0"/>
              <a:t>algorithm</a:t>
            </a:r>
          </a:p>
          <a:p>
            <a:endParaRPr lang="en-US" dirty="0"/>
          </a:p>
          <a:p>
            <a:r>
              <a:rPr lang="en-US" dirty="0"/>
              <a:t>Start with the canonical cover, and construct the  3NF schema directly</a:t>
            </a:r>
          </a:p>
          <a:p>
            <a:endParaRPr lang="en-US" dirty="0"/>
          </a:p>
          <a:p>
            <a:r>
              <a:rPr lang="en-US" dirty="0"/>
              <a:t>Let Fc be the canonical cover</a:t>
            </a:r>
          </a:p>
          <a:p>
            <a:r>
              <a:rPr lang="en-US" dirty="0"/>
              <a:t>For each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in Fc, add a relation: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none of those contain any candidate key for R, choose a CK and create a relation from it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Remove any relation that is fully contained in another</a:t>
            </a:r>
            <a:r>
              <a:rPr lang="en-US" altLang="en-US" i="1" dirty="0">
                <a:sym typeface="Greek Symbols"/>
              </a:rPr>
              <a:t> </a:t>
            </a:r>
            <a:endParaRPr lang="en-US" dirty="0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into 3NF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0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</a:t>
            </a:r>
          </a:p>
          <a:p>
            <a:pPr lvl="1"/>
            <a:r>
              <a:rPr lang="en-US" dirty="0" err="1"/>
              <a:t>dept_advisor</a:t>
            </a:r>
            <a:r>
              <a:rPr lang="en-US" dirty="0"/>
              <a:t>(</a:t>
            </a:r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i_id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with a constraint/domain knowledge that: a student has one advisor per department</a:t>
            </a:r>
          </a:p>
          <a:p>
            <a:pPr lvl="1"/>
            <a:endParaRPr lang="en-US" dirty="0"/>
          </a:p>
          <a:p>
            <a:r>
              <a:rPr lang="en-US" dirty="0"/>
              <a:t>FDs:</a:t>
            </a:r>
          </a:p>
          <a:p>
            <a:pPr lvl="1"/>
            <a:r>
              <a:rPr lang="en-US" dirty="0" err="1"/>
              <a:t>i_id</a:t>
            </a:r>
            <a:r>
              <a:rPr lang="en-US" dirty="0"/>
              <a:t> --&gt; </a:t>
            </a:r>
            <a:r>
              <a:rPr lang="en-US" dirty="0" err="1"/>
              <a:t>dept_name</a:t>
            </a:r>
            <a:endParaRPr lang="en-US" dirty="0"/>
          </a:p>
          <a:p>
            <a:pPr lvl="1"/>
            <a:r>
              <a:rPr lang="en-US" dirty="0" err="1"/>
              <a:t>s_id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i_id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Not in BCNF (</a:t>
            </a:r>
            <a:r>
              <a:rPr lang="en-US" dirty="0" err="1">
                <a:sym typeface="Wingdings" pitchFamily="2" charset="2"/>
              </a:rPr>
              <a:t>i_id</a:t>
            </a:r>
            <a:r>
              <a:rPr lang="en-US" dirty="0">
                <a:sym typeface="Wingdings" pitchFamily="2" charset="2"/>
              </a:rPr>
              <a:t> is not a key), but in 3NF</a:t>
            </a:r>
            <a:endParaRPr lang="en-US" dirty="0"/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Real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FF4F2-0A2C-740A-B017-E03587B5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54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Attributes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A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DE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BD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E</a:t>
            </a:r>
          </a:p>
          <a:p>
            <a:pPr marL="109537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	 BE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AD</a:t>
            </a:r>
            <a:b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</a:b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AB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CDE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baseline="0" dirty="0">
              <a:solidFill>
                <a:prstClr val="black"/>
              </a:solidFill>
              <a:latin typeface="Calibri"/>
              <a:ea typeface="ＭＳ Ｐゴシック" charset="-128"/>
              <a:sym typeface="Monotype Sorts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AC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BD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Symbol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BE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AD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Wingdings" pitchFamily="2" charset="2"/>
            </a:endParaRPr>
          </a:p>
          <a:p>
            <a:pPr marL="365125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Identify extraneous attributes (if any) in: AB </a:t>
            </a: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Wingdings" pitchFamily="2" charset="2"/>
              </a:rPr>
              <a:t> CDE</a:t>
            </a: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855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Entities and relationships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0" y="937887"/>
            <a:ext cx="4317454" cy="240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911179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Entity Sets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26"/>
            <a:ext cx="4216926" cy="23390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0" y="3297056"/>
            <a:ext cx="509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Advisor Relationship, with and without attributes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90" y="3886865"/>
            <a:ext cx="4632810" cy="21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3583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BB159-BBC4-DC64-AFBB-E4A590B2A5B4}"/>
              </a:ext>
            </a:extLst>
          </p:cNvPr>
          <p:cNvSpPr txBox="1"/>
          <p:nvPr/>
        </p:nvSpPr>
        <p:spPr>
          <a:xfrm>
            <a:off x="228600" y="990600"/>
            <a:ext cx="82296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R = (A, B, C, D, E)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F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{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BC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A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DE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Iconic Symbols Ext" pitchFamily="2" charset="2"/>
              </a:rPr>
              <a:t>AC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BD</a:t>
            </a:r>
            <a:b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</a:b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E</a:t>
            </a:r>
          </a:p>
          <a:p>
            <a:pPr marL="109537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	 BE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AD</a:t>
            </a:r>
            <a:b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</a:b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Iconic Symbols Ext" pitchFamily="2" charset="2"/>
              </a:rPr>
              <a:t>AB 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Symbol" charset="2"/>
              </a:rPr>
              <a:t></a:t>
            </a:r>
            <a:r>
              <a:rPr lang="en-US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 </a:t>
            </a: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CDE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r>
              <a:rPr lang="en-US" i="1" baseline="0" dirty="0">
                <a:solidFill>
                  <a:prstClr val="black"/>
                </a:solidFill>
                <a:latin typeface="Calibri"/>
                <a:ea typeface="ＭＳ Ｐゴシック" charset="-128"/>
                <a:sym typeface="Monotype Sorts" charset="2"/>
              </a:rPr>
              <a:t>	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sym typeface="Monotype Sorts" charset="2"/>
              </a:rPr>
              <a:t>}</a:t>
            </a:r>
          </a:p>
          <a:p>
            <a:pPr marL="109537" lvl="0" algn="l">
              <a:spcBef>
                <a:spcPts val="400"/>
              </a:spcBef>
              <a:buClr>
                <a:srgbClr val="2DA2BF"/>
              </a:buClr>
              <a:buSzPct val="68000"/>
              <a:tabLst>
                <a:tab pos="803275" algn="l"/>
              </a:tabLst>
              <a:defRPr/>
            </a:pPr>
            <a:endParaRPr lang="en-US" baseline="0" dirty="0">
              <a:solidFill>
                <a:prstClr val="black"/>
              </a:solidFill>
              <a:latin typeface="Calibri"/>
              <a:ea typeface="ＭＳ Ｐゴシック" charset="-128"/>
              <a:sym typeface="Monotype Sorts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r>
              <a:rPr lang="en-US" sz="2000" baseline="0" dirty="0">
                <a:solidFill>
                  <a:srgbClr val="FF0000"/>
                </a:solidFill>
                <a:latin typeface="Calibri"/>
                <a:ea typeface="ＭＳ Ｐゴシック" charset="-128"/>
                <a:sym typeface="Symbol" charset="2"/>
              </a:rPr>
              <a:t>Compute canonical cover of the above schema</a:t>
            </a:r>
            <a:endParaRPr lang="en-US" sz="2000" baseline="0" dirty="0">
              <a:solidFill>
                <a:srgbClr val="FF0000"/>
              </a:solidFill>
              <a:latin typeface="Calibri"/>
              <a:ea typeface="ＭＳ Ｐゴシック" charset="-128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Wingdings" pitchFamily="2" charset="2"/>
            </a:endParaRPr>
          </a:p>
          <a:p>
            <a:pPr marL="365125" lvl="0" indent="-255588" algn="l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  <a:tabLst>
                <a:tab pos="803275" algn="l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  <a:sym typeface="Monotype Sort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0413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00032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579296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4NF,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19F69-406F-CEEC-3BB2-C79582E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822D28-DF46-8C43-A798-ACECE7068864}" type="slidenum">
              <a:rPr kumimoji="0" lang="en-US" sz="10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151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8.3.4, 8.3.5, 8.5.2, 8.6 (at a high level)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BCNF causes redundancy because of “multi-valued dependencies”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4NF fixes that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08988-70EB-5F93-4CA7-DDB7054C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C2DC51-CD5A-9546-8B91-3FEC0E5A14E3}" type="slidenum">
              <a:rPr kumimoji="0" lang="en-US" sz="1000" b="0" i="0" u="none" strike="noStrike" kern="1200" cap="none" spc="0" normalizeH="0" baseline="3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6264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BCNF and redundancy</a:t>
            </a:r>
          </a:p>
        </p:txBody>
      </p:sp>
      <p:graphicFrame>
        <p:nvGraphicFramePr>
          <p:cNvPr id="1302622" name="Group 94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931480"/>
        </p:xfrm>
        <a:graphic>
          <a:graphicData uri="http://schemas.openxmlformats.org/drawingml/2006/table">
            <a:tbl>
              <a:tblPr/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MovieTitle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MovieYear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StarName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Indiana 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198x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1, 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Witness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Harrison 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 2, 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02625" name="Rectangle 97"/>
          <p:cNvSpPr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Lot of redundancy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? No non-trivial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So the schema is trivially in BCNF (and 3NF)</a:t>
            </a: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What went wrong ? </a:t>
            </a:r>
          </a:p>
        </p:txBody>
      </p:sp>
    </p:spTree>
    <p:extLst>
      <p:ext uri="{BB962C8B-B14F-4D97-AF65-F5344CB8AC3E}">
        <p14:creationId xmlns:p14="http://schemas.microsoft.com/office/powerpoint/2010/main" val="31150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The redundancy is because of </a:t>
            </a:r>
            <a:r>
              <a:rPr lang="en-US" sz="2400" i="1" dirty="0"/>
              <a:t>multi-valued dependencies</a:t>
            </a:r>
          </a:p>
          <a:p>
            <a:pPr>
              <a:lnSpc>
                <a:spcPct val="110000"/>
              </a:lnSpc>
            </a:pPr>
            <a:r>
              <a:rPr lang="en-US" sz="2400" i="1" dirty="0"/>
              <a:t>Denoted: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 </a:t>
            </a:r>
            <a:r>
              <a:rPr lang="en-US" sz="2400" i="1" dirty="0" err="1"/>
              <a:t>starname</a:t>
            </a:r>
            <a:r>
              <a:rPr lang="en-US" sz="2400" i="1" dirty="0"/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dirty="0">
                <a:sym typeface="Monotype Sorts" charset="2"/>
              </a:rPr>
              <a:t> </a:t>
            </a:r>
            <a:r>
              <a:rPr lang="en-US" sz="2400" i="1" dirty="0">
                <a:sym typeface="Monotype Sorts" charset="2"/>
              </a:rPr>
              <a:t>address 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>
                <a:sym typeface="Monotype Sorts" charset="2"/>
              </a:rPr>
              <a:t>              </a:t>
            </a:r>
            <a:r>
              <a:rPr lang="en-US" sz="2400" i="1" dirty="0" err="1">
                <a:sym typeface="Monotype Sorts" charset="2"/>
              </a:rPr>
              <a:t>starname</a:t>
            </a:r>
            <a:r>
              <a:rPr lang="en-US" sz="2400" i="1" dirty="0">
                <a:sym typeface="Monotype Sorts" charset="2"/>
              </a:rPr>
              <a:t> </a:t>
            </a:r>
            <a:r>
              <a:rPr lang="en-US" sz="2400" b="1" dirty="0" err="1">
                <a:sym typeface="Symbol" charset="2"/>
              </a:rPr>
              <a:t>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movietitle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movieyear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Should not happen if the schema is constructed from an E/R diagram</a:t>
            </a:r>
          </a:p>
          <a:p>
            <a:pPr>
              <a:lnSpc>
                <a:spcPct val="110000"/>
              </a:lnSpc>
            </a:pPr>
            <a:endParaRPr lang="en-US" sz="2400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Functional dependencies are a special case of multi-valued dependencies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17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Consider a ”person” table that stores the names of children and phone numbers</a:t>
            </a: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endParaRPr lang="en-US" sz="2400" i="1" dirty="0">
              <a:sym typeface="Symbol" charset="2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charset="2"/>
              </a:rPr>
              <a:t>The two pieces of information are independent</a:t>
            </a: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B8D54-69B1-79FE-F142-F4667956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2057400"/>
            <a:ext cx="528066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1A141-7552-9E42-AFCE-F3CED137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19" y="4455319"/>
            <a:ext cx="5559425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768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sz="2000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</a:t>
            </a:r>
            <a:endParaRPr lang="en-US" sz="3200" i="1" dirty="0">
              <a:sym typeface="Symbol" charset="2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F92B1-190C-F20B-8010-C9B23820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  <p:pic>
        <p:nvPicPr>
          <p:cNvPr id="3" name="Picture 5" descr="8">
            <a:extLst>
              <a:ext uri="{FF2B5EF4-FFF2-40B4-BE49-F238E27FC236}">
                <a16:creationId xmlns:a16="http://schemas.microsoft.com/office/drawing/2014/main" id="{6CC81BE2-F05B-2419-005B-26DF33C4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14" y="4838781"/>
            <a:ext cx="5311362" cy="18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87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B4CEF-2E41-CE90-D15B-C710376E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07039"/>
              </p:ext>
            </p:extLst>
          </p:nvPr>
        </p:nvGraphicFramePr>
        <p:xfrm>
          <a:off x="255104" y="1295400"/>
          <a:ext cx="2133599" cy="289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3783836539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88D8CA-E0CE-A007-46FE-307BC9BBA5FC}"/>
              </a:ext>
            </a:extLst>
          </p:cNvPr>
          <p:cNvSpPr txBox="1"/>
          <p:nvPr/>
        </p:nvSpPr>
        <p:spPr>
          <a:xfrm>
            <a:off x="3200400" y="149135"/>
            <a:ext cx="482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60D90-16DA-305E-11BE-DF29C9DDD6B0}"/>
              </a:ext>
            </a:extLst>
          </p:cNvPr>
          <p:cNvSpPr txBox="1"/>
          <p:nvPr/>
        </p:nvSpPr>
        <p:spPr>
          <a:xfrm>
            <a:off x="3227127" y="1203380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AC5B3-C800-314D-5CE6-B3093A6CF046}"/>
              </a:ext>
            </a:extLst>
          </p:cNvPr>
          <p:cNvSpPr txBox="1"/>
          <p:nvPr/>
        </p:nvSpPr>
        <p:spPr>
          <a:xfrm>
            <a:off x="3230440" y="2205746"/>
            <a:ext cx="487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10FD8-EB37-207E-C6DD-3A7FE9CEA559}"/>
              </a:ext>
            </a:extLst>
          </p:cNvPr>
          <p:cNvSpPr txBox="1"/>
          <p:nvPr/>
        </p:nvSpPr>
        <p:spPr>
          <a:xfrm>
            <a:off x="3207026" y="4436837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AB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C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C9CAB-317F-1A3A-7F99-7547C0E0C786}"/>
              </a:ext>
            </a:extLst>
          </p:cNvPr>
          <p:cNvSpPr txBox="1"/>
          <p:nvPr/>
        </p:nvSpPr>
        <p:spPr>
          <a:xfrm>
            <a:off x="3200400" y="5510712"/>
            <a:ext cx="492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333DE-9AE9-A8B2-74F6-616862DFD9F1}"/>
              </a:ext>
            </a:extLst>
          </p:cNvPr>
          <p:cNvSpPr txBox="1"/>
          <p:nvPr/>
        </p:nvSpPr>
        <p:spPr>
          <a:xfrm>
            <a:off x="0" y="1827311"/>
            <a:ext cx="269689" cy="237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10F57-45D6-AEC1-7AC5-5A6B803A630E}"/>
              </a:ext>
            </a:extLst>
          </p:cNvPr>
          <p:cNvSpPr txBox="1"/>
          <p:nvPr/>
        </p:nvSpPr>
        <p:spPr>
          <a:xfrm>
            <a:off x="3227127" y="3357046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20" grpId="0"/>
      <p:bldP spid="26" grpId="0"/>
      <p:bldP spid="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Similar to BCNF, except with </a:t>
            </a:r>
            <a:r>
              <a:rPr lang="en-US" sz="2400" dirty="0" err="1"/>
              <a:t>MVDs</a:t>
            </a:r>
            <a:r>
              <a:rPr lang="en-US" sz="2400" dirty="0"/>
              <a:t> instead of </a:t>
            </a:r>
            <a:r>
              <a:rPr lang="en-US" sz="2400" dirty="0" err="1"/>
              <a:t>FDs</a:t>
            </a:r>
            <a:r>
              <a:rPr lang="en-US" sz="2400" dirty="0"/>
              <a:t>.</a:t>
            </a:r>
          </a:p>
          <a:p>
            <a:pPr lvl="4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400" dirty="0"/>
              <a:t>Given a relation schema </a:t>
            </a:r>
            <a:r>
              <a:rPr lang="en-US" sz="2400" i="1" dirty="0"/>
              <a:t>R, </a:t>
            </a:r>
            <a:r>
              <a:rPr lang="en-US" sz="2400" dirty="0"/>
              <a:t>and a set of multi-valued dependencies </a:t>
            </a:r>
            <a:r>
              <a:rPr lang="en-US" sz="2400" i="1" dirty="0"/>
              <a:t>F, </a:t>
            </a:r>
            <a:r>
              <a:rPr lang="en-US" sz="2400" dirty="0"/>
              <a:t>if every MVD,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</a:t>
            </a:r>
            <a:r>
              <a:rPr lang="en-US" sz="2400" i="1" dirty="0">
                <a:sym typeface="Wingdings" charset="2"/>
              </a:rPr>
              <a:t> B</a:t>
            </a:r>
            <a:r>
              <a:rPr lang="en-US" sz="2400" dirty="0">
                <a:sym typeface="Wingdings" charset="2"/>
              </a:rPr>
              <a:t>, is either: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ym typeface="Wingdings" charset="2"/>
              </a:rPr>
              <a:t>             1. Trivial, or</a:t>
            </a:r>
          </a:p>
          <a:p>
            <a:pPr>
              <a:lnSpc>
                <a:spcPct val="110000"/>
              </a:lnSpc>
              <a:buNone/>
            </a:pPr>
            <a:r>
              <a:rPr lang="en-US" sz="2400" i="1" dirty="0"/>
              <a:t>             </a:t>
            </a:r>
            <a:r>
              <a:rPr lang="en-US" sz="2400" dirty="0"/>
              <a:t>2.</a:t>
            </a:r>
            <a:r>
              <a:rPr lang="en-US" sz="2400" i="1" dirty="0"/>
              <a:t> A</a:t>
            </a:r>
            <a:r>
              <a:rPr lang="en-US" sz="2400" dirty="0"/>
              <a:t> is a </a:t>
            </a:r>
            <a:r>
              <a:rPr lang="en-US" sz="2400" i="1" dirty="0" err="1"/>
              <a:t>superkey</a:t>
            </a:r>
            <a:r>
              <a:rPr lang="en-US" sz="2400" dirty="0"/>
              <a:t> of </a:t>
            </a:r>
            <a:r>
              <a:rPr lang="en-US" sz="2400" i="1" dirty="0"/>
              <a:t>R</a:t>
            </a:r>
            <a:endParaRPr lang="en-US" sz="2400" dirty="0"/>
          </a:p>
          <a:p>
            <a:pPr>
              <a:lnSpc>
                <a:spcPct val="110000"/>
              </a:lnSpc>
              <a:buNone/>
            </a:pPr>
            <a:r>
              <a:rPr lang="en-US" sz="2400" dirty="0"/>
              <a:t>     Then, </a:t>
            </a:r>
            <a:r>
              <a:rPr lang="en-US" sz="2400" i="1" dirty="0"/>
              <a:t>R </a:t>
            </a:r>
            <a:r>
              <a:rPr lang="en-US" sz="2400" dirty="0"/>
              <a:t>is in </a:t>
            </a:r>
            <a:r>
              <a:rPr lang="en-US" sz="2400" i="1" dirty="0">
                <a:solidFill>
                  <a:srgbClr val="FF0000"/>
                </a:solidFill>
              </a:rPr>
              <a:t>4NF (4th Normal Form)</a:t>
            </a:r>
          </a:p>
          <a:p>
            <a:pPr lvl="5">
              <a:lnSpc>
                <a:spcPct val="110000"/>
              </a:lnSpc>
            </a:pPr>
            <a:endParaRPr lang="en-US" sz="1500" i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4NF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BCNF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3NF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2NF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 1NF: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4NF, it is in BCNF.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ym typeface="Wingdings" charset="2"/>
              </a:rPr>
              <a:t>If a schema is in BCNF, it is in 3NF.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Other way round is untrue.</a:t>
            </a: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4NF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4E209-F77A-4BEA-A289-13F14819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normal forms</a:t>
            </a:r>
          </a:p>
        </p:txBody>
      </p:sp>
      <p:graphicFrame>
        <p:nvGraphicFramePr>
          <p:cNvPr id="1309752" name="Group 56"/>
          <p:cNvGraphicFramePr>
            <a:graphicFrameLocks noGrp="1"/>
          </p:cNvGraphicFramePr>
          <p:nvPr>
            <p:ph type="tbl" idx="1"/>
          </p:nvPr>
        </p:nvGraphicFramePr>
        <p:xfrm>
          <a:off x="381000" y="1219200"/>
          <a:ext cx="8153400" cy="2513966"/>
        </p:xfrm>
        <a:graphic>
          <a:graphicData uri="http://schemas.openxmlformats.org/drawingml/2006/table">
            <a:tbl>
              <a:tblPr/>
              <a:tblGrid>
                <a:gridCol w="22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BCNF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4NF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FD’s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Mostly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Eliminates redundancy because of MVD’s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FDs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Preserves MVDs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Maybe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9753" name="Rectangle 57"/>
          <p:cNvSpPr>
            <a:spLocks noChangeArrowheads="1"/>
          </p:cNvSpPr>
          <p:nvPr/>
        </p:nvSpPr>
        <p:spPr bwMode="auto">
          <a:xfrm>
            <a:off x="228600" y="4191000"/>
            <a:ext cx="899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4NF is typically desired and achieved.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A good E/R diagram won’t generate non-4NF relations at all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Choice between 3NF and BCNF is up to the designer</a:t>
            </a:r>
          </a:p>
        </p:txBody>
      </p:sp>
    </p:spTree>
    <p:extLst>
      <p:ext uri="{BB962C8B-B14F-4D97-AF65-F5344CB8AC3E}">
        <p14:creationId xmlns:p14="http://schemas.microsoft.com/office/powerpoint/2010/main" val="15509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ER Diagram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614F93-ABB4-314A-928F-FEEB148AA0CD}" type="slidenum"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199944" y="3994160"/>
            <a:ext cx="5745630" cy="2687824"/>
            <a:chOff x="720" y="768"/>
            <a:chExt cx="4272" cy="2400"/>
          </a:xfrm>
          <a:solidFill>
            <a:srgbClr val="FFFFFF"/>
          </a:solidFill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1682" y="1859"/>
              <a:ext cx="731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customer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2875" y="1677"/>
              <a:ext cx="808" cy="800"/>
            </a:xfrm>
            <a:prstGeom prst="diamond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has</a:t>
              </a: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>
              <a:off x="241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>
              <a:off x="3683" y="2077"/>
              <a:ext cx="462" cy="0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720" y="22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cust-street</a:t>
              </a: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720" y="1495"/>
              <a:ext cx="924" cy="328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cust-id</a:t>
              </a:r>
            </a:p>
          </p:txBody>
        </p:sp>
        <p:sp>
          <p:nvSpPr>
            <p:cNvPr id="37900" name="Oval 11"/>
            <p:cNvSpPr>
              <a:spLocks noChangeArrowheads="1"/>
            </p:cNvSpPr>
            <p:nvPr/>
          </p:nvSpPr>
          <p:spPr bwMode="auto">
            <a:xfrm>
              <a:off x="1644" y="950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cust-name</a:t>
              </a:r>
            </a:p>
          </p:txBody>
        </p:sp>
        <p:sp>
          <p:nvSpPr>
            <p:cNvPr id="37901" name="Oval 12"/>
            <p:cNvSpPr>
              <a:spLocks noChangeArrowheads="1"/>
            </p:cNvSpPr>
            <p:nvPr/>
          </p:nvSpPr>
          <p:spPr bwMode="auto">
            <a:xfrm>
              <a:off x="1567" y="2841"/>
              <a:ext cx="923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cust-city</a:t>
              </a:r>
            </a:p>
          </p:txBody>
        </p:sp>
        <p:sp>
          <p:nvSpPr>
            <p:cNvPr id="37902" name="Rectangle 13"/>
            <p:cNvSpPr>
              <a:spLocks noChangeArrowheads="1"/>
            </p:cNvSpPr>
            <p:nvPr/>
          </p:nvSpPr>
          <p:spPr bwMode="auto">
            <a:xfrm>
              <a:off x="4145" y="1859"/>
              <a:ext cx="732" cy="400"/>
            </a:xfrm>
            <a:prstGeom prst="rect">
              <a:avLst/>
            </a:prstGeom>
            <a:grp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account</a:t>
              </a:r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2067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2029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1567" y="1750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 flipH="1">
              <a:off x="1567" y="2259"/>
              <a:ext cx="115" cy="109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7" name="Oval 18"/>
            <p:cNvSpPr>
              <a:spLocks noChangeArrowheads="1"/>
            </p:cNvSpPr>
            <p:nvPr/>
          </p:nvSpPr>
          <p:spPr bwMode="auto">
            <a:xfrm>
              <a:off x="4030" y="2841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balance</a:t>
              </a:r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>
              <a:off x="4492" y="2259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09" name="Oval 20"/>
            <p:cNvSpPr>
              <a:spLocks noChangeArrowheads="1"/>
            </p:cNvSpPr>
            <p:nvPr/>
          </p:nvSpPr>
          <p:spPr bwMode="auto">
            <a:xfrm>
              <a:off x="4068" y="950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>
              <a:off x="4492" y="1277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911" name="Oval 22"/>
            <p:cNvSpPr>
              <a:spLocks noChangeArrowheads="1"/>
            </p:cNvSpPr>
            <p:nvPr/>
          </p:nvSpPr>
          <p:spPr bwMode="auto">
            <a:xfrm>
              <a:off x="2798" y="768"/>
              <a:ext cx="924" cy="327"/>
            </a:xfrm>
            <a:prstGeom prst="ellips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access-date</a:t>
              </a:r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V="1">
              <a:off x="3260" y="1095"/>
              <a:ext cx="0" cy="582"/>
            </a:xfrm>
            <a:prstGeom prst="line">
              <a:avLst/>
            </a:prstGeom>
            <a:grp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4" y="885475"/>
            <a:ext cx="6815217" cy="19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2172" y="3600782"/>
            <a:ext cx="37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Alternative representation, used in the book in the past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133755"/>
            <a:ext cx="296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Both notations used commonly</a:t>
            </a:r>
          </a:p>
        </p:txBody>
      </p:sp>
    </p:spTree>
    <p:extLst>
      <p:ext uri="{BB962C8B-B14F-4D97-AF65-F5344CB8AC3E}">
        <p14:creationId xmlns:p14="http://schemas.microsoft.com/office/powerpoint/2010/main" val="229386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95400" y="3526980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DFC2D-A181-A5F6-AA42-D69A2B59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162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Denormalization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normal forms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 and Other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98BC8-C620-8C99-E3B6-4C7D5B7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03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sz="2800" dirty="0"/>
              <a:t>Three ways to come up with a schema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1.	Using E/R diagram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If good, then little normalization is needed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Tends to generate 4NF designs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2.	A universal relation </a:t>
            </a:r>
            <a:r>
              <a:rPr lang="en-US" sz="2800" i="1" dirty="0"/>
              <a:t>R </a:t>
            </a:r>
            <a:r>
              <a:rPr lang="en-US" sz="2800" dirty="0"/>
              <a:t>that contains all attributes.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Called universal relation approach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/>
              <a:t>Note that </a:t>
            </a:r>
            <a:r>
              <a:rPr lang="en-US" sz="2400" dirty="0" err="1"/>
              <a:t>MVDs</a:t>
            </a:r>
            <a:r>
              <a:rPr lang="en-US" sz="2400" dirty="0"/>
              <a:t> will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sz="2800" dirty="0"/>
              <a:t>3.	An </a:t>
            </a:r>
            <a:r>
              <a:rPr lang="en-US" sz="2800" i="1" dirty="0"/>
              <a:t>ad hoc </a:t>
            </a:r>
            <a:r>
              <a:rPr lang="en-US" sz="2800" dirty="0"/>
              <a:t>schema that is then normalized</a:t>
            </a:r>
          </a:p>
          <a:p>
            <a:pPr marL="914400" lvl="1" indent="-457200">
              <a:lnSpc>
                <a:spcPct val="120000"/>
              </a:lnSpc>
            </a:pPr>
            <a:r>
              <a:rPr lang="en-US" sz="2400" dirty="0" err="1"/>
              <a:t>MVDs</a:t>
            </a:r>
            <a:r>
              <a:rPr lang="en-US" sz="2400" dirty="0"/>
              <a:t> may be needed in this case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sz="2800" dirty="0"/>
          </a:p>
        </p:txBody>
      </p:sp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D9073-951E-4CBD-57B8-83E661ED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07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about 1</a:t>
            </a:r>
            <a:r>
              <a:rPr lang="en-US" baseline="30000" dirty="0">
                <a:sym typeface="Wingdings"/>
              </a:rPr>
              <a:t>st</a:t>
            </a:r>
            <a:r>
              <a:rPr lang="en-US" dirty="0">
                <a:sym typeface="Wingdings"/>
              </a:rPr>
              <a:t> and 2</a:t>
            </a:r>
            <a:r>
              <a:rPr lang="en-US" baseline="30000" dirty="0">
                <a:sym typeface="Wingdings"/>
              </a:rPr>
              <a:t>nd</a:t>
            </a:r>
            <a:r>
              <a:rPr lang="en-US" dirty="0">
                <a:sym typeface="Wingdings"/>
              </a:rPr>
              <a:t> normal forms ?</a:t>
            </a:r>
          </a:p>
          <a:p>
            <a:r>
              <a:rPr lang="en-US" dirty="0">
                <a:sym typeface="Wingdings"/>
              </a:rPr>
              <a:t>1NF:</a:t>
            </a:r>
          </a:p>
          <a:p>
            <a:pPr lvl="1"/>
            <a:r>
              <a:rPr lang="en-US" dirty="0">
                <a:sym typeface="Wingdings"/>
              </a:rPr>
              <a:t>Essentially says that no set-valued attributes allowed</a:t>
            </a:r>
          </a:p>
          <a:p>
            <a:pPr lvl="1"/>
            <a:r>
              <a:rPr lang="en-US" dirty="0">
                <a:sym typeface="Wingdings"/>
              </a:rPr>
              <a:t>Formally, a domain is called </a:t>
            </a:r>
            <a:r>
              <a:rPr lang="en-US" i="1" dirty="0">
                <a:sym typeface="Wingdings"/>
              </a:rPr>
              <a:t>atomic </a:t>
            </a:r>
            <a:r>
              <a:rPr lang="en-US" dirty="0">
                <a:sym typeface="Wingdings"/>
              </a:rPr>
              <a:t>if the elements of the domain are considered indivisible</a:t>
            </a:r>
          </a:p>
          <a:p>
            <a:pPr lvl="1"/>
            <a:r>
              <a:rPr lang="en-US" dirty="0">
                <a:sym typeface="Wingdings"/>
              </a:rPr>
              <a:t>A schema is in 1NF if the domains of all attributes are atomic</a:t>
            </a:r>
          </a:p>
          <a:p>
            <a:pPr lvl="1"/>
            <a:r>
              <a:rPr lang="en-US" dirty="0">
                <a:sym typeface="Wingdings"/>
              </a:rPr>
              <a:t>We assumed 1NF throughout the discussion</a:t>
            </a:r>
          </a:p>
          <a:p>
            <a:pPr lvl="2"/>
            <a:r>
              <a:rPr lang="en-US" dirty="0">
                <a:sym typeface="Wingdings"/>
              </a:rPr>
              <a:t>Non 1NF is just not a good idea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2NF:</a:t>
            </a:r>
          </a:p>
          <a:p>
            <a:pPr lvl="1"/>
            <a:r>
              <a:rPr lang="en-US" dirty="0">
                <a:sym typeface="Wingdings"/>
              </a:rPr>
              <a:t>Mainly historic interest</a:t>
            </a:r>
          </a:p>
          <a:p>
            <a:pPr lvl="1"/>
            <a:r>
              <a:rPr lang="en-US" dirty="0">
                <a:sym typeface="Wingdings"/>
              </a:rPr>
              <a:t>See Exercise 7.15 in the book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B32E-3EFB-0587-34E4-53A6ECA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96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our relation schemas to:</a:t>
            </a:r>
          </a:p>
          <a:p>
            <a:pPr lvl="1"/>
            <a:r>
              <a:rPr lang="en-US" dirty="0"/>
              <a:t>Not allow potential redundancy because of </a:t>
            </a:r>
            <a:r>
              <a:rPr lang="en-US" dirty="0" err="1"/>
              <a:t>FDs</a:t>
            </a:r>
            <a:r>
              <a:rPr lang="en-US" dirty="0"/>
              <a:t> or </a:t>
            </a:r>
            <a:r>
              <a:rPr lang="en-US" dirty="0" err="1"/>
              <a:t>MVDs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i="1" dirty="0"/>
              <a:t>dependency-preserving:</a:t>
            </a:r>
          </a:p>
          <a:p>
            <a:pPr lvl="2"/>
            <a:r>
              <a:rPr lang="en-US" dirty="0"/>
              <a:t>Make it easy to check for dependencies</a:t>
            </a:r>
          </a:p>
          <a:p>
            <a:pPr lvl="2"/>
            <a:r>
              <a:rPr lang="en-US" dirty="0"/>
              <a:t>Since they are a form of integrity constraints</a:t>
            </a:r>
          </a:p>
          <a:p>
            <a:pPr lvl="2"/>
            <a:endParaRPr lang="en-US" dirty="0"/>
          </a:p>
          <a:p>
            <a:r>
              <a:rPr lang="en-US" dirty="0"/>
              <a:t>Functional Dependencies/Multi-valued Dependencies</a:t>
            </a:r>
          </a:p>
          <a:p>
            <a:pPr lvl="1"/>
            <a:r>
              <a:rPr lang="en-US" dirty="0"/>
              <a:t>Domain knowledge about the data properties</a:t>
            </a:r>
          </a:p>
          <a:p>
            <a:endParaRPr lang="en-US" dirty="0"/>
          </a:p>
          <a:p>
            <a:r>
              <a:rPr lang="en-US" dirty="0"/>
              <a:t>Normal forms</a:t>
            </a:r>
          </a:p>
          <a:p>
            <a:pPr lvl="1"/>
            <a:r>
              <a:rPr lang="en-US" dirty="0"/>
              <a:t>Defines the rules that schemas must follow</a:t>
            </a:r>
          </a:p>
          <a:p>
            <a:pPr lvl="1"/>
            <a:r>
              <a:rPr lang="en-US" dirty="0"/>
              <a:t>4NF is preferred, but 3NF is sometimes used instead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B8133-80BC-011B-DA49-D8074846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48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Denormalization</a:t>
            </a:r>
            <a:endParaRPr lang="en-US" dirty="0"/>
          </a:p>
          <a:p>
            <a:pPr lvl="1"/>
            <a:r>
              <a:rPr lang="en-US" dirty="0"/>
              <a:t>After doing the normalization, we may have too many tables</a:t>
            </a:r>
          </a:p>
          <a:p>
            <a:pPr lvl="1"/>
            <a:r>
              <a:rPr lang="en-US" dirty="0"/>
              <a:t>We may </a:t>
            </a:r>
            <a:r>
              <a:rPr lang="en-US" i="1" dirty="0" err="1"/>
              <a:t>denormalize</a:t>
            </a:r>
            <a:r>
              <a:rPr lang="en-US" i="1" dirty="0"/>
              <a:t> </a:t>
            </a:r>
            <a:r>
              <a:rPr lang="en-US" dirty="0"/>
              <a:t>for performance reasons</a:t>
            </a:r>
          </a:p>
          <a:p>
            <a:pPr lvl="2"/>
            <a:r>
              <a:rPr lang="en-US" dirty="0"/>
              <a:t>Too many tables 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too many joins during queries</a:t>
            </a:r>
          </a:p>
          <a:p>
            <a:pPr lvl="1"/>
            <a:r>
              <a:rPr lang="en-US" dirty="0">
                <a:sym typeface="Wingdings"/>
              </a:rPr>
              <a:t>A better option is to use </a:t>
            </a:r>
            <a:r>
              <a:rPr lang="en-US" i="1" dirty="0">
                <a:sym typeface="Wingdings"/>
              </a:rPr>
              <a:t>views </a:t>
            </a:r>
            <a:r>
              <a:rPr lang="en-US" dirty="0">
                <a:sym typeface="Wingdings"/>
              </a:rPr>
              <a:t>instead</a:t>
            </a:r>
          </a:p>
          <a:p>
            <a:pPr lvl="2"/>
            <a:r>
              <a:rPr lang="en-US" dirty="0">
                <a:sym typeface="Wingdings"/>
              </a:rPr>
              <a:t>So if a specific set of tables is joined often, create a view on the join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More advanced normal forms</a:t>
            </a:r>
          </a:p>
          <a:p>
            <a:pPr lvl="1"/>
            <a:r>
              <a:rPr lang="en-US" dirty="0">
                <a:sym typeface="Wingdings"/>
              </a:rPr>
              <a:t>project-join normal form (PJNF or 5NF)</a:t>
            </a:r>
          </a:p>
          <a:p>
            <a:pPr lvl="1"/>
            <a:r>
              <a:rPr lang="en-US" dirty="0">
                <a:sym typeface="Wingdings"/>
              </a:rPr>
              <a:t>domain-key normal form</a:t>
            </a:r>
          </a:p>
          <a:p>
            <a:pPr lvl="1"/>
            <a:r>
              <a:rPr lang="en-US" dirty="0">
                <a:sym typeface="Wingdings"/>
              </a:rPr>
              <a:t>Rarely used in practice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BA65-C659-4476-FBE9-E16CEE05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>
                <a:latin typeface="Calibri" charset="0"/>
              </a:rPr>
              <a:t>Simple vs Composite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Single value per attribute ?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Single-valued vs Multi-valued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E.g. Phone numbers are multi-valued</a:t>
            </a:r>
          </a:p>
          <a:p>
            <a:pPr eaLnBrk="1" hangingPunct="1"/>
            <a:endParaRPr lang="en-US" sz="2600">
              <a:latin typeface="Calibri" charset="0"/>
            </a:endParaRPr>
          </a:p>
          <a:p>
            <a:pPr eaLnBrk="1" hangingPunct="1"/>
            <a:r>
              <a:rPr lang="en-US" sz="2600">
                <a:latin typeface="Calibri" charset="0"/>
              </a:rPr>
              <a:t>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If date-of-birth is present, age can be derived</a:t>
            </a:r>
          </a:p>
          <a:p>
            <a:pPr marL="742950" lvl="1" indent="-285750" eaLnBrk="1" hangingPunct="1"/>
            <a:r>
              <a:rPr lang="en-US" sz="2400">
                <a:latin typeface="Calibri" charset="0"/>
              </a:rPr>
              <a:t>Can help in avoiding redundancy, enforcing constraints etc…</a:t>
            </a:r>
          </a:p>
          <a:p>
            <a:pPr eaLnBrk="1" hangingPunct="1"/>
            <a:endParaRPr lang="en-US" sz="2600">
              <a:latin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C742C-7858-2AEB-CF95-A448731F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1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Types of Attributes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023938"/>
            <a:ext cx="2519363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622925" y="5480878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5" y="5425655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Multi-valued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64886" y="6019839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48608" y="5964616"/>
            <a:ext cx="98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Derived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47920" y="3604372"/>
            <a:ext cx="1268956" cy="2336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3715" y="3549149"/>
            <a:ext cx="128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Composite</a:t>
            </a:r>
          </a:p>
        </p:txBody>
      </p:sp>
      <p:sp>
        <p:nvSpPr>
          <p:cNvPr id="31" name="Right Arrow 30"/>
          <p:cNvSpPr/>
          <p:nvPr/>
        </p:nvSpPr>
        <p:spPr>
          <a:xfrm rot="20235524">
            <a:off x="2349381" y="3113525"/>
            <a:ext cx="1404221" cy="289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678691" y="1657226"/>
            <a:ext cx="938731" cy="2623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93" y="1602003"/>
            <a:ext cx="254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underlined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056DE-E946-ABD1-2969-A3CECE4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We may know:</a:t>
            </a:r>
          </a:p>
          <a:p>
            <a:pPr lvl="2"/>
            <a:r>
              <a:rPr lang="en-US">
                <a:latin typeface="Calibri" charset="0"/>
              </a:rPr>
              <a:t>One customer can only open one account</a:t>
            </a:r>
          </a:p>
          <a:p>
            <a:pPr lvl="2"/>
            <a:r>
              <a:rPr lang="en-US">
                <a:latin typeface="Calibri" charset="0"/>
              </a:rPr>
              <a:t>                             OR</a:t>
            </a:r>
          </a:p>
          <a:p>
            <a:pPr lvl="2"/>
            <a:r>
              <a:rPr lang="en-US">
                <a:latin typeface="Calibri" charset="0"/>
              </a:rPr>
              <a:t>One customer can open multiple accounts</a:t>
            </a:r>
          </a:p>
          <a:p>
            <a:r>
              <a:rPr lang="en-US">
                <a:latin typeface="Calibri" charset="0"/>
              </a:rPr>
              <a:t>Representing this is important</a:t>
            </a:r>
          </a:p>
          <a:p>
            <a:r>
              <a:rPr lang="en-US">
                <a:latin typeface="Calibri" charset="0"/>
              </a:rPr>
              <a:t>Why ?</a:t>
            </a:r>
          </a:p>
          <a:p>
            <a:pPr lvl="1"/>
            <a:r>
              <a:rPr lang="en-US">
                <a:latin typeface="Calibri" charset="0"/>
              </a:rPr>
              <a:t>Better manipulation of data</a:t>
            </a:r>
          </a:p>
          <a:p>
            <a:pPr lvl="2"/>
            <a:r>
              <a:rPr lang="en-US">
                <a:latin typeface="Calibri" charset="0"/>
              </a:rPr>
              <a:t>If former, can store the account info in the customer table</a:t>
            </a:r>
          </a:p>
          <a:p>
            <a:pPr lvl="1"/>
            <a:r>
              <a:rPr lang="en-US">
                <a:latin typeface="Calibri" charset="0"/>
              </a:rPr>
              <a:t>Can enforce such a constraint</a:t>
            </a:r>
          </a:p>
          <a:p>
            <a:pPr lvl="2"/>
            <a:r>
              <a:rPr lang="en-US">
                <a:latin typeface="Calibri" charset="0"/>
              </a:rPr>
              <a:t>Application logic will have to do it; NOT GOOD</a:t>
            </a:r>
          </a:p>
          <a:p>
            <a:pPr lvl="1"/>
            <a:r>
              <a:rPr lang="en-US">
                <a:latin typeface="Calibri" charset="0"/>
              </a:rPr>
              <a:t>Remember: If not represented in conceptual model, the domain knowledge may be lost</a:t>
            </a:r>
          </a:p>
          <a:p>
            <a:pPr lvl="1"/>
            <a:endParaRPr lang="en-US">
              <a:latin typeface="Calibri" charset="0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Relationship Cardinalities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2EDED-9541-4534-3EA7-F156AC87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1"/>
            <a:ext cx="7772400" cy="3428998"/>
          </a:xfrm>
        </p:spPr>
        <p:txBody>
          <a:bodyPr/>
          <a:lstStyle/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One-to-Many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Many-to-One</a:t>
            </a:r>
          </a:p>
          <a:p>
            <a:pPr eaLnBrk="1" hangingPunct="1">
              <a:lnSpc>
                <a:spcPct val="250000"/>
              </a:lnSpc>
            </a:pPr>
            <a:r>
              <a:rPr lang="en-US" dirty="0">
                <a:latin typeface="Calibri" charset="0"/>
              </a:rPr>
              <a:t>Many-to-Many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19600" y="17907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73776" y="16002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588000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7242175" y="20193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788275" y="17907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A8B48C41-6FB3-EC4E-8910-C4DAF72C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7" y="28575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6F8374AC-BA73-5541-8338-45C0EDA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26670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61327139-0262-704B-993A-0D64BD65B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7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DC5D6E94-C5BD-0244-9963-3C5F63906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2" y="30861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A46772E-656F-344A-9991-D7CA19747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2" y="28575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D1A9D82A-BE4A-F542-991C-E5887751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4" y="39243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4" name="AutoShape 5">
            <a:extLst>
              <a:ext uri="{FF2B5EF4-FFF2-40B4-BE49-F238E27FC236}">
                <a16:creationId xmlns:a16="http://schemas.microsoft.com/office/drawing/2014/main" id="{9006564E-BD62-1D4C-B69E-2E97DFA85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7338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B9FF200-E9D9-8F41-9A8E-E8752D8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4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C91BACE6-A5DC-EF4E-9972-7C4CE7CB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49" y="41529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81986ABF-B1F4-3248-920D-918AB5F8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49" y="39243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BB536FDD-296B-454F-B739-6EC5810A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611" y="4991100"/>
            <a:ext cx="1168400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Instructor	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CC595E36-D906-1241-8BE1-DFDAAE7B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7" y="4800600"/>
            <a:ext cx="1168400" cy="838200"/>
          </a:xfrm>
          <a:prstGeom prst="diamond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advises</a:t>
            </a: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3DB5E2EE-721B-3F4F-A315-56C9F7F8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1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FFCFB21D-4786-9844-B769-CC223B722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6" y="5219700"/>
            <a:ext cx="546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A7130B75-3DF3-D84F-8F76-DB5EFCE5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6" y="4991100"/>
            <a:ext cx="865188" cy="4191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B46B3-7F3C-1876-7AB1-854CE80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Mapping Cardinalities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Express the number of entities to which another entity can be associated via a relationship set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Most useful in describing binary relationship sets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N-ary relationships ?</a:t>
            </a:r>
          </a:p>
          <a:p>
            <a:pPr lvl="1" eaLnBrk="1" hangingPunct="1"/>
            <a:r>
              <a:rPr lang="en-US">
                <a:latin typeface="Calibri" charset="0"/>
              </a:rPr>
              <a:t>More complicated</a:t>
            </a:r>
          </a:p>
          <a:p>
            <a:pPr lvl="1" eaLnBrk="1" hangingPunct="1"/>
            <a:r>
              <a:rPr lang="en-US">
                <a:latin typeface="Calibri" charset="0"/>
              </a:rPr>
              <a:t>Details in the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50771"/>
            <a:ext cx="6109561" cy="25625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5A1D0-A08B-2C6A-3AC5-A633CEA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What attributes are needed to represent a relationship completely and uniquely ?</a:t>
            </a:r>
          </a:p>
          <a:p>
            <a:pPr lvl="1"/>
            <a:r>
              <a:rPr lang="en-US" dirty="0">
                <a:latin typeface="Calibri" charset="0"/>
              </a:rPr>
              <a:t>Union of primary keys of the entities involved, and relationship attributes</a:t>
            </a: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{</a:t>
            </a:r>
            <a:r>
              <a:rPr lang="en-US" dirty="0" err="1">
                <a:latin typeface="Calibri" charset="0"/>
              </a:rPr>
              <a:t>instructor.ID</a:t>
            </a:r>
            <a:r>
              <a:rPr lang="en-US" dirty="0">
                <a:latin typeface="Calibri" charset="0"/>
              </a:rPr>
              <a:t>, date, </a:t>
            </a:r>
            <a:r>
              <a:rPr lang="en-US" dirty="0" err="1">
                <a:latin typeface="Calibri" charset="0"/>
              </a:rPr>
              <a:t>student.ID</a:t>
            </a:r>
            <a:r>
              <a:rPr lang="en-US" dirty="0">
                <a:latin typeface="Calibri" charset="0"/>
              </a:rPr>
              <a:t>} describes a relationship completely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Relationship Set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9A89C-94E9-6B4D-878A-09F96C96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432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1A56E-0246-F396-B2EC-A9C2F408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Steps in application and database design process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Two approaches to doing database design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Process; E/R Basics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06903-634F-CE92-3C23-3A054687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82000" cy="5181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Is </a:t>
            </a:r>
            <a:r>
              <a:rPr lang="en-US" sz="2400" i="1" dirty="0">
                <a:latin typeface="Calibri" charset="0"/>
              </a:rPr>
              <a:t>{</a:t>
            </a:r>
            <a:r>
              <a:rPr lang="en-US" sz="2400" i="1" dirty="0" err="1">
                <a:latin typeface="Calibri" charset="0"/>
              </a:rPr>
              <a:t>student_id</a:t>
            </a:r>
            <a:r>
              <a:rPr lang="en-US" sz="2400" i="1" dirty="0">
                <a:latin typeface="Calibri" charset="0"/>
              </a:rPr>
              <a:t>, date, </a:t>
            </a:r>
            <a:r>
              <a:rPr lang="en-US" sz="2400" i="1" dirty="0" err="1">
                <a:latin typeface="Calibri" charset="0"/>
              </a:rPr>
              <a:t>instructor_id</a:t>
            </a:r>
            <a:r>
              <a:rPr lang="en-US" sz="2400" i="1" dirty="0">
                <a:latin typeface="Calibri" charset="0"/>
              </a:rPr>
              <a:t>} </a:t>
            </a:r>
            <a:r>
              <a:rPr lang="en-US" sz="2400" dirty="0">
                <a:latin typeface="Calibri" charset="0"/>
              </a:rPr>
              <a:t>a candidate key</a:t>
            </a:r>
            <a:r>
              <a:rPr lang="en-US" sz="2400" i="1" dirty="0">
                <a:latin typeface="Calibri" charset="0"/>
              </a:rPr>
              <a:t> ?</a:t>
            </a:r>
            <a:endParaRPr lang="en-US" sz="24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No. Attribute </a:t>
            </a:r>
            <a:r>
              <a:rPr lang="en-US" sz="2000" i="1" dirty="0">
                <a:latin typeface="Calibri" charset="0"/>
              </a:rPr>
              <a:t>date</a:t>
            </a:r>
            <a:r>
              <a:rPr lang="en-US" sz="2000" dirty="0">
                <a:latin typeface="Calibri" charset="0"/>
              </a:rPr>
              <a:t> can be removed from this set without losing key-ness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In fact, union of primary keys of associated entities is always a </a:t>
            </a:r>
            <a:r>
              <a:rPr lang="en-US" sz="2000" dirty="0" err="1">
                <a:latin typeface="Calibri" charset="0"/>
              </a:rPr>
              <a:t>superkey</a:t>
            </a:r>
            <a:endParaRPr lang="en-US" sz="2000" dirty="0">
              <a:latin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C4D262-5DC7-E645-8D4A-9102D6E1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32004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DDB88-A580-551E-F236-D9230C99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06" y="2171700"/>
            <a:ext cx="6384587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DFEF0-8CB4-AB4E-74C0-887C5A1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1900" dirty="0">
                <a:solidFill>
                  <a:prstClr val="black"/>
                </a:solidFill>
                <a:latin typeface="Arial" charset="0"/>
              </a:rPr>
              <a:t>If one-to-one relationship, either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instructor_id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or 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19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19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1900" dirty="0">
                <a:solidFill>
                  <a:prstClr val="black"/>
                </a:solidFill>
                <a:latin typeface="Arial" charset="0"/>
              </a:rPr>
              <a:t> sufficient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Since a given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instructor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 can only have one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advisee</a:t>
            </a: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, an instructor entity can only participate in one relationship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7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Ditto </a:t>
            </a:r>
            <a:r>
              <a:rPr lang="en-US" sz="1700" i="1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student</a:t>
            </a:r>
            <a:endParaRPr lang="en-US" sz="1300" dirty="0">
              <a:solidFill>
                <a:prstClr val="black"/>
              </a:solidFill>
              <a:latin typeface="Arial" charset="0"/>
              <a:cs typeface="ＭＳ Ｐゴシック" charset="-128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9391275-DF95-BE47-97BE-760C46BD70D0}"/>
              </a:ext>
            </a:extLst>
          </p:cNvPr>
          <p:cNvSpPr/>
          <p:nvPr/>
        </p:nvSpPr>
        <p:spPr>
          <a:xfrm rot="5400000">
            <a:off x="5715000" y="2895600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7235-304A-F02B-9761-D5697D0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>
                <a:latin typeface="Calibri" charset="0"/>
              </a:rPr>
              <a:t>Is {</a:t>
            </a:r>
            <a:r>
              <a:rPr lang="en-US" sz="2100" dirty="0" err="1">
                <a:latin typeface="Calibri" charset="0"/>
              </a:rPr>
              <a:t>student_id</a:t>
            </a:r>
            <a:r>
              <a:rPr lang="en-US" sz="2100" dirty="0">
                <a:latin typeface="Calibri" charset="0"/>
              </a:rPr>
              <a:t>, </a:t>
            </a:r>
            <a:r>
              <a:rPr lang="en-US" sz="2100" dirty="0" err="1">
                <a:latin typeface="Calibri" charset="0"/>
              </a:rPr>
              <a:t>instructor_id</a:t>
            </a:r>
            <a:r>
              <a:rPr lang="en-US" sz="2100" dirty="0">
                <a:latin typeface="Calibri" charset="0"/>
              </a:rPr>
              <a:t>} a candidate key ?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Depends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464646"/>
              </a:buClr>
              <a:buSzPct val="70000"/>
              <a:buFont typeface="Wingdings" charset="2"/>
              <a:buChar char="l"/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</a:rPr>
              <a:t>If one-to-many relationship (as shown), 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{</a:t>
            </a:r>
            <a:r>
              <a:rPr lang="en-US" sz="2000" i="1" dirty="0" err="1">
                <a:solidFill>
                  <a:prstClr val="black"/>
                </a:solidFill>
                <a:latin typeface="Arial" charset="0"/>
              </a:rPr>
              <a:t>student_id</a:t>
            </a:r>
            <a:r>
              <a:rPr lang="en-US" sz="2000" i="1" dirty="0">
                <a:solidFill>
                  <a:prstClr val="black"/>
                </a:solidFill>
                <a:latin typeface="Arial" charset="0"/>
              </a:rPr>
              <a:t>}</a:t>
            </a:r>
            <a:r>
              <a:rPr lang="en-US" sz="2000" dirty="0">
                <a:solidFill>
                  <a:prstClr val="black"/>
                </a:solidFill>
                <a:latin typeface="Arial" charset="0"/>
              </a:rPr>
              <a:t> is a candidate key</a:t>
            </a:r>
          </a:p>
          <a:p>
            <a:pPr marL="692150" lvl="1" indent="-347663" eaLnBrk="1" hangingPunct="1">
              <a:spcBef>
                <a:spcPct val="20000"/>
              </a:spcBef>
              <a:buClr>
                <a:srgbClr val="DA1F28"/>
              </a:buClr>
              <a:buSzPct val="70000"/>
              <a:buFont typeface="Wingdings" charset="2"/>
              <a:buChar char="l"/>
              <a:defRPr/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ＭＳ Ｐゴシック" charset="-128"/>
              </a:rPr>
              <a:t>A given instructor can have many advisees, but at most one advisor per student allowed</a:t>
            </a: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  <a:p>
            <a:pPr lvl="1" eaLnBrk="1" hangingPunct="1"/>
            <a:endParaRPr lang="en-US" sz="2000" dirty="0">
              <a:latin typeface="Calibri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B40948-945F-214D-9F83-6F5488F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06" y="1905000"/>
            <a:ext cx="6384587" cy="2514600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ECB02617-ECAA-2648-87BF-63807AE15761}"/>
              </a:ext>
            </a:extLst>
          </p:cNvPr>
          <p:cNvSpPr/>
          <p:nvPr/>
        </p:nvSpPr>
        <p:spPr>
          <a:xfrm rot="16200000">
            <a:off x="3505200" y="2895601"/>
            <a:ext cx="228600" cy="228600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89D3D-A000-FF53-CE0C-6B797EB9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Set Keys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General rule for binary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one-to-one: primary key of either entity set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one-to-many: primary key of the entity set on the many side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many-to-many: union of primary keys of the associate entity sets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n-ary relationships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>
                <a:latin typeface="Calibri" charset="0"/>
              </a:rPr>
              <a:t>More complicated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F0E0B-6DC9-1904-4FD6-2591C934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More E/R Constructs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F663D-B836-57B5-F4E5-14A480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7.5.4, 7.5.6, 7.8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Recursive Relationships and Roles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Specialization/Generalization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Aggregation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E/R Constructs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D9DE2F-7829-4BED-1286-58F25AC7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Recursive Relationships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Sometimes a relationship associates an entity set to itself</a:t>
            </a:r>
          </a:p>
          <a:p>
            <a:pPr eaLnBrk="1" hangingPunct="1"/>
            <a:r>
              <a:rPr lang="en-US" dirty="0">
                <a:latin typeface="Calibri" charset="0"/>
              </a:rPr>
              <a:t>Need “roles” to distinguish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7" y="3119809"/>
            <a:ext cx="70993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DBF8F4-1249-144F-A5D5-19293513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292558"/>
            <a:ext cx="1739900" cy="1549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66890-880D-0C60-181B-A79AB10C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 entity set without enough attributes to have a primary key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E.g. Section Entity</a:t>
            </a:r>
          </a:p>
          <a:p>
            <a:pPr eaLnBrk="1" hangingPunct="1"/>
            <a:r>
              <a:rPr lang="en-US" dirty="0">
                <a:latin typeface="Calibri" charset="0"/>
              </a:rPr>
              <a:t>Still need to be able to distinguish between weak entities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 Called “discriminator attributes”: dashed underline</a:t>
            </a:r>
          </a:p>
          <a:p>
            <a:pPr marL="392113" lvl="1" indent="0" eaLnBrk="1" hangingPunct="1">
              <a:buNone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AEDE82-EE62-6C8B-671E-E049264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EB73-6513-D54F-B06C-4842D3D1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030847"/>
            <a:ext cx="4251221" cy="16048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73183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dirty="0"/>
              <a:t>Examples of Weak Entity Sets</a:t>
            </a:r>
          </a:p>
        </p:txBody>
      </p:sp>
      <p:pic>
        <p:nvPicPr>
          <p:cNvPr id="1028" name="Picture 4" descr="Entity Sets in DBMS | Gate Vidyalay">
            <a:extLst>
              <a:ext uri="{FF2B5EF4-FFF2-40B4-BE49-F238E27FC236}">
                <a16:creationId xmlns:a16="http://schemas.microsoft.com/office/drawing/2014/main" id="{3F2B432A-0B6D-1A47-AB5A-C0DD098B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9242"/>
            <a:ext cx="5207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AF3CEB-88E1-954F-99E1-928FC5059582}"/>
              </a:ext>
            </a:extLst>
          </p:cNvPr>
          <p:cNvSpPr txBox="1"/>
          <p:nvPr/>
        </p:nvSpPr>
        <p:spPr>
          <a:xfrm>
            <a:off x="152400" y="2860907"/>
            <a:ext cx="2815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Loan may or may not have an extra unique identifier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D9F477-E038-144D-B72B-3663F53C1D2F}"/>
              </a:ext>
            </a:extLst>
          </p:cNvPr>
          <p:cNvSpPr txBox="1"/>
          <p:nvPr/>
        </p:nvSpPr>
        <p:spPr>
          <a:xfrm>
            <a:off x="-152400" y="4573952"/>
            <a:ext cx="42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Apartments don’t have a unique </a:t>
            </a:r>
            <a:r>
              <a:rPr lang="en-US" dirty="0" err="1">
                <a:solidFill>
                  <a:srgbClr val="FF0000"/>
                </a:solidFill>
              </a:rPr>
              <a:t>identifer</a:t>
            </a:r>
            <a:r>
              <a:rPr lang="en-US" dirty="0">
                <a:solidFill>
                  <a:srgbClr val="FF0000"/>
                </a:solidFill>
              </a:rPr>
              <a:t> (across all buildings) without the building information</a:t>
            </a:r>
          </a:p>
        </p:txBody>
      </p:sp>
      <p:pic>
        <p:nvPicPr>
          <p:cNvPr id="1030" name="Picture 6" descr="ER Diagram Tutorial in DBMS (with Example)">
            <a:extLst>
              <a:ext uri="{FF2B5EF4-FFF2-40B4-BE49-F238E27FC236}">
                <a16:creationId xmlns:a16="http://schemas.microsoft.com/office/drawing/2014/main" id="{5E0D43E9-35F9-CF45-B076-B08A4B5A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33" y="2525795"/>
            <a:ext cx="4315648" cy="128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843AD-08B5-6F4A-A395-C8065BD894B3}"/>
              </a:ext>
            </a:extLst>
          </p:cNvPr>
          <p:cNvSpPr txBox="1"/>
          <p:nvPr/>
        </p:nvSpPr>
        <p:spPr>
          <a:xfrm>
            <a:off x="4914984" y="1769579"/>
            <a:ext cx="4251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transaction numbers are per ATM (i.e., first transaction from that ATM gets number 1, etc.), then Transactions is a weak entity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3EA55-D646-1CEF-93FC-5E8302D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3" grpId="1"/>
      <p:bldP spid="15" grpId="0"/>
      <p:bldP spid="15" grpId="1"/>
      <p:bldP spid="1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To create an end-to-end database-backed application, we must: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database schema for hosting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the application programs for accessing and updating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Design security schemes to control access to the data</a:t>
            </a:r>
          </a:p>
          <a:p>
            <a:pPr eaLnBrk="1" hangingPunct="1">
              <a:lnSpc>
                <a:spcPct val="110000"/>
              </a:lnSpc>
            </a:pPr>
            <a:endParaRPr lang="en-US" sz="22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Typically an iterative process, involving many decision points and stakeholders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i="1" dirty="0">
                <a:latin typeface="Calibri" charset="0"/>
              </a:rPr>
              <a:t>computing environments, where to deploy, how to host, languages to use, data model, database systems, application frameworks, etc. etc.</a:t>
            </a:r>
          </a:p>
          <a:p>
            <a:pPr lvl="2" eaLnBrk="1" hangingPunct="1">
              <a:lnSpc>
                <a:spcPct val="110000"/>
              </a:lnSpc>
            </a:pPr>
            <a:endParaRPr lang="en-US" sz="1600" i="1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Need clear understanding of user requirements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Followed by conceptual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functional requirements </a:t>
            </a:r>
            <a:r>
              <a:rPr lang="en-US" sz="1800" dirty="0">
                <a:latin typeface="Calibri" charset="0"/>
                <a:sym typeface="Wingdings" pitchFamily="2" charset="2"/>
              </a:rPr>
              <a:t></a:t>
            </a:r>
            <a:r>
              <a:rPr lang="en-US" sz="1800" dirty="0">
                <a:latin typeface="Calibri" charset="0"/>
              </a:rPr>
              <a:t> physical designs </a:t>
            </a:r>
            <a:r>
              <a:rPr lang="en-US" sz="1800" dirty="0">
                <a:latin typeface="Calibri" charset="0"/>
                <a:sym typeface="Wingdings" pitchFamily="2" charset="2"/>
              </a:rPr>
              <a:t>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  <a:sym typeface="Wingdings" pitchFamily="2" charset="2"/>
              </a:rPr>
              <a:t>Need to keep revisiting earlier decisions as requirements evolve</a:t>
            </a:r>
            <a:endParaRPr lang="en-US" sz="18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Design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0EA02-F675-25D0-7522-C9EFC962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Participation Constraints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Allow specifying full participation from an entity set in a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i.e., every entity from that entity set ”must” participate in at least one relationship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Most common for Weak Entity Sets, but useful otherwise as well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05275"/>
            <a:ext cx="7539037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C5DBE-64EC-95CA-EF4B-31B8B11C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5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Specialization/Generalization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152865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931303"/>
            <a:ext cx="656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Similar to object-oriented programming: allows inheritance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EAF0-9544-C255-1769-80A43836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Aggregation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92" y="874057"/>
            <a:ext cx="7772400" cy="38100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 charset="0"/>
              </a:rPr>
              <a:t>No relationships allowed between relationships</a:t>
            </a:r>
          </a:p>
          <a:p>
            <a:pPr eaLnBrk="1" hangingPunct="1"/>
            <a:r>
              <a:rPr lang="en-US" sz="2600" dirty="0">
                <a:latin typeface="Calibri" charset="0"/>
              </a:rPr>
              <a:t>Suppose we want to record evaluations of a student by a guide on a project</a:t>
            </a:r>
          </a:p>
          <a:p>
            <a:pPr eaLnBrk="1" hangingPunct="1"/>
            <a:endParaRPr lang="en-US" sz="2600" dirty="0">
              <a:latin typeface="Calibri" charset="0"/>
            </a:endParaRPr>
          </a:p>
          <a:p>
            <a:pPr eaLnBrk="1" hangingPunct="1"/>
            <a:endParaRPr lang="en-US" sz="2600" dirty="0">
              <a:latin typeface="Calibri" charset="0"/>
            </a:endParaRPr>
          </a:p>
        </p:txBody>
      </p:sp>
      <p:pic>
        <p:nvPicPr>
          <p:cNvPr id="23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07" y="2470150"/>
            <a:ext cx="494188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9D2B4-8768-574F-D804-B8B33A5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Converting to Relational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409B3-70E5-8941-37F3-20AB150E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7.6, 7.8.6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Creating Relational Schema from an E/R Model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Mapping Entities and Relationships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Weak Entity Sets to Relations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Other E/R Constructs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Converting E/R Models to 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66F50-6DA2-68ED-5B64-4D29528B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43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Convert entity sets into a relational schema with the same set of attributes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3160713" y="2962275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703125" y="2873375"/>
            <a:ext cx="371127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 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151572" name="AutoShape 20"/>
          <p:cNvSpPr>
            <a:spLocks noChangeArrowheads="1"/>
          </p:cNvSpPr>
          <p:nvPr/>
        </p:nvSpPr>
        <p:spPr bwMode="auto">
          <a:xfrm>
            <a:off x="3160713" y="5035550"/>
            <a:ext cx="731837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4747232" y="4930775"/>
            <a:ext cx="361829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1B0FE-738F-4B42-BB06-6ED06F01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44" y="2352917"/>
            <a:ext cx="1801019" cy="1644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F572D-965B-6346-92F9-D026FE41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45" y="4527488"/>
            <a:ext cx="1801018" cy="1720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9AD2-AD4F-EC75-981D-4EBCE53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Convert relationship sets </a:t>
            </a:r>
            <a:r>
              <a:rPr lang="en-US" sz="2400" i="1" dirty="0">
                <a:latin typeface="Calibri" charset="0"/>
              </a:rPr>
              <a:t>also</a:t>
            </a:r>
            <a:r>
              <a:rPr lang="en-US" sz="2400" dirty="0">
                <a:latin typeface="Calibri" charset="0"/>
              </a:rPr>
              <a:t> into a relational schema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Remember: A relationship is completely described by primary keys of associated entities and its own attributes</a:t>
            </a:r>
          </a:p>
        </p:txBody>
      </p:sp>
      <p:sp>
        <p:nvSpPr>
          <p:cNvPr id="814084" name="AutoShape 4"/>
          <p:cNvSpPr>
            <a:spLocks noChangeArrowheads="1"/>
          </p:cNvSpPr>
          <p:nvPr/>
        </p:nvSpPr>
        <p:spPr bwMode="auto">
          <a:xfrm rot="5400000">
            <a:off x="3585368" y="4574597"/>
            <a:ext cx="731838" cy="320675"/>
          </a:xfrm>
          <a:prstGeom prst="rightArrow">
            <a:avLst>
              <a:gd name="adj1" fmla="val 50000"/>
              <a:gd name="adj2" fmla="val 57054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14103" name="Text Box 23"/>
          <p:cNvSpPr txBox="1">
            <a:spLocks noChangeArrowheads="1"/>
          </p:cNvSpPr>
          <p:nvPr/>
        </p:nvSpPr>
        <p:spPr bwMode="auto">
          <a:xfrm>
            <a:off x="4806282" y="4197756"/>
            <a:ext cx="4349750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We can do better for many-to-one or one-to-one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A9F1-C685-114D-B02F-8E6DE182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06485"/>
            <a:ext cx="4876800" cy="13845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94424C-D247-C94F-98F8-F591D1D9CFF3}"/>
              </a:ext>
            </a:extLst>
          </p:cNvPr>
          <p:cNvSpPr/>
          <p:nvPr/>
        </p:nvSpPr>
        <p:spPr>
          <a:xfrm>
            <a:off x="2375490" y="51932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 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8875-03FB-0948-B19A-EA62F7CE9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330745"/>
            <a:ext cx="958850" cy="869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D2560-2138-4BCD-D137-4C4B34E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4" grpId="0" animBg="1"/>
      <p:bldP spid="81410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D4358-3E1B-2F47-BA87-6EE2332F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9199"/>
            <a:ext cx="4419600" cy="14394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66057" y="2577418"/>
            <a:ext cx="4647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5013999" y="220980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Foreign key into Instructor relation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15558AC-ED93-4942-934E-A906356CAFDA}"/>
              </a:ext>
            </a:extLst>
          </p:cNvPr>
          <p:cNvSpPr/>
          <p:nvPr/>
        </p:nvSpPr>
        <p:spPr>
          <a:xfrm rot="20658205">
            <a:off x="4300482" y="2634173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EF6B22-D6F7-CB44-A992-D8E570A42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004" y="4205175"/>
            <a:ext cx="958850" cy="869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CE4331B-7505-3C46-A6C9-9E02534F1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4711485"/>
            <a:ext cx="4876800" cy="1384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D3265C-0A28-6544-A7AE-37351B18750D}"/>
              </a:ext>
            </a:extLst>
          </p:cNvPr>
          <p:cNvCxnSpPr/>
          <p:nvPr/>
        </p:nvCxnSpPr>
        <p:spPr>
          <a:xfrm>
            <a:off x="3101975" y="5403742"/>
            <a:ext cx="3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4735286" y="5760048"/>
            <a:ext cx="4414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date)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723FB-B3D4-9548-BABD-046E4ABF3BDE}"/>
              </a:ext>
            </a:extLst>
          </p:cNvPr>
          <p:cNvCxnSpPr/>
          <p:nvPr/>
        </p:nvCxnSpPr>
        <p:spPr>
          <a:xfrm>
            <a:off x="-152400" y="3429000"/>
            <a:ext cx="9982200" cy="77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B563C-DC31-C064-51E4-B28B6F8F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E/R Diagrams </a:t>
            </a:r>
            <a:r>
              <a:rPr lang="en-US">
                <a:sym typeface="Wingdings" charset="2"/>
              </a:rPr>
              <a:t></a:t>
            </a:r>
            <a:r>
              <a:rPr lang="en-US"/>
              <a:t> Relations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4E18BA-E595-1B49-B906-6AD045F2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630272"/>
            <a:ext cx="958850" cy="8696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D9DD83-4F59-134F-A2F8-F541535576A1}"/>
              </a:ext>
            </a:extLst>
          </p:cNvPr>
          <p:cNvSpPr/>
          <p:nvPr/>
        </p:nvSpPr>
        <p:spPr>
          <a:xfrm>
            <a:off x="577111" y="3139154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Student: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Student(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tot_credits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advisor_ID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7EFA2-56AB-CC49-89A7-9B60316E3A18}"/>
              </a:ext>
            </a:extLst>
          </p:cNvPr>
          <p:cNvSpPr txBox="1"/>
          <p:nvPr/>
        </p:nvSpPr>
        <p:spPr>
          <a:xfrm>
            <a:off x="2141612" y="39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68EB36-4EF1-9444-814D-3B88F0A71386}"/>
              </a:ext>
            </a:extLst>
          </p:cNvPr>
          <p:cNvSpPr/>
          <p:nvPr/>
        </p:nvSpPr>
        <p:spPr>
          <a:xfrm>
            <a:off x="577111" y="4306669"/>
            <a:ext cx="3901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Fold into Instructor: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Instructor(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name, salary,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advisee_ID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D5458-FD68-5647-98FC-ED675D81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1133511"/>
            <a:ext cx="3811646" cy="1241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65C32-344C-F955-0FA1-C9D342D0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7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Weak Entity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A8C17-5E2E-CE42-BDE7-50DAB526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2" y="1447800"/>
            <a:ext cx="7379516" cy="2209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882242" y="4188505"/>
            <a:ext cx="537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Need to copy the primary key from the strong entity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Section(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course_id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sec_id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semester, year)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8F06E-7B15-2240-B58B-EE35B6ED4847}"/>
              </a:ext>
            </a:extLst>
          </p:cNvPr>
          <p:cNvSpPr txBox="1"/>
          <p:nvPr/>
        </p:nvSpPr>
        <p:spPr>
          <a:xfrm>
            <a:off x="2209800" y="5561969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key for section = Primary key for course +           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Discriminator Attributes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415B86C-2EEA-7149-976A-CD5D441FE843}"/>
              </a:ext>
            </a:extLst>
          </p:cNvPr>
          <p:cNvSpPr/>
          <p:nvPr/>
        </p:nvSpPr>
        <p:spPr>
          <a:xfrm rot="1643094">
            <a:off x="3344370" y="5246077"/>
            <a:ext cx="762000" cy="14899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4BDD-DD62-1EC1-03DE-AE88BDB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65F45-CF9E-D147-9895-D251A8A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where?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id="{7F659B8E-14DD-C040-9350-B1D6AF2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4288"/>
            <a:ext cx="4419600" cy="23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D3F0-CC92-B548-8FE4-05E433CFC7C1}"/>
              </a:ext>
            </a:extLst>
          </p:cNvPr>
          <p:cNvGrpSpPr/>
          <p:nvPr/>
        </p:nvGrpSpPr>
        <p:grpSpPr>
          <a:xfrm>
            <a:off x="222738" y="3269098"/>
            <a:ext cx="3352800" cy="2634724"/>
            <a:chOff x="222738" y="3269098"/>
            <a:chExt cx="3352800" cy="2634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DDC90B-F3DB-514A-A96A-8F089E2B83E9}"/>
                </a:ext>
              </a:extLst>
            </p:cNvPr>
            <p:cNvSpPr txBox="1"/>
            <p:nvPr/>
          </p:nvSpPr>
          <p:spPr>
            <a:xfrm>
              <a:off x="222738" y="3657053"/>
              <a:ext cx="3352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Web Browser (Firefox, Chrome, Safari, Edge)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HTML to render webpages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Javascript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for “client-side scripting” (running code in your browser without contacting the server)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Flash (not supported much – too much security risk)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Java “applets” – less common today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57DA2FA8-0734-F946-918A-32DC4CC5251E}"/>
                </a:ext>
              </a:extLst>
            </p:cNvPr>
            <p:cNvSpPr/>
            <p:nvPr/>
          </p:nvSpPr>
          <p:spPr>
            <a:xfrm rot="19372274">
              <a:off x="875332" y="3269098"/>
              <a:ext cx="585913" cy="31980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701BC3-8FD5-7E48-B108-B763F0CE9243}"/>
              </a:ext>
            </a:extLst>
          </p:cNvPr>
          <p:cNvGrpSpPr/>
          <p:nvPr/>
        </p:nvGrpSpPr>
        <p:grpSpPr>
          <a:xfrm>
            <a:off x="5276938" y="-23703"/>
            <a:ext cx="3486062" cy="1978123"/>
            <a:chOff x="5276938" y="-23703"/>
            <a:chExt cx="3486062" cy="1978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D8F99-9801-9F45-856C-79C34B39F745}"/>
                </a:ext>
              </a:extLst>
            </p:cNvPr>
            <p:cNvSpPr txBox="1"/>
            <p:nvPr/>
          </p:nvSpPr>
          <p:spPr>
            <a:xfrm>
              <a:off x="5410200" y="-23703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Flask, Django, Tomcat, Node.js, and others 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Accept requests from the client and pass to the application server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Pass application server response back to the client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Support HTTP and HTTPS connections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2720F3F-981B-D34C-887D-96B7410E5094}"/>
                </a:ext>
              </a:extLst>
            </p:cNvPr>
            <p:cNvSpPr/>
            <p:nvPr/>
          </p:nvSpPr>
          <p:spPr>
            <a:xfrm rot="6741474">
              <a:off x="4951284" y="1488400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3F3DB-2886-2A41-8B34-FB530B54CB61}"/>
              </a:ext>
            </a:extLst>
          </p:cNvPr>
          <p:cNvGrpSpPr/>
          <p:nvPr/>
        </p:nvGrpSpPr>
        <p:grpSpPr>
          <a:xfrm>
            <a:off x="4457700" y="2861898"/>
            <a:ext cx="3352800" cy="3681819"/>
            <a:chOff x="4457700" y="2861898"/>
            <a:chExt cx="3352800" cy="36818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83BED3-B7F1-844F-B372-74AD715375C1}"/>
                </a:ext>
              </a:extLst>
            </p:cNvPr>
            <p:cNvSpPr txBox="1"/>
            <p:nvPr/>
          </p:nvSpPr>
          <p:spPr>
            <a:xfrm>
              <a:off x="4457700" y="4512392"/>
              <a:ext cx="3352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PostgreSQL, Oracle, SQL Server, Amazon RDS (Relational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MongoDB (Document/JSON databases)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SQLite --- not typically for production environments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Pretty much any database can be used…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3C8E8CA6-FFB1-694E-BF46-AC6175D2152C}"/>
                </a:ext>
              </a:extLst>
            </p:cNvPr>
            <p:cNvSpPr/>
            <p:nvPr/>
          </p:nvSpPr>
          <p:spPr>
            <a:xfrm rot="15461968">
              <a:off x="4744002" y="3565833"/>
              <a:ext cx="1637197" cy="22932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165EBE-50A8-8B48-A368-9D1402433635}"/>
              </a:ext>
            </a:extLst>
          </p:cNvPr>
          <p:cNvGrpSpPr/>
          <p:nvPr/>
        </p:nvGrpSpPr>
        <p:grpSpPr>
          <a:xfrm>
            <a:off x="5562600" y="2216741"/>
            <a:ext cx="3552092" cy="1815882"/>
            <a:chOff x="5562600" y="2216741"/>
            <a:chExt cx="3552092" cy="18158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906462-3930-B54D-BADF-F65D32717B1C}"/>
                </a:ext>
              </a:extLst>
            </p:cNvPr>
            <p:cNvSpPr txBox="1"/>
            <p:nvPr/>
          </p:nvSpPr>
          <p:spPr>
            <a:xfrm>
              <a:off x="6266127" y="2216741"/>
              <a:ext cx="28485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Encapsulates business logic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support different user flows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Needs to handle all of the rendering and visualization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Ruby-on-rails, Django, Flask, Angular, React, PHP, and many others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29BA70C-DD07-484F-8402-4921C005FB11}"/>
                </a:ext>
              </a:extLst>
            </p:cNvPr>
            <p:cNvSpPr/>
            <p:nvPr/>
          </p:nvSpPr>
          <p:spPr>
            <a:xfrm rot="10800000">
              <a:off x="5562600" y="2328136"/>
              <a:ext cx="791674" cy="140365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4895D-1B4A-9FD7-1716-CF3C6C3F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Multi-valued 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505200" y="3801310"/>
            <a:ext cx="5384807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needs to be split out into a separate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Instructor_Phone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(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Instructor_ID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,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phone_number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D009D-7D64-F947-8FCF-31275AE0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97" y="1714499"/>
            <a:ext cx="6118412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483646-7F01-8E41-AF7B-F4C62A0F5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316"/>
          <a:stretch/>
        </p:blipFill>
        <p:spPr>
          <a:xfrm>
            <a:off x="-1447800" y="1404571"/>
            <a:ext cx="5408852" cy="37389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06932-60D9-11AC-25D1-F888757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Specialization and Generalization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AD18F-3808-724F-A034-21667D6B617E}"/>
              </a:ext>
            </a:extLst>
          </p:cNvPr>
          <p:cNvSpPr/>
          <p:nvPr/>
        </p:nvSpPr>
        <p:spPr>
          <a:xfrm>
            <a:off x="3962401" y="1225425"/>
            <a:ext cx="44958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A few different ways to handle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Common table for common information and separate tables for additional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Separate tables altogether – good idea if an employee can’t be a student also – querying becomes harder (have to do unions for queries across all “persons”)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70527-36CE-0941-8A1F-DD302043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100"/>
            <a:ext cx="3080197" cy="312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5950-FF97-5242-84D2-759EE463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9" y="2730500"/>
            <a:ext cx="2983345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674BF-BEDB-384B-9132-9925421EA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797" y="5124986"/>
            <a:ext cx="4351008" cy="8914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6D11-9B7C-8F78-0301-0E92F8CE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5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Design Issues; </a:t>
            </a:r>
          </a:p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Alternate Notations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FB003-0AC8-9033-84ED-4E7C7FC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7.7, 7.9 (briefly)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Some Common Mistakes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Choosing between different ways to do the same 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Alternate notations commonly used (including UML)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Recap 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Design Issues; Alternate Notations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07C28-3B19-2C46-4602-BBDA5B03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1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AF143-89F6-D744-8387-839C4C38B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19200"/>
            <a:ext cx="6019800" cy="51023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4B5EE-CFB2-1B14-14F3-4FD0132A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Some Common Mistakes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956E-AC2C-D44D-A99B-2FA7BEBF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7851453" cy="4953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F565D-D479-2BA3-2F85-331DF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2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Depends on the semantics of the application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telephone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45" y="2819400"/>
            <a:ext cx="7760466" cy="22041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CE1A8-F8F5-4909-CF21-74713CB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1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Entity sets </a:t>
            </a:r>
            <a:r>
              <a:rPr lang="en-US" sz="2600" dirty="0" err="1">
                <a:latin typeface="Calibri" charset="0"/>
              </a:rPr>
              <a:t>vs</a:t>
            </a:r>
            <a:r>
              <a:rPr lang="en-US" sz="2600" dirty="0">
                <a:latin typeface="Calibri" charset="0"/>
              </a:rPr>
              <a:t> </a:t>
            </a:r>
            <a:r>
              <a:rPr lang="en-US" sz="2600" dirty="0" err="1">
                <a:latin typeface="Calibri" charset="0"/>
              </a:rPr>
              <a:t>Relationsihp</a:t>
            </a:r>
            <a:r>
              <a:rPr lang="en-US" sz="2600" dirty="0">
                <a:latin typeface="Calibri" charset="0"/>
              </a:rPr>
              <a:t> 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Consider </a:t>
            </a:r>
            <a:r>
              <a:rPr lang="en-US" sz="2200" i="1" dirty="0">
                <a:latin typeface="Calibri" charset="0"/>
              </a:rPr>
              <a:t>takes</a:t>
            </a:r>
            <a:endParaRPr lang="en-US" sz="2200" dirty="0"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444044"/>
            <a:ext cx="7684200" cy="31157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AD244-CB6A-7ED6-2CAF-5633789C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2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Issues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 dirty="0">
                <a:latin typeface="Calibri" charset="0"/>
              </a:rPr>
              <a:t>N-</a:t>
            </a:r>
            <a:r>
              <a:rPr lang="en-US" sz="2600" dirty="0" err="1">
                <a:latin typeface="Calibri" charset="0"/>
              </a:rPr>
              <a:t>ary</a:t>
            </a:r>
            <a:r>
              <a:rPr lang="en-US" sz="2600" dirty="0">
                <a:latin typeface="Calibri" charset="0"/>
              </a:rPr>
              <a:t> vs binary relationships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 dirty="0">
                <a:latin typeface="Calibri" charset="0"/>
              </a:rPr>
              <a:t>Possible to avoid n-</a:t>
            </a:r>
            <a:r>
              <a:rPr lang="en-US" sz="2200" dirty="0" err="1">
                <a:latin typeface="Calibri" charset="0"/>
              </a:rPr>
              <a:t>ary</a:t>
            </a:r>
            <a:r>
              <a:rPr lang="en-US" sz="2200" dirty="0">
                <a:latin typeface="Calibri" charset="0"/>
              </a:rPr>
              <a:t> relationships, but there are some cases where it is advantageous to use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D82A23-991D-A241-830D-42AAAD45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9" y="2743200"/>
            <a:ext cx="8406581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AC56C-8777-2E3B-7C38-DC57900F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Alternate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77600-0F31-6E41-B0FB-17772EC0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84238"/>
            <a:ext cx="6324600" cy="58405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59E0E-DA93-2288-E056-8D6963FB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Goal: design the logical database schema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Try to avoid redundancy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Can lead to inconsistencies and require manual intervention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Makes it harder to program against the database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Need additional code/processes to update everywhere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Harder to make schema changes and migrate data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Ensure faithfulness to the requirements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Need to make sure it supports the use cases and the application requirements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Capturing all the data properly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Any data properties not captured cannot be stored in the database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latin typeface="Calibri" charset="0"/>
              </a:rPr>
              <a:t>Capture the constraints accurately</a:t>
            </a:r>
          </a:p>
          <a:p>
            <a:pPr lvl="3" eaLnBrk="1" hangingPunct="1">
              <a:lnSpc>
                <a:spcPct val="110000"/>
              </a:lnSpc>
            </a:pPr>
            <a:r>
              <a:rPr lang="en-US" sz="1600" dirty="0">
                <a:latin typeface="Calibri" charset="0"/>
              </a:rPr>
              <a:t>e.g., don’t want to set `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` as the primary key for `advisor(</a:t>
            </a:r>
            <a:r>
              <a:rPr lang="en-US" sz="1600" dirty="0" err="1">
                <a:latin typeface="Calibri" charset="0"/>
              </a:rPr>
              <a:t>s_id</a:t>
            </a:r>
            <a:r>
              <a:rPr lang="en-US" sz="1600" dirty="0">
                <a:latin typeface="Calibri" charset="0"/>
              </a:rPr>
              <a:t>, </a:t>
            </a:r>
            <a:r>
              <a:rPr lang="en-US" sz="1600" dirty="0" err="1">
                <a:latin typeface="Calibri" charset="0"/>
              </a:rPr>
              <a:t>i_id</a:t>
            </a:r>
            <a:r>
              <a:rPr lang="en-US" sz="1600" dirty="0">
                <a:latin typeface="Calibri" charset="0"/>
              </a:rPr>
              <a:t>)` if we expect multiple advisors for a student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Need a systematic way to do this for large schemas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5D9B8-3A4C-FE2B-4BC5-6AF17EC4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9085B-C3B5-6543-A5F6-1C15A20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comprehensive – covers use cases, flow of tasks between components, implementation diagrams, etc., in addition to data representation</a:t>
            </a:r>
          </a:p>
          <a:p>
            <a:endParaRPr lang="en-US" dirty="0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Unified Modeling Language (UML)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0B7D7-880D-2F40-BBBF-B5C91360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143000" y="2590800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14B9C-1E82-E1E2-54A8-D34B0B1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2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Nothing about actual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is it stored ? 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No talk about the query languages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How do we access the data ?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Semantic vs Syntactic Data Models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Remember: E/R Model is used for conceptual modeling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200">
                <a:latin typeface="Calibri" charset="0"/>
              </a:rPr>
              <a:t>Many conceptual models have the same properties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>
                <a:latin typeface="Calibri" charset="0"/>
              </a:rPr>
              <a:t>They are much more about representing the knowledge than about database storage/querying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361D1-6C6C-DAD1-AD9B-C59AC63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8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Thoughts…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Basic design principles</a:t>
            </a:r>
          </a:p>
          <a:p>
            <a:pPr lvl="1" eaLnBrk="1" hangingPunct="1"/>
            <a:r>
              <a:rPr lang="en-US">
                <a:latin typeface="Calibri" charset="0"/>
              </a:rPr>
              <a:t>Faithful</a:t>
            </a:r>
          </a:p>
          <a:p>
            <a:pPr lvl="2" eaLnBrk="1" hangingPunct="1"/>
            <a:r>
              <a:rPr lang="en-US">
                <a:latin typeface="Calibri" charset="0"/>
              </a:rPr>
              <a:t>Must make sense</a:t>
            </a:r>
          </a:p>
          <a:p>
            <a:pPr lvl="1" eaLnBrk="1" hangingPunct="1"/>
            <a:r>
              <a:rPr lang="en-US">
                <a:latin typeface="Calibri" charset="0"/>
              </a:rPr>
              <a:t>Satisfies the application requirements</a:t>
            </a:r>
          </a:p>
          <a:p>
            <a:pPr lvl="1" eaLnBrk="1" hangingPunct="1"/>
            <a:r>
              <a:rPr lang="en-US">
                <a:latin typeface="Calibri" charset="0"/>
              </a:rPr>
              <a:t>Models the requisite domain knowledge</a:t>
            </a:r>
          </a:p>
          <a:p>
            <a:pPr lvl="2" eaLnBrk="1" hangingPunct="1"/>
            <a:r>
              <a:rPr lang="en-US">
                <a:latin typeface="Calibri" charset="0"/>
              </a:rPr>
              <a:t>If not modeled, lost afterwards</a:t>
            </a:r>
          </a:p>
          <a:p>
            <a:pPr lvl="1" eaLnBrk="1" hangingPunct="1"/>
            <a:r>
              <a:rPr lang="en-US">
                <a:latin typeface="Calibri" charset="0"/>
              </a:rPr>
              <a:t>Avoid redundancy</a:t>
            </a:r>
          </a:p>
          <a:p>
            <a:pPr lvl="2" eaLnBrk="1" hangingPunct="1"/>
            <a:r>
              <a:rPr lang="en-US">
                <a:latin typeface="Calibri" charset="0"/>
              </a:rPr>
              <a:t>Potential for inconsistencies</a:t>
            </a:r>
          </a:p>
          <a:p>
            <a:pPr lvl="1" eaLnBrk="1" hangingPunct="1"/>
            <a:r>
              <a:rPr lang="en-US">
                <a:latin typeface="Calibri" charset="0"/>
              </a:rPr>
              <a:t>Go for simplicity</a:t>
            </a:r>
          </a:p>
          <a:p>
            <a:pPr eaLnBrk="1" hangingPunct="1"/>
            <a:r>
              <a:rPr lang="en-US">
                <a:latin typeface="Calibri" charset="0"/>
              </a:rPr>
              <a:t>Typically an iterative process that goes back and forth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09569-CC1E-DE8F-B765-258D3BC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5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Normalization: Basics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97779-FA21-9C3C-2C29-0357013C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2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we come up with the schema that we used ?</a:t>
            </a:r>
          </a:p>
          <a:p>
            <a:pPr lvl="1"/>
            <a:r>
              <a:rPr lang="en-US" dirty="0"/>
              <a:t>E.g. why not store the student course titles with their names ?</a:t>
            </a:r>
          </a:p>
          <a:p>
            <a:pPr lvl="1"/>
            <a:endParaRPr lang="en-US" dirty="0"/>
          </a:p>
          <a:p>
            <a:r>
              <a:rPr lang="en-US" dirty="0"/>
              <a:t>If from an E-R diagram, then:</a:t>
            </a:r>
          </a:p>
          <a:p>
            <a:pPr lvl="1"/>
            <a:r>
              <a:rPr lang="en-US" dirty="0"/>
              <a:t>Did we make the right decisions with the E-R diagram 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Goals: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Formal definition of what it means to be a “good” schema.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to achieve it.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More abstract and formal than most other topics we will study</a:t>
            </a:r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 Design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D1AD32-A05F-BC86-16E7-9A8C5D8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2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8.1, 8.2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makes a ”good” schema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small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Problems with large schemas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Atomic domains and First Normal Form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0DC58-6983-147F-E7EB-C2DAC8A8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57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458200" cy="2590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sz="2100" dirty="0"/>
              <a:t>Student(</a:t>
            </a:r>
            <a:r>
              <a:rPr lang="en-US" sz="2100" i="1" u="sng" dirty="0" err="1"/>
              <a:t>student_id</a:t>
            </a:r>
            <a:r>
              <a:rPr lang="en-US" sz="2100" dirty="0"/>
              <a:t>, name, </a:t>
            </a:r>
            <a:r>
              <a:rPr lang="en-US" sz="2100" dirty="0" err="1"/>
              <a:t>tot_cred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 err="1"/>
              <a:t>Student_Dept</a:t>
            </a:r>
            <a:r>
              <a:rPr lang="en-US" sz="2100" dirty="0"/>
              <a:t>(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</a:t>
            </a:r>
            <a:r>
              <a:rPr lang="en-US" sz="2100" i="1" u="sng" dirty="0" err="1"/>
              <a:t>dept_name</a:t>
            </a:r>
            <a:r>
              <a:rPr lang="en-US" sz="21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Department(</a:t>
            </a:r>
            <a:r>
              <a:rPr lang="en-US" sz="2100" i="1" u="sng" dirty="0" err="1"/>
              <a:t>dept_name</a:t>
            </a:r>
            <a:r>
              <a:rPr lang="en-US" sz="2100" dirty="0"/>
              <a:t>, building, budget)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Course(</a:t>
            </a:r>
            <a:r>
              <a:rPr lang="en-US" sz="2100" i="1" u="sng" dirty="0" err="1"/>
              <a:t>course_id</a:t>
            </a:r>
            <a:r>
              <a:rPr lang="en-US" sz="2100" i="1" dirty="0"/>
              <a:t>, </a:t>
            </a:r>
            <a:r>
              <a:rPr lang="en-US" sz="2100" dirty="0"/>
              <a:t>title, </a:t>
            </a:r>
            <a:r>
              <a:rPr lang="en-US" sz="2100" dirty="0" err="1"/>
              <a:t>dept_name</a:t>
            </a:r>
            <a:r>
              <a:rPr lang="en-US" sz="2100" dirty="0"/>
              <a:t>, credits)</a:t>
            </a:r>
          </a:p>
          <a:p>
            <a:pPr>
              <a:lnSpc>
                <a:spcPct val="120000"/>
              </a:lnSpc>
              <a:buNone/>
            </a:pPr>
            <a:r>
              <a:rPr lang="en-US" sz="2100" dirty="0"/>
              <a:t>Takes(</a:t>
            </a:r>
            <a:r>
              <a:rPr lang="en-US" sz="2100" i="1" u="sng" dirty="0" err="1"/>
              <a:t>course_id</a:t>
            </a:r>
            <a:r>
              <a:rPr lang="en-US" sz="2100" i="1" u="sng" dirty="0"/>
              <a:t>, </a:t>
            </a:r>
            <a:r>
              <a:rPr lang="en-US" sz="2100" i="1" u="sng" dirty="0" err="1"/>
              <a:t>student_id</a:t>
            </a:r>
            <a:r>
              <a:rPr lang="en-US" sz="2100" i="1" u="sng" dirty="0"/>
              <a:t>, semester, year</a:t>
            </a:r>
            <a:r>
              <a:rPr lang="en-US" sz="2100" dirty="0"/>
              <a:t>)</a:t>
            </a:r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Simplified University Database Schema</a:t>
            </a:r>
          </a:p>
        </p:txBody>
      </p:sp>
      <p:sp>
        <p:nvSpPr>
          <p:cNvPr id="1232900" name="Rectangle 4"/>
          <p:cNvSpPr>
            <a:spLocks noChangeArrowheads="1"/>
          </p:cNvSpPr>
          <p:nvPr/>
        </p:nvSpPr>
        <p:spPr bwMode="auto">
          <a:xfrm>
            <a:off x="228600" y="4114800"/>
            <a:ext cx="8839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Student_Dept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student_id</a:t>
            </a:r>
            <a:r>
              <a:rPr kumimoji="0" lang="en-US" sz="21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100" b="0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name,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tot_cred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building, budget)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&lt;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Studen</a:t>
            </a:r>
            <a:r>
              <a:rPr lang="en-US" sz="2100" baseline="0" dirty="0">
                <a:solidFill>
                  <a:srgbClr val="DA1F28"/>
                </a:solidFill>
              </a:rPr>
              <a:t>t, </a:t>
            </a:r>
            <a:r>
              <a:rPr lang="en-US" sz="2100" baseline="0" dirty="0" err="1">
                <a:solidFill>
                  <a:srgbClr val="DA1F28"/>
                </a:solidFill>
              </a:rPr>
              <a:t>Student_Dept</a:t>
            </a:r>
            <a:r>
              <a:rPr lang="en-US" sz="2100" baseline="0" dirty="0">
                <a:solidFill>
                  <a:srgbClr val="DA1F28"/>
                </a:solidFill>
              </a:rPr>
              <a:t>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and Department Merged Together&gt;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Course(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baseline="0" dirty="0">
                <a:solidFill>
                  <a:srgbClr val="000000"/>
                </a:solidFill>
              </a:rPr>
              <a:t>, title, </a:t>
            </a:r>
            <a:r>
              <a:rPr lang="en-US" sz="2100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credits)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>
                <a:solidFill>
                  <a:srgbClr val="000000"/>
                </a:solidFill>
              </a:rPr>
              <a:t>Takes(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course_id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u="sng" baseline="0" dirty="0">
                <a:solidFill>
                  <a:srgbClr val="000000"/>
                </a:solidFill>
              </a:rPr>
              <a:t>, semester, year</a:t>
            </a:r>
            <a:r>
              <a:rPr lang="en-US" sz="2100" baseline="0" dirty="0">
                <a:solidFill>
                  <a:srgbClr val="000000"/>
                </a:solidFill>
              </a:rPr>
              <a:t>)</a:t>
            </a:r>
          </a:p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100" baseline="0" dirty="0">
              <a:solidFill>
                <a:srgbClr val="000000"/>
              </a:solidFill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2901" name="Rectangle 5"/>
          <p:cNvSpPr>
            <a:spLocks noChangeArrowheads="1"/>
          </p:cNvSpPr>
          <p:nvPr/>
        </p:nvSpPr>
        <p:spPr bwMode="auto">
          <a:xfrm>
            <a:off x="0" y="3581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Changed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6096000"/>
            <a:ext cx="40496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Is this a good schema 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F43BC-246F-166D-801C-CB1CB88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0" grpId="0"/>
      <p:bldP spid="1232901" grpId="0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20506"/>
              </p:ext>
            </p:extLst>
          </p:nvPr>
        </p:nvGraphicFramePr>
        <p:xfrm>
          <a:off x="381000" y="14478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100" name="Rectangle 60"/>
          <p:cNvSpPr>
            <a:spLocks noChangeArrowheads="1"/>
          </p:cNvSpPr>
          <p:nvPr/>
        </p:nvSpPr>
        <p:spPr bwMode="auto">
          <a:xfrm>
            <a:off x="272075" y="36576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Redundancy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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higher storage, inconsistencies (“anomalies”)</a:t>
            </a:r>
          </a:p>
          <a:p>
            <a:pPr marL="990600" marR="0" lvl="1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      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update anomalies, insertion </a:t>
            </a:r>
            <a:r>
              <a:rPr kumimoji="0" lang="en-US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charset="2"/>
              </a:rPr>
              <a:t>anamolies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charset="2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Need nulls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Unable to represent some information without using nulls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      How to store </a:t>
            </a:r>
            <a:r>
              <a:rPr lang="en-US" sz="1600" i="1" baseline="0" dirty="0">
                <a:solidFill>
                  <a:prstClr val="black"/>
                </a:solidFill>
                <a:ea typeface="ＭＳ Ｐゴシック" charset="-128"/>
              </a:rPr>
              <a:t>depts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-128"/>
              </a:rPr>
              <a:t> w/o students, or vice versa ?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i="1" baseline="0" noProof="0" dirty="0">
                <a:solidFill>
                  <a:prstClr val="black"/>
                </a:solidFill>
                <a:ea typeface="ＭＳ Ｐゴシック" charset="-128"/>
              </a:rPr>
              <a:t>	Can’t have NULLs in primary keys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239101" name="Rectangle 61"/>
          <p:cNvSpPr>
            <a:spLocks noChangeArrowheads="1"/>
          </p:cNvSpPr>
          <p:nvPr/>
        </p:nvSpPr>
        <p:spPr bwMode="auto">
          <a:xfrm>
            <a:off x="0" y="304800"/>
            <a:ext cx="8730275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student_id</a:t>
            </a:r>
            <a:r>
              <a:rPr lang="en-US" sz="2100" i="1" u="sng" baseline="0" dirty="0">
                <a:solidFill>
                  <a:srgbClr val="000000"/>
                </a:solidFill>
              </a:rPr>
              <a:t>,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name, </a:t>
            </a:r>
            <a:r>
              <a:rPr lang="en-US" sz="2100" baseline="0" dirty="0" err="1">
                <a:solidFill>
                  <a:srgbClr val="000000"/>
                </a:solidFill>
              </a:rPr>
              <a:t>tot_cred</a:t>
            </a:r>
            <a:r>
              <a:rPr lang="en-US" sz="2100" baseline="0" dirty="0">
                <a:solidFill>
                  <a:srgbClr val="000000"/>
                </a:solidFill>
              </a:rPr>
              <a:t>, 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E7290-DA38-58F1-5B61-8A79390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74" name="Rectangle 54"/>
          <p:cNvSpPr>
            <a:spLocks noChangeArrowheads="1"/>
          </p:cNvSpPr>
          <p:nvPr/>
        </p:nvSpPr>
        <p:spPr bwMode="auto">
          <a:xfrm>
            <a:off x="304800" y="34290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Avoid sets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represent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- Hard to query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aseline="0" dirty="0">
                <a:solidFill>
                  <a:prstClr val="black"/>
                </a:solidFill>
              </a:rPr>
              <a:t>	- In this case, too many issues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D30C5ADF-43D7-6D41-98FA-D7ED7DAF0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48752"/>
              </p:ext>
            </p:extLst>
          </p:nvPr>
        </p:nvGraphicFramePr>
        <p:xfrm>
          <a:off x="381000" y="1447800"/>
          <a:ext cx="8534400" cy="1270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{s1, 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{John, 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{30, 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{s2, s3}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{Alice, Mike}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{20, 30}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61">
            <a:extLst>
              <a:ext uri="{FF2B5EF4-FFF2-40B4-BE49-F238E27FC236}">
                <a16:creationId xmlns:a16="http://schemas.microsoft.com/office/drawing/2014/main" id="{21D7A6E9-B8FD-8247-A5BF-8FB95B77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345"/>
            <a:ext cx="9134232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lvl="0" indent="-342900"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00" baseline="0" dirty="0" err="1">
                <a:solidFill>
                  <a:srgbClr val="000000"/>
                </a:solidFill>
              </a:rPr>
              <a:t>Student_Dept</a:t>
            </a:r>
            <a:r>
              <a:rPr lang="en-US" sz="2100" baseline="0" dirty="0">
                <a:solidFill>
                  <a:srgbClr val="000000"/>
                </a:solidFill>
              </a:rPr>
              <a:t>(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student_ids</a:t>
            </a:r>
            <a:r>
              <a:rPr lang="en-US" sz="2100" baseline="0" dirty="0">
                <a:solidFill>
                  <a:srgbClr val="000000"/>
                </a:solidFill>
              </a:rPr>
              <a:t>,</a:t>
            </a:r>
            <a:r>
              <a:rPr lang="en-US" sz="2100" i="1" u="sng" baseline="0" dirty="0">
                <a:solidFill>
                  <a:srgbClr val="000000"/>
                </a:solidFill>
              </a:rPr>
              <a:t> </a:t>
            </a:r>
            <a:r>
              <a:rPr lang="en-US" sz="2100" i="1" u="sng" baseline="0" dirty="0" err="1">
                <a:solidFill>
                  <a:srgbClr val="000000"/>
                </a:solidFill>
              </a:rPr>
              <a:t>dept_name</a:t>
            </a:r>
            <a:r>
              <a:rPr lang="en-US" sz="2100" baseline="0" dirty="0">
                <a:solidFill>
                  <a:srgbClr val="000000"/>
                </a:solidFill>
              </a:rPr>
              <a:t>, </a:t>
            </a:r>
            <a:r>
              <a:rPr lang="en-US" sz="2100" baseline="0" dirty="0">
                <a:solidFill>
                  <a:schemeClr val="accent2"/>
                </a:solidFill>
              </a:rPr>
              <a:t>names, </a:t>
            </a:r>
            <a:r>
              <a:rPr lang="en-US" sz="2100" baseline="0" dirty="0" err="1">
                <a:solidFill>
                  <a:schemeClr val="accent2"/>
                </a:solidFill>
              </a:rPr>
              <a:t>tot_creds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>
                <a:solidFill>
                  <a:srgbClr val="000000"/>
                </a:solidFill>
              </a:rPr>
              <a:t>building, budget)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39909-51F3-88E2-278F-B56403C9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2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17964"/>
              </p:ext>
            </p:extLst>
          </p:nvPr>
        </p:nvGraphicFramePr>
        <p:xfrm>
          <a:off x="6248400" y="1858531"/>
          <a:ext cx="2590800" cy="1361440"/>
        </p:xfrm>
        <a:graphic>
          <a:graphicData uri="http://schemas.openxmlformats.org/drawingml/2006/table">
            <a:tbl>
              <a:tblPr/>
              <a:tblGrid>
                <a:gridCol w="129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26">
                  <a:extLst>
                    <a:ext uri="{9D8B030D-6E8A-4147-A177-3AD203B41FA5}">
                      <a16:colId xmlns:a16="http://schemas.microsoft.com/office/drawing/2014/main" val="31875665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credits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08" name="Rectangle 44"/>
          <p:cNvSpPr>
            <a:spLocks noChangeArrowheads="1"/>
          </p:cNvSpPr>
          <p:nvPr/>
        </p:nvSpPr>
        <p:spPr bwMode="auto">
          <a:xfrm>
            <a:off x="298784" y="3542436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process is also called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“decomposition”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Requires more joins (w/o any obvious benefits)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Hard to check for some dependencies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What if the “credits” depend on the 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(e.g., all CS 		 	 	courses must be 3 credits)? 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No easy way to ensure that constraint (w/o a join)</a:t>
            </a:r>
          </a:p>
        </p:txBody>
      </p:sp>
      <p:sp>
        <p:nvSpPr>
          <p:cNvPr id="1240109" name="Rectangle 45"/>
          <p:cNvSpPr>
            <a:spLocks noChangeArrowheads="1"/>
          </p:cNvSpPr>
          <p:nvPr/>
        </p:nvSpPr>
        <p:spPr bwMode="auto">
          <a:xfrm>
            <a:off x="76200" y="754121"/>
            <a:ext cx="8686800" cy="78194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Split </a:t>
            </a:r>
            <a:r>
              <a:rPr lang="en-US" baseline="0" dirty="0">
                <a:solidFill>
                  <a:schemeClr val="accent2"/>
                </a:solidFill>
              </a:rPr>
              <a:t>Course(</a:t>
            </a:r>
            <a:r>
              <a:rPr lang="en-US" baseline="0" dirty="0" err="1">
                <a:solidFill>
                  <a:schemeClr val="accent2"/>
                </a:solidFill>
              </a:rPr>
              <a:t>course_id</a:t>
            </a:r>
            <a:r>
              <a:rPr lang="en-US" baseline="0" dirty="0">
                <a:solidFill>
                  <a:schemeClr val="accent2"/>
                </a:solidFill>
              </a:rPr>
              <a:t>, title, </a:t>
            </a:r>
            <a:r>
              <a:rPr lang="en-US" baseline="0" dirty="0" err="1">
                <a:solidFill>
                  <a:schemeClr val="accent2"/>
                </a:solidFill>
              </a:rPr>
              <a:t>dept_name</a:t>
            </a:r>
            <a:r>
              <a:rPr lang="en-US" baseline="0" dirty="0">
                <a:solidFill>
                  <a:schemeClr val="accent2"/>
                </a:solidFill>
              </a:rPr>
              <a:t>, credits)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rgbClr val="000000"/>
                </a:solidFill>
              </a:rPr>
              <a:t>Course1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</a:t>
            </a:r>
            <a:r>
              <a:rPr lang="en-US" u="sng" baseline="0" dirty="0">
                <a:solidFill>
                  <a:srgbClr val="000000"/>
                </a:solidFill>
              </a:rPr>
              <a:t>course</a:t>
            </a: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title,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dept_name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             Course2(</a:t>
            </a:r>
            <a:r>
              <a:rPr kumimoji="0" lang="en-US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credits)???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94959"/>
              </p:ext>
            </p:extLst>
          </p:nvPr>
        </p:nvGraphicFramePr>
        <p:xfrm>
          <a:off x="228600" y="1858531"/>
          <a:ext cx="5333999" cy="1361440"/>
        </p:xfrm>
        <a:graphic>
          <a:graphicData uri="http://schemas.openxmlformats.org/drawingml/2006/table">
            <a:tbl>
              <a:tblPr/>
              <a:tblGrid>
                <a:gridCol w="119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910">
                  <a:extLst>
                    <a:ext uri="{9D8B030D-6E8A-4147-A177-3AD203B41FA5}">
                      <a16:colId xmlns:a16="http://schemas.microsoft.com/office/drawing/2014/main" val="244222213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“Intro to..”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“Discrete Structures“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“Database Design”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0149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317E2-9FC5-BA87-49BF-FE33089C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08" grpId="0"/>
      <p:bldP spid="1240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1: </a:t>
            </a:r>
            <a:r>
              <a:rPr lang="en-US" sz="2400" dirty="0">
                <a:latin typeface="Calibri" charset="0"/>
              </a:rPr>
              <a:t>Using a logical data model like the </a:t>
            </a:r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Entity-Relationship Model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Easier for humans to work with and visualize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Abstracts away the details, and allows focusing on the important issues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Richer than relational model, but allows easy conversion to relational for implementation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Harder to keep up to date – requires a lot of discipline</a:t>
            </a: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solidFill>
                  <a:schemeClr val="accent3"/>
                </a:solidFill>
                <a:latin typeface="Calibri" charset="0"/>
              </a:rPr>
              <a:t>Approach 2: </a:t>
            </a:r>
            <a:r>
              <a:rPr lang="en-US" sz="2400" dirty="0">
                <a:latin typeface="Calibri" charset="0"/>
              </a:rPr>
              <a:t>Normalization Theory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Helps formalize the key design pitfalls and how to avoid them</a:t>
            </a:r>
            <a:endParaRPr lang="en-US" sz="2400" dirty="0">
              <a:latin typeface="Calibri" charset="0"/>
            </a:endParaRPr>
          </a:p>
          <a:p>
            <a:pPr lvl="3" eaLnBrk="1" hangingPunct="1">
              <a:lnSpc>
                <a:spcPct val="110000"/>
              </a:lnSpc>
            </a:pPr>
            <a:endParaRPr lang="en-US" sz="14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two approaches are complementary and important to know both of them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“Database”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EA49-5383-127F-DB8B-6E1D680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107" name="Rectangle 19"/>
          <p:cNvSpPr>
            <a:spLocks noChangeArrowheads="1"/>
          </p:cNvSpPr>
          <p:nvPr/>
        </p:nvSpPr>
        <p:spPr bwMode="auto">
          <a:xfrm>
            <a:off x="342900" y="4205782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Issues: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 “joining” them back (on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course_id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results in more tuples than what we started with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(c1, s1, Spring 2020) &amp; (c1, s2, Fall 2020)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This is a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lossy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” decomposition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We lost some constraints/information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The previous example was a “lossless” decomposition.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41108" name="Rectangle 20"/>
          <p:cNvSpPr>
            <a:spLocks noChangeArrowheads="1"/>
          </p:cNvSpPr>
          <p:nvPr/>
        </p:nvSpPr>
        <p:spPr bwMode="auto">
          <a:xfrm>
            <a:off x="457200" y="542751"/>
            <a:ext cx="7622664" cy="444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Decompose </a:t>
            </a:r>
            <a:r>
              <a:rPr lang="en-US" sz="2100" baseline="0" dirty="0">
                <a:solidFill>
                  <a:schemeClr val="accent2"/>
                </a:solidFill>
              </a:rPr>
              <a:t>Takes(</a:t>
            </a:r>
            <a:r>
              <a:rPr lang="en-US" sz="2100" baseline="0" dirty="0" err="1">
                <a:solidFill>
                  <a:schemeClr val="accent2"/>
                </a:solidFill>
              </a:rPr>
              <a:t>course_id</a:t>
            </a:r>
            <a:r>
              <a:rPr lang="en-US" sz="2100" baseline="0" dirty="0">
                <a:solidFill>
                  <a:schemeClr val="accent2"/>
                </a:solidFill>
              </a:rPr>
              <a:t>, </a:t>
            </a:r>
            <a:r>
              <a:rPr lang="en-US" sz="2100" baseline="0" dirty="0" err="1">
                <a:solidFill>
                  <a:schemeClr val="accent2"/>
                </a:solidFill>
              </a:rPr>
              <a:t>student_id</a:t>
            </a:r>
            <a:r>
              <a:rPr lang="en-US" sz="2100" baseline="0" dirty="0">
                <a:solidFill>
                  <a:schemeClr val="accent2"/>
                </a:solidFill>
              </a:rPr>
              <a:t>, semester, year)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into:</a:t>
            </a:r>
          </a:p>
        </p:txBody>
      </p:sp>
      <p:graphicFrame>
        <p:nvGraphicFramePr>
          <p:cNvPr id="12411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32734"/>
              </p:ext>
            </p:extLst>
          </p:nvPr>
        </p:nvGraphicFramePr>
        <p:xfrm>
          <a:off x="153406" y="2253033"/>
          <a:ext cx="3961394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85"/>
          <p:cNvSpPr txBox="1">
            <a:spLocks noChangeArrowheads="1"/>
          </p:cNvSpPr>
          <p:nvPr/>
        </p:nvSpPr>
        <p:spPr bwMode="auto">
          <a:xfrm>
            <a:off x="27131" y="71735"/>
            <a:ext cx="523066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Smaller schemas always good ????</a:t>
            </a:r>
          </a:p>
        </p:txBody>
      </p:sp>
      <p:graphicFrame>
        <p:nvGraphicFramePr>
          <p:cNvPr id="8" name="Group 41">
            <a:extLst>
              <a:ext uri="{FF2B5EF4-FFF2-40B4-BE49-F238E27FC236}">
                <a16:creationId xmlns:a16="http://schemas.microsoft.com/office/drawing/2014/main" id="{CFE9E9BC-0899-6045-96CE-FA47B98BD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8561"/>
              </p:ext>
            </p:extLst>
          </p:nvPr>
        </p:nvGraphicFramePr>
        <p:xfrm>
          <a:off x="4876800" y="1290922"/>
          <a:ext cx="2857118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2">
                  <a:extLst>
                    <a:ext uri="{9D8B030D-6E8A-4147-A177-3AD203B41FA5}">
                      <a16:colId xmlns:a16="http://schemas.microsoft.com/office/drawing/2014/main" val="1637431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450185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6C4C0C9B-68C3-7047-8F26-608CE547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10756"/>
              </p:ext>
            </p:extLst>
          </p:nvPr>
        </p:nvGraphicFramePr>
        <p:xfrm>
          <a:off x="5163244" y="2971800"/>
          <a:ext cx="2210042" cy="1270000"/>
        </p:xfrm>
        <a:graphic>
          <a:graphicData uri="http://schemas.openxmlformats.org/drawingml/2006/table">
            <a:tbl>
              <a:tblPr/>
              <a:tblGrid>
                <a:gridCol w="110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course_id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4531505A-DD2B-5E4D-AE55-D0EBA30F435E}"/>
              </a:ext>
            </a:extLst>
          </p:cNvPr>
          <p:cNvSpPr/>
          <p:nvPr/>
        </p:nvSpPr>
        <p:spPr>
          <a:xfrm>
            <a:off x="4267200" y="2652218"/>
            <a:ext cx="533400" cy="6243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3F69D-42E7-6C48-B9A0-27B92020B8B3}"/>
              </a:ext>
            </a:extLst>
          </p:cNvPr>
          <p:cNvSpPr/>
          <p:nvPr/>
        </p:nvSpPr>
        <p:spPr>
          <a:xfrm>
            <a:off x="5131287" y="2687410"/>
            <a:ext cx="2273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Takes2(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student_id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0ADF4-799D-154B-8F8F-BD4DACA6B97D}"/>
              </a:ext>
            </a:extLst>
          </p:cNvPr>
          <p:cNvSpPr/>
          <p:nvPr/>
        </p:nvSpPr>
        <p:spPr>
          <a:xfrm>
            <a:off x="5002470" y="941980"/>
            <a:ext cx="2531590" cy="348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lnSpc>
                <a:spcPct val="160000"/>
              </a:lnSpc>
              <a:spcBef>
                <a:spcPct val="20000"/>
              </a:spcBef>
              <a:defRPr/>
            </a:pP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Takes1(</a:t>
            </a:r>
            <a:r>
              <a:rPr lang="en-US" sz="1200" baseline="0" dirty="0" err="1">
                <a:solidFill>
                  <a:schemeClr val="accent4">
                    <a:lumMod val="75000"/>
                  </a:schemeClr>
                </a:solidFill>
              </a:rPr>
              <a:t>course_id</a:t>
            </a:r>
            <a:r>
              <a:rPr lang="en-US" sz="1200" baseline="0" dirty="0">
                <a:solidFill>
                  <a:schemeClr val="accent4">
                    <a:lumMod val="75000"/>
                  </a:schemeClr>
                </a:solidFill>
              </a:rPr>
              <a:t>, semester, year)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4C46-2936-FCBC-F8D8-289543BC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0"/>
              </a:spcAft>
            </a:pPr>
            <a:r>
              <a:rPr lang="en-US" dirty="0"/>
              <a:t>No sets</a:t>
            </a:r>
          </a:p>
          <a:p>
            <a:pPr>
              <a:spcAft>
                <a:spcPts val="0"/>
              </a:spcAft>
            </a:pPr>
            <a:r>
              <a:rPr lang="en-US" dirty="0"/>
              <a:t>Correct and faithful to the original design</a:t>
            </a:r>
          </a:p>
          <a:p>
            <a:pPr lvl="1">
              <a:spcAft>
                <a:spcPts val="0"/>
              </a:spcAft>
            </a:pPr>
            <a:r>
              <a:rPr lang="en-US" dirty="0"/>
              <a:t>Must avoid lossy decompositions </a:t>
            </a:r>
          </a:p>
          <a:p>
            <a:pPr>
              <a:spcAft>
                <a:spcPts val="0"/>
              </a:spcAft>
            </a:pPr>
            <a:r>
              <a:rPr lang="en-US" dirty="0"/>
              <a:t>As little redundancy as possible</a:t>
            </a:r>
          </a:p>
          <a:p>
            <a:pPr lvl="1">
              <a:spcAft>
                <a:spcPts val="0"/>
              </a:spcAft>
            </a:pPr>
            <a:r>
              <a:rPr lang="en-US" dirty="0"/>
              <a:t>To avoid potential anomalies</a:t>
            </a:r>
          </a:p>
          <a:p>
            <a:pPr>
              <a:spcAft>
                <a:spcPts val="0"/>
              </a:spcAft>
            </a:pPr>
            <a:r>
              <a:rPr lang="en-US" dirty="0"/>
              <a:t>No “inability to represent information”</a:t>
            </a:r>
          </a:p>
          <a:p>
            <a:pPr lvl="1">
              <a:spcAft>
                <a:spcPts val="0"/>
              </a:spcAft>
            </a:pPr>
            <a:r>
              <a:rPr lang="en-US" dirty="0"/>
              <a:t>Nulls shouldn’t be required to store information</a:t>
            </a:r>
          </a:p>
          <a:p>
            <a:pPr>
              <a:spcAft>
                <a:spcPts val="0"/>
              </a:spcAft>
            </a:pPr>
            <a:r>
              <a:rPr lang="en-US" dirty="0"/>
              <a:t>Dependency preservation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Should be possible to check for constraints</a:t>
            </a:r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334000"/>
            <a:ext cx="7162800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Not always possible.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We sometimes relax these for: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      simpler schemas,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and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fewer joins during queries.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186E3-798B-248B-092B-7EC5473D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1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e.g., Functional dependencies (FDs)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	       </a:t>
            </a:r>
            <a:r>
              <a:rPr lang="en-US" sz="2200" dirty="0">
                <a:solidFill>
                  <a:srgbClr val="0000FF"/>
                </a:solidFill>
              </a:rPr>
              <a:t>SSN </a:t>
            </a:r>
            <a:r>
              <a:rPr lang="en-US" sz="22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 name         </a:t>
            </a:r>
            <a:r>
              <a:rPr lang="en-US" sz="2200" dirty="0">
                <a:sym typeface="Wingdings" charset="2"/>
              </a:rPr>
              <a:t>(means: </a:t>
            </a:r>
            <a:r>
              <a:rPr lang="en-US" sz="2200" dirty="0">
                <a:solidFill>
                  <a:srgbClr val="0000FF"/>
                </a:solidFill>
                <a:sym typeface="Wingdings" charset="2"/>
              </a:rPr>
              <a:t>SSN “implies” length</a:t>
            </a:r>
            <a:r>
              <a:rPr lang="en-US" sz="2200" dirty="0">
                <a:sym typeface="Wingdings" charset="2"/>
              </a:rPr>
              <a:t>)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If two </a:t>
            </a:r>
            <a:r>
              <a:rPr lang="en-US" sz="2000" dirty="0" err="1"/>
              <a:t>tuples</a:t>
            </a:r>
            <a:r>
              <a:rPr lang="en-US" sz="2000" dirty="0"/>
              <a:t> have the same “SSN”, they must have the same “name”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200" dirty="0"/>
              <a:t>        		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 length  </a:t>
            </a:r>
            <a:r>
              <a:rPr lang="en-US" sz="2000" dirty="0">
                <a:sym typeface="Wingdings" charset="2"/>
              </a:rPr>
              <a:t>????  Not true</a:t>
            </a:r>
            <a:r>
              <a:rPr lang="en-US" sz="2200" dirty="0">
                <a:sym typeface="Wingdings" charset="2"/>
              </a:rPr>
              <a:t>.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But,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movietitle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err="1">
                <a:solidFill>
                  <a:srgbClr val="0000FF"/>
                </a:solidFill>
              </a:rPr>
              <a:t>movieYear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 err="1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en-US" sz="2000" dirty="0">
                <a:solidFill>
                  <a:srgbClr val="0000FF"/>
                </a:solidFill>
                <a:sym typeface="Wingdings" charset="2"/>
              </a:rPr>
              <a:t> length </a:t>
            </a:r>
            <a:r>
              <a:rPr lang="en-US" sz="2000" dirty="0">
                <a:sym typeface="Wingdings" charset="2"/>
              </a:rPr>
              <a:t>--- True.</a:t>
            </a:r>
            <a:endParaRPr lang="en-US" sz="20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2. 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sz="2200" dirty="0"/>
              <a:t>A normal form specifies constraints on the schemas and </a:t>
            </a:r>
            <a:r>
              <a:rPr lang="en-US" sz="2200" dirty="0" err="1"/>
              <a:t>FDs</a:t>
            </a:r>
            <a:endParaRPr lang="en-US" sz="2200" dirty="0"/>
          </a:p>
          <a:p>
            <a:pPr>
              <a:spcAft>
                <a:spcPts val="600"/>
              </a:spcAft>
              <a:buNone/>
            </a:pPr>
            <a:r>
              <a:rPr lang="en-US" sz="2200" dirty="0">
                <a:solidFill>
                  <a:srgbClr val="FF0000"/>
                </a:solidFill>
              </a:rPr>
              <a:t>3. If not in a “normal form”, we modify the schema </a:t>
            </a: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F9356-8247-C4A1-7B0A-8C231DE9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 domain is called “atomic” if the elements can be considered indivisible</a:t>
            </a:r>
          </a:p>
          <a:p>
            <a:pPr lvl="1"/>
            <a:r>
              <a:rPr lang="en-US" dirty="0">
                <a:latin typeface="Calibri" charset="0"/>
              </a:rPr>
              <a:t>i.e., not composite or sets</a:t>
            </a:r>
          </a:p>
          <a:p>
            <a:pPr lvl="1"/>
            <a:r>
              <a:rPr lang="en-US" dirty="0">
                <a:latin typeface="Calibri" charset="0"/>
              </a:rPr>
              <a:t>Somewhat subjective and depends on how it is being used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What about CMSC424? </a:t>
            </a:r>
          </a:p>
          <a:p>
            <a:pPr lvl="1"/>
            <a:r>
              <a:rPr lang="en-US" dirty="0">
                <a:latin typeface="Calibri" charset="0"/>
              </a:rPr>
              <a:t>A natural split into “CMSC” and “424”.</a:t>
            </a:r>
          </a:p>
          <a:p>
            <a:pPr lvl="1"/>
            <a:r>
              <a:rPr lang="en-US" dirty="0">
                <a:latin typeface="Calibri" charset="0"/>
              </a:rPr>
              <a:t>Technically not atomic since programs/analysis often split it</a:t>
            </a:r>
          </a:p>
          <a:p>
            <a:pPr lvl="1"/>
            <a:r>
              <a:rPr lang="en-US" dirty="0">
                <a:latin typeface="Calibri" charset="0"/>
              </a:rPr>
              <a:t>Often treated as atomic, but better to keep as separate columns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charset="0"/>
              </a:rPr>
              <a:t>As long as all attributes are atomic </a:t>
            </a:r>
            <a:r>
              <a:rPr lang="en-US" dirty="0">
                <a:latin typeface="Calibri" charset="0"/>
                <a:sym typeface="Wingdings" pitchFamily="2" charset="2"/>
              </a:rPr>
              <a:t> 1</a:t>
            </a:r>
            <a:r>
              <a:rPr lang="en-US" baseline="30000" dirty="0">
                <a:latin typeface="Calibri" charset="0"/>
                <a:sym typeface="Wingdings" pitchFamily="2" charset="2"/>
              </a:rPr>
              <a:t>st</a:t>
            </a:r>
            <a:r>
              <a:rPr lang="en-US" dirty="0">
                <a:latin typeface="Calibri" charset="0"/>
                <a:sym typeface="Wingdings" pitchFamily="2" charset="2"/>
              </a:rPr>
              <a:t> Normal Form</a:t>
            </a: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Atomic Domains and 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C4D63-8F70-3120-18BD-2EC4A5A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0E70B-3CA9-FC0B-0B5A-299163D9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3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8.3.1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 of a FD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Examples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Holding on an instance vs on all “legal” instances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FDs and Redundancies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B0034-738B-66F5-F7A2-3F8A92C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On a relational schema: R(A, B, C, …)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</a:rPr>
              <a:t>	A </a:t>
            </a:r>
            <a:r>
              <a:rPr lang="en-US" dirty="0">
                <a:latin typeface="Calibri" charset="0"/>
                <a:sym typeface="Wingdings" pitchFamily="2" charset="2"/>
              </a:rPr>
              <a:t> B      (A “implies” B)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means that if two tuples have the same value for A, they      </a:t>
            </a:r>
          </a:p>
          <a:p>
            <a:pPr marL="109537" indent="0">
              <a:buNone/>
            </a:pPr>
            <a:r>
              <a:rPr lang="en-US" dirty="0">
                <a:latin typeface="Calibri" charset="0"/>
                <a:sym typeface="Wingdings" pitchFamily="2" charset="2"/>
              </a:rPr>
              <a:t>    have the same value for B</a:t>
            </a:r>
          </a:p>
          <a:p>
            <a:pPr marL="109537" indent="0">
              <a:buNone/>
            </a:pPr>
            <a:endParaRPr lang="en-US" dirty="0">
              <a:latin typeface="Calibri" charset="0"/>
              <a:sym typeface="Wingdings" pitchFamily="2" charset="2"/>
            </a:endParaRPr>
          </a:p>
          <a:p>
            <a:r>
              <a:rPr lang="en-US" i="1" dirty="0">
                <a:latin typeface="Calibri" charset="0"/>
                <a:sym typeface="Wingdings" pitchFamily="2" charset="2"/>
              </a:rPr>
              <a:t>A way to reason about duplication in a relational schema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07FB3-83CA-FBCE-8659-4617493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2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1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74A73401-022A-D34A-8B4F-2AD257CE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84899"/>
              </p:ext>
            </p:extLst>
          </p:nvPr>
        </p:nvGraphicFramePr>
        <p:xfrm>
          <a:off x="228600" y="1397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47A0309-CE30-174B-8E22-968AD16D9C4A}"/>
              </a:ext>
            </a:extLst>
          </p:cNvPr>
          <p:cNvSpPr txBox="1"/>
          <p:nvPr/>
        </p:nvSpPr>
        <p:spPr>
          <a:xfrm>
            <a:off x="762000" y="3810000"/>
            <a:ext cx="33217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 err="1"/>
              <a:t>student_id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 name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student_id</a:t>
            </a:r>
            <a:r>
              <a:rPr lang="en-US" baseline="0" dirty="0">
                <a:sym typeface="Wingdings" pitchFamily="2" charset="2"/>
              </a:rPr>
              <a:t>  name, </a:t>
            </a:r>
            <a:r>
              <a:rPr lang="en-US" baseline="0" dirty="0" err="1">
                <a:sym typeface="Wingdings" pitchFamily="2" charset="2"/>
              </a:rPr>
              <a:t>tot_cred</a:t>
            </a:r>
            <a:endParaRPr lang="en-US" baseline="0" dirty="0">
              <a:sym typeface="Wingdings" pitchFamily="2" charset="2"/>
            </a:endParaRP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</a:t>
            </a:r>
          </a:p>
          <a:p>
            <a:pPr algn="l"/>
            <a:endParaRPr lang="en-US" baseline="0" dirty="0">
              <a:sym typeface="Wingdings" pitchFamily="2" charset="2"/>
            </a:endParaRPr>
          </a:p>
          <a:p>
            <a:pPr algn="l"/>
            <a:r>
              <a:rPr lang="en-US" baseline="0" dirty="0" err="1">
                <a:sym typeface="Wingdings" pitchFamily="2" charset="2"/>
              </a:rPr>
              <a:t>dept_name</a:t>
            </a:r>
            <a:r>
              <a:rPr lang="en-US" baseline="0" dirty="0">
                <a:sym typeface="Wingdings" pitchFamily="2" charset="2"/>
              </a:rPr>
              <a:t>  building, budget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B2D10-F02B-8AA1-7D06-3E3082D0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82127"/>
              </p:ext>
            </p:extLst>
          </p:nvPr>
        </p:nvGraphicFramePr>
        <p:xfrm>
          <a:off x="392629" y="1066800"/>
          <a:ext cx="8130141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r>
                        <a:rPr lang="en-US" sz="1200" baseline="0" dirty="0"/>
                        <a:t> Population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County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Elected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Born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Senator</a:t>
                      </a:r>
                      <a:r>
                        <a:rPr lang="en-US" sz="1200" baseline="0" dirty="0"/>
                        <a:t> Affiliation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Jeff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Autauga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Baldwin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200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4779736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Barbour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Richard Shelby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6FBEE-2F34-624D-AEB9-8BB63B0EE410}"/>
              </a:ext>
            </a:extLst>
          </p:cNvPr>
          <p:cNvSpPr txBox="1"/>
          <p:nvPr/>
        </p:nvSpPr>
        <p:spPr>
          <a:xfrm>
            <a:off x="1447800" y="4835213"/>
            <a:ext cx="338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/>
              <a:t>State Name </a:t>
            </a:r>
            <a:r>
              <a:rPr lang="en-US" baseline="0" dirty="0">
                <a:sym typeface="Wingdings" pitchFamily="2" charset="2"/>
              </a:rPr>
              <a:t> State Code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State Code  State Name</a:t>
            </a:r>
          </a:p>
          <a:p>
            <a:pPr algn="l"/>
            <a:r>
              <a:rPr lang="en-US" baseline="0" dirty="0">
                <a:sym typeface="Wingdings" pitchFamily="2" charset="2"/>
              </a:rPr>
              <a:t>Senator Name  Senator Born</a:t>
            </a:r>
            <a:endParaRPr lang="en-US" baseline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276494-702F-0109-A961-9AE30E6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4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FDs: Example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" y="1066800"/>
          <a:ext cx="8983135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7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</a:t>
                      </a:r>
                      <a:r>
                        <a:rPr lang="en-US" sz="1200" baseline="0" dirty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Section</a:t>
                      </a:r>
                      <a:r>
                        <a:rPr lang="en-US" sz="1200" baseline="0" dirty="0"/>
                        <a:t> 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r>
                        <a:rPr lang="en-US" sz="1200" baseline="0" dirty="0"/>
                        <a:t> Slot 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793" y="2743200"/>
            <a:ext cx="8981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Functional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course_id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title, dept_name,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building, room_number 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	course_id, section_id, semester, year  building, room_number, time_slot_id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E2803-E755-DB61-373B-8C17B8B6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Initial application schema nicely designed and normalized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But as business requirements changes,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Schemas need to be modified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Data needs to be ”migrated” from old schema to new schema</a:t>
            </a:r>
            <a:endParaRPr lang="en-US" sz="1600" dirty="0">
              <a:latin typeface="Calibri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Ideally the new schema is also normalized and properly designed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However…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</a:rPr>
              <a:t>More changes to schema </a:t>
            </a:r>
            <a:r>
              <a:rPr lang="en-US" sz="2000" dirty="0">
                <a:latin typeface="Calibri" charset="0"/>
                <a:sym typeface="Wingdings" pitchFamily="2" charset="2"/>
              </a:rPr>
              <a:t> More changes to applications running on top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Incremental schema changes often preferred by developers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Result: After a few iterations, the schema is not properly normalized any more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  <a:sym typeface="Wingdings" pitchFamily="2" charset="2"/>
              </a:rPr>
              <a:t>No good solutions to date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Using “views” can help, but also requires discipline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latin typeface="Calibri" charset="0"/>
                <a:sym typeface="Wingdings" pitchFamily="2" charset="2"/>
              </a:rPr>
              <a:t>Things we discuss here provide the foundations needed…</a:t>
            </a:r>
            <a:endParaRPr lang="en-US" sz="2000" dirty="0">
              <a:latin typeface="Calibri" charset="0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j-ea"/>
                <a:cs typeface="+mj-cs"/>
              </a:rPr>
              <a:t>Schema ”Evolution” and 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A9BA2-C370-BF17-D61C-5FFCB2BB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dirty="0"/>
              <a:t> be a relation schema and </a:t>
            </a:r>
          </a:p>
          <a:p>
            <a:pPr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  and 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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ym typeface="Symbol" charset="2"/>
              </a:rPr>
              <a:t>The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functional dependency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 err="1">
                <a:sym typeface="Symbol" charset="2"/>
              </a:rPr>
              <a:t></a:t>
            </a:r>
            <a:br>
              <a:rPr lang="en-US" sz="2000" i="1" dirty="0">
                <a:sym typeface="Symbol" charset="2"/>
              </a:rPr>
            </a:br>
            <a:r>
              <a:rPr lang="en-US" sz="2000" dirty="0">
                <a:solidFill>
                  <a:srgbClr val="FF0000"/>
                </a:solidFill>
                <a:sym typeface="Symbol" charset="2"/>
              </a:rPr>
              <a:t>holds on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for any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legal</a:t>
            </a:r>
            <a:r>
              <a:rPr lang="en-US" sz="2000" dirty="0">
                <a:sym typeface="Symbol" charset="2"/>
              </a:rPr>
              <a:t> relations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 err="1">
                <a:sym typeface="Symbol" charset="2"/>
              </a:rPr>
              <a:t>(R</a:t>
            </a:r>
            <a:r>
              <a:rPr lang="en-US" sz="2000" dirty="0">
                <a:sym typeface="Symbol" charset="2"/>
              </a:rPr>
              <a:t>), whenever two </a:t>
            </a:r>
            <a:r>
              <a:rPr lang="en-US" sz="2000" dirty="0" err="1">
                <a:sym typeface="Symbol" charset="2"/>
              </a:rPr>
              <a:t>tuples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</a:t>
            </a:r>
            <a:r>
              <a:rPr lang="en-US" sz="2000" dirty="0">
                <a:sym typeface="Symbol" charset="2"/>
              </a:rPr>
              <a:t> of </a:t>
            </a:r>
            <a:r>
              <a:rPr lang="en-US" sz="2000" i="1" dirty="0" err="1">
                <a:sym typeface="Symbol" charset="2"/>
              </a:rPr>
              <a:t>r</a:t>
            </a:r>
            <a:r>
              <a:rPr lang="en-US" sz="2000" dirty="0">
                <a:sym typeface="Symbol" charset="2"/>
              </a:rPr>
              <a:t> have same values for 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, they have same values for 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.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		 </a:t>
            </a:r>
          </a:p>
          <a:p>
            <a:pPr>
              <a:lnSpc>
                <a:spcPct val="110000"/>
              </a:lnSpc>
              <a:buNone/>
            </a:pPr>
            <a:r>
              <a:rPr lang="en-US" sz="2000" i="1" dirty="0">
                <a:sym typeface="Symbol" charset="2"/>
              </a:rPr>
              <a:t>		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[]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dirty="0" err="1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]  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>
                <a:sym typeface="Symbol" charset="2"/>
              </a:rPr>
              <a:t>  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dirty="0">
                <a:sym typeface="Symbol" charset="2"/>
              </a:rPr>
              <a:t>]  = </a:t>
            </a:r>
            <a:r>
              <a:rPr lang="en-US" sz="2000" i="1" dirty="0">
                <a:sym typeface="Symbol" charset="2"/>
              </a:rPr>
              <a:t>t</a:t>
            </a:r>
            <a:r>
              <a:rPr lang="en-US" sz="2000" baseline="-25000" dirty="0">
                <a:sym typeface="Symbol" charset="2"/>
              </a:rPr>
              <a:t>2 </a:t>
            </a:r>
            <a:r>
              <a:rPr lang="en-US" sz="2000" dirty="0">
                <a:sym typeface="Symbol" charset="2"/>
              </a:rPr>
              <a:t>[</a:t>
            </a:r>
            <a:r>
              <a:rPr lang="en-US" sz="2000" i="1" dirty="0" err="1">
                <a:sym typeface="Symbol" charset="2"/>
              </a:rPr>
              <a:t>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]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Example: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On this </a:t>
            </a:r>
            <a:r>
              <a:rPr lang="en-US" sz="2000" dirty="0">
                <a:solidFill>
                  <a:srgbClr val="FF0000"/>
                </a:solidFill>
              </a:rPr>
              <a:t>instance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>
                <a:sym typeface="Monotype Sorts" charset="2"/>
              </a:rPr>
              <a:t> </a:t>
            </a:r>
            <a:r>
              <a:rPr lang="en-US" sz="2000" i="1" dirty="0"/>
              <a:t>B</a:t>
            </a:r>
            <a:r>
              <a:rPr lang="en-US" sz="2000" dirty="0"/>
              <a:t> does </a:t>
            </a:r>
            <a:r>
              <a:rPr lang="en-US" sz="2000" b="1" dirty="0"/>
              <a:t>NOT</a:t>
            </a:r>
            <a:r>
              <a:rPr lang="en-US" sz="2000" dirty="0"/>
              <a:t> hold, but 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does hold.</a:t>
            </a:r>
            <a:endParaRPr lang="en-US" sz="2000" i="1" dirty="0">
              <a:sym typeface="Symbol" charset="2"/>
            </a:endParaRP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3505200" y="4572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1     5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3	7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3488382" y="4114800"/>
            <a:ext cx="830163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   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99794-80F8-AC30-D814-E9BE4F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9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Difference between holding on an </a:t>
            </a:r>
            <a:r>
              <a:rPr lang="en-US" sz="2000" i="1" u="sng" dirty="0"/>
              <a:t>instance </a:t>
            </a:r>
            <a:r>
              <a:rPr lang="en-US" sz="2000" u="sng" dirty="0"/>
              <a:t>and holding on </a:t>
            </a:r>
            <a:r>
              <a:rPr lang="en-US" sz="2000" i="1" u="sng" dirty="0"/>
              <a:t>all legal relation</a:t>
            </a:r>
          </a:p>
          <a:p>
            <a:pPr marL="0" indent="0">
              <a:buNone/>
            </a:pPr>
            <a:endParaRPr lang="en-US" sz="2000" i="1" u="sng" dirty="0"/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Name </a:t>
            </a:r>
            <a:r>
              <a:rPr lang="en-US" sz="2000" i="1" dirty="0">
                <a:solidFill>
                  <a:srgbClr val="FF0000"/>
                </a:solidFill>
                <a:sym typeface="Wingdings" charset="2"/>
              </a:rPr>
              <a:t> </a:t>
            </a:r>
            <a:r>
              <a:rPr lang="en-US" sz="2000" i="1" dirty="0" err="1">
                <a:solidFill>
                  <a:srgbClr val="FF0000"/>
                </a:solidFill>
                <a:sym typeface="Wingdings" charset="2"/>
              </a:rPr>
              <a:t>Tot_Cred</a:t>
            </a:r>
            <a:r>
              <a:rPr lang="en-US" sz="2000" i="1" dirty="0">
                <a:sym typeface="Wingdings" charset="2"/>
              </a:rPr>
              <a:t>           holds on this instance</a:t>
            </a:r>
          </a:p>
          <a:p>
            <a:pPr marL="0" indent="0">
              <a:buNone/>
            </a:pPr>
            <a:endParaRPr lang="en-US" sz="2000" i="1" dirty="0">
              <a:sym typeface="Wingdings" charset="2"/>
            </a:endParaRPr>
          </a:p>
          <a:p>
            <a:pPr marL="0" indent="0">
              <a:buNone/>
            </a:pPr>
            <a:r>
              <a:rPr lang="en-US" sz="2000" i="1" dirty="0">
                <a:sym typeface="Wingdings" charset="2"/>
              </a:rPr>
              <a:t>Is this a true functional dependency ? </a:t>
            </a:r>
            <a:r>
              <a:rPr lang="en-US" sz="2000" b="1" i="1" dirty="0">
                <a:solidFill>
                  <a:srgbClr val="FF0000"/>
                </a:solidFill>
                <a:sym typeface="Wingdings" charset="2"/>
              </a:rPr>
              <a:t>No</a:t>
            </a:r>
            <a:r>
              <a:rPr lang="en-US" sz="2000" i="1" dirty="0">
                <a:sym typeface="Wingdings" charset="2"/>
              </a:rPr>
              <a:t>.</a:t>
            </a:r>
          </a:p>
          <a:p>
            <a:pPr marL="0" indent="0">
              <a:buNone/>
            </a:pPr>
            <a:r>
              <a:rPr lang="en-US" sz="2000" i="1" dirty="0"/>
              <a:t>	Two students with the same name can have the different credits.</a:t>
            </a:r>
          </a:p>
          <a:p>
            <a:pPr marL="0" indent="0">
              <a:buNone/>
            </a:pPr>
            <a:r>
              <a:rPr lang="en-US" sz="2000" dirty="0"/>
              <a:t>Can’t draw conclusions based on a </a:t>
            </a:r>
            <a:r>
              <a:rPr lang="en-US" sz="2000" i="1" dirty="0"/>
              <a:t>single instance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Need to use domain knowledge to decide which </a:t>
            </a:r>
            <a:r>
              <a:rPr lang="en-US" sz="2000" dirty="0" err="1"/>
              <a:t>FDs</a:t>
            </a:r>
            <a:r>
              <a:rPr lang="en-US" sz="2000" dirty="0"/>
              <a:t> hold</a:t>
            </a:r>
            <a:endParaRPr lang="en-US" sz="2000" i="1" dirty="0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93467336-8B54-5B41-BFFA-8B345172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51823"/>
              </p:ext>
            </p:extLst>
          </p:nvPr>
        </p:nvGraphicFramePr>
        <p:xfrm>
          <a:off x="370114" y="1778000"/>
          <a:ext cx="8534400" cy="20320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dept_name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tot_cred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building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John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Comp. Sci.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Iribe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Center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Kirwan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9320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table: R(</a:t>
            </a:r>
            <a:r>
              <a:rPr lang="en-US" u="sng" dirty="0"/>
              <a:t>A</a:t>
            </a:r>
            <a:r>
              <a:rPr lang="en-US" dirty="0"/>
              <a:t>, B, C):</a:t>
            </a:r>
          </a:p>
          <a:p>
            <a:pPr lvl="1"/>
            <a:r>
              <a:rPr lang="en-US" dirty="0"/>
              <a:t>With FDs: B </a:t>
            </a:r>
            <a:r>
              <a:rPr lang="en-US" dirty="0">
                <a:sym typeface="Wingdings"/>
              </a:rPr>
              <a:t> C, and A  BC</a:t>
            </a:r>
          </a:p>
          <a:p>
            <a:pPr lvl="1"/>
            <a:r>
              <a:rPr lang="en-US" dirty="0">
                <a:sym typeface="Wingdings"/>
              </a:rPr>
              <a:t>So “A” is a Key, but “B” is not</a:t>
            </a:r>
          </a:p>
          <a:p>
            <a:r>
              <a:rPr lang="en-US" dirty="0">
                <a:sym typeface="Wingdings"/>
              </a:rPr>
              <a:t>So: there is a FD whose left hand side is not a key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/>
              </a:rPr>
              <a:t>Leads to redundancy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3276600"/>
          <a:ext cx="25564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5200"/>
            <a:ext cx="495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Since B is not unique, it may be duplicated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Every time B is duplicated, so is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572000"/>
            <a:ext cx="37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problem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              A can never be duplicated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81400"/>
            <a:ext cx="381000" cy="914400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934200" y="4419600"/>
            <a:ext cx="381000" cy="609600"/>
          </a:xfrm>
          <a:prstGeom prst="ellipse">
            <a:avLst/>
          </a:prstGeom>
          <a:noFill/>
          <a:ln w="38100" cmpd="sng">
            <a:solidFill>
              <a:srgbClr val="33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6096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7434940" y="5761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8AEE2-DC53-61B8-022B-C00A2D52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split it up</a:t>
            </a:r>
            <a:endParaRPr lang="en-US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 and Redundancy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164209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5341" y="426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 a duplication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/>
              </a:rPr>
              <a:t> Two different tuples just happen to have the same value for 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 rot="17050387">
            <a:off x="4996540" y="3856319"/>
            <a:ext cx="6858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133600"/>
          <a:ext cx="16764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6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24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dependencies and </a:t>
            </a:r>
            <a:r>
              <a:rPr lang="en-US" i="1" dirty="0"/>
              <a:t>keys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key </a:t>
            </a:r>
            <a:r>
              <a:rPr lang="en-US" dirty="0"/>
              <a:t>constraint is a specific form of a FD.</a:t>
            </a:r>
          </a:p>
          <a:p>
            <a:pPr lvl="1"/>
            <a:r>
              <a:rPr lang="en-US" dirty="0"/>
              <a:t>E.g. if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dirty="0" err="1"/>
              <a:t>superkey</a:t>
            </a:r>
            <a:r>
              <a:rPr lang="en-US" dirty="0"/>
              <a:t> for </a:t>
            </a:r>
            <a:r>
              <a:rPr lang="en-US" i="1" dirty="0"/>
              <a:t>R,</a:t>
            </a:r>
            <a:r>
              <a:rPr lang="en-US" dirty="0"/>
              <a:t> then:</a:t>
            </a:r>
          </a:p>
          <a:p>
            <a:pPr>
              <a:buNone/>
            </a:pPr>
            <a:r>
              <a:rPr lang="en-US" sz="2400" dirty="0"/>
              <a:t>			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R</a:t>
            </a:r>
            <a:endParaRPr lang="en-US" dirty="0"/>
          </a:p>
          <a:p>
            <a:pPr lvl="1"/>
            <a:r>
              <a:rPr lang="en-US" dirty="0"/>
              <a:t>Similarly for </a:t>
            </a:r>
            <a:r>
              <a:rPr lang="en-US" i="1" dirty="0"/>
              <a:t>candidate keys and primary keys.</a:t>
            </a:r>
          </a:p>
          <a:p>
            <a:pPr lvl="1"/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Deriving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/>
              <a:t>A set of </a:t>
            </a:r>
            <a:r>
              <a:rPr lang="en-US" dirty="0" err="1"/>
              <a:t>FDs</a:t>
            </a:r>
            <a:r>
              <a:rPr lang="en-US" dirty="0"/>
              <a:t> may imply other </a:t>
            </a:r>
            <a:r>
              <a:rPr lang="en-US" dirty="0" err="1"/>
              <a:t>FDs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i="1" dirty="0"/>
              <a:t> 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 </a:t>
            </a:r>
            <a:r>
              <a:rPr lang="en-US" i="1" dirty="0">
                <a:sym typeface="Wingdings" charset="2"/>
              </a:rPr>
              <a:t>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>
              <a:spcAft>
                <a:spcPts val="600"/>
              </a:spcAft>
            </a:pPr>
            <a:r>
              <a:rPr lang="en-US" i="1" dirty="0">
                <a:sym typeface="Wingdings" charset="2"/>
              </a:rPr>
              <a:t>We will see a formal method for inferring this later</a:t>
            </a:r>
            <a:endParaRPr lang="en-US" dirty="0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1F654-06E2-7FAD-F569-BA6A8F5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0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/>
              <a:t>1. A </a:t>
            </a:r>
            <a:r>
              <a:rPr lang="en-US" dirty="0">
                <a:solidFill>
                  <a:srgbClr val="FF0000"/>
                </a:solidFill>
              </a:rPr>
              <a:t>relation instance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satisfies</a:t>
            </a:r>
            <a:r>
              <a:rPr lang="en-US" i="1" dirty="0"/>
              <a:t> </a:t>
            </a:r>
            <a:r>
              <a:rPr lang="en-US" dirty="0"/>
              <a:t>a set of functional dependencies, </a:t>
            </a:r>
            <a:r>
              <a:rPr lang="en-US" i="1" dirty="0"/>
              <a:t>F</a:t>
            </a:r>
            <a:r>
              <a:rPr lang="en-US" dirty="0"/>
              <a:t>, if the </a:t>
            </a:r>
            <a:r>
              <a:rPr lang="en-US" dirty="0" err="1"/>
              <a:t>FDs</a:t>
            </a:r>
            <a:r>
              <a:rPr lang="en-US" dirty="0"/>
              <a:t> hold on the relation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i="1" dirty="0"/>
              <a:t>2. F </a:t>
            </a:r>
            <a:r>
              <a:rPr lang="en-US" i="1" dirty="0">
                <a:solidFill>
                  <a:srgbClr val="FF0000"/>
                </a:solidFill>
              </a:rPr>
              <a:t>holds on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schema</a:t>
            </a:r>
            <a:r>
              <a:rPr lang="en-US" dirty="0"/>
              <a:t> </a:t>
            </a:r>
            <a:r>
              <a:rPr lang="en-US" i="1" dirty="0"/>
              <a:t>R </a:t>
            </a:r>
            <a:r>
              <a:rPr lang="en-US" dirty="0"/>
              <a:t>if no legal (allowable) relation instance of </a:t>
            </a:r>
            <a:r>
              <a:rPr lang="en-US" i="1" dirty="0"/>
              <a:t>R </a:t>
            </a:r>
            <a:r>
              <a:rPr lang="en-US" dirty="0"/>
              <a:t>violates it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3. A functional dependency,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</a:t>
            </a:r>
            <a:r>
              <a:rPr lang="en-US" i="1" dirty="0">
                <a:sym typeface="Wingdings" charset="2"/>
              </a:rPr>
              <a:t>, </a:t>
            </a:r>
            <a:r>
              <a:rPr lang="en-US" dirty="0">
                <a:sym typeface="Wingdings" charset="2"/>
              </a:rPr>
              <a:t>is called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trivial</a:t>
            </a:r>
            <a:r>
              <a:rPr lang="en-US" i="1" dirty="0">
                <a:sym typeface="Wingdings" charset="2"/>
              </a:rPr>
              <a:t> </a:t>
            </a:r>
            <a:r>
              <a:rPr lang="en-US" dirty="0">
                <a:sym typeface="Wingdings" charset="2"/>
              </a:rPr>
              <a:t>if:</a:t>
            </a:r>
          </a:p>
          <a:p>
            <a:pPr marL="788988" lvl="1" indent="-533400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i="0" dirty="0"/>
              <a:t> is a subset of </a:t>
            </a:r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marL="788988" lvl="1" indent="-533400"/>
            <a:r>
              <a:rPr lang="en-US" i="0" dirty="0"/>
              <a:t>e.g.</a:t>
            </a:r>
            <a:r>
              <a:rPr lang="en-US" i="0" dirty="0">
                <a:solidFill>
                  <a:srgbClr val="FF0000"/>
                </a:solidFill>
              </a:rPr>
              <a:t>  </a:t>
            </a:r>
            <a:r>
              <a:rPr lang="en-US" i="0" dirty="0" err="1">
                <a:solidFill>
                  <a:srgbClr val="FF0000"/>
                </a:solidFill>
              </a:rPr>
              <a:t>Movieyear</a:t>
            </a:r>
            <a:r>
              <a:rPr lang="en-US" i="0" dirty="0">
                <a:solidFill>
                  <a:srgbClr val="FF0000"/>
                </a:solidFill>
              </a:rPr>
              <a:t>, length </a:t>
            </a:r>
            <a:r>
              <a:rPr lang="en-US" i="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0" dirty="0">
                <a:solidFill>
                  <a:srgbClr val="FF0000"/>
                </a:solidFill>
                <a:sym typeface="Wingdings" charset="2"/>
              </a:rPr>
              <a:t> length</a:t>
            </a:r>
          </a:p>
          <a:p>
            <a:pPr marL="1027113" lvl="2" indent="-533400"/>
            <a:endParaRPr lang="en-US" dirty="0"/>
          </a:p>
          <a:p>
            <a:pPr marL="533400" indent="-533400">
              <a:buNone/>
            </a:pPr>
            <a:r>
              <a:rPr lang="en-US" dirty="0"/>
              <a:t>4. 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>
                <a:solidFill>
                  <a:srgbClr val="FF0000"/>
                </a:solidFill>
              </a:rPr>
              <a:t>closure</a:t>
            </a:r>
            <a:r>
              <a:rPr lang="en-US" i="1" dirty="0"/>
              <a:t>, </a:t>
            </a:r>
          </a:p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   F</a:t>
            </a:r>
            <a:r>
              <a:rPr lang="en-US" i="1" baseline="30000" dirty="0">
                <a:solidFill>
                  <a:srgbClr val="FF0000"/>
                </a:solidFill>
              </a:rPr>
              <a:t>+ </a:t>
            </a:r>
            <a:r>
              <a:rPr lang="en-US" i="1" dirty="0"/>
              <a:t>, </a:t>
            </a:r>
            <a:r>
              <a:rPr lang="en-US" dirty="0"/>
              <a:t>is all the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marL="533400" indent="-5334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1AEA5-E7CC-0672-EE79-4A99A404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E361-7F24-9A6B-D8A6-9C7E9D5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B4CEF-2E41-CE90-D15B-C710376E9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05233"/>
              </p:ext>
            </p:extLst>
          </p:nvPr>
        </p:nvGraphicFramePr>
        <p:xfrm>
          <a:off x="255104" y="1295400"/>
          <a:ext cx="2133599" cy="2895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56">
                  <a:extLst>
                    <a:ext uri="{9D8B030D-6E8A-4147-A177-3AD203B41FA5}">
                      <a16:colId xmlns:a16="http://schemas.microsoft.com/office/drawing/2014/main" val="3783836539"/>
                    </a:ext>
                  </a:extLst>
                </a:gridCol>
              </a:tblGrid>
              <a:tr h="430427">
                <a:tc>
                  <a:txBody>
                    <a:bodyPr/>
                    <a:lstStyle/>
                    <a:p>
                      <a:r>
                        <a:rPr lang="en-US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6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88D8CA-E0CE-A007-46FE-307BC9BBA5FC}"/>
              </a:ext>
            </a:extLst>
          </p:cNvPr>
          <p:cNvSpPr txBox="1"/>
          <p:nvPr/>
        </p:nvSpPr>
        <p:spPr>
          <a:xfrm>
            <a:off x="3200400" y="149135"/>
            <a:ext cx="45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67977-FA73-1DAE-818B-CCD592A94AD2}"/>
              </a:ext>
            </a:extLst>
          </p:cNvPr>
          <p:cNvSpPr txBox="1"/>
          <p:nvPr/>
        </p:nvSpPr>
        <p:spPr>
          <a:xfrm>
            <a:off x="3482301" y="482025"/>
            <a:ext cx="516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 Tuples 3 and 4 are a problem. A = 2 for both, but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B values are different</a:t>
            </a:r>
            <a:endParaRPr lang="en-US" sz="1600" i="1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60D90-16DA-305E-11BE-DF29C9DDD6B0}"/>
              </a:ext>
            </a:extLst>
          </p:cNvPr>
          <p:cNvSpPr txBox="1"/>
          <p:nvPr/>
        </p:nvSpPr>
        <p:spPr>
          <a:xfrm>
            <a:off x="3217188" y="114300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B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22BA9-E5D6-4CA4-A151-45BC6CC89845}"/>
              </a:ext>
            </a:extLst>
          </p:cNvPr>
          <p:cNvSpPr txBox="1"/>
          <p:nvPr/>
        </p:nvSpPr>
        <p:spPr>
          <a:xfrm>
            <a:off x="3495261" y="1492455"/>
            <a:ext cx="2102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 Tuples 2 and 3</a:t>
            </a:r>
            <a:endParaRPr lang="en-US" sz="1600" i="1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AC5B3-C800-314D-5CE6-B3093A6CF046}"/>
              </a:ext>
            </a:extLst>
          </p:cNvPr>
          <p:cNvSpPr txBox="1"/>
          <p:nvPr/>
        </p:nvSpPr>
        <p:spPr>
          <a:xfrm>
            <a:off x="3270103" y="1981200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0B93B-56AB-9C8E-F20C-261376744C69}"/>
              </a:ext>
            </a:extLst>
          </p:cNvPr>
          <p:cNvSpPr txBox="1"/>
          <p:nvPr/>
        </p:nvSpPr>
        <p:spPr>
          <a:xfrm>
            <a:off x="3534924" y="2350532"/>
            <a:ext cx="52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10FD8-EB37-207E-C6DD-3A7FE9CEA559}"/>
              </a:ext>
            </a:extLst>
          </p:cNvPr>
          <p:cNvSpPr txBox="1"/>
          <p:nvPr/>
        </p:nvSpPr>
        <p:spPr>
          <a:xfrm>
            <a:off x="3245732" y="3657600"/>
            <a:ext cx="471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AB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C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94555-A926-968D-8692-D9177B190613}"/>
              </a:ext>
            </a:extLst>
          </p:cNvPr>
          <p:cNvSpPr txBox="1"/>
          <p:nvPr/>
        </p:nvSpPr>
        <p:spPr>
          <a:xfrm>
            <a:off x="3510553" y="4026932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No… first two tuples are a problem.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AB = (1, 2) for both, but C values are different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1DBA6-8D18-AAAD-5ECF-B665CB22719E}"/>
              </a:ext>
            </a:extLst>
          </p:cNvPr>
          <p:cNvSpPr txBox="1"/>
          <p:nvPr/>
        </p:nvSpPr>
        <p:spPr>
          <a:xfrm>
            <a:off x="3230440" y="4648200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BC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95D87-6B76-EE70-A21B-FDC8B26B3A61}"/>
              </a:ext>
            </a:extLst>
          </p:cNvPr>
          <p:cNvSpPr txBox="1"/>
          <p:nvPr/>
        </p:nvSpPr>
        <p:spPr>
          <a:xfrm>
            <a:off x="3495261" y="5017532"/>
            <a:ext cx="4612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Yes, tuples 2 and 6 have same BC, and same D.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Tuples 5 and 7 have same BC, and same D.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5EC9D-B2B2-2451-920D-043D5CEA29CA}"/>
              </a:ext>
            </a:extLst>
          </p:cNvPr>
          <p:cNvSpPr txBox="1"/>
          <p:nvPr/>
        </p:nvSpPr>
        <p:spPr>
          <a:xfrm>
            <a:off x="3270103" y="268908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D hold on this relation?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527F-1BCE-2ADA-EAFA-65D5CB8FBE8C}"/>
              </a:ext>
            </a:extLst>
          </p:cNvPr>
          <p:cNvSpPr txBox="1"/>
          <p:nvPr/>
        </p:nvSpPr>
        <p:spPr>
          <a:xfrm>
            <a:off x="3534924" y="3058418"/>
            <a:ext cx="504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Unknown – we don’t know if there might not be a new</a:t>
            </a:r>
          </a:p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tuple that violates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C9CAB-317F-1A3A-7F99-7547C0E0C786}"/>
              </a:ext>
            </a:extLst>
          </p:cNvPr>
          <p:cNvSpPr txBox="1"/>
          <p:nvPr/>
        </p:nvSpPr>
        <p:spPr>
          <a:xfrm>
            <a:off x="3087979" y="5658576"/>
            <a:ext cx="488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aseline="0" dirty="0">
                <a:solidFill>
                  <a:srgbClr val="FF0000"/>
                </a:solidFill>
              </a:rPr>
              <a:t>Does BC </a:t>
            </a:r>
            <a:r>
              <a:rPr lang="en-US" baseline="0" dirty="0">
                <a:solidFill>
                  <a:srgbClr val="FF0000"/>
                </a:solidFill>
                <a:sym typeface="Wingdings" pitchFamily="2" charset="2"/>
              </a:rPr>
              <a:t> AD hold on this relation instance?</a:t>
            </a: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18041-C55E-3882-2534-405EBAFFD47A}"/>
              </a:ext>
            </a:extLst>
          </p:cNvPr>
          <p:cNvSpPr txBox="1"/>
          <p:nvPr/>
        </p:nvSpPr>
        <p:spPr>
          <a:xfrm>
            <a:off x="3482301" y="6037421"/>
            <a:ext cx="4481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baseline="0" dirty="0">
                <a:solidFill>
                  <a:schemeClr val="bg2">
                    <a:lumMod val="50000"/>
                  </a:schemeClr>
                </a:solidFill>
              </a:rPr>
              <a:t>No – tuples 2 and 6 – same BC, but different 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A333DE-9AE9-A8B2-74F6-616862DFD9F1}"/>
              </a:ext>
            </a:extLst>
          </p:cNvPr>
          <p:cNvSpPr txBox="1"/>
          <p:nvPr/>
        </p:nvSpPr>
        <p:spPr>
          <a:xfrm>
            <a:off x="0" y="1827311"/>
            <a:ext cx="269689" cy="237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  <a:p>
            <a:pPr>
              <a:lnSpc>
                <a:spcPts val="256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1681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403742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FDs: Armstrong Axioms,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CE2BD-7DC8-9F08-5D38-4AEAEE9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77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8.4.1, 8.4.2, 8.4.3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Closure of an attribute and attribute set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Armstrong Axioms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Extraneous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Canonical Cover</a:t>
            </a:r>
          </a:p>
          <a:p>
            <a:pPr lvl="5">
              <a:lnSpc>
                <a:spcPct val="150000"/>
              </a:lnSpc>
            </a:pPr>
            <a:endParaRPr lang="en-US" dirty="0">
              <a:solidFill>
                <a:schemeClr val="accent2"/>
              </a:solidFill>
              <a:latin typeface="Calibri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Calibri" charset="0"/>
              </a:rPr>
              <a:t>Sufficient to get a high-level idea of these – don’t need to understand the entire theory to follow rest of this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Working with Functional Dependencies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45D0B-50FE-FF8B-01A4-F85133C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9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r>
              <a:rPr lang="en-US" dirty="0"/>
              <a:t>Given a set of functional dependencies, </a:t>
            </a:r>
            <a:r>
              <a:rPr lang="en-US" i="1" dirty="0"/>
              <a:t>F, </a:t>
            </a:r>
            <a:r>
              <a:rPr lang="en-US" dirty="0"/>
              <a:t>its </a:t>
            </a:r>
            <a:r>
              <a:rPr lang="en-US" i="1" dirty="0"/>
              <a:t>closure, F</a:t>
            </a:r>
            <a:r>
              <a:rPr lang="en-US" i="1" baseline="30000" dirty="0"/>
              <a:t>+ </a:t>
            </a:r>
            <a:r>
              <a:rPr lang="en-US" i="1" dirty="0"/>
              <a:t>, </a:t>
            </a:r>
            <a:r>
              <a:rPr lang="en-US" dirty="0"/>
              <a:t>is all </a:t>
            </a:r>
            <a:r>
              <a:rPr lang="en-US" dirty="0" err="1"/>
              <a:t>FDs</a:t>
            </a:r>
            <a:r>
              <a:rPr lang="en-US" dirty="0"/>
              <a:t> that are implied by </a:t>
            </a:r>
            <a:r>
              <a:rPr lang="en-US" dirty="0" err="1"/>
              <a:t>FDs</a:t>
            </a:r>
            <a:r>
              <a:rPr lang="en-US" dirty="0"/>
              <a:t> in </a:t>
            </a:r>
            <a:r>
              <a:rPr lang="en-US" i="1" dirty="0"/>
              <a:t>F. </a:t>
            </a:r>
          </a:p>
          <a:p>
            <a:pPr lvl="1"/>
            <a:r>
              <a:rPr lang="en-US" i="1" dirty="0"/>
              <a:t>e.g. If </a:t>
            </a:r>
            <a:r>
              <a:rPr lang="en-US" i="1" dirty="0">
                <a:solidFill>
                  <a:srgbClr val="FF0000"/>
                </a:solidFill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B,</a:t>
            </a:r>
            <a:r>
              <a:rPr lang="en-US" i="1" dirty="0">
                <a:sym typeface="Wingdings" charset="2"/>
              </a:rPr>
              <a:t> and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B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C,</a:t>
            </a:r>
            <a:r>
              <a:rPr lang="en-US" i="1" dirty="0">
                <a:sym typeface="Wingdings" charset="2"/>
              </a:rPr>
              <a:t>   then clearly 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A </a:t>
            </a:r>
            <a:r>
              <a:rPr lang="en-US" i="1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i="1" dirty="0">
                <a:solidFill>
                  <a:srgbClr val="FF0000"/>
                </a:solidFill>
                <a:sym typeface="Wingdings" charset="2"/>
              </a:rPr>
              <a:t> C</a:t>
            </a:r>
          </a:p>
          <a:p>
            <a:pPr lvl="1"/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r>
              <a:rPr lang="en-US" dirty="0"/>
              <a:t>We can find F</a:t>
            </a:r>
            <a:r>
              <a:rPr lang="en-US" i="1" dirty="0"/>
              <a:t>+ </a:t>
            </a:r>
            <a:r>
              <a:rPr lang="en-US" dirty="0"/>
              <a:t>by applying </a:t>
            </a:r>
            <a:r>
              <a:rPr lang="en-US" dirty="0">
                <a:solidFill>
                  <a:srgbClr val="FF0000"/>
                </a:solidFill>
              </a:rPr>
              <a:t>Armstrong’s Axioms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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       </a:t>
            </a:r>
            <a:r>
              <a:rPr lang="en-US" b="1" dirty="0">
                <a:sym typeface="Symbol" charset="2"/>
              </a:rPr>
              <a:t>(reflexivity)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then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              </a:t>
            </a:r>
            <a:r>
              <a:rPr lang="en-US" b="1" dirty="0">
                <a:sym typeface="Symbol" charset="2"/>
              </a:rPr>
              <a:t>(augmentation)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, and </a:t>
            </a:r>
            <a:r>
              <a:rPr lang="en-US" dirty="0" err="1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Monotype Sorts" charset="2"/>
              </a:rPr>
              <a:t>, then </a:t>
            </a:r>
            <a:r>
              <a:rPr lang="en-US" dirty="0" err="1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  </a:t>
            </a:r>
            <a:r>
              <a:rPr lang="en-US" b="1" dirty="0">
                <a:sym typeface="Greek Symbols" pitchFamily="18" charset="2"/>
              </a:rPr>
              <a:t>(transitivity)</a:t>
            </a:r>
          </a:p>
          <a:p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These rules are </a:t>
            </a:r>
          </a:p>
          <a:p>
            <a:pPr lvl="1"/>
            <a:r>
              <a:rPr lang="en-US" dirty="0">
                <a:sym typeface="Greek Symbols" pitchFamily="18" charset="2"/>
              </a:rPr>
              <a:t>sound (generate only functional dependencies that actually hold) </a:t>
            </a:r>
          </a:p>
          <a:p>
            <a:pPr lvl="1"/>
            <a:r>
              <a:rPr lang="en-US" dirty="0">
                <a:sym typeface="Greek Symbols" pitchFamily="18" charset="2"/>
              </a:rPr>
              <a:t>complete (generate all functional dependencies that hold)</a:t>
            </a:r>
            <a:endParaRPr lang="en-US" i="1" dirty="0">
              <a:solidFill>
                <a:srgbClr val="FF0000"/>
              </a:solidFill>
              <a:sym typeface="Wingdings" charset="2"/>
            </a:endParaRPr>
          </a:p>
          <a:p>
            <a:endParaRPr lang="en-US" i="1" dirty="0">
              <a:solidFill>
                <a:srgbClr val="FF0000"/>
              </a:solidFill>
              <a:sym typeface="Wingdings" charset="2"/>
            </a:endParaRP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Closure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F58EA-E10C-37F1-89AF-0AC73B8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Basics of E/R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CF541-C12E-FE43-A2DF-62008DDDA3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305800" cy="2536825"/>
          </a:xfrm>
          <a:prstGeom prst="rect">
            <a:avLst/>
          </a:prstGeom>
        </p:spPr>
        <p:txBody>
          <a:bodyPr vert="horz" anchor="b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aseline="0" dirty="0">
                <a:ea typeface="+mj-ea"/>
                <a:cs typeface="+mj-cs"/>
              </a:rPr>
              <a:t>CMSC424: Database Design</a:t>
            </a:r>
            <a:br>
              <a:rPr lang="en-US" baseline="0" dirty="0">
                <a:ea typeface="+mj-ea"/>
                <a:cs typeface="+mj-cs"/>
              </a:rPr>
            </a:br>
            <a:br>
              <a:rPr lang="en-US" baseline="0" dirty="0">
                <a:ea typeface="+mj-ea"/>
                <a:cs typeface="+mj-cs"/>
              </a:rPr>
            </a:br>
            <a:r>
              <a:rPr lang="en-US" baseline="0" dirty="0">
                <a:ea typeface="+mj-ea"/>
                <a:cs typeface="+mj-cs"/>
              </a:rPr>
              <a:t>Module: </a:t>
            </a:r>
            <a:r>
              <a:rPr lang="en-US" u="sng" baseline="0" dirty="0"/>
              <a:t>Design: E/R Models and Normalization</a:t>
            </a:r>
            <a:endParaRPr lang="en-US" u="sng" baseline="0" dirty="0"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E5CDA-8FED-426B-7AB0-D40FF6F0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9715B-3A11-2C48-B19C-30C7BEB717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7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charset="2"/>
              </a:rPr>
              <a:t>If 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a</a:t>
            </a:r>
            <a:r>
              <a:rPr lang="en-US">
                <a:sym typeface="Symbol" charset="2"/>
              </a:rPr>
              <a:t>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</a:t>
            </a:r>
            <a:r>
              <a:rPr lang="en-US">
                <a:sym typeface="Wingdings" charset="2"/>
              </a:rPr>
              <a:t>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b="1">
                <a:sym typeface="Greek Symbols" pitchFamily="18" charset="2"/>
              </a:rPr>
              <a:t>(union)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, then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and 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</a:t>
            </a:r>
            <a:r>
              <a:rPr lang="en-US">
                <a:sym typeface="Monotype Sorts" charset="2"/>
              </a:rPr>
              <a:t> </a:t>
            </a:r>
            <a:r>
              <a:rPr lang="en-US" b="1">
                <a:sym typeface="Monotype Sorts" charset="2"/>
              </a:rPr>
              <a:t>(decomposition)</a:t>
            </a:r>
            <a:endParaRPr lang="en-US">
              <a:sym typeface="Monotype Sorts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Monotype Sorts" charset="2"/>
              </a:rPr>
              <a:t>If </a:t>
            </a:r>
            <a:r>
              <a:rPr lang="en-US">
                <a:sym typeface="Symbol" charset="2"/>
              </a:rPr>
              <a:t> </a:t>
            </a:r>
            <a:r>
              <a:rPr lang="en-US">
                <a:sym typeface="Monotype Sorts" charset="2"/>
              </a:rPr>
              <a:t> </a:t>
            </a:r>
            <a:r>
              <a:rPr lang="en-US" i="1">
                <a:sym typeface="Symbol" charset="2"/>
              </a:rPr>
              <a:t>  </a:t>
            </a:r>
            <a:r>
              <a:rPr lang="en-US">
                <a:sym typeface="Symbol" charset="2"/>
              </a:rPr>
              <a:t>and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charset="2"/>
              </a:rPr>
              <a:t>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</a:t>
            </a:r>
            <a:r>
              <a:rPr lang="en-US">
                <a:sym typeface="Greek Symbols" pitchFamily="18" charset="2"/>
              </a:rPr>
              <a:t>, then </a:t>
            </a:r>
            <a:r>
              <a:rPr lang="en-US">
                <a:sym typeface="Symbol" charset="2"/>
              </a:rPr>
              <a:t> 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charset="2"/>
              </a:rPr>
              <a:t></a:t>
            </a:r>
            <a:r>
              <a:rPr lang="en-US">
                <a:sym typeface="Monotype Sorts" charset="2"/>
              </a:rPr>
              <a:t> </a:t>
            </a:r>
            <a:r>
              <a:rPr lang="en-US">
                <a:sym typeface="Symbol" charset="2"/>
              </a:rPr>
              <a:t> </a:t>
            </a:r>
            <a:r>
              <a:rPr lang="en-US" b="1">
                <a:sym typeface="Greek Symbols" pitchFamily="18" charset="2"/>
              </a:rPr>
              <a:t>(pseudotransitivity)</a:t>
            </a: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endParaRPr lang="en-US">
              <a:sym typeface="Greek Symbols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Greek Symbols" pitchFamily="18" charset="2"/>
              </a:rPr>
              <a:t>The above rules can be inferred from Armstrong’s axioms.</a:t>
            </a:r>
          </a:p>
          <a:p>
            <a:pPr>
              <a:lnSpc>
                <a:spcPct val="130000"/>
              </a:lnSpc>
            </a:pPr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9E111-6BB8-2CCC-D31A-0FD6BFC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37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 i="1"/>
              <a:t>R = (A, B, C, G, H, I)</a:t>
            </a:r>
            <a:br>
              <a:rPr lang="en-US" sz="2000" i="1"/>
            </a:br>
            <a:r>
              <a:rPr lang="en-US" sz="2000" i="1"/>
              <a:t>F = </a:t>
            </a:r>
            <a:r>
              <a:rPr lang="en-US" sz="2000"/>
              <a:t>{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B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A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C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</a:t>
            </a:r>
            <a:r>
              <a:rPr lang="en-US" sz="2000" i="1">
                <a:sym typeface="Iconic Symbols Ext" pitchFamily="2" charset="2"/>
              </a:rPr>
              <a:t>CG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I</a:t>
            </a:r>
            <a:br>
              <a:rPr lang="en-US" sz="2000" i="1">
                <a:sym typeface="Monotype Sorts" charset="2"/>
              </a:rPr>
            </a:br>
            <a:r>
              <a:rPr lang="en-US" sz="2000" i="1">
                <a:sym typeface="Monotype Sorts" charset="2"/>
              </a:rPr>
              <a:t>	   </a:t>
            </a:r>
            <a:r>
              <a:rPr lang="en-US" sz="2000" i="1">
                <a:sym typeface="Iconic Symbols Ext" pitchFamily="2" charset="2"/>
              </a:rPr>
              <a:t>B </a:t>
            </a:r>
            <a:r>
              <a:rPr lang="en-US" sz="2000">
                <a:sym typeface="Symbol" charset="2"/>
              </a:rPr>
              <a:t></a:t>
            </a:r>
            <a:r>
              <a:rPr lang="en-US" sz="2000">
                <a:sym typeface="Monotype Sorts" charset="2"/>
              </a:rPr>
              <a:t> </a:t>
            </a:r>
            <a:r>
              <a:rPr lang="en-US" sz="2000" i="1">
                <a:sym typeface="Monotype Sorts" charset="2"/>
              </a:rPr>
              <a:t>H</a:t>
            </a:r>
            <a:r>
              <a:rPr lang="en-US" sz="2000">
                <a:sym typeface="Monotype Sorts" charset="2"/>
              </a:rPr>
              <a:t>}</a:t>
            </a:r>
            <a:endParaRPr lang="en-US"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</a:tabLst>
            </a:pPr>
            <a:r>
              <a:rPr lang="en-US" sz="2000">
                <a:sym typeface="MS LineDraw" pitchFamily="49" charset="2"/>
              </a:rPr>
              <a:t>Some members of </a:t>
            </a:r>
            <a:r>
              <a:rPr lang="en-US" sz="2000" i="1">
                <a:sym typeface="MS LineDraw" pitchFamily="49" charset="2"/>
              </a:rPr>
              <a:t>F</a:t>
            </a:r>
            <a:r>
              <a:rPr lang="en-US" sz="2000" baseline="30000">
                <a:sym typeface="MS LineDraw" pitchFamily="49" charset="2"/>
              </a:rPr>
              <a:t>+</a:t>
            </a:r>
            <a:endParaRPr lang="en-US" sz="2000">
              <a:sym typeface="MS LineDraw" pitchFamily="49" charset="2"/>
            </a:endParaRP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        </a:t>
            </a: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transitivity from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B and </a:t>
            </a:r>
            <a:r>
              <a:rPr lang="en-US" sz="1800" i="1">
                <a:sym typeface="Iconic Symbols Ext" pitchFamily="2" charset="2"/>
              </a:rPr>
              <a:t>B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I  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A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 </a:t>
            </a:r>
            <a:r>
              <a:rPr lang="en-US" sz="1800">
                <a:sym typeface="Monotype Sorts" charset="2"/>
              </a:rPr>
              <a:t>with G, to get </a:t>
            </a:r>
            <a:r>
              <a:rPr lang="en-US" sz="1800" i="1">
                <a:sym typeface="Iconic Symbols Ext" pitchFamily="2" charset="2"/>
              </a:rPr>
              <a:t>AG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CG </a:t>
            </a:r>
            <a:br>
              <a:rPr lang="en-US" sz="1800" i="1">
                <a:sym typeface="Monotype Sorts" charset="2"/>
              </a:rPr>
            </a:br>
            <a:r>
              <a:rPr lang="en-US" sz="1800" i="1">
                <a:sym typeface="Monotype Sorts" charset="2"/>
              </a:rPr>
              <a:t>                   </a:t>
            </a:r>
            <a:r>
              <a:rPr lang="en-US" sz="1800">
                <a:sym typeface="Monotype Sorts" charset="2"/>
              </a:rPr>
              <a:t>and then transitivity with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</a:p>
          <a:p>
            <a:pPr lvl="1">
              <a:lnSpc>
                <a:spcPct val="90000"/>
              </a:lnSpc>
              <a:tabLst>
                <a:tab pos="803275" algn="l"/>
              </a:tabLst>
            </a:pPr>
            <a:r>
              <a:rPr lang="en-US" sz="1800" i="0">
                <a:sym typeface="Monotype Sorts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0">
                <a:sym typeface="Monotype Sorts" charset="2"/>
              </a:rPr>
              <a:t>HI     </a:t>
            </a:r>
            <a:endParaRPr lang="en-US" sz="1800">
              <a:sym typeface="Monotype Sorts" charset="2"/>
            </a:endParaRPr>
          </a:p>
          <a:p>
            <a:pPr marL="1085850" lvl="2">
              <a:lnSpc>
                <a:spcPct val="90000"/>
              </a:lnSpc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by augmenting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I </a:t>
            </a:r>
            <a:r>
              <a:rPr lang="en-US" sz="1800">
                <a:sym typeface="Monotype Sorts" charset="2"/>
              </a:rPr>
              <a:t>to infer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CG</a:t>
            </a:r>
            <a:r>
              <a:rPr lang="en-US" sz="1800" i="1">
                <a:sym typeface="Monotype Sorts" charset="2"/>
              </a:rPr>
              <a:t>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>
                <a:sym typeface="Monotype Sorts" charset="2"/>
              </a:rPr>
              <a:t>    and augmenting of </a:t>
            </a:r>
            <a:r>
              <a:rPr lang="en-US" sz="1800" i="1">
                <a:sym typeface="Iconic Symbols Ext" pitchFamily="2" charset="2"/>
              </a:rPr>
              <a:t>CG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 </a:t>
            </a:r>
            <a:r>
              <a:rPr lang="en-US" sz="1800">
                <a:sym typeface="Monotype Sorts" charset="2"/>
              </a:rPr>
              <a:t>to infer</a:t>
            </a:r>
            <a:r>
              <a:rPr lang="en-US" sz="1800" i="1">
                <a:sym typeface="Monotype Sorts" charset="2"/>
              </a:rPr>
              <a:t> </a:t>
            </a:r>
            <a:r>
              <a:rPr lang="en-US" sz="1800" i="1">
                <a:sym typeface="Iconic Symbols Ext" pitchFamily="2" charset="2"/>
              </a:rPr>
              <a:t>CGI </a:t>
            </a:r>
            <a:r>
              <a:rPr lang="en-US" sz="1800">
                <a:sym typeface="Symbol" charset="2"/>
              </a:rPr>
              <a:t></a:t>
            </a:r>
            <a:r>
              <a:rPr lang="en-US" sz="1800">
                <a:sym typeface="Monotype Sorts" charset="2"/>
              </a:rPr>
              <a:t> </a:t>
            </a:r>
            <a:r>
              <a:rPr lang="en-US" sz="1800" i="1">
                <a:sym typeface="Monotype Sorts" charset="2"/>
              </a:rPr>
              <a:t>HI, </a:t>
            </a:r>
          </a:p>
          <a:p>
            <a:pPr marL="1085850" lvl="2">
              <a:lnSpc>
                <a:spcPct val="90000"/>
              </a:lnSpc>
              <a:buFontTx/>
              <a:buNone/>
              <a:tabLst>
                <a:tab pos="803275" algn="l"/>
              </a:tabLst>
            </a:pPr>
            <a:r>
              <a:rPr lang="en-US" sz="1800" i="1">
                <a:sym typeface="Monotype Sorts" charset="2"/>
              </a:rPr>
              <a:t>                         </a:t>
            </a:r>
            <a:r>
              <a:rPr lang="en-US" sz="1800">
                <a:sym typeface="Monotype Sorts" charset="2"/>
              </a:rPr>
              <a:t>and then transitivity</a:t>
            </a:r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F0EC2-6F7A-1258-257D-8935CC8A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set of attributes </a:t>
            </a:r>
            <a:r>
              <a:rPr lang="en-US" sz="2400" i="1" dirty="0"/>
              <a:t>A </a:t>
            </a:r>
            <a:r>
              <a:rPr lang="en-US" sz="2400" dirty="0"/>
              <a:t>and a set of </a:t>
            </a:r>
            <a:r>
              <a:rPr lang="en-US" sz="2400" dirty="0" err="1"/>
              <a:t>FDs</a:t>
            </a:r>
            <a:r>
              <a:rPr lang="en-US" sz="2400" dirty="0"/>
              <a:t> </a:t>
            </a:r>
            <a:r>
              <a:rPr lang="en-US" sz="2400" i="1" dirty="0"/>
              <a:t>F, </a:t>
            </a:r>
            <a:r>
              <a:rPr lang="en-US" sz="2400" i="1" dirty="0">
                <a:solidFill>
                  <a:srgbClr val="FF0000"/>
                </a:solidFill>
              </a:rPr>
              <a:t>closure of A under F </a:t>
            </a:r>
            <a:r>
              <a:rPr lang="en-US" sz="2400" dirty="0"/>
              <a:t>is the set of all attributes implied by </a:t>
            </a:r>
            <a:r>
              <a:rPr lang="en-US" sz="2400" i="1" dirty="0"/>
              <a:t>A</a:t>
            </a:r>
          </a:p>
          <a:p>
            <a:endParaRPr lang="en-US" sz="2400" i="1" dirty="0"/>
          </a:p>
          <a:p>
            <a:r>
              <a:rPr lang="en-US" sz="2400" dirty="0"/>
              <a:t>In other words, the largest </a:t>
            </a:r>
            <a:r>
              <a:rPr lang="en-US" sz="2400" i="1" dirty="0"/>
              <a:t>B </a:t>
            </a:r>
            <a:r>
              <a:rPr lang="en-US" sz="2400" dirty="0"/>
              <a:t>such that: </a:t>
            </a:r>
            <a:r>
              <a:rPr lang="en-US" sz="2400" i="1" dirty="0"/>
              <a:t>A </a:t>
            </a:r>
            <a:r>
              <a:rPr lang="en-US" sz="2400" i="1" dirty="0" err="1">
                <a:sym typeface="Wingdings" charset="2"/>
              </a:rPr>
              <a:t></a:t>
            </a:r>
            <a:r>
              <a:rPr lang="en-US" sz="2400" i="1" dirty="0">
                <a:sym typeface="Wingdings" charset="2"/>
              </a:rPr>
              <a:t> B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super keys:</a:t>
            </a:r>
          </a:p>
          <a:p>
            <a:pPr lvl="1"/>
            <a:r>
              <a:rPr lang="en-US" sz="2000" i="1" dirty="0">
                <a:sym typeface="Wingdings" charset="2"/>
              </a:rPr>
              <a:t>The closure of a super key is the entire relation schema</a:t>
            </a:r>
          </a:p>
          <a:p>
            <a:endParaRPr lang="en-US" sz="2400" dirty="0">
              <a:sym typeface="Wingdings" charset="2"/>
            </a:endParaRPr>
          </a:p>
          <a:p>
            <a:r>
              <a:rPr lang="en-US" sz="2400" dirty="0">
                <a:sym typeface="Wingdings" charset="2"/>
              </a:rPr>
              <a:t>Redefining </a:t>
            </a:r>
            <a:r>
              <a:rPr lang="en-US" sz="2400" i="1" dirty="0">
                <a:sym typeface="Wingdings" charset="2"/>
              </a:rPr>
              <a:t>candidate keys: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		</a:t>
            </a:r>
            <a:r>
              <a:rPr lang="en-US" sz="2400" dirty="0">
                <a:sym typeface="Wingdings" charset="2"/>
              </a:rPr>
              <a:t>1. It is a super key</a:t>
            </a:r>
          </a:p>
          <a:p>
            <a:pPr>
              <a:buNone/>
            </a:pPr>
            <a:r>
              <a:rPr lang="en-US" sz="2400" dirty="0">
                <a:sym typeface="Wingdings" charset="2"/>
              </a:rPr>
              <a:t>    	2. No subset of it is a super key</a:t>
            </a:r>
          </a:p>
          <a:p>
            <a:endParaRPr lang="en-US" sz="2400" dirty="0">
              <a:sym typeface="Wingdings" charset="2"/>
            </a:endParaRP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Closure of an attribute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B09B8-D7F1-D6CC-4226-37B68B2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9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	</a:t>
            </a:r>
          </a:p>
          <a:p>
            <a:endParaRPr lang="en-US" dirty="0"/>
          </a:p>
          <a:p>
            <a:r>
              <a:rPr lang="en-US" dirty="0"/>
              <a:t>1. Start with </a:t>
            </a:r>
            <a:r>
              <a:rPr lang="en-US" i="1" dirty="0"/>
              <a:t>B = A.</a:t>
            </a:r>
          </a:p>
          <a:p>
            <a:r>
              <a:rPr lang="en-US" dirty="0"/>
              <a:t>2. Go over all functional dependencies, </a:t>
            </a:r>
            <a:r>
              <a:rPr lang="en-US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Greek Symbols" pitchFamily="18" charset="2"/>
              </a:rPr>
              <a:t> ,</a:t>
            </a:r>
            <a:r>
              <a:rPr lang="en-US" dirty="0"/>
              <a:t> in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baseline="30000" dirty="0">
                <a:solidFill>
                  <a:srgbClr val="FF0000"/>
                </a:solidFill>
              </a:rPr>
              <a:t>+</a:t>
            </a:r>
            <a:endParaRPr lang="en-US" dirty="0"/>
          </a:p>
          <a:p>
            <a:r>
              <a:rPr lang="en-US" dirty="0">
                <a:sym typeface="Greek Symbols" pitchFamily="18" charset="2"/>
              </a:rPr>
              <a:t>3. If </a:t>
            </a:r>
            <a:r>
              <a:rPr lang="en-US" i="1" dirty="0" err="1">
                <a:sym typeface="Symbol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i="1" dirty="0" err="1">
                <a:sym typeface="Symbol" charset="2"/>
              </a:rPr>
              <a:t></a:t>
            </a:r>
            <a:r>
              <a:rPr lang="en-US" i="1" dirty="0">
                <a:sym typeface="Symbol" charset="2"/>
              </a:rPr>
              <a:t>  B, then</a:t>
            </a:r>
          </a:p>
          <a:p>
            <a:pPr>
              <a:buNone/>
            </a:pPr>
            <a:r>
              <a:rPr lang="en-US" dirty="0">
                <a:sym typeface="Symbol" charset="2"/>
              </a:rPr>
              <a:t>		Add </a:t>
            </a:r>
            <a:r>
              <a:rPr lang="en-US" dirty="0" err="1">
                <a:sym typeface="Symbol" charset="2"/>
              </a:rPr>
              <a:t></a:t>
            </a:r>
            <a:r>
              <a:rPr lang="en-US" dirty="0">
                <a:sym typeface="Symbol" charset="2"/>
              </a:rPr>
              <a:t> to </a:t>
            </a:r>
            <a:r>
              <a:rPr lang="en-US" i="1" dirty="0">
                <a:sym typeface="Symbol" charset="2"/>
              </a:rPr>
              <a:t>B</a:t>
            </a:r>
          </a:p>
          <a:p>
            <a:r>
              <a:rPr lang="en-US" dirty="0">
                <a:sym typeface="Symbol" charset="2"/>
              </a:rPr>
              <a:t>4. Repeat till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changes</a:t>
            </a:r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closure for </a:t>
            </a:r>
            <a:r>
              <a:rPr lang="en-US" i="1"/>
              <a:t>A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02659-20DC-9A73-9E68-BF4EA71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88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5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sz="1800" i="1" dirty="0"/>
              <a:t>R = (A, B, C, G, H, I)</a:t>
            </a:r>
            <a:br>
              <a:rPr lang="en-US" sz="1800" i="1" dirty="0"/>
            </a:br>
            <a:r>
              <a:rPr lang="en-US" sz="1800" i="1" dirty="0"/>
              <a:t>F = </a:t>
            </a:r>
            <a:r>
              <a:rPr lang="en-US" sz="1800" dirty="0"/>
              <a:t>{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B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C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</a:t>
            </a:r>
            <a:r>
              <a:rPr lang="en-US" sz="1800" i="1" dirty="0">
                <a:sym typeface="Iconic Symbols Ext" pitchFamily="2" charset="2"/>
              </a:rPr>
              <a:t>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I</a:t>
            </a:r>
            <a:br>
              <a:rPr lang="en-US" sz="1800" i="1" dirty="0">
                <a:sym typeface="Monotype Sorts" charset="2"/>
              </a:rPr>
            </a:br>
            <a:r>
              <a:rPr lang="en-US" sz="1800" i="1" dirty="0">
                <a:sym typeface="Monotype Sorts" charset="2"/>
              </a:rPr>
              <a:t>	   </a:t>
            </a:r>
            <a:r>
              <a:rPr lang="en-US" sz="1800" i="1" dirty="0">
                <a:sym typeface="Iconic Symbols Ext" pitchFamily="2" charset="2"/>
              </a:rPr>
              <a:t>B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1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}</a:t>
            </a:r>
          </a:p>
          <a:p>
            <a:pPr lvl="3">
              <a:tabLst>
                <a:tab pos="803275" algn="l"/>
              </a:tabLst>
            </a:pPr>
            <a:endParaRPr lang="en-US" sz="1000" dirty="0">
              <a:sym typeface="Monotype Sorts" charset="2"/>
            </a:endParaRPr>
          </a:p>
          <a:p>
            <a:pPr>
              <a:tabLst>
                <a:tab pos="803275" algn="l"/>
              </a:tabLst>
            </a:pPr>
            <a:r>
              <a:rPr lang="en-US" sz="1800" dirty="0">
                <a:sym typeface="Monotype Sorts" charset="2"/>
              </a:rPr>
              <a:t>(AG) </a:t>
            </a:r>
            <a:r>
              <a:rPr lang="en-US" sz="1800" baseline="30000" dirty="0">
                <a:sym typeface="Monotype Sorts" charset="2"/>
              </a:rPr>
              <a:t>+ </a:t>
            </a:r>
            <a:r>
              <a:rPr lang="en-US" sz="1800" dirty="0">
                <a:sym typeface="Monotype Sorts" charset="2"/>
              </a:rPr>
              <a:t>?</a:t>
            </a:r>
            <a:r>
              <a:rPr lang="en-US" sz="1800" baseline="30000" dirty="0">
                <a:sym typeface="Monotype Sorts" charset="2"/>
              </a:rPr>
              <a:t> </a:t>
            </a:r>
          </a:p>
          <a:p>
            <a:pPr lvl="1">
              <a:tabLst>
                <a:tab pos="803275" algn="l"/>
              </a:tabLst>
            </a:pPr>
            <a:r>
              <a:rPr lang="en-US" sz="1800" i="1" dirty="0">
                <a:sym typeface="MS LineDraw" pitchFamily="49" charset="2"/>
              </a:rPr>
              <a:t>1.</a:t>
            </a:r>
            <a:r>
              <a:rPr lang="en-US" sz="1800" dirty="0">
                <a:sym typeface="MS LineDraw" pitchFamily="49" charset="2"/>
              </a:rPr>
              <a:t> result = AG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MS LineDraw" pitchFamily="49" charset="2"/>
              </a:rPr>
              <a:t>2.	</a:t>
            </a:r>
            <a:r>
              <a:rPr lang="en-US" sz="1800" i="0" dirty="0">
                <a:sym typeface="MS LineDraw" pitchFamily="49" charset="2"/>
              </a:rPr>
              <a:t>result = ABCG	(A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C </a:t>
            </a:r>
            <a:r>
              <a:rPr lang="en-US" sz="1800" dirty="0">
                <a:sym typeface="Monotype Sorts" charset="2"/>
              </a:rPr>
              <a:t>and </a:t>
            </a:r>
            <a:r>
              <a:rPr lang="en-US" sz="1800" i="0" dirty="0">
                <a:sym typeface="Monotype Sorts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i="0" dirty="0">
                <a:sym typeface="Symbol" charset="2"/>
              </a:rPr>
              <a:t> B)</a:t>
            </a:r>
            <a:endParaRPr lang="en-US" sz="1800" dirty="0">
              <a:sym typeface="Symbol" charset="2"/>
            </a:endParaRP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3.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H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AGBC)</a:t>
            </a:r>
          </a:p>
          <a:p>
            <a:pPr lvl="1">
              <a:tabLst>
                <a:tab pos="803275" algn="l"/>
              </a:tabLst>
            </a:pPr>
            <a:r>
              <a:rPr lang="en-US" sz="1800" dirty="0">
                <a:sym typeface="Symbol" charset="2"/>
              </a:rPr>
              <a:t>4.	</a:t>
            </a:r>
            <a:r>
              <a:rPr lang="en-US" sz="1800" i="0" dirty="0">
                <a:sym typeface="MS LineDraw" pitchFamily="49" charset="2"/>
              </a:rPr>
              <a:t>result = ABCG</a:t>
            </a:r>
            <a:r>
              <a:rPr lang="en-US" sz="1800" i="0" dirty="0">
                <a:sym typeface="Monotype Sorts" charset="2"/>
              </a:rPr>
              <a:t>HI	(CG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Monotype Sorts" charset="2"/>
              </a:rPr>
              <a:t> </a:t>
            </a:r>
            <a:r>
              <a:rPr lang="en-US" sz="1800" i="0" dirty="0">
                <a:sym typeface="Monotype Sorts" charset="2"/>
              </a:rPr>
              <a:t>I</a:t>
            </a:r>
            <a:r>
              <a:rPr lang="en-US" sz="1800" dirty="0">
                <a:sym typeface="Monotype Sorts" charset="2"/>
              </a:rPr>
              <a:t> and </a:t>
            </a:r>
            <a:r>
              <a:rPr lang="en-US" sz="1800" i="0" dirty="0">
                <a:sym typeface="Monotype Sorts" charset="2"/>
              </a:rPr>
              <a:t>CG </a:t>
            </a:r>
            <a:r>
              <a:rPr lang="en-US" sz="1800" dirty="0" err="1">
                <a:sym typeface="Symbol" charset="2"/>
              </a:rPr>
              <a:t>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0" dirty="0">
                <a:sym typeface="Symbol" charset="2"/>
              </a:rPr>
              <a:t>AGBCH</a:t>
            </a:r>
          </a:p>
          <a:p>
            <a:pPr lvl="4">
              <a:tabLst>
                <a:tab pos="803275" algn="l"/>
              </a:tabLst>
            </a:pPr>
            <a:endParaRPr lang="en-US" sz="1500" i="0" dirty="0">
              <a:sym typeface="Symbol" charset="2"/>
            </a:endParaRPr>
          </a:p>
          <a:p>
            <a:pPr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Is (AG) a candidate key ?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1. It is a super key.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dirty="0">
                <a:sym typeface="Symbol" charset="2"/>
              </a:rPr>
              <a:t>      	2. (A+) = ABCH, (G+) = G.</a:t>
            </a:r>
          </a:p>
          <a:p>
            <a:pPr>
              <a:buNone/>
              <a:tabLst>
                <a:tab pos="803275" algn="l"/>
              </a:tabLst>
            </a:pPr>
            <a:r>
              <a:rPr lang="en-US" sz="2000" i="1" dirty="0">
                <a:sym typeface="Symbol" charset="2"/>
              </a:rPr>
              <a:t>     	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YES.</a:t>
            </a:r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36870-10FF-E1DD-F727-921C272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/>
              <a:t>Determining </a:t>
            </a:r>
            <a:r>
              <a:rPr lang="en-US" i="1"/>
              <a:t>superkeys and candidate keys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Determining if </a:t>
            </a:r>
            <a:r>
              <a:rPr lang="en-US" i="1"/>
              <a:t>A </a:t>
            </a:r>
            <a:r>
              <a:rPr lang="en-US" i="1">
                <a:sym typeface="Wingdings" charset="2"/>
              </a:rPr>
              <a:t> B </a:t>
            </a:r>
            <a:r>
              <a:rPr lang="en-US">
                <a:sym typeface="Wingdings" charset="2"/>
              </a:rPr>
              <a:t>is a valid FD</a:t>
            </a:r>
          </a:p>
          <a:p>
            <a:pPr marL="914400" lvl="1" indent="-457200"/>
            <a:r>
              <a:rPr lang="en-US"/>
              <a:t>Check if A+ contains B</a:t>
            </a:r>
          </a:p>
          <a:p>
            <a:pPr marL="914400" lvl="1" indent="-457200"/>
            <a:endParaRPr lang="en-US"/>
          </a:p>
          <a:p>
            <a:pPr marL="533400" indent="-533400"/>
            <a:r>
              <a:rPr lang="en-US"/>
              <a:t>Can be used to compute </a:t>
            </a:r>
            <a:r>
              <a:rPr lang="en-US" i="1"/>
              <a:t>F+</a:t>
            </a:r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attribute set closures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5EEC0-B624-B68A-EE0E-979B41E8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7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i="1" dirty="0"/>
              <a:t>F, </a:t>
            </a:r>
            <a:r>
              <a:rPr lang="en-US" dirty="0"/>
              <a:t>and a functional dependency, </a:t>
            </a:r>
            <a:r>
              <a:rPr lang="en-US" i="1" dirty="0"/>
              <a:t>A </a:t>
            </a:r>
            <a:r>
              <a:rPr lang="en-US" i="1" dirty="0" err="1">
                <a:sym typeface="Wingdings" charset="2"/>
              </a:rPr>
              <a:t></a:t>
            </a:r>
            <a:r>
              <a:rPr lang="en-US" i="1" dirty="0">
                <a:sym typeface="Wingdings" charset="2"/>
              </a:rPr>
              <a:t> B.</a:t>
            </a:r>
          </a:p>
          <a:p>
            <a:endParaRPr lang="en-US" i="1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“Extraneous”: Are there any attributes in </a:t>
            </a:r>
            <a:r>
              <a:rPr lang="en-US" i="1" dirty="0">
                <a:sym typeface="Wingdings" charset="2"/>
              </a:rPr>
              <a:t>A or B </a:t>
            </a:r>
            <a:r>
              <a:rPr lang="en-US" dirty="0">
                <a:sym typeface="Wingdings" charset="2"/>
              </a:rPr>
              <a:t>that can be safely removed ?</a:t>
            </a:r>
          </a:p>
          <a:p>
            <a:pPr>
              <a:buNone/>
            </a:pPr>
            <a:r>
              <a:rPr lang="en-US" sz="2400" i="1" dirty="0">
                <a:sym typeface="Wingdings" charset="2"/>
              </a:rPr>
              <a:t> 		Without changing the constraints implied by F</a:t>
            </a:r>
          </a:p>
          <a:p>
            <a:pPr>
              <a:buNone/>
            </a:pPr>
            <a:r>
              <a:rPr lang="en-US" i="1" dirty="0">
                <a:sym typeface="Wingdings" charset="2"/>
              </a:rPr>
              <a:t>		</a:t>
            </a:r>
          </a:p>
          <a:p>
            <a:r>
              <a:rPr lang="en-US" dirty="0"/>
              <a:t>Example:  Given </a:t>
            </a:r>
            <a:r>
              <a:rPr lang="en-US" i="1" dirty="0"/>
              <a:t>F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CD}</a:t>
            </a:r>
          </a:p>
          <a:p>
            <a:pPr lvl="1"/>
            <a:r>
              <a:rPr lang="en-US" i="0" dirty="0"/>
              <a:t>C</a:t>
            </a:r>
            <a:r>
              <a:rPr lang="en-US" dirty="0"/>
              <a:t> is extraneous in </a:t>
            </a:r>
            <a:r>
              <a:rPr lang="en-US" i="0" dirty="0"/>
              <a:t>AB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CD</a:t>
            </a:r>
            <a:r>
              <a:rPr lang="en-US" dirty="0"/>
              <a:t> since  </a:t>
            </a:r>
            <a:r>
              <a:rPr lang="en-US" i="0" dirty="0"/>
              <a:t>A</a:t>
            </a:r>
            <a:r>
              <a:rPr lang="en-US" dirty="0"/>
              <a:t>B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0" dirty="0"/>
              <a:t>C</a:t>
            </a:r>
            <a:r>
              <a:rPr lang="en-US" dirty="0"/>
              <a:t> can be inferred even after deleting C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., g</a:t>
            </a:r>
            <a:r>
              <a:rPr lang="en-US" i="0" dirty="0"/>
              <a:t>iven: A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C, and AB </a:t>
            </a:r>
            <a:r>
              <a:rPr lang="en-US" i="0" dirty="0" err="1">
                <a:sym typeface="Wingdings"/>
              </a:rPr>
              <a:t></a:t>
            </a:r>
            <a:r>
              <a:rPr lang="en-US" i="0" dirty="0">
                <a:sym typeface="Wingdings"/>
              </a:rPr>
              <a:t> D, we can use Armstrong Axioms to </a:t>
            </a:r>
            <a:r>
              <a:rPr lang="en-US" dirty="0">
                <a:sym typeface="Wingdings"/>
              </a:rPr>
              <a:t>infer </a:t>
            </a:r>
            <a:r>
              <a:rPr lang="en-US" i="1" dirty="0">
                <a:sym typeface="Wingdings"/>
              </a:rPr>
              <a:t>AB 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>
                <a:sym typeface="Wingdings"/>
              </a:rPr>
              <a:t> CD</a:t>
            </a:r>
            <a:r>
              <a:rPr lang="en-US" i="0" dirty="0">
                <a:sym typeface="Wingdings"/>
              </a:rPr>
              <a:t> </a:t>
            </a:r>
            <a:endParaRPr lang="en-US" i="0" dirty="0"/>
          </a:p>
          <a:p>
            <a:endParaRPr lang="en-US" i="1" dirty="0">
              <a:sym typeface="Wingdings" charset="2"/>
            </a:endParaRP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Extraneous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32982-4DF2-240D-2AD5-F4F72DC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09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A </a:t>
            </a:r>
            <a:r>
              <a:rPr lang="en-US" i="1" dirty="0">
                <a:solidFill>
                  <a:srgbClr val="FF0000"/>
                </a:solidFill>
                <a:sym typeface="Greek Symbols" pitchFamily="18" charset="2"/>
              </a:rPr>
              <a:t>canonical cover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for </a:t>
            </a:r>
            <a:r>
              <a:rPr lang="en-US" i="1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is a set of dependencies </a:t>
            </a:r>
            <a:r>
              <a:rPr lang="en-US" i="1" dirty="0" err="1">
                <a:sym typeface="Greek Symbols" pitchFamily="18" charset="2"/>
              </a:rPr>
              <a:t>F</a:t>
            </a:r>
            <a:r>
              <a:rPr lang="en-US" i="1" baseline="-25000" dirty="0" err="1">
                <a:sym typeface="Greek Symbols" pitchFamily="18" charset="2"/>
              </a:rPr>
              <a:t>c</a:t>
            </a:r>
            <a:r>
              <a:rPr lang="en-US" i="1" baseline="-25000" dirty="0">
                <a:sym typeface="Greek Symbols" pitchFamily="18" charset="2"/>
              </a:rPr>
              <a:t>  </a:t>
            </a:r>
            <a:r>
              <a:rPr lang="en-US" dirty="0"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i="0" dirty="0">
                <a:sym typeface="Greek Symbols" pitchFamily="18" charset="2"/>
              </a:rPr>
              <a:t>F</a:t>
            </a:r>
            <a:r>
              <a:rPr lang="en-US" dirty="0">
                <a:sym typeface="Greek Symbols" pitchFamily="18" charset="2"/>
              </a:rPr>
              <a:t> logically implies all dependencies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i="0" baseline="-25000" dirty="0">
                <a:sym typeface="Greek Symbols" pitchFamily="18" charset="2"/>
              </a:rPr>
              <a:t>,</a:t>
            </a:r>
            <a:r>
              <a:rPr lang="en-US" dirty="0"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i="0" baseline="-25000" dirty="0" err="1">
                <a:sym typeface="Greek Symbols" pitchFamily="18" charset="2"/>
              </a:rPr>
              <a:t>c</a:t>
            </a:r>
            <a:r>
              <a:rPr lang="en-US" baseline="-250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logically implies all dependencies in </a:t>
            </a:r>
            <a:r>
              <a:rPr lang="en-US" i="0" dirty="0">
                <a:sym typeface="Greek Symbols" pitchFamily="18" charset="2"/>
              </a:rPr>
              <a:t>F,</a:t>
            </a:r>
            <a:r>
              <a:rPr lang="en-US" dirty="0"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No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Each left side of functional dependency in </a:t>
            </a:r>
            <a:r>
              <a:rPr lang="en-US" i="0" dirty="0" err="1">
                <a:sym typeface="Greek Symbols" pitchFamily="18" charset="2"/>
              </a:rPr>
              <a:t>F</a:t>
            </a:r>
            <a:r>
              <a:rPr lang="en-US" sz="2800" i="0" baseline="-25000" dirty="0" err="1">
                <a:sym typeface="Greek Symbols" pitchFamily="18" charset="2"/>
              </a:rPr>
              <a:t>c</a:t>
            </a:r>
            <a:r>
              <a:rPr lang="en-US" sz="2800" i="0" dirty="0">
                <a:sym typeface="Greek Symbols" pitchFamily="18" charset="2"/>
              </a:rPr>
              <a:t> </a:t>
            </a:r>
            <a:r>
              <a:rPr lang="en-US" dirty="0">
                <a:sym typeface="Greek Symbols" pitchFamily="18" charset="2"/>
              </a:rPr>
              <a:t>is unique</a:t>
            </a:r>
          </a:p>
          <a:p>
            <a:pPr lvl="1">
              <a:lnSpc>
                <a:spcPct val="90000"/>
              </a:lnSpc>
            </a:pPr>
            <a:endParaRPr lang="en-US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Greek Symbols" pitchFamily="18" charset="2"/>
              </a:rPr>
              <a:t>In some (vague) sense, it is a </a:t>
            </a:r>
            <a:r>
              <a:rPr lang="en-US" i="1" dirty="0">
                <a:sym typeface="Greek Symbols" pitchFamily="18" charset="2"/>
              </a:rPr>
              <a:t>minimal </a:t>
            </a:r>
            <a:r>
              <a:rPr lang="en-US" dirty="0">
                <a:sym typeface="Greek Symbols" pitchFamily="18" charset="2"/>
              </a:rPr>
              <a:t>version of </a:t>
            </a:r>
            <a:r>
              <a:rPr lang="en-US" i="1" dirty="0">
                <a:sym typeface="Greek Symbols" pitchFamily="18" charset="2"/>
              </a:rPr>
              <a:t>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17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Fc = F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Repeat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Use union rule to combine dependencies in Fc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 lvl="2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Find an FD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r>
              <a:rPr lang="en-US" i="1" dirty="0">
                <a:sym typeface="Greek Symbols" pitchFamily="18" charset="2"/>
              </a:rPr>
              <a:t>with an extraneous attribute using only Fc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For A in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Wingdings" pitchFamily="2" charset="2"/>
              </a:rPr>
              <a:t> check if (</a:t>
            </a:r>
            <a:r>
              <a:rPr lang="en-US" altLang="en-US" dirty="0">
                <a:sym typeface="Symbol" panose="05050102010706020507" pitchFamily="18" charset="2"/>
              </a:rPr>
              <a:t> - A)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is a valid FD 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For A in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Wingdings" pitchFamily="2" charset="2"/>
              </a:rPr>
              <a:t> remove A from </a:t>
            </a:r>
            <a:r>
              <a:rPr lang="en-US" altLang="en-US" dirty="0">
                <a:sym typeface="Symbol" panose="05050102010706020507" pitchFamily="18" charset="2"/>
              </a:rPr>
              <a:t> to get a new Fc’, and check if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 can be derived from Fc’</a:t>
            </a: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Remove the extraneous attribute</a:t>
            </a:r>
          </a:p>
          <a:p>
            <a:pPr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ym typeface="Greek Symbols" pitchFamily="18" charset="2"/>
              </a:rPr>
              <a:t>Until no change</a:t>
            </a:r>
          </a:p>
          <a:p>
            <a:pPr lvl="1">
              <a:lnSpc>
                <a:spcPct val="90000"/>
              </a:lnSpc>
            </a:pPr>
            <a:endParaRPr lang="en-US" i="1" dirty="0">
              <a:sym typeface="Greek Symbols" pitchFamily="18" charset="2"/>
            </a:endParaRP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Computing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62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Computing Canonical Cover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0650-04BA-5867-C7B1-F554B3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Sections 7.2, 7.3.1, 7.3.3, 7.5.1-7.5.5 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/>
            <a:r>
              <a:rPr lang="en-US" dirty="0">
                <a:latin typeface="Calibri" charset="0"/>
              </a:rPr>
              <a:t>Basics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Different types of attributes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Cardinalities of relationships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identify ”keys” for relationships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Basics of E/R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EE8DB-404D-DC83-7031-9A6D3BC0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F394F-57AC-C945-98D2-A636F93979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20305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1910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F384F-4709-71E7-F0A7-6BAAF721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27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8.4.4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 a lossless manner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Dependency preserving decompositions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Lossless and Lossy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98E50-4C95-04D9-E247-BEEED48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01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Splitting a relational schema </a:t>
            </a:r>
            <a:r>
              <a:rPr lang="en-US" sz="2400" i="1" dirty="0"/>
              <a:t>R </a:t>
            </a:r>
            <a:r>
              <a:rPr lang="en-US" sz="2400" dirty="0"/>
              <a:t>into two relations </a:t>
            </a:r>
            <a:r>
              <a:rPr lang="en-US" sz="2400" i="1" dirty="0"/>
              <a:t>R1, R2, </a:t>
            </a:r>
            <a:r>
              <a:rPr lang="en-US" sz="2400" dirty="0"/>
              <a:t>typically for normalization</a:t>
            </a:r>
          </a:p>
          <a:p>
            <a:pPr>
              <a:lnSpc>
                <a:spcPct val="120000"/>
              </a:lnSpc>
            </a:pP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e.g., R(A, B, C, D, E) can be decomposed into: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C), R2(D, E)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R1(A, B, C, D), R2(D, E)</a:t>
            </a:r>
            <a:endParaRPr lang="en-US" sz="2400" dirty="0">
              <a:ea typeface="Arial" charset="0"/>
              <a:cs typeface="Arial" charset="0"/>
              <a:sym typeface="Wingdings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…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When is this okay to do?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a typeface="Arial" charset="0"/>
                <a:cs typeface="Arial" charset="0"/>
                <a:sym typeface="Wingdings" charset="2"/>
              </a:rPr>
              <a:t>The two resulting relations must be equivalent to the original relation… always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a typeface="Arial" charset="0"/>
                <a:cs typeface="Arial" charset="0"/>
                <a:sym typeface="Wingdings" charset="2"/>
              </a:rPr>
              <a:t>Otherwise, it is a “lossy” decomposition, and not allowed</a:t>
            </a:r>
          </a:p>
          <a:p>
            <a:pPr lvl="1">
              <a:lnSpc>
                <a:spcPct val="120000"/>
              </a:lnSpc>
            </a:pPr>
            <a:endParaRPr lang="en-US" sz="1600" dirty="0">
              <a:ea typeface="Arial" charset="0"/>
              <a:cs typeface="Arial" charset="0"/>
              <a:sym typeface="Wingdings" charset="2"/>
            </a:endParaRPr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09D01-1DA3-C9BF-3D5E-C7547CC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4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Definition: 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called </a:t>
            </a:r>
            <a:r>
              <a:rPr lang="en-US" sz="2000" i="1" dirty="0"/>
              <a:t>lossless </a:t>
            </a:r>
            <a:r>
              <a:rPr lang="en-US" sz="2000" dirty="0"/>
              <a:t>if, for all legal instances of </a:t>
            </a:r>
            <a:r>
              <a:rPr lang="en-US" sz="2000" i="1" dirty="0"/>
              <a:t>r(R):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	</a:t>
            </a:r>
            <a:r>
              <a:rPr lang="en-US" sz="2000" baseline="-25000" dirty="0"/>
              <a:t>	      </a:t>
            </a:r>
            <a:r>
              <a:rPr lang="en-US" sz="2000" i="1" dirty="0"/>
              <a:t>r  = </a:t>
            </a:r>
            <a:r>
              <a:rPr lang="en-US" sz="2000" dirty="0">
                <a:sym typeface="Symbol" charset="2"/>
              </a:rPr>
              <a:t></a:t>
            </a:r>
            <a:r>
              <a:rPr lang="en-US" sz="2000" i="1" baseline="-25000" dirty="0">
                <a:sym typeface="Symbol" charset="2"/>
              </a:rPr>
              <a:t>R1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       </a:t>
            </a:r>
            <a:r>
              <a:rPr lang="en-US" sz="2000" i="1" baseline="-25000" dirty="0">
                <a:sym typeface="Symbol" charset="2"/>
              </a:rPr>
              <a:t>R2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r </a:t>
            </a:r>
            <a:r>
              <a:rPr lang="en-US" sz="2000" dirty="0">
                <a:sym typeface="Symbol" charset="2"/>
              </a:rPr>
              <a:t>) </a:t>
            </a:r>
          </a:p>
          <a:p>
            <a:pPr lvl="4">
              <a:lnSpc>
                <a:spcPct val="120000"/>
              </a:lnSpc>
            </a:pPr>
            <a:endParaRPr lang="en-US" sz="16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ym typeface="Symbol" charset="2"/>
              </a:rPr>
              <a:t>In other words, projecting on </a:t>
            </a:r>
            <a:r>
              <a:rPr lang="en-US" sz="2000" i="1" dirty="0">
                <a:sym typeface="Symbol" charset="2"/>
              </a:rPr>
              <a:t>R1 and R2, </a:t>
            </a:r>
            <a:r>
              <a:rPr lang="en-US" sz="2000" dirty="0">
                <a:sym typeface="Symbol" charset="2"/>
              </a:rPr>
              <a:t>and </a:t>
            </a:r>
            <a:r>
              <a:rPr lang="en-US" sz="2000" i="1" dirty="0">
                <a:sym typeface="Symbol" charset="2"/>
              </a:rPr>
              <a:t>joining back, </a:t>
            </a:r>
            <a:r>
              <a:rPr lang="en-US" sz="2000" dirty="0">
                <a:sym typeface="Symbol" charset="2"/>
              </a:rPr>
              <a:t>results in the relation you started with</a:t>
            </a:r>
            <a:endParaRPr lang="en-US" sz="2000" dirty="0"/>
          </a:p>
          <a:p>
            <a:pPr lvl="3"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Rule: </a:t>
            </a:r>
            <a:r>
              <a:rPr lang="en-US" sz="2000" dirty="0"/>
              <a:t>A decomposition of </a:t>
            </a:r>
            <a:r>
              <a:rPr lang="en-US" sz="2000" i="1" dirty="0"/>
              <a:t>R </a:t>
            </a:r>
            <a:r>
              <a:rPr lang="en-US" sz="2000" dirty="0"/>
              <a:t>into </a:t>
            </a:r>
            <a:r>
              <a:rPr lang="en-US" sz="2000" i="1" dirty="0"/>
              <a:t>(R1, R2) </a:t>
            </a:r>
            <a:r>
              <a:rPr lang="en-US" sz="2000" dirty="0"/>
              <a:t>is </a:t>
            </a:r>
            <a:r>
              <a:rPr lang="en-US" sz="2000" i="1" dirty="0"/>
              <a:t>lossless, </a:t>
            </a:r>
            <a:r>
              <a:rPr lang="en-US" sz="2000" dirty="0" err="1"/>
              <a:t>iff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                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R1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       or     </a:t>
            </a:r>
            <a:r>
              <a:rPr lang="en-US" sz="2000" i="1" dirty="0">
                <a:solidFill>
                  <a:srgbClr val="FF0000"/>
                </a:solidFill>
              </a:rPr>
              <a:t>R1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</a:rPr>
              <a:t>∩ R2 </a:t>
            </a:r>
            <a:r>
              <a:rPr lang="en-US" sz="2000" i="1" dirty="0">
                <a:solidFill>
                  <a:srgbClr val="FF0000"/>
                </a:solidFill>
                <a:ea typeface="Arial" charset="0"/>
                <a:cs typeface="Arial" charset="0"/>
                <a:sym typeface="Wingdings" charset="2"/>
              </a:rPr>
              <a:t> R2</a:t>
            </a:r>
            <a:endParaRPr lang="en-US" sz="2000" i="1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    in </a:t>
            </a:r>
            <a:r>
              <a:rPr lang="en-US" sz="2000" i="1" dirty="0">
                <a:ea typeface="Arial" charset="0"/>
                <a:cs typeface="Arial" charset="0"/>
                <a:sym typeface="Wingdings" charset="2"/>
              </a:rPr>
              <a:t>F+.</a:t>
            </a:r>
          </a:p>
          <a:p>
            <a:pPr lvl="2">
              <a:lnSpc>
                <a:spcPct val="120000"/>
              </a:lnSpc>
            </a:pPr>
            <a:endParaRPr lang="en-US" sz="14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charset="2"/>
              </a:rPr>
              <a:t>Why? The join attributes then form a key for one of the relations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ea typeface="Arial" charset="0"/>
                <a:cs typeface="Arial" charset="0"/>
                <a:sym typeface="Wingdings" charset="2"/>
              </a:rPr>
              <a:t>Each tuple from the other relation joins with exactly one from that relation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sp>
        <p:nvSpPr>
          <p:cNvPr id="1273860" name="Freeform 4"/>
          <p:cNvSpPr>
            <a:spLocks/>
          </p:cNvSpPr>
          <p:nvPr/>
        </p:nvSpPr>
        <p:spPr bwMode="auto">
          <a:xfrm>
            <a:off x="2667000" y="1981200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89323-CB5D-652D-8B5B-A80977A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Example: R(A, B, C), FDs: A </a:t>
            </a:r>
            <a:r>
              <a:rPr lang="en-US" sz="2400" dirty="0">
                <a:sym typeface="Wingdings" pitchFamily="2" charset="2"/>
              </a:rPr>
              <a:t> 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R2(A, C) is lossless</a:t>
            </a:r>
          </a:p>
          <a:p>
            <a:pPr lvl="2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∩ R2 =)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 A 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a typeface="Arial" charset="0"/>
                <a:cs typeface="Arial" charset="0"/>
                <a:sym typeface="Wingdings" pitchFamily="2" charset="2"/>
              </a:rPr>
              <a:t>(R1 =) </a:t>
            </a:r>
            <a:r>
              <a:rPr lang="en-US" sz="1800" dirty="0">
                <a:ea typeface="Arial" charset="0"/>
                <a:cs typeface="Arial" charset="0"/>
                <a:sym typeface="Wingdings" pitchFamily="2" charset="2"/>
              </a:rPr>
              <a:t>AB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Arial" charset="0"/>
                <a:cs typeface="Arial" charset="0"/>
                <a:sym typeface="Wingdings" pitchFamily="2" charset="2"/>
              </a:rPr>
              <a:t>Decomposition into R1(A, B) and R2(B, C) is not lossless</a:t>
            </a:r>
          </a:p>
          <a:p>
            <a:pPr lvl="2">
              <a:lnSpc>
                <a:spcPct val="120000"/>
              </a:lnSpc>
            </a:pPr>
            <a:endParaRPr lang="en-US" sz="1800" dirty="0">
              <a:ea typeface="Arial" charset="0"/>
              <a:cs typeface="Arial" charset="0"/>
              <a:sym typeface="Wingdings" charset="2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Decompositions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9FC69F-0A52-D645-9BC4-7144F00C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733"/>
              </p:ext>
            </p:extLst>
          </p:nvPr>
        </p:nvGraphicFramePr>
        <p:xfrm>
          <a:off x="609600" y="2971800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B8DFCF-6B1E-DB4F-8311-0248564C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8976"/>
              </p:ext>
            </p:extLst>
          </p:nvPr>
        </p:nvGraphicFramePr>
        <p:xfrm>
          <a:off x="4191000" y="2957763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DC851359-BD90-F145-BAE7-D260C6C9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53457"/>
              </p:ext>
            </p:extLst>
          </p:nvPr>
        </p:nvGraphicFramePr>
        <p:xfrm>
          <a:off x="5867400" y="2957763"/>
          <a:ext cx="1066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</a:tbl>
          </a:graphicData>
        </a:graphic>
      </p:graphicFrame>
      <p:sp>
        <p:nvSpPr>
          <p:cNvPr id="8" name="Freeform 4">
            <a:extLst>
              <a:ext uri="{FF2B5EF4-FFF2-40B4-BE49-F238E27FC236}">
                <a16:creationId xmlns:a16="http://schemas.microsoft.com/office/drawing/2014/main" id="{5FE35247-ED5E-7E4A-B881-A80BC38512B8}"/>
              </a:ext>
            </a:extLst>
          </p:cNvPr>
          <p:cNvSpPr>
            <a:spLocks/>
          </p:cNvSpPr>
          <p:nvPr/>
        </p:nvSpPr>
        <p:spPr bwMode="auto">
          <a:xfrm>
            <a:off x="5347076" y="3540125"/>
            <a:ext cx="274638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07E5C28-7779-734B-B9A5-7CD683ECD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33426"/>
              </p:ext>
            </p:extLst>
          </p:nvPr>
        </p:nvGraphicFramePr>
        <p:xfrm>
          <a:off x="7391400" y="2971800"/>
          <a:ext cx="16002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40376398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5732637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2060909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64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5687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998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538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2254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6128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902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42963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5295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7592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256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7222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59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CA90CC-4FAB-294B-B1B5-519F3C5160D9}"/>
              </a:ext>
            </a:extLst>
          </p:cNvPr>
          <p:cNvSpPr txBox="1"/>
          <p:nvPr/>
        </p:nvSpPr>
        <p:spPr>
          <a:xfrm>
            <a:off x="7003140" y="3567363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=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97EA0BA-09C3-734A-B579-2895B19B763C}"/>
              </a:ext>
            </a:extLst>
          </p:cNvPr>
          <p:cNvSpPr/>
          <p:nvPr/>
        </p:nvSpPr>
        <p:spPr>
          <a:xfrm>
            <a:off x="2895600" y="3429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7DA08-8445-172C-42D7-89009C3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Is it easy to check if the dependencies in </a:t>
            </a:r>
            <a:r>
              <a:rPr lang="en-US" sz="2000" i="1" dirty="0"/>
              <a:t>F </a:t>
            </a:r>
            <a:r>
              <a:rPr lang="en-US" sz="2000" dirty="0"/>
              <a:t>hold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/>
              <a:t>	Okay as long as the dependencies can be checked in the same table.</a:t>
            </a:r>
          </a:p>
          <a:p>
            <a:pPr marL="533400" indent="-533400">
              <a:lnSpc>
                <a:spcPct val="130000"/>
              </a:lnSpc>
              <a:spcAft>
                <a:spcPts val="1200"/>
              </a:spcAft>
              <a:buNone/>
            </a:pPr>
            <a:r>
              <a:rPr lang="en-US" sz="2000" dirty="0"/>
              <a:t>Consider </a:t>
            </a:r>
            <a:r>
              <a:rPr lang="en-US" sz="2000" i="1" dirty="0"/>
              <a:t>R = (A, B, C)</a:t>
            </a:r>
            <a:r>
              <a:rPr lang="en-US" sz="2000" dirty="0"/>
              <a:t>, and </a:t>
            </a:r>
            <a:r>
              <a:rPr lang="en-US" sz="2000" i="1" dirty="0"/>
              <a:t>F ={A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C}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1. Decompose into R1 = (A, B), and R2 = (A, C)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Lossless ? Yes.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But, makes it hard to check for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		The data is in multiple tables.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2. On the other hand, </a:t>
            </a:r>
            <a:r>
              <a:rPr lang="en-US" sz="2000" i="1" dirty="0">
                <a:sym typeface="Wingdings" charset="2"/>
              </a:rPr>
              <a:t>R1 = (A, B), and R2 = (B, C),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</a:t>
            </a:r>
            <a:r>
              <a:rPr lang="en-US" sz="2000" dirty="0">
                <a:sym typeface="Wingdings" charset="2"/>
              </a:rPr>
              <a:t>   is both lossless and dependency-preserving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dirty="0">
                <a:sym typeface="Wingdings" charset="2"/>
              </a:rPr>
              <a:t>           Really ? What about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 ?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000" i="1" dirty="0">
                <a:sym typeface="Wingdings" charset="2"/>
              </a:rPr>
              <a:t>	   </a:t>
            </a:r>
            <a:r>
              <a:rPr lang="en-US" sz="2000" dirty="0">
                <a:sym typeface="Wingdings" charset="2"/>
              </a:rPr>
              <a:t>If we can check </a:t>
            </a:r>
            <a:r>
              <a:rPr lang="en-US" sz="2000" i="1" dirty="0">
                <a:sym typeface="Wingdings" charset="2"/>
              </a:rPr>
              <a:t>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B</a:t>
            </a:r>
            <a:r>
              <a:rPr lang="en-US" sz="2000" dirty="0">
                <a:sym typeface="Wingdings" charset="2"/>
              </a:rPr>
              <a:t>, and </a:t>
            </a:r>
            <a:r>
              <a:rPr lang="en-US" sz="2000" i="1" dirty="0">
                <a:sym typeface="Wingdings" charset="2"/>
              </a:rPr>
              <a:t>B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C, A </a:t>
            </a:r>
            <a:r>
              <a:rPr lang="en-US" sz="2000" i="1" dirty="0" err="1">
                <a:sym typeface="Wingdings" charset="2"/>
              </a:rPr>
              <a:t></a:t>
            </a:r>
            <a:r>
              <a:rPr lang="en-US" sz="2000" i="1" dirty="0">
                <a:sym typeface="Wingdings" charset="2"/>
              </a:rPr>
              <a:t> C</a:t>
            </a:r>
            <a:r>
              <a:rPr lang="en-US" sz="2000" dirty="0">
                <a:sym typeface="Wingdings" charset="2"/>
              </a:rPr>
              <a:t> is implied.</a:t>
            </a:r>
            <a:endParaRPr lang="en-US" sz="2000" i="1" dirty="0">
              <a:sym typeface="Wingdings" charset="2"/>
            </a:endParaRP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00F28-BDDA-4758-86FE-A74511BC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Definition: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Consider decomposition of </a:t>
            </a:r>
            <a:r>
              <a:rPr lang="en-US" i="1" dirty="0"/>
              <a:t>R into R1, …, </a:t>
            </a:r>
            <a:r>
              <a:rPr lang="en-US" i="1" dirty="0" err="1"/>
              <a:t>Rn</a:t>
            </a:r>
            <a:r>
              <a:rPr lang="en-US" i="1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Let 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be the set of dependencies </a:t>
            </a:r>
            <a:r>
              <a:rPr lang="en-US" i="1" dirty="0"/>
              <a:t>F </a:t>
            </a:r>
            <a:r>
              <a:rPr lang="en-US" sz="3200" i="1" baseline="30000" dirty="0"/>
              <a:t>+</a:t>
            </a:r>
            <a:r>
              <a:rPr lang="en-US" dirty="0"/>
              <a:t> that include only attributes in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. </a:t>
            </a:r>
          </a:p>
          <a:p>
            <a:pPr>
              <a:lnSpc>
                <a:spcPct val="120000"/>
              </a:lnSpc>
            </a:pP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 </a:t>
            </a:r>
            <a:r>
              <a:rPr lang="en-US" dirty="0"/>
              <a:t>The decomposition is  </a:t>
            </a:r>
            <a:r>
              <a:rPr lang="en-US" dirty="0">
                <a:solidFill>
                  <a:srgbClr val="FF0000"/>
                </a:solidFill>
              </a:rPr>
              <a:t>dependency preserving</a:t>
            </a:r>
            <a:r>
              <a:rPr lang="en-US" dirty="0"/>
              <a:t>,  if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2400" dirty="0"/>
              <a:t>         (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i="1" dirty="0"/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2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…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</a:t>
            </a:r>
            <a:r>
              <a:rPr lang="en-US" sz="2400" i="1" dirty="0">
                <a:sym typeface="Symbol" charset="2"/>
              </a:rPr>
              <a:t> F</a:t>
            </a:r>
            <a:r>
              <a:rPr lang="en-US" sz="2400" baseline="-25000" dirty="0">
                <a:sym typeface="Symbol" charset="2"/>
              </a:rPr>
              <a:t>n </a:t>
            </a:r>
            <a:r>
              <a:rPr lang="en-US" sz="2400" dirty="0">
                <a:sym typeface="Symbol" charset="2"/>
              </a:rPr>
              <a:t>)</a:t>
            </a:r>
            <a:r>
              <a:rPr lang="en-US" sz="3200" baseline="30000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F </a:t>
            </a:r>
            <a:r>
              <a:rPr lang="en-US" sz="3200" i="1" baseline="30000" dirty="0">
                <a:sym typeface="Symbol" charset="2"/>
              </a:rPr>
              <a:t>+</a:t>
            </a:r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Dependency-preserving Decompositions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2A451-51BC-DFCF-9913-865EEF04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79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/>
              <a:t>Design: E/R Models and Normalization</a:t>
            </a:r>
            <a:endParaRPr lang="en-US" u="sng" dirty="0">
              <a:ea typeface="+mj-ea"/>
              <a:cs typeface="+mj-cs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34124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Boyce-Codd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77674-9C4E-7BAD-E831-F0B936C7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22D28-DF46-8C43-A798-ACECE7068864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9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Section 8.3.2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BCNF helps avoid redundancy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How to decompose a schema into BCNF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Boyce Codd Normal 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C98B1-96FD-797F-D8EE-05666282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7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dirty="0"/>
              <a:t>1. We will encode and list all our knowledge about the schema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Functional dependencies (</a:t>
            </a:r>
            <a:r>
              <a:rPr lang="en-US" dirty="0" err="1"/>
              <a:t>FDs</a:t>
            </a:r>
            <a:r>
              <a:rPr lang="en-US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Also: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Multi-valued dependencies (briefly discuss later)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Join dependencies etc…</a:t>
            </a:r>
          </a:p>
          <a:p>
            <a:pPr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 will define a set of rules that the schema must follow to be considered good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“Normal forms”: 1NF, 2NF, 3NF, BCNF, 4NF, …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A normal form specifies constraints on the schemas and </a:t>
            </a:r>
            <a:r>
              <a:rPr lang="en-US" dirty="0" err="1">
                <a:solidFill>
                  <a:srgbClr val="FF0000"/>
                </a:solidFill>
              </a:rPr>
              <a:t>FDs</a:t>
            </a:r>
            <a:endParaRPr lang="en-US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dirty="0"/>
              <a:t>3. If not in a “normal form”, we modify the schema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95F8B-20CD-6D63-EF25-34591C56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DC51-CD5A-9546-8B91-3FEC0E5A14E3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38601</TotalTime>
  <Words>9826</Words>
  <Application>Microsoft Macintosh PowerPoint</Application>
  <PresentationFormat>On-screen Show (4:3)</PresentationFormat>
  <Paragraphs>1934</Paragraphs>
  <Slides>135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135</vt:i4>
      </vt:variant>
    </vt:vector>
  </HeadingPairs>
  <TitlesOfParts>
    <vt:vector size="152" baseType="lpstr">
      <vt:lpstr>ＭＳ Ｐゴシック</vt:lpstr>
      <vt:lpstr>Arial</vt:lpstr>
      <vt:lpstr>Calibri</vt:lpstr>
      <vt:lpstr>Greek Symbols</vt:lpstr>
      <vt:lpstr>Helvetica</vt:lpstr>
      <vt:lpstr>Iconic Symbols Ext</vt:lpstr>
      <vt:lpstr>Lucida Sans Unicode</vt:lpstr>
      <vt:lpstr>Monotype Sorts</vt:lpstr>
      <vt:lpstr>MS LineDraw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2_Concourse</vt:lpstr>
      <vt:lpstr>CMSC424: Database Design  Module: Design: E/R Models and Normalization</vt:lpstr>
      <vt:lpstr>Design Process; E/R Basics</vt:lpstr>
      <vt:lpstr>Design Process</vt:lpstr>
      <vt:lpstr>What runs where?</vt:lpstr>
      <vt:lpstr>“Database” Design</vt:lpstr>
      <vt:lpstr>“Database” Design</vt:lpstr>
      <vt:lpstr>Schema ”Evolution” and Challenges</vt:lpstr>
      <vt:lpstr>PowerPoint Presentation</vt:lpstr>
      <vt:lpstr>Basics of E/R Modeling</vt:lpstr>
      <vt:lpstr>Entity-Relationship Model</vt:lpstr>
      <vt:lpstr>Entity-Relationship Model</vt:lpstr>
      <vt:lpstr>Entities and relationships</vt:lpstr>
      <vt:lpstr>ER Diagram</vt:lpstr>
      <vt:lpstr>Types of Attributes</vt:lpstr>
      <vt:lpstr>Types of Attributes</vt:lpstr>
      <vt:lpstr>Relationship Cardinalities</vt:lpstr>
      <vt:lpstr>Mapping Cardinalities</vt:lpstr>
      <vt:lpstr>Mapping Cardinalities</vt:lpstr>
      <vt:lpstr>Relationship Set Keys</vt:lpstr>
      <vt:lpstr>Relationship Set Keys</vt:lpstr>
      <vt:lpstr>Relationship Set Keys</vt:lpstr>
      <vt:lpstr>Relationship Set Keys</vt:lpstr>
      <vt:lpstr>Relationship Set Keys</vt:lpstr>
      <vt:lpstr>Relationship Set Keys</vt:lpstr>
      <vt:lpstr>PowerPoint Presentation</vt:lpstr>
      <vt:lpstr>More E/R Constructs</vt:lpstr>
      <vt:lpstr>Recursive Relationships</vt:lpstr>
      <vt:lpstr>Weak Entity Sets</vt:lpstr>
      <vt:lpstr>Examples of Weak Entity Sets</vt:lpstr>
      <vt:lpstr>Participation Constraints</vt:lpstr>
      <vt:lpstr>Specialization/Generalization</vt:lpstr>
      <vt:lpstr>Aggregation</vt:lpstr>
      <vt:lpstr>PowerPoint Presentation</vt:lpstr>
      <vt:lpstr>Converting E/R Models to Relations</vt:lpstr>
      <vt:lpstr>E/R Diagrams  Relations</vt:lpstr>
      <vt:lpstr>E/R Diagrams  Relations</vt:lpstr>
      <vt:lpstr>E/R Diagrams  Relations</vt:lpstr>
      <vt:lpstr>E/R Diagrams  Relations</vt:lpstr>
      <vt:lpstr>Weak Entity Sets</vt:lpstr>
      <vt:lpstr>Multi-valued Attributes</vt:lpstr>
      <vt:lpstr>Specialization and Generalization</vt:lpstr>
      <vt:lpstr>PowerPoint Presentation</vt:lpstr>
      <vt:lpstr>Design Issues; Alternate Notations</vt:lpstr>
      <vt:lpstr>Some Common Mistakes</vt:lpstr>
      <vt:lpstr>Some Common Mistakes</vt:lpstr>
      <vt:lpstr>Design Issues</vt:lpstr>
      <vt:lpstr>Design Issues</vt:lpstr>
      <vt:lpstr>Design Issues</vt:lpstr>
      <vt:lpstr>Alternate Notations</vt:lpstr>
      <vt:lpstr>Unified Modeling Language (UML)</vt:lpstr>
      <vt:lpstr>Thoughts…</vt:lpstr>
      <vt:lpstr>Thoughts…</vt:lpstr>
      <vt:lpstr>PowerPoint Presentation</vt:lpstr>
      <vt:lpstr>Relational Database Design </vt:lpstr>
      <vt:lpstr>Normalization</vt:lpstr>
      <vt:lpstr>Simplified University Database Schema</vt:lpstr>
      <vt:lpstr>PowerPoint Presentation</vt:lpstr>
      <vt:lpstr>PowerPoint Presentation</vt:lpstr>
      <vt:lpstr>PowerPoint Presentation</vt:lpstr>
      <vt:lpstr>PowerPoint Presentation</vt:lpstr>
      <vt:lpstr>Desiderata </vt:lpstr>
      <vt:lpstr>Overall Approach</vt:lpstr>
      <vt:lpstr>Atomic Domains and 1st Normal Form</vt:lpstr>
      <vt:lpstr>CMSC424: Database Design  Module: Design: E/R Models and Normalization</vt:lpstr>
      <vt:lpstr>Functional Dependencies</vt:lpstr>
      <vt:lpstr>Functional Dependencies</vt:lpstr>
      <vt:lpstr>FDs: Example 1</vt:lpstr>
      <vt:lpstr>FDs: Example 2</vt:lpstr>
      <vt:lpstr>FDs: Example 3</vt:lpstr>
      <vt:lpstr>Functional Dependencies</vt:lpstr>
      <vt:lpstr>Functional Dependencies</vt:lpstr>
      <vt:lpstr>FDs and Redundancy</vt:lpstr>
      <vt:lpstr>FDs and Redundancy</vt:lpstr>
      <vt:lpstr>Functional Dependencies</vt:lpstr>
      <vt:lpstr>Definitions</vt:lpstr>
      <vt:lpstr>FDs</vt:lpstr>
      <vt:lpstr>CMSC424: Database Design  Module: Design: E/R Models and Normalization</vt:lpstr>
      <vt:lpstr>Working with Functional Dependencies</vt:lpstr>
      <vt:lpstr>1. Closure </vt:lpstr>
      <vt:lpstr>Additional rules</vt:lpstr>
      <vt:lpstr>Example</vt:lpstr>
      <vt:lpstr>2. Closure of an attribute set</vt:lpstr>
      <vt:lpstr>Computing the closure for A  </vt:lpstr>
      <vt:lpstr>Example</vt:lpstr>
      <vt:lpstr>Uses of attribute set closures</vt:lpstr>
      <vt:lpstr>3. Extraneous Attributes</vt:lpstr>
      <vt:lpstr>4. Canonical Cover</vt:lpstr>
      <vt:lpstr>4. Computing Canonical Cover</vt:lpstr>
      <vt:lpstr>4. Computing Canonical Cover</vt:lpstr>
      <vt:lpstr>CMSC424: Database Design  Module: Design: E/R Models and Normalization</vt:lpstr>
      <vt:lpstr>Lossless and Lossy Decompositions</vt:lpstr>
      <vt:lpstr>Decompositions</vt:lpstr>
      <vt:lpstr>Loss-less Decompositions</vt:lpstr>
      <vt:lpstr>Loss-less Decompositions</vt:lpstr>
      <vt:lpstr>Dependency-preserving Decompositions</vt:lpstr>
      <vt:lpstr>Dependency-preserving Decompositions</vt:lpstr>
      <vt:lpstr>CMSC424: Database Design  Module: Design: E/R Models and Normalization</vt:lpstr>
      <vt:lpstr>Boyce Codd Normal Form</vt:lpstr>
      <vt:lpstr>Approach</vt:lpstr>
      <vt:lpstr>BCNF: Boyce-Codd Normal Form</vt:lpstr>
      <vt:lpstr>BCNF and Redundancy</vt:lpstr>
      <vt:lpstr>BCNF</vt:lpstr>
      <vt:lpstr>Achieving BCNF Schemas</vt:lpstr>
      <vt:lpstr>Example 1</vt:lpstr>
      <vt:lpstr>Example 2-1</vt:lpstr>
      <vt:lpstr>Example 2-2</vt:lpstr>
      <vt:lpstr>Example 3</vt:lpstr>
      <vt:lpstr>Candidate Keys</vt:lpstr>
      <vt:lpstr>Decompositions</vt:lpstr>
      <vt:lpstr>CMSC424: Database Design  Module: Design: E/R Models and Normalization</vt:lpstr>
      <vt:lpstr>3rd Normal Form</vt:lpstr>
      <vt:lpstr>Issue 1: BCNF may not preserve dependencies</vt:lpstr>
      <vt:lpstr>Issue 1: BCNF may not preserve dependencies</vt:lpstr>
      <vt:lpstr>3NF (3rd Normal Form)</vt:lpstr>
      <vt:lpstr>3NF (3rd Normal Form)</vt:lpstr>
      <vt:lpstr>3NF and Redundancy</vt:lpstr>
      <vt:lpstr>Decomposing into 3NF</vt:lpstr>
      <vt:lpstr>3NF Real Example</vt:lpstr>
      <vt:lpstr>Extraneous Attributes</vt:lpstr>
      <vt:lpstr>Canonical Cover</vt:lpstr>
      <vt:lpstr>CMSC424: Database Design  Module: Design: E/R Models and Normalization</vt:lpstr>
      <vt:lpstr>4th Normal Form</vt:lpstr>
      <vt:lpstr>Issue 2: BCNF and redundancy</vt:lpstr>
      <vt:lpstr>Multi-valued Dependencies</vt:lpstr>
      <vt:lpstr>Another Example</vt:lpstr>
      <vt:lpstr>Multi-valued Dependencies</vt:lpstr>
      <vt:lpstr>MVDs</vt:lpstr>
      <vt:lpstr>4NF</vt:lpstr>
      <vt:lpstr>Comparing the normal forms</vt:lpstr>
      <vt:lpstr>CMSC424: Database Design  Module: Design: E/R Models and Normalization</vt:lpstr>
      <vt:lpstr>Recap and Other Issues</vt:lpstr>
      <vt:lpstr>Database design process</vt:lpstr>
      <vt:lpstr>Recap</vt:lpstr>
      <vt:lpstr>Recap</vt:lpstr>
      <vt:lpstr>Recap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290</cp:revision>
  <cp:lastPrinted>2008-09-04T20:00:36Z</cp:lastPrinted>
  <dcterms:created xsi:type="dcterms:W3CDTF">2010-02-07T21:32:42Z</dcterms:created>
  <dcterms:modified xsi:type="dcterms:W3CDTF">2024-03-07T15:47:48Z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