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8" r:id="rId6"/>
    <p:sldId id="269" r:id="rId7"/>
    <p:sldId id="270" r:id="rId8"/>
    <p:sldId id="263" r:id="rId9"/>
    <p:sldId id="264" r:id="rId10"/>
    <p:sldId id="271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科学计算通识实验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冯成亮</a:t>
            </a:r>
            <a:endParaRPr lang="en-US" altLang="zh-CN" sz="1900" dirty="0">
              <a:ln w="3175" cmpd="sng">
                <a:noFill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charlon_feng@buaa.edu.cn</a:t>
            </a:r>
            <a:endParaRPr lang="en-US" altLang="zh-CN" sz="1900" dirty="0">
              <a:ln w="3175" cmpd="sng">
                <a:noFill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900" dirty="0" smtClean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2021.7.11</a:t>
            </a:r>
            <a:endParaRPr lang="zh-CN" altLang="en-US" sz="1900" dirty="0">
              <a:ln w="3175" cmpd="sng">
                <a:noFill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</a:t>
            </a:r>
            <a:r>
              <a:rPr lang="zh-CN" altLang="en-US" sz="2800" dirty="0"/>
              <a:t>的直接求解法及其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克莱姆法则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顺序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消去法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列主元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消去法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LU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分解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133993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算法流程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计算复杂度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稳定性  ： 与顺序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一致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6233" y="2510470"/>
            <a:ext cx="4857251" cy="1187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62" y="1939331"/>
            <a:ext cx="967553" cy="4711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0590"/>
          <a:stretch>
            <a:fillRect/>
          </a:stretch>
        </p:blipFill>
        <p:spPr>
          <a:xfrm>
            <a:off x="7929440" y="1939331"/>
            <a:ext cx="2578343" cy="456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213" y="3781597"/>
            <a:ext cx="3732476" cy="1684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790" y="3781597"/>
            <a:ext cx="4419298" cy="10495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860" y="4940045"/>
            <a:ext cx="3071794" cy="1503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533635" y="5789966"/>
                <a:ext cx="613072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 smtClean="0"/>
                  <a:t>算法计算量：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35" y="5789966"/>
                <a:ext cx="6130720" cy="483466"/>
              </a:xfrm>
              <a:prstGeom prst="rect">
                <a:avLst/>
              </a:prstGeom>
              <a:blipFill rotWithShape="1">
                <a:blip r:embed="rId7"/>
                <a:stretch>
                  <a:fillRect l="-8" t="-7" r="5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597" y="3124045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    第二章  线性方程组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直接求解法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线性方程组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问题来源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鸡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兔同笼问题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微分方程离散问题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线性拟合问题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直接解法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克莱默法则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消元法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LU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分解法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解法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35" y="1157547"/>
            <a:ext cx="3944794" cy="2319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 b="5767"/>
          <a:stretch>
            <a:fillRect/>
          </a:stretch>
        </p:blipFill>
        <p:spPr>
          <a:xfrm>
            <a:off x="8186318" y="3670232"/>
            <a:ext cx="3066221" cy="233771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496420" y="3670232"/>
            <a:ext cx="3116953" cy="2337715"/>
            <a:chOff x="4456664" y="3937835"/>
            <a:chExt cx="3116953" cy="233771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664" y="3937835"/>
              <a:ext cx="3116953" cy="233771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7396" y="3937835"/>
              <a:ext cx="2915763" cy="6617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</a:t>
            </a:r>
            <a:r>
              <a:rPr lang="zh-CN" altLang="en-US" sz="2800" dirty="0"/>
              <a:t>的直接求解法及其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克莱姆法则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算法流程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0622" y="1724601"/>
            <a:ext cx="920308" cy="390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8053"/>
          <a:stretch>
            <a:fillRect/>
          </a:stretch>
        </p:blipFill>
        <p:spPr>
          <a:xfrm>
            <a:off x="7908296" y="1564306"/>
            <a:ext cx="2996522" cy="710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29" y="2439596"/>
            <a:ext cx="1510801" cy="6950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202" y="2466122"/>
            <a:ext cx="2014200" cy="6392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882" y="3298571"/>
            <a:ext cx="3661214" cy="721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161" y="4300108"/>
            <a:ext cx="3238396" cy="743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905" y="5681389"/>
            <a:ext cx="3244761" cy="32098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74098" y="5159663"/>
            <a:ext cx="613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十进制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位浮点计算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</a:t>
            </a:r>
            <a:r>
              <a:rPr lang="zh-CN" altLang="en-US" sz="2800" dirty="0"/>
              <a:t>的直接求解法及其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克莱姆法则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算法流程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计算复杂度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0622" y="1724601"/>
            <a:ext cx="920308" cy="390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8053"/>
          <a:stretch>
            <a:fillRect/>
          </a:stretch>
        </p:blipFill>
        <p:spPr>
          <a:xfrm>
            <a:off x="7908296" y="1564306"/>
            <a:ext cx="2996522" cy="710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29" y="2439596"/>
            <a:ext cx="1510801" cy="6950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202" y="2466122"/>
            <a:ext cx="2014200" cy="6392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882" y="3298571"/>
            <a:ext cx="3661214" cy="7215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50936" y="4247395"/>
                <a:ext cx="6130720" cy="717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 smtClean="0"/>
                  <a:t>矩阵求行列式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算法计算量：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36" y="4247395"/>
                <a:ext cx="6130720" cy="717632"/>
              </a:xfrm>
              <a:prstGeom prst="rect">
                <a:avLst/>
              </a:prstGeom>
              <a:blipFill rotWithShape="1">
                <a:blip r:embed="rId6"/>
                <a:stretch>
                  <a:fillRect l="-2" t="-72" r="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951412" y="5247627"/>
                <a:ext cx="6130720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 smtClean="0"/>
                  <a:t>n=20</a:t>
                </a:r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120</a:t>
                </a:r>
                <a:r>
                  <a:rPr lang="zh-CN" altLang="en-US" dirty="0" smtClean="0"/>
                  <a:t>亿次</a:t>
                </a:r>
                <a:r>
                  <a:rPr lang="en-US" altLang="zh-CN" dirty="0" smtClean="0"/>
                  <a:t>/s</a:t>
                </a:r>
                <a:r>
                  <a:rPr lang="zh-CN" altLang="en-US" dirty="0" smtClean="0"/>
                  <a:t>算力，</a:t>
                </a:r>
                <a:r>
                  <a:rPr lang="zh-CN" altLang="en-US" b="1" dirty="0" smtClean="0"/>
                  <a:t>需要</a:t>
                </a:r>
                <a:r>
                  <a:rPr lang="en-US" altLang="zh-CN" b="1" dirty="0" smtClean="0"/>
                  <a:t>2500</a:t>
                </a:r>
                <a:r>
                  <a:rPr lang="zh-CN" altLang="en-US" b="1" dirty="0" smtClean="0"/>
                  <a:t>年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12" y="5247627"/>
                <a:ext cx="6130720" cy="681982"/>
              </a:xfrm>
              <a:prstGeom prst="rect">
                <a:avLst/>
              </a:prstGeom>
              <a:blipFill rotWithShape="1">
                <a:blip r:embed="rId7"/>
                <a:stretch>
                  <a:fillRect l="-5" t="-91" r="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</a:t>
            </a:r>
            <a:r>
              <a:rPr lang="zh-CN" altLang="en-US" sz="2800" dirty="0"/>
              <a:t>的直接求解法及其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克莱姆法则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顺序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消去法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算法流程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计算复杂度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433" y="1773382"/>
            <a:ext cx="2357436" cy="11021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1773382"/>
            <a:ext cx="2364997" cy="11021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12" y="3202410"/>
            <a:ext cx="2381514" cy="1376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034" y="3381979"/>
            <a:ext cx="2648234" cy="72456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8668268" y="2245807"/>
            <a:ext cx="400369" cy="124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0545745" y="2929095"/>
            <a:ext cx="90435" cy="140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8757138" y="3647553"/>
            <a:ext cx="356717" cy="142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782" y="4773643"/>
            <a:ext cx="4572830" cy="1373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</a:t>
            </a:r>
            <a:r>
              <a:rPr lang="zh-CN" altLang="en-US" sz="2800" dirty="0"/>
              <a:t>的直接求解法及其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克莱姆法则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顺序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消去法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算法流程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计算复杂度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稳定性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3548" y="2604885"/>
            <a:ext cx="3222052" cy="7927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10" y="4069920"/>
            <a:ext cx="3222052" cy="8055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741" y="5096273"/>
            <a:ext cx="2679665" cy="45730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691217" y="3549100"/>
            <a:ext cx="6724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十进制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位浮点计算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</a:t>
            </a:r>
            <a:r>
              <a:rPr lang="zh-CN" altLang="en-US" sz="2800" dirty="0"/>
              <a:t>的直接求解法及其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克莱姆法则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顺序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消去法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列主元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消去法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133993" y="1773382"/>
            <a:ext cx="8534400" cy="4234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算法流程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计算复杂度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8910" y="1863818"/>
            <a:ext cx="3222052" cy="7927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78" y="2873913"/>
            <a:ext cx="3224584" cy="773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78" y="3864921"/>
            <a:ext cx="3224584" cy="879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676" y="4961721"/>
            <a:ext cx="2365424" cy="478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528611" y="5649131"/>
                <a:ext cx="613072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 smtClean="0"/>
                  <a:t>算法计算量：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11" y="5649131"/>
                <a:ext cx="6130720" cy="483466"/>
              </a:xfrm>
              <a:prstGeom prst="rect">
                <a:avLst/>
              </a:prstGeom>
              <a:blipFill rotWithShape="1">
                <a:blip r:embed="rId5"/>
                <a:stretch>
                  <a:fillRect l="-9" t="-35" r="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</a:t>
            </a:r>
            <a:r>
              <a:rPr lang="zh-CN" altLang="en-US" sz="2800" dirty="0"/>
              <a:t>的直接求解法及其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克莱姆法则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顺序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消去法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列主元</a:t>
            </a:r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Gauss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消去法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5972" y="2363898"/>
            <a:ext cx="3838575" cy="11591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70" y="4289952"/>
            <a:ext cx="4319393" cy="8911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535" y="5290723"/>
            <a:ext cx="3247261" cy="3348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350" y="4270785"/>
            <a:ext cx="3103954" cy="9176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145" y="5365267"/>
            <a:ext cx="3652627" cy="33482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045174" y="1851061"/>
            <a:ext cx="6724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十进制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位浮点计算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66859" y="3865420"/>
            <a:ext cx="3312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顺序</a:t>
            </a:r>
            <a:r>
              <a:rPr lang="en-US" altLang="zh-CN" dirty="0" smtClean="0"/>
              <a:t>Gauss</a:t>
            </a:r>
            <a:r>
              <a:rPr lang="zh-CN" altLang="en-US" dirty="0" smtClean="0"/>
              <a:t>消去法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032926" y="3865420"/>
            <a:ext cx="3312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列主元</a:t>
            </a:r>
            <a:r>
              <a:rPr lang="en-US" altLang="zh-CN" dirty="0" smtClean="0"/>
              <a:t>Gauss</a:t>
            </a:r>
            <a:r>
              <a:rPr lang="zh-CN" altLang="en-US" dirty="0" smtClean="0"/>
              <a:t>消去法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文字</Application>
  <PresentationFormat>宽屏</PresentationFormat>
  <Paragraphs>149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方正书宋_GBK</vt:lpstr>
      <vt:lpstr>Wingdings</vt:lpstr>
      <vt:lpstr>Wingdings 3</vt:lpstr>
      <vt:lpstr>Cambria Math</vt:lpstr>
      <vt:lpstr>Kingsoft Math</vt:lpstr>
      <vt:lpstr>幼圆</vt:lpstr>
      <vt:lpstr>苹方-简</vt:lpstr>
      <vt:lpstr>Century Gothic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切片</vt:lpstr>
      <vt:lpstr>科学计算通识实验</vt:lpstr>
      <vt:lpstr>    第二章  线性方程组-直接求解法</vt:lpstr>
      <vt:lpstr>第一节  线性方程组</vt:lpstr>
      <vt:lpstr>第二节  线性方程组的直接求解法及其稳定性</vt:lpstr>
      <vt:lpstr>第二节  线性方程组的直接求解法及其稳定性</vt:lpstr>
      <vt:lpstr>第二节  线性方程组的直接求解法及其稳定性</vt:lpstr>
      <vt:lpstr>第二节  线性方程组的直接求解法及其稳定性</vt:lpstr>
      <vt:lpstr>第二节  线性方程组的直接求解法及其稳定性</vt:lpstr>
      <vt:lpstr>第二节  线性方程组的直接求解法及其稳定性</vt:lpstr>
      <vt:lpstr>第二节  线性方程组的直接求解法及其稳定性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科学计算通识实验</dc:title>
  <dc:creator>401</dc:creator>
  <cp:lastModifiedBy>chenbodan</cp:lastModifiedBy>
  <cp:revision>123</cp:revision>
  <dcterms:created xsi:type="dcterms:W3CDTF">2021-07-12T03:53:23Z</dcterms:created>
  <dcterms:modified xsi:type="dcterms:W3CDTF">2021-07-12T03:53:23Z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