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3" r:id="rId3"/>
    <p:sldId id="570" r:id="rId4"/>
    <p:sldId id="571" r:id="rId5"/>
    <p:sldId id="572" r:id="rId6"/>
    <p:sldId id="573" r:id="rId7"/>
    <p:sldId id="449" r:id="rId8"/>
    <p:sldId id="394" r:id="rId9"/>
    <p:sldId id="569" r:id="rId10"/>
    <p:sldId id="525" r:id="rId11"/>
    <p:sldId id="442" r:id="rId12"/>
    <p:sldId id="439" r:id="rId13"/>
    <p:sldId id="408" r:id="rId14"/>
    <p:sldId id="430" r:id="rId15"/>
    <p:sldId id="451" r:id="rId16"/>
    <p:sldId id="597" r:id="rId17"/>
    <p:sldId id="596" r:id="rId18"/>
    <p:sldId id="39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image" Target="../media/image28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image" Target="../media/image14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72C7-D2BC-40E9-BDC4-04910F850CAF}" type="doc">
      <dgm:prSet loTypeId="urn:microsoft.com/office/officeart/2005/8/layout/cycle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850CB99-6A6F-44F5-9B27-AC99AA055EC5}">
          <dgm:prSet phldrT="[文字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zh-TW" altLang="en-US" sz="2800" i="1" smtClean="0">
                      <a:latin typeface="Cambria Math" panose="02040503050406030204" pitchFamily="18" charset="0"/>
                    </a:rPr>
                    <m:t>𝜋</m:t>
                  </m:r>
                </m:oMath>
              </a14:m>
              <a:r>
                <a:rPr lang="zh-TW" altLang="en-US" sz="2800" dirty="0"/>
                <a:t> </a:t>
              </a:r>
              <a:r>
                <a:rPr lang="en-US" altLang="zh-TW" sz="2800" dirty="0"/>
                <a:t>interacts with the environment</a:t>
              </a:r>
              <a:endParaRPr lang="zh-TW" altLang="en-US" sz="2800" dirty="0"/>
            </a:p>
          </dgm:t>
        </dgm:pt>
      </mc:Choice>
      <mc:Fallback xmlns="">
        <dgm:pt modelId="{B850CB99-6A6F-44F5-9B27-AC99AA055EC5}">
          <dgm:prSet phldrT="[文字]" custT="1"/>
          <dgm:spPr/>
          <dgm:t>
            <a:bodyPr/>
            <a:lstStyle/>
            <a:p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interacts with the environment</a:t>
              </a:r>
              <a:endParaRPr lang="zh-TW" altLang="en-US" sz="2800" dirty="0"/>
            </a:p>
          </dgm:t>
        </dgm:pt>
      </mc:Fallback>
    </mc:AlternateContent>
    <dgm:pt modelId="{49DFCF3D-6631-451E-9548-B26F137A272D}" type="par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EFE6DEA6-55AC-44CC-AD66-5BC2ED683D69}" type="sibTrans" cxnId="{3E34027F-1E3A-46DF-9D09-5A06C0816777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4493D6B-09C5-4704-A3DC-947A3B53CEDF}">
          <dgm:prSet phldrT="[文字]" custT="1"/>
          <dgm:spPr/>
          <dgm:t>
            <a:bodyPr/>
            <a:lstStyle/>
            <a:p>
              <a:r>
                <a:rPr lang="en-US" altLang="zh-TW" sz="2800" dirty="0"/>
                <a:t>Learning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TW" sz="28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𝑉</m:t>
                      </m:r>
                    </m:e>
                    <m:sup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</m:sup>
                  </m:sSup>
                  <m:d>
                    <m:dPr>
                      <m:ctrlPr>
                        <a:rPr lang="en-US" altLang="zh-TW" sz="280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</m:d>
                </m:oMath>
              </a14:m>
              <a:endParaRPr lang="zh-TW" altLang="en-US" sz="2800" dirty="0"/>
            </a:p>
          </dgm:t>
        </dgm:pt>
      </mc:Choice>
      <mc:Fallback xmlns="">
        <dgm:pt modelId="{74493D6B-09C5-4704-A3DC-947A3B53CEDF}">
          <dgm:prSet phldrT="[文字]" custT="1"/>
          <dgm:spPr/>
          <dgm:t>
            <a:bodyPr/>
            <a:lstStyle/>
            <a:p>
              <a:r>
                <a:rPr lang="en-US" altLang="zh-TW" sz="2800" dirty="0"/>
                <a:t>Learning </a:t>
              </a:r>
              <a:r>
                <a:rPr lang="en-US" altLang="zh-TW" sz="2800" i="0">
                  <a:latin typeface="Cambria Math" panose="02040503050406030204" pitchFamily="18" charset="0"/>
                </a:rPr>
                <a:t>𝑉^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en-US" altLang="zh-TW" sz="2800" i="0">
                  <a:latin typeface="Cambria Math" panose="02040503050406030204" pitchFamily="18" charset="0"/>
                </a:rPr>
                <a:t> (</a:t>
              </a:r>
              <a:r>
                <a:rPr lang="en-US" altLang="zh-TW" sz="2800" b="0" i="0">
                  <a:latin typeface="Cambria Math" panose="02040503050406030204" pitchFamily="18" charset="0"/>
                </a:rPr>
                <a:t>𝑠)</a:t>
              </a:r>
              <a:endParaRPr lang="zh-TW" altLang="en-US" sz="2800" dirty="0"/>
            </a:p>
          </dgm:t>
        </dgm:pt>
      </mc:Fallback>
    </mc:AlternateContent>
    <dgm:pt modelId="{1FC7156D-D49A-4C7C-A0C2-1F878E1441CA}" type="par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DC392417-94AE-4A5E-A8D3-9CD26D20BC70}" type="sibTrans" cxnId="{72F9C6FF-22EA-47FE-8D5B-43AD0E8BC1F0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E117D47-A069-4543-8EBF-3DBA35D4D9E2}">
          <dgm:prSet phldrT="[文字]" custT="1"/>
          <dgm:spPr/>
          <dgm:t>
            <a:bodyPr/>
            <a:lstStyle/>
            <a:p>
              <a:r>
                <a:rPr lang="en-US" altLang="zh-TW" sz="2800" dirty="0"/>
                <a:t>Update actor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from </a:t>
              </a:r>
              <a14:m>
                <m:oMath xmlns:m="http://schemas.openxmlformats.org/officeDocument/2006/math">
                  <m:r>
                    <a:rPr lang="zh-TW" altLang="en-US" sz="2800" i="1" smtClean="0">
                      <a:latin typeface="Cambria Math" panose="02040503050406030204" pitchFamily="18" charset="0"/>
                    </a:rPr>
                    <m:t>𝜋</m:t>
                  </m:r>
                  <m:r>
                    <a:rPr lang="zh-TW" altLang="en-US" sz="2800" i="1" dirty="0" smtClean="0">
                      <a:latin typeface="Cambria Math" panose="02040503050406030204" pitchFamily="18" charset="0"/>
                    </a:rPr>
                    <m:t>→</m:t>
                  </m:r>
                  <m:r>
                    <a:rPr lang="zh-TW" altLang="en-US" sz="2800" i="1" smtClean="0">
                      <a:latin typeface="Cambria Math" panose="02040503050406030204" pitchFamily="18" charset="0"/>
                    </a:rPr>
                    <m:t>𝜋</m:t>
                  </m:r>
                  <m:r>
                    <a:rPr lang="en-US" altLang="zh-TW" sz="2800" i="1" smtClean="0">
                      <a:latin typeface="Cambria Math" panose="02040503050406030204" pitchFamily="18" charset="0"/>
                    </a:rPr>
                    <m:t>’</m:t>
                  </m:r>
                </m:oMath>
              </a14:m>
              <a:r>
                <a:rPr lang="zh-TW" altLang="en-US" sz="2800" dirty="0"/>
                <a:t> </a:t>
              </a:r>
              <a:r>
                <a:rPr lang="en-US" altLang="zh-TW" sz="2800" dirty="0"/>
                <a:t>based on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TW" sz="28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𝑉</m:t>
                      </m:r>
                    </m:e>
                    <m:sup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</m:sup>
                  </m:sSup>
                  <m:d>
                    <m:dPr>
                      <m:ctrlPr>
                        <a:rPr lang="en-US" altLang="zh-TW" sz="280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</m:d>
                </m:oMath>
              </a14:m>
              <a:endParaRPr lang="zh-TW" altLang="en-US" sz="2800" dirty="0"/>
            </a:p>
          </dgm:t>
        </dgm:pt>
      </mc:Choice>
      <mc:Fallback xmlns="">
        <dgm:pt modelId="{5E117D47-A069-4543-8EBF-3DBA35D4D9E2}">
          <dgm:prSet phldrT="[文字]" custT="1"/>
          <dgm:spPr/>
          <dgm:t>
            <a:bodyPr/>
            <a:lstStyle/>
            <a:p>
              <a:r>
                <a:rPr lang="en-US" altLang="zh-TW" sz="2800" dirty="0"/>
                <a:t>Update actor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from 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zh-TW" altLang="en-US" sz="2800" i="0" dirty="0">
                  <a:latin typeface="Cambria Math" panose="02040503050406030204" pitchFamily="18" charset="0"/>
                </a:rPr>
                <a:t>→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en-US" altLang="zh-TW" sz="2800" i="0">
                  <a:latin typeface="Cambria Math" panose="02040503050406030204" pitchFamily="18" charset="0"/>
                </a:rPr>
                <a:t>’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based on </a:t>
              </a:r>
              <a:r>
                <a:rPr lang="en-US" altLang="zh-TW" sz="2800" i="0">
                  <a:latin typeface="Cambria Math" panose="02040503050406030204" pitchFamily="18" charset="0"/>
                </a:rPr>
                <a:t>𝑉^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en-US" altLang="zh-TW" sz="2800" i="0">
                  <a:latin typeface="Cambria Math" panose="02040503050406030204" pitchFamily="18" charset="0"/>
                </a:rPr>
                <a:t> (</a:t>
              </a:r>
              <a:r>
                <a:rPr lang="en-US" altLang="zh-TW" sz="2800" b="0" i="0">
                  <a:latin typeface="Cambria Math" panose="02040503050406030204" pitchFamily="18" charset="0"/>
                </a:rPr>
                <a:t>𝑠)</a:t>
              </a:r>
              <a:endParaRPr lang="zh-TW" altLang="en-US" sz="2800" dirty="0"/>
            </a:p>
          </dgm:t>
        </dgm:pt>
      </mc:Fallback>
    </mc:AlternateContent>
    <dgm:pt modelId="{1E53411C-CDEF-463A-9DDB-7B67BCE750CF}" type="par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CA181D17-C616-40B6-AB78-81432CB9D1D6}" type="sib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4B35AF7D-4F08-4CEA-AFC9-D1739EAAD44B}" type="pres">
      <dgm:prSet presAssocID="{639272C7-D2BC-40E9-BDC4-04910F850CAF}" presName="Name0" presStyleCnt="0">
        <dgm:presLayoutVars>
          <dgm:dir/>
          <dgm:resizeHandles val="exact"/>
        </dgm:presLayoutVars>
      </dgm:prSet>
      <dgm:spPr/>
    </dgm:pt>
    <dgm:pt modelId="{781B98C5-3CBD-4817-A8CB-1A248F5DDCA8}" type="pres">
      <dgm:prSet presAssocID="{639272C7-D2BC-40E9-BDC4-04910F850CAF}" presName="cycle" presStyleCnt="0"/>
      <dgm:spPr/>
    </dgm:pt>
    <dgm:pt modelId="{EF3F71E5-EF69-4635-8AFD-B2675F923788}" type="pres">
      <dgm:prSet presAssocID="{B850CB99-6A6F-44F5-9B27-AC99AA055EC5}" presName="nodeFirstNode" presStyleLbl="node1" presStyleIdx="0" presStyleCnt="3">
        <dgm:presLayoutVars>
          <dgm:bulletEnabled val="1"/>
        </dgm:presLayoutVars>
      </dgm:prSet>
      <dgm:spPr/>
    </dgm:pt>
    <dgm:pt modelId="{B27378E5-FA52-4347-BFC1-B0A2BB843CC5}" type="pres">
      <dgm:prSet presAssocID="{EFE6DEA6-55AC-44CC-AD66-5BC2ED683D69}" presName="sibTransFirstNode" presStyleLbl="bgShp" presStyleIdx="0" presStyleCnt="1"/>
      <dgm:spPr/>
    </dgm:pt>
    <dgm:pt modelId="{E37FF648-F033-4003-89AB-3F57D2EE1847}" type="pres">
      <dgm:prSet presAssocID="{74493D6B-09C5-4704-A3DC-947A3B53CEDF}" presName="nodeFollowingNodes" presStyleLbl="node1" presStyleIdx="1" presStyleCnt="3">
        <dgm:presLayoutVars>
          <dgm:bulletEnabled val="1"/>
        </dgm:presLayoutVars>
      </dgm:prSet>
      <dgm:spPr/>
    </dgm:pt>
    <dgm:pt modelId="{87975B9C-4FBF-49A6-B4AC-A7DC7B23F274}" type="pres">
      <dgm:prSet presAssocID="{5E117D47-A069-4543-8EBF-3DBA35D4D9E2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6A72A109-C928-48DA-9D8D-25DEA699AA2E}" srcId="{639272C7-D2BC-40E9-BDC4-04910F850CAF}" destId="{5E117D47-A069-4543-8EBF-3DBA35D4D9E2}" srcOrd="2" destOrd="0" parTransId="{1E53411C-CDEF-463A-9DDB-7B67BCE750CF}" sibTransId="{CA181D17-C616-40B6-AB78-81432CB9D1D6}"/>
    <dgm:cxn modelId="{4F8B7430-BC74-4C4B-85FA-B8040AD6CC68}" type="presOf" srcId="{74493D6B-09C5-4704-A3DC-947A3B53CEDF}" destId="{E37FF648-F033-4003-89AB-3F57D2EE1847}" srcOrd="0" destOrd="0" presId="urn:microsoft.com/office/officeart/2005/8/layout/cycle3"/>
    <dgm:cxn modelId="{7BE03B48-3961-4894-90BF-2628AEFA61D9}" type="presOf" srcId="{639272C7-D2BC-40E9-BDC4-04910F850CAF}" destId="{4B35AF7D-4F08-4CEA-AFC9-D1739EAAD44B}" srcOrd="0" destOrd="0" presId="urn:microsoft.com/office/officeart/2005/8/layout/cycle3"/>
    <dgm:cxn modelId="{3E34027F-1E3A-46DF-9D09-5A06C0816777}" srcId="{639272C7-D2BC-40E9-BDC4-04910F850CAF}" destId="{B850CB99-6A6F-44F5-9B27-AC99AA055EC5}" srcOrd="0" destOrd="0" parTransId="{49DFCF3D-6631-451E-9548-B26F137A272D}" sibTransId="{EFE6DEA6-55AC-44CC-AD66-5BC2ED683D69}"/>
    <dgm:cxn modelId="{00D84D90-E55F-4037-B217-1AC8F31140EA}" type="presOf" srcId="{B850CB99-6A6F-44F5-9B27-AC99AA055EC5}" destId="{EF3F71E5-EF69-4635-8AFD-B2675F923788}" srcOrd="0" destOrd="0" presId="urn:microsoft.com/office/officeart/2005/8/layout/cycle3"/>
    <dgm:cxn modelId="{EFC3CAB3-761B-4DFF-9B70-3010989C4CBE}" type="presOf" srcId="{5E117D47-A069-4543-8EBF-3DBA35D4D9E2}" destId="{87975B9C-4FBF-49A6-B4AC-A7DC7B23F274}" srcOrd="0" destOrd="0" presId="urn:microsoft.com/office/officeart/2005/8/layout/cycle3"/>
    <dgm:cxn modelId="{EE062BDF-B79C-4E09-A391-3661AEC8AA6A}" type="presOf" srcId="{EFE6DEA6-55AC-44CC-AD66-5BC2ED683D69}" destId="{B27378E5-FA52-4347-BFC1-B0A2BB843CC5}" srcOrd="0" destOrd="0" presId="urn:microsoft.com/office/officeart/2005/8/layout/cycle3"/>
    <dgm:cxn modelId="{72F9C6FF-22EA-47FE-8D5B-43AD0E8BC1F0}" srcId="{639272C7-D2BC-40E9-BDC4-04910F850CAF}" destId="{74493D6B-09C5-4704-A3DC-947A3B53CEDF}" srcOrd="1" destOrd="0" parTransId="{1FC7156D-D49A-4C7C-A0C2-1F878E1441CA}" sibTransId="{DC392417-94AE-4A5E-A8D3-9CD26D20BC70}"/>
    <dgm:cxn modelId="{AFE9FC4B-AED0-40FF-A5D0-1054DE95D901}" type="presParOf" srcId="{4B35AF7D-4F08-4CEA-AFC9-D1739EAAD44B}" destId="{781B98C5-3CBD-4817-A8CB-1A248F5DDCA8}" srcOrd="0" destOrd="0" presId="urn:microsoft.com/office/officeart/2005/8/layout/cycle3"/>
    <dgm:cxn modelId="{71A792AB-FE01-4043-AB3F-9D4D3360EA8C}" type="presParOf" srcId="{781B98C5-3CBD-4817-A8CB-1A248F5DDCA8}" destId="{EF3F71E5-EF69-4635-8AFD-B2675F923788}" srcOrd="0" destOrd="0" presId="urn:microsoft.com/office/officeart/2005/8/layout/cycle3"/>
    <dgm:cxn modelId="{725559F6-1CBA-48EE-94FC-B2E567A1D502}" type="presParOf" srcId="{781B98C5-3CBD-4817-A8CB-1A248F5DDCA8}" destId="{B27378E5-FA52-4347-BFC1-B0A2BB843CC5}" srcOrd="1" destOrd="0" presId="urn:microsoft.com/office/officeart/2005/8/layout/cycle3"/>
    <dgm:cxn modelId="{0808C63A-4E1F-4E9B-9472-825BD8FC2F5E}" type="presParOf" srcId="{781B98C5-3CBD-4817-A8CB-1A248F5DDCA8}" destId="{E37FF648-F033-4003-89AB-3F57D2EE1847}" srcOrd="2" destOrd="0" presId="urn:microsoft.com/office/officeart/2005/8/layout/cycle3"/>
    <dgm:cxn modelId="{D97405A1-3302-4138-9510-EF1D279BDD15}" type="presParOf" srcId="{781B98C5-3CBD-4817-A8CB-1A248F5DDCA8}" destId="{87975B9C-4FBF-49A6-B4AC-A7DC7B23F27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72C7-D2BC-40E9-BDC4-04910F850CAF}" type="doc">
      <dgm:prSet loTypeId="urn:microsoft.com/office/officeart/2005/8/layout/cycle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850CB99-6A6F-44F5-9B27-AC99AA055EC5}">
      <dgm:prSet phldrT="[文字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49DFCF3D-6631-451E-9548-B26F137A272D}" type="par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EFE6DEA6-55AC-44CC-AD66-5BC2ED683D69}" type="sib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74493D6B-09C5-4704-A3DC-947A3B53CEDF}">
      <dgm:prSet phldrT="[文字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1FC7156D-D49A-4C7C-A0C2-1F878E1441CA}" type="par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DC392417-94AE-4A5E-A8D3-9CD26D20BC70}" type="sib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5E117D47-A069-4543-8EBF-3DBA35D4D9E2}">
      <dgm:prSet phldrT="[文字]" custT="1"/>
      <dgm:spPr>
        <a:blipFill>
          <a:blip xmlns:r="http://schemas.openxmlformats.org/officeDocument/2006/relationships" r:embed="rId3"/>
          <a:stretch>
            <a:fillRect l="-396" r="-3168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1E53411C-CDEF-463A-9DDB-7B67BCE750CF}" type="par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CA181D17-C616-40B6-AB78-81432CB9D1D6}" type="sib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4B35AF7D-4F08-4CEA-AFC9-D1739EAAD44B}" type="pres">
      <dgm:prSet presAssocID="{639272C7-D2BC-40E9-BDC4-04910F850CAF}" presName="Name0" presStyleCnt="0">
        <dgm:presLayoutVars>
          <dgm:dir/>
          <dgm:resizeHandles val="exact"/>
        </dgm:presLayoutVars>
      </dgm:prSet>
      <dgm:spPr/>
    </dgm:pt>
    <dgm:pt modelId="{781B98C5-3CBD-4817-A8CB-1A248F5DDCA8}" type="pres">
      <dgm:prSet presAssocID="{639272C7-D2BC-40E9-BDC4-04910F850CAF}" presName="cycle" presStyleCnt="0"/>
      <dgm:spPr/>
    </dgm:pt>
    <dgm:pt modelId="{EF3F71E5-EF69-4635-8AFD-B2675F923788}" type="pres">
      <dgm:prSet presAssocID="{B850CB99-6A6F-44F5-9B27-AC99AA055EC5}" presName="nodeFirstNode" presStyleLbl="node1" presStyleIdx="0" presStyleCnt="3">
        <dgm:presLayoutVars>
          <dgm:bulletEnabled val="1"/>
        </dgm:presLayoutVars>
      </dgm:prSet>
      <dgm:spPr/>
    </dgm:pt>
    <dgm:pt modelId="{B27378E5-FA52-4347-BFC1-B0A2BB843CC5}" type="pres">
      <dgm:prSet presAssocID="{EFE6DEA6-55AC-44CC-AD66-5BC2ED683D69}" presName="sibTransFirstNode" presStyleLbl="bgShp" presStyleIdx="0" presStyleCnt="1"/>
      <dgm:spPr/>
    </dgm:pt>
    <dgm:pt modelId="{E37FF648-F033-4003-89AB-3F57D2EE1847}" type="pres">
      <dgm:prSet presAssocID="{74493D6B-09C5-4704-A3DC-947A3B53CEDF}" presName="nodeFollowingNodes" presStyleLbl="node1" presStyleIdx="1" presStyleCnt="3">
        <dgm:presLayoutVars>
          <dgm:bulletEnabled val="1"/>
        </dgm:presLayoutVars>
      </dgm:prSet>
      <dgm:spPr/>
    </dgm:pt>
    <dgm:pt modelId="{87975B9C-4FBF-49A6-B4AC-A7DC7B23F274}" type="pres">
      <dgm:prSet presAssocID="{5E117D47-A069-4543-8EBF-3DBA35D4D9E2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6A72A109-C928-48DA-9D8D-25DEA699AA2E}" srcId="{639272C7-D2BC-40E9-BDC4-04910F850CAF}" destId="{5E117D47-A069-4543-8EBF-3DBA35D4D9E2}" srcOrd="2" destOrd="0" parTransId="{1E53411C-CDEF-463A-9DDB-7B67BCE750CF}" sibTransId="{CA181D17-C616-40B6-AB78-81432CB9D1D6}"/>
    <dgm:cxn modelId="{4F8B7430-BC74-4C4B-85FA-B8040AD6CC68}" type="presOf" srcId="{74493D6B-09C5-4704-A3DC-947A3B53CEDF}" destId="{E37FF648-F033-4003-89AB-3F57D2EE1847}" srcOrd="0" destOrd="0" presId="urn:microsoft.com/office/officeart/2005/8/layout/cycle3"/>
    <dgm:cxn modelId="{7BE03B48-3961-4894-90BF-2628AEFA61D9}" type="presOf" srcId="{639272C7-D2BC-40E9-BDC4-04910F850CAF}" destId="{4B35AF7D-4F08-4CEA-AFC9-D1739EAAD44B}" srcOrd="0" destOrd="0" presId="urn:microsoft.com/office/officeart/2005/8/layout/cycle3"/>
    <dgm:cxn modelId="{3E34027F-1E3A-46DF-9D09-5A06C0816777}" srcId="{639272C7-D2BC-40E9-BDC4-04910F850CAF}" destId="{B850CB99-6A6F-44F5-9B27-AC99AA055EC5}" srcOrd="0" destOrd="0" parTransId="{49DFCF3D-6631-451E-9548-B26F137A272D}" sibTransId="{EFE6DEA6-55AC-44CC-AD66-5BC2ED683D69}"/>
    <dgm:cxn modelId="{00D84D90-E55F-4037-B217-1AC8F31140EA}" type="presOf" srcId="{B850CB99-6A6F-44F5-9B27-AC99AA055EC5}" destId="{EF3F71E5-EF69-4635-8AFD-B2675F923788}" srcOrd="0" destOrd="0" presId="urn:microsoft.com/office/officeart/2005/8/layout/cycle3"/>
    <dgm:cxn modelId="{EFC3CAB3-761B-4DFF-9B70-3010989C4CBE}" type="presOf" srcId="{5E117D47-A069-4543-8EBF-3DBA35D4D9E2}" destId="{87975B9C-4FBF-49A6-B4AC-A7DC7B23F274}" srcOrd="0" destOrd="0" presId="urn:microsoft.com/office/officeart/2005/8/layout/cycle3"/>
    <dgm:cxn modelId="{EE062BDF-B79C-4E09-A391-3661AEC8AA6A}" type="presOf" srcId="{EFE6DEA6-55AC-44CC-AD66-5BC2ED683D69}" destId="{B27378E5-FA52-4347-BFC1-B0A2BB843CC5}" srcOrd="0" destOrd="0" presId="urn:microsoft.com/office/officeart/2005/8/layout/cycle3"/>
    <dgm:cxn modelId="{72F9C6FF-22EA-47FE-8D5B-43AD0E8BC1F0}" srcId="{639272C7-D2BC-40E9-BDC4-04910F850CAF}" destId="{74493D6B-09C5-4704-A3DC-947A3B53CEDF}" srcOrd="1" destOrd="0" parTransId="{1FC7156D-D49A-4C7C-A0C2-1F878E1441CA}" sibTransId="{DC392417-94AE-4A5E-A8D3-9CD26D20BC70}"/>
    <dgm:cxn modelId="{AFE9FC4B-AED0-40FF-A5D0-1054DE95D901}" type="presParOf" srcId="{4B35AF7D-4F08-4CEA-AFC9-D1739EAAD44B}" destId="{781B98C5-3CBD-4817-A8CB-1A248F5DDCA8}" srcOrd="0" destOrd="0" presId="urn:microsoft.com/office/officeart/2005/8/layout/cycle3"/>
    <dgm:cxn modelId="{71A792AB-FE01-4043-AB3F-9D4D3360EA8C}" type="presParOf" srcId="{781B98C5-3CBD-4817-A8CB-1A248F5DDCA8}" destId="{EF3F71E5-EF69-4635-8AFD-B2675F923788}" srcOrd="0" destOrd="0" presId="urn:microsoft.com/office/officeart/2005/8/layout/cycle3"/>
    <dgm:cxn modelId="{725559F6-1CBA-48EE-94FC-B2E567A1D502}" type="presParOf" srcId="{781B98C5-3CBD-4817-A8CB-1A248F5DDCA8}" destId="{B27378E5-FA52-4347-BFC1-B0A2BB843CC5}" srcOrd="1" destOrd="0" presId="urn:microsoft.com/office/officeart/2005/8/layout/cycle3"/>
    <dgm:cxn modelId="{0808C63A-4E1F-4E9B-9472-825BD8FC2F5E}" type="presParOf" srcId="{781B98C5-3CBD-4817-A8CB-1A248F5DDCA8}" destId="{E37FF648-F033-4003-89AB-3F57D2EE1847}" srcOrd="2" destOrd="0" presId="urn:microsoft.com/office/officeart/2005/8/layout/cycle3"/>
    <dgm:cxn modelId="{D97405A1-3302-4138-9510-EF1D279BDD15}" type="presParOf" srcId="{781B98C5-3CBD-4817-A8CB-1A248F5DDCA8}" destId="{87975B9C-4FBF-49A6-B4AC-A7DC7B23F27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72C7-D2BC-40E9-BDC4-04910F850CAF}" type="doc">
      <dgm:prSet loTypeId="urn:microsoft.com/office/officeart/2005/8/layout/cycle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850CB99-6A6F-44F5-9B27-AC99AA055EC5}">
          <dgm:prSet phldrT="[文字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zh-TW" altLang="en-US" sz="2800" i="1" smtClean="0">
                      <a:latin typeface="Cambria Math" panose="02040503050406030204" pitchFamily="18" charset="0"/>
                    </a:rPr>
                    <m:t>𝜋</m:t>
                  </m:r>
                </m:oMath>
              </a14:m>
              <a:r>
                <a:rPr lang="zh-TW" altLang="en-US" sz="2800" dirty="0"/>
                <a:t> </a:t>
              </a:r>
              <a:r>
                <a:rPr lang="en-US" altLang="zh-TW" sz="2800" dirty="0"/>
                <a:t>interacts with the environment</a:t>
              </a:r>
              <a:endParaRPr lang="zh-TW" altLang="en-US" sz="2800" dirty="0"/>
            </a:p>
          </dgm:t>
        </dgm:pt>
      </mc:Choice>
      <mc:Fallback xmlns="">
        <dgm:pt modelId="{B850CB99-6A6F-44F5-9B27-AC99AA055EC5}">
          <dgm:prSet phldrT="[文字]" custT="1"/>
          <dgm:spPr/>
          <dgm:t>
            <a:bodyPr/>
            <a:lstStyle/>
            <a:p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interacts with the environment</a:t>
              </a:r>
              <a:endParaRPr lang="zh-TW" altLang="en-US" sz="2800" dirty="0"/>
            </a:p>
          </dgm:t>
        </dgm:pt>
      </mc:Fallback>
    </mc:AlternateContent>
    <dgm:pt modelId="{49DFCF3D-6631-451E-9548-B26F137A272D}" type="par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EFE6DEA6-55AC-44CC-AD66-5BC2ED683D69}" type="sibTrans" cxnId="{3E34027F-1E3A-46DF-9D09-5A06C0816777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4493D6B-09C5-4704-A3DC-947A3B53CEDF}">
          <dgm:prSet phldrT="[文字]" custT="1"/>
          <dgm:spPr/>
          <dgm:t>
            <a:bodyPr/>
            <a:lstStyle/>
            <a:p>
              <a:r>
                <a:rPr lang="en-US" altLang="zh-TW" sz="2800" dirty="0"/>
                <a:t>Learning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TW" sz="28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e>
                    <m:sup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</m:sup>
                  </m:sSup>
                  <m:d>
                    <m:dPr>
                      <m:ctrlPr>
                        <a:rPr lang="en-US" altLang="zh-TW" sz="280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e>
                  </m:d>
                </m:oMath>
              </a14:m>
              <a:endParaRPr lang="zh-TW" altLang="en-US" sz="2800" dirty="0"/>
            </a:p>
          </dgm:t>
        </dgm:pt>
      </mc:Choice>
      <mc:Fallback xmlns="">
        <dgm:pt modelId="{74493D6B-09C5-4704-A3DC-947A3B53CEDF}">
          <dgm:prSet phldrT="[文字]" custT="1"/>
          <dgm:spPr/>
          <dgm:t>
            <a:bodyPr/>
            <a:lstStyle/>
            <a:p>
              <a:r>
                <a:rPr lang="en-US" altLang="zh-TW" sz="2800" dirty="0"/>
                <a:t>Learning </a:t>
              </a:r>
              <a:r>
                <a:rPr lang="en-US" altLang="zh-TW" sz="2800" b="0" i="0">
                  <a:latin typeface="Cambria Math" panose="02040503050406030204" pitchFamily="18" charset="0"/>
                </a:rPr>
                <a:t>𝑄^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en-US" altLang="zh-TW" sz="2800" i="0">
                  <a:latin typeface="Cambria Math" panose="02040503050406030204" pitchFamily="18" charset="0"/>
                </a:rPr>
                <a:t> (</a:t>
              </a:r>
              <a:r>
                <a:rPr lang="en-US" altLang="zh-TW" sz="2800" b="0" i="0">
                  <a:latin typeface="Cambria Math" panose="02040503050406030204" pitchFamily="18" charset="0"/>
                </a:rPr>
                <a:t>𝑠,𝑎)</a:t>
              </a:r>
              <a:endParaRPr lang="zh-TW" altLang="en-US" sz="2800" dirty="0"/>
            </a:p>
          </dgm:t>
        </dgm:pt>
      </mc:Fallback>
    </mc:AlternateContent>
    <dgm:pt modelId="{1FC7156D-D49A-4C7C-A0C2-1F878E1441CA}" type="par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DC392417-94AE-4A5E-A8D3-9CD26D20BC70}" type="sibTrans" cxnId="{72F9C6FF-22EA-47FE-8D5B-43AD0E8BC1F0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E117D47-A069-4543-8EBF-3DBA35D4D9E2}">
          <dgm:prSet phldrT="[文字]" custT="1"/>
          <dgm:spPr/>
          <dgm:t>
            <a:bodyPr/>
            <a:lstStyle/>
            <a:p>
              <a:r>
                <a:rPr lang="en-US" altLang="zh-TW" sz="2800" dirty="0"/>
                <a:t>Find a new actor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TW" sz="28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</m:e>
                    <m: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oMath>
              </a14:m>
              <a:r>
                <a:rPr lang="zh-TW" altLang="en-US" sz="2800" dirty="0"/>
                <a:t> </a:t>
              </a:r>
              <a:r>
                <a:rPr lang="en-US" altLang="zh-TW" sz="2800" dirty="0"/>
                <a:t>“better” than </a:t>
              </a:r>
              <a14:m>
                <m:oMath xmlns:m="http://schemas.openxmlformats.org/officeDocument/2006/math">
                  <m:r>
                    <a:rPr lang="zh-TW" altLang="en-US" sz="2800" i="1" smtClean="0">
                      <a:latin typeface="Cambria Math" panose="02040503050406030204" pitchFamily="18" charset="0"/>
                    </a:rPr>
                    <m:t>𝜋</m:t>
                  </m:r>
                </m:oMath>
              </a14:m>
              <a:endParaRPr lang="zh-TW" altLang="en-US" sz="2800" dirty="0"/>
            </a:p>
          </dgm:t>
        </dgm:pt>
      </mc:Choice>
      <mc:Fallback xmlns="">
        <dgm:pt modelId="{5E117D47-A069-4543-8EBF-3DBA35D4D9E2}">
          <dgm:prSet phldrT="[文字]" custT="1"/>
          <dgm:spPr/>
          <dgm:t>
            <a:bodyPr/>
            <a:lstStyle/>
            <a:p>
              <a:r>
                <a:rPr lang="en-US" altLang="zh-TW" sz="2800" dirty="0"/>
                <a:t>Find a new actor 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en-US" altLang="zh-TW" sz="2800" i="0">
                  <a:latin typeface="Cambria Math" panose="02040503050406030204" pitchFamily="18" charset="0"/>
                </a:rPr>
                <a:t>^</a:t>
              </a:r>
              <a:r>
                <a:rPr lang="en-US" altLang="zh-TW" sz="2800" b="0" i="0">
                  <a:latin typeface="Cambria Math" panose="02040503050406030204" pitchFamily="18" charset="0"/>
                </a:rPr>
                <a:t>′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“better” than 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endParaRPr lang="zh-TW" altLang="en-US" sz="2800" dirty="0"/>
            </a:p>
          </dgm:t>
        </dgm:pt>
      </mc:Fallback>
    </mc:AlternateContent>
    <dgm:pt modelId="{1E53411C-CDEF-463A-9DDB-7B67BCE750CF}" type="par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CA181D17-C616-40B6-AB78-81432CB9D1D6}" type="sib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4B35AF7D-4F08-4CEA-AFC9-D1739EAAD44B}" type="pres">
      <dgm:prSet presAssocID="{639272C7-D2BC-40E9-BDC4-04910F850CAF}" presName="Name0" presStyleCnt="0">
        <dgm:presLayoutVars>
          <dgm:dir/>
          <dgm:resizeHandles val="exact"/>
        </dgm:presLayoutVars>
      </dgm:prSet>
      <dgm:spPr/>
    </dgm:pt>
    <dgm:pt modelId="{781B98C5-3CBD-4817-A8CB-1A248F5DDCA8}" type="pres">
      <dgm:prSet presAssocID="{639272C7-D2BC-40E9-BDC4-04910F850CAF}" presName="cycle" presStyleCnt="0"/>
      <dgm:spPr/>
    </dgm:pt>
    <dgm:pt modelId="{EF3F71E5-EF69-4635-8AFD-B2675F923788}" type="pres">
      <dgm:prSet presAssocID="{B850CB99-6A6F-44F5-9B27-AC99AA055EC5}" presName="nodeFirstNode" presStyleLbl="node1" presStyleIdx="0" presStyleCnt="3">
        <dgm:presLayoutVars>
          <dgm:bulletEnabled val="1"/>
        </dgm:presLayoutVars>
      </dgm:prSet>
      <dgm:spPr/>
    </dgm:pt>
    <dgm:pt modelId="{B27378E5-FA52-4347-BFC1-B0A2BB843CC5}" type="pres">
      <dgm:prSet presAssocID="{EFE6DEA6-55AC-44CC-AD66-5BC2ED683D69}" presName="sibTransFirstNode" presStyleLbl="bgShp" presStyleIdx="0" presStyleCnt="1"/>
      <dgm:spPr/>
    </dgm:pt>
    <dgm:pt modelId="{E37FF648-F033-4003-89AB-3F57D2EE1847}" type="pres">
      <dgm:prSet presAssocID="{74493D6B-09C5-4704-A3DC-947A3B53CEDF}" presName="nodeFollowingNodes" presStyleLbl="node1" presStyleIdx="1" presStyleCnt="3">
        <dgm:presLayoutVars>
          <dgm:bulletEnabled val="1"/>
        </dgm:presLayoutVars>
      </dgm:prSet>
      <dgm:spPr/>
    </dgm:pt>
    <dgm:pt modelId="{87975B9C-4FBF-49A6-B4AC-A7DC7B23F274}" type="pres">
      <dgm:prSet presAssocID="{5E117D47-A069-4543-8EBF-3DBA35D4D9E2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6A72A109-C928-48DA-9D8D-25DEA699AA2E}" srcId="{639272C7-D2BC-40E9-BDC4-04910F850CAF}" destId="{5E117D47-A069-4543-8EBF-3DBA35D4D9E2}" srcOrd="2" destOrd="0" parTransId="{1E53411C-CDEF-463A-9DDB-7B67BCE750CF}" sibTransId="{CA181D17-C616-40B6-AB78-81432CB9D1D6}"/>
    <dgm:cxn modelId="{4F8B7430-BC74-4C4B-85FA-B8040AD6CC68}" type="presOf" srcId="{74493D6B-09C5-4704-A3DC-947A3B53CEDF}" destId="{E37FF648-F033-4003-89AB-3F57D2EE1847}" srcOrd="0" destOrd="0" presId="urn:microsoft.com/office/officeart/2005/8/layout/cycle3"/>
    <dgm:cxn modelId="{7BE03B48-3961-4894-90BF-2628AEFA61D9}" type="presOf" srcId="{639272C7-D2BC-40E9-BDC4-04910F850CAF}" destId="{4B35AF7D-4F08-4CEA-AFC9-D1739EAAD44B}" srcOrd="0" destOrd="0" presId="urn:microsoft.com/office/officeart/2005/8/layout/cycle3"/>
    <dgm:cxn modelId="{3E34027F-1E3A-46DF-9D09-5A06C0816777}" srcId="{639272C7-D2BC-40E9-BDC4-04910F850CAF}" destId="{B850CB99-6A6F-44F5-9B27-AC99AA055EC5}" srcOrd="0" destOrd="0" parTransId="{49DFCF3D-6631-451E-9548-B26F137A272D}" sibTransId="{EFE6DEA6-55AC-44CC-AD66-5BC2ED683D69}"/>
    <dgm:cxn modelId="{00D84D90-E55F-4037-B217-1AC8F31140EA}" type="presOf" srcId="{B850CB99-6A6F-44F5-9B27-AC99AA055EC5}" destId="{EF3F71E5-EF69-4635-8AFD-B2675F923788}" srcOrd="0" destOrd="0" presId="urn:microsoft.com/office/officeart/2005/8/layout/cycle3"/>
    <dgm:cxn modelId="{EFC3CAB3-761B-4DFF-9B70-3010989C4CBE}" type="presOf" srcId="{5E117D47-A069-4543-8EBF-3DBA35D4D9E2}" destId="{87975B9C-4FBF-49A6-B4AC-A7DC7B23F274}" srcOrd="0" destOrd="0" presId="urn:microsoft.com/office/officeart/2005/8/layout/cycle3"/>
    <dgm:cxn modelId="{EE062BDF-B79C-4E09-A391-3661AEC8AA6A}" type="presOf" srcId="{EFE6DEA6-55AC-44CC-AD66-5BC2ED683D69}" destId="{B27378E5-FA52-4347-BFC1-B0A2BB843CC5}" srcOrd="0" destOrd="0" presId="urn:microsoft.com/office/officeart/2005/8/layout/cycle3"/>
    <dgm:cxn modelId="{72F9C6FF-22EA-47FE-8D5B-43AD0E8BC1F0}" srcId="{639272C7-D2BC-40E9-BDC4-04910F850CAF}" destId="{74493D6B-09C5-4704-A3DC-947A3B53CEDF}" srcOrd="1" destOrd="0" parTransId="{1FC7156D-D49A-4C7C-A0C2-1F878E1441CA}" sibTransId="{DC392417-94AE-4A5E-A8D3-9CD26D20BC70}"/>
    <dgm:cxn modelId="{AFE9FC4B-AED0-40FF-A5D0-1054DE95D901}" type="presParOf" srcId="{4B35AF7D-4F08-4CEA-AFC9-D1739EAAD44B}" destId="{781B98C5-3CBD-4817-A8CB-1A248F5DDCA8}" srcOrd="0" destOrd="0" presId="urn:microsoft.com/office/officeart/2005/8/layout/cycle3"/>
    <dgm:cxn modelId="{71A792AB-FE01-4043-AB3F-9D4D3360EA8C}" type="presParOf" srcId="{781B98C5-3CBD-4817-A8CB-1A248F5DDCA8}" destId="{EF3F71E5-EF69-4635-8AFD-B2675F923788}" srcOrd="0" destOrd="0" presId="urn:microsoft.com/office/officeart/2005/8/layout/cycle3"/>
    <dgm:cxn modelId="{725559F6-1CBA-48EE-94FC-B2E567A1D502}" type="presParOf" srcId="{781B98C5-3CBD-4817-A8CB-1A248F5DDCA8}" destId="{B27378E5-FA52-4347-BFC1-B0A2BB843CC5}" srcOrd="1" destOrd="0" presId="urn:microsoft.com/office/officeart/2005/8/layout/cycle3"/>
    <dgm:cxn modelId="{0808C63A-4E1F-4E9B-9472-825BD8FC2F5E}" type="presParOf" srcId="{781B98C5-3CBD-4817-A8CB-1A248F5DDCA8}" destId="{E37FF648-F033-4003-89AB-3F57D2EE1847}" srcOrd="2" destOrd="0" presId="urn:microsoft.com/office/officeart/2005/8/layout/cycle3"/>
    <dgm:cxn modelId="{D97405A1-3302-4138-9510-EF1D279BDD15}" type="presParOf" srcId="{781B98C5-3CBD-4817-A8CB-1A248F5DDCA8}" destId="{87975B9C-4FBF-49A6-B4AC-A7DC7B23F27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9272C7-D2BC-40E9-BDC4-04910F850CAF}" type="doc">
      <dgm:prSet loTypeId="urn:microsoft.com/office/officeart/2005/8/layout/cycle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850CB99-6A6F-44F5-9B27-AC99AA055EC5}">
      <dgm:prSet phldrT="[文字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49DFCF3D-6631-451E-9548-B26F137A272D}" type="par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EFE6DEA6-55AC-44CC-AD66-5BC2ED683D69}" type="sib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74493D6B-09C5-4704-A3DC-947A3B53CEDF}">
      <dgm:prSet phldrT="[文字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1FC7156D-D49A-4C7C-A0C2-1F878E1441CA}" type="par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DC392417-94AE-4A5E-A8D3-9CD26D20BC70}" type="sib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5E117D47-A069-4543-8EBF-3DBA35D4D9E2}">
      <dgm:prSet phldrT="[文字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1E53411C-CDEF-463A-9DDB-7B67BCE750CF}" type="par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CA181D17-C616-40B6-AB78-81432CB9D1D6}" type="sib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4B35AF7D-4F08-4CEA-AFC9-D1739EAAD44B}" type="pres">
      <dgm:prSet presAssocID="{639272C7-D2BC-40E9-BDC4-04910F850CAF}" presName="Name0" presStyleCnt="0">
        <dgm:presLayoutVars>
          <dgm:dir/>
          <dgm:resizeHandles val="exact"/>
        </dgm:presLayoutVars>
      </dgm:prSet>
      <dgm:spPr/>
    </dgm:pt>
    <dgm:pt modelId="{781B98C5-3CBD-4817-A8CB-1A248F5DDCA8}" type="pres">
      <dgm:prSet presAssocID="{639272C7-D2BC-40E9-BDC4-04910F850CAF}" presName="cycle" presStyleCnt="0"/>
      <dgm:spPr/>
    </dgm:pt>
    <dgm:pt modelId="{EF3F71E5-EF69-4635-8AFD-B2675F923788}" type="pres">
      <dgm:prSet presAssocID="{B850CB99-6A6F-44F5-9B27-AC99AA055EC5}" presName="nodeFirstNode" presStyleLbl="node1" presStyleIdx="0" presStyleCnt="3">
        <dgm:presLayoutVars>
          <dgm:bulletEnabled val="1"/>
        </dgm:presLayoutVars>
      </dgm:prSet>
      <dgm:spPr/>
    </dgm:pt>
    <dgm:pt modelId="{B27378E5-FA52-4347-BFC1-B0A2BB843CC5}" type="pres">
      <dgm:prSet presAssocID="{EFE6DEA6-55AC-44CC-AD66-5BC2ED683D69}" presName="sibTransFirstNode" presStyleLbl="bgShp" presStyleIdx="0" presStyleCnt="1"/>
      <dgm:spPr/>
    </dgm:pt>
    <dgm:pt modelId="{E37FF648-F033-4003-89AB-3F57D2EE1847}" type="pres">
      <dgm:prSet presAssocID="{74493D6B-09C5-4704-A3DC-947A3B53CEDF}" presName="nodeFollowingNodes" presStyleLbl="node1" presStyleIdx="1" presStyleCnt="3">
        <dgm:presLayoutVars>
          <dgm:bulletEnabled val="1"/>
        </dgm:presLayoutVars>
      </dgm:prSet>
      <dgm:spPr/>
    </dgm:pt>
    <dgm:pt modelId="{87975B9C-4FBF-49A6-B4AC-A7DC7B23F274}" type="pres">
      <dgm:prSet presAssocID="{5E117D47-A069-4543-8EBF-3DBA35D4D9E2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6A72A109-C928-48DA-9D8D-25DEA699AA2E}" srcId="{639272C7-D2BC-40E9-BDC4-04910F850CAF}" destId="{5E117D47-A069-4543-8EBF-3DBA35D4D9E2}" srcOrd="2" destOrd="0" parTransId="{1E53411C-CDEF-463A-9DDB-7B67BCE750CF}" sibTransId="{CA181D17-C616-40B6-AB78-81432CB9D1D6}"/>
    <dgm:cxn modelId="{4F8B7430-BC74-4C4B-85FA-B8040AD6CC68}" type="presOf" srcId="{74493D6B-09C5-4704-A3DC-947A3B53CEDF}" destId="{E37FF648-F033-4003-89AB-3F57D2EE1847}" srcOrd="0" destOrd="0" presId="urn:microsoft.com/office/officeart/2005/8/layout/cycle3"/>
    <dgm:cxn modelId="{7BE03B48-3961-4894-90BF-2628AEFA61D9}" type="presOf" srcId="{639272C7-D2BC-40E9-BDC4-04910F850CAF}" destId="{4B35AF7D-4F08-4CEA-AFC9-D1739EAAD44B}" srcOrd="0" destOrd="0" presId="urn:microsoft.com/office/officeart/2005/8/layout/cycle3"/>
    <dgm:cxn modelId="{3E34027F-1E3A-46DF-9D09-5A06C0816777}" srcId="{639272C7-D2BC-40E9-BDC4-04910F850CAF}" destId="{B850CB99-6A6F-44F5-9B27-AC99AA055EC5}" srcOrd="0" destOrd="0" parTransId="{49DFCF3D-6631-451E-9548-B26F137A272D}" sibTransId="{EFE6DEA6-55AC-44CC-AD66-5BC2ED683D69}"/>
    <dgm:cxn modelId="{00D84D90-E55F-4037-B217-1AC8F31140EA}" type="presOf" srcId="{B850CB99-6A6F-44F5-9B27-AC99AA055EC5}" destId="{EF3F71E5-EF69-4635-8AFD-B2675F923788}" srcOrd="0" destOrd="0" presId="urn:microsoft.com/office/officeart/2005/8/layout/cycle3"/>
    <dgm:cxn modelId="{EFC3CAB3-761B-4DFF-9B70-3010989C4CBE}" type="presOf" srcId="{5E117D47-A069-4543-8EBF-3DBA35D4D9E2}" destId="{87975B9C-4FBF-49A6-B4AC-A7DC7B23F274}" srcOrd="0" destOrd="0" presId="urn:microsoft.com/office/officeart/2005/8/layout/cycle3"/>
    <dgm:cxn modelId="{EE062BDF-B79C-4E09-A391-3661AEC8AA6A}" type="presOf" srcId="{EFE6DEA6-55AC-44CC-AD66-5BC2ED683D69}" destId="{B27378E5-FA52-4347-BFC1-B0A2BB843CC5}" srcOrd="0" destOrd="0" presId="urn:microsoft.com/office/officeart/2005/8/layout/cycle3"/>
    <dgm:cxn modelId="{72F9C6FF-22EA-47FE-8D5B-43AD0E8BC1F0}" srcId="{639272C7-D2BC-40E9-BDC4-04910F850CAF}" destId="{74493D6B-09C5-4704-A3DC-947A3B53CEDF}" srcOrd="1" destOrd="0" parTransId="{1FC7156D-D49A-4C7C-A0C2-1F878E1441CA}" sibTransId="{DC392417-94AE-4A5E-A8D3-9CD26D20BC70}"/>
    <dgm:cxn modelId="{AFE9FC4B-AED0-40FF-A5D0-1054DE95D901}" type="presParOf" srcId="{4B35AF7D-4F08-4CEA-AFC9-D1739EAAD44B}" destId="{781B98C5-3CBD-4817-A8CB-1A248F5DDCA8}" srcOrd="0" destOrd="0" presId="urn:microsoft.com/office/officeart/2005/8/layout/cycle3"/>
    <dgm:cxn modelId="{71A792AB-FE01-4043-AB3F-9D4D3360EA8C}" type="presParOf" srcId="{781B98C5-3CBD-4817-A8CB-1A248F5DDCA8}" destId="{EF3F71E5-EF69-4635-8AFD-B2675F923788}" srcOrd="0" destOrd="0" presId="urn:microsoft.com/office/officeart/2005/8/layout/cycle3"/>
    <dgm:cxn modelId="{725559F6-1CBA-48EE-94FC-B2E567A1D502}" type="presParOf" srcId="{781B98C5-3CBD-4817-A8CB-1A248F5DDCA8}" destId="{B27378E5-FA52-4347-BFC1-B0A2BB843CC5}" srcOrd="1" destOrd="0" presId="urn:microsoft.com/office/officeart/2005/8/layout/cycle3"/>
    <dgm:cxn modelId="{0808C63A-4E1F-4E9B-9472-825BD8FC2F5E}" type="presParOf" srcId="{781B98C5-3CBD-4817-A8CB-1A248F5DDCA8}" destId="{E37FF648-F033-4003-89AB-3F57D2EE1847}" srcOrd="2" destOrd="0" presId="urn:microsoft.com/office/officeart/2005/8/layout/cycle3"/>
    <dgm:cxn modelId="{D97405A1-3302-4138-9510-EF1D279BDD15}" type="presParOf" srcId="{781B98C5-3CBD-4817-A8CB-1A248F5DDCA8}" destId="{87975B9C-4FBF-49A6-B4AC-A7DC7B23F27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378E5-FA52-4347-BFC1-B0A2BB843CC5}">
      <dsp:nvSpPr>
        <dsp:cNvPr id="0" name=""/>
        <dsp:cNvSpPr/>
      </dsp:nvSpPr>
      <dsp:spPr>
        <a:xfrm>
          <a:off x="1792111" y="-251480"/>
          <a:ext cx="4302477" cy="4302477"/>
        </a:xfrm>
        <a:prstGeom prst="circularArrow">
          <a:avLst>
            <a:gd name="adj1" fmla="val 5689"/>
            <a:gd name="adj2" fmla="val 340510"/>
            <a:gd name="adj3" fmla="val 12385253"/>
            <a:gd name="adj4" fmla="val 18295915"/>
            <a:gd name="adj5" fmla="val 5908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F3F71E5-EF69-4635-8AFD-B2675F923788}">
      <dsp:nvSpPr>
        <dsp:cNvPr id="0" name=""/>
        <dsp:cNvSpPr/>
      </dsp:nvSpPr>
      <dsp:spPr>
        <a:xfrm>
          <a:off x="2418382" y="993"/>
          <a:ext cx="3049934" cy="152496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zh-TW" altLang="en-US" sz="2800" i="1" kern="1200" smtClean="0">
                  <a:latin typeface="Cambria Math" panose="02040503050406030204" pitchFamily="18" charset="0"/>
                </a:rPr>
                <m:t>𝜋</m:t>
              </m:r>
            </m:oMath>
          </a14:m>
          <a:r>
            <a:rPr lang="zh-TW" altLang="en-US" sz="2800" kern="1200" dirty="0"/>
            <a:t> </a:t>
          </a:r>
          <a:r>
            <a:rPr lang="en-US" altLang="zh-TW" sz="2800" kern="1200" dirty="0"/>
            <a:t>interacts with the environment</a:t>
          </a:r>
          <a:endParaRPr lang="zh-TW" altLang="en-US" sz="2800" kern="1200" dirty="0"/>
        </a:p>
      </dsp:txBody>
      <dsp:txXfrm>
        <a:off x="2492825" y="75436"/>
        <a:ext cx="2901048" cy="1376081"/>
      </dsp:txXfrm>
    </dsp:sp>
    <dsp:sp modelId="{E37FF648-F033-4003-89AB-3F57D2EE1847}">
      <dsp:nvSpPr>
        <dsp:cNvPr id="0" name=""/>
        <dsp:cNvSpPr/>
      </dsp:nvSpPr>
      <dsp:spPr>
        <a:xfrm>
          <a:off x="4049041" y="2825377"/>
          <a:ext cx="3049934" cy="1524967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Learning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8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TW" sz="2800" i="1" kern="1200">
                      <a:latin typeface="Cambria Math" panose="02040503050406030204" pitchFamily="18" charset="0"/>
                    </a:rPr>
                    <m:t>𝑉</m:t>
                  </m:r>
                </m:e>
                <m:sup>
                  <m:r>
                    <a:rPr lang="zh-TW" altLang="en-US" sz="2800" i="1" kern="1200">
                      <a:latin typeface="Cambria Math" panose="02040503050406030204" pitchFamily="18" charset="0"/>
                    </a:rPr>
                    <m:t>𝜋</m:t>
                  </m:r>
                </m:sup>
              </m:sSup>
              <m:d>
                <m:dPr>
                  <m:ctrlPr>
                    <a:rPr lang="en-US" altLang="zh-TW" sz="28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</m:d>
            </m:oMath>
          </a14:m>
          <a:endParaRPr lang="zh-TW" altLang="en-US" sz="2800" kern="1200" dirty="0"/>
        </a:p>
      </dsp:txBody>
      <dsp:txXfrm>
        <a:off x="4123484" y="2899820"/>
        <a:ext cx="2901048" cy="1376081"/>
      </dsp:txXfrm>
    </dsp:sp>
    <dsp:sp modelId="{87975B9C-4FBF-49A6-B4AC-A7DC7B23F274}">
      <dsp:nvSpPr>
        <dsp:cNvPr id="0" name=""/>
        <dsp:cNvSpPr/>
      </dsp:nvSpPr>
      <dsp:spPr>
        <a:xfrm>
          <a:off x="787724" y="2825377"/>
          <a:ext cx="3049934" cy="1524967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Update actor</a:t>
          </a:r>
          <a:r>
            <a:rPr lang="zh-TW" altLang="en-US" sz="2800" kern="1200" dirty="0"/>
            <a:t> </a:t>
          </a:r>
          <a:r>
            <a:rPr lang="en-US" altLang="zh-TW" sz="2800" kern="1200" dirty="0"/>
            <a:t>from </a:t>
          </a:r>
          <a14:m xmlns:a14="http://schemas.microsoft.com/office/drawing/2010/main">
            <m:oMath xmlns:m="http://schemas.openxmlformats.org/officeDocument/2006/math">
              <m:r>
                <a:rPr lang="zh-TW" altLang="en-US" sz="2800" i="1" kern="1200" smtClean="0">
                  <a:latin typeface="Cambria Math" panose="02040503050406030204" pitchFamily="18" charset="0"/>
                </a:rPr>
                <m:t>𝜋</m:t>
              </m:r>
              <m:r>
                <a:rPr lang="zh-TW" altLang="en-US" sz="2800" i="1" kern="1200" dirty="0" smtClean="0">
                  <a:latin typeface="Cambria Math" panose="02040503050406030204" pitchFamily="18" charset="0"/>
                </a:rPr>
                <m:t>→</m:t>
              </m:r>
              <m:r>
                <a:rPr lang="zh-TW" altLang="en-US" sz="2800" i="1" kern="1200" smtClean="0">
                  <a:latin typeface="Cambria Math" panose="02040503050406030204" pitchFamily="18" charset="0"/>
                </a:rPr>
                <m:t>𝜋</m:t>
              </m:r>
              <m:r>
                <a:rPr lang="en-US" altLang="zh-TW" sz="2800" i="1" kern="1200" smtClean="0">
                  <a:latin typeface="Cambria Math" panose="02040503050406030204" pitchFamily="18" charset="0"/>
                </a:rPr>
                <m:t>’</m:t>
              </m:r>
            </m:oMath>
          </a14:m>
          <a:r>
            <a:rPr lang="zh-TW" altLang="en-US" sz="2800" kern="1200" dirty="0"/>
            <a:t> </a:t>
          </a:r>
          <a:r>
            <a:rPr lang="en-US" altLang="zh-TW" sz="2800" kern="1200" dirty="0"/>
            <a:t>based on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8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TW" sz="2800" i="1" kern="1200">
                      <a:latin typeface="Cambria Math" panose="02040503050406030204" pitchFamily="18" charset="0"/>
                    </a:rPr>
                    <m:t>𝑉</m:t>
                  </m:r>
                </m:e>
                <m:sup>
                  <m:r>
                    <a:rPr lang="zh-TW" altLang="en-US" sz="2800" i="1" kern="1200">
                      <a:latin typeface="Cambria Math" panose="02040503050406030204" pitchFamily="18" charset="0"/>
                    </a:rPr>
                    <m:t>𝜋</m:t>
                  </m:r>
                </m:sup>
              </m:sSup>
              <m:d>
                <m:dPr>
                  <m:ctrlPr>
                    <a:rPr lang="en-US" altLang="zh-TW" sz="28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</m:d>
            </m:oMath>
          </a14:m>
          <a:endParaRPr lang="zh-TW" altLang="en-US" sz="2800" kern="1200" dirty="0"/>
        </a:p>
      </dsp:txBody>
      <dsp:txXfrm>
        <a:off x="862167" y="2899820"/>
        <a:ext cx="2901048" cy="1376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378E5-FA52-4347-BFC1-B0A2BB843CC5}">
      <dsp:nvSpPr>
        <dsp:cNvPr id="0" name=""/>
        <dsp:cNvSpPr/>
      </dsp:nvSpPr>
      <dsp:spPr>
        <a:xfrm>
          <a:off x="1792111" y="-251480"/>
          <a:ext cx="4302477" cy="4302477"/>
        </a:xfrm>
        <a:prstGeom prst="circularArrow">
          <a:avLst>
            <a:gd name="adj1" fmla="val 5689"/>
            <a:gd name="adj2" fmla="val 340510"/>
            <a:gd name="adj3" fmla="val 12385253"/>
            <a:gd name="adj4" fmla="val 18295915"/>
            <a:gd name="adj5" fmla="val 5908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F3F71E5-EF69-4635-8AFD-B2675F923788}">
      <dsp:nvSpPr>
        <dsp:cNvPr id="0" name=""/>
        <dsp:cNvSpPr/>
      </dsp:nvSpPr>
      <dsp:spPr>
        <a:xfrm>
          <a:off x="2418382" y="993"/>
          <a:ext cx="3049934" cy="152496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zh-TW" altLang="en-US" sz="2800" i="1" kern="1200" smtClean="0">
                  <a:latin typeface="Cambria Math" panose="02040503050406030204" pitchFamily="18" charset="0"/>
                </a:rPr>
                <m:t>𝜋</m:t>
              </m:r>
            </m:oMath>
          </a14:m>
          <a:r>
            <a:rPr lang="zh-TW" altLang="en-US" sz="2800" kern="1200" dirty="0"/>
            <a:t> </a:t>
          </a:r>
          <a:r>
            <a:rPr lang="en-US" altLang="zh-TW" sz="2800" kern="1200" dirty="0"/>
            <a:t>interacts with the environment</a:t>
          </a:r>
          <a:endParaRPr lang="zh-TW" altLang="en-US" sz="2800" kern="1200" dirty="0"/>
        </a:p>
      </dsp:txBody>
      <dsp:txXfrm>
        <a:off x="2492825" y="75436"/>
        <a:ext cx="2901048" cy="1376081"/>
      </dsp:txXfrm>
    </dsp:sp>
    <dsp:sp modelId="{E37FF648-F033-4003-89AB-3F57D2EE1847}">
      <dsp:nvSpPr>
        <dsp:cNvPr id="0" name=""/>
        <dsp:cNvSpPr/>
      </dsp:nvSpPr>
      <dsp:spPr>
        <a:xfrm>
          <a:off x="4049041" y="2825377"/>
          <a:ext cx="3049934" cy="1524967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Learning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8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𝑄</m:t>
                  </m:r>
                </m:e>
                <m:sup>
                  <m:r>
                    <a:rPr lang="zh-TW" altLang="en-US" sz="2800" i="1" kern="1200">
                      <a:latin typeface="Cambria Math" panose="02040503050406030204" pitchFamily="18" charset="0"/>
                    </a:rPr>
                    <m:t>𝜋</m:t>
                  </m:r>
                </m:sup>
              </m:sSup>
              <m:d>
                <m:dPr>
                  <m:ctrlPr>
                    <a:rPr lang="en-US" altLang="zh-TW" sz="28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𝑠</m:t>
                  </m:r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𝑎</m:t>
                  </m:r>
                </m:e>
              </m:d>
            </m:oMath>
          </a14:m>
          <a:endParaRPr lang="zh-TW" altLang="en-US" sz="2800" kern="1200" dirty="0"/>
        </a:p>
      </dsp:txBody>
      <dsp:txXfrm>
        <a:off x="4123484" y="2899820"/>
        <a:ext cx="2901048" cy="1376081"/>
      </dsp:txXfrm>
    </dsp:sp>
    <dsp:sp modelId="{87975B9C-4FBF-49A6-B4AC-A7DC7B23F274}">
      <dsp:nvSpPr>
        <dsp:cNvPr id="0" name=""/>
        <dsp:cNvSpPr/>
      </dsp:nvSpPr>
      <dsp:spPr>
        <a:xfrm>
          <a:off x="787724" y="2825377"/>
          <a:ext cx="3049934" cy="1524967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Find a new actor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8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zh-TW" altLang="en-US" sz="2800" i="1" kern="1200" smtClean="0">
                      <a:latin typeface="Cambria Math" panose="02040503050406030204" pitchFamily="18" charset="0"/>
                    </a:rPr>
                    <m:t>𝜋</m:t>
                  </m:r>
                </m:e>
                <m:sup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</m:oMath>
          </a14:m>
          <a:r>
            <a:rPr lang="zh-TW" altLang="en-US" sz="2800" kern="1200" dirty="0"/>
            <a:t> </a:t>
          </a:r>
          <a:r>
            <a:rPr lang="en-US" altLang="zh-TW" sz="2800" kern="1200" dirty="0"/>
            <a:t>“better” than </a:t>
          </a:r>
          <a14:m xmlns:a14="http://schemas.microsoft.com/office/drawing/2010/main">
            <m:oMath xmlns:m="http://schemas.openxmlformats.org/officeDocument/2006/math">
              <m:r>
                <a:rPr lang="zh-TW" altLang="en-US" sz="2800" i="1" kern="1200" smtClean="0">
                  <a:latin typeface="Cambria Math" panose="02040503050406030204" pitchFamily="18" charset="0"/>
                </a:rPr>
                <m:t>𝜋</m:t>
              </m:r>
            </m:oMath>
          </a14:m>
          <a:endParaRPr lang="zh-TW" altLang="en-US" sz="2800" kern="1200" dirty="0"/>
        </a:p>
      </dsp:txBody>
      <dsp:txXfrm>
        <a:off x="862167" y="2899820"/>
        <a:ext cx="2901048" cy="1376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F47BD-D5B5-401F-AC91-0F327B96BE6A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3D5AB-7609-4D47-9461-82249A8F2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63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rvanzhou.github.io/tutorials/machine-learning/reinforcement-learning/4-5-double_DQ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orvanzhou.github.io/tutorials/machine-learning/reinforcement-learning/4-7-dueling-DQN/" TargetMode="External"/><Relationship Id="rId4" Type="http://schemas.openxmlformats.org/officeDocument/2006/relationships/hyperlink" Target="https://morvanzhou.github.io/tutorials/machine-learning/reinforcement-learning/4-6-prioritized-replay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SVG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DPG </a:t>
            </a:r>
          </a:p>
          <a:p>
            <a:r>
              <a:rPr lang="en-US" altLang="zh-TW" dirty="0"/>
              <a:t>DDPG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Similar to GAN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DQN</a:t>
            </a:r>
          </a:p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4.5 Double DQN (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Tensorflow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)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4.6 Prioritized Experience Replay (DQN) (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Tensorflow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)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this?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4.7 Dueling DQN (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Tensorflow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)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3D5AB-7609-4D47-9461-82249A8F29D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04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3D5AB-7609-4D47-9461-82249A8F29D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1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Add some noise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3D5AB-7609-4D47-9461-82249A8F29D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2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D75-B8F3-4970-ADEB-65A0997EEDFF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6566-E5E2-4C42-BB53-831001BA2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64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D75-B8F3-4970-ADEB-65A0997EEDFF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6566-E5E2-4C42-BB53-831001BA2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4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D75-B8F3-4970-ADEB-65A0997EEDFF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6566-E5E2-4C42-BB53-831001BA2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3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D75-B8F3-4970-ADEB-65A0997EEDFF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6566-E5E2-4C42-BB53-831001BA2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73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D75-B8F3-4970-ADEB-65A0997EEDFF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6566-E5E2-4C42-BB53-831001BA2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3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D75-B8F3-4970-ADEB-65A0997EEDFF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6566-E5E2-4C42-BB53-831001BA2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95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D75-B8F3-4970-ADEB-65A0997EEDFF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6566-E5E2-4C42-BB53-831001BA2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D75-B8F3-4970-ADEB-65A0997EEDFF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6566-E5E2-4C42-BB53-831001BA2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34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D75-B8F3-4970-ADEB-65A0997EEDFF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6566-E5E2-4C42-BB53-831001BA2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69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D75-B8F3-4970-ADEB-65A0997EEDFF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6566-E5E2-4C42-BB53-831001BA2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ED75-B8F3-4970-ADEB-65A0997EEDFF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6566-E5E2-4C42-BB53-831001BA2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ED75-B8F3-4970-ADEB-65A0997EEDFF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6566-E5E2-4C42-BB53-831001BA2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3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5" Type="http://schemas.openxmlformats.org/officeDocument/2006/relationships/image" Target="../media/image39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1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4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45.png"/><Relationship Id="rId5" Type="http://schemas.openxmlformats.org/officeDocument/2006/relationships/image" Target="../media/image124.png"/><Relationship Id="rId10" Type="http://schemas.openxmlformats.org/officeDocument/2006/relationships/image" Target="../media/image144.png"/><Relationship Id="rId4" Type="http://schemas.openxmlformats.org/officeDocument/2006/relationships/image" Target="../media/image123.png"/><Relationship Id="rId9" Type="http://schemas.openxmlformats.org/officeDocument/2006/relationships/image" Target="../media/image1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152.png"/><Relationship Id="rId18" Type="http://schemas.openxmlformats.org/officeDocument/2006/relationships/image" Target="../media/image168.png"/><Relationship Id="rId3" Type="http://schemas.openxmlformats.org/officeDocument/2006/relationships/diagramData" Target="../diagrams/data3.xml"/><Relationship Id="rId21" Type="http://schemas.openxmlformats.org/officeDocument/2006/relationships/image" Target="../media/image178.png"/><Relationship Id="rId7" Type="http://schemas.microsoft.com/office/2007/relationships/diagramDrawing" Target="../diagrams/drawing2.xml"/><Relationship Id="rId12" Type="http://schemas.openxmlformats.org/officeDocument/2006/relationships/image" Target="../media/image151.png"/><Relationship Id="rId17" Type="http://schemas.openxmlformats.org/officeDocument/2006/relationships/image" Target="../media/image16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0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59.pn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176.pn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5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1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Actor-Critic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0000FF"/>
                </a:solidFill>
              </a:rPr>
              <a:t>Hung-yi Lee</a:t>
            </a:r>
            <a:endParaRPr lang="zh-TW" altLang="en-US" sz="4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880/1*YtnGhtSAMnnHSL8PvS7t_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14" y="0"/>
            <a:ext cx="7678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37885" y="584775"/>
            <a:ext cx="4391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https://medium.com/emergent-future/simple-reinforcement-learning-with-tensorflow-part-8-asynchronous-actor-critic-agents-a3c-c88f72a5e9f2#.68x6na7o9</a:t>
            </a:r>
          </a:p>
        </p:txBody>
      </p:sp>
      <p:sp>
        <p:nvSpPr>
          <p:cNvPr id="5" name="矩形 4"/>
          <p:cNvSpPr/>
          <p:nvPr/>
        </p:nvSpPr>
        <p:spPr>
          <a:xfrm>
            <a:off x="137886" y="0"/>
            <a:ext cx="258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>
                <a:latin typeface="medium-content-serif-font"/>
              </a:rPr>
              <a:t>Asynchronous</a:t>
            </a:r>
            <a:endParaRPr lang="zh-TW" altLang="en-US" sz="32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836278" y="1839787"/>
                <a:ext cx="4683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78" y="1839787"/>
                <a:ext cx="46839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075896" y="4293617"/>
                <a:ext cx="4607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6" y="4293617"/>
                <a:ext cx="46070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43949" y="2062103"/>
            <a:ext cx="373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Copy global parameters 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43949" y="2521058"/>
            <a:ext cx="373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 Sampling some data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3948" y="2967335"/>
            <a:ext cx="373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 Compute gradients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3948" y="3462620"/>
            <a:ext cx="2420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4. Update global models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080067" y="4640060"/>
                <a:ext cx="5074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067" y="4640060"/>
                <a:ext cx="50744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620396" y="2799480"/>
                <a:ext cx="5074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96" y="2799480"/>
                <a:ext cx="50744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879004" y="3280662"/>
                <a:ext cx="4607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004" y="3280662"/>
                <a:ext cx="4607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296982" y="1352467"/>
                <a:ext cx="9732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82" y="1352467"/>
                <a:ext cx="97321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836278" y="1384299"/>
                <a:ext cx="4607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78" y="1384299"/>
                <a:ext cx="46070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>
            <a:cxnSpLocks/>
          </p:cNvCxnSpPr>
          <p:nvPr/>
        </p:nvCxnSpPr>
        <p:spPr>
          <a:xfrm>
            <a:off x="6836278" y="1352467"/>
            <a:ext cx="460704" cy="4627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241142" y="2151726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(other workers also update models)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36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3141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Pathwise</a:t>
            </a:r>
            <a:r>
              <a:rPr lang="en-US" altLang="zh-TW" dirty="0"/>
              <a:t> Derivative Policy Gradient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171" y="4964948"/>
            <a:ext cx="8345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David Silver, Guy Lever, Nicolas </a:t>
            </a:r>
            <a:r>
              <a:rPr lang="en-US" altLang="zh-TW" dirty="0" err="1"/>
              <a:t>Heess</a:t>
            </a:r>
            <a:r>
              <a:rPr lang="en-US" altLang="zh-TW" dirty="0"/>
              <a:t>, Thomas </a:t>
            </a:r>
            <a:r>
              <a:rPr lang="en-US" altLang="zh-TW" dirty="0" err="1"/>
              <a:t>Degris</a:t>
            </a:r>
            <a:r>
              <a:rPr lang="en-US" altLang="zh-TW" dirty="0"/>
              <a:t>, </a:t>
            </a:r>
            <a:r>
              <a:rPr lang="en-US" altLang="zh-TW" dirty="0" err="1"/>
              <a:t>Daan</a:t>
            </a:r>
            <a:r>
              <a:rPr lang="en-US" altLang="zh-TW" dirty="0"/>
              <a:t> Wierstra, Martin </a:t>
            </a:r>
            <a:r>
              <a:rPr lang="en-US" altLang="zh-TW" dirty="0" err="1"/>
              <a:t>Riedmiller</a:t>
            </a:r>
            <a:r>
              <a:rPr lang="en-US" altLang="zh-TW" dirty="0"/>
              <a:t>, “Deterministic Policy Gradient Algorithms”, ICML, 2014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171" y="5611279"/>
            <a:ext cx="8468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NimbusRomNo9L-Medi"/>
              </a:rPr>
              <a:t>Timothy P. </a:t>
            </a:r>
            <a:r>
              <a:rPr lang="en-US" altLang="zh-TW" dirty="0" err="1">
                <a:latin typeface="NimbusRomNo9L-Medi"/>
              </a:rPr>
              <a:t>Lillicrap</a:t>
            </a:r>
            <a:r>
              <a:rPr lang="en-US" altLang="zh-TW" dirty="0">
                <a:latin typeface="NimbusRomNo9L-Medi"/>
              </a:rPr>
              <a:t>, Jonathan J. Hunt, Alexander </a:t>
            </a:r>
            <a:r>
              <a:rPr lang="en-US" altLang="zh-TW" dirty="0" err="1">
                <a:latin typeface="NimbusRomNo9L-Medi"/>
              </a:rPr>
              <a:t>Pritzel</a:t>
            </a:r>
            <a:r>
              <a:rPr lang="en-US" altLang="zh-TW" dirty="0">
                <a:latin typeface="NimbusRomNo9L-Medi"/>
              </a:rPr>
              <a:t>, Nicolas </a:t>
            </a:r>
            <a:r>
              <a:rPr lang="en-US" altLang="zh-TW" dirty="0" err="1">
                <a:latin typeface="NimbusRomNo9L-Medi"/>
              </a:rPr>
              <a:t>Heess</a:t>
            </a:r>
            <a:r>
              <a:rPr lang="en-US" altLang="zh-TW" dirty="0">
                <a:latin typeface="NimbusRomNo9L-Medi"/>
              </a:rPr>
              <a:t>,</a:t>
            </a:r>
          </a:p>
          <a:p>
            <a:r>
              <a:rPr lang="en-US" altLang="zh-TW" dirty="0">
                <a:latin typeface="NimbusRomNo9L-Medi"/>
              </a:rPr>
              <a:t>Tom </a:t>
            </a:r>
            <a:r>
              <a:rPr lang="en-US" altLang="zh-TW" dirty="0" err="1">
                <a:latin typeface="NimbusRomNo9L-Medi"/>
              </a:rPr>
              <a:t>Erez</a:t>
            </a:r>
            <a:r>
              <a:rPr lang="en-US" altLang="zh-TW" dirty="0">
                <a:latin typeface="NimbusRomNo9L-Medi"/>
              </a:rPr>
              <a:t>, Yuval </a:t>
            </a:r>
            <a:r>
              <a:rPr lang="en-US" altLang="zh-TW" dirty="0" err="1">
                <a:latin typeface="NimbusRomNo9L-Medi"/>
              </a:rPr>
              <a:t>Tassa</a:t>
            </a:r>
            <a:r>
              <a:rPr lang="en-US" altLang="zh-TW" dirty="0">
                <a:latin typeface="NimbusRomNo9L-Medi"/>
              </a:rPr>
              <a:t>, David Silver, </a:t>
            </a:r>
            <a:r>
              <a:rPr lang="en-US" altLang="zh-TW" dirty="0" err="1">
                <a:latin typeface="NimbusRomNo9L-Medi"/>
              </a:rPr>
              <a:t>Daan</a:t>
            </a:r>
            <a:r>
              <a:rPr lang="en-US" altLang="zh-TW" dirty="0">
                <a:latin typeface="NimbusRomNo9L-Medi"/>
              </a:rPr>
              <a:t> Wierstra, “</a:t>
            </a:r>
            <a:r>
              <a:rPr lang="en-US" altLang="zh-TW" dirty="0"/>
              <a:t>CONTINUOUS CONTROL WITH DEEP REINFORCEMENT LEARNING</a:t>
            </a:r>
            <a:r>
              <a:rPr lang="en-US" altLang="zh-TW" dirty="0">
                <a:latin typeface="NimbusRomNo9L-Medi"/>
              </a:rPr>
              <a:t>”, ICLR,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42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Way to use Critic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497366" y="3217641"/>
            <a:ext cx="34325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手繪多邊形: 圖案 5"/>
          <p:cNvSpPr/>
          <p:nvPr/>
        </p:nvSpPr>
        <p:spPr>
          <a:xfrm>
            <a:off x="4511435" y="1541039"/>
            <a:ext cx="3647047" cy="1410170"/>
          </a:xfrm>
          <a:custGeom>
            <a:avLst/>
            <a:gdLst>
              <a:gd name="connsiteX0" fmla="*/ 0 w 4135901"/>
              <a:gd name="connsiteY0" fmla="*/ 1140279 h 1693087"/>
              <a:gd name="connsiteX1" fmla="*/ 1209821 w 4135901"/>
              <a:gd name="connsiteY1" fmla="*/ 796 h 1693087"/>
              <a:gd name="connsiteX2" fmla="*/ 2166424 w 4135901"/>
              <a:gd name="connsiteY2" fmla="*/ 971467 h 1693087"/>
              <a:gd name="connsiteX3" fmla="*/ 2757267 w 4135901"/>
              <a:gd name="connsiteY3" fmla="*/ 1646716 h 1693087"/>
              <a:gd name="connsiteX4" fmla="*/ 3207433 w 4135901"/>
              <a:gd name="connsiteY4" fmla="*/ 1463836 h 1693087"/>
              <a:gd name="connsiteX5" fmla="*/ 3657600 w 4135901"/>
              <a:gd name="connsiteY5" fmla="*/ 1126212 h 1693087"/>
              <a:gd name="connsiteX6" fmla="*/ 4023360 w 4135901"/>
              <a:gd name="connsiteY6" fmla="*/ 1688919 h 1693087"/>
              <a:gd name="connsiteX7" fmla="*/ 4135901 w 4135901"/>
              <a:gd name="connsiteY7" fmla="*/ 1337227 h 1693087"/>
              <a:gd name="connsiteX0" fmla="*/ 0 w 4135901"/>
              <a:gd name="connsiteY0" fmla="*/ 1141099 h 1693907"/>
              <a:gd name="connsiteX1" fmla="*/ 1209821 w 4135901"/>
              <a:gd name="connsiteY1" fmla="*/ 1616 h 1693907"/>
              <a:gd name="connsiteX2" fmla="*/ 2104962 w 4135901"/>
              <a:gd name="connsiteY2" fmla="*/ 1365987 h 1693907"/>
              <a:gd name="connsiteX3" fmla="*/ 2757267 w 4135901"/>
              <a:gd name="connsiteY3" fmla="*/ 1647536 h 1693907"/>
              <a:gd name="connsiteX4" fmla="*/ 3207433 w 4135901"/>
              <a:gd name="connsiteY4" fmla="*/ 1464656 h 1693907"/>
              <a:gd name="connsiteX5" fmla="*/ 3657600 w 4135901"/>
              <a:gd name="connsiteY5" fmla="*/ 1127032 h 1693907"/>
              <a:gd name="connsiteX6" fmla="*/ 4023360 w 4135901"/>
              <a:gd name="connsiteY6" fmla="*/ 1689739 h 1693907"/>
              <a:gd name="connsiteX7" fmla="*/ 4135901 w 4135901"/>
              <a:gd name="connsiteY7" fmla="*/ 1338047 h 1693907"/>
              <a:gd name="connsiteX0" fmla="*/ 0 w 4135901"/>
              <a:gd name="connsiteY0" fmla="*/ 1141099 h 1693907"/>
              <a:gd name="connsiteX1" fmla="*/ 1209821 w 4135901"/>
              <a:gd name="connsiteY1" fmla="*/ 1616 h 1693907"/>
              <a:gd name="connsiteX2" fmla="*/ 2104962 w 4135901"/>
              <a:gd name="connsiteY2" fmla="*/ 1365987 h 1693907"/>
              <a:gd name="connsiteX3" fmla="*/ 2757267 w 4135901"/>
              <a:gd name="connsiteY3" fmla="*/ 1647536 h 1693907"/>
              <a:gd name="connsiteX4" fmla="*/ 3207433 w 4135901"/>
              <a:gd name="connsiteY4" fmla="*/ 1464656 h 1693907"/>
              <a:gd name="connsiteX5" fmla="*/ 3657600 w 4135901"/>
              <a:gd name="connsiteY5" fmla="*/ 1127032 h 1693907"/>
              <a:gd name="connsiteX6" fmla="*/ 4023360 w 4135901"/>
              <a:gd name="connsiteY6" fmla="*/ 1689739 h 1693907"/>
              <a:gd name="connsiteX7" fmla="*/ 4135901 w 4135901"/>
              <a:gd name="connsiteY7" fmla="*/ 1338047 h 1693907"/>
              <a:gd name="connsiteX0" fmla="*/ 0 w 4135901"/>
              <a:gd name="connsiteY0" fmla="*/ 1139963 h 1692771"/>
              <a:gd name="connsiteX1" fmla="*/ 1209821 w 4135901"/>
              <a:gd name="connsiteY1" fmla="*/ 480 h 1692771"/>
              <a:gd name="connsiteX2" fmla="*/ 1843750 w 4135901"/>
              <a:gd name="connsiteY2" fmla="*/ 958451 h 1692771"/>
              <a:gd name="connsiteX3" fmla="*/ 2757267 w 4135901"/>
              <a:gd name="connsiteY3" fmla="*/ 1646400 h 1692771"/>
              <a:gd name="connsiteX4" fmla="*/ 3207433 w 4135901"/>
              <a:gd name="connsiteY4" fmla="*/ 1463520 h 1692771"/>
              <a:gd name="connsiteX5" fmla="*/ 3657600 w 4135901"/>
              <a:gd name="connsiteY5" fmla="*/ 1125896 h 1692771"/>
              <a:gd name="connsiteX6" fmla="*/ 4023360 w 4135901"/>
              <a:gd name="connsiteY6" fmla="*/ 1688603 h 1692771"/>
              <a:gd name="connsiteX7" fmla="*/ 4135901 w 4135901"/>
              <a:gd name="connsiteY7" fmla="*/ 1336911 h 1692771"/>
              <a:gd name="connsiteX0" fmla="*/ 0 w 4135901"/>
              <a:gd name="connsiteY0" fmla="*/ 861446 h 1414254"/>
              <a:gd name="connsiteX1" fmla="*/ 764224 w 4135901"/>
              <a:gd name="connsiteY1" fmla="*/ 1363 h 1414254"/>
              <a:gd name="connsiteX2" fmla="*/ 1843750 w 4135901"/>
              <a:gd name="connsiteY2" fmla="*/ 679934 h 1414254"/>
              <a:gd name="connsiteX3" fmla="*/ 2757267 w 4135901"/>
              <a:gd name="connsiteY3" fmla="*/ 1367883 h 1414254"/>
              <a:gd name="connsiteX4" fmla="*/ 3207433 w 4135901"/>
              <a:gd name="connsiteY4" fmla="*/ 1185003 h 1414254"/>
              <a:gd name="connsiteX5" fmla="*/ 3657600 w 4135901"/>
              <a:gd name="connsiteY5" fmla="*/ 847379 h 1414254"/>
              <a:gd name="connsiteX6" fmla="*/ 4023360 w 4135901"/>
              <a:gd name="connsiteY6" fmla="*/ 1410086 h 1414254"/>
              <a:gd name="connsiteX7" fmla="*/ 4135901 w 4135901"/>
              <a:gd name="connsiteY7" fmla="*/ 1058394 h 1414254"/>
              <a:gd name="connsiteX0" fmla="*/ 0 w 4135901"/>
              <a:gd name="connsiteY0" fmla="*/ 862076 h 1414884"/>
              <a:gd name="connsiteX1" fmla="*/ 764224 w 4135901"/>
              <a:gd name="connsiteY1" fmla="*/ 1993 h 1414884"/>
              <a:gd name="connsiteX2" fmla="*/ 1659365 w 4135901"/>
              <a:gd name="connsiteY2" fmla="*/ 1048864 h 1414884"/>
              <a:gd name="connsiteX3" fmla="*/ 2757267 w 4135901"/>
              <a:gd name="connsiteY3" fmla="*/ 1368513 h 1414884"/>
              <a:gd name="connsiteX4" fmla="*/ 3207433 w 4135901"/>
              <a:gd name="connsiteY4" fmla="*/ 1185633 h 1414884"/>
              <a:gd name="connsiteX5" fmla="*/ 3657600 w 4135901"/>
              <a:gd name="connsiteY5" fmla="*/ 848009 h 1414884"/>
              <a:gd name="connsiteX6" fmla="*/ 4023360 w 4135901"/>
              <a:gd name="connsiteY6" fmla="*/ 1410716 h 1414884"/>
              <a:gd name="connsiteX7" fmla="*/ 4135901 w 4135901"/>
              <a:gd name="connsiteY7" fmla="*/ 1059024 h 1414884"/>
              <a:gd name="connsiteX0" fmla="*/ 0 w 4135901"/>
              <a:gd name="connsiteY0" fmla="*/ 862076 h 1414884"/>
              <a:gd name="connsiteX1" fmla="*/ 764224 w 4135901"/>
              <a:gd name="connsiteY1" fmla="*/ 1993 h 1414884"/>
              <a:gd name="connsiteX2" fmla="*/ 1659365 w 4135901"/>
              <a:gd name="connsiteY2" fmla="*/ 1048864 h 1414884"/>
              <a:gd name="connsiteX3" fmla="*/ 2757267 w 4135901"/>
              <a:gd name="connsiteY3" fmla="*/ 1368513 h 1414884"/>
              <a:gd name="connsiteX4" fmla="*/ 3207433 w 4135901"/>
              <a:gd name="connsiteY4" fmla="*/ 1185633 h 1414884"/>
              <a:gd name="connsiteX5" fmla="*/ 3657600 w 4135901"/>
              <a:gd name="connsiteY5" fmla="*/ 848009 h 1414884"/>
              <a:gd name="connsiteX6" fmla="*/ 4023360 w 4135901"/>
              <a:gd name="connsiteY6" fmla="*/ 1410716 h 1414884"/>
              <a:gd name="connsiteX7" fmla="*/ 4135901 w 4135901"/>
              <a:gd name="connsiteY7" fmla="*/ 1059024 h 1414884"/>
              <a:gd name="connsiteX0" fmla="*/ 0 w 4135901"/>
              <a:gd name="connsiteY0" fmla="*/ 862076 h 1414884"/>
              <a:gd name="connsiteX1" fmla="*/ 764224 w 4135901"/>
              <a:gd name="connsiteY1" fmla="*/ 1993 h 1414884"/>
              <a:gd name="connsiteX2" fmla="*/ 1659365 w 4135901"/>
              <a:gd name="connsiteY2" fmla="*/ 1048864 h 1414884"/>
              <a:gd name="connsiteX3" fmla="*/ 2757267 w 4135901"/>
              <a:gd name="connsiteY3" fmla="*/ 1368513 h 1414884"/>
              <a:gd name="connsiteX4" fmla="*/ 3207433 w 4135901"/>
              <a:gd name="connsiteY4" fmla="*/ 1185633 h 1414884"/>
              <a:gd name="connsiteX5" fmla="*/ 3657600 w 4135901"/>
              <a:gd name="connsiteY5" fmla="*/ 848009 h 1414884"/>
              <a:gd name="connsiteX6" fmla="*/ 4023360 w 4135901"/>
              <a:gd name="connsiteY6" fmla="*/ 1410716 h 1414884"/>
              <a:gd name="connsiteX7" fmla="*/ 4135901 w 4135901"/>
              <a:gd name="connsiteY7" fmla="*/ 1059024 h 1414884"/>
              <a:gd name="connsiteX0" fmla="*/ 0 w 4135901"/>
              <a:gd name="connsiteY0" fmla="*/ 860677 h 1413485"/>
              <a:gd name="connsiteX1" fmla="*/ 764224 w 4135901"/>
              <a:gd name="connsiteY1" fmla="*/ 594 h 1413485"/>
              <a:gd name="connsiteX2" fmla="*/ 1828385 w 4135901"/>
              <a:gd name="connsiteY2" fmla="*/ 958565 h 1413485"/>
              <a:gd name="connsiteX3" fmla="*/ 2757267 w 4135901"/>
              <a:gd name="connsiteY3" fmla="*/ 1367114 h 1413485"/>
              <a:gd name="connsiteX4" fmla="*/ 3207433 w 4135901"/>
              <a:gd name="connsiteY4" fmla="*/ 1184234 h 1413485"/>
              <a:gd name="connsiteX5" fmla="*/ 3657600 w 4135901"/>
              <a:gd name="connsiteY5" fmla="*/ 846610 h 1413485"/>
              <a:gd name="connsiteX6" fmla="*/ 4023360 w 4135901"/>
              <a:gd name="connsiteY6" fmla="*/ 1409317 h 1413485"/>
              <a:gd name="connsiteX7" fmla="*/ 4135901 w 4135901"/>
              <a:gd name="connsiteY7" fmla="*/ 1057625 h 1413485"/>
              <a:gd name="connsiteX0" fmla="*/ 0 w 4135901"/>
              <a:gd name="connsiteY0" fmla="*/ 860677 h 1413485"/>
              <a:gd name="connsiteX1" fmla="*/ 764224 w 4135901"/>
              <a:gd name="connsiteY1" fmla="*/ 594 h 1413485"/>
              <a:gd name="connsiteX2" fmla="*/ 1828385 w 4135901"/>
              <a:gd name="connsiteY2" fmla="*/ 958565 h 1413485"/>
              <a:gd name="connsiteX3" fmla="*/ 2757267 w 4135901"/>
              <a:gd name="connsiteY3" fmla="*/ 1367114 h 1413485"/>
              <a:gd name="connsiteX4" fmla="*/ 3207433 w 4135901"/>
              <a:gd name="connsiteY4" fmla="*/ 1184234 h 1413485"/>
              <a:gd name="connsiteX5" fmla="*/ 3657600 w 4135901"/>
              <a:gd name="connsiteY5" fmla="*/ 846610 h 1413485"/>
              <a:gd name="connsiteX6" fmla="*/ 4023360 w 4135901"/>
              <a:gd name="connsiteY6" fmla="*/ 1409317 h 1413485"/>
              <a:gd name="connsiteX7" fmla="*/ 4135901 w 4135901"/>
              <a:gd name="connsiteY7" fmla="*/ 1057625 h 1413485"/>
              <a:gd name="connsiteX0" fmla="*/ 0 w 4412479"/>
              <a:gd name="connsiteY0" fmla="*/ 860677 h 1410170"/>
              <a:gd name="connsiteX1" fmla="*/ 764224 w 4412479"/>
              <a:gd name="connsiteY1" fmla="*/ 594 h 1410170"/>
              <a:gd name="connsiteX2" fmla="*/ 1828385 w 4412479"/>
              <a:gd name="connsiteY2" fmla="*/ 958565 h 1410170"/>
              <a:gd name="connsiteX3" fmla="*/ 2757267 w 4412479"/>
              <a:gd name="connsiteY3" fmla="*/ 1367114 h 1410170"/>
              <a:gd name="connsiteX4" fmla="*/ 3207433 w 4412479"/>
              <a:gd name="connsiteY4" fmla="*/ 1184234 h 1410170"/>
              <a:gd name="connsiteX5" fmla="*/ 3657600 w 4412479"/>
              <a:gd name="connsiteY5" fmla="*/ 846610 h 1410170"/>
              <a:gd name="connsiteX6" fmla="*/ 4023360 w 4412479"/>
              <a:gd name="connsiteY6" fmla="*/ 1409317 h 1410170"/>
              <a:gd name="connsiteX7" fmla="*/ 4412479 w 4412479"/>
              <a:gd name="connsiteY7" fmla="*/ 956025 h 141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479" h="1410170">
                <a:moveTo>
                  <a:pt x="0" y="860677"/>
                </a:moveTo>
                <a:cubicBezTo>
                  <a:pt x="424375" y="305003"/>
                  <a:pt x="459493" y="-15721"/>
                  <a:pt x="764224" y="594"/>
                </a:cubicBezTo>
                <a:cubicBezTo>
                  <a:pt x="1068955" y="16909"/>
                  <a:pt x="1173537" y="1759512"/>
                  <a:pt x="1828385" y="958565"/>
                </a:cubicBezTo>
                <a:cubicBezTo>
                  <a:pt x="2483233" y="157618"/>
                  <a:pt x="2527426" y="1329503"/>
                  <a:pt x="2757267" y="1367114"/>
                </a:cubicBezTo>
                <a:cubicBezTo>
                  <a:pt x="2987108" y="1404725"/>
                  <a:pt x="3057378" y="1270985"/>
                  <a:pt x="3207433" y="1184234"/>
                </a:cubicBezTo>
                <a:cubicBezTo>
                  <a:pt x="3357488" y="1097483"/>
                  <a:pt x="3521612" y="809096"/>
                  <a:pt x="3657600" y="846610"/>
                </a:cubicBezTo>
                <a:cubicBezTo>
                  <a:pt x="3793588" y="884124"/>
                  <a:pt x="3897547" y="1391081"/>
                  <a:pt x="4023360" y="1409317"/>
                </a:cubicBezTo>
                <a:cubicBezTo>
                  <a:pt x="4149173" y="1427553"/>
                  <a:pt x="4396067" y="1149455"/>
                  <a:pt x="4412479" y="95602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603657" y="1525563"/>
                <a:ext cx="11502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57" y="1525563"/>
                <a:ext cx="1150251" cy="369332"/>
              </a:xfrm>
              <a:prstGeom prst="rect">
                <a:avLst/>
              </a:prstGeom>
              <a:blipFill>
                <a:blip r:embed="rId2"/>
                <a:stretch>
                  <a:fillRect l="-8466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339718" y="3190699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718" y="3190699"/>
                <a:ext cx="375937" cy="369332"/>
              </a:xfrm>
              <a:prstGeom prst="rect">
                <a:avLst/>
              </a:prstGeom>
              <a:blipFill>
                <a:blip r:embed="rId3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13624" y="319069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24" y="3190699"/>
                <a:ext cx="383054" cy="369332"/>
              </a:xfrm>
              <a:prstGeom prst="rect">
                <a:avLst/>
              </a:prstGeom>
              <a:blipFill>
                <a:blip r:embed="rId4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472287" y="2335555"/>
            <a:ext cx="0" cy="904874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cxnSpLocks/>
          </p:cNvCxnSpPr>
          <p:nvPr/>
        </p:nvCxnSpPr>
        <p:spPr>
          <a:xfrm>
            <a:off x="6334958" y="2246124"/>
            <a:ext cx="0" cy="994305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403699" y="6273399"/>
            <a:ext cx="34325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手繪多邊形: 圖案 14"/>
          <p:cNvSpPr/>
          <p:nvPr/>
        </p:nvSpPr>
        <p:spPr>
          <a:xfrm>
            <a:off x="4417768" y="4596797"/>
            <a:ext cx="3647047" cy="1410170"/>
          </a:xfrm>
          <a:custGeom>
            <a:avLst/>
            <a:gdLst>
              <a:gd name="connsiteX0" fmla="*/ 0 w 4135901"/>
              <a:gd name="connsiteY0" fmla="*/ 1140279 h 1693087"/>
              <a:gd name="connsiteX1" fmla="*/ 1209821 w 4135901"/>
              <a:gd name="connsiteY1" fmla="*/ 796 h 1693087"/>
              <a:gd name="connsiteX2" fmla="*/ 2166424 w 4135901"/>
              <a:gd name="connsiteY2" fmla="*/ 971467 h 1693087"/>
              <a:gd name="connsiteX3" fmla="*/ 2757267 w 4135901"/>
              <a:gd name="connsiteY3" fmla="*/ 1646716 h 1693087"/>
              <a:gd name="connsiteX4" fmla="*/ 3207433 w 4135901"/>
              <a:gd name="connsiteY4" fmla="*/ 1463836 h 1693087"/>
              <a:gd name="connsiteX5" fmla="*/ 3657600 w 4135901"/>
              <a:gd name="connsiteY5" fmla="*/ 1126212 h 1693087"/>
              <a:gd name="connsiteX6" fmla="*/ 4023360 w 4135901"/>
              <a:gd name="connsiteY6" fmla="*/ 1688919 h 1693087"/>
              <a:gd name="connsiteX7" fmla="*/ 4135901 w 4135901"/>
              <a:gd name="connsiteY7" fmla="*/ 1337227 h 1693087"/>
              <a:gd name="connsiteX0" fmla="*/ 0 w 4135901"/>
              <a:gd name="connsiteY0" fmla="*/ 1141099 h 1693907"/>
              <a:gd name="connsiteX1" fmla="*/ 1209821 w 4135901"/>
              <a:gd name="connsiteY1" fmla="*/ 1616 h 1693907"/>
              <a:gd name="connsiteX2" fmla="*/ 2104962 w 4135901"/>
              <a:gd name="connsiteY2" fmla="*/ 1365987 h 1693907"/>
              <a:gd name="connsiteX3" fmla="*/ 2757267 w 4135901"/>
              <a:gd name="connsiteY3" fmla="*/ 1647536 h 1693907"/>
              <a:gd name="connsiteX4" fmla="*/ 3207433 w 4135901"/>
              <a:gd name="connsiteY4" fmla="*/ 1464656 h 1693907"/>
              <a:gd name="connsiteX5" fmla="*/ 3657600 w 4135901"/>
              <a:gd name="connsiteY5" fmla="*/ 1127032 h 1693907"/>
              <a:gd name="connsiteX6" fmla="*/ 4023360 w 4135901"/>
              <a:gd name="connsiteY6" fmla="*/ 1689739 h 1693907"/>
              <a:gd name="connsiteX7" fmla="*/ 4135901 w 4135901"/>
              <a:gd name="connsiteY7" fmla="*/ 1338047 h 1693907"/>
              <a:gd name="connsiteX0" fmla="*/ 0 w 4135901"/>
              <a:gd name="connsiteY0" fmla="*/ 1141099 h 1693907"/>
              <a:gd name="connsiteX1" fmla="*/ 1209821 w 4135901"/>
              <a:gd name="connsiteY1" fmla="*/ 1616 h 1693907"/>
              <a:gd name="connsiteX2" fmla="*/ 2104962 w 4135901"/>
              <a:gd name="connsiteY2" fmla="*/ 1365987 h 1693907"/>
              <a:gd name="connsiteX3" fmla="*/ 2757267 w 4135901"/>
              <a:gd name="connsiteY3" fmla="*/ 1647536 h 1693907"/>
              <a:gd name="connsiteX4" fmla="*/ 3207433 w 4135901"/>
              <a:gd name="connsiteY4" fmla="*/ 1464656 h 1693907"/>
              <a:gd name="connsiteX5" fmla="*/ 3657600 w 4135901"/>
              <a:gd name="connsiteY5" fmla="*/ 1127032 h 1693907"/>
              <a:gd name="connsiteX6" fmla="*/ 4023360 w 4135901"/>
              <a:gd name="connsiteY6" fmla="*/ 1689739 h 1693907"/>
              <a:gd name="connsiteX7" fmla="*/ 4135901 w 4135901"/>
              <a:gd name="connsiteY7" fmla="*/ 1338047 h 1693907"/>
              <a:gd name="connsiteX0" fmla="*/ 0 w 4135901"/>
              <a:gd name="connsiteY0" fmla="*/ 1139963 h 1692771"/>
              <a:gd name="connsiteX1" fmla="*/ 1209821 w 4135901"/>
              <a:gd name="connsiteY1" fmla="*/ 480 h 1692771"/>
              <a:gd name="connsiteX2" fmla="*/ 1843750 w 4135901"/>
              <a:gd name="connsiteY2" fmla="*/ 958451 h 1692771"/>
              <a:gd name="connsiteX3" fmla="*/ 2757267 w 4135901"/>
              <a:gd name="connsiteY3" fmla="*/ 1646400 h 1692771"/>
              <a:gd name="connsiteX4" fmla="*/ 3207433 w 4135901"/>
              <a:gd name="connsiteY4" fmla="*/ 1463520 h 1692771"/>
              <a:gd name="connsiteX5" fmla="*/ 3657600 w 4135901"/>
              <a:gd name="connsiteY5" fmla="*/ 1125896 h 1692771"/>
              <a:gd name="connsiteX6" fmla="*/ 4023360 w 4135901"/>
              <a:gd name="connsiteY6" fmla="*/ 1688603 h 1692771"/>
              <a:gd name="connsiteX7" fmla="*/ 4135901 w 4135901"/>
              <a:gd name="connsiteY7" fmla="*/ 1336911 h 1692771"/>
              <a:gd name="connsiteX0" fmla="*/ 0 w 4135901"/>
              <a:gd name="connsiteY0" fmla="*/ 861446 h 1414254"/>
              <a:gd name="connsiteX1" fmla="*/ 764224 w 4135901"/>
              <a:gd name="connsiteY1" fmla="*/ 1363 h 1414254"/>
              <a:gd name="connsiteX2" fmla="*/ 1843750 w 4135901"/>
              <a:gd name="connsiteY2" fmla="*/ 679934 h 1414254"/>
              <a:gd name="connsiteX3" fmla="*/ 2757267 w 4135901"/>
              <a:gd name="connsiteY3" fmla="*/ 1367883 h 1414254"/>
              <a:gd name="connsiteX4" fmla="*/ 3207433 w 4135901"/>
              <a:gd name="connsiteY4" fmla="*/ 1185003 h 1414254"/>
              <a:gd name="connsiteX5" fmla="*/ 3657600 w 4135901"/>
              <a:gd name="connsiteY5" fmla="*/ 847379 h 1414254"/>
              <a:gd name="connsiteX6" fmla="*/ 4023360 w 4135901"/>
              <a:gd name="connsiteY6" fmla="*/ 1410086 h 1414254"/>
              <a:gd name="connsiteX7" fmla="*/ 4135901 w 4135901"/>
              <a:gd name="connsiteY7" fmla="*/ 1058394 h 1414254"/>
              <a:gd name="connsiteX0" fmla="*/ 0 w 4135901"/>
              <a:gd name="connsiteY0" fmla="*/ 862076 h 1414884"/>
              <a:gd name="connsiteX1" fmla="*/ 764224 w 4135901"/>
              <a:gd name="connsiteY1" fmla="*/ 1993 h 1414884"/>
              <a:gd name="connsiteX2" fmla="*/ 1659365 w 4135901"/>
              <a:gd name="connsiteY2" fmla="*/ 1048864 h 1414884"/>
              <a:gd name="connsiteX3" fmla="*/ 2757267 w 4135901"/>
              <a:gd name="connsiteY3" fmla="*/ 1368513 h 1414884"/>
              <a:gd name="connsiteX4" fmla="*/ 3207433 w 4135901"/>
              <a:gd name="connsiteY4" fmla="*/ 1185633 h 1414884"/>
              <a:gd name="connsiteX5" fmla="*/ 3657600 w 4135901"/>
              <a:gd name="connsiteY5" fmla="*/ 848009 h 1414884"/>
              <a:gd name="connsiteX6" fmla="*/ 4023360 w 4135901"/>
              <a:gd name="connsiteY6" fmla="*/ 1410716 h 1414884"/>
              <a:gd name="connsiteX7" fmla="*/ 4135901 w 4135901"/>
              <a:gd name="connsiteY7" fmla="*/ 1059024 h 1414884"/>
              <a:gd name="connsiteX0" fmla="*/ 0 w 4135901"/>
              <a:gd name="connsiteY0" fmla="*/ 862076 h 1414884"/>
              <a:gd name="connsiteX1" fmla="*/ 764224 w 4135901"/>
              <a:gd name="connsiteY1" fmla="*/ 1993 h 1414884"/>
              <a:gd name="connsiteX2" fmla="*/ 1659365 w 4135901"/>
              <a:gd name="connsiteY2" fmla="*/ 1048864 h 1414884"/>
              <a:gd name="connsiteX3" fmla="*/ 2757267 w 4135901"/>
              <a:gd name="connsiteY3" fmla="*/ 1368513 h 1414884"/>
              <a:gd name="connsiteX4" fmla="*/ 3207433 w 4135901"/>
              <a:gd name="connsiteY4" fmla="*/ 1185633 h 1414884"/>
              <a:gd name="connsiteX5" fmla="*/ 3657600 w 4135901"/>
              <a:gd name="connsiteY5" fmla="*/ 848009 h 1414884"/>
              <a:gd name="connsiteX6" fmla="*/ 4023360 w 4135901"/>
              <a:gd name="connsiteY6" fmla="*/ 1410716 h 1414884"/>
              <a:gd name="connsiteX7" fmla="*/ 4135901 w 4135901"/>
              <a:gd name="connsiteY7" fmla="*/ 1059024 h 1414884"/>
              <a:gd name="connsiteX0" fmla="*/ 0 w 4135901"/>
              <a:gd name="connsiteY0" fmla="*/ 862076 h 1414884"/>
              <a:gd name="connsiteX1" fmla="*/ 764224 w 4135901"/>
              <a:gd name="connsiteY1" fmla="*/ 1993 h 1414884"/>
              <a:gd name="connsiteX2" fmla="*/ 1659365 w 4135901"/>
              <a:gd name="connsiteY2" fmla="*/ 1048864 h 1414884"/>
              <a:gd name="connsiteX3" fmla="*/ 2757267 w 4135901"/>
              <a:gd name="connsiteY3" fmla="*/ 1368513 h 1414884"/>
              <a:gd name="connsiteX4" fmla="*/ 3207433 w 4135901"/>
              <a:gd name="connsiteY4" fmla="*/ 1185633 h 1414884"/>
              <a:gd name="connsiteX5" fmla="*/ 3657600 w 4135901"/>
              <a:gd name="connsiteY5" fmla="*/ 848009 h 1414884"/>
              <a:gd name="connsiteX6" fmla="*/ 4023360 w 4135901"/>
              <a:gd name="connsiteY6" fmla="*/ 1410716 h 1414884"/>
              <a:gd name="connsiteX7" fmla="*/ 4135901 w 4135901"/>
              <a:gd name="connsiteY7" fmla="*/ 1059024 h 1414884"/>
              <a:gd name="connsiteX0" fmla="*/ 0 w 4135901"/>
              <a:gd name="connsiteY0" fmla="*/ 860677 h 1413485"/>
              <a:gd name="connsiteX1" fmla="*/ 764224 w 4135901"/>
              <a:gd name="connsiteY1" fmla="*/ 594 h 1413485"/>
              <a:gd name="connsiteX2" fmla="*/ 1828385 w 4135901"/>
              <a:gd name="connsiteY2" fmla="*/ 958565 h 1413485"/>
              <a:gd name="connsiteX3" fmla="*/ 2757267 w 4135901"/>
              <a:gd name="connsiteY3" fmla="*/ 1367114 h 1413485"/>
              <a:gd name="connsiteX4" fmla="*/ 3207433 w 4135901"/>
              <a:gd name="connsiteY4" fmla="*/ 1184234 h 1413485"/>
              <a:gd name="connsiteX5" fmla="*/ 3657600 w 4135901"/>
              <a:gd name="connsiteY5" fmla="*/ 846610 h 1413485"/>
              <a:gd name="connsiteX6" fmla="*/ 4023360 w 4135901"/>
              <a:gd name="connsiteY6" fmla="*/ 1409317 h 1413485"/>
              <a:gd name="connsiteX7" fmla="*/ 4135901 w 4135901"/>
              <a:gd name="connsiteY7" fmla="*/ 1057625 h 1413485"/>
              <a:gd name="connsiteX0" fmla="*/ 0 w 4135901"/>
              <a:gd name="connsiteY0" fmla="*/ 860677 h 1413485"/>
              <a:gd name="connsiteX1" fmla="*/ 764224 w 4135901"/>
              <a:gd name="connsiteY1" fmla="*/ 594 h 1413485"/>
              <a:gd name="connsiteX2" fmla="*/ 1828385 w 4135901"/>
              <a:gd name="connsiteY2" fmla="*/ 958565 h 1413485"/>
              <a:gd name="connsiteX3" fmla="*/ 2757267 w 4135901"/>
              <a:gd name="connsiteY3" fmla="*/ 1367114 h 1413485"/>
              <a:gd name="connsiteX4" fmla="*/ 3207433 w 4135901"/>
              <a:gd name="connsiteY4" fmla="*/ 1184234 h 1413485"/>
              <a:gd name="connsiteX5" fmla="*/ 3657600 w 4135901"/>
              <a:gd name="connsiteY5" fmla="*/ 846610 h 1413485"/>
              <a:gd name="connsiteX6" fmla="*/ 4023360 w 4135901"/>
              <a:gd name="connsiteY6" fmla="*/ 1409317 h 1413485"/>
              <a:gd name="connsiteX7" fmla="*/ 4135901 w 4135901"/>
              <a:gd name="connsiteY7" fmla="*/ 1057625 h 1413485"/>
              <a:gd name="connsiteX0" fmla="*/ 0 w 4412479"/>
              <a:gd name="connsiteY0" fmla="*/ 860677 h 1410170"/>
              <a:gd name="connsiteX1" fmla="*/ 764224 w 4412479"/>
              <a:gd name="connsiteY1" fmla="*/ 594 h 1410170"/>
              <a:gd name="connsiteX2" fmla="*/ 1828385 w 4412479"/>
              <a:gd name="connsiteY2" fmla="*/ 958565 h 1410170"/>
              <a:gd name="connsiteX3" fmla="*/ 2757267 w 4412479"/>
              <a:gd name="connsiteY3" fmla="*/ 1367114 h 1410170"/>
              <a:gd name="connsiteX4" fmla="*/ 3207433 w 4412479"/>
              <a:gd name="connsiteY4" fmla="*/ 1184234 h 1410170"/>
              <a:gd name="connsiteX5" fmla="*/ 3657600 w 4412479"/>
              <a:gd name="connsiteY5" fmla="*/ 846610 h 1410170"/>
              <a:gd name="connsiteX6" fmla="*/ 4023360 w 4412479"/>
              <a:gd name="connsiteY6" fmla="*/ 1409317 h 1410170"/>
              <a:gd name="connsiteX7" fmla="*/ 4412479 w 4412479"/>
              <a:gd name="connsiteY7" fmla="*/ 956025 h 141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479" h="1410170">
                <a:moveTo>
                  <a:pt x="0" y="860677"/>
                </a:moveTo>
                <a:cubicBezTo>
                  <a:pt x="424375" y="305003"/>
                  <a:pt x="459493" y="-15721"/>
                  <a:pt x="764224" y="594"/>
                </a:cubicBezTo>
                <a:cubicBezTo>
                  <a:pt x="1068955" y="16909"/>
                  <a:pt x="1173537" y="1759512"/>
                  <a:pt x="1828385" y="958565"/>
                </a:cubicBezTo>
                <a:cubicBezTo>
                  <a:pt x="2483233" y="157618"/>
                  <a:pt x="2527426" y="1329503"/>
                  <a:pt x="2757267" y="1367114"/>
                </a:cubicBezTo>
                <a:cubicBezTo>
                  <a:pt x="2987108" y="1404725"/>
                  <a:pt x="3057378" y="1270985"/>
                  <a:pt x="3207433" y="1184234"/>
                </a:cubicBezTo>
                <a:cubicBezTo>
                  <a:pt x="3357488" y="1097483"/>
                  <a:pt x="3521612" y="809096"/>
                  <a:pt x="3657600" y="846610"/>
                </a:cubicBezTo>
                <a:cubicBezTo>
                  <a:pt x="3793588" y="884124"/>
                  <a:pt x="3897547" y="1391081"/>
                  <a:pt x="4023360" y="1409317"/>
                </a:cubicBezTo>
                <a:cubicBezTo>
                  <a:pt x="4149173" y="1427553"/>
                  <a:pt x="4396067" y="1149455"/>
                  <a:pt x="4412479" y="95602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636600" y="4492829"/>
                <a:ext cx="11502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00" y="4492829"/>
                <a:ext cx="1150251" cy="369332"/>
              </a:xfrm>
              <a:prstGeom prst="rect">
                <a:avLst/>
              </a:prstGeom>
              <a:blipFill>
                <a:blip r:embed="rId5"/>
                <a:stretch>
                  <a:fillRect l="-8511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381252" y="6270696"/>
                <a:ext cx="247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6270696"/>
                <a:ext cx="247953" cy="369332"/>
              </a:xfrm>
              <a:prstGeom prst="rect">
                <a:avLst/>
              </a:prstGeom>
              <a:blipFill>
                <a:blip r:embed="rId6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>
            <a:cxnSpLocks/>
          </p:cNvCxnSpPr>
          <p:nvPr/>
        </p:nvCxnSpPr>
        <p:spPr>
          <a:xfrm>
            <a:off x="5505229" y="5692940"/>
            <a:ext cx="0" cy="580459"/>
          </a:xfrm>
          <a:prstGeom prst="line">
            <a:avLst/>
          </a:prstGeom>
          <a:ln w="38100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/>
          </p:cNvCxnSpPr>
          <p:nvPr/>
        </p:nvCxnSpPr>
        <p:spPr>
          <a:xfrm>
            <a:off x="5066522" y="1541039"/>
            <a:ext cx="0" cy="164966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119986" y="3560031"/>
            <a:ext cx="143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increase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646691" y="3550493"/>
            <a:ext cx="143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decrease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398843" y="4228882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know the parameters of Q function</a:t>
            </a:r>
            <a:endParaRPr lang="zh-TW" altLang="en-US" sz="2400" dirty="0"/>
          </a:p>
        </p:txBody>
      </p:sp>
      <p:sp>
        <p:nvSpPr>
          <p:cNvPr id="28" name="箭號: 向右 27"/>
          <p:cNvSpPr/>
          <p:nvPr/>
        </p:nvSpPr>
        <p:spPr>
          <a:xfrm flipH="1">
            <a:off x="5030543" y="5782747"/>
            <a:ext cx="368300" cy="3445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93570" y="2240317"/>
            <a:ext cx="318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Original Actor-critic</a:t>
            </a:r>
            <a:endParaRPr lang="zh-TW" altLang="en-US" sz="2800" b="1" i="1" u="sng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62117" y="3690273"/>
            <a:ext cx="3116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err="1"/>
              <a:t>Pathwise</a:t>
            </a:r>
            <a:r>
              <a:rPr lang="en-US" altLang="zh-TW" sz="2800" b="1" i="1" u="sng" dirty="0"/>
              <a:t> derivative policy gradient</a:t>
            </a:r>
            <a:endParaRPr lang="zh-TW" altLang="en-US" sz="2800" b="1" i="1" u="sng" dirty="0"/>
          </a:p>
        </p:txBody>
      </p:sp>
      <p:cxnSp>
        <p:nvCxnSpPr>
          <p:cNvPr id="37" name="直線接點 36"/>
          <p:cNvCxnSpPr>
            <a:cxnSpLocks/>
          </p:cNvCxnSpPr>
          <p:nvPr/>
        </p:nvCxnSpPr>
        <p:spPr>
          <a:xfrm>
            <a:off x="5029765" y="4623739"/>
            <a:ext cx="0" cy="164966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880612" y="6273399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612" y="6273399"/>
                <a:ext cx="320601" cy="369332"/>
              </a:xfrm>
              <a:prstGeom prst="rect">
                <a:avLst/>
              </a:prstGeom>
              <a:blipFill>
                <a:blip r:embed="rId7"/>
                <a:stretch>
                  <a:fillRect l="-13462" t="-1639" r="-26923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700092" y="4901551"/>
            <a:ext cx="2923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From Q function we know that taking a’ at state s is better than 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32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5" grpId="0" animBg="1"/>
      <p:bldP spid="16" grpId="0"/>
      <p:bldP spid="17" grpId="0"/>
      <p:bldP spid="23" grpId="0"/>
      <p:bldP spid="24" grpId="0"/>
      <p:bldP spid="27" grpId="0"/>
      <p:bldP spid="28" grpId="0" animBg="1"/>
      <p:bldP spid="29" grpId="0"/>
      <p:bldP spid="30" grpId="0"/>
      <p:bldP spid="38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89" y="634822"/>
            <a:ext cx="6057723" cy="21406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01900" y="3965807"/>
            <a:ext cx="664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http://www.cartomad.com/comic/109000081104011.html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90923" y="3131893"/>
            <a:ext cx="3329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Original Actor-critic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94089" y="3134810"/>
            <a:ext cx="332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Pathwise</a:t>
            </a:r>
            <a:r>
              <a:rPr lang="en-US" altLang="zh-TW" sz="2400" dirty="0"/>
              <a:t> derivative policy gradient</a:t>
            </a:r>
            <a:endParaRPr lang="zh-TW" altLang="en-US" sz="2400" dirty="0"/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>
            <a:off x="8323303" y="1549676"/>
            <a:ext cx="0" cy="5578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cxnSpLocks/>
          </p:cNvCxnSpPr>
          <p:nvPr/>
        </p:nvCxnSpPr>
        <p:spPr>
          <a:xfrm>
            <a:off x="8142963" y="991194"/>
            <a:ext cx="0" cy="1116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cxnSpLocks/>
          </p:cNvCxnSpPr>
          <p:nvPr/>
        </p:nvCxnSpPr>
        <p:spPr>
          <a:xfrm>
            <a:off x="7929603" y="991194"/>
            <a:ext cx="0" cy="16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cxnSpLocks/>
          </p:cNvCxnSpPr>
          <p:nvPr/>
        </p:nvCxnSpPr>
        <p:spPr>
          <a:xfrm>
            <a:off x="7919443" y="1348697"/>
            <a:ext cx="0" cy="77977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cxnSpLocks/>
          </p:cNvCxnSpPr>
          <p:nvPr/>
        </p:nvCxnSpPr>
        <p:spPr>
          <a:xfrm>
            <a:off x="7715290" y="1017567"/>
            <a:ext cx="0" cy="53210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</p:cNvCxnSpPr>
          <p:nvPr/>
        </p:nvCxnSpPr>
        <p:spPr>
          <a:xfrm flipH="1">
            <a:off x="7458434" y="2128469"/>
            <a:ext cx="684529" cy="9628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cxnSpLocks/>
          </p:cNvCxnSpPr>
          <p:nvPr/>
        </p:nvCxnSpPr>
        <p:spPr>
          <a:xfrm flipH="1">
            <a:off x="4408223" y="1340909"/>
            <a:ext cx="3256231" cy="187304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68" y="635371"/>
            <a:ext cx="2033271" cy="356173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1021803" y="111602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Actor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251450" y="129878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Critic</a:t>
            </a:r>
            <a:endParaRPr lang="zh-TW" altLang="en-US" sz="28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E8B5E87-B6BF-4786-8D72-F10D694AA61F}"/>
              </a:ext>
            </a:extLst>
          </p:cNvPr>
          <p:cNvCxnSpPr/>
          <p:nvPr/>
        </p:nvCxnSpPr>
        <p:spPr>
          <a:xfrm>
            <a:off x="-249811" y="4448261"/>
            <a:ext cx="96436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064EBB9-E49A-4599-8D7C-0CD39E98C445}"/>
                  </a:ext>
                </a:extLst>
              </p:cNvPr>
              <p:cNvSpPr txBox="1"/>
              <p:nvPr/>
            </p:nvSpPr>
            <p:spPr>
              <a:xfrm>
                <a:off x="1667770" y="5511028"/>
                <a:ext cx="2731838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064EBB9-E49A-4599-8D7C-0CD39E98C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70" y="5511028"/>
                <a:ext cx="2731838" cy="483209"/>
              </a:xfrm>
              <a:prstGeom prst="rect">
                <a:avLst/>
              </a:prstGeom>
              <a:blipFill>
                <a:blip r:embed="rId4"/>
                <a:stretch>
                  <a:fillRect l="-1116" b="-113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1957EA-BADF-4BE0-A885-7BAC0D5418FF}"/>
                  </a:ext>
                </a:extLst>
              </p:cNvPr>
              <p:cNvSpPr/>
              <p:nvPr/>
            </p:nvSpPr>
            <p:spPr>
              <a:xfrm>
                <a:off x="531756" y="4864490"/>
                <a:ext cx="39963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</a:t>
                </a:r>
                <a:r>
                  <a:rPr lang="en-US" altLang="zh-TW" sz="2400" i="1" dirty="0"/>
                  <a:t>continuous vector</a:t>
                </a:r>
                <a:endParaRPr lang="zh-TW" altLang="en-US" sz="2400" i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1957EA-BADF-4BE0-A885-7BAC0D541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56" y="4864490"/>
                <a:ext cx="3996350" cy="461665"/>
              </a:xfrm>
              <a:prstGeom prst="rect">
                <a:avLst/>
              </a:prstGeom>
              <a:blipFill>
                <a:blip r:embed="rId5"/>
                <a:stretch>
                  <a:fillRect l="-2287" t="-10526" r="-137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64AFAE70-5B26-4CA9-B746-DD79EEEAF4EB}"/>
              </a:ext>
            </a:extLst>
          </p:cNvPr>
          <p:cNvSpPr/>
          <p:nvPr/>
        </p:nvSpPr>
        <p:spPr>
          <a:xfrm>
            <a:off x="6105731" y="4673895"/>
            <a:ext cx="1041867" cy="12663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B95FD87-B73D-41D6-8E27-9B7A8C667E2E}"/>
              </a:ext>
            </a:extLst>
          </p:cNvPr>
          <p:cNvGrpSpPr/>
          <p:nvPr/>
        </p:nvGrpSpPr>
        <p:grpSpPr>
          <a:xfrm>
            <a:off x="6159389" y="5036616"/>
            <a:ext cx="969164" cy="732141"/>
            <a:chOff x="1957548" y="3077308"/>
            <a:chExt cx="969164" cy="732141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F3EFF12-916E-4339-9FAA-F2C97E6225AA}"/>
                </a:ext>
              </a:extLst>
            </p:cNvPr>
            <p:cNvSpPr txBox="1"/>
            <p:nvPr/>
          </p:nvSpPr>
          <p:spPr>
            <a:xfrm>
              <a:off x="1957548" y="3077308"/>
              <a:ext cx="969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Actor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6D00A12-5BB0-4E65-943B-5677E91C9A65}"/>
                    </a:ext>
                  </a:extLst>
                </p:cNvPr>
                <p:cNvSpPr/>
                <p:nvPr/>
              </p:nvSpPr>
              <p:spPr>
                <a:xfrm>
                  <a:off x="2243103" y="3347784"/>
                  <a:ext cx="4429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103" y="3347784"/>
                  <a:ext cx="44294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1A7FDDC-B4F0-4C6A-A08B-6BD3B4A8FE14}"/>
              </a:ext>
            </a:extLst>
          </p:cNvPr>
          <p:cNvCxnSpPr>
            <a:cxnSpLocks/>
          </p:cNvCxnSpPr>
          <p:nvPr/>
        </p:nvCxnSpPr>
        <p:spPr>
          <a:xfrm>
            <a:off x="5577606" y="5300613"/>
            <a:ext cx="52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62D2FB6F-337E-4D45-89D1-2E6D1EB8B656}"/>
              </a:ext>
            </a:extLst>
          </p:cNvPr>
          <p:cNvSpPr/>
          <p:nvPr/>
        </p:nvSpPr>
        <p:spPr>
          <a:xfrm>
            <a:off x="5173561" y="4845474"/>
            <a:ext cx="381000" cy="9102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B742B6C-72BB-434F-8670-DA475FCD95ED}"/>
                  </a:ext>
                </a:extLst>
              </p:cNvPr>
              <p:cNvSpPr/>
              <p:nvPr/>
            </p:nvSpPr>
            <p:spPr>
              <a:xfrm>
                <a:off x="5161151" y="5036616"/>
                <a:ext cx="402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B742B6C-72BB-434F-8670-DA475FCD9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151" y="5036616"/>
                <a:ext cx="40254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5FDBE4C-E042-4E2D-91D0-64009B5ECA0C}"/>
              </a:ext>
            </a:extLst>
          </p:cNvPr>
          <p:cNvCxnSpPr>
            <a:cxnSpLocks/>
          </p:cNvCxnSpPr>
          <p:nvPr/>
        </p:nvCxnSpPr>
        <p:spPr>
          <a:xfrm>
            <a:off x="7147598" y="5307092"/>
            <a:ext cx="52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D96FEBD-BE4B-4869-956E-AF871329905A}"/>
              </a:ext>
            </a:extLst>
          </p:cNvPr>
          <p:cNvGrpSpPr/>
          <p:nvPr/>
        </p:nvGrpSpPr>
        <p:grpSpPr>
          <a:xfrm>
            <a:off x="7710344" y="4851951"/>
            <a:ext cx="432619" cy="910282"/>
            <a:chOff x="1450266" y="4220920"/>
            <a:chExt cx="432619" cy="91028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D2C2F22-B315-4C0D-B017-1973C12C4501}"/>
                </a:ext>
              </a:extLst>
            </p:cNvPr>
            <p:cNvSpPr/>
            <p:nvPr/>
          </p:nvSpPr>
          <p:spPr>
            <a:xfrm>
              <a:off x="1464075" y="4220920"/>
              <a:ext cx="381000" cy="9102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E2B3A59-2240-4644-B4DB-3BEF00D3CA49}"/>
                    </a:ext>
                  </a:extLst>
                </p:cNvPr>
                <p:cNvSpPr/>
                <p:nvPr/>
              </p:nvSpPr>
              <p:spPr>
                <a:xfrm>
                  <a:off x="1450266" y="4405586"/>
                  <a:ext cx="4326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266" y="4405586"/>
                  <a:ext cx="43261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37F785-4921-4132-A25C-234F1D11CE35}"/>
              </a:ext>
            </a:extLst>
          </p:cNvPr>
          <p:cNvSpPr txBox="1"/>
          <p:nvPr/>
        </p:nvSpPr>
        <p:spPr>
          <a:xfrm>
            <a:off x="1381026" y="6161796"/>
            <a:ext cx="6381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Actor as the solver of this optimization problem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52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  <p:bldP spid="8" grpId="0"/>
      <p:bldP spid="21" grpId="0" animBg="1"/>
      <p:bldP spid="29" grpId="0" animBg="1"/>
      <p:bldP spid="3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Pathwise</a:t>
            </a:r>
            <a:r>
              <a:rPr lang="en-US" altLang="zh-TW" dirty="0"/>
              <a:t> Derivative Policy Gradient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24195" y="3171697"/>
                <a:ext cx="1041867" cy="21122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195" y="3171697"/>
                <a:ext cx="1041867" cy="2112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>
            <a:cxnSpLocks/>
          </p:cNvCxnSpPr>
          <p:nvPr/>
        </p:nvCxnSpPr>
        <p:spPr>
          <a:xfrm>
            <a:off x="6366062" y="4227815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885777" y="4043149"/>
                <a:ext cx="11502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77" y="4043149"/>
                <a:ext cx="1150251" cy="369332"/>
              </a:xfrm>
              <a:prstGeom prst="rect">
                <a:avLst/>
              </a:prstGeom>
              <a:blipFill>
                <a:blip r:embed="rId4"/>
                <a:stretch>
                  <a:fillRect l="-8511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>
            <a:cxnSpLocks/>
          </p:cNvCxnSpPr>
          <p:nvPr/>
        </p:nvCxnSpPr>
        <p:spPr>
          <a:xfrm>
            <a:off x="4818790" y="3697284"/>
            <a:ext cx="52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4401422" y="3242145"/>
            <a:ext cx="402546" cy="910282"/>
            <a:chOff x="4942922" y="3228766"/>
            <a:chExt cx="402546" cy="910282"/>
          </a:xfrm>
        </p:grpSpPr>
        <p:sp>
          <p:nvSpPr>
            <p:cNvPr id="8" name="矩形 7"/>
            <p:cNvSpPr/>
            <p:nvPr/>
          </p:nvSpPr>
          <p:spPr>
            <a:xfrm>
              <a:off x="4956245" y="3228766"/>
              <a:ext cx="381000" cy="910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942922" y="3453073"/>
                  <a:ext cx="4025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922" y="3453073"/>
                  <a:ext cx="40254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/>
          <p:cNvGrpSpPr/>
          <p:nvPr/>
        </p:nvGrpSpPr>
        <p:grpSpPr>
          <a:xfrm>
            <a:off x="4396749" y="4373651"/>
            <a:ext cx="432619" cy="910282"/>
            <a:chOff x="1450266" y="4220920"/>
            <a:chExt cx="432619" cy="910282"/>
          </a:xfrm>
        </p:grpSpPr>
        <p:sp>
          <p:nvSpPr>
            <p:cNvPr id="13" name="矩形 12"/>
            <p:cNvSpPr/>
            <p:nvPr/>
          </p:nvSpPr>
          <p:spPr>
            <a:xfrm>
              <a:off x="1464075" y="4220920"/>
              <a:ext cx="381000" cy="9102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450266" y="4405586"/>
                  <a:ext cx="4326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266" y="4405586"/>
                  <a:ext cx="43261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直線單箭頭接點 17"/>
          <p:cNvCxnSpPr>
            <a:cxnSpLocks/>
          </p:cNvCxnSpPr>
          <p:nvPr/>
        </p:nvCxnSpPr>
        <p:spPr>
          <a:xfrm>
            <a:off x="4803968" y="4828792"/>
            <a:ext cx="52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826880" y="4195595"/>
            <a:ext cx="1041867" cy="12663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641384" y="1534071"/>
            <a:ext cx="3529141" cy="852541"/>
            <a:chOff x="4346705" y="629628"/>
            <a:chExt cx="3529141" cy="8525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5194727" y="629628"/>
                  <a:ext cx="2681119" cy="8525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altLang="zh-TW" sz="24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727" y="629628"/>
                  <a:ext cx="2681119" cy="852541"/>
                </a:xfrm>
                <a:prstGeom prst="rect">
                  <a:avLst/>
                </a:prstGeom>
                <a:blipFill>
                  <a:blip r:embed="rId7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4346705" y="956486"/>
                  <a:ext cx="9507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705" y="956486"/>
                  <a:ext cx="95077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群組 26"/>
          <p:cNvGrpSpPr/>
          <p:nvPr/>
        </p:nvGrpSpPr>
        <p:grpSpPr>
          <a:xfrm>
            <a:off x="1880538" y="4558316"/>
            <a:ext cx="969164" cy="732141"/>
            <a:chOff x="1957548" y="3077308"/>
            <a:chExt cx="969164" cy="732141"/>
          </a:xfrm>
        </p:grpSpPr>
        <p:sp>
          <p:nvSpPr>
            <p:cNvPr id="25" name="文字方塊 24"/>
            <p:cNvSpPr txBox="1"/>
            <p:nvPr/>
          </p:nvSpPr>
          <p:spPr>
            <a:xfrm>
              <a:off x="1957548" y="3077308"/>
              <a:ext cx="969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Actor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2243103" y="3347784"/>
                  <a:ext cx="4429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103" y="3347784"/>
                  <a:ext cx="44294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直線單箭頭接點 27"/>
          <p:cNvCxnSpPr>
            <a:cxnSpLocks/>
          </p:cNvCxnSpPr>
          <p:nvPr/>
        </p:nvCxnSpPr>
        <p:spPr>
          <a:xfrm>
            <a:off x="1298755" y="4822313"/>
            <a:ext cx="52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94710" y="4367174"/>
            <a:ext cx="381000" cy="9102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82300" y="4558316"/>
                <a:ext cx="402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00" y="4558316"/>
                <a:ext cx="40254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/>
          <p:cNvCxnSpPr>
            <a:cxnSpLocks/>
          </p:cNvCxnSpPr>
          <p:nvPr/>
        </p:nvCxnSpPr>
        <p:spPr>
          <a:xfrm>
            <a:off x="2868747" y="4828792"/>
            <a:ext cx="52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3431493" y="4373651"/>
            <a:ext cx="432619" cy="910282"/>
            <a:chOff x="1450266" y="4220920"/>
            <a:chExt cx="432619" cy="910282"/>
          </a:xfrm>
        </p:grpSpPr>
        <p:sp>
          <p:nvSpPr>
            <p:cNvPr id="33" name="矩形 32"/>
            <p:cNvSpPr/>
            <p:nvPr/>
          </p:nvSpPr>
          <p:spPr>
            <a:xfrm>
              <a:off x="1464075" y="4220920"/>
              <a:ext cx="381000" cy="9102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1450266" y="4405586"/>
                  <a:ext cx="4326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266" y="4405586"/>
                  <a:ext cx="43261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箭號: 向右 34"/>
          <p:cNvSpPr/>
          <p:nvPr/>
        </p:nvSpPr>
        <p:spPr>
          <a:xfrm rot="16200000">
            <a:off x="8001671" y="3866677"/>
            <a:ext cx="640214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1227267" y="3668887"/>
                <a:ext cx="237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267" y="3668887"/>
                <a:ext cx="2376895" cy="461665"/>
              </a:xfrm>
              <a:prstGeom prst="rect">
                <a:avLst/>
              </a:prstGeom>
              <a:blipFill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3924187" y="4582147"/>
            <a:ext cx="38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166093" y="5840547"/>
            <a:ext cx="395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a large network</a:t>
            </a:r>
            <a:endParaRPr lang="zh-TW" altLang="en-US" sz="2800" dirty="0"/>
          </a:p>
        </p:txBody>
      </p:sp>
      <p:sp>
        <p:nvSpPr>
          <p:cNvPr id="39" name="右大括弧 38"/>
          <p:cNvSpPr/>
          <p:nvPr/>
        </p:nvSpPr>
        <p:spPr>
          <a:xfrm rot="5400000">
            <a:off x="3905704" y="3005559"/>
            <a:ext cx="425450" cy="5052545"/>
          </a:xfrm>
          <a:prstGeom prst="rightBrace">
            <a:avLst>
              <a:gd name="adj1" fmla="val 3818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5246273" y="2757303"/>
            <a:ext cx="119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Fixed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27738" y="2721142"/>
            <a:ext cx="284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Gradient ascent: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936755" y="1866731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is the output of an actor</a:t>
            </a:r>
            <a:endParaRPr lang="zh-TW" altLang="en-US" sz="2400" dirty="0"/>
          </a:p>
        </p:txBody>
      </p:sp>
      <p:sp>
        <p:nvSpPr>
          <p:cNvPr id="43" name="箭號: 向左 42"/>
          <p:cNvSpPr/>
          <p:nvPr/>
        </p:nvSpPr>
        <p:spPr>
          <a:xfrm>
            <a:off x="4295292" y="1888943"/>
            <a:ext cx="516695" cy="4262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684008" y="3130390"/>
                <a:ext cx="3399329" cy="419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8" y="3130390"/>
                <a:ext cx="3399329" cy="4197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9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0" grpId="0"/>
      <p:bldP spid="35" grpId="0" animBg="1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45237650"/>
                  </p:ext>
                </p:extLst>
              </p:nvPr>
            </p:nvGraphicFramePr>
            <p:xfrm>
              <a:off x="389525" y="3082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45237650"/>
                  </p:ext>
                </p:extLst>
              </p:nvPr>
            </p:nvGraphicFramePr>
            <p:xfrm>
              <a:off x="389525" y="3082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4508575" y="1683269"/>
            <a:ext cx="156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TD or MC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54625" y="1683269"/>
                <a:ext cx="1621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25" y="1683269"/>
                <a:ext cx="162106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440529" y="4461693"/>
                <a:ext cx="1041867" cy="21122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29" y="4461693"/>
                <a:ext cx="1041867" cy="21122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cxnSpLocks/>
          </p:cNvCxnSpPr>
          <p:nvPr/>
        </p:nvCxnSpPr>
        <p:spPr>
          <a:xfrm>
            <a:off x="6482396" y="5544315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002111" y="5359649"/>
                <a:ext cx="11502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11" y="5359649"/>
                <a:ext cx="1150251" cy="369332"/>
              </a:xfrm>
              <a:prstGeom prst="rect">
                <a:avLst/>
              </a:prstGeom>
              <a:blipFill>
                <a:blip r:embed="rId14"/>
                <a:stretch>
                  <a:fillRect l="-8511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4935124" y="4987280"/>
            <a:ext cx="52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4517756" y="4532141"/>
            <a:ext cx="402546" cy="910282"/>
            <a:chOff x="4942922" y="3228766"/>
            <a:chExt cx="402546" cy="910282"/>
          </a:xfrm>
        </p:grpSpPr>
        <p:sp>
          <p:nvSpPr>
            <p:cNvPr id="14" name="矩形 13"/>
            <p:cNvSpPr/>
            <p:nvPr/>
          </p:nvSpPr>
          <p:spPr>
            <a:xfrm>
              <a:off x="4956245" y="3228766"/>
              <a:ext cx="381000" cy="910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942922" y="3453073"/>
                  <a:ext cx="4025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922" y="3453073"/>
                  <a:ext cx="402546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/>
          <p:cNvGrpSpPr/>
          <p:nvPr/>
        </p:nvGrpSpPr>
        <p:grpSpPr>
          <a:xfrm>
            <a:off x="4513083" y="5663647"/>
            <a:ext cx="432619" cy="910282"/>
            <a:chOff x="1450266" y="4220920"/>
            <a:chExt cx="432619" cy="910282"/>
          </a:xfrm>
        </p:grpSpPr>
        <p:sp>
          <p:nvSpPr>
            <p:cNvPr id="17" name="矩形 16"/>
            <p:cNvSpPr/>
            <p:nvPr/>
          </p:nvSpPr>
          <p:spPr>
            <a:xfrm>
              <a:off x="1464075" y="4220920"/>
              <a:ext cx="381000" cy="9102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450266" y="4405586"/>
                  <a:ext cx="4326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266" y="4405586"/>
                  <a:ext cx="432619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線單箭頭接點 18"/>
          <p:cNvCxnSpPr>
            <a:cxnSpLocks/>
          </p:cNvCxnSpPr>
          <p:nvPr/>
        </p:nvCxnSpPr>
        <p:spPr>
          <a:xfrm>
            <a:off x="4920302" y="6118788"/>
            <a:ext cx="52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43214" y="5590910"/>
            <a:ext cx="1041867" cy="9102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2009013" y="5701422"/>
            <a:ext cx="969164" cy="732141"/>
            <a:chOff x="1957548" y="3077308"/>
            <a:chExt cx="969164" cy="732141"/>
          </a:xfrm>
        </p:grpSpPr>
        <p:sp>
          <p:nvSpPr>
            <p:cNvPr id="22" name="文字方塊 21"/>
            <p:cNvSpPr txBox="1"/>
            <p:nvPr/>
          </p:nvSpPr>
          <p:spPr>
            <a:xfrm>
              <a:off x="1957548" y="3077308"/>
              <a:ext cx="969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Actor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2243103" y="3347784"/>
                  <a:ext cx="4429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103" y="3347784"/>
                  <a:ext cx="442942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直線單箭頭接點 23"/>
          <p:cNvCxnSpPr>
            <a:cxnSpLocks/>
          </p:cNvCxnSpPr>
          <p:nvPr/>
        </p:nvCxnSpPr>
        <p:spPr>
          <a:xfrm>
            <a:off x="1415089" y="6046049"/>
            <a:ext cx="52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11044" y="5590910"/>
            <a:ext cx="381000" cy="9102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98634" y="5782052"/>
                <a:ext cx="402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34" y="5782052"/>
                <a:ext cx="402546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cxnSpLocks/>
          </p:cNvCxnSpPr>
          <p:nvPr/>
        </p:nvCxnSpPr>
        <p:spPr>
          <a:xfrm>
            <a:off x="2985081" y="6052528"/>
            <a:ext cx="520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3547827" y="5597387"/>
            <a:ext cx="432619" cy="910282"/>
            <a:chOff x="1450266" y="4220920"/>
            <a:chExt cx="432619" cy="910282"/>
          </a:xfrm>
        </p:grpSpPr>
        <p:sp>
          <p:nvSpPr>
            <p:cNvPr id="29" name="矩形 28"/>
            <p:cNvSpPr/>
            <p:nvPr/>
          </p:nvSpPr>
          <p:spPr>
            <a:xfrm>
              <a:off x="1464075" y="4220920"/>
              <a:ext cx="381000" cy="9102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450266" y="4405586"/>
                  <a:ext cx="4326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266" y="4405586"/>
                  <a:ext cx="43261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343601" y="4958883"/>
                <a:ext cx="237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01" y="4958883"/>
                <a:ext cx="2376895" cy="461665"/>
              </a:xfrm>
              <a:prstGeom prst="rect">
                <a:avLst/>
              </a:prstGeom>
              <a:blipFill>
                <a:blip r:embed="rId2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4120089" y="5848312"/>
            <a:ext cx="38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800342" y="4420386"/>
                <a:ext cx="3399329" cy="419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42" y="4420386"/>
                <a:ext cx="3399329" cy="41973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34216" y="4375543"/>
            <a:ext cx="3437139" cy="228453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448183" y="4366393"/>
            <a:ext cx="3704179" cy="22845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678338" y="300454"/>
            <a:ext cx="1433510" cy="111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Replay </a:t>
            </a:r>
          </a:p>
          <a:p>
            <a:pPr algn="ctr"/>
            <a:r>
              <a:rPr lang="en-US" altLang="zh-TW" sz="2800" dirty="0"/>
              <a:t>Buffer</a:t>
            </a:r>
            <a:endParaRPr lang="zh-TW" altLang="en-US" sz="2800" dirty="0"/>
          </a:p>
        </p:txBody>
      </p:sp>
      <p:sp>
        <p:nvSpPr>
          <p:cNvPr id="40" name="箭號: 向右 39"/>
          <p:cNvSpPr/>
          <p:nvPr/>
        </p:nvSpPr>
        <p:spPr>
          <a:xfrm>
            <a:off x="5915330" y="576657"/>
            <a:ext cx="716876" cy="4770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/>
          <p:cNvSpPr/>
          <p:nvPr/>
        </p:nvSpPr>
        <p:spPr>
          <a:xfrm rot="5400000">
            <a:off x="6716458" y="1918795"/>
            <a:ext cx="1357269" cy="4770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34283" y="1151183"/>
            <a:ext cx="189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Exploration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39" grpId="0" animBg="1"/>
      <p:bldP spid="40" grpId="0" animBg="1"/>
      <p:bldP spid="41" grpId="0" animBg="1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6AF361-7AFD-4870-82A3-1DDB9B6E7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674771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Initialize Q-function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sz="2400" dirty="0"/>
                  <a:t>, target Q-function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sz="2400" dirty="0"/>
                  <a:t>, actor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2400" dirty="0"/>
                  <a:t>, target actor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In each episode</a:t>
                </a:r>
              </a:p>
              <a:p>
                <a:pPr lvl="1"/>
                <a:r>
                  <a:rPr lang="en-US" altLang="zh-TW" dirty="0"/>
                  <a:t>For each time step t</a:t>
                </a:r>
              </a:p>
              <a:p>
                <a:pPr lvl="2"/>
                <a:r>
                  <a:rPr lang="en-US" altLang="zh-TW" sz="2400" dirty="0"/>
                  <a:t>Given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based on Q (exploration)</a:t>
                </a:r>
              </a:p>
              <a:p>
                <a:pPr lvl="2"/>
                <a:r>
                  <a:rPr lang="en-US" altLang="zh-TW" sz="2400" dirty="0"/>
                  <a:t>Obtain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and reach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2"/>
                <a:r>
                  <a:rPr lang="en-US" altLang="zh-TW" sz="2400" dirty="0"/>
                  <a:t>Store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400" dirty="0"/>
                  <a:t>) into buffer</a:t>
                </a:r>
              </a:p>
              <a:p>
                <a:pPr lvl="2"/>
                <a:r>
                  <a:rPr lang="en-US" altLang="zh-TW" sz="2400" dirty="0"/>
                  <a:t>Sample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400" dirty="0"/>
                  <a:t>) from buffer (usually a batch)</a:t>
                </a:r>
              </a:p>
              <a:p>
                <a:pPr lvl="2"/>
                <a:r>
                  <a:rPr lang="en-US" altLang="zh-TW" sz="2400" dirty="0"/>
                  <a:t>Target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altLang="zh-TW" sz="2400" dirty="0"/>
              </a:p>
              <a:p>
                <a:pPr lvl="2"/>
                <a:r>
                  <a:rPr lang="en-US" altLang="zh-TW" sz="2400" dirty="0"/>
                  <a:t>Update the parameters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to make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400" dirty="0"/>
                          <m:t>, 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close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/>
                  <a:t> (regression)</a:t>
                </a:r>
              </a:p>
              <a:p>
                <a:pPr lvl="2"/>
                <a:r>
                  <a:rPr lang="en-US" altLang="zh-TW" sz="2400" dirty="0"/>
                  <a:t>Update the parameters of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2400" dirty="0"/>
                  <a:t> to maximize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sz="2400" dirty="0"/>
              </a:p>
              <a:p>
                <a:pPr lvl="2"/>
                <a:r>
                  <a:rPr lang="en-US" altLang="zh-TW" sz="2400" dirty="0"/>
                  <a:t>Every C steps reset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TW" sz="2400" dirty="0"/>
              </a:p>
              <a:p>
                <a:pPr lvl="2"/>
                <a:r>
                  <a:rPr lang="en-US" altLang="zh-TW" sz="2400" dirty="0"/>
                  <a:t>Every C steps reset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sz="2400" dirty="0"/>
              </a:p>
              <a:p>
                <a:pPr lvl="2"/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6AF361-7AFD-4870-82A3-1DDB9B6E7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74771"/>
                <a:ext cx="7886700" cy="4351338"/>
              </a:xfrm>
              <a:blipFill>
                <a:blip r:embed="rId2"/>
                <a:stretch>
                  <a:fillRect l="-1005" t="-1683" r="-464" b="-406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59F1A34-5A19-4A20-84EE-576CEFA3DF7A}"/>
              </a:ext>
            </a:extLst>
          </p:cNvPr>
          <p:cNvSpPr/>
          <p:nvPr/>
        </p:nvSpPr>
        <p:spPr>
          <a:xfrm>
            <a:off x="264662" y="91803"/>
            <a:ext cx="2934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Q-Learning Algorithm</a:t>
            </a:r>
            <a:endParaRPr lang="zh-TW" altLang="en-US" sz="2400" b="1" i="1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5A9283-BE02-4064-BCC9-F99DE09ADF74}"/>
              </a:ext>
            </a:extLst>
          </p:cNvPr>
          <p:cNvSpPr/>
          <p:nvPr/>
        </p:nvSpPr>
        <p:spPr>
          <a:xfrm>
            <a:off x="6843861" y="674771"/>
            <a:ext cx="1376313" cy="405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0DEEAD-5175-48AD-8D27-525F6FBB1F9B}"/>
              </a:ext>
            </a:extLst>
          </p:cNvPr>
          <p:cNvSpPr/>
          <p:nvPr/>
        </p:nvSpPr>
        <p:spPr>
          <a:xfrm>
            <a:off x="628650" y="1080123"/>
            <a:ext cx="2708439" cy="405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AA76B5-0D05-40DE-A302-0128A5B96552}"/>
              </a:ext>
            </a:extLst>
          </p:cNvPr>
          <p:cNvSpPr/>
          <p:nvPr/>
        </p:nvSpPr>
        <p:spPr>
          <a:xfrm>
            <a:off x="1007294" y="5431461"/>
            <a:ext cx="7762580" cy="405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F6DC4E-9DEC-46EC-9D1C-9643EA80DCD6}"/>
              </a:ext>
            </a:extLst>
          </p:cNvPr>
          <p:cNvSpPr/>
          <p:nvPr/>
        </p:nvSpPr>
        <p:spPr>
          <a:xfrm>
            <a:off x="752770" y="6279118"/>
            <a:ext cx="7762580" cy="405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5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6AF361-7AFD-4870-82A3-1DDB9B6E7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674771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Initialize Q-function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sz="2400" dirty="0"/>
                  <a:t>, target Q-function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sz="2400" dirty="0"/>
                  <a:t>, actor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2400" dirty="0"/>
                  <a:t>, target actor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In each episode</a:t>
                </a:r>
              </a:p>
              <a:p>
                <a:pPr lvl="1"/>
                <a:r>
                  <a:rPr lang="en-US" altLang="zh-TW" dirty="0"/>
                  <a:t>For each time step t</a:t>
                </a:r>
              </a:p>
              <a:p>
                <a:pPr lvl="2"/>
                <a:r>
                  <a:rPr lang="en-US" altLang="zh-TW" sz="2400" dirty="0"/>
                  <a:t>Given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based on Q (exploration)</a:t>
                </a:r>
              </a:p>
              <a:p>
                <a:pPr lvl="2"/>
                <a:r>
                  <a:rPr lang="en-US" altLang="zh-TW" sz="2400" dirty="0"/>
                  <a:t>Obtain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and reach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2"/>
                <a:r>
                  <a:rPr lang="en-US" altLang="zh-TW" sz="2400" dirty="0"/>
                  <a:t>Store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400" dirty="0"/>
                  <a:t>) into buffer</a:t>
                </a:r>
              </a:p>
              <a:p>
                <a:pPr lvl="2"/>
                <a:r>
                  <a:rPr lang="en-US" altLang="zh-TW" sz="2400" dirty="0"/>
                  <a:t>Sample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400" dirty="0"/>
                  <a:t>) from buffer (usually a batch)</a:t>
                </a:r>
              </a:p>
              <a:p>
                <a:pPr lvl="2"/>
                <a:r>
                  <a:rPr lang="en-US" altLang="zh-TW" sz="2400" dirty="0"/>
                  <a:t>Target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altLang="zh-TW" sz="2400" dirty="0"/>
              </a:p>
              <a:p>
                <a:pPr lvl="2"/>
                <a:r>
                  <a:rPr lang="en-US" altLang="zh-TW" sz="2400" dirty="0"/>
                  <a:t>Update the parameters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to make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400" dirty="0"/>
                          <m:t>, 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close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/>
                  <a:t> (regression)</a:t>
                </a:r>
              </a:p>
              <a:p>
                <a:pPr lvl="2"/>
                <a:r>
                  <a:rPr lang="en-US" altLang="zh-TW" sz="2400" dirty="0"/>
                  <a:t>Update the parameters of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sz="2400" dirty="0"/>
                  <a:t> to maximize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sz="2400" dirty="0"/>
              </a:p>
              <a:p>
                <a:pPr lvl="2"/>
                <a:r>
                  <a:rPr lang="en-US" altLang="zh-TW" sz="2400" dirty="0"/>
                  <a:t>Every C steps reset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TW" sz="2400" dirty="0"/>
              </a:p>
              <a:p>
                <a:pPr lvl="2"/>
                <a:r>
                  <a:rPr lang="en-US" altLang="zh-TW" sz="2400" dirty="0"/>
                  <a:t>Every C steps reset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sz="2400" dirty="0"/>
              </a:p>
              <a:p>
                <a:pPr lvl="2"/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6AF361-7AFD-4870-82A3-1DDB9B6E7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74771"/>
                <a:ext cx="7886700" cy="4351338"/>
              </a:xfrm>
              <a:blipFill>
                <a:blip r:embed="rId2"/>
                <a:stretch>
                  <a:fillRect l="-1005" t="-1683" r="-464" b="-406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59F1A34-5A19-4A20-84EE-576CEFA3DF7A}"/>
              </a:ext>
            </a:extLst>
          </p:cNvPr>
          <p:cNvSpPr/>
          <p:nvPr/>
        </p:nvSpPr>
        <p:spPr>
          <a:xfrm>
            <a:off x="264662" y="91803"/>
            <a:ext cx="2934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Q-Learning Algorithm</a:t>
            </a:r>
            <a:endParaRPr lang="zh-TW" altLang="en-US" sz="2400" b="1" i="1" u="sng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28ACAD-ECB6-45CD-83C7-70EAFF5B60D5}"/>
              </a:ext>
            </a:extLst>
          </p:cNvPr>
          <p:cNvSpPr/>
          <p:nvPr/>
        </p:nvSpPr>
        <p:spPr>
          <a:xfrm>
            <a:off x="3783414" y="91803"/>
            <a:ext cx="4731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 err="1"/>
              <a:t>Pathwise</a:t>
            </a:r>
            <a:r>
              <a:rPr lang="en-US" altLang="zh-TW" sz="2400" b="1" i="1" u="sng" dirty="0"/>
              <a:t> Derivative Policy Gradient</a:t>
            </a:r>
            <a:endParaRPr lang="zh-TW" altLang="en-US" sz="2400" b="1" i="1" u="sng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0E993492-BD95-47E3-A5B4-A127847B41BF}"/>
              </a:ext>
            </a:extLst>
          </p:cNvPr>
          <p:cNvSpPr/>
          <p:nvPr/>
        </p:nvSpPr>
        <p:spPr>
          <a:xfrm>
            <a:off x="3275717" y="226243"/>
            <a:ext cx="430650" cy="2545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FA1A46A-1983-4648-AB15-54479D7111EC}"/>
              </a:ext>
            </a:extLst>
          </p:cNvPr>
          <p:cNvCxnSpPr>
            <a:cxnSpLocks/>
          </p:cNvCxnSpPr>
          <p:nvPr/>
        </p:nvCxnSpPr>
        <p:spPr>
          <a:xfrm>
            <a:off x="3858829" y="4402317"/>
            <a:ext cx="187266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B17E2BA-2985-4E93-A024-8E7FD0F62685}"/>
                  </a:ext>
                </a:extLst>
              </p:cNvPr>
              <p:cNvSpPr/>
              <p:nvPr/>
            </p:nvSpPr>
            <p:spPr>
              <a:xfrm>
                <a:off x="5665509" y="4147728"/>
                <a:ext cx="232429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B17E2BA-2985-4E93-A024-8E7FD0F62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09" y="4147728"/>
                <a:ext cx="2324290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DA7C8E2-3DEA-4186-B8FF-8F893080DEFC}"/>
                  </a:ext>
                </a:extLst>
              </p:cNvPr>
              <p:cNvSpPr/>
              <p:nvPr/>
            </p:nvSpPr>
            <p:spPr>
              <a:xfrm>
                <a:off x="6956139" y="2180417"/>
                <a:ext cx="4429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DA7C8E2-3DEA-4186-B8FF-8F893080D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39" y="2180417"/>
                <a:ext cx="44294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A2637EB-C659-4E08-B1F2-26AB21BFD5B1}"/>
              </a:ext>
            </a:extLst>
          </p:cNvPr>
          <p:cNvCxnSpPr>
            <a:cxnSpLocks/>
          </p:cNvCxnSpPr>
          <p:nvPr/>
        </p:nvCxnSpPr>
        <p:spPr>
          <a:xfrm>
            <a:off x="6642682" y="2439530"/>
            <a:ext cx="31345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6991E3D5-1ECA-42F5-9AA7-465C98721349}"/>
              </a:ext>
            </a:extLst>
          </p:cNvPr>
          <p:cNvSpPr/>
          <p:nvPr/>
        </p:nvSpPr>
        <p:spPr>
          <a:xfrm>
            <a:off x="1065228" y="2208697"/>
            <a:ext cx="461665" cy="4616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AC8FFB2-F105-4D82-981A-7A6FF22B01E1}"/>
              </a:ext>
            </a:extLst>
          </p:cNvPr>
          <p:cNvSpPr/>
          <p:nvPr/>
        </p:nvSpPr>
        <p:spPr>
          <a:xfrm>
            <a:off x="1065227" y="4147728"/>
            <a:ext cx="461665" cy="4616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A60A1A1-50B9-491B-A0BB-0F0DAE7A8923}"/>
              </a:ext>
            </a:extLst>
          </p:cNvPr>
          <p:cNvSpPr/>
          <p:nvPr/>
        </p:nvSpPr>
        <p:spPr>
          <a:xfrm>
            <a:off x="1065226" y="5303126"/>
            <a:ext cx="461665" cy="4616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530F1CC-F037-4BDA-8E18-61DDC5546476}"/>
              </a:ext>
            </a:extLst>
          </p:cNvPr>
          <p:cNvSpPr/>
          <p:nvPr/>
        </p:nvSpPr>
        <p:spPr>
          <a:xfrm>
            <a:off x="1065226" y="6143319"/>
            <a:ext cx="461665" cy="4616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02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 with GAN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907143" y="1591477"/>
            <a:ext cx="7329714" cy="5181146"/>
            <a:chOff x="907143" y="171564"/>
            <a:chExt cx="7329714" cy="518114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1744" y="171564"/>
              <a:ext cx="6420512" cy="435689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07143" y="4467339"/>
              <a:ext cx="7329714" cy="885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1399451" y="5942815"/>
            <a:ext cx="6439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Lucida Grande"/>
              </a:rPr>
              <a:t>David </a:t>
            </a:r>
            <a:r>
              <a:rPr lang="en-US" altLang="zh-TW" dirty="0" err="1">
                <a:latin typeface="Lucida Grande"/>
              </a:rPr>
              <a:t>Pfau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Oriol </a:t>
            </a:r>
            <a:r>
              <a:rPr lang="en-US" altLang="zh-TW" dirty="0" err="1">
                <a:latin typeface="Lucida Grande"/>
              </a:rPr>
              <a:t>Vinyals</a:t>
            </a:r>
            <a:r>
              <a:rPr lang="en-US" altLang="zh-TW" dirty="0">
                <a:latin typeface="Lucida Grande"/>
              </a:rPr>
              <a:t>, “</a:t>
            </a:r>
            <a:r>
              <a:rPr lang="en-US" altLang="zh-TW" dirty="0"/>
              <a:t>Connecting Generative Adversarial Networks and Actor-Critic Methods</a:t>
            </a:r>
            <a:r>
              <a:rPr lang="en-US" altLang="zh-TW" dirty="0">
                <a:latin typeface="Lucida Grande"/>
              </a:rPr>
              <a:t>”, </a:t>
            </a:r>
            <a:r>
              <a:rPr lang="en-US" altLang="zh-TW" dirty="0" err="1">
                <a:latin typeface="Lucida Grande"/>
              </a:rPr>
              <a:t>arXiv</a:t>
            </a:r>
            <a:r>
              <a:rPr lang="en-US" altLang="zh-TW" dirty="0">
                <a:latin typeface="Lucida Grande"/>
              </a:rPr>
              <a:t> preprint,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29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7485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Asynchronous Advantage Actor-Critic (A3C)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1259" y="5657285"/>
            <a:ext cx="8628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Lucida Grande"/>
              </a:rPr>
              <a:t>Volodymyr</a:t>
            </a:r>
            <a:r>
              <a:rPr lang="en-US" altLang="zh-TW" dirty="0">
                <a:latin typeface="Lucida Grande"/>
              </a:rPr>
              <a:t> Mnih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 err="1">
                <a:latin typeface="Lucida Grande"/>
              </a:rPr>
              <a:t>Adrià</a:t>
            </a:r>
            <a:r>
              <a:rPr lang="en-US" altLang="zh-TW" dirty="0">
                <a:latin typeface="Lucida Grande"/>
              </a:rPr>
              <a:t> </a:t>
            </a:r>
            <a:r>
              <a:rPr lang="en-US" altLang="zh-TW" dirty="0" err="1">
                <a:latin typeface="Lucida Grande"/>
              </a:rPr>
              <a:t>Puigdomènech</a:t>
            </a:r>
            <a:r>
              <a:rPr lang="en-US" altLang="zh-TW" dirty="0">
                <a:latin typeface="Lucida Grande"/>
              </a:rPr>
              <a:t> Badia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Mehdi Mirza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Alex Graves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Timothy P. </a:t>
            </a:r>
            <a:r>
              <a:rPr lang="en-US" altLang="zh-TW" dirty="0" err="1">
                <a:latin typeface="Lucida Grande"/>
              </a:rPr>
              <a:t>Lillicrap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Tim Harley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David Silver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 err="1">
                <a:latin typeface="Lucida Grande"/>
              </a:rPr>
              <a:t>Koray</a:t>
            </a:r>
            <a:r>
              <a:rPr lang="en-US" altLang="zh-TW" dirty="0">
                <a:latin typeface="Lucida Grande"/>
              </a:rPr>
              <a:t> Kavukcuoglu, “Asynchronous Methods for Deep Reinforcement Learning”, ICML,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12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C91C4-2197-42D7-B6E3-6E13AB0D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– Policy Gradient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0907F42-D88A-4649-B531-E3DA3DE0A66F}"/>
                  </a:ext>
                </a:extLst>
              </p:cNvPr>
              <p:cNvSpPr txBox="1"/>
              <p:nvPr/>
            </p:nvSpPr>
            <p:spPr>
              <a:xfrm>
                <a:off x="628650" y="1957342"/>
                <a:ext cx="831702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0907F42-D88A-4649-B531-E3DA3DE0A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57342"/>
                <a:ext cx="8317026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1CFA472C-CF0D-4D3D-9E06-AA6A06EA49B6}"/>
              </a:ext>
            </a:extLst>
          </p:cNvPr>
          <p:cNvSpPr txBox="1"/>
          <p:nvPr/>
        </p:nvSpPr>
        <p:spPr>
          <a:xfrm>
            <a:off x="5795831" y="1726509"/>
            <a:ext cx="13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baseline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43B469D-2938-49E6-A681-22E4643B2A89}"/>
                  </a:ext>
                </a:extLst>
              </p:cNvPr>
              <p:cNvSpPr txBox="1"/>
              <p:nvPr/>
            </p:nvSpPr>
            <p:spPr>
              <a:xfrm>
                <a:off x="3493096" y="2967335"/>
                <a:ext cx="44897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: obtained via interaction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43B469D-2938-49E6-A681-22E4643B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096" y="2967335"/>
                <a:ext cx="4489753" cy="461665"/>
              </a:xfrm>
              <a:prstGeom prst="rect">
                <a:avLst/>
              </a:prstGeom>
              <a:blipFill>
                <a:blip r:embed="rId3"/>
                <a:stretch>
                  <a:fillRect l="-27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24D59FE-E6D3-4523-B238-B828B3D29DC6}"/>
              </a:ext>
            </a:extLst>
          </p:cNvPr>
          <p:cNvCxnSpPr>
            <a:cxnSpLocks/>
          </p:cNvCxnSpPr>
          <p:nvPr/>
        </p:nvCxnSpPr>
        <p:spPr>
          <a:xfrm>
            <a:off x="3589959" y="2929627"/>
            <a:ext cx="193249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3A5C998-7968-4646-8653-F423FAE2E2EC}"/>
              </a:ext>
            </a:extLst>
          </p:cNvPr>
          <p:cNvCxnSpPr>
            <a:cxnSpLocks/>
          </p:cNvCxnSpPr>
          <p:nvPr/>
        </p:nvCxnSpPr>
        <p:spPr>
          <a:xfrm>
            <a:off x="5882243" y="2761516"/>
            <a:ext cx="2152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949C993-6A98-4A03-B8C8-992FBD98CBDF}"/>
              </a:ext>
            </a:extLst>
          </p:cNvPr>
          <p:cNvSpPr txBox="1"/>
          <p:nvPr/>
        </p:nvSpPr>
        <p:spPr>
          <a:xfrm>
            <a:off x="4014165" y="3318997"/>
            <a:ext cx="197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Very unstable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A683886-EAA5-4EC3-89FF-572B5061A1E7}"/>
              </a:ext>
            </a:extLst>
          </p:cNvPr>
          <p:cNvSpPr/>
          <p:nvPr/>
        </p:nvSpPr>
        <p:spPr>
          <a:xfrm>
            <a:off x="1751731" y="4879005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DAF6DB-2803-4B8C-828B-D08A4266F12E}"/>
                  </a:ext>
                </a:extLst>
              </p:cNvPr>
              <p:cNvSpPr txBox="1"/>
              <p:nvPr/>
            </p:nvSpPr>
            <p:spPr>
              <a:xfrm>
                <a:off x="1646487" y="5149005"/>
                <a:ext cx="4804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DAF6DB-2803-4B8C-828B-D08A4266F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87" y="5149005"/>
                <a:ext cx="48048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3EABA3-4CC0-485A-8491-403DA012C02C}"/>
                  </a:ext>
                </a:extLst>
              </p:cNvPr>
              <p:cNvSpPr txBox="1"/>
              <p:nvPr/>
            </p:nvSpPr>
            <p:spPr>
              <a:xfrm>
                <a:off x="2270228" y="4552340"/>
                <a:ext cx="4804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3EABA3-4CC0-485A-8491-403DA012C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228" y="4552340"/>
                <a:ext cx="48048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0D71435-BEB9-4F18-92EE-BD459C8548E2}"/>
              </a:ext>
            </a:extLst>
          </p:cNvPr>
          <p:cNvCxnSpPr/>
          <p:nvPr/>
        </p:nvCxnSpPr>
        <p:spPr>
          <a:xfrm>
            <a:off x="2075149" y="5032858"/>
            <a:ext cx="1021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CA430B7A-9A43-43D2-B78D-6CE2C6F3E16C}"/>
              </a:ext>
            </a:extLst>
          </p:cNvPr>
          <p:cNvSpPr/>
          <p:nvPr/>
        </p:nvSpPr>
        <p:spPr>
          <a:xfrm>
            <a:off x="3080911" y="4096580"/>
            <a:ext cx="3591613" cy="942680"/>
          </a:xfrm>
          <a:custGeom>
            <a:avLst/>
            <a:gdLst>
              <a:gd name="connsiteX0" fmla="*/ 0 w 3591613"/>
              <a:gd name="connsiteY0" fmla="*/ 942680 h 942680"/>
              <a:gd name="connsiteX1" fmla="*/ 65988 w 3591613"/>
              <a:gd name="connsiteY1" fmla="*/ 876693 h 942680"/>
              <a:gd name="connsiteX2" fmla="*/ 113122 w 3591613"/>
              <a:gd name="connsiteY2" fmla="*/ 848412 h 942680"/>
              <a:gd name="connsiteX3" fmla="*/ 311085 w 3591613"/>
              <a:gd name="connsiteY3" fmla="*/ 725864 h 942680"/>
              <a:gd name="connsiteX4" fmla="*/ 377073 w 3591613"/>
              <a:gd name="connsiteY4" fmla="*/ 697583 h 942680"/>
              <a:gd name="connsiteX5" fmla="*/ 443060 w 3591613"/>
              <a:gd name="connsiteY5" fmla="*/ 659876 h 942680"/>
              <a:gd name="connsiteX6" fmla="*/ 641023 w 3591613"/>
              <a:gd name="connsiteY6" fmla="*/ 593889 h 942680"/>
              <a:gd name="connsiteX7" fmla="*/ 744718 w 3591613"/>
              <a:gd name="connsiteY7" fmla="*/ 546754 h 942680"/>
              <a:gd name="connsiteX8" fmla="*/ 980388 w 3591613"/>
              <a:gd name="connsiteY8" fmla="*/ 490194 h 942680"/>
              <a:gd name="connsiteX9" fmla="*/ 1093510 w 3591613"/>
              <a:gd name="connsiteY9" fmla="*/ 461913 h 942680"/>
              <a:gd name="connsiteX10" fmla="*/ 1244339 w 3591613"/>
              <a:gd name="connsiteY10" fmla="*/ 443060 h 942680"/>
              <a:gd name="connsiteX11" fmla="*/ 1385741 w 3591613"/>
              <a:gd name="connsiteY11" fmla="*/ 414779 h 942680"/>
              <a:gd name="connsiteX12" fmla="*/ 1630838 w 3591613"/>
              <a:gd name="connsiteY12" fmla="*/ 386499 h 942680"/>
              <a:gd name="connsiteX13" fmla="*/ 1725106 w 3591613"/>
              <a:gd name="connsiteY13" fmla="*/ 367645 h 942680"/>
              <a:gd name="connsiteX14" fmla="*/ 1809947 w 3591613"/>
              <a:gd name="connsiteY14" fmla="*/ 358218 h 942680"/>
              <a:gd name="connsiteX15" fmla="*/ 1885361 w 3591613"/>
              <a:gd name="connsiteY15" fmla="*/ 339365 h 942680"/>
              <a:gd name="connsiteX16" fmla="*/ 1989056 w 3591613"/>
              <a:gd name="connsiteY16" fmla="*/ 329938 h 942680"/>
              <a:gd name="connsiteX17" fmla="*/ 2073897 w 3591613"/>
              <a:gd name="connsiteY17" fmla="*/ 320511 h 942680"/>
              <a:gd name="connsiteX18" fmla="*/ 2158739 w 3591613"/>
              <a:gd name="connsiteY18" fmla="*/ 301658 h 942680"/>
              <a:gd name="connsiteX19" fmla="*/ 2205873 w 3591613"/>
              <a:gd name="connsiteY19" fmla="*/ 292231 h 942680"/>
              <a:gd name="connsiteX20" fmla="*/ 2290714 w 3591613"/>
              <a:gd name="connsiteY20" fmla="*/ 263950 h 942680"/>
              <a:gd name="connsiteX21" fmla="*/ 2601798 w 3591613"/>
              <a:gd name="connsiteY21" fmla="*/ 254524 h 942680"/>
              <a:gd name="connsiteX22" fmla="*/ 2677213 w 3591613"/>
              <a:gd name="connsiteY22" fmla="*/ 235670 h 942680"/>
              <a:gd name="connsiteX23" fmla="*/ 2724347 w 3591613"/>
              <a:gd name="connsiteY23" fmla="*/ 226243 h 942680"/>
              <a:gd name="connsiteX24" fmla="*/ 2828042 w 3591613"/>
              <a:gd name="connsiteY24" fmla="*/ 179109 h 942680"/>
              <a:gd name="connsiteX25" fmla="*/ 2941163 w 3591613"/>
              <a:gd name="connsiteY25" fmla="*/ 103695 h 942680"/>
              <a:gd name="connsiteX26" fmla="*/ 2997724 w 3591613"/>
              <a:gd name="connsiteY26" fmla="*/ 65987 h 942680"/>
              <a:gd name="connsiteX27" fmla="*/ 3054285 w 3591613"/>
              <a:gd name="connsiteY27" fmla="*/ 28280 h 942680"/>
              <a:gd name="connsiteX28" fmla="*/ 3110846 w 3591613"/>
              <a:gd name="connsiteY28" fmla="*/ 0 h 942680"/>
              <a:gd name="connsiteX29" fmla="*/ 3167407 w 3591613"/>
              <a:gd name="connsiteY29" fmla="*/ 28280 h 942680"/>
              <a:gd name="connsiteX30" fmla="*/ 3186260 w 3591613"/>
              <a:gd name="connsiteY30" fmla="*/ 56561 h 942680"/>
              <a:gd name="connsiteX31" fmla="*/ 3469064 w 3591613"/>
              <a:gd name="connsiteY31" fmla="*/ 65987 h 942680"/>
              <a:gd name="connsiteX32" fmla="*/ 3506772 w 3591613"/>
              <a:gd name="connsiteY32" fmla="*/ 75414 h 942680"/>
              <a:gd name="connsiteX33" fmla="*/ 3591613 w 3591613"/>
              <a:gd name="connsiteY33" fmla="*/ 122548 h 94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91613" h="942680">
                <a:moveTo>
                  <a:pt x="0" y="942680"/>
                </a:moveTo>
                <a:cubicBezTo>
                  <a:pt x="21996" y="920684"/>
                  <a:pt x="42091" y="896607"/>
                  <a:pt x="65988" y="876693"/>
                </a:cubicBezTo>
                <a:cubicBezTo>
                  <a:pt x="80064" y="864963"/>
                  <a:pt x="97877" y="858576"/>
                  <a:pt x="113122" y="848412"/>
                </a:cubicBezTo>
                <a:cubicBezTo>
                  <a:pt x="192025" y="795810"/>
                  <a:pt x="208714" y="769738"/>
                  <a:pt x="311085" y="725864"/>
                </a:cubicBezTo>
                <a:cubicBezTo>
                  <a:pt x="333081" y="716437"/>
                  <a:pt x="355669" y="708285"/>
                  <a:pt x="377073" y="697583"/>
                </a:cubicBezTo>
                <a:cubicBezTo>
                  <a:pt x="399732" y="686253"/>
                  <a:pt x="419910" y="670165"/>
                  <a:pt x="443060" y="659876"/>
                </a:cubicBezTo>
                <a:cubicBezTo>
                  <a:pt x="591489" y="593908"/>
                  <a:pt x="499126" y="647945"/>
                  <a:pt x="641023" y="593889"/>
                </a:cubicBezTo>
                <a:cubicBezTo>
                  <a:pt x="676504" y="580372"/>
                  <a:pt x="708407" y="557849"/>
                  <a:pt x="744718" y="546754"/>
                </a:cubicBezTo>
                <a:cubicBezTo>
                  <a:pt x="821979" y="523146"/>
                  <a:pt x="901890" y="509288"/>
                  <a:pt x="980388" y="490194"/>
                </a:cubicBezTo>
                <a:cubicBezTo>
                  <a:pt x="1018155" y="481008"/>
                  <a:pt x="1054942" y="466734"/>
                  <a:pt x="1093510" y="461913"/>
                </a:cubicBezTo>
                <a:cubicBezTo>
                  <a:pt x="1143786" y="455629"/>
                  <a:pt x="1194318" y="451128"/>
                  <a:pt x="1244339" y="443060"/>
                </a:cubicBezTo>
                <a:cubicBezTo>
                  <a:pt x="1291793" y="435406"/>
                  <a:pt x="1338372" y="422946"/>
                  <a:pt x="1385741" y="414779"/>
                </a:cubicBezTo>
                <a:cubicBezTo>
                  <a:pt x="1498947" y="395261"/>
                  <a:pt x="1521307" y="395627"/>
                  <a:pt x="1630838" y="386499"/>
                </a:cubicBezTo>
                <a:cubicBezTo>
                  <a:pt x="1662261" y="380214"/>
                  <a:pt x="1693453" y="372643"/>
                  <a:pt x="1725106" y="367645"/>
                </a:cubicBezTo>
                <a:cubicBezTo>
                  <a:pt x="1753212" y="363207"/>
                  <a:pt x="1781926" y="363163"/>
                  <a:pt x="1809947" y="358218"/>
                </a:cubicBezTo>
                <a:cubicBezTo>
                  <a:pt x="1835464" y="353715"/>
                  <a:pt x="1859766" y="343406"/>
                  <a:pt x="1885361" y="339365"/>
                </a:cubicBezTo>
                <a:cubicBezTo>
                  <a:pt x="1919644" y="333952"/>
                  <a:pt x="1954521" y="333392"/>
                  <a:pt x="1989056" y="329938"/>
                </a:cubicBezTo>
                <a:cubicBezTo>
                  <a:pt x="2017369" y="327107"/>
                  <a:pt x="2045729" y="324535"/>
                  <a:pt x="2073897" y="320511"/>
                </a:cubicBezTo>
                <a:cubicBezTo>
                  <a:pt x="2113683" y="314827"/>
                  <a:pt x="2121702" y="309888"/>
                  <a:pt x="2158739" y="301658"/>
                </a:cubicBezTo>
                <a:cubicBezTo>
                  <a:pt x="2174380" y="298182"/>
                  <a:pt x="2190526" y="296835"/>
                  <a:pt x="2205873" y="292231"/>
                </a:cubicBezTo>
                <a:cubicBezTo>
                  <a:pt x="2232771" y="284161"/>
                  <a:pt x="2261294" y="265540"/>
                  <a:pt x="2290714" y="263950"/>
                </a:cubicBezTo>
                <a:cubicBezTo>
                  <a:pt x="2394305" y="258351"/>
                  <a:pt x="2498103" y="257666"/>
                  <a:pt x="2601798" y="254524"/>
                </a:cubicBezTo>
                <a:cubicBezTo>
                  <a:pt x="2626936" y="248239"/>
                  <a:pt x="2651804" y="240752"/>
                  <a:pt x="2677213" y="235670"/>
                </a:cubicBezTo>
                <a:cubicBezTo>
                  <a:pt x="2692924" y="232528"/>
                  <a:pt x="2708803" y="230129"/>
                  <a:pt x="2724347" y="226243"/>
                </a:cubicBezTo>
                <a:cubicBezTo>
                  <a:pt x="2756378" y="218235"/>
                  <a:pt x="2808545" y="192107"/>
                  <a:pt x="2828042" y="179109"/>
                </a:cubicBezTo>
                <a:lnTo>
                  <a:pt x="2941163" y="103695"/>
                </a:lnTo>
                <a:lnTo>
                  <a:pt x="2997724" y="65987"/>
                </a:lnTo>
                <a:cubicBezTo>
                  <a:pt x="3051335" y="12378"/>
                  <a:pt x="2999715" y="55565"/>
                  <a:pt x="3054285" y="28280"/>
                </a:cubicBezTo>
                <a:cubicBezTo>
                  <a:pt x="3127379" y="-8267"/>
                  <a:pt x="3039763" y="23694"/>
                  <a:pt x="3110846" y="0"/>
                </a:cubicBezTo>
                <a:cubicBezTo>
                  <a:pt x="3133845" y="7667"/>
                  <a:pt x="3149135" y="10008"/>
                  <a:pt x="3167407" y="28280"/>
                </a:cubicBezTo>
                <a:cubicBezTo>
                  <a:pt x="3175418" y="36291"/>
                  <a:pt x="3175018" y="55156"/>
                  <a:pt x="3186260" y="56561"/>
                </a:cubicBezTo>
                <a:cubicBezTo>
                  <a:pt x="3279852" y="68260"/>
                  <a:pt x="3374796" y="62845"/>
                  <a:pt x="3469064" y="65987"/>
                </a:cubicBezTo>
                <a:cubicBezTo>
                  <a:pt x="3481633" y="69129"/>
                  <a:pt x="3494812" y="70431"/>
                  <a:pt x="3506772" y="75414"/>
                </a:cubicBezTo>
                <a:cubicBezTo>
                  <a:pt x="3574816" y="103766"/>
                  <a:pt x="3564105" y="95043"/>
                  <a:pt x="3591613" y="12254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95EAF4D4-45AC-4021-A941-8BE1E0E710CE}"/>
              </a:ext>
            </a:extLst>
          </p:cNvPr>
          <p:cNvSpPr/>
          <p:nvPr/>
        </p:nvSpPr>
        <p:spPr>
          <a:xfrm>
            <a:off x="3099765" y="4454798"/>
            <a:ext cx="3619893" cy="584462"/>
          </a:xfrm>
          <a:custGeom>
            <a:avLst/>
            <a:gdLst>
              <a:gd name="connsiteX0" fmla="*/ 0 w 3619893"/>
              <a:gd name="connsiteY0" fmla="*/ 584462 h 584462"/>
              <a:gd name="connsiteX1" fmla="*/ 131975 w 3619893"/>
              <a:gd name="connsiteY1" fmla="*/ 556182 h 584462"/>
              <a:gd name="connsiteX2" fmla="*/ 216817 w 3619893"/>
              <a:gd name="connsiteY2" fmla="*/ 546755 h 584462"/>
              <a:gd name="connsiteX3" fmla="*/ 329938 w 3619893"/>
              <a:gd name="connsiteY3" fmla="*/ 527901 h 584462"/>
              <a:gd name="connsiteX4" fmla="*/ 631596 w 3619893"/>
              <a:gd name="connsiteY4" fmla="*/ 518475 h 584462"/>
              <a:gd name="connsiteX5" fmla="*/ 2582944 w 3619893"/>
              <a:gd name="connsiteY5" fmla="*/ 509048 h 584462"/>
              <a:gd name="connsiteX6" fmla="*/ 2658359 w 3619893"/>
              <a:gd name="connsiteY6" fmla="*/ 499621 h 584462"/>
              <a:gd name="connsiteX7" fmla="*/ 2686639 w 3619893"/>
              <a:gd name="connsiteY7" fmla="*/ 480767 h 584462"/>
              <a:gd name="connsiteX8" fmla="*/ 2724346 w 3619893"/>
              <a:gd name="connsiteY8" fmla="*/ 461914 h 584462"/>
              <a:gd name="connsiteX9" fmla="*/ 2790334 w 3619893"/>
              <a:gd name="connsiteY9" fmla="*/ 452487 h 584462"/>
              <a:gd name="connsiteX10" fmla="*/ 2865749 w 3619893"/>
              <a:gd name="connsiteY10" fmla="*/ 424207 h 584462"/>
              <a:gd name="connsiteX11" fmla="*/ 2903456 w 3619893"/>
              <a:gd name="connsiteY11" fmla="*/ 405353 h 584462"/>
              <a:gd name="connsiteX12" fmla="*/ 2941163 w 3619893"/>
              <a:gd name="connsiteY12" fmla="*/ 395926 h 584462"/>
              <a:gd name="connsiteX13" fmla="*/ 3035431 w 3619893"/>
              <a:gd name="connsiteY13" fmla="*/ 358219 h 584462"/>
              <a:gd name="connsiteX14" fmla="*/ 3129699 w 3619893"/>
              <a:gd name="connsiteY14" fmla="*/ 311085 h 584462"/>
              <a:gd name="connsiteX15" fmla="*/ 3186260 w 3619893"/>
              <a:gd name="connsiteY15" fmla="*/ 282805 h 584462"/>
              <a:gd name="connsiteX16" fmla="*/ 3214540 w 3619893"/>
              <a:gd name="connsiteY16" fmla="*/ 216817 h 584462"/>
              <a:gd name="connsiteX17" fmla="*/ 3233394 w 3619893"/>
              <a:gd name="connsiteY17" fmla="*/ 179110 h 584462"/>
              <a:gd name="connsiteX18" fmla="*/ 3242821 w 3619893"/>
              <a:gd name="connsiteY18" fmla="*/ 150829 h 584462"/>
              <a:gd name="connsiteX19" fmla="*/ 3271101 w 3619893"/>
              <a:gd name="connsiteY19" fmla="*/ 131976 h 584462"/>
              <a:gd name="connsiteX20" fmla="*/ 3299382 w 3619893"/>
              <a:gd name="connsiteY20" fmla="*/ 103695 h 584462"/>
              <a:gd name="connsiteX21" fmla="*/ 3327662 w 3619893"/>
              <a:gd name="connsiteY21" fmla="*/ 84842 h 584462"/>
              <a:gd name="connsiteX22" fmla="*/ 3365369 w 3619893"/>
              <a:gd name="connsiteY22" fmla="*/ 47134 h 584462"/>
              <a:gd name="connsiteX23" fmla="*/ 3478491 w 3619893"/>
              <a:gd name="connsiteY23" fmla="*/ 0 h 584462"/>
              <a:gd name="connsiteX24" fmla="*/ 3619893 w 3619893"/>
              <a:gd name="connsiteY24" fmla="*/ 9427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619893" h="584462">
                <a:moveTo>
                  <a:pt x="0" y="584462"/>
                </a:moveTo>
                <a:cubicBezTo>
                  <a:pt x="277787" y="549738"/>
                  <a:pt x="-91905" y="600957"/>
                  <a:pt x="131975" y="556182"/>
                </a:cubicBezTo>
                <a:cubicBezTo>
                  <a:pt x="159877" y="550602"/>
                  <a:pt x="188648" y="550779"/>
                  <a:pt x="216817" y="546755"/>
                </a:cubicBezTo>
                <a:cubicBezTo>
                  <a:pt x="254660" y="541349"/>
                  <a:pt x="291799" y="530501"/>
                  <a:pt x="329938" y="527901"/>
                </a:cubicBezTo>
                <a:cubicBezTo>
                  <a:pt x="430307" y="521058"/>
                  <a:pt x="530998" y="519317"/>
                  <a:pt x="631596" y="518475"/>
                </a:cubicBezTo>
                <a:lnTo>
                  <a:pt x="2582944" y="509048"/>
                </a:lnTo>
                <a:cubicBezTo>
                  <a:pt x="2608082" y="505906"/>
                  <a:pt x="2633918" y="506287"/>
                  <a:pt x="2658359" y="499621"/>
                </a:cubicBezTo>
                <a:cubicBezTo>
                  <a:pt x="2669289" y="496640"/>
                  <a:pt x="2676802" y="486388"/>
                  <a:pt x="2686639" y="480767"/>
                </a:cubicBezTo>
                <a:cubicBezTo>
                  <a:pt x="2698840" y="473795"/>
                  <a:pt x="2710789" y="465611"/>
                  <a:pt x="2724346" y="461914"/>
                </a:cubicBezTo>
                <a:cubicBezTo>
                  <a:pt x="2745782" y="456068"/>
                  <a:pt x="2768338" y="455629"/>
                  <a:pt x="2790334" y="452487"/>
                </a:cubicBezTo>
                <a:cubicBezTo>
                  <a:pt x="2821423" y="442124"/>
                  <a:pt x="2831944" y="439231"/>
                  <a:pt x="2865749" y="424207"/>
                </a:cubicBezTo>
                <a:cubicBezTo>
                  <a:pt x="2878590" y="418500"/>
                  <a:pt x="2890298" y="410287"/>
                  <a:pt x="2903456" y="405353"/>
                </a:cubicBezTo>
                <a:cubicBezTo>
                  <a:pt x="2915587" y="400804"/>
                  <a:pt x="2928594" y="399068"/>
                  <a:pt x="2941163" y="395926"/>
                </a:cubicBezTo>
                <a:cubicBezTo>
                  <a:pt x="3026853" y="344513"/>
                  <a:pt x="2948629" y="384260"/>
                  <a:pt x="3035431" y="358219"/>
                </a:cubicBezTo>
                <a:cubicBezTo>
                  <a:pt x="3095967" y="340058"/>
                  <a:pt x="3071964" y="339953"/>
                  <a:pt x="3129699" y="311085"/>
                </a:cubicBezTo>
                <a:cubicBezTo>
                  <a:pt x="3207761" y="272054"/>
                  <a:pt x="3105205" y="336839"/>
                  <a:pt x="3186260" y="282805"/>
                </a:cubicBezTo>
                <a:cubicBezTo>
                  <a:pt x="3248809" y="157700"/>
                  <a:pt x="3172914" y="313942"/>
                  <a:pt x="3214540" y="216817"/>
                </a:cubicBezTo>
                <a:cubicBezTo>
                  <a:pt x="3220076" y="203901"/>
                  <a:pt x="3227858" y="192026"/>
                  <a:pt x="3233394" y="179110"/>
                </a:cubicBezTo>
                <a:cubicBezTo>
                  <a:pt x="3237308" y="169977"/>
                  <a:pt x="3236613" y="158588"/>
                  <a:pt x="3242821" y="150829"/>
                </a:cubicBezTo>
                <a:cubicBezTo>
                  <a:pt x="3249898" y="141982"/>
                  <a:pt x="3262398" y="139229"/>
                  <a:pt x="3271101" y="131976"/>
                </a:cubicBezTo>
                <a:cubicBezTo>
                  <a:pt x="3281343" y="123441"/>
                  <a:pt x="3289140" y="112230"/>
                  <a:pt x="3299382" y="103695"/>
                </a:cubicBezTo>
                <a:cubicBezTo>
                  <a:pt x="3308085" y="96442"/>
                  <a:pt x="3319060" y="92215"/>
                  <a:pt x="3327662" y="84842"/>
                </a:cubicBezTo>
                <a:cubicBezTo>
                  <a:pt x="3341158" y="73274"/>
                  <a:pt x="3350579" y="56994"/>
                  <a:pt x="3365369" y="47134"/>
                </a:cubicBezTo>
                <a:cubicBezTo>
                  <a:pt x="3417569" y="12334"/>
                  <a:pt x="3429561" y="12233"/>
                  <a:pt x="3478491" y="0"/>
                </a:cubicBezTo>
                <a:cubicBezTo>
                  <a:pt x="3613600" y="9651"/>
                  <a:pt x="3566362" y="9427"/>
                  <a:pt x="3619893" y="942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EF7815D0-598E-49A7-96C2-0BBDBA051430}"/>
              </a:ext>
            </a:extLst>
          </p:cNvPr>
          <p:cNvSpPr/>
          <p:nvPr/>
        </p:nvSpPr>
        <p:spPr>
          <a:xfrm>
            <a:off x="3071485" y="5058114"/>
            <a:ext cx="3667026" cy="659876"/>
          </a:xfrm>
          <a:custGeom>
            <a:avLst/>
            <a:gdLst>
              <a:gd name="connsiteX0" fmla="*/ 0 w 3667026"/>
              <a:gd name="connsiteY0" fmla="*/ 0 h 659876"/>
              <a:gd name="connsiteX1" fmla="*/ 282804 w 3667026"/>
              <a:gd name="connsiteY1" fmla="*/ 141402 h 659876"/>
              <a:gd name="connsiteX2" fmla="*/ 386499 w 3667026"/>
              <a:gd name="connsiteY2" fmla="*/ 179109 h 659876"/>
              <a:gd name="connsiteX3" fmla="*/ 603315 w 3667026"/>
              <a:gd name="connsiteY3" fmla="*/ 273377 h 659876"/>
              <a:gd name="connsiteX4" fmla="*/ 725864 w 3667026"/>
              <a:gd name="connsiteY4" fmla="*/ 311084 h 659876"/>
              <a:gd name="connsiteX5" fmla="*/ 961534 w 3667026"/>
              <a:gd name="connsiteY5" fmla="*/ 405352 h 659876"/>
              <a:gd name="connsiteX6" fmla="*/ 1074655 w 3667026"/>
              <a:gd name="connsiteY6" fmla="*/ 433633 h 659876"/>
              <a:gd name="connsiteX7" fmla="*/ 1178350 w 3667026"/>
              <a:gd name="connsiteY7" fmla="*/ 480767 h 659876"/>
              <a:gd name="connsiteX8" fmla="*/ 1282045 w 3667026"/>
              <a:gd name="connsiteY8" fmla="*/ 509047 h 659876"/>
              <a:gd name="connsiteX9" fmla="*/ 1376313 w 3667026"/>
              <a:gd name="connsiteY9" fmla="*/ 537328 h 659876"/>
              <a:gd name="connsiteX10" fmla="*/ 1461154 w 3667026"/>
              <a:gd name="connsiteY10" fmla="*/ 565608 h 659876"/>
              <a:gd name="connsiteX11" fmla="*/ 1508288 w 3667026"/>
              <a:gd name="connsiteY11" fmla="*/ 575035 h 659876"/>
              <a:gd name="connsiteX12" fmla="*/ 1611983 w 3667026"/>
              <a:gd name="connsiteY12" fmla="*/ 593889 h 659876"/>
              <a:gd name="connsiteX13" fmla="*/ 1772239 w 3667026"/>
              <a:gd name="connsiteY13" fmla="*/ 622169 h 659876"/>
              <a:gd name="connsiteX14" fmla="*/ 2139884 w 3667026"/>
              <a:gd name="connsiteY14" fmla="*/ 631596 h 659876"/>
              <a:gd name="connsiteX15" fmla="*/ 2177591 w 3667026"/>
              <a:gd name="connsiteY15" fmla="*/ 641023 h 659876"/>
              <a:gd name="connsiteX16" fmla="*/ 2205872 w 3667026"/>
              <a:gd name="connsiteY16" fmla="*/ 650449 h 659876"/>
              <a:gd name="connsiteX17" fmla="*/ 2262433 w 3667026"/>
              <a:gd name="connsiteY17" fmla="*/ 659876 h 659876"/>
              <a:gd name="connsiteX18" fmla="*/ 2403835 w 3667026"/>
              <a:gd name="connsiteY18" fmla="*/ 650449 h 659876"/>
              <a:gd name="connsiteX19" fmla="*/ 2488676 w 3667026"/>
              <a:gd name="connsiteY19" fmla="*/ 622169 h 659876"/>
              <a:gd name="connsiteX20" fmla="*/ 2535810 w 3667026"/>
              <a:gd name="connsiteY20" fmla="*/ 612742 h 659876"/>
              <a:gd name="connsiteX21" fmla="*/ 2620651 w 3667026"/>
              <a:gd name="connsiteY21" fmla="*/ 593889 h 659876"/>
              <a:gd name="connsiteX22" fmla="*/ 2762053 w 3667026"/>
              <a:gd name="connsiteY22" fmla="*/ 584462 h 659876"/>
              <a:gd name="connsiteX23" fmla="*/ 2837468 w 3667026"/>
              <a:gd name="connsiteY23" fmla="*/ 565608 h 659876"/>
              <a:gd name="connsiteX24" fmla="*/ 2903455 w 3667026"/>
              <a:gd name="connsiteY24" fmla="*/ 556181 h 659876"/>
              <a:gd name="connsiteX25" fmla="*/ 2960016 w 3667026"/>
              <a:gd name="connsiteY25" fmla="*/ 546755 h 659876"/>
              <a:gd name="connsiteX26" fmla="*/ 3007150 w 3667026"/>
              <a:gd name="connsiteY26" fmla="*/ 527901 h 659876"/>
              <a:gd name="connsiteX27" fmla="*/ 3044857 w 3667026"/>
              <a:gd name="connsiteY27" fmla="*/ 518474 h 659876"/>
              <a:gd name="connsiteX28" fmla="*/ 3082565 w 3667026"/>
              <a:gd name="connsiteY28" fmla="*/ 499620 h 659876"/>
              <a:gd name="connsiteX29" fmla="*/ 3120272 w 3667026"/>
              <a:gd name="connsiteY29" fmla="*/ 490194 h 659876"/>
              <a:gd name="connsiteX30" fmla="*/ 3148552 w 3667026"/>
              <a:gd name="connsiteY30" fmla="*/ 480767 h 659876"/>
              <a:gd name="connsiteX31" fmla="*/ 3487917 w 3667026"/>
              <a:gd name="connsiteY31" fmla="*/ 499620 h 659876"/>
              <a:gd name="connsiteX32" fmla="*/ 3516198 w 3667026"/>
              <a:gd name="connsiteY32" fmla="*/ 509047 h 659876"/>
              <a:gd name="connsiteX33" fmla="*/ 3667026 w 3667026"/>
              <a:gd name="connsiteY33" fmla="*/ 518474 h 6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667026" h="659876">
                <a:moveTo>
                  <a:pt x="0" y="0"/>
                </a:moveTo>
                <a:cubicBezTo>
                  <a:pt x="94268" y="47134"/>
                  <a:pt x="187178" y="97088"/>
                  <a:pt x="282804" y="141402"/>
                </a:cubicBezTo>
                <a:cubicBezTo>
                  <a:pt x="316174" y="156866"/>
                  <a:pt x="352490" y="165105"/>
                  <a:pt x="386499" y="179109"/>
                </a:cubicBezTo>
                <a:cubicBezTo>
                  <a:pt x="459371" y="209115"/>
                  <a:pt x="527992" y="250201"/>
                  <a:pt x="603315" y="273377"/>
                </a:cubicBezTo>
                <a:cubicBezTo>
                  <a:pt x="644165" y="285946"/>
                  <a:pt x="685760" y="296309"/>
                  <a:pt x="725864" y="311084"/>
                </a:cubicBezTo>
                <a:cubicBezTo>
                  <a:pt x="805255" y="340333"/>
                  <a:pt x="879452" y="384831"/>
                  <a:pt x="961534" y="405352"/>
                </a:cubicBezTo>
                <a:cubicBezTo>
                  <a:pt x="999241" y="414779"/>
                  <a:pt x="1037945" y="420864"/>
                  <a:pt x="1074655" y="433633"/>
                </a:cubicBezTo>
                <a:cubicBezTo>
                  <a:pt x="1110516" y="446106"/>
                  <a:pt x="1142668" y="467792"/>
                  <a:pt x="1178350" y="480767"/>
                </a:cubicBezTo>
                <a:cubicBezTo>
                  <a:pt x="1212020" y="493011"/>
                  <a:pt x="1247596" y="499204"/>
                  <a:pt x="1282045" y="509047"/>
                </a:cubicBezTo>
                <a:cubicBezTo>
                  <a:pt x="1313589" y="518060"/>
                  <a:pt x="1345030" y="527449"/>
                  <a:pt x="1376313" y="537328"/>
                </a:cubicBezTo>
                <a:cubicBezTo>
                  <a:pt x="1404739" y="546305"/>
                  <a:pt x="1432491" y="557419"/>
                  <a:pt x="1461154" y="565608"/>
                </a:cubicBezTo>
                <a:cubicBezTo>
                  <a:pt x="1476560" y="570010"/>
                  <a:pt x="1492647" y="571559"/>
                  <a:pt x="1508288" y="575035"/>
                </a:cubicBezTo>
                <a:cubicBezTo>
                  <a:pt x="1652582" y="607101"/>
                  <a:pt x="1387348" y="553047"/>
                  <a:pt x="1611983" y="593889"/>
                </a:cubicBezTo>
                <a:cubicBezTo>
                  <a:pt x="1699646" y="609827"/>
                  <a:pt x="1605432" y="612545"/>
                  <a:pt x="1772239" y="622169"/>
                </a:cubicBezTo>
                <a:cubicBezTo>
                  <a:pt x="1894624" y="629230"/>
                  <a:pt x="2017336" y="628454"/>
                  <a:pt x="2139884" y="631596"/>
                </a:cubicBezTo>
                <a:cubicBezTo>
                  <a:pt x="2152453" y="634738"/>
                  <a:pt x="2165134" y="637464"/>
                  <a:pt x="2177591" y="641023"/>
                </a:cubicBezTo>
                <a:cubicBezTo>
                  <a:pt x="2187146" y="643753"/>
                  <a:pt x="2196172" y="648293"/>
                  <a:pt x="2205872" y="650449"/>
                </a:cubicBezTo>
                <a:cubicBezTo>
                  <a:pt x="2224531" y="654595"/>
                  <a:pt x="2243579" y="656734"/>
                  <a:pt x="2262433" y="659876"/>
                </a:cubicBezTo>
                <a:cubicBezTo>
                  <a:pt x="2309567" y="656734"/>
                  <a:pt x="2356856" y="655394"/>
                  <a:pt x="2403835" y="650449"/>
                </a:cubicBezTo>
                <a:cubicBezTo>
                  <a:pt x="2440998" y="646537"/>
                  <a:pt x="2451665" y="633273"/>
                  <a:pt x="2488676" y="622169"/>
                </a:cubicBezTo>
                <a:cubicBezTo>
                  <a:pt x="2504023" y="617565"/>
                  <a:pt x="2520169" y="616218"/>
                  <a:pt x="2535810" y="612742"/>
                </a:cubicBezTo>
                <a:cubicBezTo>
                  <a:pt x="2561583" y="607014"/>
                  <a:pt x="2594794" y="596475"/>
                  <a:pt x="2620651" y="593889"/>
                </a:cubicBezTo>
                <a:cubicBezTo>
                  <a:pt x="2667655" y="589189"/>
                  <a:pt x="2714919" y="587604"/>
                  <a:pt x="2762053" y="584462"/>
                </a:cubicBezTo>
                <a:cubicBezTo>
                  <a:pt x="2787191" y="578177"/>
                  <a:pt x="2812059" y="570690"/>
                  <a:pt x="2837468" y="565608"/>
                </a:cubicBezTo>
                <a:cubicBezTo>
                  <a:pt x="2859255" y="561250"/>
                  <a:pt x="2881494" y="559559"/>
                  <a:pt x="2903455" y="556181"/>
                </a:cubicBezTo>
                <a:cubicBezTo>
                  <a:pt x="2922346" y="553275"/>
                  <a:pt x="2941162" y="549897"/>
                  <a:pt x="2960016" y="546755"/>
                </a:cubicBezTo>
                <a:cubicBezTo>
                  <a:pt x="2975727" y="540470"/>
                  <a:pt x="2991097" y="533252"/>
                  <a:pt x="3007150" y="527901"/>
                </a:cubicBezTo>
                <a:cubicBezTo>
                  <a:pt x="3019441" y="523804"/>
                  <a:pt x="3032726" y="523023"/>
                  <a:pt x="3044857" y="518474"/>
                </a:cubicBezTo>
                <a:cubicBezTo>
                  <a:pt x="3058015" y="513540"/>
                  <a:pt x="3069407" y="504554"/>
                  <a:pt x="3082565" y="499620"/>
                </a:cubicBezTo>
                <a:cubicBezTo>
                  <a:pt x="3094696" y="495071"/>
                  <a:pt x="3107815" y="493753"/>
                  <a:pt x="3120272" y="490194"/>
                </a:cubicBezTo>
                <a:cubicBezTo>
                  <a:pt x="3129826" y="487464"/>
                  <a:pt x="3139125" y="483909"/>
                  <a:pt x="3148552" y="480767"/>
                </a:cubicBezTo>
                <a:cubicBezTo>
                  <a:pt x="3315656" y="485989"/>
                  <a:pt x="3371607" y="466390"/>
                  <a:pt x="3487917" y="499620"/>
                </a:cubicBezTo>
                <a:cubicBezTo>
                  <a:pt x="3497472" y="502350"/>
                  <a:pt x="3506316" y="508007"/>
                  <a:pt x="3516198" y="509047"/>
                </a:cubicBezTo>
                <a:cubicBezTo>
                  <a:pt x="3566295" y="514321"/>
                  <a:pt x="3667026" y="518474"/>
                  <a:pt x="3667026" y="51847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CE1ACDFF-BB10-42A8-9425-096275C2C117}"/>
              </a:ext>
            </a:extLst>
          </p:cNvPr>
          <p:cNvSpPr/>
          <p:nvPr/>
        </p:nvSpPr>
        <p:spPr>
          <a:xfrm>
            <a:off x="3080911" y="5067541"/>
            <a:ext cx="3733015" cy="1121789"/>
          </a:xfrm>
          <a:custGeom>
            <a:avLst/>
            <a:gdLst>
              <a:gd name="connsiteX0" fmla="*/ 0 w 3733015"/>
              <a:gd name="connsiteY0" fmla="*/ 0 h 1470581"/>
              <a:gd name="connsiteX1" fmla="*/ 9427 w 3733015"/>
              <a:gd name="connsiteY1" fmla="*/ 84841 h 1470581"/>
              <a:gd name="connsiteX2" fmla="*/ 56561 w 3733015"/>
              <a:gd name="connsiteY2" fmla="*/ 141402 h 1470581"/>
              <a:gd name="connsiteX3" fmla="*/ 84842 w 3733015"/>
              <a:gd name="connsiteY3" fmla="*/ 179109 h 1470581"/>
              <a:gd name="connsiteX4" fmla="*/ 150829 w 3733015"/>
              <a:gd name="connsiteY4" fmla="*/ 216816 h 1470581"/>
              <a:gd name="connsiteX5" fmla="*/ 197963 w 3733015"/>
              <a:gd name="connsiteY5" fmla="*/ 245097 h 1470581"/>
              <a:gd name="connsiteX6" fmla="*/ 292231 w 3733015"/>
              <a:gd name="connsiteY6" fmla="*/ 301657 h 1470581"/>
              <a:gd name="connsiteX7" fmla="*/ 386499 w 3733015"/>
              <a:gd name="connsiteY7" fmla="*/ 377072 h 1470581"/>
              <a:gd name="connsiteX8" fmla="*/ 424207 w 3733015"/>
              <a:gd name="connsiteY8" fmla="*/ 405352 h 1470581"/>
              <a:gd name="connsiteX9" fmla="*/ 471341 w 3733015"/>
              <a:gd name="connsiteY9" fmla="*/ 443059 h 1470581"/>
              <a:gd name="connsiteX10" fmla="*/ 499621 w 3733015"/>
              <a:gd name="connsiteY10" fmla="*/ 471340 h 1470581"/>
              <a:gd name="connsiteX11" fmla="*/ 537328 w 3733015"/>
              <a:gd name="connsiteY11" fmla="*/ 490193 h 1470581"/>
              <a:gd name="connsiteX12" fmla="*/ 575036 w 3733015"/>
              <a:gd name="connsiteY12" fmla="*/ 527901 h 1470581"/>
              <a:gd name="connsiteX13" fmla="*/ 659877 w 3733015"/>
              <a:gd name="connsiteY13" fmla="*/ 565608 h 1470581"/>
              <a:gd name="connsiteX14" fmla="*/ 707011 w 3733015"/>
              <a:gd name="connsiteY14" fmla="*/ 593888 h 1470581"/>
              <a:gd name="connsiteX15" fmla="*/ 782425 w 3733015"/>
              <a:gd name="connsiteY15" fmla="*/ 631596 h 1470581"/>
              <a:gd name="connsiteX16" fmla="*/ 848413 w 3733015"/>
              <a:gd name="connsiteY16" fmla="*/ 669303 h 1470581"/>
              <a:gd name="connsiteX17" fmla="*/ 876693 w 3733015"/>
              <a:gd name="connsiteY17" fmla="*/ 678730 h 1470581"/>
              <a:gd name="connsiteX18" fmla="*/ 952108 w 3733015"/>
              <a:gd name="connsiteY18" fmla="*/ 725864 h 1470581"/>
              <a:gd name="connsiteX19" fmla="*/ 1018095 w 3733015"/>
              <a:gd name="connsiteY19" fmla="*/ 772998 h 1470581"/>
              <a:gd name="connsiteX20" fmla="*/ 1102937 w 3733015"/>
              <a:gd name="connsiteY20" fmla="*/ 801278 h 1470581"/>
              <a:gd name="connsiteX21" fmla="*/ 1178351 w 3733015"/>
              <a:gd name="connsiteY21" fmla="*/ 838985 h 1470581"/>
              <a:gd name="connsiteX22" fmla="*/ 1225485 w 3733015"/>
              <a:gd name="connsiteY22" fmla="*/ 857839 h 1470581"/>
              <a:gd name="connsiteX23" fmla="*/ 1291473 w 3733015"/>
              <a:gd name="connsiteY23" fmla="*/ 895546 h 1470581"/>
              <a:gd name="connsiteX24" fmla="*/ 1348033 w 3733015"/>
              <a:gd name="connsiteY24" fmla="*/ 904973 h 1470581"/>
              <a:gd name="connsiteX25" fmla="*/ 1395167 w 3733015"/>
              <a:gd name="connsiteY25" fmla="*/ 914400 h 1470581"/>
              <a:gd name="connsiteX26" fmla="*/ 1451728 w 3733015"/>
              <a:gd name="connsiteY26" fmla="*/ 933253 h 1470581"/>
              <a:gd name="connsiteX27" fmla="*/ 1611984 w 3733015"/>
              <a:gd name="connsiteY27" fmla="*/ 952107 h 1470581"/>
              <a:gd name="connsiteX28" fmla="*/ 1659118 w 3733015"/>
              <a:gd name="connsiteY28" fmla="*/ 961534 h 1470581"/>
              <a:gd name="connsiteX29" fmla="*/ 1706252 w 3733015"/>
              <a:gd name="connsiteY29" fmla="*/ 989814 h 1470581"/>
              <a:gd name="connsiteX30" fmla="*/ 1753386 w 3733015"/>
              <a:gd name="connsiteY30" fmla="*/ 999241 h 1470581"/>
              <a:gd name="connsiteX31" fmla="*/ 1791093 w 3733015"/>
              <a:gd name="connsiteY31" fmla="*/ 1008668 h 1470581"/>
              <a:gd name="connsiteX32" fmla="*/ 1913642 w 3733015"/>
              <a:gd name="connsiteY32" fmla="*/ 1046375 h 1470581"/>
              <a:gd name="connsiteX33" fmla="*/ 2007910 w 3733015"/>
              <a:gd name="connsiteY33" fmla="*/ 1084082 h 1470581"/>
              <a:gd name="connsiteX34" fmla="*/ 2130458 w 3733015"/>
              <a:gd name="connsiteY34" fmla="*/ 1102936 h 1470581"/>
              <a:gd name="connsiteX35" fmla="*/ 2337848 w 3733015"/>
              <a:gd name="connsiteY35" fmla="*/ 1187777 h 1470581"/>
              <a:gd name="connsiteX36" fmla="*/ 2507530 w 3733015"/>
              <a:gd name="connsiteY36" fmla="*/ 1234911 h 1470581"/>
              <a:gd name="connsiteX37" fmla="*/ 2648932 w 3733015"/>
              <a:gd name="connsiteY37" fmla="*/ 1291472 h 1470581"/>
              <a:gd name="connsiteX38" fmla="*/ 2714920 w 3733015"/>
              <a:gd name="connsiteY38" fmla="*/ 1300899 h 1470581"/>
              <a:gd name="connsiteX39" fmla="*/ 2780908 w 3733015"/>
              <a:gd name="connsiteY39" fmla="*/ 1319752 h 1470581"/>
              <a:gd name="connsiteX40" fmla="*/ 2818615 w 3733015"/>
              <a:gd name="connsiteY40" fmla="*/ 1338606 h 1470581"/>
              <a:gd name="connsiteX41" fmla="*/ 2846895 w 3733015"/>
              <a:gd name="connsiteY41" fmla="*/ 1348033 h 1470581"/>
              <a:gd name="connsiteX42" fmla="*/ 2884603 w 3733015"/>
              <a:gd name="connsiteY42" fmla="*/ 1366886 h 1470581"/>
              <a:gd name="connsiteX43" fmla="*/ 2941163 w 3733015"/>
              <a:gd name="connsiteY43" fmla="*/ 1385740 h 1470581"/>
              <a:gd name="connsiteX44" fmla="*/ 2978871 w 3733015"/>
              <a:gd name="connsiteY44" fmla="*/ 1404593 h 1470581"/>
              <a:gd name="connsiteX45" fmla="*/ 3026005 w 3733015"/>
              <a:gd name="connsiteY45" fmla="*/ 1432874 h 1470581"/>
              <a:gd name="connsiteX46" fmla="*/ 3054285 w 3733015"/>
              <a:gd name="connsiteY46" fmla="*/ 1442301 h 1470581"/>
              <a:gd name="connsiteX47" fmla="*/ 3148553 w 3733015"/>
              <a:gd name="connsiteY47" fmla="*/ 1461154 h 1470581"/>
              <a:gd name="connsiteX48" fmla="*/ 3186260 w 3733015"/>
              <a:gd name="connsiteY48" fmla="*/ 1470581 h 1470581"/>
              <a:gd name="connsiteX49" fmla="*/ 3384223 w 3733015"/>
              <a:gd name="connsiteY49" fmla="*/ 1461154 h 1470581"/>
              <a:gd name="connsiteX50" fmla="*/ 3412504 w 3733015"/>
              <a:gd name="connsiteY50" fmla="*/ 1432874 h 1470581"/>
              <a:gd name="connsiteX51" fmla="*/ 3431357 w 3733015"/>
              <a:gd name="connsiteY51" fmla="*/ 1395167 h 1470581"/>
              <a:gd name="connsiteX52" fmla="*/ 3450211 w 3733015"/>
              <a:gd name="connsiteY52" fmla="*/ 1366886 h 1470581"/>
              <a:gd name="connsiteX53" fmla="*/ 3469064 w 3733015"/>
              <a:gd name="connsiteY53" fmla="*/ 1329179 h 1470581"/>
              <a:gd name="connsiteX54" fmla="*/ 3506772 w 3733015"/>
              <a:gd name="connsiteY54" fmla="*/ 1272618 h 1470581"/>
              <a:gd name="connsiteX55" fmla="*/ 3733015 w 3733015"/>
              <a:gd name="connsiteY55" fmla="*/ 1263191 h 147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733015" h="1470581">
                <a:moveTo>
                  <a:pt x="0" y="0"/>
                </a:moveTo>
                <a:cubicBezTo>
                  <a:pt x="3142" y="28280"/>
                  <a:pt x="2526" y="57236"/>
                  <a:pt x="9427" y="84841"/>
                </a:cubicBezTo>
                <a:cubicBezTo>
                  <a:pt x="14329" y="104447"/>
                  <a:pt x="45390" y="128369"/>
                  <a:pt x="56561" y="141402"/>
                </a:cubicBezTo>
                <a:cubicBezTo>
                  <a:pt x="66786" y="153331"/>
                  <a:pt x="73732" y="167999"/>
                  <a:pt x="84842" y="179109"/>
                </a:cubicBezTo>
                <a:cubicBezTo>
                  <a:pt x="99660" y="193927"/>
                  <a:pt x="134189" y="207571"/>
                  <a:pt x="150829" y="216816"/>
                </a:cubicBezTo>
                <a:cubicBezTo>
                  <a:pt x="166846" y="225714"/>
                  <a:pt x="182953" y="234590"/>
                  <a:pt x="197963" y="245097"/>
                </a:cubicBezTo>
                <a:cubicBezTo>
                  <a:pt x="278424" y="301420"/>
                  <a:pt x="209500" y="268566"/>
                  <a:pt x="292231" y="301657"/>
                </a:cubicBezTo>
                <a:lnTo>
                  <a:pt x="386499" y="377072"/>
                </a:lnTo>
                <a:cubicBezTo>
                  <a:pt x="398853" y="386779"/>
                  <a:pt x="411805" y="395706"/>
                  <a:pt x="424207" y="405352"/>
                </a:cubicBezTo>
                <a:cubicBezTo>
                  <a:pt x="440089" y="417705"/>
                  <a:pt x="457114" y="428832"/>
                  <a:pt x="471341" y="443059"/>
                </a:cubicBezTo>
                <a:cubicBezTo>
                  <a:pt x="480768" y="452486"/>
                  <a:pt x="488773" y="463591"/>
                  <a:pt x="499621" y="471340"/>
                </a:cubicBezTo>
                <a:cubicBezTo>
                  <a:pt x="511056" y="479508"/>
                  <a:pt x="524759" y="483909"/>
                  <a:pt x="537328" y="490193"/>
                </a:cubicBezTo>
                <a:cubicBezTo>
                  <a:pt x="549897" y="502762"/>
                  <a:pt x="560815" y="517236"/>
                  <a:pt x="575036" y="527901"/>
                </a:cubicBezTo>
                <a:cubicBezTo>
                  <a:pt x="595023" y="542891"/>
                  <a:pt x="639260" y="555299"/>
                  <a:pt x="659877" y="565608"/>
                </a:cubicBezTo>
                <a:cubicBezTo>
                  <a:pt x="676265" y="573802"/>
                  <a:pt x="690879" y="585201"/>
                  <a:pt x="707011" y="593888"/>
                </a:cubicBezTo>
                <a:cubicBezTo>
                  <a:pt x="731757" y="607213"/>
                  <a:pt x="759040" y="616007"/>
                  <a:pt x="782425" y="631596"/>
                </a:cubicBezTo>
                <a:cubicBezTo>
                  <a:pt x="810825" y="650528"/>
                  <a:pt x="814928" y="654952"/>
                  <a:pt x="848413" y="669303"/>
                </a:cubicBezTo>
                <a:cubicBezTo>
                  <a:pt x="857546" y="673217"/>
                  <a:pt x="867266" y="675588"/>
                  <a:pt x="876693" y="678730"/>
                </a:cubicBezTo>
                <a:cubicBezTo>
                  <a:pt x="983509" y="758841"/>
                  <a:pt x="848588" y="661165"/>
                  <a:pt x="952108" y="725864"/>
                </a:cubicBezTo>
                <a:cubicBezTo>
                  <a:pt x="969177" y="736532"/>
                  <a:pt x="998161" y="763031"/>
                  <a:pt x="1018095" y="772998"/>
                </a:cubicBezTo>
                <a:cubicBezTo>
                  <a:pt x="1053590" y="790746"/>
                  <a:pt x="1066935" y="792277"/>
                  <a:pt x="1102937" y="801278"/>
                </a:cubicBezTo>
                <a:cubicBezTo>
                  <a:pt x="1128075" y="813847"/>
                  <a:pt x="1152256" y="828547"/>
                  <a:pt x="1178351" y="838985"/>
                </a:cubicBezTo>
                <a:cubicBezTo>
                  <a:pt x="1194062" y="845270"/>
                  <a:pt x="1210350" y="850271"/>
                  <a:pt x="1225485" y="857839"/>
                </a:cubicBezTo>
                <a:cubicBezTo>
                  <a:pt x="1260198" y="875195"/>
                  <a:pt x="1250156" y="883151"/>
                  <a:pt x="1291473" y="895546"/>
                </a:cubicBezTo>
                <a:cubicBezTo>
                  <a:pt x="1309780" y="901038"/>
                  <a:pt x="1329228" y="901554"/>
                  <a:pt x="1348033" y="904973"/>
                </a:cubicBezTo>
                <a:cubicBezTo>
                  <a:pt x="1363797" y="907839"/>
                  <a:pt x="1379709" y="910184"/>
                  <a:pt x="1395167" y="914400"/>
                </a:cubicBezTo>
                <a:cubicBezTo>
                  <a:pt x="1414340" y="919629"/>
                  <a:pt x="1432363" y="928784"/>
                  <a:pt x="1451728" y="933253"/>
                </a:cubicBezTo>
                <a:cubicBezTo>
                  <a:pt x="1489249" y="941912"/>
                  <a:pt x="1580497" y="947909"/>
                  <a:pt x="1611984" y="952107"/>
                </a:cubicBezTo>
                <a:cubicBezTo>
                  <a:pt x="1627866" y="954225"/>
                  <a:pt x="1643407" y="958392"/>
                  <a:pt x="1659118" y="961534"/>
                </a:cubicBezTo>
                <a:cubicBezTo>
                  <a:pt x="1674829" y="970961"/>
                  <a:pt x="1689240" y="983009"/>
                  <a:pt x="1706252" y="989814"/>
                </a:cubicBezTo>
                <a:cubicBezTo>
                  <a:pt x="1721129" y="995765"/>
                  <a:pt x="1737745" y="995765"/>
                  <a:pt x="1753386" y="999241"/>
                </a:cubicBezTo>
                <a:cubicBezTo>
                  <a:pt x="1766033" y="1002052"/>
                  <a:pt x="1778917" y="1004240"/>
                  <a:pt x="1791093" y="1008668"/>
                </a:cubicBezTo>
                <a:cubicBezTo>
                  <a:pt x="1902194" y="1049068"/>
                  <a:pt x="1811476" y="1029347"/>
                  <a:pt x="1913642" y="1046375"/>
                </a:cubicBezTo>
                <a:cubicBezTo>
                  <a:pt x="1945065" y="1058944"/>
                  <a:pt x="1974407" y="1079296"/>
                  <a:pt x="2007910" y="1084082"/>
                </a:cubicBezTo>
                <a:cubicBezTo>
                  <a:pt x="2092819" y="1096212"/>
                  <a:pt x="2051980" y="1089856"/>
                  <a:pt x="2130458" y="1102936"/>
                </a:cubicBezTo>
                <a:cubicBezTo>
                  <a:pt x="2158190" y="1114821"/>
                  <a:pt x="2289936" y="1173685"/>
                  <a:pt x="2337848" y="1187777"/>
                </a:cubicBezTo>
                <a:cubicBezTo>
                  <a:pt x="2460422" y="1223828"/>
                  <a:pt x="2386322" y="1186429"/>
                  <a:pt x="2507530" y="1234911"/>
                </a:cubicBezTo>
                <a:cubicBezTo>
                  <a:pt x="2605050" y="1273919"/>
                  <a:pt x="2523876" y="1260207"/>
                  <a:pt x="2648932" y="1291472"/>
                </a:cubicBezTo>
                <a:cubicBezTo>
                  <a:pt x="2670488" y="1296861"/>
                  <a:pt x="2693059" y="1296924"/>
                  <a:pt x="2714920" y="1300899"/>
                </a:cubicBezTo>
                <a:cubicBezTo>
                  <a:pt x="2728771" y="1303417"/>
                  <a:pt x="2766028" y="1313375"/>
                  <a:pt x="2780908" y="1319752"/>
                </a:cubicBezTo>
                <a:cubicBezTo>
                  <a:pt x="2793824" y="1325288"/>
                  <a:pt x="2805699" y="1333070"/>
                  <a:pt x="2818615" y="1338606"/>
                </a:cubicBezTo>
                <a:cubicBezTo>
                  <a:pt x="2827748" y="1342520"/>
                  <a:pt x="2837762" y="1344119"/>
                  <a:pt x="2846895" y="1348033"/>
                </a:cubicBezTo>
                <a:cubicBezTo>
                  <a:pt x="2859812" y="1353569"/>
                  <a:pt x="2871555" y="1361667"/>
                  <a:pt x="2884603" y="1366886"/>
                </a:cubicBezTo>
                <a:cubicBezTo>
                  <a:pt x="2903055" y="1374267"/>
                  <a:pt x="2923388" y="1376853"/>
                  <a:pt x="2941163" y="1385740"/>
                </a:cubicBezTo>
                <a:cubicBezTo>
                  <a:pt x="2953732" y="1392024"/>
                  <a:pt x="2966587" y="1397768"/>
                  <a:pt x="2978871" y="1404593"/>
                </a:cubicBezTo>
                <a:cubicBezTo>
                  <a:pt x="2994888" y="1413491"/>
                  <a:pt x="3009617" y="1424680"/>
                  <a:pt x="3026005" y="1432874"/>
                </a:cubicBezTo>
                <a:cubicBezTo>
                  <a:pt x="3034893" y="1437318"/>
                  <a:pt x="3044603" y="1440067"/>
                  <a:pt x="3054285" y="1442301"/>
                </a:cubicBezTo>
                <a:cubicBezTo>
                  <a:pt x="3085509" y="1449507"/>
                  <a:pt x="3117465" y="1453382"/>
                  <a:pt x="3148553" y="1461154"/>
                </a:cubicBezTo>
                <a:lnTo>
                  <a:pt x="3186260" y="1470581"/>
                </a:lnTo>
                <a:cubicBezTo>
                  <a:pt x="3252248" y="1467439"/>
                  <a:pt x="3319059" y="1472015"/>
                  <a:pt x="3384223" y="1461154"/>
                </a:cubicBezTo>
                <a:cubicBezTo>
                  <a:pt x="3397373" y="1458962"/>
                  <a:pt x="3404755" y="1443722"/>
                  <a:pt x="3412504" y="1432874"/>
                </a:cubicBezTo>
                <a:cubicBezTo>
                  <a:pt x="3420672" y="1421439"/>
                  <a:pt x="3424385" y="1407368"/>
                  <a:pt x="3431357" y="1395167"/>
                </a:cubicBezTo>
                <a:cubicBezTo>
                  <a:pt x="3436978" y="1385330"/>
                  <a:pt x="3444590" y="1376723"/>
                  <a:pt x="3450211" y="1366886"/>
                </a:cubicBezTo>
                <a:cubicBezTo>
                  <a:pt x="3457183" y="1354685"/>
                  <a:pt x="3461834" y="1341229"/>
                  <a:pt x="3469064" y="1329179"/>
                </a:cubicBezTo>
                <a:cubicBezTo>
                  <a:pt x="3480722" y="1309749"/>
                  <a:pt x="3485275" y="1279784"/>
                  <a:pt x="3506772" y="1272618"/>
                </a:cubicBezTo>
                <a:cubicBezTo>
                  <a:pt x="3597653" y="1242323"/>
                  <a:pt x="3525115" y="1263191"/>
                  <a:pt x="3733015" y="126319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2D872474-4A2C-4A3F-95F4-3E10F5D4CE97}"/>
              </a:ext>
            </a:extLst>
          </p:cNvPr>
          <p:cNvSpPr/>
          <p:nvPr/>
        </p:nvSpPr>
        <p:spPr>
          <a:xfrm>
            <a:off x="3062058" y="5039260"/>
            <a:ext cx="3704734" cy="245209"/>
          </a:xfrm>
          <a:custGeom>
            <a:avLst/>
            <a:gdLst>
              <a:gd name="connsiteX0" fmla="*/ 0 w 3704734"/>
              <a:gd name="connsiteY0" fmla="*/ 0 h 245209"/>
              <a:gd name="connsiteX1" fmla="*/ 65987 w 3704734"/>
              <a:gd name="connsiteY1" fmla="*/ 9427 h 245209"/>
              <a:gd name="connsiteX2" fmla="*/ 546754 w 3704734"/>
              <a:gd name="connsiteY2" fmla="*/ 37707 h 245209"/>
              <a:gd name="connsiteX3" fmla="*/ 744717 w 3704734"/>
              <a:gd name="connsiteY3" fmla="*/ 56561 h 245209"/>
              <a:gd name="connsiteX4" fmla="*/ 820132 w 3704734"/>
              <a:gd name="connsiteY4" fmla="*/ 65988 h 245209"/>
              <a:gd name="connsiteX5" fmla="*/ 886119 w 3704734"/>
              <a:gd name="connsiteY5" fmla="*/ 84842 h 245209"/>
              <a:gd name="connsiteX6" fmla="*/ 942680 w 3704734"/>
              <a:gd name="connsiteY6" fmla="*/ 94268 h 245209"/>
              <a:gd name="connsiteX7" fmla="*/ 989814 w 3704734"/>
              <a:gd name="connsiteY7" fmla="*/ 103695 h 245209"/>
              <a:gd name="connsiteX8" fmla="*/ 1018095 w 3704734"/>
              <a:gd name="connsiteY8" fmla="*/ 113122 h 245209"/>
              <a:gd name="connsiteX9" fmla="*/ 1168924 w 3704734"/>
              <a:gd name="connsiteY9" fmla="*/ 131976 h 245209"/>
              <a:gd name="connsiteX10" fmla="*/ 1545996 w 3704734"/>
              <a:gd name="connsiteY10" fmla="*/ 160256 h 245209"/>
              <a:gd name="connsiteX11" fmla="*/ 1649691 w 3704734"/>
              <a:gd name="connsiteY11" fmla="*/ 169683 h 245209"/>
              <a:gd name="connsiteX12" fmla="*/ 1725105 w 3704734"/>
              <a:gd name="connsiteY12" fmla="*/ 179110 h 245209"/>
              <a:gd name="connsiteX13" fmla="*/ 2337847 w 3704734"/>
              <a:gd name="connsiteY13" fmla="*/ 188536 h 245209"/>
              <a:gd name="connsiteX14" fmla="*/ 2441542 w 3704734"/>
              <a:gd name="connsiteY14" fmla="*/ 207390 h 245209"/>
              <a:gd name="connsiteX15" fmla="*/ 2564091 w 3704734"/>
              <a:gd name="connsiteY15" fmla="*/ 226244 h 245209"/>
              <a:gd name="connsiteX16" fmla="*/ 2592371 w 3704734"/>
              <a:gd name="connsiteY16" fmla="*/ 235670 h 245209"/>
              <a:gd name="connsiteX17" fmla="*/ 3195686 w 3704734"/>
              <a:gd name="connsiteY17" fmla="*/ 235670 h 245209"/>
              <a:gd name="connsiteX18" fmla="*/ 3289954 w 3704734"/>
              <a:gd name="connsiteY18" fmla="*/ 207390 h 245209"/>
              <a:gd name="connsiteX19" fmla="*/ 3318235 w 3704734"/>
              <a:gd name="connsiteY19" fmla="*/ 197963 h 245209"/>
              <a:gd name="connsiteX20" fmla="*/ 3365369 w 3704734"/>
              <a:gd name="connsiteY20" fmla="*/ 150829 h 245209"/>
              <a:gd name="connsiteX21" fmla="*/ 3393649 w 3704734"/>
              <a:gd name="connsiteY21" fmla="*/ 122549 h 245209"/>
              <a:gd name="connsiteX22" fmla="*/ 3478491 w 3704734"/>
              <a:gd name="connsiteY22" fmla="*/ 75415 h 245209"/>
              <a:gd name="connsiteX23" fmla="*/ 3704734 w 3704734"/>
              <a:gd name="connsiteY23" fmla="*/ 37707 h 24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704734" h="245209">
                <a:moveTo>
                  <a:pt x="0" y="0"/>
                </a:moveTo>
                <a:cubicBezTo>
                  <a:pt x="21996" y="3142"/>
                  <a:pt x="43854" y="7474"/>
                  <a:pt x="65987" y="9427"/>
                </a:cubicBezTo>
                <a:cubicBezTo>
                  <a:pt x="295504" y="29679"/>
                  <a:pt x="324483" y="28446"/>
                  <a:pt x="546754" y="37707"/>
                </a:cubicBezTo>
                <a:lnTo>
                  <a:pt x="744717" y="56561"/>
                </a:lnTo>
                <a:cubicBezTo>
                  <a:pt x="769916" y="59168"/>
                  <a:pt x="795290" y="61019"/>
                  <a:pt x="820132" y="65988"/>
                </a:cubicBezTo>
                <a:cubicBezTo>
                  <a:pt x="842564" y="70474"/>
                  <a:pt x="863829" y="79698"/>
                  <a:pt x="886119" y="84842"/>
                </a:cubicBezTo>
                <a:cubicBezTo>
                  <a:pt x="904743" y="89140"/>
                  <a:pt x="923875" y="90849"/>
                  <a:pt x="942680" y="94268"/>
                </a:cubicBezTo>
                <a:cubicBezTo>
                  <a:pt x="958444" y="97134"/>
                  <a:pt x="974270" y="99809"/>
                  <a:pt x="989814" y="103695"/>
                </a:cubicBezTo>
                <a:cubicBezTo>
                  <a:pt x="999454" y="106105"/>
                  <a:pt x="1008351" y="111173"/>
                  <a:pt x="1018095" y="113122"/>
                </a:cubicBezTo>
                <a:cubicBezTo>
                  <a:pt x="1049901" y="119483"/>
                  <a:pt x="1141847" y="129175"/>
                  <a:pt x="1168924" y="131976"/>
                </a:cubicBezTo>
                <a:cubicBezTo>
                  <a:pt x="1491992" y="165396"/>
                  <a:pt x="1222727" y="139399"/>
                  <a:pt x="1545996" y="160256"/>
                </a:cubicBezTo>
                <a:cubicBezTo>
                  <a:pt x="1580632" y="162491"/>
                  <a:pt x="1615174" y="166050"/>
                  <a:pt x="1649691" y="169683"/>
                </a:cubicBezTo>
                <a:cubicBezTo>
                  <a:pt x="1674885" y="172335"/>
                  <a:pt x="1699781" y="178416"/>
                  <a:pt x="1725105" y="179110"/>
                </a:cubicBezTo>
                <a:cubicBezTo>
                  <a:pt x="1929300" y="184704"/>
                  <a:pt x="2133600" y="185394"/>
                  <a:pt x="2337847" y="188536"/>
                </a:cubicBezTo>
                <a:cubicBezTo>
                  <a:pt x="2505593" y="212500"/>
                  <a:pt x="2330424" y="185166"/>
                  <a:pt x="2441542" y="207390"/>
                </a:cubicBezTo>
                <a:cubicBezTo>
                  <a:pt x="2474241" y="213930"/>
                  <a:pt x="2532398" y="221716"/>
                  <a:pt x="2564091" y="226244"/>
                </a:cubicBezTo>
                <a:cubicBezTo>
                  <a:pt x="2573518" y="229386"/>
                  <a:pt x="2582466" y="234878"/>
                  <a:pt x="2592371" y="235670"/>
                </a:cubicBezTo>
                <a:cubicBezTo>
                  <a:pt x="2818746" y="253779"/>
                  <a:pt x="2945937" y="241617"/>
                  <a:pt x="3195686" y="235670"/>
                </a:cubicBezTo>
                <a:cubicBezTo>
                  <a:pt x="3252676" y="221424"/>
                  <a:pt x="3221100" y="230342"/>
                  <a:pt x="3289954" y="207390"/>
                </a:cubicBezTo>
                <a:lnTo>
                  <a:pt x="3318235" y="197963"/>
                </a:lnTo>
                <a:cubicBezTo>
                  <a:pt x="3352801" y="146116"/>
                  <a:pt x="3318235" y="190108"/>
                  <a:pt x="3365369" y="150829"/>
                </a:cubicBezTo>
                <a:cubicBezTo>
                  <a:pt x="3375610" y="142294"/>
                  <a:pt x="3383126" y="130734"/>
                  <a:pt x="3393649" y="122549"/>
                </a:cubicBezTo>
                <a:cubicBezTo>
                  <a:pt x="3442270" y="84733"/>
                  <a:pt x="3435821" y="89638"/>
                  <a:pt x="3478491" y="75415"/>
                </a:cubicBezTo>
                <a:cubicBezTo>
                  <a:pt x="3582112" y="6332"/>
                  <a:pt x="3512392" y="37707"/>
                  <a:pt x="3704734" y="3770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A64AF10-3D89-49EE-8964-6E791A462CF5}"/>
                  </a:ext>
                </a:extLst>
              </p:cNvPr>
              <p:cNvSpPr/>
              <p:nvPr/>
            </p:nvSpPr>
            <p:spPr>
              <a:xfrm>
                <a:off x="6719658" y="4851084"/>
                <a:ext cx="10311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A64AF10-3D89-49EE-8964-6E791A462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658" y="4851084"/>
                <a:ext cx="10311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312DF1-C307-4735-874E-26C20EB8DBCC}"/>
                  </a:ext>
                </a:extLst>
              </p:cNvPr>
              <p:cNvSpPr/>
              <p:nvPr/>
            </p:nvSpPr>
            <p:spPr>
              <a:xfrm>
                <a:off x="6766792" y="5793764"/>
                <a:ext cx="14303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=−10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312DF1-C307-4735-874E-26C20EB8D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792" y="5793764"/>
                <a:ext cx="14303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A2224F3-69A5-4388-B1A5-2C00EE18E4D9}"/>
                  </a:ext>
                </a:extLst>
              </p:cNvPr>
              <p:cNvSpPr/>
              <p:nvPr/>
            </p:nvSpPr>
            <p:spPr>
              <a:xfrm>
                <a:off x="6738511" y="5287056"/>
                <a:ext cx="10311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A2224F3-69A5-4388-B1A5-2C00EE18E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511" y="5287056"/>
                <a:ext cx="103118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560A8CD-CC0A-434D-B402-B8A524A100BC}"/>
                  </a:ext>
                </a:extLst>
              </p:cNvPr>
              <p:cNvSpPr/>
              <p:nvPr/>
            </p:nvSpPr>
            <p:spPr>
              <a:xfrm>
                <a:off x="6691377" y="4323320"/>
                <a:ext cx="10311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560A8CD-CC0A-434D-B402-B8A524A10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377" y="4323320"/>
                <a:ext cx="103118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DBAC956-7BCF-4010-B44C-DFF64FE20653}"/>
                  </a:ext>
                </a:extLst>
              </p:cNvPr>
              <p:cNvSpPr/>
              <p:nvPr/>
            </p:nvSpPr>
            <p:spPr>
              <a:xfrm>
                <a:off x="6691377" y="3965350"/>
                <a:ext cx="13710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DBAC956-7BCF-4010-B44C-DFF64FE20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377" y="3965350"/>
                <a:ext cx="137101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FF400C81-56B1-4B4C-8F1A-9FCA36C24847}"/>
              </a:ext>
            </a:extLst>
          </p:cNvPr>
          <p:cNvSpPr txBox="1"/>
          <p:nvPr/>
        </p:nvSpPr>
        <p:spPr>
          <a:xfrm>
            <a:off x="628650" y="3589326"/>
            <a:ext cx="4350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With sufficient samples, approximate the expectation of G.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46BEAF8-AD39-4D01-95F8-8509DA1FF6C0}"/>
              </a:ext>
            </a:extLst>
          </p:cNvPr>
          <p:cNvSpPr txBox="1"/>
          <p:nvPr/>
        </p:nvSpPr>
        <p:spPr>
          <a:xfrm>
            <a:off x="651949" y="5635476"/>
            <a:ext cx="389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we estimate the expected value of G?</a:t>
            </a:r>
            <a:endParaRPr lang="zh-TW" altLang="en-US" sz="2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6CFB8CE-DF30-4D59-854D-84A899C68CC1}"/>
              </a:ext>
            </a:extLst>
          </p:cNvPr>
          <p:cNvCxnSpPr>
            <a:cxnSpLocks/>
          </p:cNvCxnSpPr>
          <p:nvPr/>
        </p:nvCxnSpPr>
        <p:spPr>
          <a:xfrm flipH="1">
            <a:off x="2436539" y="5081916"/>
            <a:ext cx="584813" cy="636074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E71DD56-ED37-439E-8861-32C0BAFEECC3}"/>
              </a:ext>
            </a:extLst>
          </p:cNvPr>
          <p:cNvSpPr/>
          <p:nvPr/>
        </p:nvSpPr>
        <p:spPr>
          <a:xfrm>
            <a:off x="6719658" y="3904553"/>
            <a:ext cx="1465600" cy="244911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54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6" grpId="0" animBg="1"/>
      <p:bldP spid="17" grpId="0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F124D-9968-435E-8264-A0BA53D5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– Q-Learning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95CD244-2372-4986-A4C5-7E9B8112B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State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When using actor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, the </a:t>
                </a:r>
                <a:r>
                  <a:rPr lang="en-US" altLang="zh-TW" i="1" dirty="0"/>
                  <a:t>cumulated</a:t>
                </a:r>
                <a:r>
                  <a:rPr lang="en-US" altLang="zh-TW" dirty="0"/>
                  <a:t> reward expects to be obtained after visiting state s </a:t>
                </a:r>
                <a:endParaRPr lang="zh-TW" altLang="en-US" dirty="0"/>
              </a:p>
              <a:p>
                <a:r>
                  <a:rPr lang="en-US" altLang="zh-TW" sz="2400" dirty="0"/>
                  <a:t>State-action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When using actor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, the </a:t>
                </a:r>
                <a:r>
                  <a:rPr lang="en-US" altLang="zh-TW" i="1" dirty="0"/>
                  <a:t>cumulated</a:t>
                </a:r>
                <a:r>
                  <a:rPr lang="en-US" altLang="zh-TW" dirty="0"/>
                  <a:t> reward expects to be obtained after taking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TW" dirty="0"/>
                  <a:t> at state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95CD244-2372-4986-A4C5-7E9B8112B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08F2EE2-51CB-45BD-9F15-6A62069F20DA}"/>
              </a:ext>
            </a:extLst>
          </p:cNvPr>
          <p:cNvSpPr/>
          <p:nvPr/>
        </p:nvSpPr>
        <p:spPr>
          <a:xfrm>
            <a:off x="628650" y="4560917"/>
            <a:ext cx="381000" cy="9102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8CB35E0-E185-4445-92AF-F1CA27510504}"/>
                  </a:ext>
                </a:extLst>
              </p:cNvPr>
              <p:cNvSpPr/>
              <p:nvPr/>
            </p:nvSpPr>
            <p:spPr>
              <a:xfrm>
                <a:off x="1526414" y="4336608"/>
                <a:ext cx="1185036" cy="1358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8CB35E0-E185-4445-92AF-F1CA27510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14" y="4336608"/>
                <a:ext cx="1185036" cy="1358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0333F58-8CB3-4029-B015-D3563F609D82}"/>
              </a:ext>
            </a:extLst>
          </p:cNvPr>
          <p:cNvSpPr/>
          <p:nvPr/>
        </p:nvSpPr>
        <p:spPr>
          <a:xfrm>
            <a:off x="666704" y="4785226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endParaRPr lang="zh-TW" altLang="en-US" sz="2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B254A5D-B076-4CDC-AB5A-CB808E4A25DA}"/>
              </a:ext>
            </a:extLst>
          </p:cNvPr>
          <p:cNvCxnSpPr>
            <a:stCxn id="5" idx="3"/>
          </p:cNvCxnSpPr>
          <p:nvPr/>
        </p:nvCxnSpPr>
        <p:spPr>
          <a:xfrm>
            <a:off x="2711450" y="5016058"/>
            <a:ext cx="774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BBC6892-8C5D-405D-8156-1DC4332D46E3}"/>
                  </a:ext>
                </a:extLst>
              </p:cNvPr>
              <p:cNvSpPr/>
              <p:nvPr/>
            </p:nvSpPr>
            <p:spPr>
              <a:xfrm>
                <a:off x="2711450" y="4486925"/>
                <a:ext cx="10340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BBC6892-8C5D-405D-8156-1DC4332D4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450" y="4486925"/>
                <a:ext cx="10340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46BFD459-FC8F-4E20-A9B6-FDF50E9C29B9}"/>
              </a:ext>
            </a:extLst>
          </p:cNvPr>
          <p:cNvSpPr txBox="1"/>
          <p:nvPr/>
        </p:nvSpPr>
        <p:spPr>
          <a:xfrm>
            <a:off x="2739264" y="5083526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AF9ADD0-D3EC-447A-B9F0-A504A2BD3E8E}"/>
              </a:ext>
            </a:extLst>
          </p:cNvPr>
          <p:cNvSpPr/>
          <p:nvPr/>
        </p:nvSpPr>
        <p:spPr>
          <a:xfrm>
            <a:off x="1081468" y="4728074"/>
            <a:ext cx="377064" cy="5966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D33C964-CF1F-4C91-A060-4EF4B27E2CB0}"/>
              </a:ext>
            </a:extLst>
          </p:cNvPr>
          <p:cNvCxnSpPr/>
          <p:nvPr/>
        </p:nvCxnSpPr>
        <p:spPr>
          <a:xfrm>
            <a:off x="5129304" y="4624549"/>
            <a:ext cx="132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243DDBB-6F02-46A4-B2A0-A4B885C0187A}"/>
                  </a:ext>
                </a:extLst>
              </p:cNvPr>
              <p:cNvSpPr/>
              <p:nvPr/>
            </p:nvSpPr>
            <p:spPr>
              <a:xfrm>
                <a:off x="6408990" y="4362023"/>
                <a:ext cx="22844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243DDBB-6F02-46A4-B2A0-A4B885C01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90" y="4362023"/>
                <a:ext cx="2284408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D554C45-F7B9-4FA6-ADC2-61919364EA4E}"/>
                  </a:ext>
                </a:extLst>
              </p:cNvPr>
              <p:cNvSpPr/>
              <p:nvPr/>
            </p:nvSpPr>
            <p:spPr>
              <a:xfrm>
                <a:off x="6397352" y="5310524"/>
                <a:ext cx="23076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𝑓𝑖𝑟𝑒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D554C45-F7B9-4FA6-ADC2-61919364E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352" y="5310524"/>
                <a:ext cx="2307683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78A4277-3229-44B4-AA03-F6DE5ED771A7}"/>
                  </a:ext>
                </a:extLst>
              </p:cNvPr>
              <p:cNvSpPr/>
              <p:nvPr/>
            </p:nvSpPr>
            <p:spPr>
              <a:xfrm>
                <a:off x="6408990" y="4848859"/>
                <a:ext cx="24671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78A4277-3229-44B4-AA03-F6DE5ED77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90" y="4848859"/>
                <a:ext cx="2467150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03949B6-A630-46C1-A8BF-674F31C5126B}"/>
              </a:ext>
            </a:extLst>
          </p:cNvPr>
          <p:cNvCxnSpPr/>
          <p:nvPr/>
        </p:nvCxnSpPr>
        <p:spPr>
          <a:xfrm>
            <a:off x="5129304" y="5090300"/>
            <a:ext cx="132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9F08AE-9CCF-415B-A47A-A0F192BA25D1}"/>
              </a:ext>
            </a:extLst>
          </p:cNvPr>
          <p:cNvCxnSpPr/>
          <p:nvPr/>
        </p:nvCxnSpPr>
        <p:spPr>
          <a:xfrm>
            <a:off x="5129304" y="5569626"/>
            <a:ext cx="132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567183A-4ACA-489E-9C62-542BD2D22CD7}"/>
                  </a:ext>
                </a:extLst>
              </p:cNvPr>
              <p:cNvSpPr/>
              <p:nvPr/>
            </p:nvSpPr>
            <p:spPr>
              <a:xfrm>
                <a:off x="4829639" y="4319756"/>
                <a:ext cx="1185036" cy="154108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567183A-4ACA-489E-9C62-542BD2D22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39" y="4319756"/>
                <a:ext cx="1185036" cy="1541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D37EFE-3CD6-4E89-96E3-275E80980272}"/>
              </a:ext>
            </a:extLst>
          </p:cNvPr>
          <p:cNvSpPr txBox="1"/>
          <p:nvPr/>
        </p:nvSpPr>
        <p:spPr>
          <a:xfrm>
            <a:off x="6027129" y="4021299"/>
            <a:ext cx="326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 discrete action only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6EF6CB7-E78D-4DB6-A2A7-1FDF2945A784}"/>
              </a:ext>
            </a:extLst>
          </p:cNvPr>
          <p:cNvGrpSpPr/>
          <p:nvPr/>
        </p:nvGrpSpPr>
        <p:grpSpPr>
          <a:xfrm>
            <a:off x="3937521" y="4592855"/>
            <a:ext cx="879664" cy="910282"/>
            <a:chOff x="4037679" y="3793235"/>
            <a:chExt cx="879664" cy="9102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13B1D83F-E3BA-4AAA-B96E-136BA96FA5F5}"/>
                </a:ext>
              </a:extLst>
            </p:cNvPr>
            <p:cNvGrpSpPr/>
            <p:nvPr/>
          </p:nvGrpSpPr>
          <p:grpSpPr>
            <a:xfrm>
              <a:off x="4037679" y="3793235"/>
              <a:ext cx="381000" cy="910282"/>
              <a:chOff x="474454" y="4821896"/>
              <a:chExt cx="381000" cy="91028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92243F0-55A9-4A03-9A94-F03DDB97BCE6}"/>
                  </a:ext>
                </a:extLst>
              </p:cNvPr>
              <p:cNvSpPr/>
              <p:nvPr/>
            </p:nvSpPr>
            <p:spPr>
              <a:xfrm>
                <a:off x="474454" y="4821896"/>
                <a:ext cx="381000" cy="91028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41A546A-4D43-4CF5-BF55-C5CF09BFE62E}"/>
                  </a:ext>
                </a:extLst>
              </p:cNvPr>
              <p:cNvSpPr/>
              <p:nvPr/>
            </p:nvSpPr>
            <p:spPr>
              <a:xfrm>
                <a:off x="512508" y="5046205"/>
                <a:ext cx="304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s</a:t>
                </a:r>
                <a:endParaRPr lang="zh-TW" altLang="en-US" sz="2400" dirty="0"/>
              </a:p>
            </p:txBody>
          </p:sp>
        </p:grp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B394328B-4AFC-4974-8DA7-ABB4DCCA9F85}"/>
                </a:ext>
              </a:extLst>
            </p:cNvPr>
            <p:cNvSpPr/>
            <p:nvPr/>
          </p:nvSpPr>
          <p:spPr>
            <a:xfrm>
              <a:off x="4540279" y="3950075"/>
              <a:ext cx="377064" cy="59660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78CAD-256E-4AB2-9AFD-A718E9EF270F}"/>
              </a:ext>
            </a:extLst>
          </p:cNvPr>
          <p:cNvSpPr txBox="1"/>
          <p:nvPr/>
        </p:nvSpPr>
        <p:spPr>
          <a:xfrm>
            <a:off x="2001992" y="6113278"/>
            <a:ext cx="4876257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Estimated by TD or MC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09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/>
      <p:bldP spid="10" grpId="0" animBg="1"/>
      <p:bldP spid="12" grpId="0"/>
      <p:bldP spid="13" grpId="0"/>
      <p:bldP spid="14" grpId="0"/>
      <p:bldP spid="17" grpId="0" animBg="1"/>
      <p:bldP spid="18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040C6-3F7B-406B-B6F0-42CE14AA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Actor-Critic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04A96AD-9F75-4F62-9A80-77B33A9760D7}"/>
                  </a:ext>
                </a:extLst>
              </p:cNvPr>
              <p:cNvSpPr txBox="1"/>
              <p:nvPr/>
            </p:nvSpPr>
            <p:spPr>
              <a:xfrm>
                <a:off x="506102" y="3259003"/>
                <a:ext cx="831702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04A96AD-9F75-4F62-9A80-77B33A976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2" y="3259003"/>
                <a:ext cx="8317026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4686304-1A1D-40CD-A3A1-4881ABB7104C}"/>
                  </a:ext>
                </a:extLst>
              </p:cNvPr>
              <p:cNvSpPr txBox="1"/>
              <p:nvPr/>
            </p:nvSpPr>
            <p:spPr>
              <a:xfrm>
                <a:off x="3370548" y="4268996"/>
                <a:ext cx="44897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: obtained via interaction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4686304-1A1D-40CD-A3A1-4881ABB7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548" y="4268996"/>
                <a:ext cx="4489753" cy="461665"/>
              </a:xfrm>
              <a:prstGeom prst="rect">
                <a:avLst/>
              </a:prstGeom>
              <a:blipFill>
                <a:blip r:embed="rId3"/>
                <a:stretch>
                  <a:fillRect l="-40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76DA096-1C8C-41F8-AFE8-D9992C6BE470}"/>
              </a:ext>
            </a:extLst>
          </p:cNvPr>
          <p:cNvCxnSpPr>
            <a:cxnSpLocks/>
          </p:cNvCxnSpPr>
          <p:nvPr/>
        </p:nvCxnSpPr>
        <p:spPr>
          <a:xfrm>
            <a:off x="3467411" y="4231288"/>
            <a:ext cx="193249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94A1B43-3FAE-40B4-ABD0-84DF9B9871BE}"/>
              </a:ext>
            </a:extLst>
          </p:cNvPr>
          <p:cNvCxnSpPr>
            <a:cxnSpLocks/>
          </p:cNvCxnSpPr>
          <p:nvPr/>
        </p:nvCxnSpPr>
        <p:spPr>
          <a:xfrm>
            <a:off x="5759695" y="4063177"/>
            <a:ext cx="2152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0842B00-B1B9-411B-9BFF-8DDE13AF6EEB}"/>
                  </a:ext>
                </a:extLst>
              </p:cNvPr>
              <p:cNvSpPr txBox="1"/>
              <p:nvPr/>
            </p:nvSpPr>
            <p:spPr>
              <a:xfrm>
                <a:off x="2899260" y="5572699"/>
                <a:ext cx="14546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0842B00-B1B9-411B-9BFF-8DDE13AF6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60" y="5572699"/>
                <a:ext cx="145467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1AEFA7-CD45-4142-AE6E-73001D545BD8}"/>
                  </a:ext>
                </a:extLst>
              </p:cNvPr>
              <p:cNvSpPr/>
              <p:nvPr/>
            </p:nvSpPr>
            <p:spPr>
              <a:xfrm>
                <a:off x="4183020" y="5572510"/>
                <a:ext cx="17992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1AEFA7-CD45-4142-AE6E-73001D545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020" y="5572510"/>
                <a:ext cx="1799274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2CDB05B3-04CD-4ED8-80C9-51F402DC4854}"/>
              </a:ext>
            </a:extLst>
          </p:cNvPr>
          <p:cNvSpPr txBox="1"/>
          <p:nvPr/>
        </p:nvSpPr>
        <p:spPr>
          <a:xfrm>
            <a:off x="5399906" y="3087950"/>
            <a:ext cx="13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baseline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F9C3586-9DDF-4F58-9A50-BE0C5FB76D69}"/>
              </a:ext>
            </a:extLst>
          </p:cNvPr>
          <p:cNvCxnSpPr>
            <a:cxnSpLocks/>
          </p:cNvCxnSpPr>
          <p:nvPr/>
        </p:nvCxnSpPr>
        <p:spPr>
          <a:xfrm flipH="1">
            <a:off x="3608813" y="4749515"/>
            <a:ext cx="2" cy="71938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43E0713-E38E-4EE5-BBAE-1521AAA2CE98}"/>
              </a:ext>
            </a:extLst>
          </p:cNvPr>
          <p:cNvCxnSpPr>
            <a:cxnSpLocks/>
          </p:cNvCxnSpPr>
          <p:nvPr/>
        </p:nvCxnSpPr>
        <p:spPr>
          <a:xfrm flipV="1">
            <a:off x="6010469" y="2564472"/>
            <a:ext cx="384929" cy="59162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9732036-8203-4275-8140-222942878BC4}"/>
                  </a:ext>
                </a:extLst>
              </p:cNvPr>
              <p:cNvSpPr/>
              <p:nvPr/>
            </p:nvSpPr>
            <p:spPr>
              <a:xfrm>
                <a:off x="5974941" y="2083953"/>
                <a:ext cx="13358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9732036-8203-4275-8140-222942878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41" y="2083953"/>
                <a:ext cx="133587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B7F8209-7488-43C1-8A7A-428EEF8C2DCA}"/>
                  </a:ext>
                </a:extLst>
              </p:cNvPr>
              <p:cNvSpPr/>
              <p:nvPr/>
            </p:nvSpPr>
            <p:spPr>
              <a:xfrm>
                <a:off x="628650" y="2112153"/>
                <a:ext cx="3247620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B7F8209-7488-43C1-8A7A-428EEF8C2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12153"/>
                <a:ext cx="3247620" cy="461665"/>
              </a:xfrm>
              <a:prstGeom prst="rect">
                <a:avLst/>
              </a:prstGeom>
              <a:blipFill>
                <a:blip r:embed="rId7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B2B2BDC3-487C-469B-AD8B-34CEB3543B62}"/>
              </a:ext>
            </a:extLst>
          </p:cNvPr>
          <p:cNvSpPr/>
          <p:nvPr/>
        </p:nvSpPr>
        <p:spPr>
          <a:xfrm>
            <a:off x="3360772" y="3427147"/>
            <a:ext cx="2783852" cy="882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C73449-A1F4-44D9-85C1-4310E648A3B4}"/>
              </a:ext>
            </a:extLst>
          </p:cNvPr>
          <p:cNvCxnSpPr>
            <a:cxnSpLocks/>
          </p:cNvCxnSpPr>
          <p:nvPr/>
        </p:nvCxnSpPr>
        <p:spPr>
          <a:xfrm flipH="1" flipV="1">
            <a:off x="2733774" y="2556362"/>
            <a:ext cx="892825" cy="821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74B7C-CB26-4117-A2F6-5337EE88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Advantage Actor-Critic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DAB07D7-EAAC-4741-AE4A-8139ADA6FC43}"/>
                  </a:ext>
                </a:extLst>
              </p:cNvPr>
              <p:cNvSpPr/>
              <p:nvPr/>
            </p:nvSpPr>
            <p:spPr>
              <a:xfrm>
                <a:off x="962375" y="2339403"/>
                <a:ext cx="2985368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DAB07D7-EAAC-4741-AE4A-8139ADA6F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75" y="2339403"/>
                <a:ext cx="2985368" cy="461665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3B1ABE83-9BCD-4A5C-BE9B-4AD7D9085A02}"/>
              </a:ext>
            </a:extLst>
          </p:cNvPr>
          <p:cNvSpPr txBox="1"/>
          <p:nvPr/>
        </p:nvSpPr>
        <p:spPr>
          <a:xfrm>
            <a:off x="4392891" y="2154736"/>
            <a:ext cx="3685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Estimate two networks? We can only estimate one.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3979393-EB3C-4BF8-B099-6AE0099AD9F6}"/>
                  </a:ext>
                </a:extLst>
              </p:cNvPr>
              <p:cNvSpPr/>
              <p:nvPr/>
            </p:nvSpPr>
            <p:spPr>
              <a:xfrm>
                <a:off x="2299945" y="5749564"/>
                <a:ext cx="3935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3979393-EB3C-4BF8-B099-6AE0099AD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945" y="5749564"/>
                <a:ext cx="393588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8E9B8EF-DF13-4212-95D6-1AF6EC563766}"/>
                  </a:ext>
                </a:extLst>
              </p:cNvPr>
              <p:cNvSpPr/>
              <p:nvPr/>
            </p:nvSpPr>
            <p:spPr>
              <a:xfrm>
                <a:off x="2290617" y="5057066"/>
                <a:ext cx="43557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8E9B8EF-DF13-4212-95D6-1AF6EC563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17" y="5057066"/>
                <a:ext cx="4355744" cy="461665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45E9B2B-4F06-4727-A490-E58D6112E226}"/>
                  </a:ext>
                </a:extLst>
              </p:cNvPr>
              <p:cNvSpPr/>
              <p:nvPr/>
            </p:nvSpPr>
            <p:spPr>
              <a:xfrm>
                <a:off x="962375" y="3720127"/>
                <a:ext cx="3438377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45E9B2B-4F06-4727-A490-E58D6112E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75" y="3720127"/>
                <a:ext cx="3438377" cy="461665"/>
              </a:xfrm>
              <a:prstGeom prst="rect">
                <a:avLst/>
              </a:prstGeom>
              <a:blipFill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48CD0DA4-6F63-4DE6-927C-9AEB36D2FB86}"/>
              </a:ext>
            </a:extLst>
          </p:cNvPr>
          <p:cNvSpPr/>
          <p:nvPr/>
        </p:nvSpPr>
        <p:spPr>
          <a:xfrm>
            <a:off x="2021756" y="2886748"/>
            <a:ext cx="556377" cy="7343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53D2F49-8D0E-4ACD-9098-994902925F54}"/>
              </a:ext>
            </a:extLst>
          </p:cNvPr>
          <p:cNvSpPr txBox="1"/>
          <p:nvPr/>
        </p:nvSpPr>
        <p:spPr>
          <a:xfrm>
            <a:off x="4722929" y="3489294"/>
            <a:ext cx="368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Only estimate state value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578B6B3-0F97-493A-A94D-7BEF2CFCB4DE}"/>
              </a:ext>
            </a:extLst>
          </p:cNvPr>
          <p:cNvSpPr txBox="1"/>
          <p:nvPr/>
        </p:nvSpPr>
        <p:spPr>
          <a:xfrm>
            <a:off x="4722929" y="3950959"/>
            <a:ext cx="368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little bit variance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637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Advantage Actor-Critic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2055338"/>
                  </p:ext>
                </p:extLst>
              </p:nvPr>
            </p:nvGraphicFramePr>
            <p:xfrm>
              <a:off x="628650" y="1234477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2055338"/>
                  </p:ext>
                </p:extLst>
              </p:nvPr>
            </p:nvGraphicFramePr>
            <p:xfrm>
              <a:off x="628650" y="1234477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6618515" y="2886926"/>
            <a:ext cx="156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TD or MC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93750" y="2886926"/>
                <a:ext cx="1621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0" y="2886926"/>
                <a:ext cx="162106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E17EF68-98B8-4BAE-B080-11153E640639}"/>
                  </a:ext>
                </a:extLst>
              </p:cNvPr>
              <p:cNvSpPr txBox="1"/>
              <p:nvPr/>
            </p:nvSpPr>
            <p:spPr>
              <a:xfrm>
                <a:off x="345847" y="5561681"/>
                <a:ext cx="831702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E17EF68-98B8-4BAE-B080-11153E64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7" y="5561681"/>
                <a:ext cx="8317026" cy="113082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84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Advantage Actor-Critic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Tips</a:t>
                </a:r>
              </a:p>
              <a:p>
                <a:pPr lvl="1"/>
                <a:r>
                  <a:rPr lang="en-US" altLang="zh-TW" sz="2800" dirty="0"/>
                  <a:t>The parameters of actor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sz="2800" dirty="0"/>
                  <a:t>  and critic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sz="2800" dirty="0"/>
                  <a:t>  can be shared</a:t>
                </a:r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r>
                  <a:rPr lang="en-US" altLang="zh-TW" sz="2800" dirty="0"/>
                  <a:t>Use output entropy as regularization for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lvl="2"/>
                <a:r>
                  <a:rPr lang="en-US" altLang="zh-TW" sz="2800" dirty="0"/>
                  <a:t>Larger entropy is preferred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800" dirty="0"/>
                  <a:t> exploration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391" t="-1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831826" y="3389894"/>
            <a:ext cx="1437293" cy="1500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cxnSp>
        <p:nvCxnSpPr>
          <p:cNvPr id="6" name="直線單箭頭接點 5"/>
          <p:cNvCxnSpPr>
            <a:cxnSpLocks/>
          </p:cNvCxnSpPr>
          <p:nvPr/>
        </p:nvCxnSpPr>
        <p:spPr>
          <a:xfrm>
            <a:off x="2401263" y="4100569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2040400" y="3645428"/>
            <a:ext cx="410993" cy="910282"/>
            <a:chOff x="4956245" y="3228766"/>
            <a:chExt cx="410993" cy="910282"/>
          </a:xfrm>
        </p:grpSpPr>
        <p:sp>
          <p:nvSpPr>
            <p:cNvPr id="8" name="矩形 7"/>
            <p:cNvSpPr/>
            <p:nvPr/>
          </p:nvSpPr>
          <p:spPr>
            <a:xfrm>
              <a:off x="4956245" y="3228766"/>
              <a:ext cx="381000" cy="910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964692" y="3424045"/>
                  <a:ext cx="4025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692" y="3424045"/>
                  <a:ext cx="40254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矩形 15"/>
          <p:cNvSpPr/>
          <p:nvPr/>
        </p:nvSpPr>
        <p:spPr>
          <a:xfrm>
            <a:off x="4961830" y="4537704"/>
            <a:ext cx="1437293" cy="705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cxnSp>
        <p:nvCxnSpPr>
          <p:cNvPr id="17" name="Shape 229"/>
          <p:cNvCxnSpPr/>
          <p:nvPr/>
        </p:nvCxnSpPr>
        <p:spPr>
          <a:xfrm>
            <a:off x="6427344" y="3118003"/>
            <a:ext cx="38383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229"/>
          <p:cNvCxnSpPr/>
          <p:nvPr/>
        </p:nvCxnSpPr>
        <p:spPr>
          <a:xfrm>
            <a:off x="6427344" y="3645428"/>
            <a:ext cx="38383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229"/>
          <p:cNvCxnSpPr/>
          <p:nvPr/>
        </p:nvCxnSpPr>
        <p:spPr>
          <a:xfrm>
            <a:off x="6427344" y="4140082"/>
            <a:ext cx="38383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" name="文字方塊 19"/>
          <p:cNvSpPr txBox="1"/>
          <p:nvPr/>
        </p:nvSpPr>
        <p:spPr>
          <a:xfrm>
            <a:off x="6825694" y="3940027"/>
            <a:ext cx="89558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fire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827151" y="3426143"/>
            <a:ext cx="89558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816361" y="2912260"/>
            <a:ext cx="891638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23" name="矩形 22"/>
          <p:cNvSpPr/>
          <p:nvPr/>
        </p:nvSpPr>
        <p:spPr>
          <a:xfrm>
            <a:off x="4961829" y="2884944"/>
            <a:ext cx="1437293" cy="14551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cxnSp>
        <p:nvCxnSpPr>
          <p:cNvPr id="24" name="Shape 229"/>
          <p:cNvCxnSpPr>
            <a:cxnSpLocks/>
            <a:endCxn id="23" idx="1"/>
          </p:cNvCxnSpPr>
          <p:nvPr/>
        </p:nvCxnSpPr>
        <p:spPr>
          <a:xfrm flipV="1">
            <a:off x="4269119" y="3612541"/>
            <a:ext cx="692710" cy="48803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Shape 229"/>
          <p:cNvCxnSpPr>
            <a:cxnSpLocks/>
            <a:stCxn id="4" idx="3"/>
          </p:cNvCxnSpPr>
          <p:nvPr/>
        </p:nvCxnSpPr>
        <p:spPr>
          <a:xfrm>
            <a:off x="4269119" y="4140082"/>
            <a:ext cx="698655" cy="75753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9" name="群組 28"/>
          <p:cNvGrpSpPr/>
          <p:nvPr/>
        </p:nvGrpSpPr>
        <p:grpSpPr>
          <a:xfrm>
            <a:off x="6446640" y="4651535"/>
            <a:ext cx="1290387" cy="461665"/>
            <a:chOff x="8057549" y="5583600"/>
            <a:chExt cx="129038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8313935" y="5583600"/>
                  <a:ext cx="10340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935" y="5583600"/>
                  <a:ext cx="103400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hape 229"/>
            <p:cNvCxnSpPr/>
            <p:nvPr/>
          </p:nvCxnSpPr>
          <p:spPr>
            <a:xfrm>
              <a:off x="8057549" y="5814432"/>
              <a:ext cx="38383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1614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6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1F3AF5-1360-420A-B5B3-5C4EA744567C}"/>
              </a:ext>
            </a:extLst>
          </p:cNvPr>
          <p:cNvSpPr/>
          <p:nvPr/>
        </p:nvSpPr>
        <p:spPr>
          <a:xfrm>
            <a:off x="137885" y="0"/>
            <a:ext cx="51694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i="1" u="sng" dirty="0">
                <a:latin typeface="medium-content-serif-font"/>
              </a:rPr>
              <a:t>Asynchronous Advantage Actor-Critic (A3C)</a:t>
            </a:r>
            <a:endParaRPr lang="zh-TW" altLang="en-US" sz="3200" b="1" i="1" u="sng" dirty="0">
              <a:latin typeface="medium-content-serif-fon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D2E441-AEAA-4A95-9906-1896940B3F49}"/>
              </a:ext>
            </a:extLst>
          </p:cNvPr>
          <p:cNvSpPr/>
          <p:nvPr/>
        </p:nvSpPr>
        <p:spPr>
          <a:xfrm>
            <a:off x="1424796" y="1357563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The idea is from 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李思叡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7695A91-160F-4AA8-A762-6EBA4004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614" y="18075"/>
            <a:ext cx="3443435" cy="319913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AB6E21-9DEB-4F01-AAC3-742F0274D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6" y="2228672"/>
            <a:ext cx="8838163" cy="44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4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10029</TotalTime>
  <Words>1014</Words>
  <Application>Microsoft Office PowerPoint</Application>
  <PresentationFormat>如螢幕大小 (4:3)</PresentationFormat>
  <Paragraphs>211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Lucida Grande</vt:lpstr>
      <vt:lpstr>medium-content-serif-font</vt:lpstr>
      <vt:lpstr>NimbusRomNo9L-Medi</vt:lpstr>
      <vt:lpstr>微軟正黑體</vt:lpstr>
      <vt:lpstr>新細明體</vt:lpstr>
      <vt:lpstr>Arial</vt:lpstr>
      <vt:lpstr>Arial</vt:lpstr>
      <vt:lpstr>Calibri</vt:lpstr>
      <vt:lpstr>Calibri Light</vt:lpstr>
      <vt:lpstr>Cambria Math</vt:lpstr>
      <vt:lpstr>Times New Roman</vt:lpstr>
      <vt:lpstr>Office 佈景主題</vt:lpstr>
      <vt:lpstr>Actor-Critic</vt:lpstr>
      <vt:lpstr>Asynchronous Advantage Actor-Critic (A3C)</vt:lpstr>
      <vt:lpstr>Review – Policy Gradient</vt:lpstr>
      <vt:lpstr>Review – Q-Learning</vt:lpstr>
      <vt:lpstr>Actor-Critic</vt:lpstr>
      <vt:lpstr>Advantage Actor-Critic</vt:lpstr>
      <vt:lpstr>Advantage Actor-Critic</vt:lpstr>
      <vt:lpstr>Advantage Actor-Critic</vt:lpstr>
      <vt:lpstr>PowerPoint 簡報</vt:lpstr>
      <vt:lpstr>PowerPoint 簡報</vt:lpstr>
      <vt:lpstr>Pathwise Derivative Policy Gradient</vt:lpstr>
      <vt:lpstr>Another Way to use Critic</vt:lpstr>
      <vt:lpstr>PowerPoint 簡報</vt:lpstr>
      <vt:lpstr>Pathwise Derivative Policy Gradient</vt:lpstr>
      <vt:lpstr>PowerPoint 簡報</vt:lpstr>
      <vt:lpstr>PowerPoint 簡報</vt:lpstr>
      <vt:lpstr>PowerPoint 簡報</vt:lpstr>
      <vt:lpstr>Connection with 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335</cp:revision>
  <dcterms:created xsi:type="dcterms:W3CDTF">2017-01-01T02:36:42Z</dcterms:created>
  <dcterms:modified xsi:type="dcterms:W3CDTF">2018-06-12T05:55:53Z</dcterms:modified>
</cp:coreProperties>
</file>