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25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/>
    <p:restoredTop sz="94598"/>
  </p:normalViewPr>
  <p:slideViewPr>
    <p:cSldViewPr>
      <p:cViewPr varScale="1">
        <p:scale>
          <a:sx n="119" d="100"/>
          <a:sy n="119" d="100"/>
        </p:scale>
        <p:origin x="14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A0792-CCB9-CC4B-90B5-35ECB63393EA}" type="datetimeFigureOut">
              <a:t>2017/10/30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F37AB-129F-5C4C-8EF2-C0E67FE177F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79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https://www.cs.toronto.edu/~kriz/cifar.html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2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0068" y="2660688"/>
            <a:ext cx="669426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与深度学习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904" y="7647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accent2"/>
                </a:solidFill>
              </a:rPr>
              <a:t>队列管理器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1600" y="1772816"/>
            <a:ext cx="800629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/>
              <a:t>tf.train.QueueRunner(</a:t>
            </a:r>
            <a:r>
              <a:rPr lang="en-US" altLang="zh-CN" sz="2400"/>
              <a:t>queue, enqueue_ops=None)</a:t>
            </a:r>
          </a:p>
          <a:p>
            <a:pPr lvl="1"/>
            <a:r>
              <a:rPr kumimoji="1" lang="zh-CN" altLang="en-US" sz="2400"/>
              <a:t>创建一个</a:t>
            </a:r>
            <a:r>
              <a:rPr kumimoji="1" lang="en-US" altLang="zh-CN" sz="2400"/>
              <a:t>QueueRunner</a:t>
            </a:r>
          </a:p>
          <a:p>
            <a:pPr marL="742950" lvl="1" indent="-285750">
              <a:buFont typeface="Arial" charset="0"/>
              <a:buChar char="•"/>
            </a:pPr>
            <a:endParaRPr kumimoji="1" lang="en-US" altLang="zh-CN" sz="24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queue</a:t>
            </a:r>
            <a:r>
              <a:rPr lang="zh-CN" altLang="en-US" sz="2000"/>
              <a:t>：</a:t>
            </a:r>
            <a:r>
              <a:rPr lang="en-US" altLang="zh-CN" sz="2000"/>
              <a:t>A Queue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enqueue_ops</a:t>
            </a:r>
            <a:r>
              <a:rPr lang="zh-CN" altLang="en-US" sz="2000"/>
              <a:t>：添加线程的</a:t>
            </a:r>
            <a:r>
              <a:rPr lang="zh-CN" altLang="en-US" sz="2000">
                <a:solidFill>
                  <a:srgbClr val="FF0000"/>
                </a:solidFill>
              </a:rPr>
              <a:t>队列操作</a:t>
            </a:r>
            <a:r>
              <a:rPr lang="zh-CN" altLang="en-US" sz="2000"/>
              <a:t>列表，</a:t>
            </a:r>
            <a:r>
              <a:rPr lang="en-US" altLang="zh-CN" sz="2000">
                <a:solidFill>
                  <a:srgbClr val="FF0000"/>
                </a:solidFill>
              </a:rPr>
              <a:t>[]*2,</a:t>
            </a:r>
            <a:r>
              <a:rPr lang="zh-CN" altLang="en-US" sz="2000">
                <a:solidFill>
                  <a:srgbClr val="FF0000"/>
                </a:solidFill>
              </a:rPr>
              <a:t>指定两个线程</a:t>
            </a:r>
            <a:endParaRPr lang="en-US" altLang="zh-CN" sz="2000">
              <a:solidFill>
                <a:srgbClr val="FF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create_threads(sess, coord=None,start=False)</a:t>
            </a:r>
          </a:p>
          <a:p>
            <a:r>
              <a:rPr lang="zh-CN" altLang="en-US" sz="2000"/>
              <a:t>            </a:t>
            </a:r>
            <a:r>
              <a:rPr lang="zh-CN" altLang="en-US" sz="2000">
                <a:solidFill>
                  <a:srgbClr val="FF0000"/>
                </a:solidFill>
              </a:rPr>
              <a:t>创建线程来运行给定会话的入队操作</a:t>
            </a:r>
            <a:endParaRPr lang="en-US" altLang="zh-CN" sz="2000">
              <a:solidFill>
                <a:srgbClr val="FF0000"/>
              </a:solidFill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2000"/>
              <a:t>start</a:t>
            </a:r>
            <a:r>
              <a:rPr lang="zh-CN" altLang="en-US" sz="2000"/>
              <a:t>：布尔值，如果</a:t>
            </a:r>
            <a:r>
              <a:rPr lang="en-US" altLang="zh-CN" sz="2000"/>
              <a:t>True</a:t>
            </a:r>
            <a:r>
              <a:rPr lang="zh-CN" altLang="en-US" sz="2000"/>
              <a:t>启动线程；如果为</a:t>
            </a:r>
            <a:r>
              <a:rPr lang="en-US" altLang="zh-CN" sz="2000"/>
              <a:t>False</a:t>
            </a:r>
            <a:r>
              <a:rPr lang="zh-CN" altLang="en-US" sz="2000"/>
              <a:t>调用者</a:t>
            </a:r>
            <a:endParaRPr lang="en-US" altLang="zh-CN" sz="2000"/>
          </a:p>
          <a:p>
            <a:pPr lvl="2"/>
            <a:r>
              <a:rPr lang="zh-CN" altLang="en-US" sz="2000"/>
              <a:t>必须调用</a:t>
            </a:r>
            <a:r>
              <a:rPr lang="en-US" altLang="zh-CN" sz="2000"/>
              <a:t>start()</a:t>
            </a:r>
            <a:r>
              <a:rPr lang="zh-CN" altLang="en-US" sz="2000"/>
              <a:t>启动线程 </a:t>
            </a:r>
            <a:endParaRPr lang="en-US" altLang="zh-CN" sz="2000"/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2000"/>
              <a:t>coord:</a:t>
            </a:r>
            <a:r>
              <a:rPr lang="zh-CN" altLang="en-US" sz="2000"/>
              <a:t>线程协调器，后面线程管理需要用到</a:t>
            </a:r>
            <a:endParaRPr lang="en-US" altLang="zh-CN" sz="2000"/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2000"/>
              <a:t>return</a:t>
            </a:r>
            <a:r>
              <a:rPr lang="zh-CN" altLang="en-US" sz="200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42985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115" y="2924944"/>
            <a:ext cx="8521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rgbClr val="0070C0"/>
                </a:solidFill>
              </a:rPr>
              <a:t>通过队列管理器来实现变量加</a:t>
            </a:r>
            <a:r>
              <a:rPr kumimoji="1" lang="en-US" altLang="zh-CN" sz="2000">
                <a:solidFill>
                  <a:srgbClr val="0070C0"/>
                </a:solidFill>
              </a:rPr>
              <a:t>1</a:t>
            </a:r>
            <a:r>
              <a:rPr kumimoji="1" lang="zh-CN" altLang="en-US" sz="2000">
                <a:solidFill>
                  <a:srgbClr val="0070C0"/>
                </a:solidFill>
              </a:rPr>
              <a:t>，入队，主线程出队列的操作，观察效果？</a:t>
            </a:r>
            <a:endParaRPr kumimoji="1" lang="en-US" altLang="zh-CN" sz="2000">
              <a:solidFill>
                <a:srgbClr val="0070C0"/>
              </a:solidFill>
            </a:endParaRPr>
          </a:p>
          <a:p>
            <a:r>
              <a:rPr kumimoji="1" lang="en-US" altLang="zh-CN" sz="2000">
                <a:solidFill>
                  <a:srgbClr val="0070C0"/>
                </a:solidFill>
              </a:rPr>
              <a:t>(</a:t>
            </a:r>
            <a:r>
              <a:rPr kumimoji="1" lang="zh-CN" altLang="en-US" sz="2000">
                <a:solidFill>
                  <a:srgbClr val="0070C0"/>
                </a:solidFill>
              </a:rPr>
              <a:t>异步操作</a:t>
            </a:r>
            <a:r>
              <a:rPr kumimoji="1" lang="en-US" altLang="zh-CN" sz="2000">
                <a:solidFill>
                  <a:srgbClr val="0070C0"/>
                </a:solidFill>
              </a:rPr>
              <a:t>)</a:t>
            </a:r>
            <a:endParaRPr kumimoji="1" lang="zh-CN" altLang="en-US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7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5602" y="2852936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70C0"/>
                </a:solidFill>
              </a:rPr>
              <a:t>分析：这时候有一个问题就是，入队自顾自的去执行，在需要的出</a:t>
            </a:r>
            <a:endParaRPr kumimoji="1" lang="en-US" altLang="zh-CN">
              <a:solidFill>
                <a:srgbClr val="0070C0"/>
              </a:solidFill>
            </a:endParaRPr>
          </a:p>
          <a:p>
            <a:r>
              <a:rPr kumimoji="1" lang="zh-CN" altLang="en-US">
                <a:solidFill>
                  <a:srgbClr val="0070C0"/>
                </a:solidFill>
              </a:rPr>
              <a:t>队操作完成之后，程序没法结束。需要一个实现线程间的同步，终</a:t>
            </a:r>
            <a:endParaRPr kumimoji="1" lang="en-US" altLang="zh-CN">
              <a:solidFill>
                <a:srgbClr val="0070C0"/>
              </a:solidFill>
            </a:endParaRPr>
          </a:p>
          <a:p>
            <a:r>
              <a:rPr kumimoji="1" lang="zh-CN" altLang="en-US">
                <a:solidFill>
                  <a:srgbClr val="0070C0"/>
                </a:solidFill>
              </a:rPr>
              <a:t>止其他线程。</a:t>
            </a:r>
          </a:p>
        </p:txBody>
      </p:sp>
    </p:spTree>
    <p:extLst>
      <p:ext uri="{BB962C8B-B14F-4D97-AF65-F5344CB8AC3E}">
        <p14:creationId xmlns:p14="http://schemas.microsoft.com/office/powerpoint/2010/main" val="56180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5896" y="83671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线程协调器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3648" y="2132856"/>
            <a:ext cx="672491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/>
              <a:t>tf.train.Coordinator</a:t>
            </a:r>
            <a:r>
              <a:rPr kumimoji="1" lang="en-US" altLang="zh-CN" sz="2400"/>
              <a:t>()</a:t>
            </a:r>
          </a:p>
          <a:p>
            <a:r>
              <a:rPr kumimoji="1" lang="en-US" altLang="zh-CN" sz="2400"/>
              <a:t>	</a:t>
            </a:r>
            <a:r>
              <a:rPr kumimoji="1" lang="zh-CN" altLang="en-US" sz="2400"/>
              <a:t>线程协调员</a:t>
            </a:r>
            <a:r>
              <a:rPr kumimoji="1" lang="en-US" altLang="zh-CN" sz="2400"/>
              <a:t>,</a:t>
            </a:r>
            <a:r>
              <a:rPr lang="zh-CN" altLang="en-US" sz="2400"/>
              <a:t>实现一个简单的机制来协调一</a:t>
            </a:r>
            <a:endParaRPr lang="en-US" altLang="zh-CN" sz="2400"/>
          </a:p>
          <a:p>
            <a:r>
              <a:rPr lang="zh-CN" altLang="en-US" sz="2400"/>
              <a:t>组线程的终止</a:t>
            </a:r>
            <a:endParaRPr kumimoji="1" lang="en-US" altLang="zh-CN" sz="2400"/>
          </a:p>
          <a:p>
            <a:pPr marL="800100" lvl="1" indent="-342900">
              <a:buFont typeface="Arial" charset="0"/>
              <a:buChar char="•"/>
            </a:pPr>
            <a:endParaRPr kumimoji="1" lang="en-US" altLang="zh-CN" sz="24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>
                <a:solidFill>
                  <a:srgbClr val="FF0000"/>
                </a:solidFill>
              </a:rPr>
              <a:t>request_stop()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should_stop() </a:t>
            </a:r>
            <a:r>
              <a:rPr lang="zh-CN" altLang="en-US" sz="2000"/>
              <a:t>检查是否要求停止</a:t>
            </a:r>
            <a:endParaRPr lang="en-US" altLang="zh-CN" sz="20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>
                <a:solidFill>
                  <a:srgbClr val="FF0000"/>
                </a:solidFill>
              </a:rPr>
              <a:t>join(threads=None, stop_grace_period_secs=120)  </a:t>
            </a:r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等待线程终止</a:t>
            </a:r>
            <a:endParaRPr lang="en-US" altLang="zh-CN" sz="2000">
              <a:solidFill>
                <a:srgbClr val="FF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endParaRPr lang="en-US" altLang="zh-CN" sz="20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return:</a:t>
            </a:r>
            <a:r>
              <a:rPr lang="zh-CN" altLang="en-US" sz="2000"/>
              <a:t>线程协调员实例</a:t>
            </a:r>
          </a:p>
          <a:p>
            <a:pPr marL="800100" lvl="1" indent="-342900">
              <a:buFont typeface="Arial" charset="0"/>
              <a:buChar char="•"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98522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7904" y="83671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70C0"/>
                </a:solidFill>
                <a:latin typeface="Helvetica Neue" charset="0"/>
              </a:rPr>
              <a:t>文件读取</a:t>
            </a:r>
            <a:endParaRPr lang="en-US" altLang="zh-CN" sz="3600">
              <a:solidFill>
                <a:srgbClr val="0070C0"/>
              </a:solidFill>
              <a:latin typeface="Helvetica Neue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9625" y="2636912"/>
            <a:ext cx="24945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1</a:t>
            </a:r>
            <a:r>
              <a:rPr kumimoji="1" lang="zh-CN" altLang="en-US" sz="2400"/>
              <a:t>、文件读取流程</a:t>
            </a:r>
            <a:endParaRPr kumimoji="1" lang="en-US" altLang="zh-CN" sz="2400"/>
          </a:p>
          <a:p>
            <a:endParaRPr kumimoji="1" lang="en-US" altLang="zh-CN" sz="2400"/>
          </a:p>
          <a:p>
            <a:r>
              <a:rPr kumimoji="1" lang="en-US" altLang="zh-CN" sz="2400"/>
              <a:t>2</a:t>
            </a:r>
            <a:r>
              <a:rPr kumimoji="1" lang="zh-CN" altLang="en-US" sz="2400"/>
              <a:t>、文件读取</a:t>
            </a:r>
            <a:r>
              <a:rPr kumimoji="1" lang="en-US" altLang="zh-CN" sz="2400"/>
              <a:t>API</a:t>
            </a:r>
          </a:p>
          <a:p>
            <a:endParaRPr kumimoji="1" lang="en-US" altLang="zh-CN" sz="2400"/>
          </a:p>
          <a:p>
            <a:r>
              <a:rPr kumimoji="1" lang="en-US" altLang="zh-CN" sz="2400"/>
              <a:t>3</a:t>
            </a:r>
            <a:r>
              <a:rPr kumimoji="1" lang="zh-CN" altLang="en-US" sz="2400"/>
              <a:t>、文件读取案例</a:t>
            </a:r>
          </a:p>
        </p:txBody>
      </p:sp>
    </p:spTree>
    <p:extLst>
      <p:ext uri="{BB962C8B-B14F-4D97-AF65-F5344CB8AC3E}">
        <p14:creationId xmlns:p14="http://schemas.microsoft.com/office/powerpoint/2010/main" val="30333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91880" y="8367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文件读取流程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1" y="2348880"/>
            <a:ext cx="8699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5776" y="836712"/>
            <a:ext cx="4911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、文件读取</a:t>
            </a:r>
            <a:r>
              <a:rPr kumimoji="1" lang="en-US" altLang="zh-CN" sz="2800">
                <a:solidFill>
                  <a:schemeClr val="accent6">
                    <a:lumMod val="75000"/>
                  </a:schemeClr>
                </a:solidFill>
              </a:rPr>
              <a:t>API-</a:t>
            </a:r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文件队列构造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4312" y="2492896"/>
            <a:ext cx="68097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/>
              <a:t>tf.train.string_input_producer(string_tensor,</a:t>
            </a:r>
          </a:p>
          <a:p>
            <a:r>
              <a:rPr lang="en-US" altLang="zh-CN" sz="2400"/>
              <a:t>					,shuffle=True)</a:t>
            </a:r>
          </a:p>
          <a:p>
            <a:r>
              <a:rPr lang="zh-CN" altLang="en-US" sz="2400"/>
              <a:t>将输出字符串（例如文件名）输入到管道队列</a:t>
            </a:r>
            <a:endParaRPr lang="en-US" altLang="zh-CN" sz="2400"/>
          </a:p>
          <a:p>
            <a:endParaRPr kumimoji="1" lang="en-US" altLang="zh-CN" sz="2400"/>
          </a:p>
          <a:p>
            <a:pPr marL="800100" lvl="1" indent="-342900">
              <a:buFont typeface="Arial" charset="0"/>
              <a:buChar char="•"/>
            </a:pPr>
            <a:r>
              <a:rPr kumimoji="1" lang="en-US" altLang="zh-CN" sz="2400"/>
              <a:t>string_tensor	</a:t>
            </a:r>
            <a:r>
              <a:rPr kumimoji="1" lang="zh-CN" altLang="en-US" sz="2400"/>
              <a:t>含有文件名的</a:t>
            </a:r>
            <a:r>
              <a:rPr kumimoji="1" lang="en-US" altLang="zh-CN" sz="2400"/>
              <a:t>1</a:t>
            </a:r>
            <a:r>
              <a:rPr kumimoji="1" lang="zh-CN" altLang="en-US" sz="2400"/>
              <a:t>阶张量</a:t>
            </a:r>
            <a:endParaRPr kumimoji="1" lang="en-US" altLang="zh-CN" sz="24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400"/>
              <a:t>num_epochs:</a:t>
            </a:r>
            <a:r>
              <a:rPr lang="zh-CN" altLang="en-US" sz="2400"/>
              <a:t>过几遍数据，默认无限过数据</a:t>
            </a:r>
            <a:endParaRPr kumimoji="1" lang="en-US" altLang="zh-CN" sz="2400"/>
          </a:p>
          <a:p>
            <a:pPr marL="800100" lvl="1" indent="-342900">
              <a:buFont typeface="Arial" charset="0"/>
              <a:buChar char="•"/>
            </a:pPr>
            <a:r>
              <a:rPr kumimoji="1" lang="en-US" altLang="zh-CN" sz="2400"/>
              <a:t>return:</a:t>
            </a:r>
            <a:r>
              <a:rPr lang="zh-CN" altLang="en-US" sz="2400"/>
              <a:t>具有输出字符串的队列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0551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5776" y="836712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、文件读取</a:t>
            </a:r>
            <a:r>
              <a:rPr kumimoji="1" lang="en-US" altLang="zh-CN" sz="2800">
                <a:solidFill>
                  <a:schemeClr val="accent6">
                    <a:lumMod val="75000"/>
                  </a:schemeClr>
                </a:solidFill>
              </a:rPr>
              <a:t>API-</a:t>
            </a:r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文件阅读器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1640" y="1700808"/>
            <a:ext cx="6842001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/>
              <a:t>根据文件格式，选择对应的文件阅读器</a:t>
            </a:r>
            <a:endParaRPr lang="en-US" altLang="zh-CN" sz="2400"/>
          </a:p>
          <a:p>
            <a:pPr marL="342900" indent="-342900">
              <a:buFont typeface="Arial" charset="0"/>
              <a:buChar char="•"/>
            </a:pPr>
            <a:r>
              <a:rPr lang="en-US" altLang="zh-CN" sz="2000"/>
              <a:t>class tf.TextLineReader</a:t>
            </a: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/>
              <a:t>阅读文本文件逗号分隔值（</a:t>
            </a:r>
            <a:r>
              <a:rPr lang="en-US" altLang="zh-CN" sz="2000"/>
              <a:t>CSV</a:t>
            </a:r>
            <a:r>
              <a:rPr lang="zh-CN" altLang="en-US" sz="2000"/>
              <a:t>）格式</a:t>
            </a:r>
            <a:r>
              <a:rPr lang="en-US" altLang="zh-CN" sz="2000"/>
              <a:t>,</a:t>
            </a:r>
            <a:r>
              <a:rPr lang="zh-CN" altLang="en-US" sz="2000">
                <a:solidFill>
                  <a:srgbClr val="FF0000"/>
                </a:solidFill>
              </a:rPr>
              <a:t>默认按行读取</a:t>
            </a:r>
            <a:endParaRPr lang="en-US" altLang="zh-CN" sz="2000">
              <a:solidFill>
                <a:srgbClr val="FF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return</a:t>
            </a:r>
            <a:r>
              <a:rPr lang="zh-CN" altLang="en-US" sz="2000"/>
              <a:t>：读取器实例</a:t>
            </a:r>
            <a:endParaRPr lang="en-US" altLang="zh-CN" sz="2000"/>
          </a:p>
          <a:p>
            <a:pPr marL="800100" lvl="1" indent="-342900">
              <a:buFont typeface="Arial" charset="0"/>
              <a:buChar char="•"/>
            </a:pPr>
            <a:endParaRPr lang="en-US" altLang="zh-CN" sz="2000"/>
          </a:p>
          <a:p>
            <a:pPr marL="342900" indent="-342900">
              <a:buFont typeface="Arial" charset="0"/>
              <a:buChar char="•"/>
            </a:pPr>
            <a:r>
              <a:rPr lang="en-US" altLang="zh-CN" sz="2000"/>
              <a:t>tf.FixedLengthRecordReader(record_bytes)</a:t>
            </a: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/>
              <a:t>要</a:t>
            </a:r>
            <a:r>
              <a:rPr lang="zh-CN" altLang="en-US" sz="2000">
                <a:solidFill>
                  <a:srgbClr val="FF0000"/>
                </a:solidFill>
              </a:rPr>
              <a:t>读取每个记录是固定数量字节</a:t>
            </a:r>
            <a:r>
              <a:rPr lang="zh-CN" altLang="en-US" sz="2000"/>
              <a:t>的二进制文件</a:t>
            </a:r>
            <a:endParaRPr lang="en-US" altLang="zh-CN" sz="20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record_bytes:</a:t>
            </a:r>
            <a:r>
              <a:rPr lang="zh-CN" altLang="en-US" sz="2000"/>
              <a:t>整型，指定每次读取的字节数</a:t>
            </a:r>
            <a:endParaRPr lang="en-US" altLang="zh-CN" sz="20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return</a:t>
            </a:r>
            <a:r>
              <a:rPr lang="zh-CN" altLang="en-US" sz="2000"/>
              <a:t>：读取器实例</a:t>
            </a:r>
            <a:endParaRPr lang="en-US" altLang="zh-CN" sz="2000"/>
          </a:p>
          <a:p>
            <a:pPr marL="800100" lvl="1" indent="-342900">
              <a:buFont typeface="Arial" charset="0"/>
              <a:buChar char="•"/>
            </a:pPr>
            <a:endParaRPr lang="en-US" altLang="zh-CN" sz="2000"/>
          </a:p>
          <a:p>
            <a:pPr marL="342900" indent="-342900">
              <a:buFont typeface="Arial" charset="0"/>
              <a:buChar char="•"/>
            </a:pPr>
            <a:r>
              <a:rPr lang="en-US" altLang="zh-CN" sz="2000"/>
              <a:t>tf.TFRecordReader</a:t>
            </a: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/>
              <a:t>读取</a:t>
            </a:r>
            <a:r>
              <a:rPr lang="en-US" altLang="zh-CN" sz="2000"/>
              <a:t>TfRecords</a:t>
            </a:r>
            <a:r>
              <a:rPr lang="zh-CN" altLang="en-US" sz="2000"/>
              <a:t>文件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1360059" y="5548015"/>
            <a:ext cx="7936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有一个共同的读取方法：</a:t>
            </a:r>
            <a:endParaRPr lang="en-US" altLang="zh-CN" sz="200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>
                <a:solidFill>
                  <a:srgbClr val="FF0000"/>
                </a:solidFill>
              </a:rPr>
              <a:t>read(file_queue)</a:t>
            </a:r>
            <a:r>
              <a:rPr lang="zh-CN" altLang="en-US" sz="2000">
                <a:solidFill>
                  <a:srgbClr val="FF0000"/>
                </a:solidFill>
              </a:rPr>
              <a:t>：从队列中指定数量内容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返回一个</a:t>
            </a:r>
            <a:r>
              <a:rPr lang="en-US" altLang="zh-CN" sz="2000">
                <a:solidFill>
                  <a:srgbClr val="FF0000"/>
                </a:solidFill>
              </a:rPr>
              <a:t>Tensors</a:t>
            </a:r>
            <a:r>
              <a:rPr lang="zh-CN" altLang="en-US" sz="2000">
                <a:solidFill>
                  <a:srgbClr val="FF0000"/>
                </a:solidFill>
              </a:rPr>
              <a:t>元组（</a:t>
            </a:r>
            <a:r>
              <a:rPr lang="en-US" altLang="zh-CN" sz="2000">
                <a:solidFill>
                  <a:srgbClr val="FF0000"/>
                </a:solidFill>
              </a:rPr>
              <a:t>key</a:t>
            </a:r>
            <a:r>
              <a:rPr lang="zh-CN" altLang="en-US" sz="2000">
                <a:solidFill>
                  <a:srgbClr val="FF0000"/>
                </a:solidFill>
              </a:rPr>
              <a:t>文件名字，</a:t>
            </a:r>
            <a:r>
              <a:rPr lang="en-US" altLang="zh-CN" sz="2000">
                <a:solidFill>
                  <a:srgbClr val="FF0000"/>
                </a:solidFill>
              </a:rPr>
              <a:t>value</a:t>
            </a:r>
            <a:r>
              <a:rPr lang="zh-CN" altLang="en-US" sz="2000">
                <a:solidFill>
                  <a:srgbClr val="FF0000"/>
                </a:solidFill>
              </a:rPr>
              <a:t>默认的内容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zh-CN" altLang="en-US" sz="2000">
                <a:solidFill>
                  <a:srgbClr val="FF0000"/>
                </a:solidFill>
              </a:rPr>
              <a:t>行，字节</a:t>
            </a:r>
            <a:r>
              <a:rPr lang="en-US" altLang="zh-CN" sz="2000">
                <a:solidFill>
                  <a:srgbClr val="FF0000"/>
                </a:solidFill>
              </a:rPr>
              <a:t>)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1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11760" y="836712"/>
            <a:ext cx="5270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、文件读取</a:t>
            </a:r>
            <a:r>
              <a:rPr kumimoji="1" lang="en-US" altLang="zh-CN" sz="2800">
                <a:solidFill>
                  <a:schemeClr val="accent6">
                    <a:lumMod val="75000"/>
                  </a:schemeClr>
                </a:solidFill>
              </a:rPr>
              <a:t>API-</a:t>
            </a:r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文件内容解码器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1556792"/>
            <a:ext cx="77048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b="0" i="0">
                <a:solidFill>
                  <a:srgbClr val="333333"/>
                </a:solidFill>
                <a:effectLst/>
                <a:latin typeface="Helvetica Neue" charset="0"/>
              </a:rPr>
              <a:t>由于从文件中读取的是字符串，需要函数去解析这些字符串到张量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000" b="0" i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  <a:latin typeface="Helvetica Neue" charset="0"/>
              </a:rPr>
              <a:t>tf.decode_csv</a:t>
            </a:r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(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Helvetica Neue" charset="0"/>
              </a:rPr>
              <a:t>records</a:t>
            </a:r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,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Helvetica Neue" charset="0"/>
              </a:rPr>
              <a:t>record_defaults=None,field_delim = None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Helvetica Neue" charset="0"/>
              </a:rPr>
              <a:t>，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Helvetica Neue" charset="0"/>
              </a:rPr>
              <a:t>name = None</a:t>
            </a:r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)</a:t>
            </a:r>
          </a:p>
          <a:p>
            <a:pPr lvl="1"/>
            <a:r>
              <a:rPr lang="zh-CN" altLang="en-US" sz="2000" b="0" i="0">
                <a:solidFill>
                  <a:srgbClr val="333333"/>
                </a:solidFill>
                <a:effectLst/>
                <a:latin typeface="Helvetica Neue" charset="0"/>
              </a:rPr>
              <a:t>将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Helvetica Neue" charset="0"/>
              </a:rPr>
              <a:t>CSV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Helvetica Neue" charset="0"/>
              </a:rPr>
              <a:t>转换为张量，与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Helvetica Neue" charset="0"/>
              </a:rPr>
              <a:t>tf.TextLineReader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Helvetica Neue" charset="0"/>
              </a:rPr>
              <a:t>搭配使用</a:t>
            </a:r>
            <a:endParaRPr lang="en-US" altLang="zh-CN" sz="2000" b="0" i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records:tensor</a:t>
            </a:r>
            <a:r>
              <a:rPr lang="zh-CN" altLang="en-US" sz="2000">
                <a:solidFill>
                  <a:srgbClr val="333333"/>
                </a:solidFill>
                <a:latin typeface="Helvetica Neue" charset="0"/>
              </a:rPr>
              <a:t>型字符串，</a:t>
            </a:r>
            <a:r>
              <a:rPr lang="zh-CN" altLang="en-US" sz="2000"/>
              <a:t>每个字符串是</a:t>
            </a:r>
            <a:r>
              <a:rPr lang="en-US" altLang="zh-CN" sz="2000"/>
              <a:t>csv</a:t>
            </a:r>
            <a:r>
              <a:rPr lang="zh-CN" altLang="en-US" sz="2000"/>
              <a:t>中的记录行</a:t>
            </a:r>
            <a:endParaRPr lang="zh-CN" altLang="en-US" sz="2000" b="0" i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field_delim:</a:t>
            </a:r>
            <a:r>
              <a:rPr lang="zh-CN" altLang="en-US" sz="2000">
                <a:solidFill>
                  <a:srgbClr val="333333"/>
                </a:solidFill>
                <a:latin typeface="Helvetica Neue" charset="0"/>
              </a:rPr>
              <a:t>默认分割符</a:t>
            </a:r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”,”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record_defaults:</a:t>
            </a:r>
            <a:r>
              <a:rPr lang="zh-CN" altLang="en-US" sz="2000">
                <a:solidFill>
                  <a:srgbClr val="FF0000"/>
                </a:solidFill>
              </a:rPr>
              <a:t>参数决定了所得张量的类型，并设置一个值在输入字符串中缺少使用默认值</a:t>
            </a:r>
            <a:r>
              <a:rPr lang="en-US" altLang="zh-CN" sz="2000">
                <a:solidFill>
                  <a:srgbClr val="FF0000"/>
                </a:solidFill>
              </a:rPr>
              <a:t>,</a:t>
            </a:r>
            <a:r>
              <a:rPr lang="zh-CN" altLang="en-US" sz="2000">
                <a:solidFill>
                  <a:srgbClr val="FF0000"/>
                </a:solidFill>
              </a:rPr>
              <a:t>如</a:t>
            </a:r>
            <a:endParaRPr lang="en-US" altLang="zh-CN" sz="2000" b="0" i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0" i="0">
                <a:solidFill>
                  <a:srgbClr val="333333"/>
                </a:solidFill>
                <a:effectLst/>
                <a:latin typeface="Helvetica Neue" charset="0"/>
              </a:rPr>
              <a:t>tf.decode_raw</a:t>
            </a:r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(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Helvetica Neue" charset="0"/>
              </a:rPr>
              <a:t>bytes</a:t>
            </a:r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,</a:t>
            </a:r>
            <a:r>
              <a:rPr lang="en-US" altLang="zh-CN" sz="2000" b="0" i="0">
                <a:solidFill>
                  <a:srgbClr val="FF0000"/>
                </a:solidFill>
                <a:effectLst/>
                <a:latin typeface="Helvetica Neue" charset="0"/>
              </a:rPr>
              <a:t>out_type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Helvetica Neue" charset="0"/>
              </a:rPr>
              <a:t>,little_endian = None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Helvetica Neue" charset="0"/>
              </a:rPr>
              <a:t>，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Helvetica Neue" charset="0"/>
              </a:rPr>
              <a:t>name = None</a:t>
            </a:r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)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Helvetica Neue" charset="0"/>
              </a:rPr>
              <a:t> </a:t>
            </a:r>
            <a:endParaRPr lang="en-US" altLang="zh-CN" sz="2000" b="0" i="0">
              <a:solidFill>
                <a:srgbClr val="333333"/>
              </a:solidFill>
              <a:effectLst/>
              <a:latin typeface="Helvetica Neue" charset="0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	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Helvetica Neue" charset="0"/>
              </a:rPr>
              <a:t>将字节转换为一个数字向量表示，字节为一字符串类型的张量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Helvetica Neue" charset="0"/>
              </a:rPr>
              <a:t>,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Helvetica Neue" charset="0"/>
              </a:rPr>
              <a:t>与函数</a:t>
            </a:r>
            <a:r>
              <a:rPr lang="en-US" altLang="zh-CN" sz="2000" b="0" i="0">
                <a:solidFill>
                  <a:srgbClr val="FF0000"/>
                </a:solidFill>
                <a:effectLst/>
                <a:latin typeface="Helvetica Neue" charset="0"/>
              </a:rPr>
              <a:t>tf.FixedLengthRecordReader</a:t>
            </a:r>
            <a:r>
              <a:rPr lang="zh-CN" altLang="en-US" sz="2000" b="0" i="0">
                <a:solidFill>
                  <a:srgbClr val="FF0000"/>
                </a:solidFill>
                <a:effectLst/>
                <a:latin typeface="Helvetica Neue" charset="0"/>
              </a:rPr>
              <a:t>搭配使用</a:t>
            </a:r>
            <a:r>
              <a:rPr lang="zh-CN" altLang="en-US" sz="2000">
                <a:solidFill>
                  <a:srgbClr val="FF0000"/>
                </a:solidFill>
                <a:latin typeface="Helvetica Neue" charset="0"/>
              </a:rPr>
              <a:t>，二进制读取为</a:t>
            </a:r>
            <a:r>
              <a:rPr lang="en-US" altLang="zh-CN" sz="2000">
                <a:solidFill>
                  <a:srgbClr val="FF0000"/>
                </a:solidFill>
                <a:latin typeface="Helvetica Neue" charset="0"/>
              </a:rPr>
              <a:t>uint8</a:t>
            </a:r>
            <a:r>
              <a:rPr lang="zh-CN" altLang="en-US" sz="2000">
                <a:solidFill>
                  <a:srgbClr val="FF0000"/>
                </a:solidFill>
                <a:latin typeface="Helvetica Neue" charset="0"/>
              </a:rPr>
              <a:t>格式</a:t>
            </a:r>
            <a:endParaRPr lang="zh-CN" altLang="en-US" sz="2000" b="0" i="0">
              <a:solidFill>
                <a:srgbClr val="FF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1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19872" y="8367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</a:rPr>
              <a:t>开启线程操作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75656" y="2636912"/>
            <a:ext cx="72374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altLang="zh-CN" sz="2400"/>
              <a:t>tf.train.</a:t>
            </a:r>
            <a:r>
              <a:rPr lang="de-DE" altLang="zh-CN" sz="2400">
                <a:effectLst/>
              </a:rPr>
              <a:t>start_queue_runners(sess=</a:t>
            </a:r>
            <a:r>
              <a:rPr lang="de-DE" altLang="zh-CN" sz="2400"/>
              <a:t>None</a:t>
            </a:r>
            <a:r>
              <a:rPr lang="de-DE" altLang="zh-CN" sz="2400">
                <a:effectLst/>
              </a:rPr>
              <a:t>,coord=</a:t>
            </a:r>
            <a:r>
              <a:rPr lang="de-DE" altLang="zh-CN" sz="2400"/>
              <a:t>None</a:t>
            </a:r>
            <a:r>
              <a:rPr lang="de-DE" altLang="zh-CN" sz="2400">
                <a:effectLst/>
              </a:rPr>
              <a:t>)</a:t>
            </a:r>
          </a:p>
          <a:p>
            <a:r>
              <a:rPr kumimoji="1" lang="en-US" altLang="zh-CN" sz="2400"/>
              <a:t>	</a:t>
            </a:r>
            <a:r>
              <a:rPr kumimoji="1" lang="zh-CN" altLang="en-US" sz="2400"/>
              <a:t>收集所有图中的队列线程，并启动线程</a:t>
            </a:r>
            <a:endParaRPr kumimoji="1" lang="en-US" altLang="zh-CN" sz="2400"/>
          </a:p>
          <a:p>
            <a:pPr marL="800100" lvl="1" indent="-342900">
              <a:buFont typeface="Arial" charset="0"/>
              <a:buChar char="•"/>
            </a:pPr>
            <a:r>
              <a:rPr kumimoji="1" lang="en-US" altLang="zh-CN" sz="2400"/>
              <a:t>sess:</a:t>
            </a:r>
            <a:r>
              <a:rPr kumimoji="1" lang="zh-CN" altLang="en-US" sz="2400"/>
              <a:t>所在的会话中</a:t>
            </a:r>
            <a:endParaRPr kumimoji="1" lang="en-US" altLang="zh-CN" sz="2400"/>
          </a:p>
          <a:p>
            <a:pPr marL="800100" lvl="1" indent="-342900">
              <a:buFont typeface="Arial" charset="0"/>
              <a:buChar char="•"/>
            </a:pPr>
            <a:r>
              <a:rPr kumimoji="1" lang="en-US" altLang="zh-CN" sz="2400"/>
              <a:t>coord</a:t>
            </a:r>
            <a:r>
              <a:rPr kumimoji="1" lang="zh-CN" altLang="en-US" sz="2400"/>
              <a:t>：线程协调器</a:t>
            </a:r>
            <a:endParaRPr kumimoji="1" lang="en-US" altLang="zh-CN" sz="2400"/>
          </a:p>
          <a:p>
            <a:pPr marL="800100" lvl="1" indent="-342900">
              <a:buFont typeface="Arial" charset="0"/>
              <a:buChar char="•"/>
            </a:pPr>
            <a:r>
              <a:rPr kumimoji="1" lang="en-US" altLang="zh-CN" sz="2400"/>
              <a:t>return</a:t>
            </a:r>
            <a:r>
              <a:rPr kumimoji="1" lang="zh-CN" altLang="en-US" sz="2400"/>
              <a:t>：返回所有线程队列</a:t>
            </a:r>
          </a:p>
        </p:txBody>
      </p:sp>
    </p:spTree>
    <p:extLst>
      <p:ext uri="{BB962C8B-B14F-4D97-AF65-F5344CB8AC3E}">
        <p14:creationId xmlns:p14="http://schemas.microsoft.com/office/powerpoint/2010/main" val="71395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1680" y="764704"/>
            <a:ext cx="6399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/>
              <a:t>课程第五天</a:t>
            </a:r>
            <a:r>
              <a:rPr kumimoji="1" lang="en-US" altLang="zh-CN" sz="3600"/>
              <a:t>-</a:t>
            </a:r>
            <a:r>
              <a:rPr kumimoji="1" lang="zh-CN" altLang="en-US" sz="3600"/>
              <a:t>线程队列与</a:t>
            </a:r>
            <a:r>
              <a:rPr kumimoji="1" lang="en-US" altLang="zh-CN" sz="3600"/>
              <a:t>IO</a:t>
            </a:r>
            <a:r>
              <a:rPr kumimoji="1" lang="zh-CN" altLang="en-US" sz="3600"/>
              <a:t>操作</a:t>
            </a:r>
            <a:endParaRPr kumimoji="1" lang="en-US" altLang="zh-CN" sz="3600"/>
          </a:p>
        </p:txBody>
      </p:sp>
      <p:sp>
        <p:nvSpPr>
          <p:cNvPr id="4" name="矩形 3"/>
          <p:cNvSpPr/>
          <p:nvPr/>
        </p:nvSpPr>
        <p:spPr>
          <a:xfrm>
            <a:off x="3202966" y="242088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0" i="0">
                <a:solidFill>
                  <a:srgbClr val="333333"/>
                </a:solidFill>
                <a:effectLst/>
                <a:latin typeface="Helvetica Neue" charset="0"/>
              </a:rPr>
              <a:t>1</a:t>
            </a:r>
            <a:r>
              <a:rPr lang="zh-CN" altLang="en-US" sz="2800" b="0" i="0">
                <a:solidFill>
                  <a:srgbClr val="333333"/>
                </a:solidFill>
                <a:effectLst/>
                <a:latin typeface="Helvetica Neue" charset="0"/>
              </a:rPr>
              <a:t>、队列和线程</a:t>
            </a:r>
            <a:endParaRPr lang="en-US" altLang="zh-CN" sz="2800" b="0" i="0">
              <a:solidFill>
                <a:srgbClr val="333333"/>
              </a:solidFill>
              <a:effectLst/>
              <a:latin typeface="Helvetica Neue" charset="0"/>
            </a:endParaRPr>
          </a:p>
          <a:p>
            <a:endParaRPr lang="en-US" altLang="zh-CN" sz="2800">
              <a:solidFill>
                <a:srgbClr val="333333"/>
              </a:solidFill>
              <a:latin typeface="Helvetica Neue" charset="0"/>
            </a:endParaRPr>
          </a:p>
          <a:p>
            <a:r>
              <a:rPr lang="en-US" altLang="zh-CN" sz="2800" b="0" i="0">
                <a:solidFill>
                  <a:srgbClr val="333333"/>
                </a:solidFill>
                <a:effectLst/>
                <a:latin typeface="Helvetica Neue" charset="0"/>
              </a:rPr>
              <a:t>2</a:t>
            </a:r>
            <a:r>
              <a:rPr lang="zh-CN" altLang="en-US" sz="2800" b="0" i="0">
                <a:solidFill>
                  <a:srgbClr val="333333"/>
                </a:solidFill>
                <a:effectLst/>
                <a:latin typeface="Helvetica Neue" charset="0"/>
              </a:rPr>
              <a:t>、</a:t>
            </a:r>
            <a:r>
              <a:rPr lang="zh-CN" altLang="en-US" sz="2800">
                <a:solidFill>
                  <a:srgbClr val="333333"/>
                </a:solidFill>
                <a:latin typeface="Helvetica Neue" charset="0"/>
              </a:rPr>
              <a:t>文件</a:t>
            </a:r>
            <a:r>
              <a:rPr lang="zh-CN" altLang="en-US" sz="2800" b="0" i="0">
                <a:solidFill>
                  <a:srgbClr val="333333"/>
                </a:solidFill>
                <a:effectLst/>
                <a:latin typeface="Helvetica Neue" charset="0"/>
              </a:rPr>
              <a:t>读取</a:t>
            </a:r>
            <a:endParaRPr lang="en-US" altLang="zh-CN" sz="2800" b="0" i="0">
              <a:solidFill>
                <a:srgbClr val="333333"/>
              </a:solidFill>
              <a:effectLst/>
              <a:latin typeface="Helvetica Neue" charset="0"/>
            </a:endParaRPr>
          </a:p>
          <a:p>
            <a:endParaRPr lang="en-US" altLang="zh-CN" sz="2800">
              <a:solidFill>
                <a:srgbClr val="333333"/>
              </a:solidFill>
              <a:latin typeface="Helvetica Neue" charset="0"/>
            </a:endParaRPr>
          </a:p>
          <a:p>
            <a:r>
              <a:rPr lang="en-US" altLang="zh-CN" sz="2800" b="0" i="0">
                <a:solidFill>
                  <a:srgbClr val="FF0000"/>
                </a:solidFill>
                <a:effectLst/>
                <a:latin typeface="Helvetica Neue" charset="0"/>
              </a:rPr>
              <a:t>3</a:t>
            </a:r>
            <a:r>
              <a:rPr lang="zh-CN" altLang="en-US" sz="2800" b="0" i="0">
                <a:solidFill>
                  <a:srgbClr val="FF0000"/>
                </a:solidFill>
                <a:effectLst/>
                <a:latin typeface="Helvetica Neue" charset="0"/>
              </a:rPr>
              <a:t>、图片处理</a:t>
            </a:r>
            <a:endParaRPr lang="en-US" altLang="zh-CN" sz="2800" b="0" i="0">
              <a:solidFill>
                <a:srgbClr val="FF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3648" y="3140968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70C0"/>
                </a:solidFill>
              </a:rPr>
              <a:t>如果读取的文件为多个或者样本数量为多个，怎么去管道读取？</a:t>
            </a:r>
          </a:p>
        </p:txBody>
      </p:sp>
    </p:spTree>
    <p:extLst>
      <p:ext uri="{BB962C8B-B14F-4D97-AF65-F5344CB8AC3E}">
        <p14:creationId xmlns:p14="http://schemas.microsoft.com/office/powerpoint/2010/main" val="144797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836712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7030A0"/>
                </a:solidFill>
              </a:rPr>
              <a:t>管道读端批处理</a:t>
            </a:r>
          </a:p>
        </p:txBody>
      </p:sp>
      <p:sp>
        <p:nvSpPr>
          <p:cNvPr id="3" name="矩形 2"/>
          <p:cNvSpPr/>
          <p:nvPr/>
        </p:nvSpPr>
        <p:spPr>
          <a:xfrm>
            <a:off x="1331640" y="1700808"/>
            <a:ext cx="7920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i="0">
                <a:solidFill>
                  <a:srgbClr val="333333"/>
                </a:solidFill>
                <a:effectLst/>
                <a:latin typeface="Helvetica Neue" charset="0"/>
              </a:rPr>
              <a:t>tf.train.batch(</a:t>
            </a:r>
            <a:r>
              <a:rPr lang="en-US" altLang="zh-CN" sz="2000">
                <a:solidFill>
                  <a:srgbClr val="FF0000"/>
                </a:solidFill>
              </a:rPr>
              <a:t>tensors</a:t>
            </a:r>
            <a:r>
              <a:rPr lang="en-US" altLang="zh-CN" sz="2000"/>
              <a:t>,batch_size,num_threads = 1,capacity = 32,name=None</a:t>
            </a:r>
            <a:r>
              <a:rPr lang="en-US" altLang="zh-CN" sz="2000" i="0">
                <a:solidFill>
                  <a:srgbClr val="333333"/>
                </a:solidFill>
                <a:effectLst/>
                <a:latin typeface="Helvetica Neue" charset="0"/>
              </a:rPr>
              <a:t>)</a:t>
            </a:r>
            <a:endParaRPr lang="en-US" altLang="zh-CN" sz="2000">
              <a:solidFill>
                <a:srgbClr val="333333"/>
              </a:solidFill>
              <a:latin typeface="Helvetica Neue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000" i="0">
                <a:solidFill>
                  <a:srgbClr val="333333"/>
                </a:solidFill>
                <a:effectLst/>
                <a:latin typeface="Helvetica Neue" charset="0"/>
              </a:rPr>
              <a:t>读取指定大小（个数）的张量</a:t>
            </a:r>
            <a:endParaRPr lang="en-US" altLang="zh-CN" sz="2000" i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/>
              <a:t>tensors</a:t>
            </a:r>
            <a:r>
              <a:rPr lang="zh-CN" altLang="en-US" sz="2000"/>
              <a:t>：可以是包含张量的列表</a:t>
            </a:r>
            <a:endParaRPr lang="en-US" altLang="zh-CN" sz="20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batch_size:</a:t>
            </a:r>
            <a:r>
              <a:rPr lang="zh-CN" altLang="en-US" sz="2000">
                <a:solidFill>
                  <a:srgbClr val="333333"/>
                </a:solidFill>
                <a:latin typeface="Helvetica Neue" charset="0"/>
              </a:rPr>
              <a:t>从队列中读取的批处理大小</a:t>
            </a:r>
            <a:endParaRPr lang="en-US" altLang="zh-CN" sz="2000">
              <a:solidFill>
                <a:srgbClr val="333333"/>
              </a:solidFill>
              <a:latin typeface="Helvetica Neue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/>
              <a:t>num_threads</a:t>
            </a:r>
            <a:r>
              <a:rPr lang="zh-CN" altLang="en-US" sz="2000"/>
              <a:t>：进入队列的线程数</a:t>
            </a:r>
            <a:endParaRPr lang="en-US" altLang="zh-CN" sz="20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/>
              <a:t>capacity</a:t>
            </a:r>
            <a:r>
              <a:rPr lang="zh-CN" altLang="en-US" sz="2000"/>
              <a:t>：整数，队列中元素的最大数量</a:t>
            </a:r>
            <a:endParaRPr lang="en-US" altLang="zh-CN" sz="20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i="0">
                <a:solidFill>
                  <a:srgbClr val="333333"/>
                </a:solidFill>
                <a:effectLst/>
                <a:latin typeface="Helvetica Neue" charset="0"/>
              </a:rPr>
              <a:t>return:</a:t>
            </a:r>
            <a:r>
              <a:rPr lang="en-US" altLang="zh-CN" sz="2000" i="0">
                <a:solidFill>
                  <a:srgbClr val="FF0000"/>
                </a:solidFill>
                <a:effectLst/>
                <a:latin typeface="Helvetica Neue" charset="0"/>
              </a:rPr>
              <a:t>tensors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000" i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i="0">
                <a:solidFill>
                  <a:srgbClr val="333333"/>
                </a:solidFill>
                <a:effectLst/>
                <a:latin typeface="Helvetica Neue" charset="0"/>
              </a:rPr>
              <a:t>tf.train.shuffle_batch(</a:t>
            </a:r>
            <a:r>
              <a:rPr lang="en-US" altLang="zh-CN" sz="2000">
                <a:effectLst/>
              </a:rPr>
              <a:t>tensors,batch_size,capacity,min_after_dequeue,</a:t>
            </a:r>
            <a:br>
              <a:rPr lang="en-US" altLang="zh-CN" sz="2000">
                <a:effectLst/>
              </a:rPr>
            </a:br>
            <a:r>
              <a:rPr lang="en-US" altLang="zh-CN" sz="2000">
                <a:effectLst/>
              </a:rPr>
              <a:t>    num_threads=</a:t>
            </a:r>
            <a:r>
              <a:rPr lang="en-US" altLang="zh-CN" sz="2000"/>
              <a:t>1</a:t>
            </a:r>
            <a:r>
              <a:rPr lang="en-US" altLang="zh-CN" sz="2000">
                <a:effectLst/>
              </a:rPr>
              <a:t>,</a:t>
            </a:r>
            <a:r>
              <a:rPr lang="en-US" altLang="zh-CN" sz="2000" i="0">
                <a:solidFill>
                  <a:srgbClr val="333333"/>
                </a:solidFill>
                <a:effectLst/>
                <a:latin typeface="Helvetica Neue" charset="0"/>
              </a:rPr>
              <a:t>)</a:t>
            </a:r>
            <a:r>
              <a:rPr lang="zh-CN" altLang="en-US" sz="2000" i="0">
                <a:solidFill>
                  <a:srgbClr val="333333"/>
                </a:solidFill>
                <a:effectLst/>
                <a:latin typeface="Helvetica Neue" charset="0"/>
              </a:rPr>
              <a:t> </a:t>
            </a:r>
            <a:endParaRPr lang="en-US" altLang="zh-CN" sz="2000" i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000" i="0">
                <a:solidFill>
                  <a:srgbClr val="333333"/>
                </a:solidFill>
                <a:effectLst/>
                <a:latin typeface="Helvetica Neue" charset="0"/>
              </a:rPr>
              <a:t>乱序读取指定大小（个数）的张量</a:t>
            </a:r>
            <a:endParaRPr lang="en-US" altLang="zh-CN" sz="2000" i="0">
              <a:solidFill>
                <a:srgbClr val="333333"/>
              </a:solidFill>
              <a:effectLst/>
              <a:latin typeface="Helvetica Neue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>
                <a:solidFill>
                  <a:srgbClr val="333333"/>
                </a:solidFill>
                <a:latin typeface="Helvetica Neue" charset="0"/>
              </a:rPr>
              <a:t>min_after_dequeue:</a:t>
            </a:r>
            <a:r>
              <a:rPr lang="zh-CN" altLang="en-US" sz="2000">
                <a:solidFill>
                  <a:srgbClr val="333333"/>
                </a:solidFill>
                <a:latin typeface="Helvetica Neue" charset="0"/>
              </a:rPr>
              <a:t>留下队列里的张量个数，能够保持随机打乱</a:t>
            </a:r>
            <a:endParaRPr lang="zh-CN" altLang="en-US" sz="2000" i="0">
              <a:solidFill>
                <a:srgbClr val="333333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8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19872" y="76470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7030A0"/>
                </a:solidFill>
              </a:rPr>
              <a:t>文件读取案例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15816" y="2708920"/>
            <a:ext cx="3916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0070C0"/>
                </a:solidFill>
              </a:rPr>
              <a:t>1</a:t>
            </a:r>
            <a:r>
              <a:rPr kumimoji="1" lang="zh-CN" altLang="en-US" sz="2400">
                <a:solidFill>
                  <a:srgbClr val="0070C0"/>
                </a:solidFill>
              </a:rPr>
              <a:t>、文件简单读取</a:t>
            </a:r>
            <a:endParaRPr kumimoji="1" lang="en-US" altLang="zh-CN" sz="2400">
              <a:solidFill>
                <a:srgbClr val="0070C0"/>
              </a:solidFill>
            </a:endParaRPr>
          </a:p>
          <a:p>
            <a:endParaRPr kumimoji="1" lang="en-US" altLang="zh-CN" sz="2400">
              <a:solidFill>
                <a:srgbClr val="0070C0"/>
              </a:solidFill>
            </a:endParaRPr>
          </a:p>
          <a:p>
            <a:r>
              <a:rPr kumimoji="1" lang="en-US" altLang="zh-CN" sz="2400">
                <a:solidFill>
                  <a:srgbClr val="0070C0"/>
                </a:solidFill>
              </a:rPr>
              <a:t>2</a:t>
            </a:r>
            <a:r>
              <a:rPr kumimoji="1" lang="zh-CN" altLang="en-US" sz="2400">
                <a:solidFill>
                  <a:srgbClr val="0070C0"/>
                </a:solidFill>
              </a:rPr>
              <a:t>、</a:t>
            </a:r>
            <a:r>
              <a:rPr kumimoji="1" lang="en-US" altLang="zh-CN" sz="2400">
                <a:solidFill>
                  <a:srgbClr val="0070C0"/>
                </a:solidFill>
              </a:rPr>
              <a:t>CIFAR-10</a:t>
            </a:r>
            <a:r>
              <a:rPr kumimoji="1" lang="zh-CN" altLang="en-US" sz="2400">
                <a:solidFill>
                  <a:srgbClr val="0070C0"/>
                </a:solidFill>
              </a:rPr>
              <a:t>二进制数据读取</a:t>
            </a:r>
          </a:p>
        </p:txBody>
      </p:sp>
    </p:spTree>
    <p:extLst>
      <p:ext uri="{BB962C8B-B14F-4D97-AF65-F5344CB8AC3E}">
        <p14:creationId xmlns:p14="http://schemas.microsoft.com/office/powerpoint/2010/main" val="164054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7824" y="76470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7030A0"/>
                </a:solidFill>
              </a:rPr>
              <a:t>文件读取案例流程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87824" y="3068960"/>
            <a:ext cx="3453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0070C0"/>
                </a:solidFill>
              </a:rPr>
              <a:t>CIFAR-10</a:t>
            </a:r>
            <a:r>
              <a:rPr kumimoji="1" lang="zh-CN" altLang="en-US" sz="2400">
                <a:solidFill>
                  <a:srgbClr val="0070C0"/>
                </a:solidFill>
              </a:rPr>
              <a:t>二进制数据读取</a:t>
            </a:r>
          </a:p>
        </p:txBody>
      </p:sp>
    </p:spTree>
    <p:extLst>
      <p:ext uri="{BB962C8B-B14F-4D97-AF65-F5344CB8AC3E}">
        <p14:creationId xmlns:p14="http://schemas.microsoft.com/office/powerpoint/2010/main" val="803408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19872" y="83671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70C0"/>
                </a:solidFill>
                <a:latin typeface="Helvetica Neue" charset="0"/>
              </a:rPr>
              <a:t>图像读取</a:t>
            </a:r>
            <a:endParaRPr lang="en-US" altLang="zh-CN" sz="3600">
              <a:solidFill>
                <a:srgbClr val="0070C0"/>
              </a:solidFill>
              <a:latin typeface="Helvetica Neue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1840" y="2564904"/>
            <a:ext cx="353770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</a:rPr>
              <a:t>1</a:t>
            </a:r>
            <a:r>
              <a:rPr kumimoji="1" lang="zh-CN" altLang="en-US" sz="2400">
                <a:solidFill>
                  <a:srgbClr val="FF0000"/>
                </a:solidFill>
              </a:rPr>
              <a:t>、图像基本知识</a:t>
            </a:r>
            <a:endParaRPr kumimoji="1" lang="en-US" altLang="zh-CN" sz="2400">
              <a:solidFill>
                <a:srgbClr val="FF0000"/>
              </a:solidFill>
            </a:endParaRPr>
          </a:p>
          <a:p>
            <a:endParaRPr kumimoji="1" lang="en-US" altLang="zh-CN" sz="2400"/>
          </a:p>
          <a:p>
            <a:r>
              <a:rPr kumimoji="1" lang="en-US" altLang="zh-CN" sz="2400"/>
              <a:t>2</a:t>
            </a:r>
            <a:r>
              <a:rPr kumimoji="1" lang="zh-CN" altLang="en-US" sz="2400"/>
              <a:t>、图像读取</a:t>
            </a:r>
            <a:r>
              <a:rPr kumimoji="1" lang="en-US" altLang="zh-CN" sz="2400"/>
              <a:t>API</a:t>
            </a:r>
            <a:endParaRPr kumimoji="1" lang="en-US" altLang="zh-CN" sz="2400">
              <a:solidFill>
                <a:srgbClr val="FF0000"/>
              </a:solidFill>
            </a:endParaRPr>
          </a:p>
          <a:p>
            <a:endParaRPr kumimoji="1" lang="en-US" altLang="zh-CN" sz="2400">
              <a:solidFill>
                <a:srgbClr val="FF0000"/>
              </a:solidFill>
            </a:endParaRPr>
          </a:p>
          <a:p>
            <a:r>
              <a:rPr kumimoji="1" lang="en-US" altLang="zh-CN" sz="2400">
                <a:solidFill>
                  <a:srgbClr val="FF0000"/>
                </a:solidFill>
              </a:rPr>
              <a:t>3</a:t>
            </a:r>
            <a:r>
              <a:rPr kumimoji="1" lang="zh-CN" altLang="en-US" sz="2400">
                <a:solidFill>
                  <a:srgbClr val="FF0000"/>
                </a:solidFill>
              </a:rPr>
              <a:t>、</a:t>
            </a:r>
            <a:r>
              <a:rPr lang="de-DE" altLang="zh-CN" sz="2400">
                <a:solidFill>
                  <a:srgbClr val="FF0000"/>
                </a:solidFill>
              </a:rPr>
              <a:t> TFRecords</a:t>
            </a:r>
            <a:r>
              <a:rPr lang="zh-CN" altLang="en-US" sz="2400">
                <a:solidFill>
                  <a:srgbClr val="FF0000"/>
                </a:solidFill>
              </a:rPr>
              <a:t>分析、存取</a:t>
            </a:r>
            <a:endParaRPr lang="de-DE" altLang="zh-CN" sz="2400">
              <a:solidFill>
                <a:srgbClr val="FF0000"/>
              </a:solidFill>
            </a:endParaRPr>
          </a:p>
          <a:p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65697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76470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7030A0"/>
                </a:solidFill>
              </a:rPr>
              <a:t>图像基本知识</a:t>
            </a:r>
            <a:endParaRPr kumimoji="1" lang="en-US" altLang="zh-CN" sz="3200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03443"/>
            <a:ext cx="6503024" cy="43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6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76470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图像数字化三要素</a:t>
            </a:r>
            <a:endParaRPr kumimoji="1" lang="en-US" altLang="zh-CN" sz="28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492896"/>
            <a:ext cx="2118920" cy="14155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46984" y="1809110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>
                <a:solidFill>
                  <a:srgbClr val="FF0000"/>
                </a:solidFill>
              </a:rPr>
              <a:t>三要素：长度、宽度、通道数</a:t>
            </a:r>
          </a:p>
        </p:txBody>
      </p:sp>
      <p:sp>
        <p:nvSpPr>
          <p:cNvPr id="5" name="右箭头 4"/>
          <p:cNvSpPr/>
          <p:nvPr/>
        </p:nvSpPr>
        <p:spPr bwMode="auto">
          <a:xfrm rot="1902061">
            <a:off x="5649233" y="3980112"/>
            <a:ext cx="1467226" cy="485818"/>
          </a:xfrm>
          <a:prstGeom prst="rightArrow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</a:pPr>
            <a:endParaRPr kumimoji="1" lang="zh-CN" altLang="en-US" sz="3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50495" y="4656221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一通道，灰度值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92280" y="4554798"/>
            <a:ext cx="150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三通道，</a:t>
            </a:r>
            <a:r>
              <a:rPr kumimoji="1" lang="en-US" altLang="zh-CN"/>
              <a:t>RGB</a:t>
            </a:r>
            <a:endParaRPr kumimoji="1" lang="zh-CN" altLang="en-US"/>
          </a:p>
        </p:txBody>
      </p:sp>
      <p:sp>
        <p:nvSpPr>
          <p:cNvPr id="8" name="右箭头 7"/>
          <p:cNvSpPr/>
          <p:nvPr/>
        </p:nvSpPr>
        <p:spPr bwMode="auto">
          <a:xfrm rot="8837370">
            <a:off x="1851467" y="4018855"/>
            <a:ext cx="1467226" cy="485818"/>
          </a:xfrm>
          <a:prstGeom prst="rightArrow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</a:pPr>
            <a:endParaRPr kumimoji="1"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66716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76470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三要素与张量的关系</a:t>
            </a:r>
            <a:endParaRPr kumimoji="1" lang="en-US" altLang="zh-CN" sz="280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179785" y="2348880"/>
                <a:ext cx="3195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400"/>
                            <m:t>height</m:t>
                          </m:r>
                          <m:r>
                            <m:rPr>
                              <m:nor/>
                            </m:rPr>
                            <a:rPr lang="en-US" altLang="zh-CN" sz="2400"/>
                            <m:t>, </m:t>
                          </m:r>
                          <m:r>
                            <m:rPr>
                              <m:nor/>
                            </m:rPr>
                            <a:rPr lang="en-US" altLang="zh-CN" sz="2400"/>
                            <m:t>width</m:t>
                          </m:r>
                          <m:r>
                            <m:rPr>
                              <m:nor/>
                            </m:rPr>
                            <a:rPr lang="en-US" altLang="zh-CN" sz="2400"/>
                            <m:t>, </m:t>
                          </m:r>
                          <m:r>
                            <m:rPr>
                              <m:nor/>
                            </m:rPr>
                            <a:rPr lang="en-US" altLang="zh-CN" sz="2400"/>
                            <m:t>channels</m:t>
                          </m:r>
                        </m:e>
                      </m:d>
                    </m:oMath>
                  </m:oMathPara>
                </a14:m>
                <a:endParaRPr kumimoji="1" lang="zh-CN" altLang="en-US" sz="24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85" y="2348880"/>
                <a:ext cx="3195427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639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箭头连接符 4"/>
          <p:cNvCxnSpPr/>
          <p:nvPr/>
        </p:nvCxnSpPr>
        <p:spPr>
          <a:xfrm flipH="1">
            <a:off x="2555776" y="2718212"/>
            <a:ext cx="1080120" cy="121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985211" y="4162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长度</a:t>
            </a:r>
          </a:p>
        </p:txBody>
      </p:sp>
      <p:cxnSp>
        <p:nvCxnSpPr>
          <p:cNvPr id="7" name="直线箭头连接符 6"/>
          <p:cNvCxnSpPr/>
          <p:nvPr/>
        </p:nvCxnSpPr>
        <p:spPr>
          <a:xfrm>
            <a:off x="4572000" y="2833147"/>
            <a:ext cx="0" cy="109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38863" y="4223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宽度</a:t>
            </a:r>
          </a:p>
        </p:txBody>
      </p:sp>
      <p:cxnSp>
        <p:nvCxnSpPr>
          <p:cNvPr id="10" name="直线箭头连接符 9"/>
          <p:cNvCxnSpPr/>
          <p:nvPr/>
        </p:nvCxnSpPr>
        <p:spPr>
          <a:xfrm>
            <a:off x="5796136" y="2775679"/>
            <a:ext cx="1008112" cy="100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81082" y="41671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通道数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87624" y="162880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70C0"/>
                </a:solidFill>
              </a:rPr>
              <a:t>指定</a:t>
            </a:r>
            <a:r>
              <a:rPr kumimoji="1" lang="en-US" altLang="zh-CN">
                <a:solidFill>
                  <a:srgbClr val="0070C0"/>
                </a:solidFill>
              </a:rPr>
              <a:t>3-D</a:t>
            </a:r>
            <a:r>
              <a:rPr kumimoji="1" lang="zh-CN" altLang="en-US">
                <a:solidFill>
                  <a:srgbClr val="0070C0"/>
                </a:solidFill>
              </a:rPr>
              <a:t>张量：</a:t>
            </a:r>
          </a:p>
        </p:txBody>
      </p:sp>
    </p:spTree>
    <p:extLst>
      <p:ext uri="{BB962C8B-B14F-4D97-AF65-F5344CB8AC3E}">
        <p14:creationId xmlns:p14="http://schemas.microsoft.com/office/powerpoint/2010/main" val="1102562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47864" y="76470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图像基本操作</a:t>
            </a:r>
            <a:endParaRPr kumimoji="1" lang="en-US" altLang="zh-CN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5736" y="1844824"/>
            <a:ext cx="49568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目的：</a:t>
            </a:r>
            <a:endParaRPr kumimoji="1" lang="en-US" altLang="zh-CN" sz="2400"/>
          </a:p>
          <a:p>
            <a:r>
              <a:rPr kumimoji="1" lang="en-US" altLang="zh-CN" sz="2400"/>
              <a:t>1</a:t>
            </a:r>
            <a:r>
              <a:rPr kumimoji="1" lang="zh-CN" altLang="en-US" sz="2400"/>
              <a:t>、增加图片数据的统一性</a:t>
            </a:r>
            <a:endParaRPr kumimoji="1" lang="en-US" altLang="zh-CN" sz="2400"/>
          </a:p>
          <a:p>
            <a:r>
              <a:rPr kumimoji="1" lang="en-US" altLang="zh-CN" sz="2400"/>
              <a:t>2</a:t>
            </a:r>
            <a:r>
              <a:rPr kumimoji="1" lang="zh-CN" altLang="en-US" sz="2400"/>
              <a:t>、所有图片转换成指定大小</a:t>
            </a:r>
            <a:endParaRPr kumimoji="1" lang="en-US" altLang="zh-CN" sz="2400"/>
          </a:p>
          <a:p>
            <a:r>
              <a:rPr kumimoji="1" lang="en-US" altLang="zh-CN" sz="2400"/>
              <a:t>3</a:t>
            </a:r>
            <a:r>
              <a:rPr kumimoji="1" lang="zh-CN" altLang="en-US" sz="2400"/>
              <a:t>、缩小图片数据量，防止增加开销</a:t>
            </a:r>
            <a:endParaRPr kumimoji="1" lang="en-US" altLang="zh-CN" sz="2400"/>
          </a:p>
          <a:p>
            <a:endParaRPr kumimoji="1" lang="en-US" altLang="zh-CN" sz="2400"/>
          </a:p>
          <a:p>
            <a:endParaRPr kumimoji="1" lang="en-US" altLang="zh-CN" sz="2400"/>
          </a:p>
          <a:p>
            <a:r>
              <a:rPr kumimoji="1" lang="zh-CN" altLang="en-US" sz="2400"/>
              <a:t>操作：</a:t>
            </a:r>
            <a:endParaRPr kumimoji="1" lang="en-US" altLang="zh-CN" sz="2400"/>
          </a:p>
          <a:p>
            <a:r>
              <a:rPr kumimoji="1" lang="en-US" altLang="zh-CN" sz="2400"/>
              <a:t>1</a:t>
            </a:r>
            <a:r>
              <a:rPr kumimoji="1" lang="zh-CN" altLang="en-US" sz="2400"/>
              <a:t>、缩小图片大小</a:t>
            </a:r>
            <a:endParaRPr kumimoji="1"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25530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47864" y="764704"/>
            <a:ext cx="2815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图像基本操作</a:t>
            </a:r>
            <a:r>
              <a:rPr kumimoji="1" lang="en-US" altLang="zh-CN" sz="2800">
                <a:solidFill>
                  <a:schemeClr val="accent6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3608" y="2060848"/>
            <a:ext cx="774269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/>
              <a:t>tf.image.resize_images(images, size)</a:t>
            </a:r>
          </a:p>
          <a:p>
            <a:pPr lvl="1"/>
            <a:r>
              <a:rPr kumimoji="1" lang="zh-CN" altLang="en-US" sz="2400"/>
              <a:t>缩小图片</a:t>
            </a:r>
            <a:r>
              <a:rPr kumimoji="1" lang="en-US" altLang="zh-CN" sz="2400"/>
              <a:t/>
            </a:r>
            <a:br>
              <a:rPr kumimoji="1" lang="en-US" altLang="zh-CN" sz="2400"/>
            </a:br>
            <a:endParaRPr kumimoji="1" lang="en-US" altLang="zh-CN" sz="24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/>
              <a:t>images</a:t>
            </a:r>
            <a:r>
              <a:rPr lang="zh-CN" altLang="en-US" sz="2000"/>
              <a:t>：</a:t>
            </a:r>
            <a:r>
              <a:rPr lang="en-US" altLang="zh-CN" sz="2000"/>
              <a:t>4-D</a:t>
            </a:r>
            <a:r>
              <a:rPr lang="zh-CN" altLang="en-US" sz="2000"/>
              <a:t>形状</a:t>
            </a:r>
            <a:r>
              <a:rPr lang="en-US" altLang="zh-CN" sz="2000"/>
              <a:t>[batch, height, width, channels]</a:t>
            </a:r>
            <a:r>
              <a:rPr lang="zh-CN" altLang="en-US" sz="2000"/>
              <a:t>或</a:t>
            </a:r>
            <a:r>
              <a:rPr lang="en-US" altLang="zh-CN" sz="2000"/>
              <a:t>3-D</a:t>
            </a:r>
            <a:r>
              <a:rPr lang="zh-CN" altLang="en-US" sz="2000"/>
              <a:t>形状的张</a:t>
            </a:r>
            <a:endParaRPr lang="en-US" altLang="zh-CN" sz="2000"/>
          </a:p>
          <a:p>
            <a:pPr lvl="1"/>
            <a:r>
              <a:rPr lang="zh-CN" altLang="en-US" sz="2000"/>
              <a:t>量</a:t>
            </a:r>
            <a:r>
              <a:rPr lang="en-US" altLang="zh-CN" sz="2000"/>
              <a:t>[height, width, channels]</a:t>
            </a:r>
            <a:r>
              <a:rPr lang="zh-CN" altLang="en-US" sz="2000"/>
              <a:t>的图片数据</a:t>
            </a:r>
            <a:endParaRPr lang="en-US" altLang="zh-CN" sz="20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/>
              <a:t>size</a:t>
            </a:r>
            <a:r>
              <a:rPr lang="zh-CN" altLang="en-US" sz="2000"/>
              <a:t>：</a:t>
            </a:r>
            <a:r>
              <a:rPr lang="en-US" altLang="zh-CN" sz="2000"/>
              <a:t>1-D int32</a:t>
            </a:r>
            <a:r>
              <a:rPr lang="zh-CN" altLang="en-US" sz="2000"/>
              <a:t>张量：</a:t>
            </a:r>
            <a:r>
              <a:rPr lang="en-US" altLang="zh-CN" sz="2000"/>
              <a:t>new_height, new_width</a:t>
            </a:r>
            <a:r>
              <a:rPr lang="zh-CN" altLang="en-US" sz="2000"/>
              <a:t>，图像的新尺寸</a:t>
            </a:r>
            <a:endParaRPr lang="en-US" altLang="zh-CN" sz="200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sz="2000"/>
              <a:t>返回</a:t>
            </a:r>
            <a:r>
              <a:rPr kumimoji="1" lang="en-US" altLang="zh-CN" sz="2000"/>
              <a:t>4-D</a:t>
            </a:r>
            <a:r>
              <a:rPr kumimoji="1" lang="zh-CN" altLang="en-US" sz="2000"/>
              <a:t>格式或者</a:t>
            </a:r>
            <a:r>
              <a:rPr kumimoji="1" lang="en-US" altLang="zh-CN" sz="2000"/>
              <a:t>3-D</a:t>
            </a:r>
            <a:r>
              <a:rPr kumimoji="1" lang="zh-CN" altLang="en-US" sz="2000"/>
              <a:t>格式图片</a:t>
            </a:r>
          </a:p>
        </p:txBody>
      </p:sp>
    </p:spTree>
    <p:extLst>
      <p:ext uri="{BB962C8B-B14F-4D97-AF65-F5344CB8AC3E}">
        <p14:creationId xmlns:p14="http://schemas.microsoft.com/office/powerpoint/2010/main" val="96437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9672" y="2996952"/>
            <a:ext cx="6061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rgbClr val="FF0000"/>
                </a:solidFill>
              </a:rPr>
              <a:t>在计算争分夺秒的时候，需要去提高</a:t>
            </a:r>
            <a:r>
              <a:rPr kumimoji="1" lang="en-US" altLang="zh-CN" sz="2000">
                <a:solidFill>
                  <a:srgbClr val="FF0000"/>
                </a:solidFill>
              </a:rPr>
              <a:t>IO</a:t>
            </a:r>
            <a:r>
              <a:rPr kumimoji="1" lang="zh-CN" altLang="en-US" sz="2000">
                <a:solidFill>
                  <a:srgbClr val="FF0000"/>
                </a:solidFill>
              </a:rPr>
              <a:t>读取的速度？</a:t>
            </a:r>
          </a:p>
        </p:txBody>
      </p:sp>
    </p:spTree>
    <p:extLst>
      <p:ext uri="{BB962C8B-B14F-4D97-AF65-F5344CB8AC3E}">
        <p14:creationId xmlns:p14="http://schemas.microsoft.com/office/powerpoint/2010/main" val="1562906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57078" y="836712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7030A0"/>
                </a:solidFill>
              </a:rPr>
              <a:t>图片批处理案例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23928" y="31409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>
                <a:solidFill>
                  <a:srgbClr val="0070C0"/>
                </a:solidFill>
              </a:rPr>
              <a:t>狗图片读取</a:t>
            </a:r>
          </a:p>
        </p:txBody>
      </p:sp>
    </p:spTree>
    <p:extLst>
      <p:ext uri="{BB962C8B-B14F-4D97-AF65-F5344CB8AC3E}">
        <p14:creationId xmlns:p14="http://schemas.microsoft.com/office/powerpoint/2010/main" val="1172431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764704"/>
            <a:ext cx="237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7030A0"/>
                </a:solidFill>
              </a:rPr>
              <a:t>图像读取</a:t>
            </a:r>
            <a:r>
              <a:rPr kumimoji="1" lang="en-US" altLang="zh-CN" sz="3200">
                <a:solidFill>
                  <a:srgbClr val="7030A0"/>
                </a:solidFill>
              </a:rPr>
              <a:t>API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9632" y="1700808"/>
            <a:ext cx="777302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000"/>
              <a:t>图像读取器</a:t>
            </a:r>
            <a:endParaRPr kumimoji="1" lang="en-US" altLang="zh-CN" sz="2000"/>
          </a:p>
          <a:p>
            <a:pPr marL="342900" indent="-342900">
              <a:buFont typeface="Arial" charset="0"/>
              <a:buChar char="•"/>
            </a:pPr>
            <a:r>
              <a:rPr lang="en-US" altLang="zh-CN" sz="2000"/>
              <a:t>tf.WholeFileReader</a:t>
            </a: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/>
              <a:t>将文件的全部内容作为值输出的读取器</a:t>
            </a:r>
            <a:endParaRPr lang="en-US" altLang="zh-CN" sz="20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return</a:t>
            </a:r>
            <a:r>
              <a:rPr lang="zh-CN" altLang="en-US" sz="2000"/>
              <a:t>：读取器实例</a:t>
            </a:r>
            <a:endParaRPr kumimoji="1" lang="en-US" altLang="zh-CN" sz="2000"/>
          </a:p>
          <a:p>
            <a:pPr marL="800100" lvl="1" indent="-342900">
              <a:buFont typeface="Arial" charset="0"/>
              <a:buChar char="•"/>
            </a:pPr>
            <a:r>
              <a:rPr kumimoji="1" lang="en-US" altLang="zh-CN" sz="2000"/>
              <a:t>read(file_queue):</a:t>
            </a:r>
            <a:r>
              <a:rPr lang="zh-CN" altLang="en-US" sz="2000"/>
              <a:t>输出将是一个文件名（</a:t>
            </a:r>
            <a:r>
              <a:rPr lang="en-US" altLang="zh-CN" sz="2000"/>
              <a:t>key</a:t>
            </a:r>
            <a:r>
              <a:rPr lang="zh-CN" altLang="en-US" sz="2000"/>
              <a:t>）和该文件的内容</a:t>
            </a:r>
            <a:endParaRPr lang="en-US" altLang="zh-CN" sz="2000"/>
          </a:p>
          <a:p>
            <a:pPr lvl="1"/>
            <a:r>
              <a:rPr lang="zh-CN" altLang="en-US" sz="2000"/>
              <a:t>（值）</a:t>
            </a:r>
            <a:endParaRPr kumimoji="1" lang="en-US" altLang="zh-CN" sz="2000"/>
          </a:p>
          <a:p>
            <a:pPr marL="342900" indent="-342900">
              <a:buFont typeface="Arial" charset="0"/>
              <a:buChar char="•"/>
            </a:pPr>
            <a:endParaRPr kumimoji="1" lang="en-US" altLang="zh-CN" sz="200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/>
              <a:t>图像解码器</a:t>
            </a:r>
            <a:endParaRPr kumimoji="1" lang="en-US" altLang="zh-CN" sz="2000"/>
          </a:p>
          <a:p>
            <a:pPr marL="342900" indent="-342900">
              <a:buFont typeface="Arial" charset="0"/>
              <a:buChar char="•"/>
            </a:pPr>
            <a:r>
              <a:rPr lang="en-US" altLang="zh-CN" sz="2000"/>
              <a:t>tf.image.decode_jpeg(</a:t>
            </a:r>
            <a:r>
              <a:rPr lang="en-US" altLang="zh-CN" sz="2000">
                <a:effectLst/>
              </a:rPr>
              <a:t>contents</a:t>
            </a:r>
            <a:r>
              <a:rPr lang="en-US" altLang="zh-CN" sz="2000"/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/>
              <a:t>将</a:t>
            </a:r>
            <a:r>
              <a:rPr lang="en-US" altLang="zh-CN" sz="2000"/>
              <a:t>JPEG</a:t>
            </a:r>
            <a:r>
              <a:rPr lang="zh-CN" altLang="en-US" sz="2000"/>
              <a:t>编码的图像解码为</a:t>
            </a:r>
            <a:r>
              <a:rPr lang="en-US" altLang="zh-CN" sz="2000"/>
              <a:t>uint8</a:t>
            </a:r>
            <a:r>
              <a:rPr lang="zh-CN" altLang="en-US" sz="2000"/>
              <a:t>张量</a:t>
            </a:r>
            <a:endParaRPr lang="en-US" altLang="zh-CN" sz="20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return:uint8</a:t>
            </a:r>
            <a:r>
              <a:rPr lang="zh-CN" altLang="en-US" sz="2000"/>
              <a:t>张量，</a:t>
            </a:r>
            <a:r>
              <a:rPr lang="en-US" altLang="zh-CN" sz="2000"/>
              <a:t>3-D</a:t>
            </a:r>
            <a:r>
              <a:rPr lang="zh-CN" altLang="en-US" sz="2000"/>
              <a:t>形状</a:t>
            </a:r>
            <a:r>
              <a:rPr lang="en-US" altLang="zh-CN" sz="2000"/>
              <a:t>[height, width, channels]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/>
              <a:t>tf.image.decode_png(contents)</a:t>
            </a: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/>
              <a:t>将</a:t>
            </a:r>
            <a:r>
              <a:rPr lang="en-US" altLang="zh-CN" sz="2000"/>
              <a:t>PNG</a:t>
            </a:r>
            <a:r>
              <a:rPr lang="zh-CN" altLang="en-US" sz="2000"/>
              <a:t>编码的图像解码为</a:t>
            </a:r>
            <a:r>
              <a:rPr lang="en-US" altLang="zh-CN" sz="2000"/>
              <a:t>uint8</a:t>
            </a:r>
            <a:r>
              <a:rPr lang="zh-CN" altLang="en-US" sz="2000"/>
              <a:t>或</a:t>
            </a:r>
            <a:r>
              <a:rPr lang="en-US" altLang="zh-CN" sz="2000"/>
              <a:t>uint16</a:t>
            </a:r>
            <a:r>
              <a:rPr lang="zh-CN" altLang="en-US" sz="2000"/>
              <a:t>张量</a:t>
            </a:r>
            <a:endParaRPr lang="en-US" altLang="zh-CN" sz="20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return:</a:t>
            </a:r>
            <a:r>
              <a:rPr lang="zh-CN" altLang="en-US" sz="2000"/>
              <a:t>张量类型，</a:t>
            </a:r>
            <a:r>
              <a:rPr lang="en-US" altLang="zh-CN" sz="2000"/>
              <a:t>3-D</a:t>
            </a:r>
            <a:r>
              <a:rPr lang="zh-CN" altLang="en-US" sz="2000"/>
              <a:t>形状</a:t>
            </a:r>
            <a:r>
              <a:rPr lang="en-US" altLang="zh-CN" sz="2000"/>
              <a:t>[height, width, channels]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894297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6709" y="83671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7030A0"/>
                </a:solidFill>
              </a:rPr>
              <a:t>图片批处理案例流程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31840" y="2420888"/>
            <a:ext cx="31101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0070C0"/>
                </a:solidFill>
              </a:rPr>
              <a:t>1</a:t>
            </a:r>
            <a:r>
              <a:rPr kumimoji="1" lang="zh-CN" altLang="en-US" sz="2400">
                <a:solidFill>
                  <a:srgbClr val="0070C0"/>
                </a:solidFill>
              </a:rPr>
              <a:t>、构造图片文件队列</a:t>
            </a:r>
            <a:endParaRPr kumimoji="1" lang="en-US" altLang="zh-CN" sz="2400">
              <a:solidFill>
                <a:srgbClr val="0070C0"/>
              </a:solidFill>
            </a:endParaRPr>
          </a:p>
          <a:p>
            <a:endParaRPr kumimoji="1" lang="en-US" altLang="zh-CN" sz="2400">
              <a:solidFill>
                <a:srgbClr val="0070C0"/>
              </a:solidFill>
            </a:endParaRPr>
          </a:p>
          <a:p>
            <a:r>
              <a:rPr kumimoji="1" lang="en-US" altLang="zh-CN" sz="2400">
                <a:solidFill>
                  <a:srgbClr val="0070C0"/>
                </a:solidFill>
              </a:rPr>
              <a:t>2</a:t>
            </a:r>
            <a:r>
              <a:rPr kumimoji="1" lang="zh-CN" altLang="en-US" sz="2400">
                <a:solidFill>
                  <a:srgbClr val="0070C0"/>
                </a:solidFill>
              </a:rPr>
              <a:t>、构造图片阅读器</a:t>
            </a:r>
            <a:endParaRPr kumimoji="1" lang="en-US" altLang="zh-CN" sz="2400">
              <a:solidFill>
                <a:srgbClr val="0070C0"/>
              </a:solidFill>
            </a:endParaRPr>
          </a:p>
          <a:p>
            <a:endParaRPr kumimoji="1" lang="en-US" altLang="zh-CN" sz="2400">
              <a:solidFill>
                <a:srgbClr val="0070C0"/>
              </a:solidFill>
            </a:endParaRPr>
          </a:p>
          <a:p>
            <a:r>
              <a:rPr kumimoji="1" lang="en-US" altLang="zh-CN" sz="2400">
                <a:solidFill>
                  <a:srgbClr val="0070C0"/>
                </a:solidFill>
              </a:rPr>
              <a:t>3</a:t>
            </a:r>
            <a:r>
              <a:rPr kumimoji="1" lang="zh-CN" altLang="en-US" sz="2400">
                <a:solidFill>
                  <a:srgbClr val="0070C0"/>
                </a:solidFill>
              </a:rPr>
              <a:t>、读取图片数据</a:t>
            </a:r>
            <a:endParaRPr kumimoji="1" lang="en-US" altLang="zh-CN" sz="2400">
              <a:solidFill>
                <a:srgbClr val="0070C0"/>
              </a:solidFill>
            </a:endParaRPr>
          </a:p>
          <a:p>
            <a:endParaRPr kumimoji="1" lang="en-US" altLang="zh-CN" sz="2400">
              <a:solidFill>
                <a:srgbClr val="0070C0"/>
              </a:solidFill>
            </a:endParaRPr>
          </a:p>
          <a:p>
            <a:r>
              <a:rPr kumimoji="1" lang="en-US" altLang="zh-CN" sz="2400">
                <a:solidFill>
                  <a:srgbClr val="0070C0"/>
                </a:solidFill>
              </a:rPr>
              <a:t>4</a:t>
            </a:r>
            <a:r>
              <a:rPr kumimoji="1" lang="zh-CN" altLang="en-US" sz="2400">
                <a:solidFill>
                  <a:srgbClr val="0070C0"/>
                </a:solidFill>
              </a:rPr>
              <a:t>、处理图片数据</a:t>
            </a:r>
          </a:p>
        </p:txBody>
      </p:sp>
    </p:spTree>
    <p:extLst>
      <p:ext uri="{BB962C8B-B14F-4D97-AF65-F5344CB8AC3E}">
        <p14:creationId xmlns:p14="http://schemas.microsoft.com/office/powerpoint/2010/main" val="100627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1800" y="836712"/>
            <a:ext cx="3945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de-DE" altLang="zh-CN" sz="3200">
                <a:solidFill>
                  <a:srgbClr val="7030A0"/>
                </a:solidFill>
              </a:rPr>
              <a:t>TFRecord</a:t>
            </a:r>
            <a:r>
              <a:rPr kumimoji="1" lang="en-US" altLang="zh-CN" sz="3200">
                <a:solidFill>
                  <a:srgbClr val="7030A0"/>
                </a:solidFill>
              </a:rPr>
              <a:t>s</a:t>
            </a:r>
            <a:r>
              <a:rPr kumimoji="1" lang="zh-CN" altLang="en-US" sz="3200">
                <a:solidFill>
                  <a:srgbClr val="7030A0"/>
                </a:solidFill>
              </a:rPr>
              <a:t>分析、存取</a:t>
            </a:r>
            <a:endParaRPr kumimoji="1" lang="de-DE" altLang="zh-CN" sz="3200">
              <a:solidFill>
                <a:srgbClr val="7030A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640" y="2996952"/>
            <a:ext cx="7543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/>
              <a:t>TFRecords</a:t>
            </a:r>
            <a:r>
              <a:rPr lang="zh-CN" altLang="en-US"/>
              <a:t>是</a:t>
            </a:r>
            <a:r>
              <a:rPr lang="en-US" altLang="zh-CN"/>
              <a:t>Tensorflow</a:t>
            </a:r>
            <a:r>
              <a:rPr lang="zh-CN" altLang="en-US"/>
              <a:t>设计的一种内置文件格式，是一种二进制文件，</a:t>
            </a:r>
            <a:endParaRPr lang="en-US" altLang="zh-CN"/>
          </a:p>
          <a:p>
            <a:r>
              <a:rPr lang="zh-CN" altLang="en-US"/>
              <a:t>它能更好的利用内存，更方便复制和移动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charset="0"/>
              <a:buChar char="•"/>
            </a:pPr>
            <a:r>
              <a:rPr lang="zh-CN" altLang="en-US"/>
              <a:t>为了将二进制数据和标签</a:t>
            </a:r>
            <a:r>
              <a:rPr lang="en-US" altLang="zh-CN"/>
              <a:t>(</a:t>
            </a:r>
            <a:r>
              <a:rPr lang="zh-CN" altLang="en-US"/>
              <a:t>训练的类别标签</a:t>
            </a:r>
            <a:r>
              <a:rPr lang="en-US" altLang="zh-CN"/>
              <a:t>)</a:t>
            </a:r>
            <a:r>
              <a:rPr lang="zh-CN" altLang="en-US"/>
              <a:t>数据存储在同一个文件中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99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764704"/>
            <a:ext cx="3117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de-DE" altLang="zh-CN" sz="2800">
                <a:solidFill>
                  <a:schemeClr val="accent6">
                    <a:lumMod val="75000"/>
                  </a:schemeClr>
                </a:solidFill>
              </a:rPr>
              <a:t>TFRecord</a:t>
            </a:r>
            <a:r>
              <a:rPr kumimoji="1" lang="en-US" altLang="zh-CN" sz="280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文件分析</a:t>
            </a:r>
            <a:endParaRPr kumimoji="1" lang="de-DE" altLang="zh-CN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5776" y="2492896"/>
            <a:ext cx="46883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400"/>
              <a:t>文件格式：*</a:t>
            </a:r>
            <a:r>
              <a:rPr kumimoji="1" lang="en-US" altLang="zh-CN" sz="2400"/>
              <a:t>.tfrecords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/>
          </a:p>
          <a:p>
            <a:pPr marL="285750" indent="-285750">
              <a:buFont typeface="Arial" charset="0"/>
              <a:buChar char="•"/>
            </a:pPr>
            <a:endParaRPr kumimoji="1" lang="en-US" altLang="zh-CN" sz="240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/>
              <a:t>写入文件内容：</a:t>
            </a:r>
            <a:r>
              <a:rPr kumimoji="1" lang="en-US" altLang="zh-CN" sz="2400">
                <a:solidFill>
                  <a:srgbClr val="FF0000"/>
                </a:solidFill>
              </a:rPr>
              <a:t>Example</a:t>
            </a:r>
            <a:r>
              <a:rPr kumimoji="1" lang="zh-CN" altLang="en-US" sz="2400">
                <a:solidFill>
                  <a:srgbClr val="FF0000"/>
                </a:solidFill>
              </a:rPr>
              <a:t>协议块</a:t>
            </a:r>
          </a:p>
        </p:txBody>
      </p:sp>
    </p:spTree>
    <p:extLst>
      <p:ext uri="{BB962C8B-B14F-4D97-AF65-F5344CB8AC3E}">
        <p14:creationId xmlns:p14="http://schemas.microsoft.com/office/powerpoint/2010/main" val="1767404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764704"/>
            <a:ext cx="2399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de-DE" altLang="zh-CN" sz="2800">
                <a:solidFill>
                  <a:schemeClr val="accent6">
                    <a:lumMod val="75000"/>
                  </a:schemeClr>
                </a:solidFill>
              </a:rPr>
              <a:t>TFRecord</a:t>
            </a:r>
            <a:r>
              <a:rPr kumimoji="1" lang="en-US" altLang="zh-CN" sz="280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存储</a:t>
            </a:r>
            <a:endParaRPr kumimoji="1" lang="de-DE" altLang="zh-CN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5963" y="1772816"/>
            <a:ext cx="66665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1</a:t>
            </a:r>
            <a:r>
              <a:rPr kumimoji="1" lang="zh-CN" altLang="en-US" sz="2400"/>
              <a:t>、建立</a:t>
            </a:r>
            <a:r>
              <a:rPr kumimoji="1" lang="en-US" altLang="zh-CN" sz="2400"/>
              <a:t>TFRecord</a:t>
            </a:r>
            <a:r>
              <a:rPr kumimoji="1" lang="zh-CN" altLang="en-US" sz="2400"/>
              <a:t>存储器</a:t>
            </a:r>
            <a:endParaRPr kumimoji="1" lang="en-US" altLang="zh-CN" sz="2400"/>
          </a:p>
          <a:p>
            <a:pPr marL="285750" indent="-285750">
              <a:buFont typeface="Arial" charset="0"/>
              <a:buChar char="•"/>
            </a:pPr>
            <a:r>
              <a:rPr lang="en-US" altLang="zh-CN" sz="2400"/>
              <a:t>tf.python_io.TFRecordWriter(</a:t>
            </a:r>
            <a:r>
              <a:rPr lang="en-US" altLang="zh-CN" sz="2400">
                <a:effectLst/>
              </a:rPr>
              <a:t>path</a:t>
            </a:r>
            <a:r>
              <a:rPr lang="en-US" altLang="zh-CN" sz="2400"/>
              <a:t>)</a:t>
            </a:r>
          </a:p>
          <a:p>
            <a:pPr lvl="1"/>
            <a:r>
              <a:rPr kumimoji="1" lang="zh-CN" altLang="en-US" sz="2400"/>
              <a:t>写入</a:t>
            </a:r>
            <a:r>
              <a:rPr kumimoji="1" lang="en-US" altLang="zh-CN" sz="2400"/>
              <a:t>tfrecords</a:t>
            </a:r>
            <a:r>
              <a:rPr kumimoji="1" lang="zh-CN" altLang="en-US" sz="2400"/>
              <a:t>文件</a:t>
            </a:r>
            <a:endParaRPr kumimoji="1" lang="en-US" altLang="zh-CN" sz="240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2400"/>
              <a:t>path:</a:t>
            </a:r>
            <a:r>
              <a:rPr lang="en-US" altLang="zh-CN" sz="2400"/>
              <a:t> TFRecords</a:t>
            </a:r>
            <a:r>
              <a:rPr lang="zh-CN" altLang="en-US" sz="2400"/>
              <a:t>文件的路径</a:t>
            </a:r>
            <a:endParaRPr kumimoji="1" lang="en-US" altLang="zh-CN" sz="240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2400"/>
              <a:t>return</a:t>
            </a:r>
            <a:r>
              <a:rPr kumimoji="1" lang="zh-CN" altLang="en-US" sz="2400"/>
              <a:t>：写文件</a:t>
            </a:r>
            <a:endParaRPr kumimoji="1" lang="en-US" altLang="zh-CN" sz="2400"/>
          </a:p>
          <a:p>
            <a:pPr marL="742950" lvl="1" indent="-285750">
              <a:buFont typeface="Arial" charset="0"/>
              <a:buChar char="•"/>
            </a:pPr>
            <a:endParaRPr kumimoji="1" lang="en-US" altLang="zh-CN" sz="240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2400">
                <a:solidFill>
                  <a:srgbClr val="FF0000"/>
                </a:solidFill>
              </a:rPr>
              <a:t>method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400">
                <a:effectLst/>
              </a:rPr>
              <a:t>write(record):</a:t>
            </a:r>
            <a:r>
              <a:rPr lang="zh-CN" altLang="en-US" sz="2400"/>
              <a:t>向文件中写入</a:t>
            </a:r>
            <a:r>
              <a:rPr lang="zh-CN" altLang="en-US" sz="2400">
                <a:solidFill>
                  <a:srgbClr val="FF0000"/>
                </a:solidFill>
              </a:rPr>
              <a:t>一个</a:t>
            </a:r>
            <a:r>
              <a:rPr lang="zh-CN" altLang="en-US" sz="2400"/>
              <a:t>字符串记录</a:t>
            </a:r>
            <a:endParaRPr lang="en-US" altLang="zh-CN" sz="2400"/>
          </a:p>
          <a:p>
            <a:pPr marL="742950" lvl="1" indent="-285750">
              <a:buFont typeface="Arial" charset="0"/>
              <a:buChar char="•"/>
            </a:pPr>
            <a:endParaRPr lang="en-US" altLang="zh-CN" sz="240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2400"/>
              <a:t>close():</a:t>
            </a:r>
            <a:r>
              <a:rPr kumimoji="1" lang="zh-CN" altLang="en-US" sz="2400"/>
              <a:t>关闭文件写入器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79991" y="5445224"/>
            <a:ext cx="641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注：</a:t>
            </a:r>
            <a:r>
              <a:rPr lang="zh-CN" altLang="en-US">
                <a:solidFill>
                  <a:srgbClr val="FF0000"/>
                </a:solidFill>
              </a:rPr>
              <a:t>字符串为一个序列化的</a:t>
            </a:r>
            <a:r>
              <a:rPr lang="en-US" altLang="zh-CN">
                <a:solidFill>
                  <a:srgbClr val="FF0000"/>
                </a:solidFill>
              </a:rPr>
              <a:t>Example,Example.SerializeToString()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95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1880" y="620688"/>
            <a:ext cx="2399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de-DE" altLang="zh-CN" sz="2800">
                <a:solidFill>
                  <a:schemeClr val="accent6">
                    <a:lumMod val="75000"/>
                  </a:schemeClr>
                </a:solidFill>
              </a:rPr>
              <a:t>TFRecord</a:t>
            </a:r>
            <a:r>
              <a:rPr kumimoji="1" lang="en-US" altLang="zh-CN" sz="280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存储</a:t>
            </a:r>
            <a:endParaRPr kumimoji="1" lang="de-DE" altLang="zh-CN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7704" y="1143908"/>
            <a:ext cx="4871526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2</a:t>
            </a:r>
            <a:r>
              <a:rPr kumimoji="1" lang="zh-CN" altLang="en-US" sz="2400"/>
              <a:t>、构造每个样本的</a:t>
            </a:r>
            <a:r>
              <a:rPr kumimoji="1" lang="en-US" altLang="zh-CN" sz="2400"/>
              <a:t>Example</a:t>
            </a:r>
            <a:r>
              <a:rPr kumimoji="1" lang="zh-CN" altLang="en-US" sz="2400"/>
              <a:t>协议块</a:t>
            </a:r>
            <a:endParaRPr kumimoji="1" lang="en-US" altLang="zh-CN" sz="2400"/>
          </a:p>
          <a:p>
            <a:pPr marL="285750" indent="-285750">
              <a:buFont typeface="Arial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tf.train.Example(features=None)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/>
              <a:t>写入</a:t>
            </a:r>
            <a:r>
              <a:rPr kumimoji="1" lang="en-US" altLang="zh-CN"/>
              <a:t>tfrecords</a:t>
            </a:r>
            <a:r>
              <a:rPr kumimoji="1" lang="zh-CN" altLang="en-US"/>
              <a:t>文件</a:t>
            </a:r>
            <a:endParaRPr kumimoji="1" lang="en-US" altLang="zh-CN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/>
              <a:t>features:tf.train.Features</a:t>
            </a:r>
            <a:r>
              <a:rPr kumimoji="1" lang="zh-CN" altLang="en-US"/>
              <a:t>类型的特征实例</a:t>
            </a:r>
            <a:endParaRPr kumimoji="1" lang="en-US" altLang="zh-CN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/>
              <a:t>return</a:t>
            </a:r>
            <a:r>
              <a:rPr kumimoji="1" lang="zh-CN" altLang="en-US"/>
              <a:t>：</a:t>
            </a:r>
            <a:r>
              <a:rPr kumimoji="1" lang="en-US" altLang="zh-CN"/>
              <a:t>example</a:t>
            </a:r>
            <a:r>
              <a:rPr kumimoji="1" lang="zh-CN" altLang="en-US"/>
              <a:t>格式协议块</a:t>
            </a:r>
            <a:endParaRPr kumimoji="1" lang="en-US" altLang="zh-CN"/>
          </a:p>
          <a:p>
            <a:pPr marL="285750" indent="-285750">
              <a:buFont typeface="Arial" charset="0"/>
              <a:buChar char="•"/>
            </a:pPr>
            <a:endParaRPr kumimoji="1" lang="en-US" altLang="zh-CN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tf.train.Features(</a:t>
            </a:r>
            <a:r>
              <a:rPr kumimoji="1" lang="en-US" altLang="zh-CN">
                <a:solidFill>
                  <a:srgbClr val="FF0000"/>
                </a:solidFill>
              </a:rPr>
              <a:t>feature=None</a:t>
            </a:r>
            <a:r>
              <a:rPr kumimoji="1" lang="en-US" altLang="zh-CN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/>
              <a:t>构建每个样本的信息键值对</a:t>
            </a:r>
            <a:endParaRPr kumimoji="1" lang="en-US" altLang="zh-CN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>
                <a:solidFill>
                  <a:srgbClr val="FF0000"/>
                </a:solidFill>
              </a:rPr>
              <a:t>feature:</a:t>
            </a:r>
            <a:r>
              <a:rPr kumimoji="1" lang="zh-CN" altLang="en-US">
                <a:solidFill>
                  <a:srgbClr val="FF0000"/>
                </a:solidFill>
              </a:rPr>
              <a:t>字典数据</a:t>
            </a:r>
            <a:r>
              <a:rPr kumimoji="1" lang="en-US" altLang="zh-CN"/>
              <a:t>,</a:t>
            </a:r>
            <a:r>
              <a:rPr kumimoji="1" lang="en-US" altLang="zh-CN">
                <a:solidFill>
                  <a:srgbClr val="FF0000"/>
                </a:solidFill>
              </a:rPr>
              <a:t>key</a:t>
            </a:r>
            <a:r>
              <a:rPr kumimoji="1" lang="zh-CN" altLang="en-US">
                <a:solidFill>
                  <a:srgbClr val="FF0000"/>
                </a:solidFill>
              </a:rPr>
              <a:t>为要保存的名字，</a:t>
            </a:r>
            <a:endParaRPr kumimoji="1" lang="en-US" altLang="zh-CN">
              <a:solidFill>
                <a:srgbClr val="FF0000"/>
              </a:solidFill>
            </a:endParaRPr>
          </a:p>
          <a:p>
            <a:pPr lvl="1"/>
            <a:r>
              <a:rPr kumimoji="1" lang="en-US" altLang="zh-CN">
                <a:solidFill>
                  <a:srgbClr val="FF0000"/>
                </a:solidFill>
              </a:rPr>
              <a:t>value</a:t>
            </a:r>
            <a:r>
              <a:rPr kumimoji="1" lang="zh-CN" altLang="en-US">
                <a:solidFill>
                  <a:srgbClr val="FF0000"/>
                </a:solidFill>
              </a:rPr>
              <a:t>为</a:t>
            </a:r>
            <a:r>
              <a:rPr kumimoji="1" lang="en-US" altLang="zh-CN">
                <a:solidFill>
                  <a:srgbClr val="FF0000"/>
                </a:solidFill>
              </a:rPr>
              <a:t>tf.train.Feature</a:t>
            </a:r>
            <a:r>
              <a:rPr kumimoji="1" lang="zh-CN" altLang="en-US">
                <a:solidFill>
                  <a:srgbClr val="FF0000"/>
                </a:solidFill>
              </a:rPr>
              <a:t>实例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kumimoji="1" lang="en-US" altLang="zh-CN"/>
              <a:t>return:Features</a:t>
            </a:r>
            <a:r>
              <a:rPr kumimoji="1" lang="zh-CN" altLang="en-US"/>
              <a:t>类型</a:t>
            </a:r>
            <a:endParaRPr kumimoji="1" lang="en-US" altLang="zh-CN"/>
          </a:p>
          <a:p>
            <a:pPr marL="285750" indent="-285750">
              <a:buFont typeface="Arial" charset="0"/>
              <a:buChar char="•"/>
            </a:pPr>
            <a:endParaRPr kumimoji="1" lang="en-US" altLang="zh-CN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tf.train.Feature(**options)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/>
              <a:t>**options</a:t>
            </a:r>
            <a:r>
              <a:rPr kumimoji="1" lang="zh-CN" altLang="en-US"/>
              <a:t>：例如</a:t>
            </a:r>
            <a:endParaRPr kumimoji="1" lang="en-US" altLang="zh-CN"/>
          </a:p>
          <a:p>
            <a:pPr lvl="1"/>
            <a:r>
              <a:rPr lang="en-US" altLang="zh-CN"/>
              <a:t>bytes_list=</a:t>
            </a:r>
            <a:r>
              <a:rPr kumimoji="1" lang="en-US" altLang="zh-CN"/>
              <a:t>tf.train. BytesList(value=[</a:t>
            </a:r>
            <a:r>
              <a:rPr kumimoji="1" lang="en-US" altLang="zh-CN">
                <a:solidFill>
                  <a:srgbClr val="FF0000"/>
                </a:solidFill>
              </a:rPr>
              <a:t>Bytes</a:t>
            </a:r>
            <a:r>
              <a:rPr kumimoji="1" lang="en-US" altLang="zh-CN"/>
              <a:t>])</a:t>
            </a:r>
          </a:p>
          <a:p>
            <a:pPr lvl="1"/>
            <a:r>
              <a:rPr lang="en-US" altLang="zh-CN"/>
              <a:t>int64_list=</a:t>
            </a:r>
            <a:r>
              <a:rPr kumimoji="1" lang="en-US" altLang="zh-CN"/>
              <a:t>tf.train. Int64List(value=[</a:t>
            </a:r>
            <a:r>
              <a:rPr kumimoji="1" lang="en-US" altLang="zh-CN">
                <a:solidFill>
                  <a:srgbClr val="FF0000"/>
                </a:solidFill>
              </a:rPr>
              <a:t>Value</a:t>
            </a:r>
            <a:r>
              <a:rPr kumimoji="1" lang="en-US" altLang="zh-CN"/>
              <a:t>])</a:t>
            </a:r>
            <a:endParaRPr lang="en-US" altLang="zh-CN"/>
          </a:p>
          <a:p>
            <a:pPr marL="742950" lvl="1" indent="-285750">
              <a:buFont typeface="Arial" charset="0"/>
              <a:buChar char="•"/>
            </a:pPr>
            <a:endParaRPr kumimoji="1" lang="en-US" altLang="zh-CN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tf.train. Int64List(value=[</a:t>
            </a:r>
            <a:r>
              <a:rPr kumimoji="1" lang="en-US" altLang="zh-CN">
                <a:solidFill>
                  <a:srgbClr val="FF0000"/>
                </a:solidFill>
              </a:rPr>
              <a:t>Value</a:t>
            </a:r>
            <a:r>
              <a:rPr kumimoji="1" lang="en-US" altLang="zh-CN"/>
              <a:t>])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tf.train. BytesList(value=[</a:t>
            </a:r>
            <a:r>
              <a:rPr kumimoji="1" lang="en-US" altLang="zh-CN">
                <a:solidFill>
                  <a:srgbClr val="FF0000"/>
                </a:solidFill>
              </a:rPr>
              <a:t>Bytes</a:t>
            </a:r>
            <a:r>
              <a:rPr kumimoji="1" lang="en-US" altLang="zh-CN"/>
              <a:t>])</a:t>
            </a:r>
            <a:r>
              <a:rPr lang="en-US" altLang="zh-CN">
                <a:effectLst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/>
              <a:t>tf.train. </a:t>
            </a:r>
            <a:r>
              <a:rPr lang="en-US" altLang="zh-CN"/>
              <a:t>FloatList</a:t>
            </a:r>
            <a:r>
              <a:rPr kumimoji="1" lang="en-US" altLang="zh-CN"/>
              <a:t>(value=[</a:t>
            </a:r>
            <a:r>
              <a:rPr kumimoji="1" lang="en-US" altLang="zh-CN">
                <a:solidFill>
                  <a:srgbClr val="FF0000"/>
                </a:solidFill>
              </a:rPr>
              <a:t>value</a:t>
            </a:r>
            <a:r>
              <a:rPr kumimoji="1" lang="en-US" altLang="zh-CN"/>
              <a:t>])</a:t>
            </a:r>
            <a:r>
              <a:rPr lang="en-US" altLang="zh-CN"/>
              <a:t> </a:t>
            </a:r>
            <a:endParaRPr kumimoji="1" lang="en-US" altLang="zh-CN"/>
          </a:p>
          <a:p>
            <a:pPr lvl="1"/>
            <a:endParaRPr kumimoji="1" lang="en-US" altLang="zh-CN" sz="2400"/>
          </a:p>
          <a:p>
            <a:pPr lvl="1"/>
            <a:endParaRPr kumimoji="1" lang="en-US" altLang="zh-CN" sz="2400"/>
          </a:p>
          <a:p>
            <a:pPr marL="742950" lvl="1" indent="-285750">
              <a:buFont typeface="Arial" charset="0"/>
              <a:buChar char="•"/>
            </a:pPr>
            <a:endParaRPr kumimoji="1" lang="en-US" altLang="zh-CN" sz="2400"/>
          </a:p>
          <a:p>
            <a:pPr marL="285750" indent="-285750">
              <a:buFont typeface="Arial" charset="0"/>
              <a:buChar char="•"/>
            </a:pPr>
            <a:endParaRPr kumimoji="1" lang="en-US" altLang="zh-CN" sz="2400"/>
          </a:p>
          <a:p>
            <a:pPr marL="742950" lvl="1" indent="-285750">
              <a:buFont typeface="Arial" charset="0"/>
              <a:buChar char="•"/>
            </a:pPr>
            <a:endParaRPr kumimoji="1"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584365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1984" y="764704"/>
            <a:ext cx="3117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de-DE" altLang="zh-CN" sz="2800">
                <a:solidFill>
                  <a:schemeClr val="accent6">
                    <a:lumMod val="75000"/>
                  </a:schemeClr>
                </a:solidFill>
              </a:rPr>
              <a:t>TFRecord</a:t>
            </a:r>
            <a:r>
              <a:rPr kumimoji="1" lang="en-US" altLang="zh-CN" sz="280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读取方法</a:t>
            </a:r>
            <a:endParaRPr kumimoji="1" lang="de-DE" altLang="zh-CN" sz="2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640" y="1628800"/>
            <a:ext cx="73448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/>
              <a:t>同文件阅读器流程</a:t>
            </a:r>
            <a:r>
              <a:rPr kumimoji="1" lang="en-US" altLang="zh-CN" sz="2400"/>
              <a:t>,</a:t>
            </a:r>
            <a:r>
              <a:rPr kumimoji="1" lang="zh-CN" altLang="en-US" sz="2400">
                <a:solidFill>
                  <a:srgbClr val="FF0000"/>
                </a:solidFill>
              </a:rPr>
              <a:t>中间需要解析过程</a:t>
            </a:r>
            <a:endParaRPr kumimoji="1" lang="en-US" altLang="zh-CN" sz="2400">
              <a:solidFill>
                <a:srgbClr val="FF0000"/>
              </a:solidFill>
            </a:endParaRPr>
          </a:p>
          <a:p>
            <a:endParaRPr kumimoji="1" lang="en-US" altLang="zh-CN" sz="2400"/>
          </a:p>
          <a:p>
            <a:pPr marL="342900" indent="-342900">
              <a:buFont typeface="Arial" charset="0"/>
              <a:buChar char="•"/>
            </a:pPr>
            <a:r>
              <a:rPr lang="zh-CN" altLang="en-US" sz="2400"/>
              <a:t>解析</a:t>
            </a:r>
            <a:r>
              <a:rPr lang="en-US" altLang="zh-CN" sz="2400"/>
              <a:t>TFRecords</a:t>
            </a:r>
            <a:r>
              <a:rPr lang="zh-CN" altLang="en-US" sz="2400"/>
              <a:t>的</a:t>
            </a:r>
            <a:r>
              <a:rPr lang="en-US" altLang="zh-CN" sz="2400"/>
              <a:t>example</a:t>
            </a:r>
            <a:r>
              <a:rPr lang="zh-CN" altLang="en-US" sz="2400"/>
              <a:t>协议内存块</a:t>
            </a:r>
            <a:endParaRPr lang="en-US" altLang="zh-CN" sz="2400"/>
          </a:p>
          <a:p>
            <a:pPr marL="342900" indent="-342900">
              <a:buFont typeface="Arial" charset="0"/>
              <a:buChar char="•"/>
            </a:pPr>
            <a:r>
              <a:rPr lang="en-US" altLang="zh-CN" sz="2400"/>
              <a:t>tf.parse_single_example(</a:t>
            </a:r>
            <a:r>
              <a:rPr lang="en-US" altLang="zh-CN" sz="2400">
                <a:effectLst/>
              </a:rPr>
              <a:t>serialized,features=None,name=</a:t>
            </a:r>
            <a:r>
              <a:rPr lang="en-US" altLang="zh-CN" sz="2400"/>
              <a:t>None)</a:t>
            </a: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/>
              <a:t>解析一个单一的</a:t>
            </a:r>
            <a:r>
              <a:rPr lang="en-US" altLang="zh-CN" sz="2000"/>
              <a:t>Example</a:t>
            </a:r>
            <a:r>
              <a:rPr lang="zh-CN" altLang="en-US" sz="2000"/>
              <a:t>原型</a:t>
            </a:r>
            <a:endParaRPr lang="en-US" altLang="zh-CN" sz="20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serialized</a:t>
            </a:r>
            <a:r>
              <a:rPr lang="zh-CN" altLang="en-US" sz="2000"/>
              <a:t>：标量字符串</a:t>
            </a:r>
            <a:r>
              <a:rPr lang="en-US" altLang="zh-CN" sz="2000"/>
              <a:t>Tensor</a:t>
            </a:r>
            <a:r>
              <a:rPr lang="zh-CN" altLang="en-US" sz="2000"/>
              <a:t>，一个序列化的</a:t>
            </a:r>
            <a:r>
              <a:rPr lang="en-US" altLang="zh-CN" sz="2000"/>
              <a:t>Example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>
                <a:solidFill>
                  <a:srgbClr val="FF0000"/>
                </a:solidFill>
              </a:rPr>
              <a:t>features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en-US" altLang="zh-CN" sz="2000">
                <a:solidFill>
                  <a:srgbClr val="FF0000"/>
                </a:solidFill>
              </a:rPr>
              <a:t>dict</a:t>
            </a:r>
            <a:r>
              <a:rPr lang="zh-CN" altLang="en-US" sz="2000">
                <a:solidFill>
                  <a:srgbClr val="FF0000"/>
                </a:solidFill>
              </a:rPr>
              <a:t>字典数据，键为读取的名字，值为</a:t>
            </a:r>
            <a:r>
              <a:rPr lang="en-US" altLang="zh-CN" sz="2000">
                <a:solidFill>
                  <a:srgbClr val="FF0000"/>
                </a:solidFill>
              </a:rPr>
              <a:t>FixedLenFeature</a:t>
            </a:r>
          </a:p>
          <a:p>
            <a:pPr marL="800100" lvl="1" indent="-342900">
              <a:buFont typeface="Arial" charset="0"/>
              <a:buChar char="•"/>
            </a:pPr>
            <a:r>
              <a:rPr kumimoji="1" lang="en-US" altLang="zh-CN" sz="2000"/>
              <a:t>return:</a:t>
            </a:r>
            <a:r>
              <a:rPr kumimoji="1" lang="zh-CN" altLang="en-US" sz="2000"/>
              <a:t>一个</a:t>
            </a:r>
            <a:r>
              <a:rPr kumimoji="1" lang="zh-CN" altLang="en-US" sz="2000">
                <a:solidFill>
                  <a:srgbClr val="FF0000"/>
                </a:solidFill>
              </a:rPr>
              <a:t>键值对组成的字典</a:t>
            </a:r>
            <a:r>
              <a:rPr kumimoji="1" lang="zh-CN" altLang="en-US" sz="2000"/>
              <a:t>，键为读取的名字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31640" y="5247496"/>
            <a:ext cx="7344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/>
              <a:t>tf.FixedLenFeature</a:t>
            </a:r>
            <a:r>
              <a:rPr kumimoji="1" lang="en-US" altLang="zh-CN" sz="2000"/>
              <a:t>(</a:t>
            </a:r>
            <a:r>
              <a:rPr lang="en-US" altLang="zh-CN" sz="2000">
                <a:effectLst/>
              </a:rPr>
              <a:t>shape,dtype</a:t>
            </a:r>
            <a:r>
              <a:rPr kumimoji="1" lang="en-US" altLang="zh-CN" sz="2000"/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b="1"/>
              <a:t>shape</a:t>
            </a:r>
            <a:r>
              <a:rPr lang="zh-CN" altLang="en-US" sz="2000"/>
              <a:t>：输入数据的形状，一般不指定</a:t>
            </a:r>
            <a:r>
              <a:rPr lang="en-US" altLang="zh-CN" sz="2000"/>
              <a:t>,</a:t>
            </a:r>
            <a:r>
              <a:rPr lang="zh-CN" altLang="en-US" sz="2000"/>
              <a:t>为空列表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b="1"/>
              <a:t>dtype</a:t>
            </a:r>
            <a:r>
              <a:rPr lang="zh-CN" altLang="en-US" sz="2000"/>
              <a:t>：输入数据类型，与存储进文件的类型要一致</a:t>
            </a:r>
            <a:endParaRPr lang="en-US" altLang="zh-CN" sz="2000"/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类型只能是</a:t>
            </a:r>
            <a:r>
              <a:rPr lang="en-US" altLang="zh-CN" sz="2000">
                <a:solidFill>
                  <a:srgbClr val="FF0000"/>
                </a:solidFill>
              </a:rPr>
              <a:t>float32,int64,string</a:t>
            </a:r>
            <a:endParaRPr lang="zh-CN" altLang="en-US" sz="200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989350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908720"/>
            <a:ext cx="6873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7030A0"/>
                </a:solidFill>
              </a:rPr>
              <a:t>CIFAR-10</a:t>
            </a:r>
            <a:r>
              <a:rPr kumimoji="1" lang="zh-CN" altLang="en-US" sz="3200">
                <a:solidFill>
                  <a:srgbClr val="7030A0"/>
                </a:solidFill>
              </a:rPr>
              <a:t>批处理结果存入</a:t>
            </a:r>
            <a:r>
              <a:rPr kumimoji="1" lang="en-US" altLang="zh-CN" sz="3200">
                <a:solidFill>
                  <a:srgbClr val="7030A0"/>
                </a:solidFill>
              </a:rPr>
              <a:t>tfrecords</a:t>
            </a:r>
            <a:r>
              <a:rPr kumimoji="1" lang="zh-CN" altLang="en-US" sz="3200">
                <a:solidFill>
                  <a:srgbClr val="7030A0"/>
                </a:solidFill>
              </a:rPr>
              <a:t>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87824" y="2636912"/>
            <a:ext cx="432932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0070C0"/>
                </a:solidFill>
              </a:rPr>
              <a:t>1</a:t>
            </a:r>
            <a:r>
              <a:rPr kumimoji="1" lang="zh-CN" altLang="en-US" sz="2400">
                <a:solidFill>
                  <a:srgbClr val="0070C0"/>
                </a:solidFill>
              </a:rPr>
              <a:t>、构造存储器</a:t>
            </a:r>
            <a:endParaRPr kumimoji="1" lang="en-US" altLang="zh-CN" sz="2400">
              <a:solidFill>
                <a:srgbClr val="0070C0"/>
              </a:solidFill>
            </a:endParaRPr>
          </a:p>
          <a:p>
            <a:endParaRPr kumimoji="1" lang="en-US" altLang="zh-CN" sz="2400">
              <a:solidFill>
                <a:srgbClr val="0070C0"/>
              </a:solidFill>
            </a:endParaRPr>
          </a:p>
          <a:p>
            <a:r>
              <a:rPr kumimoji="1" lang="en-US" altLang="zh-CN" sz="2400">
                <a:solidFill>
                  <a:srgbClr val="0070C0"/>
                </a:solidFill>
              </a:rPr>
              <a:t>2</a:t>
            </a:r>
            <a:r>
              <a:rPr kumimoji="1" lang="zh-CN" altLang="en-US" sz="2400">
                <a:solidFill>
                  <a:srgbClr val="0070C0"/>
                </a:solidFill>
              </a:rPr>
              <a:t>、构造每一个样本的</a:t>
            </a:r>
            <a:r>
              <a:rPr kumimoji="1" lang="en-US" altLang="zh-CN" sz="2400">
                <a:solidFill>
                  <a:srgbClr val="0070C0"/>
                </a:solidFill>
              </a:rPr>
              <a:t>Example</a:t>
            </a:r>
          </a:p>
          <a:p>
            <a:endParaRPr kumimoji="1" lang="en-US" altLang="zh-CN" sz="2400">
              <a:solidFill>
                <a:srgbClr val="0070C0"/>
              </a:solidFill>
            </a:endParaRPr>
          </a:p>
          <a:p>
            <a:r>
              <a:rPr kumimoji="1" lang="en-US" altLang="zh-CN" sz="2400">
                <a:solidFill>
                  <a:srgbClr val="0070C0"/>
                </a:solidFill>
              </a:rPr>
              <a:t>3</a:t>
            </a:r>
            <a:r>
              <a:rPr kumimoji="1" lang="zh-CN" altLang="en-US" sz="2400">
                <a:solidFill>
                  <a:srgbClr val="0070C0"/>
                </a:solidFill>
              </a:rPr>
              <a:t>、写入序列化的</a:t>
            </a:r>
            <a:r>
              <a:rPr kumimoji="1" lang="en-US" altLang="zh-CN" sz="2400">
                <a:solidFill>
                  <a:srgbClr val="0070C0"/>
                </a:solidFill>
              </a:rPr>
              <a:t>Example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2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1800" y="908720"/>
            <a:ext cx="3330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7030A0"/>
                </a:solidFill>
              </a:rPr>
              <a:t>读取</a:t>
            </a:r>
            <a:r>
              <a:rPr kumimoji="1" lang="en-US" altLang="zh-CN" sz="3200">
                <a:solidFill>
                  <a:srgbClr val="7030A0"/>
                </a:solidFill>
              </a:rPr>
              <a:t>tfrecords</a:t>
            </a:r>
            <a:r>
              <a:rPr kumimoji="1" lang="zh-CN" altLang="en-US" sz="3200">
                <a:solidFill>
                  <a:srgbClr val="7030A0"/>
                </a:solidFill>
              </a:rPr>
              <a:t>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59832" y="2636912"/>
            <a:ext cx="347736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0070C0"/>
                </a:solidFill>
              </a:rPr>
              <a:t>1</a:t>
            </a:r>
            <a:r>
              <a:rPr kumimoji="1" lang="zh-CN" altLang="en-US" sz="2400">
                <a:solidFill>
                  <a:srgbClr val="0070C0"/>
                </a:solidFill>
              </a:rPr>
              <a:t>、构造</a:t>
            </a:r>
            <a:r>
              <a:rPr kumimoji="1" lang="en-US" altLang="zh-CN" sz="2400">
                <a:solidFill>
                  <a:srgbClr val="0070C0"/>
                </a:solidFill>
              </a:rPr>
              <a:t>TFRecords</a:t>
            </a:r>
            <a:r>
              <a:rPr kumimoji="1" lang="zh-CN" altLang="en-US" sz="2400">
                <a:solidFill>
                  <a:srgbClr val="0070C0"/>
                </a:solidFill>
              </a:rPr>
              <a:t>阅读器</a:t>
            </a:r>
            <a:endParaRPr kumimoji="1" lang="en-US" altLang="zh-CN" sz="2400">
              <a:solidFill>
                <a:srgbClr val="0070C0"/>
              </a:solidFill>
            </a:endParaRPr>
          </a:p>
          <a:p>
            <a:endParaRPr kumimoji="1" lang="en-US" altLang="zh-CN" sz="2400">
              <a:solidFill>
                <a:srgbClr val="0070C0"/>
              </a:solidFill>
            </a:endParaRPr>
          </a:p>
          <a:p>
            <a:r>
              <a:rPr kumimoji="1" lang="en-US" altLang="zh-CN" sz="2400">
                <a:solidFill>
                  <a:srgbClr val="0070C0"/>
                </a:solidFill>
              </a:rPr>
              <a:t>2</a:t>
            </a:r>
            <a:r>
              <a:rPr kumimoji="1" lang="zh-CN" altLang="en-US" sz="2400">
                <a:solidFill>
                  <a:srgbClr val="0070C0"/>
                </a:solidFill>
              </a:rPr>
              <a:t>、解析</a:t>
            </a:r>
            <a:r>
              <a:rPr kumimoji="1" lang="en-US" altLang="zh-CN" sz="2400">
                <a:solidFill>
                  <a:srgbClr val="0070C0"/>
                </a:solidFill>
              </a:rPr>
              <a:t>Example</a:t>
            </a:r>
          </a:p>
          <a:p>
            <a:endParaRPr kumimoji="1" lang="en-US" altLang="zh-CN" sz="2400">
              <a:solidFill>
                <a:srgbClr val="0070C0"/>
              </a:solidFill>
            </a:endParaRPr>
          </a:p>
          <a:p>
            <a:r>
              <a:rPr kumimoji="1" lang="en-US" altLang="zh-CN" sz="2400">
                <a:solidFill>
                  <a:srgbClr val="0070C0"/>
                </a:solidFill>
              </a:rPr>
              <a:t>3</a:t>
            </a:r>
            <a:r>
              <a:rPr kumimoji="1" lang="zh-CN" altLang="en-US" sz="2400">
                <a:solidFill>
                  <a:srgbClr val="0070C0"/>
                </a:solidFill>
              </a:rPr>
              <a:t>、转换格式，</a:t>
            </a:r>
            <a:r>
              <a:rPr kumimoji="1" lang="en-US" altLang="zh-CN" sz="2400">
                <a:solidFill>
                  <a:srgbClr val="FF0000"/>
                </a:solidFill>
              </a:rPr>
              <a:t>bytes</a:t>
            </a:r>
            <a:r>
              <a:rPr kumimoji="1" lang="zh-CN" altLang="en-US" sz="2400">
                <a:solidFill>
                  <a:srgbClr val="FF0000"/>
                </a:solidFill>
              </a:rPr>
              <a:t>解码</a:t>
            </a:r>
            <a:endParaRPr kumimoji="1" lang="en-US" altLang="zh-CN" sz="2400">
              <a:solidFill>
                <a:srgbClr val="FF0000"/>
              </a:solidFill>
            </a:endParaRP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83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19872" y="98072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70C0"/>
                </a:solidFill>
                <a:latin typeface="Helvetica Neue" charset="0"/>
              </a:rPr>
              <a:t>队列和线程</a:t>
            </a:r>
            <a:endParaRPr lang="en-US" altLang="zh-CN" sz="3600">
              <a:solidFill>
                <a:srgbClr val="0070C0"/>
              </a:solidFill>
              <a:latin typeface="Helvetica Neue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7824" y="2924944"/>
            <a:ext cx="35990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1</a:t>
            </a:r>
            <a:r>
              <a:rPr kumimoji="1" lang="zh-CN" altLang="en-US" sz="2800"/>
              <a:t>、队列与队列管理器</a:t>
            </a:r>
            <a:endParaRPr kumimoji="1" lang="en-US" altLang="zh-CN" sz="2800"/>
          </a:p>
          <a:p>
            <a:endParaRPr kumimoji="1" lang="en-US" altLang="zh-CN" sz="2800"/>
          </a:p>
          <a:p>
            <a:r>
              <a:rPr kumimoji="1" lang="en-US" altLang="zh-CN" sz="2800"/>
              <a:t>2</a:t>
            </a:r>
            <a:r>
              <a:rPr kumimoji="1" lang="zh-CN" altLang="en-US" sz="2800"/>
              <a:t>、线程和协调器</a:t>
            </a:r>
          </a:p>
        </p:txBody>
      </p:sp>
    </p:spTree>
    <p:extLst>
      <p:ext uri="{BB962C8B-B14F-4D97-AF65-F5344CB8AC3E}">
        <p14:creationId xmlns:p14="http://schemas.microsoft.com/office/powerpoint/2010/main" val="1903916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7664" y="3573016"/>
            <a:ext cx="53176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tf.FIFOQueue </a:t>
            </a:r>
            <a:r>
              <a:rPr kumimoji="1" lang="zh-CN" altLang="en-US" sz="2000"/>
              <a:t>先进先出队列，按顺序出队列</a:t>
            </a:r>
            <a:endParaRPr kumimoji="1" lang="en-US" altLang="zh-CN" sz="2000"/>
          </a:p>
          <a:p>
            <a:pPr marL="285750" indent="-285750">
              <a:buFont typeface="Arial" charset="0"/>
              <a:buChar char="•"/>
            </a:pPr>
            <a:endParaRPr kumimoji="1" lang="en-US" altLang="zh-CN" sz="2000"/>
          </a:p>
          <a:p>
            <a:pPr marL="285750" indent="-285750">
              <a:buFont typeface="Arial" charset="0"/>
              <a:buChar char="•"/>
            </a:pPr>
            <a:endParaRPr kumimoji="1" lang="en-US" altLang="zh-CN" sz="2000"/>
          </a:p>
          <a:p>
            <a:pPr marL="285750" indent="-285750">
              <a:buFont typeface="Arial" charset="0"/>
              <a:buChar char="•"/>
            </a:pPr>
            <a:endParaRPr kumimoji="1" lang="en-US" altLang="zh-CN" sz="200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000"/>
              <a:t>tf.RandomShuffleQueue</a:t>
            </a:r>
            <a:r>
              <a:rPr kumimoji="1" lang="zh-CN" altLang="en-US" sz="2000"/>
              <a:t> 随机出队列</a:t>
            </a:r>
            <a:endParaRPr kumimoji="1"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3563888" y="908720"/>
            <a:ext cx="2503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r>
              <a:rPr kumimoji="1" lang="zh-CN" altLang="en-US" sz="2800">
                <a:solidFill>
                  <a:schemeClr val="accent6">
                    <a:lumMod val="75000"/>
                  </a:schemeClr>
                </a:solidFill>
              </a:rPr>
              <a:t>队列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47664" y="2123746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000">
                <a:solidFill>
                  <a:srgbClr val="FF0000"/>
                </a:solidFill>
              </a:rPr>
              <a:t>在训练样本的时候，希望读入的训练样本时有序的</a:t>
            </a:r>
            <a:endParaRPr kumimoji="1" lang="en-US" altLang="zh-CN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9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5616" y="1484784"/>
            <a:ext cx="746550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/>
              <a:t>FIFOQueue(capacity, dtypes, name='fifo_queue')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sz="2400"/>
              <a:t>创建一个以先进先出的顺序对元素进行排队的队列</a:t>
            </a:r>
            <a:endParaRPr lang="en-US" altLang="zh-CN" sz="2400"/>
          </a:p>
          <a:p>
            <a:pPr marL="342900" indent="-342900">
              <a:buFont typeface="Arial" charset="0"/>
              <a:buChar char="•"/>
            </a:pPr>
            <a:endParaRPr lang="en-US" altLang="zh-CN" sz="24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/>
              <a:t>capacity</a:t>
            </a:r>
            <a:r>
              <a:rPr lang="zh-CN" altLang="en-US" sz="2000"/>
              <a:t>：整数。可能存储在此队列中的元素数量的上限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/>
              <a:t>dtypes</a:t>
            </a:r>
            <a:r>
              <a:rPr lang="zh-CN" altLang="en-US" sz="2000"/>
              <a:t>：</a:t>
            </a:r>
            <a:r>
              <a:rPr lang="en-US" altLang="zh-CN" sz="2000"/>
              <a:t>DType</a:t>
            </a:r>
            <a:r>
              <a:rPr lang="zh-CN" altLang="en-US" sz="2000"/>
              <a:t>对象列表。长度</a:t>
            </a:r>
            <a:r>
              <a:rPr lang="en-US" altLang="zh-CN" sz="2000"/>
              <a:t>dtypes</a:t>
            </a:r>
            <a:r>
              <a:rPr lang="zh-CN" altLang="en-US" sz="2000"/>
              <a:t>必须等于每个队列元</a:t>
            </a:r>
            <a:endParaRPr lang="en-US" altLang="zh-CN" sz="2000"/>
          </a:p>
          <a:p>
            <a:pPr lvl="1"/>
            <a:r>
              <a:rPr lang="zh-CN" altLang="en-US" sz="2000"/>
              <a:t>素中的张量数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rgbClr val="FF0000"/>
                </a:solidFill>
              </a:rPr>
              <a:t>dtype</a:t>
            </a:r>
            <a:r>
              <a:rPr lang="zh-CN" altLang="en-US" sz="2000">
                <a:solidFill>
                  <a:srgbClr val="FF0000"/>
                </a:solidFill>
              </a:rPr>
              <a:t>的类型形状，决定了后面进队列元素形状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method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dequeue(name=None)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enqueue(vals, name=None):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enqueue_many(vals, name=None):</a:t>
            </a:r>
            <a:r>
              <a:rPr lang="en-US" altLang="zh-CN" sz="2000">
                <a:solidFill>
                  <a:srgbClr val="FF0000"/>
                </a:solidFill>
              </a:rPr>
              <a:t>vals</a:t>
            </a:r>
            <a:r>
              <a:rPr lang="zh-CN" altLang="en-US" sz="2000">
                <a:solidFill>
                  <a:srgbClr val="FF0000"/>
                </a:solidFill>
              </a:rPr>
              <a:t>列表或者元组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zh-CN" altLang="en-US" sz="2000"/>
              <a:t>返回一个进队列操作</a:t>
            </a:r>
            <a:endParaRPr lang="en-US" altLang="zh-CN" sz="2000"/>
          </a:p>
          <a:p>
            <a:pPr lvl="1"/>
            <a:endParaRPr lang="en-US" altLang="zh-CN" sz="200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/>
              <a:t>size(name=None)</a:t>
            </a:r>
          </a:p>
          <a:p>
            <a:pPr marL="800100" lvl="1" indent="-342900">
              <a:buFont typeface="Arial" charset="0"/>
              <a:buChar char="•"/>
            </a:pPr>
            <a:endParaRPr lang="zh-CN" altLang="en-US" sz="2000"/>
          </a:p>
          <a:p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07904" y="764704"/>
            <a:ext cx="211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accent2"/>
                </a:solidFill>
              </a:rPr>
              <a:t>tf.FIFOQueue</a:t>
            </a:r>
            <a:endParaRPr kumimoji="1" lang="zh-CN" altLang="en-US" sz="2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3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9632" y="2924944"/>
            <a:ext cx="6566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400"/>
              <a:t>完成一个出队列、</a:t>
            </a:r>
            <a:r>
              <a:rPr kumimoji="1" lang="en-US" altLang="zh-CN" sz="2400"/>
              <a:t>+1</a:t>
            </a:r>
            <a:r>
              <a:rPr kumimoji="1" lang="zh-CN" altLang="en-US" sz="2400"/>
              <a:t>、入队列操作</a:t>
            </a:r>
            <a:r>
              <a:rPr kumimoji="1" lang="en-US" altLang="zh-CN" sz="2400"/>
              <a:t>(</a:t>
            </a:r>
            <a:r>
              <a:rPr kumimoji="1" lang="zh-CN" altLang="en-US" sz="2400"/>
              <a:t>同步操作</a:t>
            </a:r>
            <a:r>
              <a:rPr kumimoji="1" lang="en-US" altLang="zh-CN" sz="2400"/>
              <a:t>)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5592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08920"/>
            <a:ext cx="6703020" cy="19374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13599" y="9807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>
                <a:solidFill>
                  <a:schemeClr val="accent6">
                    <a:lumMod val="75000"/>
                  </a:schemeClr>
                </a:solidFill>
              </a:rPr>
              <a:t>入队列需要注意</a:t>
            </a:r>
          </a:p>
        </p:txBody>
      </p:sp>
    </p:spTree>
    <p:extLst>
      <p:ext uri="{BB962C8B-B14F-4D97-AF65-F5344CB8AC3E}">
        <p14:creationId xmlns:p14="http://schemas.microsoft.com/office/powerpoint/2010/main" val="151946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3648" y="2852936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分析：当数据量很大时，入队操作从硬盘中读取数据，放入内存中，</a:t>
            </a:r>
            <a:endParaRPr kumimoji="1" lang="en-US" altLang="zh-CN"/>
          </a:p>
          <a:p>
            <a:r>
              <a:rPr kumimoji="1" lang="zh-CN" altLang="en-US"/>
              <a:t>主线程需要等待入队操作完成，才能进行训练。会话里可以运行多个</a:t>
            </a:r>
            <a:endParaRPr kumimoji="1" lang="en-US" altLang="zh-CN"/>
          </a:p>
          <a:p>
            <a:r>
              <a:rPr kumimoji="1" lang="zh-CN" altLang="en-US"/>
              <a:t>线程，实现异步读取。</a:t>
            </a:r>
          </a:p>
        </p:txBody>
      </p:sp>
    </p:spTree>
    <p:extLst>
      <p:ext uri="{BB962C8B-B14F-4D97-AF65-F5344CB8AC3E}">
        <p14:creationId xmlns:p14="http://schemas.microsoft.com/office/powerpoint/2010/main" val="189457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1298</Words>
  <Application>Microsoft Macintosh PowerPoint</Application>
  <PresentationFormat>全屏显示(4:3)</PresentationFormat>
  <Paragraphs>265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Calibri</vt:lpstr>
      <vt:lpstr>Cambria Math</vt:lpstr>
      <vt:lpstr>DengXian</vt:lpstr>
      <vt:lpstr>Helvetica Neue</vt:lpstr>
      <vt:lpstr>Mangal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胡星辉</cp:lastModifiedBy>
  <cp:revision>62</cp:revision>
  <dcterms:created xsi:type="dcterms:W3CDTF">2015-06-29T07:19:00Z</dcterms:created>
  <dcterms:modified xsi:type="dcterms:W3CDTF">2017-10-30T09:38:46Z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