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layfair Display"/>
      <p:regular r:id="rId32"/>
      <p:bold r:id="rId33"/>
      <p:italic r:id="rId34"/>
      <p:boldItalic r:id="rId35"/>
    </p:embeddedFont>
    <p:embeddedFont>
      <p:font typeface="PT Sans Narrow"/>
      <p:regular r:id="rId36"/>
      <p:bold r:id="rId37"/>
    </p:embeddedFont>
    <p:embeddedFont>
      <p:font typeface="Lat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0A53D0-6C94-4AD0-A918-BB43A570A4FA}">
  <a:tblStyle styleId="{580A53D0-6C94-4AD0-A918-BB43A570A4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layfairDisplay-bold.fntdata"/><Relationship Id="rId10" Type="http://schemas.openxmlformats.org/officeDocument/2006/relationships/slide" Target="slides/slide4.xml"/><Relationship Id="rId32" Type="http://schemas.openxmlformats.org/officeDocument/2006/relationships/font" Target="fonts/PlayfairDisplay-regular.fntdata"/><Relationship Id="rId13" Type="http://schemas.openxmlformats.org/officeDocument/2006/relationships/slide" Target="slides/slide7.xml"/><Relationship Id="rId35" Type="http://schemas.openxmlformats.org/officeDocument/2006/relationships/font" Target="fonts/PlayfairDisplay-boldItalic.fntdata"/><Relationship Id="rId12" Type="http://schemas.openxmlformats.org/officeDocument/2006/relationships/slide" Target="slides/slide6.xml"/><Relationship Id="rId34" Type="http://schemas.openxmlformats.org/officeDocument/2006/relationships/font" Target="fonts/PlayfairDisplay-italic.fntdata"/><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Cheng Lin, Lau Cho Han and Qiao Shuyu. Today, we’ll be presenting our project. The topic of our project is Tweet Text Extraction Based on Sentiment.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432e0c2b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432e0c2b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the exploration of data, we make sure that there is no missing values, and count the numbers of tweets posted that imply different sentiments. Based on the jaccard scores for each target tweets, we check for the similarity between selected and the original texts. We also find the most common words in the tweets.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432e0c2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432e0c2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 So first, it's clear to see from this funnel chart of sentiment distribution,  neutral tweets takes up the most position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In addition, we explored </a:t>
            </a:r>
            <a:r>
              <a:rPr lang="en">
                <a:solidFill>
                  <a:schemeClr val="dk1"/>
                </a:solidFill>
                <a:latin typeface="Times New Roman"/>
                <a:ea typeface="Times New Roman"/>
                <a:cs typeface="Times New Roman"/>
                <a:sym typeface="Times New Roman"/>
              </a:rPr>
              <a:t>the distribution of meta-features. The distribution of the number of words includes both words counted from the selected text and the original text. The histogram is right-skewed, meaning that most tweets have less than 25 words.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84e23c3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4e23c3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To compare the Jaccard scores for these three sentiments together, we contribute the kernel distribution of Jaccard scores across all three sentiments.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This plot presents two obvious trends. Neutral tweets concentrate in one region around the peak with a score of about 1.0. Positive tweets and negative tweets have similar distributions, their patternings overlap a lot, concentrate in two regions around two peaks.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This implies </a:t>
            </a:r>
            <a:r>
              <a:rPr lang="en">
                <a:solidFill>
                  <a:schemeClr val="dk1"/>
                </a:solidFill>
                <a:latin typeface="Times New Roman"/>
                <a:ea typeface="Times New Roman"/>
                <a:cs typeface="Times New Roman"/>
                <a:sym typeface="Times New Roman"/>
              </a:rPr>
              <a:t>the selected text is almost same as the original text when sentiment is neutral.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84e23c32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4e23c3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[click] These three tree graphs display the most common words in positive, negative and neutral sentiments.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[click] Positive words like 'good', 'happy', 'love', 'thanks' and 'great', appear frequently in positive tweets.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[click] Negative words such as 'miss', 'sorry', 'bad' and 'hate', strongly expressed unsatisfied negative sentiment in tweets posted.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[click] Other words in neutral sentiment actually do not express any special sentiments, like 'work', 'going' and 'get' etc.</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d9e775db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d9e775db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There are variations of words, for example, people write “thanks” as “thnx” and they are considered as unique words.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These three DoNut plots represent unique words in the order of positive, negative and neutral sentiments, indicating that unique words play a significant role in determining the sentiments.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9e775d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9e775d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let's talk about the methods and models we used.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2f1d5c9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2f1d5c9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a:latin typeface="Times New Roman"/>
                <a:ea typeface="Times New Roman"/>
                <a:cs typeface="Times New Roman"/>
                <a:sym typeface="Times New Roman"/>
              </a:rPr>
              <a:t>After EDA, we notice that in training dataset, the average Jaccard score of neutral sentiment between text and selected text is around 97.6%, which implies the selected text are almost same as the original text. So we consider to keep all the words as the selected text extracted in neutral tweets.(右边是变化的过程)</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432e0c2b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432e0c2b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For positive and negative tweets, We use nltk to do NLP. </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Firstly, we token</a:t>
            </a:r>
            <a:r>
              <a:rPr lang="en">
                <a:solidFill>
                  <a:schemeClr val="dk1"/>
                </a:solidFill>
                <a:latin typeface="Times New Roman"/>
                <a:ea typeface="Times New Roman"/>
                <a:cs typeface="Times New Roman"/>
                <a:sym typeface="Times New Roman"/>
              </a:rPr>
              <a:t>ized</a:t>
            </a:r>
            <a:r>
              <a:rPr lang="en">
                <a:solidFill>
                  <a:schemeClr val="dk1"/>
                </a:solidFill>
                <a:latin typeface="Times New Roman"/>
                <a:ea typeface="Times New Roman"/>
                <a:cs typeface="Times New Roman"/>
                <a:sym typeface="Times New Roman"/>
              </a:rPr>
              <a:t> the text, attached a part-of-speech tag to each word, converting the P.O.S tags to simple Wordnet tags.</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According to the tag, we found the set of synonyms for each word in the nltk corpus, and calculated the sentiment scores </a:t>
            </a:r>
            <a:r>
              <a:rPr lang="en">
                <a:solidFill>
                  <a:schemeClr val="dk1"/>
                </a:solidFill>
                <a:latin typeface="Times New Roman"/>
                <a:ea typeface="Times New Roman"/>
                <a:cs typeface="Times New Roman"/>
                <a:sym typeface="Times New Roman"/>
              </a:rPr>
              <a:t>individually</a:t>
            </a:r>
            <a:r>
              <a:rPr lang="en">
                <a:solidFill>
                  <a:schemeClr val="dk1"/>
                </a:solidFill>
                <a:latin typeface="Times New Roman"/>
                <a:ea typeface="Times New Roman"/>
                <a:cs typeface="Times New Roman"/>
                <a:sym typeface="Times New Roman"/>
              </a:rPr>
              <a:t> in all synonym sets. </a:t>
            </a:r>
            <a:r>
              <a:rPr lang="en">
                <a:solidFill>
                  <a:schemeClr val="dk1"/>
                </a:solidFill>
                <a:latin typeface="Times New Roman"/>
                <a:ea typeface="Times New Roman"/>
                <a:cs typeface="Times New Roman"/>
                <a:sym typeface="Times New Roman"/>
              </a:rPr>
              <a:t>After we got the average sentiment scores of all words in each text, </a:t>
            </a:r>
            <a:r>
              <a:rPr lang="en">
                <a:solidFill>
                  <a:schemeClr val="dk1"/>
                </a:solidFill>
                <a:latin typeface="Times New Roman"/>
                <a:ea typeface="Times New Roman"/>
                <a:cs typeface="Times New Roman"/>
                <a:sym typeface="Times New Roman"/>
              </a:rPr>
              <a:t>we extracted the corresponding sentiment scores (pos or neg) against the sentiment of the text. At this point, we set a threshold to filter out words with scores less than it.</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We chose 0.06, the threshold with the highest score on the training set to predict on test set, and the final Jaccard score was 52.6%.</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432e0c2b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432e0c2b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After consulting relevant information, we decided to use NER to solve this problem. In our project, we use spacy.</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First, we converted the</a:t>
            </a:r>
            <a:r>
              <a:rPr lang="en">
                <a:latin typeface="Times New Roman"/>
                <a:ea typeface="Times New Roman"/>
                <a:cs typeface="Times New Roman"/>
                <a:sym typeface="Times New Roman"/>
              </a:rPr>
              <a:t> training data into the format required by SpaCy </a:t>
            </a:r>
            <a:endParaRPr>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Second, Creating an empty </a:t>
            </a:r>
            <a:r>
              <a:rPr lang="en">
                <a:solidFill>
                  <a:schemeClr val="dk1"/>
                </a:solidFill>
                <a:latin typeface="Times New Roman"/>
                <a:ea typeface="Times New Roman"/>
                <a:cs typeface="Times New Roman"/>
                <a:sym typeface="Times New Roman"/>
              </a:rPr>
              <a:t>SpaCy NER </a:t>
            </a:r>
            <a:r>
              <a:rPr lang="en">
                <a:latin typeface="Times New Roman"/>
                <a:ea typeface="Times New Roman"/>
                <a:cs typeface="Times New Roman"/>
                <a:sym typeface="Times New Roman"/>
              </a:rPr>
              <a:t>model </a:t>
            </a:r>
            <a:r>
              <a:rPr lang="en">
                <a:latin typeface="Times New Roman"/>
                <a:ea typeface="Times New Roman"/>
                <a:cs typeface="Times New Roman"/>
                <a:sym typeface="Times New Roman"/>
              </a:rPr>
              <a:t>and trained it by adding our custom entities present in the training dataset.</a:t>
            </a:r>
            <a:endParaRPr>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Third, </a:t>
            </a:r>
            <a:r>
              <a:rPr lang="en">
                <a:solidFill>
                  <a:srgbClr val="1A1E23"/>
                </a:solidFill>
                <a:highlight>
                  <a:srgbClr val="FFFFFF"/>
                </a:highlight>
              </a:rPr>
              <a:t>We give the model feedback on its prediction, in the form of an error gradient of the loss function,  which calculates the difference between the training example and the expected output.</a:t>
            </a:r>
            <a:endParaRPr>
              <a:solidFill>
                <a:srgbClr val="1A1E23"/>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
                <a:solidFill>
                  <a:srgbClr val="1A1E23"/>
                </a:solidFill>
                <a:highlight>
                  <a:srgbClr val="FFFFFF"/>
                </a:highlight>
              </a:rPr>
              <a:t>Finally, saving the </a:t>
            </a:r>
            <a:r>
              <a:rPr lang="en">
                <a:solidFill>
                  <a:schemeClr val="dk1"/>
                </a:solidFill>
                <a:latin typeface="Times New Roman"/>
                <a:ea typeface="Times New Roman"/>
                <a:cs typeface="Times New Roman"/>
                <a:sym typeface="Times New Roman"/>
              </a:rPr>
              <a:t>updated model.</a:t>
            </a:r>
            <a:endParaRPr>
              <a:solidFill>
                <a:srgbClr val="1A1E23"/>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2f1d5c9d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2f1d5c9d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Then, we select the model that performs best on the validation set to predict the testing set. The Jaccard score is 57.8%, which is higher than nltk.</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Next, we consider creating models separately on tweet text of each sentiment, the experimental result shows that this has a higher accuracy rate with a Jaccard score of 63.2%.</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432e0c2b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432e0c2b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cover the following sections in our presentation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2f1d5c9d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2f1d5c9d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Finally, we use the Roberta Model in HuggingFace transformers.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All we gonna to do is converting data into the format we want. Like this (grph), we need five embeddings.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We input the data into the RoBERTa model and apply a drop layer, a Convolutinal layer, a Flatten layer and a softmax layer to get the corresponding probability. After data post-processing, the predicted answer can be obtained.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5432e0c2b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432e0c2b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We did the five-fold cross-validation on training set. Each fold, we set checkpoints to find the best model weights and save it.The final five-fold cross-validation average Jaccard score is 70.5%.Then we load the best model to predict the testing set and the Jaccard score on the testing set is around 71%.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9e775d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d9e775d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conclusions.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432e0c2b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32e0c2b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Extracting some words or phrases from sentences to reflect their emotions (neutral, positive or negative) is needed. In this project, we used a variety of models to train our data and predict the word or phrase from the tweet that exemplifies the provided sentiment, including the nltk, SpaCy and RoBERTa. We found that RoBERTa achieved the best results rather than other results</a:t>
            </a:r>
            <a:r>
              <a:rPr lang="en" sz="1300">
                <a:solidFill>
                  <a:schemeClr val="dk1"/>
                </a:solidFill>
                <a:latin typeface="Times New Roman"/>
                <a:ea typeface="Times New Roman"/>
                <a:cs typeface="Times New Roman"/>
                <a:sym typeface="Times New Roman"/>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d9e775db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d9e775d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For </a:t>
            </a:r>
            <a:r>
              <a:rPr lang="en">
                <a:solidFill>
                  <a:schemeClr val="dk1"/>
                </a:solidFill>
                <a:latin typeface="Times New Roman"/>
                <a:ea typeface="Times New Roman"/>
                <a:cs typeface="Times New Roman"/>
                <a:sym typeface="Times New Roman"/>
              </a:rPr>
              <a:t>future</a:t>
            </a:r>
            <a:r>
              <a:rPr lang="en">
                <a:solidFill>
                  <a:schemeClr val="dk1"/>
                </a:solidFill>
                <a:latin typeface="Times New Roman"/>
                <a:ea typeface="Times New Roman"/>
                <a:cs typeface="Times New Roman"/>
                <a:sym typeface="Times New Roman"/>
              </a:rPr>
              <a:t> work, the result of prediction based on nltk was not very good, and the words filtered by the threshold were not continuous, which would cause the extracted text to be inconsistent. So we need to adjust the algorithm to make the sentence continuous.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parameters of the pre-trained RoBERTa model are a lot and complex, and we are not very good at tuning parameters. We still need to continue to learn and be familiar with BERT.</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432e0c2b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432e0c2b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it. Thank you for listening.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d9e775d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d9e775d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we’ll introduce our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432e0c2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32e0c2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Twitter is one of the most popular SNS that people use nowadays. But it’s difficult to evaluate whether the sentiment of a sentence will have an impact or not. Evaluating the sentiment of sentences is therefore essential when making decisions.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However, we do not know which word is used for sentiment description. In general, the sentiment of a sentence can be classified as positive, negative, and neutral. Some words or phrases are extracted from a sentence to reflect its sentiment.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this project, we extracted part of the tweets, usually some words or phrases, that are used for evaluating the sentiment. We used several models to train our data, including Natural Language ToolKit (nltk), SpaCy, and A Robustly Optimized BERT Pretraining Approach (in short RoBERTa).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432e0c2b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432e0c2b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There are plenty of previous studies that addressed the techniques of text extraction task.</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9e775d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9e775d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I’ll talk about data description.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432e0c2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32e0c2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dataset consists of 27,481 rows and 4 columns.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b="1" lang="en" sz="1200">
                <a:latin typeface="Times New Roman"/>
                <a:ea typeface="Times New Roman"/>
                <a:cs typeface="Times New Roman"/>
                <a:sym typeface="Times New Roman"/>
              </a:rPr>
              <a:t>textID </a:t>
            </a:r>
            <a:r>
              <a:rPr lang="en" sz="1200">
                <a:latin typeface="Times New Roman"/>
                <a:ea typeface="Times New Roman"/>
                <a:cs typeface="Times New Roman"/>
                <a:sym typeface="Times New Roman"/>
              </a:rPr>
              <a:t>is the unique ID for each piece of text</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b="1" lang="en" sz="1200">
                <a:latin typeface="Times New Roman"/>
                <a:ea typeface="Times New Roman"/>
                <a:cs typeface="Times New Roman"/>
                <a:sym typeface="Times New Roman"/>
              </a:rPr>
              <a:t>text</a:t>
            </a:r>
            <a:r>
              <a:rPr lang="en" sz="1200">
                <a:latin typeface="Times New Roman"/>
                <a:ea typeface="Times New Roman"/>
                <a:cs typeface="Times New Roman"/>
                <a:sym typeface="Times New Roman"/>
              </a:rPr>
              <a:t> is the text of the tweet</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b="1" lang="en" sz="1200">
                <a:latin typeface="Times New Roman"/>
                <a:ea typeface="Times New Roman"/>
                <a:cs typeface="Times New Roman"/>
                <a:sym typeface="Times New Roman"/>
              </a:rPr>
              <a:t>Sentiment</a:t>
            </a:r>
            <a:r>
              <a:rPr lang="en" sz="1200">
                <a:latin typeface="Times New Roman"/>
                <a:ea typeface="Times New Roman"/>
                <a:cs typeface="Times New Roman"/>
                <a:sym typeface="Times New Roman"/>
              </a:rPr>
              <a:t> is the general sentiment of the tweet, including 3 types: neutral, negative and positive</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b="1" lang="en" sz="1200">
                <a:latin typeface="Times New Roman"/>
                <a:ea typeface="Times New Roman"/>
                <a:cs typeface="Times New Roman"/>
                <a:sym typeface="Times New Roman"/>
              </a:rPr>
              <a:t>selected_text</a:t>
            </a:r>
            <a:r>
              <a:rPr lang="en" sz="1200">
                <a:latin typeface="Times New Roman"/>
                <a:ea typeface="Times New Roman"/>
                <a:cs typeface="Times New Roman"/>
                <a:sym typeface="Times New Roman"/>
              </a:rPr>
              <a:t> is a subtext of text that supports the tweet's sentiment</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1200">
                <a:latin typeface="Times New Roman"/>
                <a:ea typeface="Times New Roman"/>
                <a:cs typeface="Times New Roman"/>
                <a:sym typeface="Times New Roman"/>
              </a:rPr>
              <a:t>Our goal is to extract key text from text as selected-text that can express its sentiment</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a:latin typeface="Times New Roman"/>
                <a:ea typeface="Times New Roman"/>
                <a:cs typeface="Times New Roman"/>
                <a:sym typeface="Times New Roman"/>
              </a:rPr>
              <a:t>In this project, we removed the missing values, and divided the original training data into two datasets, in the ratio of 8:2 as the new training data and the new test data separately.</a:t>
            </a:r>
            <a:endParaRPr sz="1600">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432e0c2b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432e0c2b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In our subsequent experiments, the evaluation index is Jaccard similarity. It is basically a formula for measuring how much overlap there is between A and B. It can be easily visualized using venn diagrams as shown on the right hand side. We’ll call it Jaccard score.</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In our model evaluation,  w</a:t>
            </a:r>
            <a:r>
              <a:rPr lang="en">
                <a:solidFill>
                  <a:schemeClr val="dk1"/>
                </a:solidFill>
                <a:latin typeface="Times New Roman"/>
                <a:ea typeface="Times New Roman"/>
                <a:cs typeface="Times New Roman"/>
                <a:sym typeface="Times New Roman"/>
              </a:rPr>
              <a:t>e calculate the Jaccard similarity score between prediction and ground truth. The higher the score, the higher the similarity, the more accurate our model predicts.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d9e775d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d9e775d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I’ll talk about Exploratory Data Analysis.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92388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Tweet Text Extraction Based on Sentiment</a:t>
            </a:r>
            <a:endParaRPr/>
          </a:p>
        </p:txBody>
      </p:sp>
      <p:sp>
        <p:nvSpPr>
          <p:cNvPr id="67" name="Google Shape;67;p13"/>
          <p:cNvSpPr txBox="1"/>
          <p:nvPr>
            <p:ph idx="1" type="subTitle"/>
          </p:nvPr>
        </p:nvSpPr>
        <p:spPr>
          <a:xfrm>
            <a:off x="2137225" y="29262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Times New Roman"/>
                <a:ea typeface="Times New Roman"/>
                <a:cs typeface="Times New Roman"/>
                <a:sym typeface="Times New Roman"/>
              </a:rPr>
              <a:t>CHENG, Lin, 20711693</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 sz="1700">
                <a:latin typeface="Times New Roman"/>
                <a:ea typeface="Times New Roman"/>
                <a:cs typeface="Times New Roman"/>
                <a:sym typeface="Times New Roman"/>
              </a:rPr>
              <a:t>LAU, Cho Han, 20729595</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 sz="1700">
                <a:latin typeface="Times New Roman"/>
                <a:ea typeface="Times New Roman"/>
                <a:cs typeface="Times New Roman"/>
                <a:sym typeface="Times New Roman"/>
              </a:rPr>
              <a:t>QIAO, Shuyu, 20747563</a:t>
            </a:r>
            <a:endParaRPr sz="1700">
              <a:latin typeface="Times New Roman"/>
              <a:ea typeface="Times New Roman"/>
              <a:cs typeface="Times New Roman"/>
              <a:sym typeface="Times New Roman"/>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
        <p:nvSpPr>
          <p:cNvPr id="136" name="Google Shape;136;p22"/>
          <p:cNvSpPr txBox="1"/>
          <p:nvPr>
            <p:ph idx="1" type="body"/>
          </p:nvPr>
        </p:nvSpPr>
        <p:spPr>
          <a:xfrm>
            <a:off x="311700" y="1417800"/>
            <a:ext cx="8520600" cy="216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Proportions of three sentiments in the dataset</a:t>
            </a:r>
            <a:endParaRPr/>
          </a:p>
          <a:p>
            <a:pPr indent="-342900" lvl="0" marL="457200" rtl="0" algn="l">
              <a:spcBef>
                <a:spcPts val="0"/>
              </a:spcBef>
              <a:spcAft>
                <a:spcPts val="0"/>
              </a:spcAft>
              <a:buSzPts val="1800"/>
              <a:buChar char="●"/>
            </a:pPr>
            <a:r>
              <a:rPr lang="en"/>
              <a:t>Apply Jaccard scores to check similarity</a:t>
            </a:r>
            <a:endParaRPr/>
          </a:p>
          <a:p>
            <a:pPr indent="-342900" lvl="0" marL="457200" rtl="0" algn="l">
              <a:spcBef>
                <a:spcPts val="0"/>
              </a:spcBef>
              <a:spcAft>
                <a:spcPts val="0"/>
              </a:spcAft>
              <a:buSzPts val="1800"/>
              <a:buChar char="●"/>
            </a:pPr>
            <a:r>
              <a:rPr lang="en"/>
              <a:t>Find most common words</a:t>
            </a:r>
            <a:endParaRPr/>
          </a:p>
        </p:txBody>
      </p:sp>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Sentiment Distribution </a:t>
            </a:r>
            <a:endParaRPr/>
          </a:p>
        </p:txBody>
      </p:sp>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44" name="Google Shape;144;p23"/>
          <p:cNvPicPr preferRelativeResize="0"/>
          <p:nvPr/>
        </p:nvPicPr>
        <p:blipFill>
          <a:blip r:embed="rId3">
            <a:alphaModFix/>
          </a:blip>
          <a:stretch>
            <a:fillRect/>
          </a:stretch>
        </p:blipFill>
        <p:spPr>
          <a:xfrm>
            <a:off x="498550" y="1375675"/>
            <a:ext cx="3934075" cy="3028602"/>
          </a:xfrm>
          <a:prstGeom prst="rect">
            <a:avLst/>
          </a:prstGeom>
          <a:noFill/>
          <a:ln>
            <a:noFill/>
          </a:ln>
        </p:spPr>
      </p:pic>
      <p:pic>
        <p:nvPicPr>
          <p:cNvPr id="145" name="Google Shape;145;p23"/>
          <p:cNvPicPr preferRelativeResize="0"/>
          <p:nvPr/>
        </p:nvPicPr>
        <p:blipFill>
          <a:blip r:embed="rId4">
            <a:alphaModFix/>
          </a:blip>
          <a:stretch>
            <a:fillRect/>
          </a:stretch>
        </p:blipFill>
        <p:spPr>
          <a:xfrm>
            <a:off x="4742925" y="1417800"/>
            <a:ext cx="4089375" cy="29443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93425" y="3961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Similarity </a:t>
            </a:r>
            <a:endParaRPr/>
          </a:p>
        </p:txBody>
      </p:sp>
      <p:sp>
        <p:nvSpPr>
          <p:cNvPr id="151" name="Google Shape;15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52" name="Google Shape;152;p24"/>
          <p:cNvPicPr preferRelativeResize="0"/>
          <p:nvPr/>
        </p:nvPicPr>
        <p:blipFill>
          <a:blip r:embed="rId3">
            <a:alphaModFix/>
          </a:blip>
          <a:stretch>
            <a:fillRect/>
          </a:stretch>
        </p:blipFill>
        <p:spPr>
          <a:xfrm>
            <a:off x="393425" y="1274950"/>
            <a:ext cx="4870875" cy="2974125"/>
          </a:xfrm>
          <a:prstGeom prst="rect">
            <a:avLst/>
          </a:prstGeom>
          <a:noFill/>
          <a:ln>
            <a:noFill/>
          </a:ln>
        </p:spPr>
      </p:pic>
      <p:sp>
        <p:nvSpPr>
          <p:cNvPr id="153" name="Google Shape;153;p24"/>
          <p:cNvSpPr txBox="1"/>
          <p:nvPr/>
        </p:nvSpPr>
        <p:spPr>
          <a:xfrm>
            <a:off x="5428825" y="1206400"/>
            <a:ext cx="2961300" cy="2851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Neutral sentiment concentrate in one region around the peak with score of 1.0.</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Positive tweets and negative tweets have similar distributions, their patternings overlap a lot.</a:t>
            </a:r>
            <a:endParaRPr sz="1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Most Common Words</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60" name="Google Shape;160;p25"/>
          <p:cNvPicPr preferRelativeResize="0"/>
          <p:nvPr/>
        </p:nvPicPr>
        <p:blipFill rotWithShape="1">
          <a:blip r:embed="rId3">
            <a:alphaModFix/>
          </a:blip>
          <a:srcRect b="0" l="11948" r="0" t="14937"/>
          <a:stretch/>
        </p:blipFill>
        <p:spPr>
          <a:xfrm>
            <a:off x="461825" y="1152425"/>
            <a:ext cx="5656700" cy="3385975"/>
          </a:xfrm>
          <a:prstGeom prst="rect">
            <a:avLst/>
          </a:prstGeom>
          <a:noFill/>
          <a:ln>
            <a:noFill/>
          </a:ln>
        </p:spPr>
      </p:pic>
      <p:pic>
        <p:nvPicPr>
          <p:cNvPr id="161" name="Google Shape;161;p25"/>
          <p:cNvPicPr preferRelativeResize="0"/>
          <p:nvPr/>
        </p:nvPicPr>
        <p:blipFill>
          <a:blip r:embed="rId4">
            <a:alphaModFix/>
          </a:blip>
          <a:stretch>
            <a:fillRect/>
          </a:stretch>
        </p:blipFill>
        <p:spPr>
          <a:xfrm>
            <a:off x="1988200" y="1571900"/>
            <a:ext cx="5858051" cy="3177551"/>
          </a:xfrm>
          <a:prstGeom prst="rect">
            <a:avLst/>
          </a:prstGeom>
          <a:noFill/>
          <a:ln>
            <a:noFill/>
          </a:ln>
        </p:spPr>
      </p:pic>
      <p:pic>
        <p:nvPicPr>
          <p:cNvPr id="162" name="Google Shape;162;p25"/>
          <p:cNvPicPr preferRelativeResize="0"/>
          <p:nvPr/>
        </p:nvPicPr>
        <p:blipFill rotWithShape="1">
          <a:blip r:embed="rId5">
            <a:alphaModFix/>
          </a:blip>
          <a:srcRect b="0" l="4563" r="7346" t="13164"/>
          <a:stretch/>
        </p:blipFill>
        <p:spPr>
          <a:xfrm>
            <a:off x="3898800" y="1081700"/>
            <a:ext cx="5034925" cy="261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2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Most Common Unique Words</a:t>
            </a:r>
            <a:endParaRPr/>
          </a:p>
        </p:txBody>
      </p:sp>
      <p:sp>
        <p:nvSpPr>
          <p:cNvPr id="168" name="Google Shape;16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6"/>
          <p:cNvPicPr preferRelativeResize="0"/>
          <p:nvPr/>
        </p:nvPicPr>
        <p:blipFill rotWithShape="1">
          <a:blip r:embed="rId3">
            <a:alphaModFix/>
          </a:blip>
          <a:srcRect b="0" l="0" r="26713" t="21172"/>
          <a:stretch/>
        </p:blipFill>
        <p:spPr>
          <a:xfrm>
            <a:off x="77900" y="1361425"/>
            <a:ext cx="3309926" cy="3058901"/>
          </a:xfrm>
          <a:prstGeom prst="rect">
            <a:avLst/>
          </a:prstGeom>
          <a:noFill/>
          <a:ln>
            <a:noFill/>
          </a:ln>
        </p:spPr>
      </p:pic>
      <p:pic>
        <p:nvPicPr>
          <p:cNvPr id="170" name="Google Shape;170;p26"/>
          <p:cNvPicPr preferRelativeResize="0"/>
          <p:nvPr/>
        </p:nvPicPr>
        <p:blipFill rotWithShape="1">
          <a:blip r:embed="rId4">
            <a:alphaModFix/>
          </a:blip>
          <a:srcRect b="0" l="0" r="31982" t="23200"/>
          <a:stretch/>
        </p:blipFill>
        <p:spPr>
          <a:xfrm>
            <a:off x="3023525" y="1296675"/>
            <a:ext cx="3261991" cy="3058900"/>
          </a:xfrm>
          <a:prstGeom prst="rect">
            <a:avLst/>
          </a:prstGeom>
          <a:noFill/>
          <a:ln>
            <a:noFill/>
          </a:ln>
        </p:spPr>
      </p:pic>
      <p:pic>
        <p:nvPicPr>
          <p:cNvPr id="171" name="Google Shape;171;p26"/>
          <p:cNvPicPr preferRelativeResize="0"/>
          <p:nvPr/>
        </p:nvPicPr>
        <p:blipFill>
          <a:blip r:embed="rId5">
            <a:alphaModFix/>
          </a:blip>
          <a:stretch>
            <a:fillRect/>
          </a:stretch>
        </p:blipFill>
        <p:spPr>
          <a:xfrm>
            <a:off x="6094075" y="1430200"/>
            <a:ext cx="2927076" cy="2791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509550" y="1560450"/>
            <a:ext cx="81249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Methods </a:t>
            </a:r>
            <a:r>
              <a:rPr lang="en">
                <a:latin typeface="Times New Roman"/>
                <a:ea typeface="Times New Roman"/>
                <a:cs typeface="Times New Roman"/>
                <a:sym typeface="Times New Roman"/>
              </a:rPr>
              <a:t>&amp;</a:t>
            </a:r>
            <a:r>
              <a:rPr lang="en"/>
              <a:t> Models</a:t>
            </a:r>
            <a:endParaRPr/>
          </a:p>
        </p:txBody>
      </p:sp>
      <p:sp>
        <p:nvSpPr>
          <p:cNvPr id="177" name="Google Shape;17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Open Sans"/>
                <a:ea typeface="Open Sans"/>
                <a:cs typeface="Open Sans"/>
                <a:sym typeface="Open Sans"/>
              </a:rPr>
              <a:t>‹#›</a:t>
            </a:fld>
            <a:endParaRPr>
              <a:solidFill>
                <a:schemeClr val="lt1"/>
              </a:solidFill>
              <a:latin typeface="Open Sans"/>
              <a:ea typeface="Open Sans"/>
              <a:cs typeface="Open Sans"/>
              <a:sym typeface="Open Sans"/>
            </a:endParaRPr>
          </a:p>
        </p:txBody>
      </p:sp>
      <p:sp>
        <p:nvSpPr>
          <p:cNvPr id="178" name="Google Shape;178;p27"/>
          <p:cNvSpPr txBox="1"/>
          <p:nvPr/>
        </p:nvSpPr>
        <p:spPr>
          <a:xfrm>
            <a:off x="3094950" y="2654500"/>
            <a:ext cx="2954100" cy="1479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2"/>
              </a:buClr>
              <a:buSzPts val="3000"/>
              <a:buFont typeface="Playfair Display"/>
              <a:buAutoNum type="alphaLcPeriod"/>
            </a:pPr>
            <a:r>
              <a:rPr b="1" lang="en" sz="3000">
                <a:solidFill>
                  <a:schemeClr val="dk2"/>
                </a:solidFill>
                <a:latin typeface="Playfair Display"/>
                <a:ea typeface="Playfair Display"/>
                <a:cs typeface="Playfair Display"/>
                <a:sym typeface="Playfair Display"/>
              </a:rPr>
              <a:t>nltk</a:t>
            </a:r>
            <a:endParaRPr b="1" sz="3000">
              <a:solidFill>
                <a:schemeClr val="dk2"/>
              </a:solidFill>
              <a:latin typeface="Playfair Display"/>
              <a:ea typeface="Playfair Display"/>
              <a:cs typeface="Playfair Display"/>
              <a:sym typeface="Playfair Display"/>
            </a:endParaRPr>
          </a:p>
          <a:p>
            <a:pPr indent="-419100" lvl="0" marL="457200" rtl="0" algn="l">
              <a:spcBef>
                <a:spcPts val="0"/>
              </a:spcBef>
              <a:spcAft>
                <a:spcPts val="0"/>
              </a:spcAft>
              <a:buClr>
                <a:schemeClr val="dk2"/>
              </a:buClr>
              <a:buSzPts val="3000"/>
              <a:buFont typeface="Playfair Display"/>
              <a:buAutoNum type="alphaLcPeriod"/>
            </a:pPr>
            <a:r>
              <a:rPr b="1" lang="en" sz="3000">
                <a:solidFill>
                  <a:schemeClr val="dk2"/>
                </a:solidFill>
                <a:latin typeface="Playfair Display"/>
                <a:ea typeface="Playfair Display"/>
                <a:cs typeface="Playfair Display"/>
                <a:sym typeface="Playfair Display"/>
              </a:rPr>
              <a:t>SpaCy</a:t>
            </a:r>
            <a:endParaRPr b="1" sz="3000">
              <a:solidFill>
                <a:schemeClr val="dk2"/>
              </a:solidFill>
              <a:latin typeface="Playfair Display"/>
              <a:ea typeface="Playfair Display"/>
              <a:cs typeface="Playfair Display"/>
              <a:sym typeface="Playfair Display"/>
            </a:endParaRPr>
          </a:p>
          <a:p>
            <a:pPr indent="-419100" lvl="0" marL="457200" rtl="0" algn="l">
              <a:spcBef>
                <a:spcPts val="0"/>
              </a:spcBef>
              <a:spcAft>
                <a:spcPts val="0"/>
              </a:spcAft>
              <a:buClr>
                <a:schemeClr val="dk2"/>
              </a:buClr>
              <a:buSzPts val="3000"/>
              <a:buFont typeface="Playfair Display"/>
              <a:buAutoNum type="alphaLcPeriod"/>
            </a:pPr>
            <a:r>
              <a:rPr b="1" lang="en" sz="3000">
                <a:solidFill>
                  <a:schemeClr val="dk2"/>
                </a:solidFill>
                <a:latin typeface="Playfair Display"/>
                <a:ea typeface="Playfair Display"/>
                <a:cs typeface="Playfair Display"/>
                <a:sym typeface="Playfair Display"/>
              </a:rPr>
              <a:t>RoBERTa</a:t>
            </a:r>
            <a:endParaRPr sz="8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nltk</a:t>
            </a:r>
            <a:endParaRPr/>
          </a:p>
        </p:txBody>
      </p:sp>
      <p:sp>
        <p:nvSpPr>
          <p:cNvPr id="184" name="Google Shape;18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85" name="Google Shape;185;p28"/>
          <p:cNvPicPr preferRelativeResize="0"/>
          <p:nvPr/>
        </p:nvPicPr>
        <p:blipFill>
          <a:blip r:embed="rId3">
            <a:alphaModFix/>
          </a:blip>
          <a:stretch>
            <a:fillRect/>
          </a:stretch>
        </p:blipFill>
        <p:spPr>
          <a:xfrm>
            <a:off x="1302174" y="461855"/>
            <a:ext cx="429051" cy="466750"/>
          </a:xfrm>
          <a:prstGeom prst="rect">
            <a:avLst/>
          </a:prstGeom>
          <a:noFill/>
          <a:ln>
            <a:noFill/>
          </a:ln>
        </p:spPr>
      </p:pic>
      <p:pic>
        <p:nvPicPr>
          <p:cNvPr id="186" name="Google Shape;186;p28"/>
          <p:cNvPicPr preferRelativeResize="0"/>
          <p:nvPr/>
        </p:nvPicPr>
        <p:blipFill rotWithShape="1">
          <a:blip r:embed="rId4">
            <a:alphaModFix/>
          </a:blip>
          <a:srcRect b="0" l="0" r="0" t="3288"/>
          <a:stretch/>
        </p:blipFill>
        <p:spPr>
          <a:xfrm>
            <a:off x="479075" y="2261532"/>
            <a:ext cx="3476875" cy="1735168"/>
          </a:xfrm>
          <a:prstGeom prst="rect">
            <a:avLst/>
          </a:prstGeom>
          <a:noFill/>
          <a:ln>
            <a:noFill/>
          </a:ln>
        </p:spPr>
      </p:pic>
      <p:sp>
        <p:nvSpPr>
          <p:cNvPr id="187" name="Google Shape;187;p28"/>
          <p:cNvSpPr txBox="1"/>
          <p:nvPr/>
        </p:nvSpPr>
        <p:spPr>
          <a:xfrm>
            <a:off x="802900" y="1774925"/>
            <a:ext cx="2693100" cy="561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a:latin typeface="Times New Roman"/>
                <a:ea typeface="Times New Roman"/>
                <a:cs typeface="Times New Roman"/>
                <a:sym typeface="Times New Roman"/>
              </a:rPr>
              <a:t>N</a:t>
            </a:r>
            <a:r>
              <a:rPr lang="en">
                <a:latin typeface="Times New Roman"/>
                <a:ea typeface="Times New Roman"/>
                <a:cs typeface="Times New Roman"/>
                <a:sym typeface="Times New Roman"/>
              </a:rPr>
              <a:t>eutral Jaccard score</a:t>
            </a:r>
            <a:endParaRPr sz="1700">
              <a:latin typeface="Lato"/>
              <a:ea typeface="Lato"/>
              <a:cs typeface="Lato"/>
              <a:sym typeface="Lato"/>
            </a:endParaRPr>
          </a:p>
        </p:txBody>
      </p:sp>
      <p:pic>
        <p:nvPicPr>
          <p:cNvPr id="188" name="Google Shape;188;p28"/>
          <p:cNvPicPr preferRelativeResize="0"/>
          <p:nvPr/>
        </p:nvPicPr>
        <p:blipFill rotWithShape="1">
          <a:blip r:embed="rId5">
            <a:alphaModFix/>
          </a:blip>
          <a:srcRect b="0" l="14661" r="0" t="0"/>
          <a:stretch/>
        </p:blipFill>
        <p:spPr>
          <a:xfrm>
            <a:off x="4733701" y="3149500"/>
            <a:ext cx="3981501" cy="994375"/>
          </a:xfrm>
          <a:prstGeom prst="rect">
            <a:avLst/>
          </a:prstGeom>
          <a:noFill/>
          <a:ln>
            <a:noFill/>
          </a:ln>
        </p:spPr>
      </p:pic>
      <p:pic>
        <p:nvPicPr>
          <p:cNvPr id="189" name="Google Shape;189;p28"/>
          <p:cNvPicPr preferRelativeResize="0"/>
          <p:nvPr/>
        </p:nvPicPr>
        <p:blipFill rotWithShape="1">
          <a:blip r:embed="rId5">
            <a:alphaModFix/>
          </a:blip>
          <a:srcRect b="0" l="14659" r="38235" t="0"/>
          <a:stretch/>
        </p:blipFill>
        <p:spPr>
          <a:xfrm>
            <a:off x="5464277" y="1257989"/>
            <a:ext cx="2520350" cy="1140375"/>
          </a:xfrm>
          <a:prstGeom prst="rect">
            <a:avLst/>
          </a:prstGeom>
          <a:noFill/>
          <a:ln>
            <a:noFill/>
          </a:ln>
        </p:spPr>
      </p:pic>
      <p:cxnSp>
        <p:nvCxnSpPr>
          <p:cNvPr id="190" name="Google Shape;190;p28"/>
          <p:cNvCxnSpPr/>
          <p:nvPr/>
        </p:nvCxnSpPr>
        <p:spPr>
          <a:xfrm>
            <a:off x="6720402" y="2527589"/>
            <a:ext cx="8100" cy="545700"/>
          </a:xfrm>
          <a:prstGeom prst="straightConnector1">
            <a:avLst/>
          </a:prstGeom>
          <a:noFill/>
          <a:ln cap="flat" cmpd="sng" w="9525">
            <a:solidFill>
              <a:srgbClr val="000000"/>
            </a:solidFill>
            <a:prstDash val="solid"/>
            <a:round/>
            <a:headEnd len="med" w="med" type="none"/>
            <a:tailEnd len="med" w="med" type="triangle"/>
          </a:ln>
        </p:spPr>
      </p:cxnSp>
      <p:sp>
        <p:nvSpPr>
          <p:cNvPr id="191" name="Google Shape;191;p28"/>
          <p:cNvSpPr txBox="1"/>
          <p:nvPr/>
        </p:nvSpPr>
        <p:spPr>
          <a:xfrm>
            <a:off x="4225375" y="2451438"/>
            <a:ext cx="2323200" cy="6450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None/>
            </a:pPr>
            <a:r>
              <a:rPr lang="en" sz="1300">
                <a:latin typeface="Times New Roman"/>
                <a:ea typeface="Times New Roman"/>
                <a:cs typeface="Times New Roman"/>
                <a:sym typeface="Times New Roman"/>
              </a:rPr>
              <a:t>K</a:t>
            </a:r>
            <a:r>
              <a:rPr lang="en" sz="1300">
                <a:latin typeface="Times New Roman"/>
                <a:ea typeface="Times New Roman"/>
                <a:cs typeface="Times New Roman"/>
                <a:sym typeface="Times New Roman"/>
              </a:rPr>
              <a:t>eep all the words </a:t>
            </a:r>
            <a:endParaRPr sz="1300">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rPr lang="en" sz="1300">
                <a:latin typeface="Times New Roman"/>
                <a:ea typeface="Times New Roman"/>
                <a:cs typeface="Times New Roman"/>
                <a:sym typeface="Times New Roman"/>
              </a:rPr>
              <a:t>on neutral tweets</a:t>
            </a:r>
            <a:endParaRPr sz="1600"/>
          </a:p>
        </p:txBody>
      </p:sp>
      <p:sp>
        <p:nvSpPr>
          <p:cNvPr id="192" name="Google Shape;192;p28"/>
          <p:cNvSpPr txBox="1"/>
          <p:nvPr/>
        </p:nvSpPr>
        <p:spPr>
          <a:xfrm>
            <a:off x="2163300" y="490475"/>
            <a:ext cx="48174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For neutral tweets</a:t>
            </a:r>
            <a:endParaRPr b="1" sz="2000">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nltk</a:t>
            </a:r>
            <a:endParaRPr/>
          </a:p>
        </p:txBody>
      </p:sp>
      <p:pic>
        <p:nvPicPr>
          <p:cNvPr id="198" name="Google Shape;198;p29"/>
          <p:cNvPicPr preferRelativeResize="0"/>
          <p:nvPr/>
        </p:nvPicPr>
        <p:blipFill>
          <a:blip r:embed="rId3">
            <a:alphaModFix/>
          </a:blip>
          <a:stretch>
            <a:fillRect/>
          </a:stretch>
        </p:blipFill>
        <p:spPr>
          <a:xfrm>
            <a:off x="1100550" y="1203100"/>
            <a:ext cx="2151900" cy="3260100"/>
          </a:xfrm>
          <a:prstGeom prst="rect">
            <a:avLst/>
          </a:prstGeom>
          <a:noFill/>
          <a:ln>
            <a:noFill/>
          </a:ln>
        </p:spPr>
      </p:pic>
      <p:pic>
        <p:nvPicPr>
          <p:cNvPr id="199" name="Google Shape;199;p29"/>
          <p:cNvPicPr preferRelativeResize="0"/>
          <p:nvPr/>
        </p:nvPicPr>
        <p:blipFill>
          <a:blip r:embed="rId4">
            <a:alphaModFix/>
          </a:blip>
          <a:stretch>
            <a:fillRect/>
          </a:stretch>
        </p:blipFill>
        <p:spPr>
          <a:xfrm>
            <a:off x="4581525" y="941525"/>
            <a:ext cx="2094350" cy="1378075"/>
          </a:xfrm>
          <a:prstGeom prst="rect">
            <a:avLst/>
          </a:prstGeom>
          <a:noFill/>
          <a:ln>
            <a:noFill/>
          </a:ln>
        </p:spPr>
      </p:pic>
      <p:pic>
        <p:nvPicPr>
          <p:cNvPr id="200" name="Google Shape;200;p29"/>
          <p:cNvPicPr preferRelativeResize="0"/>
          <p:nvPr/>
        </p:nvPicPr>
        <p:blipFill>
          <a:blip r:embed="rId5">
            <a:alphaModFix/>
          </a:blip>
          <a:stretch>
            <a:fillRect/>
          </a:stretch>
        </p:blipFill>
        <p:spPr>
          <a:xfrm>
            <a:off x="4050800" y="2571750"/>
            <a:ext cx="3155800" cy="1919850"/>
          </a:xfrm>
          <a:prstGeom prst="rect">
            <a:avLst/>
          </a:prstGeom>
          <a:noFill/>
          <a:ln>
            <a:noFill/>
          </a:ln>
        </p:spPr>
      </p:pic>
      <p:sp>
        <p:nvSpPr>
          <p:cNvPr id="201" name="Google Shape;20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02" name="Google Shape;202;p29"/>
          <p:cNvPicPr preferRelativeResize="0"/>
          <p:nvPr/>
        </p:nvPicPr>
        <p:blipFill>
          <a:blip r:embed="rId6">
            <a:alphaModFix/>
          </a:blip>
          <a:stretch>
            <a:fillRect/>
          </a:stretch>
        </p:blipFill>
        <p:spPr>
          <a:xfrm>
            <a:off x="1302174" y="461855"/>
            <a:ext cx="429051" cy="466750"/>
          </a:xfrm>
          <a:prstGeom prst="rect">
            <a:avLst/>
          </a:prstGeom>
          <a:noFill/>
          <a:ln>
            <a:noFill/>
          </a:ln>
        </p:spPr>
      </p:pic>
      <p:sp>
        <p:nvSpPr>
          <p:cNvPr id="203" name="Google Shape;203;p29"/>
          <p:cNvSpPr txBox="1"/>
          <p:nvPr/>
        </p:nvSpPr>
        <p:spPr>
          <a:xfrm>
            <a:off x="2163300" y="490475"/>
            <a:ext cx="48174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For pos &amp; neg tweets</a:t>
            </a:r>
            <a:endParaRPr b="1" sz="2000">
              <a:solidFill>
                <a:schemeClr val="dk2"/>
              </a:solidFill>
              <a:latin typeface="Times New Roman"/>
              <a:ea typeface="Times New Roman"/>
              <a:cs typeface="Times New Roman"/>
              <a:sym typeface="Times New Roman"/>
            </a:endParaRPr>
          </a:p>
        </p:txBody>
      </p:sp>
      <p:sp>
        <p:nvSpPr>
          <p:cNvPr id="204" name="Google Shape;204;p29"/>
          <p:cNvSpPr txBox="1"/>
          <p:nvPr/>
        </p:nvSpPr>
        <p:spPr>
          <a:xfrm>
            <a:off x="7359800" y="1757700"/>
            <a:ext cx="1388400" cy="6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Times New Roman"/>
                <a:ea typeface="Times New Roman"/>
                <a:cs typeface="Times New Roman"/>
                <a:sym typeface="Times New Roman"/>
              </a:rPr>
              <a:t>Final score:</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500">
                <a:solidFill>
                  <a:schemeClr val="dk2"/>
                </a:solidFill>
                <a:latin typeface="Times New Roman"/>
                <a:ea typeface="Times New Roman"/>
                <a:cs typeface="Times New Roman"/>
                <a:sym typeface="Times New Roman"/>
              </a:rPr>
              <a:t>52.6%</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500">
              <a:solidFill>
                <a:schemeClr val="dk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SpaCy</a:t>
            </a:r>
            <a:endParaRPr/>
          </a:p>
        </p:txBody>
      </p:sp>
      <p:sp>
        <p:nvSpPr>
          <p:cNvPr id="210" name="Google Shape;210;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Named-Entity Recognition (NER)</a:t>
            </a:r>
            <a:endParaRPr/>
          </a:p>
        </p:txBody>
      </p:sp>
      <p:sp>
        <p:nvSpPr>
          <p:cNvPr id="211" name="Google Shape;21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12" name="Google Shape;212;p30"/>
          <p:cNvPicPr preferRelativeResize="0"/>
          <p:nvPr/>
        </p:nvPicPr>
        <p:blipFill>
          <a:blip r:embed="rId3">
            <a:alphaModFix/>
          </a:blip>
          <a:stretch>
            <a:fillRect/>
          </a:stretch>
        </p:blipFill>
        <p:spPr>
          <a:xfrm>
            <a:off x="686988" y="2040375"/>
            <a:ext cx="7877175" cy="16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SpaCy</a:t>
            </a:r>
            <a:endParaRPr/>
          </a:p>
          <a:p>
            <a:pPr indent="0" lvl="0" marL="0" rtl="0" algn="l">
              <a:spcBef>
                <a:spcPts val="0"/>
              </a:spcBef>
              <a:spcAft>
                <a:spcPts val="0"/>
              </a:spcAft>
              <a:buNone/>
            </a:pPr>
            <a:r>
              <a:t/>
            </a:r>
            <a:endParaRPr/>
          </a:p>
        </p:txBody>
      </p:sp>
      <p:sp>
        <p:nvSpPr>
          <p:cNvPr id="218" name="Google Shape;21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219" name="Google Shape;219;p31"/>
          <p:cNvSpPr txBox="1"/>
          <p:nvPr/>
        </p:nvSpPr>
        <p:spPr>
          <a:xfrm>
            <a:off x="7239200" y="1876638"/>
            <a:ext cx="1388400" cy="6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Times New Roman"/>
                <a:ea typeface="Times New Roman"/>
                <a:cs typeface="Times New Roman"/>
                <a:sym typeface="Times New Roman"/>
              </a:rPr>
              <a:t>Final score:</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500">
                <a:solidFill>
                  <a:schemeClr val="dk2"/>
                </a:solidFill>
                <a:latin typeface="Times New Roman"/>
                <a:ea typeface="Times New Roman"/>
                <a:cs typeface="Times New Roman"/>
                <a:sym typeface="Times New Roman"/>
              </a:rPr>
              <a:t>57.8%</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500">
              <a:solidFill>
                <a:schemeClr val="dk2"/>
              </a:solidFill>
              <a:latin typeface="Times New Roman"/>
              <a:ea typeface="Times New Roman"/>
              <a:cs typeface="Times New Roman"/>
              <a:sym typeface="Times New Roman"/>
            </a:endParaRPr>
          </a:p>
        </p:txBody>
      </p:sp>
      <p:sp>
        <p:nvSpPr>
          <p:cNvPr id="220" name="Google Shape;220;p31"/>
          <p:cNvSpPr txBox="1"/>
          <p:nvPr/>
        </p:nvSpPr>
        <p:spPr>
          <a:xfrm>
            <a:off x="953050" y="1051925"/>
            <a:ext cx="48174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1 Model        VS         3 Models</a:t>
            </a:r>
            <a:endParaRPr b="1" sz="2000">
              <a:solidFill>
                <a:schemeClr val="dk2"/>
              </a:solidFill>
              <a:latin typeface="Times New Roman"/>
              <a:ea typeface="Times New Roman"/>
              <a:cs typeface="Times New Roman"/>
              <a:sym typeface="Times New Roman"/>
            </a:endParaRPr>
          </a:p>
        </p:txBody>
      </p:sp>
      <p:sp>
        <p:nvSpPr>
          <p:cNvPr id="221" name="Google Shape;221;p31"/>
          <p:cNvSpPr txBox="1"/>
          <p:nvPr/>
        </p:nvSpPr>
        <p:spPr>
          <a:xfrm>
            <a:off x="7239200" y="3269938"/>
            <a:ext cx="1388400" cy="6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Times New Roman"/>
                <a:ea typeface="Times New Roman"/>
                <a:cs typeface="Times New Roman"/>
                <a:sym typeface="Times New Roman"/>
              </a:rPr>
              <a:t>Final score:</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500">
                <a:solidFill>
                  <a:schemeClr val="dk2"/>
                </a:solidFill>
                <a:latin typeface="Times New Roman"/>
                <a:ea typeface="Times New Roman"/>
                <a:cs typeface="Times New Roman"/>
                <a:sym typeface="Times New Roman"/>
              </a:rPr>
              <a:t>63.2%</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500">
              <a:solidFill>
                <a:schemeClr val="dk2"/>
              </a:solidFill>
              <a:latin typeface="Times New Roman"/>
              <a:ea typeface="Times New Roman"/>
              <a:cs typeface="Times New Roman"/>
              <a:sym typeface="Times New Roman"/>
            </a:endParaRPr>
          </a:p>
        </p:txBody>
      </p:sp>
      <p:pic>
        <p:nvPicPr>
          <p:cNvPr id="222" name="Google Shape;222;p31"/>
          <p:cNvPicPr preferRelativeResize="0"/>
          <p:nvPr/>
        </p:nvPicPr>
        <p:blipFill>
          <a:blip r:embed="rId3">
            <a:alphaModFix/>
          </a:blip>
          <a:stretch>
            <a:fillRect/>
          </a:stretch>
        </p:blipFill>
        <p:spPr>
          <a:xfrm>
            <a:off x="5303750" y="3125550"/>
            <a:ext cx="2006551" cy="1045428"/>
          </a:xfrm>
          <a:prstGeom prst="rect">
            <a:avLst/>
          </a:prstGeom>
          <a:noFill/>
          <a:ln>
            <a:noFill/>
          </a:ln>
        </p:spPr>
      </p:pic>
      <p:pic>
        <p:nvPicPr>
          <p:cNvPr id="223" name="Google Shape;223;p31"/>
          <p:cNvPicPr preferRelativeResize="0"/>
          <p:nvPr/>
        </p:nvPicPr>
        <p:blipFill>
          <a:blip r:embed="rId4">
            <a:alphaModFix/>
          </a:blip>
          <a:stretch>
            <a:fillRect/>
          </a:stretch>
        </p:blipFill>
        <p:spPr>
          <a:xfrm>
            <a:off x="5308850" y="1743700"/>
            <a:ext cx="2006552" cy="1039601"/>
          </a:xfrm>
          <a:prstGeom prst="rect">
            <a:avLst/>
          </a:prstGeom>
          <a:noFill/>
          <a:ln>
            <a:noFill/>
          </a:ln>
        </p:spPr>
      </p:pic>
      <p:pic>
        <p:nvPicPr>
          <p:cNvPr id="224" name="Google Shape;224;p31"/>
          <p:cNvPicPr preferRelativeResize="0"/>
          <p:nvPr/>
        </p:nvPicPr>
        <p:blipFill>
          <a:blip r:embed="rId5">
            <a:alphaModFix/>
          </a:blip>
          <a:stretch>
            <a:fillRect/>
          </a:stretch>
        </p:blipFill>
        <p:spPr>
          <a:xfrm>
            <a:off x="876850" y="1571850"/>
            <a:ext cx="4135513" cy="275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4" name="Google Shape;74;p14"/>
          <p:cNvSpPr txBox="1"/>
          <p:nvPr>
            <p:ph idx="1" type="body"/>
          </p:nvPr>
        </p:nvSpPr>
        <p:spPr>
          <a:xfrm>
            <a:off x="1387800" y="1396675"/>
            <a:ext cx="6368400" cy="3150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Times New Roman"/>
              <a:buAutoNum type="arabicPeriod"/>
            </a:pPr>
            <a:r>
              <a:rPr b="1" lang="en" sz="2100">
                <a:latin typeface="Times New Roman"/>
                <a:ea typeface="Times New Roman"/>
                <a:cs typeface="Times New Roman"/>
                <a:sym typeface="Times New Roman"/>
              </a:rPr>
              <a:t>Introduction</a:t>
            </a:r>
            <a:endParaRPr b="1"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b="1" lang="en" sz="2100">
                <a:latin typeface="Times New Roman"/>
                <a:ea typeface="Times New Roman"/>
                <a:cs typeface="Times New Roman"/>
                <a:sym typeface="Times New Roman"/>
              </a:rPr>
              <a:t>Data Description</a:t>
            </a:r>
            <a:endParaRPr b="1"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b="1" lang="en" sz="2100">
                <a:latin typeface="Times New Roman"/>
                <a:ea typeface="Times New Roman"/>
                <a:cs typeface="Times New Roman"/>
                <a:sym typeface="Times New Roman"/>
              </a:rPr>
              <a:t>Exploratory Data Analysis (EDA)</a:t>
            </a:r>
            <a:endParaRPr b="1"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b="1" lang="en" sz="2100">
                <a:latin typeface="Times New Roman"/>
                <a:ea typeface="Times New Roman"/>
                <a:cs typeface="Times New Roman"/>
                <a:sym typeface="Times New Roman"/>
              </a:rPr>
              <a:t>Methods &amp; </a:t>
            </a:r>
            <a:r>
              <a:rPr b="1" lang="en" sz="2100">
                <a:latin typeface="Times New Roman"/>
                <a:ea typeface="Times New Roman"/>
                <a:cs typeface="Times New Roman"/>
                <a:sym typeface="Times New Roman"/>
              </a:rPr>
              <a:t>Models</a:t>
            </a:r>
            <a:endParaRPr b="1" sz="21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AutoNum type="alphaLcPeriod"/>
            </a:pPr>
            <a:r>
              <a:rPr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ltk</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AutoNum type="alphaLcPeriod"/>
            </a:pPr>
            <a:r>
              <a:rPr lang="en" sz="1700">
                <a:latin typeface="Times New Roman"/>
                <a:ea typeface="Times New Roman"/>
                <a:cs typeface="Times New Roman"/>
                <a:sym typeface="Times New Roman"/>
              </a:rPr>
              <a:t>SpaCy</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AutoNum type="alphaLcPeriod"/>
            </a:pPr>
            <a:r>
              <a:rPr lang="en" sz="1700">
                <a:latin typeface="Times New Roman"/>
                <a:ea typeface="Times New Roman"/>
                <a:cs typeface="Times New Roman"/>
                <a:sym typeface="Times New Roman"/>
              </a:rPr>
              <a:t>RoBERTa</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b="1" lang="en" sz="2100">
                <a:latin typeface="Times New Roman"/>
                <a:ea typeface="Times New Roman"/>
                <a:cs typeface="Times New Roman"/>
                <a:sym typeface="Times New Roman"/>
              </a:rPr>
              <a:t>Conclusion &amp; Future Works</a:t>
            </a:r>
            <a:endParaRPr b="1" sz="2100">
              <a:latin typeface="Times New Roman"/>
              <a:ea typeface="Times New Roman"/>
              <a:cs typeface="Times New Roman"/>
              <a:sym typeface="Times New Roman"/>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RoBERTa</a:t>
            </a:r>
            <a:endParaRPr/>
          </a:p>
        </p:txBody>
      </p:sp>
      <p:sp>
        <p:nvSpPr>
          <p:cNvPr id="230" name="Google Shape;23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31" name="Google Shape;231;p32"/>
          <p:cNvPicPr preferRelativeResize="0"/>
          <p:nvPr/>
        </p:nvPicPr>
        <p:blipFill rotWithShape="1">
          <a:blip r:embed="rId3">
            <a:alphaModFix/>
          </a:blip>
          <a:srcRect b="10934" l="0" r="0" t="4563"/>
          <a:stretch/>
        </p:blipFill>
        <p:spPr>
          <a:xfrm>
            <a:off x="1821838" y="3727325"/>
            <a:ext cx="5347925" cy="934175"/>
          </a:xfrm>
          <a:prstGeom prst="rect">
            <a:avLst/>
          </a:prstGeom>
          <a:noFill/>
          <a:ln>
            <a:noFill/>
          </a:ln>
        </p:spPr>
      </p:pic>
      <p:pic>
        <p:nvPicPr>
          <p:cNvPr id="232" name="Google Shape;232;p32"/>
          <p:cNvPicPr preferRelativeResize="0"/>
          <p:nvPr/>
        </p:nvPicPr>
        <p:blipFill>
          <a:blip r:embed="rId4">
            <a:alphaModFix/>
          </a:blip>
          <a:stretch>
            <a:fillRect/>
          </a:stretch>
        </p:blipFill>
        <p:spPr>
          <a:xfrm>
            <a:off x="2393075" y="1147850"/>
            <a:ext cx="4357848" cy="2495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RoBERTa</a:t>
            </a:r>
            <a:endParaRPr/>
          </a:p>
        </p:txBody>
      </p:sp>
      <p:sp>
        <p:nvSpPr>
          <p:cNvPr id="238" name="Google Shape;23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239" name="Google Shape;239;p33"/>
          <p:cNvSpPr txBox="1"/>
          <p:nvPr/>
        </p:nvSpPr>
        <p:spPr>
          <a:xfrm>
            <a:off x="5695788" y="1149600"/>
            <a:ext cx="1388400" cy="6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Times New Roman"/>
                <a:ea typeface="Times New Roman"/>
                <a:cs typeface="Times New Roman"/>
                <a:sym typeface="Times New Roman"/>
              </a:rPr>
              <a:t>Final score:</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500">
                <a:solidFill>
                  <a:schemeClr val="dk2"/>
                </a:solidFill>
                <a:latin typeface="Times New Roman"/>
                <a:ea typeface="Times New Roman"/>
                <a:cs typeface="Times New Roman"/>
                <a:sym typeface="Times New Roman"/>
              </a:rPr>
              <a:t>70.9%</a:t>
            </a:r>
            <a:endParaRPr b="1"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500">
              <a:solidFill>
                <a:schemeClr val="dk2"/>
              </a:solidFill>
              <a:latin typeface="Times New Roman"/>
              <a:ea typeface="Times New Roman"/>
              <a:cs typeface="Times New Roman"/>
              <a:sym typeface="Times New Roman"/>
            </a:endParaRPr>
          </a:p>
        </p:txBody>
      </p:sp>
      <p:pic>
        <p:nvPicPr>
          <p:cNvPr id="240" name="Google Shape;240;p33"/>
          <p:cNvPicPr preferRelativeResize="0"/>
          <p:nvPr/>
        </p:nvPicPr>
        <p:blipFill>
          <a:blip r:embed="rId3">
            <a:alphaModFix/>
          </a:blip>
          <a:stretch>
            <a:fillRect/>
          </a:stretch>
        </p:blipFill>
        <p:spPr>
          <a:xfrm>
            <a:off x="5049349" y="1986300"/>
            <a:ext cx="2681273" cy="1372349"/>
          </a:xfrm>
          <a:prstGeom prst="rect">
            <a:avLst/>
          </a:prstGeom>
          <a:noFill/>
          <a:ln>
            <a:noFill/>
          </a:ln>
        </p:spPr>
      </p:pic>
      <p:pic>
        <p:nvPicPr>
          <p:cNvPr id="241" name="Google Shape;241;p33"/>
          <p:cNvPicPr preferRelativeResize="0"/>
          <p:nvPr/>
        </p:nvPicPr>
        <p:blipFill>
          <a:blip r:embed="rId4">
            <a:alphaModFix/>
          </a:blip>
          <a:stretch>
            <a:fillRect/>
          </a:stretch>
        </p:blipFill>
        <p:spPr>
          <a:xfrm>
            <a:off x="654225" y="1645563"/>
            <a:ext cx="4132473" cy="2053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355225" y="178085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Conclusion </a:t>
            </a:r>
            <a:r>
              <a:rPr lang="en">
                <a:latin typeface="Times New Roman"/>
                <a:ea typeface="Times New Roman"/>
                <a:cs typeface="Times New Roman"/>
                <a:sym typeface="Times New Roman"/>
              </a:rPr>
              <a:t>&amp;</a:t>
            </a:r>
            <a:r>
              <a:rPr lang="en"/>
              <a:t> Future Works</a:t>
            </a:r>
            <a:endParaRPr/>
          </a:p>
        </p:txBody>
      </p:sp>
      <p:sp>
        <p:nvSpPr>
          <p:cNvPr id="247" name="Google Shape;24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Open Sans"/>
                <a:ea typeface="Open Sans"/>
                <a:cs typeface="Open Sans"/>
                <a:sym typeface="Open Sans"/>
              </a:rPr>
              <a:t>‹#›</a:t>
            </a:fld>
            <a:endParaRPr>
              <a:solidFill>
                <a:schemeClr val="lt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3" name="Google Shape;25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254" name="Google Shape;254;p35"/>
          <p:cNvGraphicFramePr/>
          <p:nvPr/>
        </p:nvGraphicFramePr>
        <p:xfrm>
          <a:off x="1044238" y="2883350"/>
          <a:ext cx="3000000" cy="3000000"/>
        </p:xfrm>
        <a:graphic>
          <a:graphicData uri="http://schemas.openxmlformats.org/drawingml/2006/table">
            <a:tbl>
              <a:tblPr>
                <a:noFill/>
                <a:tableStyleId>{580A53D0-6C94-4AD0-A918-BB43A570A4FA}</a:tableStyleId>
              </a:tblPr>
              <a:tblGrid>
                <a:gridCol w="1576125"/>
                <a:gridCol w="1023700"/>
                <a:gridCol w="1028025"/>
                <a:gridCol w="1106350"/>
                <a:gridCol w="2554825"/>
              </a:tblGrid>
              <a:tr h="381000">
                <a:tc>
                  <a:txBody>
                    <a:bodyPr/>
                    <a:lstStyle/>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nltk</a:t>
                      </a:r>
                      <a:endParaRPr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SpaCy 1</a:t>
                      </a:r>
                      <a:endParaRPr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SpaCy 3</a:t>
                      </a:r>
                      <a:endParaRPr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2"/>
                          </a:solidFill>
                          <a:latin typeface="Times New Roman"/>
                          <a:ea typeface="Times New Roman"/>
                          <a:cs typeface="Times New Roman"/>
                          <a:sym typeface="Times New Roman"/>
                        </a:rPr>
                        <a:t>RoBERTa (best result)</a:t>
                      </a:r>
                      <a:endParaRPr b="1"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Jaccard Score</a:t>
                      </a:r>
                      <a:endParaRPr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52.6%</a:t>
                      </a:r>
                      <a:endParaRPr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57.8%</a:t>
                      </a:r>
                      <a:endParaRPr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63.2%</a:t>
                      </a:r>
                      <a:endParaRPr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70.9%</a:t>
                      </a:r>
                      <a:endParaRPr sz="1800">
                        <a:solidFill>
                          <a:schemeClr val="dk2"/>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5" name="Google Shape;255;p35"/>
          <p:cNvSpPr txBox="1"/>
          <p:nvPr/>
        </p:nvSpPr>
        <p:spPr>
          <a:xfrm>
            <a:off x="1347450" y="1368350"/>
            <a:ext cx="6449100" cy="1667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500">
                <a:solidFill>
                  <a:schemeClr val="dk2"/>
                </a:solidFill>
                <a:latin typeface="Times New Roman"/>
                <a:ea typeface="Times New Roman"/>
                <a:cs typeface="Times New Roman"/>
                <a:sym typeface="Times New Roman"/>
              </a:rPr>
              <a:t>Extracting some words or phrases from sentences to reflect their emotions (neutral, positive or negative) is needed. In this project, we used a variety of methods to train our data and predict the word or phrase from the tweet that exemplifies the provided sentiment</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Works</a:t>
            </a:r>
            <a:endParaRPr/>
          </a:p>
        </p:txBody>
      </p:sp>
      <p:sp>
        <p:nvSpPr>
          <p:cNvPr id="261" name="Google Shape;261;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Improve nltk</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Adjust parameters for RoBERTa</a:t>
            </a:r>
            <a:endParaRPr>
              <a:latin typeface="Times New Roman"/>
              <a:ea typeface="Times New Roman"/>
              <a:cs typeface="Times New Roman"/>
              <a:sym typeface="Times New Roman"/>
            </a:endParaRPr>
          </a:p>
        </p:txBody>
      </p:sp>
      <p:sp>
        <p:nvSpPr>
          <p:cNvPr id="262" name="Google Shape;26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286350" y="1417525"/>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500"/>
              <a:t>Thank you!</a:t>
            </a:r>
            <a:endParaRPr sz="7500"/>
          </a:p>
        </p:txBody>
      </p:sp>
      <p:sp>
        <p:nvSpPr>
          <p:cNvPr id="268" name="Google Shape;26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Open Sans"/>
                <a:ea typeface="Open Sans"/>
                <a:cs typeface="Open Sans"/>
                <a:sym typeface="Open Sans"/>
              </a:rPr>
              <a:t>‹#›</a:t>
            </a:fld>
            <a:endParaRPr>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1653000"/>
            <a:ext cx="8571300" cy="942000"/>
          </a:xfrm>
          <a:prstGeom prst="rect">
            <a:avLst/>
          </a:prstGeom>
        </p:spPr>
        <p:txBody>
          <a:bodyPr anchorCtr="0" anchor="ctr" bIns="91425" lIns="91425" spcFirstLastPara="1" rIns="91425" wrap="square" tIns="91425">
            <a:noAutofit/>
          </a:bodyPr>
          <a:lstStyle/>
          <a:p>
            <a:pPr indent="-457200" lvl="0" marL="457200" rtl="0" algn="ctr">
              <a:spcBef>
                <a:spcPts val="0"/>
              </a:spcBef>
              <a:spcAft>
                <a:spcPts val="0"/>
              </a:spcAft>
              <a:buSzPts val="3600"/>
              <a:buAutoNum type="arabicPeriod"/>
            </a:pPr>
            <a:r>
              <a:rPr lang="en"/>
              <a:t>Introduction</a:t>
            </a:r>
            <a:endParaRPr/>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Open Sans"/>
                <a:ea typeface="Open Sans"/>
                <a:cs typeface="Open Sans"/>
                <a:sym typeface="Open Sans"/>
              </a:rPr>
              <a:t>‹#›</a:t>
            </a:fld>
            <a:endParaRPr>
              <a:solidFill>
                <a:schemeClr val="l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Extract keywords or </a:t>
            </a:r>
            <a:r>
              <a:rPr lang="en" sz="2100">
                <a:latin typeface="Times New Roman"/>
                <a:ea typeface="Times New Roman"/>
                <a:cs typeface="Times New Roman"/>
                <a:sym typeface="Times New Roman"/>
              </a:rPr>
              <a:t>key phrases</a:t>
            </a:r>
            <a:r>
              <a:rPr lang="en" sz="2100">
                <a:latin typeface="Times New Roman"/>
                <a:ea typeface="Times New Roman"/>
                <a:cs typeface="Times New Roman"/>
                <a:sym typeface="Times New Roman"/>
              </a:rPr>
              <a:t> to identify sentiment description</a:t>
            </a:r>
            <a:endParaRPr sz="2100">
              <a:latin typeface="Times New Roman"/>
              <a:ea typeface="Times New Roman"/>
              <a:cs typeface="Times New Roman"/>
              <a:sym typeface="Times New Roman"/>
            </a:endParaRPr>
          </a:p>
          <a:p>
            <a:pPr indent="0" lvl="0" marL="457200" rtl="0" algn="l">
              <a:spcBef>
                <a:spcPts val="1600"/>
              </a:spcBef>
              <a:spcAft>
                <a:spcPts val="1600"/>
              </a:spcAft>
              <a:buNone/>
            </a:pPr>
            <a:r>
              <a:t/>
            </a:r>
            <a:endParaRPr sz="1700"/>
          </a:p>
        </p:txBody>
      </p:sp>
      <p:pic>
        <p:nvPicPr>
          <p:cNvPr id="88" name="Google Shape;88;p16"/>
          <p:cNvPicPr preferRelativeResize="0"/>
          <p:nvPr/>
        </p:nvPicPr>
        <p:blipFill>
          <a:blip r:embed="rId3">
            <a:alphaModFix/>
          </a:blip>
          <a:stretch>
            <a:fillRect/>
          </a:stretch>
        </p:blipFill>
        <p:spPr>
          <a:xfrm>
            <a:off x="866095" y="2398824"/>
            <a:ext cx="1772825" cy="1928550"/>
          </a:xfrm>
          <a:prstGeom prst="rect">
            <a:avLst/>
          </a:prstGeom>
          <a:noFill/>
          <a:ln>
            <a:noFill/>
          </a:ln>
        </p:spPr>
      </p:pic>
      <p:pic>
        <p:nvPicPr>
          <p:cNvPr id="89" name="Google Shape;89;p16"/>
          <p:cNvPicPr preferRelativeResize="0"/>
          <p:nvPr/>
        </p:nvPicPr>
        <p:blipFill>
          <a:blip r:embed="rId4">
            <a:alphaModFix/>
          </a:blip>
          <a:stretch>
            <a:fillRect/>
          </a:stretch>
        </p:blipFill>
        <p:spPr>
          <a:xfrm>
            <a:off x="3122962" y="2602365"/>
            <a:ext cx="2898075" cy="1521475"/>
          </a:xfrm>
          <a:prstGeom prst="rect">
            <a:avLst/>
          </a:prstGeom>
          <a:noFill/>
          <a:ln>
            <a:noFill/>
          </a:ln>
        </p:spPr>
      </p:pic>
      <p:sp>
        <p:nvSpPr>
          <p:cNvPr id="90" name="Google Shape;90;p16"/>
          <p:cNvSpPr txBox="1"/>
          <p:nvPr/>
        </p:nvSpPr>
        <p:spPr>
          <a:xfrm>
            <a:off x="6505050" y="3005063"/>
            <a:ext cx="19653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dk2"/>
                </a:solidFill>
                <a:latin typeface="Lato"/>
                <a:ea typeface="Lato"/>
                <a:cs typeface="Lato"/>
                <a:sym typeface="Lato"/>
              </a:rPr>
              <a:t>RoBERTa</a:t>
            </a:r>
            <a:endParaRPr sz="3400">
              <a:solidFill>
                <a:schemeClr val="dk2"/>
              </a:solidFill>
              <a:latin typeface="Lato"/>
              <a:ea typeface="Lato"/>
              <a:cs typeface="Lato"/>
              <a:sym typeface="Lato"/>
            </a:endParaRPr>
          </a:p>
        </p:txBody>
      </p:sp>
      <p:sp>
        <p:nvSpPr>
          <p:cNvPr id="91" name="Google Shape;9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Works</a:t>
            </a:r>
            <a:endParaRPr/>
          </a:p>
        </p:txBody>
      </p:sp>
      <p:sp>
        <p:nvSpPr>
          <p:cNvPr id="97" name="Google Shape;97;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Greenberg (1988)</a:t>
            </a:r>
            <a:endParaRPr sz="19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Natural Language Processing (NLP)</a:t>
            </a:r>
            <a:endParaRPr sz="15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Kim, Medelyan, Kan &amp; Baldwin (2012)</a:t>
            </a:r>
            <a:endParaRPr sz="19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Keyphrase extraction task</a:t>
            </a:r>
            <a:endParaRPr sz="15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Al-Jumaily, Martinez-Fernandez &amp; Van der Goot (2011)</a:t>
            </a:r>
            <a:endParaRPr sz="19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Named-Entity recognition (NER)</a:t>
            </a:r>
            <a:endParaRPr sz="15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Liu, Ott, Goyal, Du, Joshi, Chen, Levy, Lewis, Zettlemoyer &amp; Stoyanov (2019)</a:t>
            </a:r>
            <a:endParaRPr sz="19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RoBERTa</a:t>
            </a:r>
            <a:endParaRPr sz="1500">
              <a:latin typeface="Times New Roman"/>
              <a:ea typeface="Times New Roman"/>
              <a:cs typeface="Times New Roman"/>
              <a:sym typeface="Times New Roman"/>
            </a:endParaRPr>
          </a:p>
        </p:txBody>
      </p:sp>
      <p:sp>
        <p:nvSpPr>
          <p:cNvPr id="98" name="Google Shape;9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16530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a:t>
            </a:r>
            <a:r>
              <a:rPr lang="en"/>
              <a:t>Data Description</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Open Sans"/>
                <a:ea typeface="Open Sans"/>
                <a:cs typeface="Open Sans"/>
                <a:sym typeface="Open Sans"/>
              </a:rPr>
              <a:t>‹#›</a:t>
            </a:fld>
            <a:endParaRPr>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11" name="Google Shape;111;p19"/>
          <p:cNvPicPr preferRelativeResize="0"/>
          <p:nvPr/>
        </p:nvPicPr>
        <p:blipFill>
          <a:blip r:embed="rId3">
            <a:alphaModFix/>
          </a:blip>
          <a:stretch>
            <a:fillRect/>
          </a:stretch>
        </p:blipFill>
        <p:spPr>
          <a:xfrm>
            <a:off x="434875" y="1842674"/>
            <a:ext cx="4807800" cy="2411600"/>
          </a:xfrm>
          <a:prstGeom prst="rect">
            <a:avLst/>
          </a:prstGeom>
          <a:noFill/>
          <a:ln>
            <a:noFill/>
          </a:ln>
        </p:spPr>
      </p:pic>
      <p:sp>
        <p:nvSpPr>
          <p:cNvPr id="112" name="Google Shape;112;p19"/>
          <p:cNvSpPr txBox="1"/>
          <p:nvPr/>
        </p:nvSpPr>
        <p:spPr>
          <a:xfrm>
            <a:off x="5358950" y="2202475"/>
            <a:ext cx="3620400" cy="1692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chemeClr val="dk2"/>
              </a:buClr>
              <a:buSzPts val="1200"/>
              <a:buFont typeface="Times New Roman"/>
              <a:buChar char="●"/>
            </a:pPr>
            <a:r>
              <a:rPr b="1" lang="en" sz="1200">
                <a:solidFill>
                  <a:schemeClr val="dk2"/>
                </a:solidFill>
                <a:latin typeface="Times New Roman"/>
                <a:ea typeface="Times New Roman"/>
                <a:cs typeface="Times New Roman"/>
                <a:sym typeface="Times New Roman"/>
              </a:rPr>
              <a:t>textID </a:t>
            </a:r>
            <a:r>
              <a:rPr lang="en" sz="1200">
                <a:solidFill>
                  <a:schemeClr val="dk2"/>
                </a:solidFill>
                <a:latin typeface="Times New Roman"/>
                <a:ea typeface="Times New Roman"/>
                <a:cs typeface="Times New Roman"/>
                <a:sym typeface="Times New Roman"/>
              </a:rPr>
              <a:t>- unique ID for each piece of text</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Char char="●"/>
            </a:pPr>
            <a:r>
              <a:rPr b="1" lang="en" sz="1200">
                <a:solidFill>
                  <a:schemeClr val="dk2"/>
                </a:solidFill>
                <a:latin typeface="Times New Roman"/>
                <a:ea typeface="Times New Roman"/>
                <a:cs typeface="Times New Roman"/>
                <a:sym typeface="Times New Roman"/>
              </a:rPr>
              <a:t>text</a:t>
            </a:r>
            <a:r>
              <a:rPr lang="en" sz="1200">
                <a:solidFill>
                  <a:schemeClr val="dk2"/>
                </a:solidFill>
                <a:latin typeface="Times New Roman"/>
                <a:ea typeface="Times New Roman"/>
                <a:cs typeface="Times New Roman"/>
                <a:sym typeface="Times New Roman"/>
              </a:rPr>
              <a:t> - the text of the tweet</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Char char="●"/>
            </a:pPr>
            <a:r>
              <a:rPr b="1" lang="en" sz="1200">
                <a:solidFill>
                  <a:schemeClr val="dk2"/>
                </a:solidFill>
                <a:latin typeface="Times New Roman"/>
                <a:ea typeface="Times New Roman"/>
                <a:cs typeface="Times New Roman"/>
                <a:sym typeface="Times New Roman"/>
              </a:rPr>
              <a:t>sentiment</a:t>
            </a:r>
            <a:r>
              <a:rPr lang="en" sz="1200">
                <a:solidFill>
                  <a:schemeClr val="dk2"/>
                </a:solidFill>
                <a:latin typeface="Times New Roman"/>
                <a:ea typeface="Times New Roman"/>
                <a:cs typeface="Times New Roman"/>
                <a:sym typeface="Times New Roman"/>
              </a:rPr>
              <a:t> - the general sentiment of the tweet, including 3 types: neutral, negative and positive</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Char char="●"/>
            </a:pPr>
            <a:r>
              <a:rPr b="1" lang="en" sz="1200">
                <a:solidFill>
                  <a:schemeClr val="dk2"/>
                </a:solidFill>
                <a:latin typeface="Times New Roman"/>
                <a:ea typeface="Times New Roman"/>
                <a:cs typeface="Times New Roman"/>
                <a:sym typeface="Times New Roman"/>
              </a:rPr>
              <a:t>selected_text</a:t>
            </a:r>
            <a:r>
              <a:rPr lang="en" sz="1200">
                <a:solidFill>
                  <a:schemeClr val="dk2"/>
                </a:solidFill>
                <a:latin typeface="Times New Roman"/>
                <a:ea typeface="Times New Roman"/>
                <a:cs typeface="Times New Roman"/>
                <a:sym typeface="Times New Roman"/>
              </a:rPr>
              <a:t> -</a:t>
            </a:r>
            <a:r>
              <a:rPr lang="en" sz="1200">
                <a:solidFill>
                  <a:schemeClr val="dk2"/>
                </a:solidFill>
                <a:latin typeface="Times New Roman"/>
                <a:ea typeface="Times New Roman"/>
                <a:cs typeface="Times New Roman"/>
                <a:sym typeface="Times New Roman"/>
              </a:rPr>
              <a:t> a subtext of text that supports the tweet's sentiment</a:t>
            </a:r>
            <a:endParaRPr sz="1500">
              <a:solidFill>
                <a:schemeClr val="dk2"/>
              </a:solidFill>
            </a:endParaRPr>
          </a:p>
        </p:txBody>
      </p:sp>
      <p:sp>
        <p:nvSpPr>
          <p:cNvPr id="113" name="Google Shape;113;p19"/>
          <p:cNvSpPr txBox="1"/>
          <p:nvPr/>
        </p:nvSpPr>
        <p:spPr>
          <a:xfrm>
            <a:off x="1365075" y="1291925"/>
            <a:ext cx="27975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2"/>
                </a:solidFill>
                <a:latin typeface="Playfair Display"/>
                <a:ea typeface="Playfair Display"/>
                <a:cs typeface="Playfair Display"/>
                <a:sym typeface="Playfair Display"/>
              </a:rPr>
              <a:t>a dataset of tweets</a:t>
            </a:r>
            <a:endParaRPr b="1" sz="2000">
              <a:solidFill>
                <a:schemeClr val="dk2"/>
              </a:solidFill>
              <a:latin typeface="Playfair Display"/>
              <a:ea typeface="Playfair Display"/>
              <a:cs typeface="Playfair Display"/>
              <a:sym typeface="Playfair Display"/>
            </a:endParaRPr>
          </a:p>
        </p:txBody>
      </p:sp>
      <p:pic>
        <p:nvPicPr>
          <p:cNvPr id="114" name="Google Shape;114;p19"/>
          <p:cNvPicPr preferRelativeResize="0"/>
          <p:nvPr/>
        </p:nvPicPr>
        <p:blipFill>
          <a:blip r:embed="rId4">
            <a:alphaModFix/>
          </a:blip>
          <a:stretch>
            <a:fillRect/>
          </a:stretch>
        </p:blipFill>
        <p:spPr>
          <a:xfrm>
            <a:off x="3761488" y="1217539"/>
            <a:ext cx="995578" cy="560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index</a:t>
            </a:r>
            <a:endParaRPr/>
          </a:p>
        </p:txBody>
      </p:sp>
      <p:sp>
        <p:nvSpPr>
          <p:cNvPr id="120" name="Google Shape;12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Jaccard Similarity</a:t>
            </a:r>
            <a:endParaRPr sz="2000">
              <a:latin typeface="Times New Roman"/>
              <a:ea typeface="Times New Roman"/>
              <a:cs typeface="Times New Roman"/>
              <a:sym typeface="Times New Roman"/>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22" name="Google Shape;122;p20"/>
          <p:cNvPicPr preferRelativeResize="0"/>
          <p:nvPr/>
        </p:nvPicPr>
        <p:blipFill rotWithShape="1">
          <a:blip r:embed="rId3">
            <a:alphaModFix/>
          </a:blip>
          <a:srcRect b="0" l="31931" r="0" t="0"/>
          <a:stretch/>
        </p:blipFill>
        <p:spPr>
          <a:xfrm>
            <a:off x="4717050" y="1119200"/>
            <a:ext cx="2937050" cy="2905125"/>
          </a:xfrm>
          <a:prstGeom prst="rect">
            <a:avLst/>
          </a:prstGeom>
          <a:noFill/>
          <a:ln>
            <a:noFill/>
          </a:ln>
        </p:spPr>
      </p:pic>
      <p:sp>
        <p:nvSpPr>
          <p:cNvPr id="123" name="Google Shape;123;p20"/>
          <p:cNvSpPr txBox="1"/>
          <p:nvPr/>
        </p:nvSpPr>
        <p:spPr>
          <a:xfrm>
            <a:off x="707025" y="1940775"/>
            <a:ext cx="2460900" cy="2054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 sz="1500">
                <a:solidFill>
                  <a:schemeClr val="dk2"/>
                </a:solidFill>
                <a:latin typeface="Times New Roman"/>
                <a:ea typeface="Times New Roman"/>
                <a:cs typeface="Times New Roman"/>
                <a:sym typeface="Times New Roman"/>
              </a:rPr>
              <a:t>A formula m</a:t>
            </a:r>
            <a:r>
              <a:rPr b="1" lang="en" sz="1500">
                <a:solidFill>
                  <a:schemeClr val="dk2"/>
                </a:solidFill>
                <a:latin typeface="Times New Roman"/>
                <a:ea typeface="Times New Roman"/>
                <a:cs typeface="Times New Roman"/>
                <a:sym typeface="Times New Roman"/>
              </a:rPr>
              <a:t>easuring how much overlap there is </a:t>
            </a:r>
            <a:endParaRPr b="1" sz="15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500">
                <a:solidFill>
                  <a:schemeClr val="dk2"/>
                </a:solidFill>
                <a:latin typeface="Times New Roman"/>
                <a:ea typeface="Times New Roman"/>
                <a:cs typeface="Times New Roman"/>
                <a:sym typeface="Times New Roman"/>
              </a:rPr>
              <a:t>between A and B. </a:t>
            </a:r>
            <a:endParaRPr b="1" sz="1800">
              <a:solidFill>
                <a:schemeClr val="dk2"/>
              </a:solidFill>
            </a:endParaRPr>
          </a:p>
        </p:txBody>
      </p:sp>
      <p:pic>
        <p:nvPicPr>
          <p:cNvPr id="124" name="Google Shape;124;p20"/>
          <p:cNvPicPr preferRelativeResize="0"/>
          <p:nvPr/>
        </p:nvPicPr>
        <p:blipFill>
          <a:blip r:embed="rId4">
            <a:alphaModFix/>
          </a:blip>
          <a:stretch>
            <a:fillRect/>
          </a:stretch>
        </p:blipFill>
        <p:spPr>
          <a:xfrm>
            <a:off x="3698450" y="2146225"/>
            <a:ext cx="1333700" cy="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16530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Exploratory Data Analysis (EDA)</a:t>
            </a:r>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Open Sans"/>
                <a:ea typeface="Open Sans"/>
                <a:cs typeface="Open Sans"/>
                <a:sym typeface="Open Sans"/>
              </a:rPr>
              <a:t>‹#›</a:t>
            </a:fld>
            <a:endParaRPr>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