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43" r:id="rId3"/>
    <p:sldId id="522" r:id="rId4"/>
    <p:sldId id="444" r:id="rId5"/>
    <p:sldId id="558" r:id="rId6"/>
    <p:sldId id="450" r:id="rId7"/>
    <p:sldId id="496" r:id="rId8"/>
    <p:sldId id="507" r:id="rId9"/>
    <p:sldId id="531" r:id="rId10"/>
    <p:sldId id="498" r:id="rId11"/>
    <p:sldId id="500" r:id="rId12"/>
    <p:sldId id="499" r:id="rId13"/>
    <p:sldId id="485" r:id="rId14"/>
    <p:sldId id="486" r:id="rId15"/>
    <p:sldId id="452" r:id="rId16"/>
    <p:sldId id="473" r:id="rId17"/>
    <p:sldId id="545" r:id="rId18"/>
    <p:sldId id="464" r:id="rId19"/>
    <p:sldId id="484" r:id="rId20"/>
    <p:sldId id="455" r:id="rId21"/>
    <p:sldId id="475" r:id="rId22"/>
    <p:sldId id="457" r:id="rId23"/>
    <p:sldId id="487" r:id="rId24"/>
    <p:sldId id="488" r:id="rId25"/>
    <p:sldId id="552" r:id="rId26"/>
    <p:sldId id="553" r:id="rId27"/>
    <p:sldId id="489" r:id="rId28"/>
    <p:sldId id="490" r:id="rId29"/>
    <p:sldId id="554" r:id="rId30"/>
    <p:sldId id="555" r:id="rId31"/>
    <p:sldId id="556" r:id="rId32"/>
    <p:sldId id="561" r:id="rId33"/>
    <p:sldId id="559" r:id="rId34"/>
    <p:sldId id="560" r:id="rId35"/>
    <p:sldId id="449" r:id="rId36"/>
    <p:sldId id="49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EF8"/>
    <a:srgbClr val="CCFFFF"/>
    <a:srgbClr val="B1E1DC"/>
    <a:srgbClr val="000099"/>
    <a:srgbClr val="000066"/>
    <a:srgbClr val="003300"/>
    <a:srgbClr val="FF33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>
      <p:cViewPr varScale="1">
        <p:scale>
          <a:sx n="162" d="100"/>
          <a:sy n="162" d="100"/>
        </p:scale>
        <p:origin x="19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460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A36553D-AD6E-4F18-99BC-AD5E41D6A1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951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A36C6B0-13D4-4447-9B50-DDA2B040D9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465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0FAD-5C97-4BB5-A39D-1BF0DAC3D0F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8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AD86-96E9-4831-8111-2661A1AF0D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69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AD86-96E9-4831-8111-2661A1AF0D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42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AD86-96E9-4831-8111-2661A1AF0D0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38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AD86-96E9-4831-8111-2661A1AF0D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16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AD86-96E9-4831-8111-2661A1AF0D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1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AD86-96E9-4831-8111-2661A1AF0D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763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AD86-96E9-4831-8111-2661A1AF0D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79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AD86-96E9-4831-8111-2661A1AF0D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851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F6C0A-9187-4C8E-B9DE-617DE7EB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59D1A-D12A-4DA9-82D8-1E4BE202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C9424-197D-40AE-A5CB-298662CE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C4C4E-6D33-4B26-8C67-73F40168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204BA-5AA6-4174-B550-2F541B16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A1D1-8C21-486A-BB96-0169792B889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2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AD86-96E9-4831-8111-2661A1AF0D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15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A9A-E0AD-42E0-86C0-7F18721263A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81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AD86-96E9-4831-8111-2661A1AF0D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06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AD86-96E9-4831-8111-2661A1AF0D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92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9F9D-69AB-4DDE-A168-E4374E92327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8983-3F9E-4364-AF26-B78F0C6DB5D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64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AD86-96E9-4831-8111-2661A1AF0D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66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31AA-71AE-42B5-A8ED-866BEAFAD90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1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C4AD86-96E9-4831-8111-2661A1AF0D0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pic>
        <p:nvPicPr>
          <p:cNvPr id="8" name="Picture 17" descr="河海大学校徽">
            <a:extLst>
              <a:ext uri="{FF2B5EF4-FFF2-40B4-BE49-F238E27FC236}">
                <a16:creationId xmlns:a16="http://schemas.microsoft.com/office/drawing/2014/main" id="{0430F2AB-111A-44BE-8FAA-E5570B913308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1" cstate="print">
            <a:clrChange>
              <a:clrFrom>
                <a:srgbClr val="FBFCFF"/>
              </a:clrFrom>
              <a:clrTo>
                <a:srgbClr val="FBFC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2988" cy="981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116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wwb.org.cn/" TargetMode="External"/><Relationship Id="rId2" Type="http://schemas.openxmlformats.org/officeDocument/2006/relationships/hyperlink" Target="http://www.cnsoftbei.com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cy.ncss.cn/mtcontest/index" TargetMode="External"/><Relationship Id="rId4" Type="http://schemas.openxmlformats.org/officeDocument/2006/relationships/hyperlink" Target="https://www.jsjds.com.c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china.net/home?trackType=2" TargetMode="External"/><Relationship Id="rId2" Type="http://schemas.openxmlformats.org/officeDocument/2006/relationships/hyperlink" Target="https://iot.sjtu.edu.cn/Default.aspx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576" y="836712"/>
            <a:ext cx="7921500" cy="192882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800" dirty="0"/>
              <a:t>软件综合实践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933056"/>
            <a:ext cx="6400800" cy="175260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金纪东、张卓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57823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示例题目</a:t>
            </a:r>
            <a:r>
              <a:rPr lang="en-US" altLang="zh-CN" dirty="0"/>
              <a:t>-</a:t>
            </a:r>
            <a:r>
              <a:rPr lang="zh-CN" altLang="en-US" dirty="0"/>
              <a:t>信息系统类</a:t>
            </a:r>
            <a:r>
              <a:rPr lang="en-US" altLang="zh-CN" dirty="0"/>
              <a:t>-C/S</a:t>
            </a:r>
            <a:r>
              <a:rPr lang="zh-CN" altLang="en-US" dirty="0"/>
              <a:t>结构或</a:t>
            </a:r>
            <a:r>
              <a:rPr lang="en-US" altLang="zh-CN" dirty="0"/>
              <a:t>B/S</a:t>
            </a:r>
            <a:r>
              <a:rPr lang="zh-CN" altLang="en-US" dirty="0"/>
              <a:t>结构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图书出版管理系统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房屋销售管理系统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小区物业管理系统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高校教材发放管理系统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实验室设备管理系统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高校科研管理系统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高校学生收费系统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试题库管理系统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网吧机房管理系统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……</a:t>
            </a:r>
          </a:p>
          <a:p>
            <a:pPr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873020-CDB1-4400-A3FC-55B56AD575FC}"/>
              </a:ext>
            </a:extLst>
          </p:cNvPr>
          <p:cNvSpPr txBox="1"/>
          <p:nvPr/>
        </p:nvSpPr>
        <p:spPr>
          <a:xfrm>
            <a:off x="4355976" y="3125120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具体题目和详细要求，另行提供！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1010282"/>
          </a:xfrm>
        </p:spPr>
        <p:txBody>
          <a:bodyPr/>
          <a:lstStyle/>
          <a:p>
            <a:r>
              <a:rPr lang="zh-CN" altLang="en-US" dirty="0"/>
              <a:t>示例题目</a:t>
            </a:r>
            <a:r>
              <a:rPr lang="en-US" altLang="zh-CN" dirty="0"/>
              <a:t>-</a:t>
            </a:r>
            <a:r>
              <a:rPr lang="zh-CN" altLang="en-US" dirty="0"/>
              <a:t>信息系统类</a:t>
            </a:r>
            <a:r>
              <a:rPr lang="en-US" altLang="zh-CN" dirty="0"/>
              <a:t>-B/S</a:t>
            </a:r>
            <a:r>
              <a:rPr lang="zh-CN" altLang="en-US" dirty="0"/>
              <a:t>结构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民航订票系统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火车票订票系统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公交查询系统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在线测试系统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在线论坛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在线成绩录入系统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在线成绩查询系统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在线毕业设计管理系统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在线高考志愿填报分析系统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在线答疑系统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在线作业提交系统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……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1AE8CC-2207-48FB-AAAC-44F0B63A707F}"/>
              </a:ext>
            </a:extLst>
          </p:cNvPr>
          <p:cNvSpPr txBox="1"/>
          <p:nvPr/>
        </p:nvSpPr>
        <p:spPr>
          <a:xfrm>
            <a:off x="4355976" y="3125120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具体题目和详细要求，另行提供！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938274"/>
          </a:xfrm>
        </p:spPr>
        <p:txBody>
          <a:bodyPr/>
          <a:lstStyle/>
          <a:p>
            <a:r>
              <a:rPr lang="zh-CN" altLang="en-US" dirty="0"/>
              <a:t>示例题目</a:t>
            </a:r>
            <a:r>
              <a:rPr lang="en-US" altLang="zh-CN" dirty="0"/>
              <a:t>-</a:t>
            </a:r>
            <a:r>
              <a:rPr lang="zh-CN" altLang="en-US" dirty="0"/>
              <a:t>算法设计类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数据加密类算法及可视化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人工智能算法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机器学习算法实现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深度学习算法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模式识别算法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…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数据挖掘算法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关联规则挖掘算法及可视化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聚类算法及可视化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分类算法及可视化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0E532C-8FFF-40FC-811C-F6B98BF7547A}"/>
              </a:ext>
            </a:extLst>
          </p:cNvPr>
          <p:cNvSpPr txBox="1"/>
          <p:nvPr/>
        </p:nvSpPr>
        <p:spPr>
          <a:xfrm>
            <a:off x="4355976" y="3125120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具体题目和详细要求，另行提供！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设计步骤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宋体" pitchFamily="2" charset="-122"/>
              </a:rPr>
              <a:t>选题，</a:t>
            </a:r>
            <a:r>
              <a:rPr lang="zh-CN" altLang="en-US" dirty="0">
                <a:highlight>
                  <a:srgbClr val="00FFFF"/>
                </a:highlight>
                <a:ea typeface="宋体" pitchFamily="2" charset="-122"/>
              </a:rPr>
              <a:t>技术可行性分析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highlight>
                  <a:srgbClr val="FFFF00"/>
                </a:highlight>
                <a:ea typeface="宋体" pitchFamily="2" charset="-122"/>
              </a:rPr>
              <a:t>需求分析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highlight>
                  <a:srgbClr val="FFFF00"/>
                </a:highlight>
                <a:ea typeface="宋体" pitchFamily="2" charset="-122"/>
              </a:rPr>
              <a:t>概要设计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highlight>
                  <a:srgbClr val="FFFF00"/>
                </a:highlight>
                <a:ea typeface="宋体" pitchFamily="2" charset="-122"/>
              </a:rPr>
              <a:t>详细设计与实现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highlight>
                  <a:srgbClr val="FFFF00"/>
                </a:highlight>
                <a:ea typeface="宋体" pitchFamily="2" charset="-122"/>
              </a:rPr>
              <a:t>测试</a:t>
            </a:r>
            <a:endParaRPr lang="en-US" altLang="zh-CN" dirty="0">
              <a:highlight>
                <a:srgbClr val="FFFF00"/>
              </a:highlight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宋体" pitchFamily="2" charset="-122"/>
              </a:rPr>
              <a:t>文档、演示视频（</a:t>
            </a:r>
            <a:r>
              <a:rPr lang="zh-CN" altLang="en-US" dirty="0">
                <a:highlight>
                  <a:srgbClr val="FFFF00"/>
                </a:highlight>
                <a:ea typeface="宋体" pitchFamily="2" charset="-122"/>
              </a:rPr>
              <a:t>如参赛，以竞赛要求为准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ea typeface="宋体" pitchFamily="2" charset="-122"/>
              </a:rPr>
              <a:t>验收</a:t>
            </a:r>
          </a:p>
          <a:p>
            <a:pPr>
              <a:lnSpc>
                <a:spcPct val="120000"/>
              </a:lnSpc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信息系统类要求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1" y="404664"/>
            <a:ext cx="7773338" cy="57823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　需求分析</a:t>
            </a:r>
            <a:endParaRPr lang="en-US" altLang="zh-CN" dirty="0"/>
          </a:p>
        </p:txBody>
      </p:sp>
      <p:sp>
        <p:nvSpPr>
          <p:cNvPr id="927747" name="Rectangle 3"/>
          <p:cNvSpPr>
            <a:spLocks noGrp="1" noChangeArrowheads="1"/>
          </p:cNvSpPr>
          <p:nvPr>
            <p:ph idx="1"/>
          </p:nvPr>
        </p:nvSpPr>
        <p:spPr>
          <a:xfrm>
            <a:off x="403225" y="2204864"/>
            <a:ext cx="7337127" cy="2664295"/>
          </a:xfrm>
          <a:noFill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b="0" dirty="0">
                <a:ea typeface="宋体" pitchFamily="2" charset="-122"/>
              </a:rPr>
              <a:t>分以下三个方面进行：</a:t>
            </a:r>
          </a:p>
          <a:p>
            <a:r>
              <a:rPr lang="zh-CN" altLang="en-US" b="0" dirty="0">
                <a:ea typeface="宋体" pitchFamily="2" charset="-122"/>
              </a:rPr>
              <a:t>业务需求</a:t>
            </a:r>
          </a:p>
          <a:p>
            <a:pPr lvl="1"/>
            <a:r>
              <a:rPr lang="zh-CN" altLang="en-US" b="0" dirty="0">
                <a:solidFill>
                  <a:schemeClr val="accent6"/>
                </a:solidFill>
                <a:ea typeface="宋体" pitchFamily="2" charset="-122"/>
              </a:rPr>
              <a:t>用业务流程图描述</a:t>
            </a:r>
          </a:p>
          <a:p>
            <a:r>
              <a:rPr lang="zh-CN" altLang="en-US" b="0" dirty="0">
                <a:ea typeface="宋体" pitchFamily="2" charset="-122"/>
              </a:rPr>
              <a:t>功能需求（信息需求）</a:t>
            </a:r>
          </a:p>
          <a:p>
            <a:pPr lvl="1"/>
            <a:r>
              <a:rPr lang="zh-CN" altLang="en-US" b="0" dirty="0">
                <a:solidFill>
                  <a:schemeClr val="accent6"/>
                </a:solidFill>
                <a:ea typeface="宋体" pitchFamily="2" charset="-122"/>
              </a:rPr>
              <a:t>用数据流图（或</a:t>
            </a:r>
            <a:r>
              <a:rPr lang="en-US" altLang="zh-CN" b="0" dirty="0">
                <a:solidFill>
                  <a:schemeClr val="accent6"/>
                </a:solidFill>
                <a:ea typeface="宋体" pitchFamily="2" charset="-122"/>
              </a:rPr>
              <a:t>UML</a:t>
            </a:r>
            <a:r>
              <a:rPr lang="zh-CN" altLang="en-US" b="0" dirty="0">
                <a:solidFill>
                  <a:schemeClr val="accent6"/>
                </a:solidFill>
                <a:ea typeface="宋体" pitchFamily="2" charset="-122"/>
              </a:rPr>
              <a:t>用例图）和数据字典描述</a:t>
            </a:r>
          </a:p>
          <a:p>
            <a:r>
              <a:rPr lang="zh-CN" altLang="en-US" b="0" dirty="0">
                <a:ea typeface="宋体" pitchFamily="2" charset="-122"/>
              </a:rPr>
              <a:t>非功能性需求（如安全性和完整性需求）</a:t>
            </a:r>
          </a:p>
          <a:p>
            <a:pPr>
              <a:buFont typeface="Wingdings" pitchFamily="2" charset="2"/>
              <a:buNone/>
            </a:pPr>
            <a:endParaRPr lang="zh-CN" altLang="en-US" b="0" dirty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927744" name="Text Box 0"/>
          <p:cNvSpPr txBox="1">
            <a:spLocks noChangeArrowheads="1"/>
          </p:cNvSpPr>
          <p:nvPr/>
        </p:nvSpPr>
        <p:spPr bwMode="auto">
          <a:xfrm>
            <a:off x="395287" y="1264561"/>
            <a:ext cx="8353425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ea typeface="宋体" pitchFamily="2" charset="-122"/>
              </a:rPr>
              <a:t>既要有文字描述，又要有图表辅助说明。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5" name="Text Box 0">
            <a:extLst>
              <a:ext uri="{FF2B5EF4-FFF2-40B4-BE49-F238E27FC236}">
                <a16:creationId xmlns:a16="http://schemas.microsoft.com/office/drawing/2014/main" id="{8E59C274-44DB-428E-AE13-FE567B80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2600808"/>
            <a:ext cx="367240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cap="all" dirty="0">
                <a:solidFill>
                  <a:schemeClr val="accent6"/>
                </a:solidFill>
                <a:ea typeface="宋体" pitchFamily="2" charset="-122"/>
              </a:rPr>
              <a:t>建议：</a:t>
            </a:r>
            <a:endParaRPr lang="en-US" altLang="zh-CN" sz="2000" cap="all" dirty="0">
              <a:solidFill>
                <a:schemeClr val="accent6"/>
              </a:solidFill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cap="all" dirty="0">
                <a:solidFill>
                  <a:schemeClr val="accent6"/>
                </a:solidFill>
                <a:ea typeface="宋体" pitchFamily="2" charset="-122"/>
              </a:rPr>
              <a:t>按软件工程规范进行需求分析</a:t>
            </a:r>
            <a:endParaRPr lang="en-US" altLang="zh-CN" sz="2000" cap="all" dirty="0">
              <a:solidFill>
                <a:schemeClr val="accent6"/>
              </a:solidFill>
              <a:ea typeface="宋体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4A97528-E779-4F0E-ABDF-DE3D8F973222}"/>
              </a:ext>
            </a:extLst>
          </p:cNvPr>
          <p:cNvCxnSpPr/>
          <p:nvPr/>
        </p:nvCxnSpPr>
        <p:spPr>
          <a:xfrm flipH="1">
            <a:off x="3203848" y="2924944"/>
            <a:ext cx="165618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1D2913-8B0B-4DB7-BEE6-19116553CE00}"/>
              </a:ext>
            </a:extLst>
          </p:cNvPr>
          <p:cNvCxnSpPr/>
          <p:nvPr/>
        </p:nvCxnSpPr>
        <p:spPr>
          <a:xfrm flipH="1">
            <a:off x="4139952" y="3031695"/>
            <a:ext cx="720080" cy="90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0"/>
            <a:ext cx="7793037" cy="9144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　概要设计－</a:t>
            </a:r>
            <a:r>
              <a:rPr lang="zh-CN" altLang="en-US" dirty="0">
                <a:solidFill>
                  <a:srgbClr val="FF0000"/>
                </a:solidFill>
              </a:rPr>
              <a:t>系统构成</a:t>
            </a:r>
          </a:p>
        </p:txBody>
      </p:sp>
      <p:pic>
        <p:nvPicPr>
          <p:cNvPr id="951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313"/>
            <a:ext cx="6768356" cy="458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15BF5B7-B9CF-45EC-97EF-90A5588BC9CF}"/>
              </a:ext>
            </a:extLst>
          </p:cNvPr>
          <p:cNvSpPr txBox="1"/>
          <p:nvPr/>
        </p:nvSpPr>
        <p:spPr>
          <a:xfrm>
            <a:off x="1979712" y="101469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图文结合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43421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　概要设计</a:t>
            </a:r>
            <a:r>
              <a:rPr lang="en-US" altLang="zh-CN" dirty="0">
                <a:latin typeface="Tahoma"/>
              </a:rPr>
              <a:t>—</a:t>
            </a:r>
            <a:r>
              <a:rPr lang="zh-CN" altLang="en-US" dirty="0">
                <a:solidFill>
                  <a:srgbClr val="FF0000"/>
                </a:solidFill>
              </a:rPr>
              <a:t>概念数据库设计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29795" name="Rectangle 3"/>
          <p:cNvSpPr>
            <a:spLocks noGrp="1" noChangeArrowheads="1"/>
          </p:cNvSpPr>
          <p:nvPr>
            <p:ph idx="1"/>
          </p:nvPr>
        </p:nvSpPr>
        <p:spPr>
          <a:xfrm>
            <a:off x="460375" y="1412776"/>
            <a:ext cx="8345487" cy="434218"/>
          </a:xfrm>
          <a:noFill/>
        </p:spPr>
        <p:txBody>
          <a:bodyPr>
            <a:normAutofit lnSpcReduction="10000"/>
          </a:bodyPr>
          <a:lstStyle/>
          <a:p>
            <a:r>
              <a:rPr lang="zh-CN" altLang="en-US" b="0" dirty="0">
                <a:ea typeface="宋体" pitchFamily="2" charset="-122"/>
              </a:rPr>
              <a:t>画出</a:t>
            </a:r>
            <a:r>
              <a:rPr lang="en-US" altLang="zh-CN" b="0" dirty="0">
                <a:ea typeface="宋体" pitchFamily="2" charset="-122"/>
              </a:rPr>
              <a:t>E-R</a:t>
            </a:r>
            <a:r>
              <a:rPr lang="zh-CN" altLang="en-US" b="0" dirty="0">
                <a:ea typeface="宋体" pitchFamily="2" charset="-122"/>
              </a:rPr>
              <a:t>图</a:t>
            </a:r>
            <a:endParaRPr lang="en-US" altLang="zh-CN" b="0" dirty="0">
              <a:ea typeface="宋体" pitchFamily="2" charset="-122"/>
            </a:endParaRPr>
          </a:p>
          <a:p>
            <a:endParaRPr lang="zh-CN" altLang="en-US" b="0" dirty="0">
              <a:ea typeface="宋体" pitchFamily="2" charset="-122"/>
            </a:endParaRPr>
          </a:p>
        </p:txBody>
      </p:sp>
      <p:sp>
        <p:nvSpPr>
          <p:cNvPr id="929792" name="Text Box 0"/>
          <p:cNvSpPr txBox="1">
            <a:spLocks noChangeArrowheads="1"/>
          </p:cNvSpPr>
          <p:nvPr/>
        </p:nvSpPr>
        <p:spPr bwMode="auto">
          <a:xfrm>
            <a:off x="484337" y="2060848"/>
            <a:ext cx="8353425" cy="519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宋体" pitchFamily="2" charset="-122"/>
              </a:rPr>
              <a:t>注意：</a:t>
            </a:r>
            <a:r>
              <a:rPr lang="en-US" altLang="zh-CN" dirty="0">
                <a:ea typeface="宋体" pitchFamily="2" charset="-122"/>
              </a:rPr>
              <a:t>E</a:t>
            </a:r>
            <a:r>
              <a:rPr lang="zh-CN" altLang="en-US" dirty="0">
                <a:ea typeface="宋体" pitchFamily="2" charset="-122"/>
              </a:rPr>
              <a:t>－</a:t>
            </a:r>
            <a:r>
              <a:rPr lang="en-US" altLang="zh-CN" dirty="0">
                <a:ea typeface="宋体" pitchFamily="2" charset="-122"/>
              </a:rPr>
              <a:t>R</a:t>
            </a:r>
            <a:r>
              <a:rPr lang="zh-CN" altLang="en-US" dirty="0">
                <a:ea typeface="宋体" pitchFamily="2" charset="-122"/>
              </a:rPr>
              <a:t>图符号的规范性</a:t>
            </a:r>
          </a:p>
        </p:txBody>
      </p:sp>
    </p:spTree>
    <p:extLst>
      <p:ext uri="{BB962C8B-B14F-4D97-AF65-F5344CB8AC3E}">
        <p14:creationId xmlns:p14="http://schemas.microsoft.com/office/powerpoint/2010/main" val="71538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50622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　概要设计</a:t>
            </a:r>
            <a:r>
              <a:rPr lang="en-US" altLang="zh-CN" dirty="0">
                <a:latin typeface="Tahoma"/>
              </a:rPr>
              <a:t>—</a:t>
            </a:r>
            <a:r>
              <a:rPr lang="zh-CN" altLang="en-US" dirty="0">
                <a:solidFill>
                  <a:srgbClr val="FF0000"/>
                </a:solidFill>
              </a:rPr>
              <a:t>逻辑数据库设计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399256" y="1844824"/>
            <a:ext cx="8345487" cy="2232248"/>
          </a:xfrm>
          <a:noFill/>
        </p:spPr>
        <p:txBody>
          <a:bodyPr/>
          <a:lstStyle/>
          <a:p>
            <a:r>
              <a:rPr lang="en-US" altLang="zh-CN" b="0" dirty="0">
                <a:ea typeface="宋体" pitchFamily="2" charset="-122"/>
              </a:rPr>
              <a:t>E-R</a:t>
            </a:r>
            <a:r>
              <a:rPr lang="zh-CN" altLang="en-US" b="0" dirty="0">
                <a:ea typeface="宋体" pitchFamily="2" charset="-122"/>
              </a:rPr>
              <a:t>图转换为表</a:t>
            </a:r>
          </a:p>
          <a:p>
            <a:r>
              <a:rPr lang="zh-CN" altLang="en-US" b="0" dirty="0">
                <a:ea typeface="宋体" pitchFamily="2" charset="-122"/>
              </a:rPr>
              <a:t>关系规范化等</a:t>
            </a:r>
          </a:p>
          <a:p>
            <a:r>
              <a:rPr lang="zh-CN" altLang="en-US" b="0" dirty="0">
                <a:ea typeface="宋体" pitchFamily="2" charset="-122"/>
              </a:rPr>
              <a:t>用户视图设计</a:t>
            </a:r>
          </a:p>
          <a:p>
            <a:r>
              <a:rPr lang="zh-CN" altLang="en-US" b="0" dirty="0">
                <a:ea typeface="宋体" pitchFamily="2" charset="-122"/>
              </a:rPr>
              <a:t>关联图（</a:t>
            </a:r>
            <a:r>
              <a:rPr lang="en-US" altLang="zh-CN" b="0" dirty="0" err="1">
                <a:ea typeface="宋体" pitchFamily="2" charset="-122"/>
              </a:rPr>
              <a:t>visio</a:t>
            </a:r>
            <a:r>
              <a:rPr lang="en-US" altLang="zh-CN" b="0" dirty="0">
                <a:ea typeface="宋体" pitchFamily="2" charset="-122"/>
              </a:rPr>
              <a:t> </a:t>
            </a:r>
            <a:r>
              <a:rPr lang="zh-CN" altLang="en-US" b="0" dirty="0">
                <a:ea typeface="宋体" pitchFamily="2" charset="-122"/>
              </a:rPr>
              <a:t>逆向工程）（可在数据库实现完成后作）</a:t>
            </a:r>
          </a:p>
          <a:p>
            <a:endParaRPr lang="zh-CN" altLang="en-US" b="0" dirty="0">
              <a:ea typeface="宋体" pitchFamily="2" charset="-122"/>
            </a:endParaRPr>
          </a:p>
          <a:p>
            <a:pPr lvl="1"/>
            <a:endParaRPr lang="zh-CN" altLang="en-US" b="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36221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　概要设计</a:t>
            </a:r>
            <a:r>
              <a:rPr lang="en-US" altLang="zh-CN" dirty="0">
                <a:latin typeface="Tahoma"/>
              </a:rPr>
              <a:t>—</a:t>
            </a:r>
            <a:r>
              <a:rPr lang="zh-CN" altLang="en-US" dirty="0">
                <a:solidFill>
                  <a:srgbClr val="FF0000"/>
                </a:solidFill>
              </a:rPr>
              <a:t>物理数据库设计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345487" cy="4752528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b="0" dirty="0">
              <a:ea typeface="宋体" pitchFamily="2" charset="-122"/>
            </a:endParaRPr>
          </a:p>
          <a:p>
            <a:r>
              <a:rPr lang="zh-CN" altLang="en-US" b="0" dirty="0">
                <a:ea typeface="宋体" pitchFamily="2" charset="-122"/>
              </a:rPr>
              <a:t>针对上阶段设计的表，确定在表上建立哪些索引，有哪些约束条件，数据类型如何？</a:t>
            </a:r>
          </a:p>
          <a:p>
            <a:pPr lvl="1"/>
            <a:endParaRPr lang="zh-CN" altLang="en-US" b="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7773338" cy="864096"/>
          </a:xfrm>
        </p:spPr>
        <p:txBody>
          <a:bodyPr/>
          <a:lstStyle/>
          <a:p>
            <a:r>
              <a:rPr lang="zh-CN" altLang="en-US" dirty="0"/>
              <a:t>软件综合实践课程设置目的</a:t>
            </a:r>
            <a:r>
              <a:rPr lang="zh-CN" altLang="en-US" dirty="0">
                <a:ea typeface="宋体" pitchFamily="2" charset="-122"/>
              </a:rPr>
              <a:t> 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568952" cy="48245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>
                <a:ea typeface="宋体" pitchFamily="2" charset="-122"/>
              </a:rPr>
              <a:t> 软件综合实践课程是在所学软件课程的基础</a:t>
            </a:r>
            <a:r>
              <a:rPr lang="zh-CN" altLang="en-US" sz="3200" dirty="0"/>
              <a:t>上，综合利用</a:t>
            </a:r>
            <a:r>
              <a:rPr lang="zh-CN" altLang="en-US" sz="3200" dirty="0">
                <a:ea typeface="宋体" pitchFamily="2" charset="-122"/>
              </a:rPr>
              <a:t>所学知识，以培养实践动手能力为主的一门软件类实践性课程。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sz="3200" dirty="0">
                <a:ea typeface="宋体" pitchFamily="2" charset="-122"/>
              </a:rPr>
              <a:t>涉及课程：人工智能、机器学习、软件工程、数据库系统原理及其它软件类课程等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sz="3200" dirty="0">
                <a:ea typeface="宋体" pitchFamily="2" charset="-122"/>
              </a:rPr>
              <a:t>目的：通过综合实践培养学生软件实践能力，为毕业设计打基础。 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794257"/>
          </a:xfrm>
        </p:spPr>
        <p:txBody>
          <a:bodyPr/>
          <a:lstStyle/>
          <a:p>
            <a:r>
              <a:rPr lang="en-US" altLang="zh-CN" dirty="0"/>
              <a:t>3  </a:t>
            </a:r>
            <a:r>
              <a:rPr lang="zh-CN" altLang="en-US" dirty="0"/>
              <a:t>详细设计与实现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FF0000"/>
                </a:solidFill>
              </a:rPr>
              <a:t>数据库实现</a:t>
            </a:r>
            <a:endParaRPr lang="en-US" altLang="zh-CN" dirty="0"/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219279"/>
            <a:ext cx="8345487" cy="2910781"/>
          </a:xfrm>
          <a:noFill/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000" b="0" dirty="0">
                <a:ea typeface="宋体" pitchFamily="2" charset="-122"/>
              </a:rPr>
              <a:t>在数据库中建立表</a:t>
            </a:r>
          </a:p>
          <a:p>
            <a:pPr lvl="1">
              <a:lnSpc>
                <a:spcPct val="90000"/>
              </a:lnSpc>
            </a:pPr>
            <a:r>
              <a:rPr lang="zh-CN" altLang="en-US" sz="2000" b="0" dirty="0">
                <a:ea typeface="宋体" pitchFamily="2" charset="-122"/>
              </a:rPr>
              <a:t>数据库完整性的实施</a:t>
            </a:r>
            <a:r>
              <a:rPr lang="en-US" altLang="zh-CN" sz="2000" b="0" dirty="0">
                <a:ea typeface="宋体" pitchFamily="2" charset="-122"/>
              </a:rPr>
              <a:t>(</a:t>
            </a:r>
            <a:r>
              <a:rPr lang="zh-CN" altLang="en-US" sz="2000" b="0" dirty="0">
                <a:ea typeface="宋体" pitchFamily="2" charset="-122"/>
              </a:rPr>
              <a:t>指出主码、外码及其他约束</a:t>
            </a:r>
            <a:r>
              <a:rPr lang="en-US" altLang="zh-CN" sz="2000" b="0" dirty="0">
                <a:ea typeface="宋体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000" b="0" dirty="0">
                <a:ea typeface="宋体" pitchFamily="2" charset="-122"/>
              </a:rPr>
              <a:t>数据库中其它对象的创建</a:t>
            </a:r>
          </a:p>
          <a:p>
            <a:pPr lvl="2">
              <a:lnSpc>
                <a:spcPct val="90000"/>
              </a:lnSpc>
            </a:pPr>
            <a:r>
              <a:rPr lang="zh-CN" altLang="en-US" sz="1800" b="0" dirty="0">
                <a:ea typeface="宋体" pitchFamily="2" charset="-122"/>
              </a:rPr>
              <a:t>视图</a:t>
            </a:r>
          </a:p>
          <a:p>
            <a:pPr lvl="2">
              <a:lnSpc>
                <a:spcPct val="90000"/>
              </a:lnSpc>
            </a:pPr>
            <a:r>
              <a:rPr lang="zh-CN" altLang="en-US" sz="1800" b="0" dirty="0">
                <a:ea typeface="宋体" pitchFamily="2" charset="-122"/>
              </a:rPr>
              <a:t>索引</a:t>
            </a:r>
          </a:p>
          <a:p>
            <a:pPr lvl="2">
              <a:lnSpc>
                <a:spcPct val="90000"/>
              </a:lnSpc>
            </a:pPr>
            <a:r>
              <a:rPr lang="zh-CN" altLang="en-US" sz="1800" b="0" dirty="0">
                <a:ea typeface="宋体" pitchFamily="2" charset="-122"/>
              </a:rPr>
              <a:t>存储过程</a:t>
            </a:r>
          </a:p>
          <a:p>
            <a:pPr lvl="2">
              <a:lnSpc>
                <a:spcPct val="90000"/>
              </a:lnSpc>
            </a:pPr>
            <a:r>
              <a:rPr lang="zh-CN" altLang="en-US" sz="1800" b="0" dirty="0">
                <a:ea typeface="宋体" pitchFamily="2" charset="-122"/>
              </a:rPr>
              <a:t>触发器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zh-CN" altLang="en-US" sz="1800" b="0" dirty="0">
              <a:ea typeface="宋体" pitchFamily="2" charset="-122"/>
              <a:sym typeface="MT Extra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866266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3  </a:t>
            </a:r>
            <a:r>
              <a:rPr lang="zh-CN" altLang="en-US" sz="2800" dirty="0"/>
              <a:t>详细设计与实现</a:t>
            </a:r>
            <a:r>
              <a:rPr lang="en-US" altLang="zh-CN" sz="2800" dirty="0"/>
              <a:t>—</a:t>
            </a:r>
            <a:r>
              <a:rPr lang="zh-CN" altLang="en-US" sz="2800" dirty="0">
                <a:solidFill>
                  <a:srgbClr val="FF0000"/>
                </a:solidFill>
                <a:ea typeface="黑体" pitchFamily="2" charset="-122"/>
              </a:rPr>
              <a:t>应用程序设计和程序调试</a:t>
            </a:r>
            <a:endParaRPr lang="en-US" altLang="zh-CN" sz="2800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>
          <a:xfrm>
            <a:off x="399256" y="2060848"/>
            <a:ext cx="8345487" cy="3240360"/>
          </a:xfrm>
          <a:noFill/>
        </p:spPr>
        <p:txBody>
          <a:bodyPr>
            <a:normAutofit/>
          </a:bodyPr>
          <a:lstStyle/>
          <a:p>
            <a:pPr lvl="1"/>
            <a:r>
              <a:rPr lang="zh-CN" altLang="en-US" b="0" dirty="0">
                <a:ea typeface="宋体" pitchFamily="2" charset="-122"/>
              </a:rPr>
              <a:t>开发工具与数据库的连接</a:t>
            </a:r>
          </a:p>
          <a:p>
            <a:pPr lvl="1"/>
            <a:r>
              <a:rPr lang="zh-CN" altLang="en-US" b="0" dirty="0">
                <a:ea typeface="宋体" pitchFamily="2" charset="-122"/>
              </a:rPr>
              <a:t>登录模块</a:t>
            </a:r>
          </a:p>
          <a:p>
            <a:pPr lvl="1"/>
            <a:r>
              <a:rPr lang="zh-CN" altLang="en-US" b="0" dirty="0">
                <a:ea typeface="宋体" pitchFamily="2" charset="-122"/>
              </a:rPr>
              <a:t>主菜单</a:t>
            </a:r>
          </a:p>
          <a:p>
            <a:pPr lvl="1"/>
            <a:r>
              <a:rPr lang="zh-CN" altLang="en-US" b="0" dirty="0">
                <a:ea typeface="宋体" pitchFamily="2" charset="-122"/>
              </a:rPr>
              <a:t>数据维护模块</a:t>
            </a:r>
          </a:p>
          <a:p>
            <a:pPr lvl="1"/>
            <a:r>
              <a:rPr lang="zh-CN" altLang="en-US" b="0" dirty="0">
                <a:ea typeface="宋体" pitchFamily="2" charset="-122"/>
              </a:rPr>
              <a:t>查询模块</a:t>
            </a:r>
          </a:p>
          <a:p>
            <a:pPr lvl="1"/>
            <a:r>
              <a:rPr lang="zh-CN" altLang="en-US" b="0" dirty="0">
                <a:ea typeface="宋体" pitchFamily="2" charset="-122"/>
              </a:rPr>
              <a:t>统计模块</a:t>
            </a:r>
          </a:p>
          <a:p>
            <a:pPr lvl="1"/>
            <a:r>
              <a:rPr lang="zh-CN" altLang="en-US" b="0" dirty="0">
                <a:ea typeface="宋体" pitchFamily="2" charset="-122"/>
              </a:rPr>
              <a:t>系统维护</a:t>
            </a:r>
          </a:p>
          <a:p>
            <a:pPr lvl="1"/>
            <a:r>
              <a:rPr lang="zh-CN" altLang="en-US" b="0" dirty="0">
                <a:ea typeface="宋体" pitchFamily="2" charset="-122"/>
                <a:sym typeface="MT Extra" pitchFamily="18" charset="2"/>
              </a:rPr>
              <a:t></a:t>
            </a:r>
          </a:p>
          <a:p>
            <a:pPr lvl="3">
              <a:buFont typeface="Wingdings" pitchFamily="2" charset="2"/>
              <a:buNone/>
            </a:pPr>
            <a:endParaRPr lang="zh-CN" altLang="en-US" b="0" dirty="0">
              <a:ea typeface="宋体" pitchFamily="2" charset="-122"/>
              <a:sym typeface="MT Extra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1" y="332656"/>
            <a:ext cx="7773338" cy="72225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latin typeface="Tahoma"/>
              </a:rPr>
              <a:t> </a:t>
            </a:r>
            <a:r>
              <a:rPr lang="zh-CN" altLang="en-US" dirty="0"/>
              <a:t>撰写设计报告 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12776"/>
            <a:ext cx="8345488" cy="477030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引言：项目背景、编写目的、开发环境等内容。</a:t>
            </a:r>
          </a:p>
          <a:p>
            <a:pPr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需求分析</a:t>
            </a:r>
          </a:p>
          <a:p>
            <a:pPr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概要设计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系统结构与组成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数据库设计</a:t>
            </a:r>
          </a:p>
          <a:p>
            <a:pPr lvl="2">
              <a:lnSpc>
                <a:spcPct val="95000"/>
              </a:lnSpc>
            </a:pPr>
            <a:r>
              <a:rPr lang="zh-CN" altLang="en-US" sz="1800" dirty="0">
                <a:ea typeface="宋体" pitchFamily="2" charset="-122"/>
              </a:rPr>
              <a:t>概念设计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zh-CN" altLang="en-US" sz="1800" dirty="0">
                <a:ea typeface="宋体" pitchFamily="2" charset="-122"/>
              </a:rPr>
              <a:t>画</a:t>
            </a:r>
            <a:r>
              <a:rPr lang="en-US" altLang="zh-CN" sz="1800" dirty="0">
                <a:ea typeface="宋体" pitchFamily="2" charset="-122"/>
              </a:rPr>
              <a:t>ER</a:t>
            </a:r>
            <a:r>
              <a:rPr lang="zh-CN" altLang="en-US" sz="1800" dirty="0">
                <a:ea typeface="宋体" pitchFamily="2" charset="-122"/>
              </a:rPr>
              <a:t>图</a:t>
            </a:r>
            <a:r>
              <a:rPr lang="en-US" altLang="zh-CN" sz="1800" dirty="0">
                <a:ea typeface="宋体" pitchFamily="2" charset="-122"/>
              </a:rPr>
              <a:t>)</a:t>
            </a:r>
          </a:p>
          <a:p>
            <a:pPr lvl="2">
              <a:lnSpc>
                <a:spcPct val="95000"/>
              </a:lnSpc>
            </a:pPr>
            <a:r>
              <a:rPr lang="zh-CN" altLang="en-US" sz="1800" dirty="0">
                <a:ea typeface="宋体" pitchFamily="2" charset="-122"/>
              </a:rPr>
              <a:t>逻辑设计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zh-CN" altLang="en-US" sz="1800" dirty="0">
                <a:ea typeface="宋体" pitchFamily="2" charset="-122"/>
              </a:rPr>
              <a:t>表和视图设计，关联图</a:t>
            </a:r>
            <a:r>
              <a:rPr lang="en-US" altLang="zh-CN" sz="1800" dirty="0">
                <a:ea typeface="宋体" pitchFamily="2" charset="-122"/>
              </a:rPr>
              <a:t>)</a:t>
            </a:r>
          </a:p>
          <a:p>
            <a:pPr lvl="2">
              <a:lnSpc>
                <a:spcPct val="95000"/>
              </a:lnSpc>
            </a:pPr>
            <a:r>
              <a:rPr lang="zh-CN" altLang="en-US" sz="1800" dirty="0">
                <a:ea typeface="宋体" pitchFamily="2" charset="-122"/>
              </a:rPr>
              <a:t>物理设计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zh-CN" altLang="en-US" sz="1800" dirty="0">
                <a:ea typeface="宋体" pitchFamily="2" charset="-122"/>
              </a:rPr>
              <a:t>索引设计</a:t>
            </a:r>
            <a:r>
              <a:rPr lang="en-US" altLang="zh-CN" sz="1800" dirty="0">
                <a:ea typeface="宋体" pitchFamily="2" charset="-122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详细设计与实现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数据库实现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zh-CN" altLang="en-US" sz="2000" dirty="0">
                <a:ea typeface="宋体" pitchFamily="2" charset="-122"/>
              </a:rPr>
              <a:t>建立数据库、表、视图、索引、触发器、存储过程等</a:t>
            </a:r>
            <a:r>
              <a:rPr lang="en-US" altLang="zh-CN" sz="2000" dirty="0">
                <a:ea typeface="宋体" pitchFamily="2" charset="-122"/>
              </a:rPr>
              <a:t>)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主要模块实现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zh-CN" altLang="en-US" sz="2000" dirty="0">
                <a:ea typeface="宋体" pitchFamily="2" charset="-122"/>
              </a:rPr>
              <a:t>主要模块截图、设计思路、关键代码</a:t>
            </a:r>
            <a:r>
              <a:rPr lang="en-US" altLang="zh-CN" sz="2000" dirty="0">
                <a:ea typeface="宋体" pitchFamily="2" charset="-122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结束语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设计过程中遇到的问题以及解决方法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有待改进的地方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收获与体会</a:t>
            </a:r>
          </a:p>
          <a:p>
            <a:pPr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参考文献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算法设计类课题要求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需求分析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算法应用背景和需求描述</a:t>
            </a:r>
          </a:p>
          <a:p>
            <a:pPr lvl="1"/>
            <a:r>
              <a:rPr lang="zh-CN" altLang="en-US" b="0" dirty="0">
                <a:ea typeface="宋体" pitchFamily="2" charset="-122"/>
              </a:rPr>
              <a:t>算法基础知识和应用背景</a:t>
            </a:r>
          </a:p>
          <a:p>
            <a:pPr lvl="1"/>
            <a:r>
              <a:rPr lang="zh-CN" altLang="en-US" b="0" dirty="0">
                <a:ea typeface="宋体" pitchFamily="2" charset="-122"/>
              </a:rPr>
              <a:t>功能需求</a:t>
            </a:r>
          </a:p>
          <a:p>
            <a:pPr lvl="1"/>
            <a:r>
              <a:rPr lang="zh-CN" altLang="en-US" b="0" dirty="0">
                <a:ea typeface="宋体" pitchFamily="2" charset="-122"/>
              </a:rPr>
              <a:t>数据需求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65024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需求分析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0FA934-7099-BD5F-3B0C-7AD639D1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2" y="2852936"/>
            <a:ext cx="4608512" cy="30149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B2E46D9-638D-FCC0-2D66-DED3C2A3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28" y="1842389"/>
            <a:ext cx="3779582" cy="43924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20E319-8F52-462C-BAA7-8079052B6C3D}"/>
              </a:ext>
            </a:extLst>
          </p:cNvPr>
          <p:cNvSpPr txBox="1"/>
          <p:nvPr/>
        </p:nvSpPr>
        <p:spPr>
          <a:xfrm>
            <a:off x="323528" y="232971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示例</a:t>
            </a:r>
            <a:r>
              <a:rPr lang="en-US" altLang="zh-CN" dirty="0">
                <a:solidFill>
                  <a:srgbClr val="C00000"/>
                </a:solidFill>
              </a:rPr>
              <a:t>--</a:t>
            </a:r>
            <a:r>
              <a:rPr lang="zh-CN" altLang="en-US" dirty="0">
                <a:solidFill>
                  <a:srgbClr val="C00000"/>
                </a:solidFill>
              </a:rPr>
              <a:t>算法基础知识：</a:t>
            </a:r>
          </a:p>
        </p:txBody>
      </p:sp>
    </p:spTree>
    <p:extLst>
      <p:ext uri="{BB962C8B-B14F-4D97-AF65-F5344CB8AC3E}">
        <p14:creationId xmlns:p14="http://schemas.microsoft.com/office/powerpoint/2010/main" val="2385340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722250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需求分析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E56DB9-8708-8D03-A006-77298756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63" y="1916832"/>
            <a:ext cx="8114273" cy="41764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AFD966A-067D-C747-742F-AF7D824CB777}"/>
              </a:ext>
            </a:extLst>
          </p:cNvPr>
          <p:cNvSpPr txBox="1"/>
          <p:nvPr/>
        </p:nvSpPr>
        <p:spPr>
          <a:xfrm>
            <a:off x="611560" y="2708920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本算法的作用是将输入的</a:t>
            </a:r>
            <a:r>
              <a:rPr lang="en-US" altLang="zh-CN" sz="1400" dirty="0"/>
              <a:t>PDF</a:t>
            </a:r>
            <a:r>
              <a:rPr lang="zh-CN" altLang="en-US" sz="1400" dirty="0"/>
              <a:t>文档转换为文字信息，同时保留</a:t>
            </a:r>
            <a:r>
              <a:rPr lang="en-US" altLang="zh-CN" sz="1400" dirty="0"/>
              <a:t>PDF</a:t>
            </a:r>
            <a:r>
              <a:rPr lang="zh-CN" altLang="en-US" sz="1400" dirty="0"/>
              <a:t>的排版结构。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E6305B-9586-596E-FF1B-C2570D928326}"/>
              </a:ext>
            </a:extLst>
          </p:cNvPr>
          <p:cNvSpPr/>
          <p:nvPr/>
        </p:nvSpPr>
        <p:spPr bwMode="auto">
          <a:xfrm>
            <a:off x="617807" y="2708920"/>
            <a:ext cx="6408712" cy="30777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28557B-D5CA-2C68-3060-E8DA75293272}"/>
              </a:ext>
            </a:extLst>
          </p:cNvPr>
          <p:cNvSpPr txBox="1"/>
          <p:nvPr/>
        </p:nvSpPr>
        <p:spPr>
          <a:xfrm>
            <a:off x="5497699" y="2228563"/>
            <a:ext cx="16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功能需求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95A7F0-3614-9BA5-B4A1-D6BCBBE55717}"/>
              </a:ext>
            </a:extLst>
          </p:cNvPr>
          <p:cNvSpPr/>
          <p:nvPr/>
        </p:nvSpPr>
        <p:spPr bwMode="auto">
          <a:xfrm>
            <a:off x="629896" y="3023094"/>
            <a:ext cx="7830536" cy="112598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886771-7579-A97E-80EE-11B92CCE680D}"/>
              </a:ext>
            </a:extLst>
          </p:cNvPr>
          <p:cNvSpPr txBox="1"/>
          <p:nvPr/>
        </p:nvSpPr>
        <p:spPr>
          <a:xfrm>
            <a:off x="7330971" y="2519438"/>
            <a:ext cx="1127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数据需求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5C1217-24CE-48A9-DC8E-C849944622FC}"/>
              </a:ext>
            </a:extLst>
          </p:cNvPr>
          <p:cNvSpPr/>
          <p:nvPr/>
        </p:nvSpPr>
        <p:spPr bwMode="auto">
          <a:xfrm>
            <a:off x="630018" y="4168483"/>
            <a:ext cx="7830536" cy="700677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56F498-259C-AA4B-557A-7BA0F92D7DE3}"/>
              </a:ext>
            </a:extLst>
          </p:cNvPr>
          <p:cNvSpPr txBox="1"/>
          <p:nvPr/>
        </p:nvSpPr>
        <p:spPr>
          <a:xfrm>
            <a:off x="5796136" y="4993732"/>
            <a:ext cx="1152128" cy="379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性能需求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41FAC2-66C4-49CA-9EA5-33D6D102CADB}"/>
              </a:ext>
            </a:extLst>
          </p:cNvPr>
          <p:cNvSpPr txBox="1"/>
          <p:nvPr/>
        </p:nvSpPr>
        <p:spPr>
          <a:xfrm>
            <a:off x="629896" y="1484784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示例：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D1307E3-91A8-4EAC-9874-99269498638D}"/>
              </a:ext>
            </a:extLst>
          </p:cNvPr>
          <p:cNvCxnSpPr>
            <a:stCxn id="7" idx="1"/>
          </p:cNvCxnSpPr>
          <p:nvPr/>
        </p:nvCxnSpPr>
        <p:spPr>
          <a:xfrm flipH="1">
            <a:off x="5148064" y="2413229"/>
            <a:ext cx="349635" cy="29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FF7E75C-066D-4922-92AD-5E968287AEAA}"/>
              </a:ext>
            </a:extLst>
          </p:cNvPr>
          <p:cNvCxnSpPr/>
          <p:nvPr/>
        </p:nvCxnSpPr>
        <p:spPr>
          <a:xfrm flipH="1">
            <a:off x="6810870" y="2888770"/>
            <a:ext cx="497434" cy="54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0492B74-46C8-4E68-8A19-1EF28F313305}"/>
              </a:ext>
            </a:extLst>
          </p:cNvPr>
          <p:cNvCxnSpPr/>
          <p:nvPr/>
        </p:nvCxnSpPr>
        <p:spPr>
          <a:xfrm flipH="1" flipV="1">
            <a:off x="5220072" y="4725143"/>
            <a:ext cx="576064" cy="43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53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4482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算法设计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345488" cy="92204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ea typeface="宋体" pitchFamily="2" charset="-122"/>
              </a:rPr>
              <a:t>模块划分</a:t>
            </a:r>
          </a:p>
          <a:p>
            <a:r>
              <a:rPr lang="zh-CN" altLang="en-US" dirty="0">
                <a:ea typeface="宋体" pitchFamily="2" charset="-122"/>
              </a:rPr>
              <a:t>算法伪代码描述或算法流程</a:t>
            </a:r>
          </a:p>
          <a:p>
            <a:endParaRPr lang="zh-CN" altLang="en-US" dirty="0">
              <a:ea typeface="宋体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335352-4709-6601-9A11-8CD18B54E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66" y="2412790"/>
            <a:ext cx="7812868" cy="42553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F5529A2-E4C9-4758-9AA6-BF58F615EAED}"/>
              </a:ext>
            </a:extLst>
          </p:cNvPr>
          <p:cNvSpPr/>
          <p:nvPr/>
        </p:nvSpPr>
        <p:spPr>
          <a:xfrm>
            <a:off x="685332" y="204345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示例：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算法实现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数据结构设计</a:t>
            </a:r>
          </a:p>
          <a:p>
            <a:r>
              <a:rPr lang="zh-CN" altLang="en-US" dirty="0">
                <a:ea typeface="宋体" pitchFamily="2" charset="-122"/>
              </a:rPr>
              <a:t>主要模块设计与实现</a:t>
            </a:r>
          </a:p>
          <a:p>
            <a:r>
              <a:rPr lang="zh-CN" altLang="en-US" dirty="0">
                <a:ea typeface="宋体" pitchFamily="2" charset="-122"/>
              </a:rPr>
              <a:t>界面设计</a:t>
            </a:r>
          </a:p>
          <a:p>
            <a:r>
              <a:rPr lang="zh-CN" altLang="en-US" dirty="0">
                <a:ea typeface="宋体" pitchFamily="2" charset="-122"/>
              </a:rPr>
              <a:t>算法测试</a:t>
            </a:r>
          </a:p>
          <a:p>
            <a:r>
              <a:rPr lang="en-US" altLang="zh-CN" dirty="0">
                <a:ea typeface="宋体" pitchFamily="2" charset="-122"/>
              </a:rPr>
              <a:t>……</a:t>
            </a:r>
          </a:p>
          <a:p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43421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算法实现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700206-7CB4-ADA5-3CBA-33FB86BF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9" y="2132856"/>
            <a:ext cx="7904762" cy="44857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160A54-7FE5-D3AD-C3A3-CC396C53CE79}"/>
              </a:ext>
            </a:extLst>
          </p:cNvPr>
          <p:cNvSpPr txBox="1"/>
          <p:nvPr/>
        </p:nvSpPr>
        <p:spPr>
          <a:xfrm>
            <a:off x="604572" y="1484784"/>
            <a:ext cx="81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示例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--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主要模块设计与实现（把算法设计中划分的子模块详细设计并实现）：</a:t>
            </a:r>
            <a:endParaRPr lang="en-US" altLang="zh-CN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68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794258"/>
          </a:xfrm>
        </p:spPr>
        <p:txBody>
          <a:bodyPr/>
          <a:lstStyle/>
          <a:p>
            <a:r>
              <a:rPr lang="zh-CN" altLang="en-US" dirty="0"/>
              <a:t>实践内容</a:t>
            </a:r>
            <a:r>
              <a:rPr lang="zh-CN" altLang="en-US" dirty="0">
                <a:ea typeface="宋体" pitchFamily="2" charset="-122"/>
              </a:rPr>
              <a:t> 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idx="1"/>
          </p:nvPr>
        </p:nvSpPr>
        <p:spPr>
          <a:xfrm>
            <a:off x="685331" y="1628800"/>
            <a:ext cx="7773339" cy="4162401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人工智能大模型类</a:t>
            </a:r>
            <a:endParaRPr lang="en-US" altLang="zh-CN" sz="2800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机器学习、数据挖掘等算法设计类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信息系统类</a:t>
            </a:r>
            <a:endParaRPr lang="en-US" altLang="zh-CN" sz="2800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大数据分析类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国产软件、开源软件二次开发类</a:t>
            </a:r>
            <a:endParaRPr lang="en-US" altLang="zh-CN" sz="2800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建议：竞赛试题</a:t>
            </a:r>
            <a:endParaRPr lang="en-US" altLang="zh-CN" sz="2800" dirty="0">
              <a:ea typeface="宋体" pitchFamily="2" charset="-122"/>
            </a:endParaRPr>
          </a:p>
          <a:p>
            <a:pPr lvl="1">
              <a:lnSpc>
                <a:spcPct val="120000"/>
              </a:lnSpc>
              <a:buNone/>
            </a:pP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009666" name="Text Box 2"/>
          <p:cNvSpPr txBox="1">
            <a:spLocks noChangeArrowheads="1"/>
          </p:cNvSpPr>
          <p:nvPr/>
        </p:nvSpPr>
        <p:spPr bwMode="auto">
          <a:xfrm>
            <a:off x="6012160" y="1700808"/>
            <a:ext cx="2736850" cy="519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宋体" pitchFamily="2" charset="-122"/>
              </a:rPr>
              <a:t>开发工具不限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92080" y="4634552"/>
            <a:ext cx="2448272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highlight>
                  <a:srgbClr val="FFFF00"/>
                </a:highlight>
                <a:ea typeface="宋体" pitchFamily="2" charset="-122"/>
              </a:rPr>
              <a:t>以课促赛，课赛结合</a:t>
            </a:r>
          </a:p>
        </p:txBody>
      </p:sp>
    </p:spTree>
    <p:extLst>
      <p:ext uri="{BB962C8B-B14F-4D97-AF65-F5344CB8AC3E}">
        <p14:creationId xmlns:p14="http://schemas.microsoft.com/office/powerpoint/2010/main" val="1321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8"/>
            <a:ext cx="7773338" cy="52322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算法实现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EDB871-6CCA-AC26-DFCC-2E692BFC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14292"/>
            <a:ext cx="5326961" cy="49723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B92426-567D-6BB9-4950-D484590FBA41}"/>
              </a:ext>
            </a:extLst>
          </p:cNvPr>
          <p:cNvSpPr txBox="1"/>
          <p:nvPr/>
        </p:nvSpPr>
        <p:spPr>
          <a:xfrm>
            <a:off x="898776" y="1243349"/>
            <a:ext cx="662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示例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--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界面设计（不仅要有界面截图，还需要辅以文字）：</a:t>
            </a:r>
            <a:endParaRPr lang="en-US" altLang="zh-CN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690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39938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算法实现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D12DC1-70C2-8906-FFC1-C2D78752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69" y="1462108"/>
            <a:ext cx="5512462" cy="53099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3AB25F-A41E-4E00-E75E-A7D4CDA3AF9F}"/>
              </a:ext>
            </a:extLst>
          </p:cNvPr>
          <p:cNvSpPr txBox="1"/>
          <p:nvPr/>
        </p:nvSpPr>
        <p:spPr>
          <a:xfrm>
            <a:off x="611560" y="1124744"/>
            <a:ext cx="806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示例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--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算法测试（介绍评判算法的性能指标和结果，必要时辅以测试截图）：</a:t>
            </a:r>
            <a:endParaRPr lang="en-US" altLang="zh-CN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E73B55-02F8-2168-4A2C-BF42D9480309}"/>
              </a:ext>
            </a:extLst>
          </p:cNvPr>
          <p:cNvSpPr/>
          <p:nvPr/>
        </p:nvSpPr>
        <p:spPr bwMode="auto">
          <a:xfrm>
            <a:off x="3491880" y="2783822"/>
            <a:ext cx="2160240" cy="64807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A3E0DB-DE56-C833-744E-9F2A3BDA7230}"/>
              </a:ext>
            </a:extLst>
          </p:cNvPr>
          <p:cNvSpPr/>
          <p:nvPr/>
        </p:nvSpPr>
        <p:spPr bwMode="auto">
          <a:xfrm>
            <a:off x="1979712" y="5793201"/>
            <a:ext cx="5184576" cy="96680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5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1" y="332656"/>
            <a:ext cx="7773338" cy="72225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>
                <a:latin typeface="Tahoma"/>
              </a:rPr>
              <a:t> </a:t>
            </a:r>
            <a:r>
              <a:rPr lang="zh-CN" altLang="en-US" dirty="0"/>
              <a:t>撰写设计报告 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8345488" cy="491432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引言：项目背景、编写目的、开发环境等内容。</a:t>
            </a:r>
          </a:p>
          <a:p>
            <a:pPr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需求分析</a:t>
            </a:r>
          </a:p>
          <a:p>
            <a:pPr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算法设计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/>
              <a:t>模块划分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/>
              <a:t>算法伪代码描述或算法流程</a:t>
            </a:r>
          </a:p>
          <a:p>
            <a:pPr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算法实现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/>
              <a:t>数据结构设计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/>
              <a:t>主要模块设计与实现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/>
              <a:t>界面设计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/>
              <a:t>算法测试</a:t>
            </a:r>
          </a:p>
          <a:p>
            <a:pPr lvl="1">
              <a:lnSpc>
                <a:spcPct val="95000"/>
              </a:lnSpc>
            </a:pPr>
            <a:r>
              <a:rPr lang="en-US" altLang="zh-CN" sz="2000" dirty="0"/>
              <a:t>……</a:t>
            </a:r>
          </a:p>
          <a:p>
            <a:pPr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结束语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设计过程中遇到的问题以及解决方法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有待改进的地方</a:t>
            </a:r>
          </a:p>
          <a:p>
            <a:pPr lvl="1"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收获与体会</a:t>
            </a:r>
          </a:p>
          <a:p>
            <a:pPr>
              <a:lnSpc>
                <a:spcPct val="95000"/>
              </a:lnSpc>
            </a:pPr>
            <a:r>
              <a:rPr lang="zh-CN" altLang="en-US" sz="2000" dirty="0">
                <a:ea typeface="宋体" pitchFamily="2" charset="-122"/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1279147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4476E-86AC-47D2-9C82-44C00DAF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分组与选题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7745E-5780-46B5-9D1A-BB9014F6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3" y="2192034"/>
            <a:ext cx="7773339" cy="342410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竞赛类选题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dirty="0"/>
              <a:t>按竞赛要求人数进行分组；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周五前向老师报备竞赛意向，具体选题以竞赛要求为准；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非竞赛类选题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dirty="0"/>
              <a:t>自由组队，</a:t>
            </a:r>
            <a:r>
              <a:rPr lang="en-US" altLang="zh-CN" dirty="0"/>
              <a:t>2-3</a:t>
            </a:r>
            <a:r>
              <a:rPr lang="zh-CN" altLang="en-US" dirty="0"/>
              <a:t>人</a:t>
            </a:r>
            <a:r>
              <a:rPr lang="en-US" altLang="zh-CN" dirty="0"/>
              <a:t>/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周五前上报选题情况，相同题目组数≤</a:t>
            </a:r>
            <a:r>
              <a:rPr lang="en-US" altLang="zh-CN" dirty="0"/>
              <a:t>5</a:t>
            </a:r>
            <a:r>
              <a:rPr lang="zh-CN" altLang="en-US" dirty="0"/>
              <a:t>组；如超过，需另选题；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自选题须经老师同意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84740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E6C68-C4DC-4503-AC77-325C3749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65024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98702-43A9-4B0F-A517-864CE4EEA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06" y="1774985"/>
            <a:ext cx="7773339" cy="4464496"/>
          </a:xfrm>
        </p:spPr>
        <p:txBody>
          <a:bodyPr>
            <a:normAutofit lnSpcReduction="10000"/>
          </a:bodyPr>
          <a:lstStyle/>
          <a:p>
            <a:r>
              <a:rPr lang="zh-CN" altLang="en-US" sz="2100" dirty="0">
                <a:solidFill>
                  <a:srgbClr val="FF0000"/>
                </a:solidFill>
              </a:rPr>
              <a:t>非竞赛选题</a:t>
            </a:r>
            <a:r>
              <a:rPr lang="en-US" altLang="zh-CN" sz="2100" dirty="0"/>
              <a:t>——9</a:t>
            </a:r>
            <a:r>
              <a:rPr lang="zh-CN" altLang="en-US" sz="2100" dirty="0"/>
              <a:t>周五 前 以</a:t>
            </a:r>
            <a:r>
              <a:rPr lang="en-US" altLang="zh-CN" sz="2100" dirty="0"/>
              <a:t>PPT</a:t>
            </a:r>
            <a:r>
              <a:rPr lang="zh-CN" altLang="en-US" sz="2100" dirty="0"/>
              <a:t>形式汇报小组初步设计方案；</a:t>
            </a:r>
            <a:endParaRPr lang="en-US" altLang="zh-CN" sz="2100" dirty="0"/>
          </a:p>
          <a:p>
            <a:r>
              <a:rPr lang="zh-CN" altLang="en-US" sz="2100" dirty="0"/>
              <a:t>使用</a:t>
            </a:r>
            <a:r>
              <a:rPr lang="en-US" altLang="zh-CN" sz="2100" dirty="0"/>
              <a:t>Git</a:t>
            </a:r>
            <a:r>
              <a:rPr lang="zh-CN" altLang="en-US" sz="2100" dirty="0"/>
              <a:t>进行版本控制；</a:t>
            </a:r>
            <a:endParaRPr lang="en-US" altLang="zh-CN" sz="2100" dirty="0"/>
          </a:p>
          <a:p>
            <a:r>
              <a:rPr lang="zh-CN" altLang="en-US" sz="2100" dirty="0"/>
              <a:t>以小组为单位提交课程设计报告，分模块详细设计部分，须注明不同模块完成同学姓名；</a:t>
            </a:r>
            <a:endParaRPr lang="en-US" altLang="zh-CN" sz="2100" dirty="0"/>
          </a:p>
          <a:p>
            <a:pPr lvl="0"/>
            <a:r>
              <a:rPr lang="zh-CN" altLang="zh-CN" sz="2100" dirty="0"/>
              <a:t>以小组为单位进行答辩，</a:t>
            </a:r>
            <a:r>
              <a:rPr lang="zh-CN" altLang="en-US" sz="2100" dirty="0"/>
              <a:t>（</a:t>
            </a:r>
            <a:r>
              <a:rPr lang="zh-CN" altLang="zh-CN" sz="2100" dirty="0"/>
              <a:t>现场演示</a:t>
            </a:r>
            <a:r>
              <a:rPr lang="zh-CN" altLang="en-US" sz="2100" dirty="0"/>
              <a:t>、</a:t>
            </a:r>
            <a:r>
              <a:rPr lang="zh-CN" altLang="zh-CN" sz="2100" dirty="0"/>
              <a:t>讲解代码</a:t>
            </a:r>
            <a:r>
              <a:rPr lang="en-US" altLang="zh-CN" sz="2100" dirty="0">
                <a:latin typeface="+mn-ea"/>
              </a:rPr>
              <a:t>)</a:t>
            </a:r>
          </a:p>
          <a:p>
            <a:pPr marL="0" lvl="0" indent="0">
              <a:buNone/>
            </a:pPr>
            <a:r>
              <a:rPr lang="zh-CN" altLang="en-US" sz="2100" dirty="0"/>
              <a:t>   （</a:t>
            </a:r>
            <a:r>
              <a:rPr lang="zh-CN" altLang="zh-CN" sz="2100" dirty="0">
                <a:solidFill>
                  <a:srgbClr val="FF0000"/>
                </a:solidFill>
              </a:rPr>
              <a:t>竞赛</a:t>
            </a:r>
            <a:r>
              <a:rPr lang="zh-CN" altLang="en-US" sz="2100" dirty="0">
                <a:solidFill>
                  <a:srgbClr val="FF0000"/>
                </a:solidFill>
              </a:rPr>
              <a:t>类</a:t>
            </a:r>
            <a:r>
              <a:rPr lang="zh-CN" altLang="en-US" sz="2100" dirty="0"/>
              <a:t>选题</a:t>
            </a:r>
            <a:r>
              <a:rPr lang="en-US" altLang="zh-CN" sz="2100" dirty="0"/>
              <a:t>——</a:t>
            </a:r>
            <a:r>
              <a:rPr lang="zh-CN" altLang="zh-CN" sz="2100" dirty="0"/>
              <a:t>如竞赛还没有结束，可以</a:t>
            </a:r>
            <a:r>
              <a:rPr lang="zh-CN" altLang="en-US" sz="2100" dirty="0"/>
              <a:t>选择</a:t>
            </a:r>
            <a:r>
              <a:rPr lang="zh-CN" altLang="zh-CN" sz="2100" dirty="0"/>
              <a:t>不公开答辩，</a:t>
            </a:r>
            <a:r>
              <a:rPr lang="zh-CN" altLang="en-US" sz="2100" dirty="0"/>
              <a:t>单独安排</a:t>
            </a:r>
            <a:r>
              <a:rPr lang="zh-CN" altLang="zh-CN" sz="2100" dirty="0"/>
              <a:t>一对一答辩</a:t>
            </a:r>
            <a:r>
              <a:rPr lang="zh-CN" altLang="en-US" sz="2100" dirty="0"/>
              <a:t>）</a:t>
            </a:r>
            <a:endParaRPr lang="zh-CN" altLang="zh-CN" sz="2100" dirty="0"/>
          </a:p>
          <a:p>
            <a:pPr lvl="0"/>
            <a:r>
              <a:rPr lang="zh-CN" altLang="zh-CN" sz="2100" dirty="0"/>
              <a:t>根据小组提交的课程报告、答辩情况、系统效果、</a:t>
            </a:r>
            <a:r>
              <a:rPr lang="en-US" altLang="zh-CN" sz="2100" dirty="0"/>
              <a:t>Git</a:t>
            </a:r>
            <a:r>
              <a:rPr lang="zh-CN" altLang="zh-CN" sz="2100" dirty="0"/>
              <a:t>使用情况等对小组进行打分，并根据每个人的分工（参考报告和</a:t>
            </a:r>
            <a:r>
              <a:rPr lang="en-US" altLang="zh-CN" sz="2100" dirty="0"/>
              <a:t>Git</a:t>
            </a:r>
            <a:r>
              <a:rPr lang="zh-CN" altLang="zh-CN" sz="2100" dirty="0"/>
              <a:t>）对每个人进行差异化的赋分。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14800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成绩评定方法</a:t>
            </a:r>
            <a:r>
              <a:rPr lang="en-US" altLang="zh-CN">
                <a:latin typeface="Tahoma"/>
              </a:rPr>
              <a:t>—</a:t>
            </a:r>
            <a:r>
              <a:rPr lang="zh-CN" altLang="en-US"/>
              <a:t>百分制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ea typeface="宋体" pitchFamily="2" charset="-122"/>
              </a:rPr>
              <a:t>软件演示与验收</a:t>
            </a:r>
            <a:r>
              <a:rPr lang="en-US" altLang="zh-CN" b="0" dirty="0">
                <a:ea typeface="宋体" pitchFamily="2" charset="-122"/>
              </a:rPr>
              <a:t>(50%)</a:t>
            </a:r>
          </a:p>
          <a:p>
            <a:pPr lvl="1"/>
            <a:r>
              <a:rPr lang="zh-CN" altLang="en-US" b="0" dirty="0">
                <a:ea typeface="宋体" pitchFamily="2" charset="-122"/>
              </a:rPr>
              <a:t>上交源代码和</a:t>
            </a:r>
            <a:r>
              <a:rPr lang="en-US" altLang="zh-CN" b="0" dirty="0">
                <a:ea typeface="宋体" pitchFamily="2" charset="-122"/>
              </a:rPr>
              <a:t>Git</a:t>
            </a:r>
            <a:r>
              <a:rPr lang="zh-CN" altLang="en-US" dirty="0">
                <a:ea typeface="宋体" pitchFamily="2" charset="-122"/>
              </a:rPr>
              <a:t>材料</a:t>
            </a:r>
            <a:endParaRPr lang="zh-CN" altLang="en-US" b="0" dirty="0">
              <a:ea typeface="宋体" pitchFamily="2" charset="-122"/>
            </a:endParaRPr>
          </a:p>
          <a:p>
            <a:r>
              <a:rPr lang="zh-CN" altLang="en-US" b="0" dirty="0">
                <a:ea typeface="宋体" pitchFamily="2" charset="-122"/>
              </a:rPr>
              <a:t>设计报告</a:t>
            </a:r>
            <a:r>
              <a:rPr lang="en-US" altLang="zh-CN" b="0" dirty="0">
                <a:ea typeface="宋体" pitchFamily="2" charset="-122"/>
              </a:rPr>
              <a:t>(50%)</a:t>
            </a:r>
          </a:p>
          <a:p>
            <a:pPr lvl="1"/>
            <a:r>
              <a:rPr lang="zh-CN" altLang="en-US" b="0" dirty="0">
                <a:ea typeface="宋体" pitchFamily="2" charset="-122"/>
              </a:rPr>
              <a:t>上交打印稿</a:t>
            </a:r>
          </a:p>
          <a:p>
            <a:pPr lvl="1"/>
            <a:r>
              <a:rPr lang="zh-CN" altLang="en-US" b="0" dirty="0">
                <a:ea typeface="宋体" pitchFamily="2" charset="-122"/>
              </a:rPr>
              <a:t>上交电子稿</a:t>
            </a:r>
          </a:p>
          <a:p>
            <a:r>
              <a:rPr lang="zh-CN" altLang="en-US" b="0" dirty="0">
                <a:ea typeface="宋体" pitchFamily="2" charset="-122"/>
              </a:rPr>
              <a:t>上交时以“组号</a:t>
            </a:r>
            <a:r>
              <a:rPr lang="en-US" altLang="zh-CN" b="0" dirty="0">
                <a:ea typeface="宋体" pitchFamily="2" charset="-122"/>
              </a:rPr>
              <a:t>_</a:t>
            </a:r>
            <a:r>
              <a:rPr lang="zh-CN" altLang="en-US" b="0" dirty="0">
                <a:ea typeface="宋体" pitchFamily="2" charset="-122"/>
              </a:rPr>
              <a:t>题目”建立文件夹</a:t>
            </a:r>
          </a:p>
          <a:p>
            <a:pPr lvl="1"/>
            <a:r>
              <a:rPr lang="zh-CN" altLang="en-US" b="0" dirty="0">
                <a:ea typeface="宋体" pitchFamily="2" charset="-122"/>
              </a:rPr>
              <a:t>建立“源码”子文件夹，将源码放入该文件夹</a:t>
            </a:r>
          </a:p>
          <a:p>
            <a:pPr lvl="1"/>
            <a:r>
              <a:rPr lang="zh-CN" altLang="en-US" b="0" dirty="0">
                <a:ea typeface="宋体" pitchFamily="2" charset="-122"/>
              </a:rPr>
              <a:t>设计报告电子稿命名为“组号</a:t>
            </a:r>
            <a:r>
              <a:rPr lang="en-US" altLang="zh-CN" b="0" dirty="0">
                <a:ea typeface="宋体" pitchFamily="2" charset="-122"/>
              </a:rPr>
              <a:t>_</a:t>
            </a:r>
            <a:r>
              <a:rPr lang="zh-CN" altLang="en-US" b="0" dirty="0">
                <a:ea typeface="宋体" pitchFamily="2" charset="-122"/>
              </a:rPr>
              <a:t>题目”，放入根文件夹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4" name="Rectangle 4"/>
          <p:cNvSpPr>
            <a:spLocks noChangeArrowheads="1"/>
          </p:cNvSpPr>
          <p:nvPr/>
        </p:nvSpPr>
        <p:spPr bwMode="auto">
          <a:xfrm>
            <a:off x="2051720" y="476672"/>
            <a:ext cx="2860997" cy="49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设计安排　</a:t>
            </a:r>
          </a:p>
        </p:txBody>
      </p:sp>
      <p:graphicFrame>
        <p:nvGraphicFramePr>
          <p:cNvPr id="1018951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60027"/>
              </p:ext>
            </p:extLst>
          </p:nvPr>
        </p:nvGraphicFramePr>
        <p:xfrm>
          <a:off x="251520" y="1340768"/>
          <a:ext cx="8424936" cy="4516773"/>
        </p:xfrm>
        <a:graphic>
          <a:graphicData uri="http://schemas.openxmlformats.org/drawingml/2006/table">
            <a:tbl>
              <a:tblPr/>
              <a:tblGrid>
                <a:gridCol w="215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9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日       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内      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78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周周二下午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课程设计动员、分组、选题等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8-9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确定选题，分组、小组分工等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汇报初步方案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（非竞赛类选题）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92107"/>
                  </a:ext>
                </a:extLst>
              </a:tr>
              <a:tr h="103968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8-13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查阅资料，背景分析或需求分析文档、概要设计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详细设计与实现。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按赛程要求进行作品文档及视频制作 、验收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80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周（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月底）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以小组为单位答辩、准备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PPT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及程序演示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归档材料上交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722250"/>
          </a:xfrm>
        </p:spPr>
        <p:txBody>
          <a:bodyPr/>
          <a:lstStyle/>
          <a:p>
            <a:r>
              <a:rPr lang="zh-CN" altLang="en-US" dirty="0"/>
              <a:t>实践内容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17507" name="Rectangle 3"/>
          <p:cNvSpPr>
            <a:spLocks noGrp="1" noChangeArrowheads="1"/>
          </p:cNvSpPr>
          <p:nvPr>
            <p:ph idx="1"/>
          </p:nvPr>
        </p:nvSpPr>
        <p:spPr>
          <a:xfrm>
            <a:off x="256220" y="1554622"/>
            <a:ext cx="8631560" cy="46848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软件类竞赛：企业出题、需求相对明确</a:t>
            </a:r>
            <a:endParaRPr lang="en-US" altLang="zh-CN" sz="2800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ea typeface="宋体" pitchFamily="2" charset="-122"/>
              </a:rPr>
              <a:t>全国大学生软件设计大赛（中软杯）</a:t>
            </a:r>
            <a:r>
              <a:rPr lang="en-US" altLang="zh-CN" sz="2400" dirty="0">
                <a:ea typeface="宋体" pitchFamily="2" charset="-122"/>
                <a:hlinkClick r:id="rId2"/>
              </a:rPr>
              <a:t>http://www.cnsoftbei.com/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ea typeface="宋体" pitchFamily="2" charset="-122"/>
              </a:rPr>
              <a:t>大学生服务外包创新创业大赛</a:t>
            </a:r>
            <a:r>
              <a:rPr lang="en-US" altLang="zh-CN" sz="2400" dirty="0">
                <a:ea typeface="宋体" pitchFamily="2" charset="-122"/>
                <a:hlinkClick r:id="rId3"/>
              </a:rPr>
              <a:t>http://www.fwwb.org.cn/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ea typeface="宋体" pitchFamily="2" charset="-122"/>
              </a:rPr>
              <a:t>大学生计算机设计大赛</a:t>
            </a:r>
            <a:endParaRPr lang="en-US" altLang="zh-CN" sz="2400" dirty="0">
              <a:ea typeface="宋体" pitchFamily="2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ea typeface="宋体" pitchFamily="2" charset="-122"/>
                <a:hlinkClick r:id="rId4"/>
              </a:rPr>
              <a:t> https://www.jsjds.com.cn/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ea typeface="宋体" pitchFamily="2" charset="-122"/>
              </a:rPr>
              <a:t>“互联网</a:t>
            </a:r>
            <a:r>
              <a:rPr lang="en-US" altLang="zh-CN" sz="2400" dirty="0">
                <a:ea typeface="宋体" pitchFamily="2" charset="-122"/>
              </a:rPr>
              <a:t>+</a:t>
            </a:r>
            <a:r>
              <a:rPr lang="zh-CN" altLang="en-US" sz="2400" dirty="0">
                <a:ea typeface="宋体" pitchFamily="2" charset="-122"/>
              </a:rPr>
              <a:t>”创新创业大赛（企业赛道）</a:t>
            </a:r>
            <a:endParaRPr lang="en-US" altLang="zh-CN" sz="2400" dirty="0">
              <a:ea typeface="宋体" pitchFamily="2" charset="-12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  https://cy.ncss.cn/mtcontest/index</a:t>
            </a:r>
            <a:endParaRPr lang="en-US" altLang="zh-CN" sz="2400" dirty="0">
              <a:ea typeface="宋体" pitchFamily="2" charset="-122"/>
              <a:hlinkClick r:id="rId2"/>
            </a:endParaRPr>
          </a:p>
          <a:p>
            <a:pPr lvl="1">
              <a:lnSpc>
                <a:spcPct val="120000"/>
              </a:lnSpc>
              <a:buNone/>
            </a:pP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722250"/>
          </a:xfrm>
        </p:spPr>
        <p:txBody>
          <a:bodyPr/>
          <a:lstStyle/>
          <a:p>
            <a:r>
              <a:rPr lang="zh-CN" altLang="en-US" dirty="0"/>
              <a:t>实践内容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17507" name="Rectangle 3"/>
          <p:cNvSpPr>
            <a:spLocks noGrp="1" noChangeArrowheads="1"/>
          </p:cNvSpPr>
          <p:nvPr>
            <p:ph idx="1"/>
          </p:nvPr>
        </p:nvSpPr>
        <p:spPr>
          <a:xfrm>
            <a:off x="256220" y="1554623"/>
            <a:ext cx="8631560" cy="30985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嵌入式类竞赛：</a:t>
            </a:r>
            <a:endParaRPr lang="en-US" altLang="zh-CN" sz="2800" dirty="0">
              <a:ea typeface="宋体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全国大学生物联网设计竞赛（华为杯）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hlinkClick r:id="rId2"/>
              </a:rPr>
              <a:t>https://iot.sjtu.edu.cn/Default.aspx</a:t>
            </a:r>
            <a:endParaRPr lang="en-US" altLang="zh-CN" sz="2400" dirty="0"/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全国大学生嵌入式芯片与系统设计竞赛</a:t>
            </a:r>
          </a:p>
          <a:p>
            <a:pPr lvl="1"/>
            <a:r>
              <a:rPr lang="en-US" altLang="zh-CN" sz="2400" dirty="0">
                <a:hlinkClick r:id="rId3"/>
              </a:rPr>
              <a:t>http://www.socchina.net/home?trackType=2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27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1154298"/>
          </a:xfrm>
        </p:spPr>
        <p:txBody>
          <a:bodyPr/>
          <a:lstStyle/>
          <a:p>
            <a:r>
              <a:rPr lang="zh-CN" altLang="en-US" dirty="0"/>
              <a:t>本次课程设计选题安排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在老师指导下自由选题，选题具有一定应用或研究背景</a:t>
            </a:r>
          </a:p>
          <a:p>
            <a:r>
              <a:rPr lang="zh-CN" altLang="en-US" dirty="0">
                <a:ea typeface="宋体" pitchFamily="2" charset="-122"/>
              </a:rPr>
              <a:t>以小组为单位：小组成员有明确分工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highlight>
                  <a:srgbClr val="FFFF00"/>
                </a:highlight>
                <a:ea typeface="宋体" pitchFamily="2" charset="-122"/>
              </a:rPr>
              <a:t>第</a:t>
            </a:r>
            <a:r>
              <a:rPr lang="en-US" altLang="zh-CN" dirty="0">
                <a:highlight>
                  <a:srgbClr val="FFFF00"/>
                </a:highlight>
                <a:ea typeface="宋体" pitchFamily="2" charset="-122"/>
              </a:rPr>
              <a:t>8-9</a:t>
            </a:r>
            <a:r>
              <a:rPr lang="zh-CN" altLang="en-US" dirty="0">
                <a:highlight>
                  <a:srgbClr val="FFFF00"/>
                </a:highlight>
                <a:ea typeface="宋体" pitchFamily="2" charset="-122"/>
              </a:rPr>
              <a:t>周</a:t>
            </a:r>
            <a:r>
              <a:rPr lang="zh-CN" altLang="en-US" dirty="0">
                <a:ea typeface="宋体" pitchFamily="2" charset="-122"/>
              </a:rPr>
              <a:t>：选题、任务布置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题目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小组成员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技术方案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938273"/>
          </a:xfrm>
        </p:spPr>
        <p:txBody>
          <a:bodyPr/>
          <a:lstStyle/>
          <a:p>
            <a:r>
              <a:rPr lang="zh-CN" altLang="en-US" dirty="0"/>
              <a:t>本次课程设计选题范围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685331" y="2367095"/>
            <a:ext cx="7773339" cy="170997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>
                <a:ea typeface="宋体" pitchFamily="2" charset="-122"/>
              </a:rPr>
              <a:t>参与大学生训练计划的与本课程有关的题目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强烈建议从竞赛中选题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从</a:t>
            </a:r>
            <a:r>
              <a:rPr lang="zh-CN" altLang="en-US" sz="2800" dirty="0">
                <a:solidFill>
                  <a:schemeClr val="hlink"/>
                </a:solidFill>
                <a:ea typeface="宋体" pitchFamily="2" charset="-122"/>
              </a:rPr>
              <a:t>候选题目</a:t>
            </a:r>
            <a:r>
              <a:rPr lang="zh-CN" altLang="en-US" sz="2800" dirty="0">
                <a:ea typeface="宋体" pitchFamily="2" charset="-122"/>
              </a:rPr>
              <a:t>中选择或自选（开放选题）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第十二届中软杯赛题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FCA2654-B59F-432C-98D9-1DDE50C7D4D5}"/>
              </a:ext>
            </a:extLst>
          </p:cNvPr>
          <p:cNvGrpSpPr/>
          <p:nvPr/>
        </p:nvGrpSpPr>
        <p:grpSpPr>
          <a:xfrm>
            <a:off x="362701" y="1196752"/>
            <a:ext cx="8064896" cy="5400600"/>
            <a:chOff x="2638167" y="1520383"/>
            <a:chExt cx="7938710" cy="533761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EE2B985-682C-40B9-90B9-033F1A42F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224"/>
            <a:stretch/>
          </p:blipFill>
          <p:spPr>
            <a:xfrm>
              <a:off x="2638167" y="1520383"/>
              <a:ext cx="7757965" cy="192120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1641C54-7C4C-4879-A531-819734910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2098" y="3302724"/>
              <a:ext cx="7854779" cy="355527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13130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A99019-28F8-4562-993E-66882177D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49"/>
          <a:stretch/>
        </p:blipFill>
        <p:spPr>
          <a:xfrm>
            <a:off x="786826" y="1556792"/>
            <a:ext cx="757034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34238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4586</TotalTime>
  <Words>1422</Words>
  <Application>Microsoft Office PowerPoint</Application>
  <PresentationFormat>全屏显示(4:3)</PresentationFormat>
  <Paragraphs>233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黑体</vt:lpstr>
      <vt:lpstr>宋体</vt:lpstr>
      <vt:lpstr>Arial</vt:lpstr>
      <vt:lpstr>Calibri</vt:lpstr>
      <vt:lpstr>MT Extra</vt:lpstr>
      <vt:lpstr>Tahoma</vt:lpstr>
      <vt:lpstr>Times New Roman</vt:lpstr>
      <vt:lpstr>Tw Cen MT</vt:lpstr>
      <vt:lpstr>Wingdings</vt:lpstr>
      <vt:lpstr>水滴</vt:lpstr>
      <vt:lpstr>软件综合实践</vt:lpstr>
      <vt:lpstr>软件综合实践课程设置目的 </vt:lpstr>
      <vt:lpstr>实践内容 </vt:lpstr>
      <vt:lpstr>实践内容</vt:lpstr>
      <vt:lpstr>实践内容</vt:lpstr>
      <vt:lpstr>本次课程设计选题安排</vt:lpstr>
      <vt:lpstr>本次课程设计选题范围</vt:lpstr>
      <vt:lpstr>第十二届中软杯赛题</vt:lpstr>
      <vt:lpstr>PowerPoint 演示文稿</vt:lpstr>
      <vt:lpstr>示例题目-信息系统类-C/S结构或B/S结构</vt:lpstr>
      <vt:lpstr>示例题目-信息系统类-B/S结构</vt:lpstr>
      <vt:lpstr>示例题目-算法设计类</vt:lpstr>
      <vt:lpstr>设计步骤</vt:lpstr>
      <vt:lpstr>信息系统类要求</vt:lpstr>
      <vt:lpstr>1　需求分析</vt:lpstr>
      <vt:lpstr>2　概要设计－系统构成</vt:lpstr>
      <vt:lpstr>2　概要设计—概念数据库设计</vt:lpstr>
      <vt:lpstr>2　概要设计—逻辑数据库设计</vt:lpstr>
      <vt:lpstr>2　概要设计—物理数据库设计</vt:lpstr>
      <vt:lpstr>3  详细设计与实现—数据库实现</vt:lpstr>
      <vt:lpstr>3  详细设计与实现—应用程序设计和程序调试</vt:lpstr>
      <vt:lpstr>4 撰写设计报告 </vt:lpstr>
      <vt:lpstr>算法设计类课题要求</vt:lpstr>
      <vt:lpstr>1 需求分析</vt:lpstr>
      <vt:lpstr>1需求分析</vt:lpstr>
      <vt:lpstr>1 需求分析</vt:lpstr>
      <vt:lpstr>2 算法设计</vt:lpstr>
      <vt:lpstr>3 算法实现</vt:lpstr>
      <vt:lpstr>3 算法实现</vt:lpstr>
      <vt:lpstr>3 算法实现</vt:lpstr>
      <vt:lpstr>3 算法实现</vt:lpstr>
      <vt:lpstr>4 撰写设计报告 </vt:lpstr>
      <vt:lpstr>分组与选题</vt:lpstr>
      <vt:lpstr>注意事项</vt:lpstr>
      <vt:lpstr>成绩评定方法—百分制</vt:lpstr>
      <vt:lpstr>PowerPoint 演示文稿</vt:lpstr>
    </vt:vector>
  </TitlesOfParts>
  <Company>HHUC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 CONCEPTS</dc:title>
  <dc:creator>CHP</dc:creator>
  <cp:lastModifiedBy>user</cp:lastModifiedBy>
  <cp:revision>577</cp:revision>
  <dcterms:created xsi:type="dcterms:W3CDTF">2003-01-20T01:03:22Z</dcterms:created>
  <dcterms:modified xsi:type="dcterms:W3CDTF">2024-04-16T01:50:16Z</dcterms:modified>
</cp:coreProperties>
</file>