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78" r:id="rId4"/>
    <p:sldId id="271" r:id="rId5"/>
    <p:sldId id="273" r:id="rId6"/>
    <p:sldId id="274" r:id="rId7"/>
    <p:sldId id="279" r:id="rId8"/>
    <p:sldId id="258" r:id="rId9"/>
    <p:sldId id="257" r:id="rId10"/>
    <p:sldId id="263" r:id="rId11"/>
    <p:sldId id="269" r:id="rId12"/>
    <p:sldId id="276" r:id="rId13"/>
    <p:sldId id="277" r:id="rId14"/>
    <p:sldId id="264" r:id="rId15"/>
    <p:sldId id="265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244" autoAdjust="0"/>
  </p:normalViewPr>
  <p:slideViewPr>
    <p:cSldViewPr snapToGrid="0">
      <p:cViewPr varScale="1">
        <p:scale>
          <a:sx n="99" d="100"/>
          <a:sy n="99" d="100"/>
        </p:scale>
        <p:origin x="7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A340C-389C-4C9B-9D4C-4AB24C4430B2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CBE1-1FDE-4C44-A647-BCDF4E5B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6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CBE1-1FDE-4C44-A647-BCDF4E5BA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7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年开发，当时的美国出口法中将使用大于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位密钥的密码系统视为军需品。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 Zimmermann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绕过了这些规定。如今，该协议主要以电子邮件加密而闻名，但它也广泛用于保护存储和通过签名进行数据认证。现在有各种电子邮件应用程序通过“在后台”使用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OpenPGP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，提供了更流畅的用户体验。活跃的开发者、库和应用程序使用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共同构成了规范的生态系统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CBE1-1FDE-4C44-A647-BCDF4E5BA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2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第一个是基本上包含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图像标签的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正文部分。请注意，该图像标记的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属性用了引号打开，但未闭合。第二个正文部分包含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S/MIME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密文。第三个是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主体部分，它闭合了第一个正文部分的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属性。攻击者现在将此电子邮件发送给受害者。受害者的客户端解密加密的第二个正文部分，并将三个正文部分拼接成一个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电子邮件，如下所示。请注意，第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属性在第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行中关闭，因此该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跨越了所有四行。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CBE1-1FDE-4C44-A647-BCDF4E5BA5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4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文章罗列了多种使用不同算法实现的</a:t>
            </a:r>
            <a:r>
              <a:rPr lang="en-US" altLang="zh-CN"/>
              <a:t>OpenPGP</a:t>
            </a:r>
            <a:r>
              <a:rPr lang="zh-CN" altLang="en-US"/>
              <a:t>协议。在此，我们可以课堂上学过的</a:t>
            </a:r>
            <a:r>
              <a:rPr lang="en-US" altLang="zh-CN"/>
              <a:t>DSA</a:t>
            </a:r>
            <a:r>
              <a:rPr lang="zh-CN" altLang="en-US"/>
              <a:t>算法为例，来介绍如何使用</a:t>
            </a:r>
            <a:r>
              <a:rPr lang="en-US" altLang="zh-CN"/>
              <a:t>Key Overwrite</a:t>
            </a:r>
            <a:r>
              <a:rPr lang="zh-CN" altLang="en-US"/>
              <a:t>方法去攻击使用</a:t>
            </a:r>
            <a:r>
              <a:rPr lang="en-US" altLang="zh-CN"/>
              <a:t>DSA</a:t>
            </a:r>
            <a:r>
              <a:rPr lang="zh-CN" altLang="en-US"/>
              <a:t>算法的</a:t>
            </a:r>
            <a:r>
              <a:rPr lang="en-US" altLang="zh-CN"/>
              <a:t>OpemPGP</a:t>
            </a:r>
            <a:r>
              <a:rPr lang="zh-CN" altLang="en-US"/>
              <a:t>协议。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CBE1-1FDE-4C44-A647-BCDF4E5BA5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6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CBE1-1FDE-4C44-A647-BCDF4E5BA5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5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D247-FFB0-4595-B692-17C3FD68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D523D-8057-443C-9B94-3CD23A5A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C96C8-7A0B-48BA-A4F8-15FD8B61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87AFF-03BE-4A77-9744-289EB7B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D7C03-033B-4A26-AF13-BAA5EA2F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6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B70B8-B47C-4AFA-A19A-F538DDF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56AEF-9144-4503-BEA1-05374813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15F52-78B3-4F0E-BEA5-46428ECA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9C4F3-CE1D-464D-A2BF-16B6E3D7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20889-981A-4BF9-80B1-2016C5ED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B6D3E9-B76A-47A4-A3E3-4FF05552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128F3-04B8-4723-B6B2-428BA742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54529-8CFC-4D24-93CD-4F8D3F34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F47F1-0037-4690-85ED-E1A3B626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370D8-3C5C-4A00-84D5-17F38C81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2CF8-55C1-4448-B10D-8BA9B8E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00615-38F1-44B4-9106-A882157C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75567-6C00-4846-AF13-DB19957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87C9F-566F-40C2-9D84-E8045D4D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19E28-B5EA-4A0A-B612-292F92F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9DC-4AEE-4C10-BB4D-FE4019B5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41690-1A49-464F-ACB6-4EF9067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1AEC-F239-4643-AF7B-FD2AB561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647C6-F7DA-4324-B9A3-D9DC729C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13DEE-FBC0-406C-B611-767D00CA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CD43-D954-4778-BAFB-C7B200B7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4730-E9EE-4757-9E26-B13ECA03A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ED7F4-16CA-41C3-B721-FAD09FAB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2D18E-65CF-4524-974F-B65E465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03081-7D99-4D5F-9300-832F5F5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23C6D-9B0A-4659-8937-BF624680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8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34A3-700F-4006-A68F-70D03938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F75C0-382B-4638-B6B1-743D2DCB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652CA-511C-4250-A125-3F4F2F4F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62276-77DF-4690-870A-834839469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6959A-6B80-4A3C-827B-75F566D8B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8DDF3-EBED-480B-9F17-95DFDE7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98A9B-5DF0-4EC8-9580-26029C03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8044E-2610-4421-8654-7EEFBC4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5B885-F4FE-4078-820E-447C3D1A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58E6C6-CCAF-4B93-8435-294EC2AF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748FC-15E6-4F6A-8173-698F3693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CADFC-DE35-4BEC-A8C5-E4DACA9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9C620-7D14-42FC-BC55-D1C0CA02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03E55-623C-4C91-A99D-B4A3DC02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F0C68-0D40-450C-B9A7-2ECCDA0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24D39-CC20-421B-B29D-7D4B4DA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2D166-0C8F-4F0B-B690-1B8AA777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F0F7C-E155-4EC3-8BB9-286162C6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81735-9CCD-4DB3-9D9F-1242B855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1D7E7-3B7C-4AA6-9F15-93C10D46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73A82-C5CD-413B-90FE-42F4D44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E6FE-5E45-4744-B4F6-38D162D8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FB887-6680-4355-8E25-FF5631F6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E5953-8E0B-4E80-8E46-B20620FBB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FAEC9-4218-4C19-BFF9-B0633203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BA6C3-A43E-498A-9450-B92860B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BC852-3E1B-4AA8-A316-FC10705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85D9F-1CE8-44B2-92F5-CC8B2FA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18750-6B03-4A00-A23D-C1DBBC14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4798B-89B2-40E8-8421-C2C59C21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B150-28F4-4B53-83C9-EA89A5BFB5E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789BF-6249-4AE4-AD98-AC4BF6788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9BBAE-8BC7-4E59-995F-6656E2785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DBA1-583C-4530-87EC-3BB0F563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4066-FE45-4873-A989-243E1D6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70" y="943878"/>
            <a:ext cx="11353800" cy="14839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Victory by KO: 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OpenPGP Using Key Overwriting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45F43-7B59-4FD1-9AC4-500FA4EB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6" y="2585701"/>
            <a:ext cx="10866649" cy="11081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4060B4-BB32-4FDB-C6F2-CDBEEB4A54BB}"/>
              </a:ext>
            </a:extLst>
          </p:cNvPr>
          <p:cNvSpPr txBox="1"/>
          <p:nvPr/>
        </p:nvSpPr>
        <p:spPr>
          <a:xfrm>
            <a:off x="5167084" y="4214393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Qigao</a:t>
            </a:r>
            <a:r>
              <a:rPr lang="en-US" altLang="zh-CN" sz="2400" b="1" dirty="0"/>
              <a:t> Zhu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533CA-5ADC-8B60-2F7B-7A605F434DFE}"/>
              </a:ext>
            </a:extLst>
          </p:cNvPr>
          <p:cNvSpPr txBox="1"/>
          <p:nvPr/>
        </p:nvSpPr>
        <p:spPr>
          <a:xfrm>
            <a:off x="2469230" y="4965734"/>
            <a:ext cx="78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Overview of Cybersecurity, Group 2, April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2024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44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CDAA-E371-4483-9F65-41E359F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</a:t>
            </a:r>
            <a:r>
              <a:rPr lang="es-E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subgroup</a:t>
            </a:r>
            <a:r>
              <a:rPr lang="es-E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4C69CC-D399-4A6A-BD68-227B8C34C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279" y="1325563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准备特殊的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’,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’,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获取给定用户的</a:t>
                </a:r>
                <a:r>
                  <a:rPr lang="en-US" altLang="zh-CN" dirty="0"/>
                  <a:t>Secret Key Packet</a:t>
                </a:r>
                <a:r>
                  <a:rPr lang="zh-CN" altLang="en-US" dirty="0"/>
                  <a:t>结构，并将存储在</a:t>
                </a:r>
                <a:r>
                  <a:rPr lang="en-US" altLang="zh-CN" dirty="0"/>
                  <a:t>Secret Key Packet </a:t>
                </a:r>
                <a:r>
                  <a:rPr lang="zh-CN" altLang="en-US" dirty="0"/>
                  <a:t>内部的</a:t>
                </a:r>
                <a:r>
                  <a:rPr lang="en-US" altLang="zh-CN" dirty="0"/>
                  <a:t>Public Key Packet</a:t>
                </a:r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值替换为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’,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捕获用户使用这些虚假参数签名的第一个未加密的消息或文件，并保留其签名。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4. </a:t>
                </a:r>
                <a:r>
                  <a:rPr lang="zh-CN" altLang="en-US" dirty="0"/>
                  <a:t>基于获得的消息及其签名，可以得到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回到步骤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，重复上面的步骤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70000"/>
                  </a:lnSpc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联立，最后利用</a:t>
                </a:r>
                <a:r>
                  <a:rPr lang="en-US" altLang="zh-CN" dirty="0"/>
                  <a:t>CRT</a:t>
                </a:r>
                <a:r>
                  <a:rPr lang="zh-CN" altLang="en-US" dirty="0"/>
                  <a:t>解出</a:t>
                </a:r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4C69CC-D399-4A6A-BD68-227B8C34C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79" y="1325563"/>
                <a:ext cx="10515600" cy="4351338"/>
              </a:xfrm>
              <a:blipFill>
                <a:blip r:embed="rId2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B675D1-E94F-49DA-AEAD-5FB60682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48" y="90697"/>
            <a:ext cx="10515600" cy="942603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DSA</a:t>
            </a:r>
            <a:endParaRPr lang="zh-CN" altLang="en-US" b="1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80E075-E542-4529-A603-980F2146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96" y="4111033"/>
            <a:ext cx="4036208" cy="2799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E19374AC-9DBD-4F98-925B-59277E6B6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1" y="1682550"/>
                <a:ext cx="6240123" cy="2066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Char char="m"/>
                  <a:defRPr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大素数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 2</m:t>
                    </m:r>
                    <m:r>
                      <a:rPr lang="en-US" altLang="zh-CN" sz="18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,  512≦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≦1024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；</a:t>
                </a:r>
              </a:p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：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−1)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的素因子，且</a:t>
                </a:r>
                <a:r>
                  <a:rPr lang="en-US" altLang="zh-CN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altLang="zh-CN" sz="1800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159</a:t>
                </a:r>
                <a:r>
                  <a:rPr lang="en-US" altLang="zh-CN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&lt;q&lt;2</a:t>
                </a:r>
                <a:r>
                  <a:rPr lang="en-US" altLang="zh-CN" sz="1800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160</a:t>
                </a:r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，即字长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160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1" algn="just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Select generator g of the cyclic subgroup of order q in </a:t>
                </a:r>
                <a:r>
                  <a:rPr lang="en-US" altLang="zh-CN" sz="1800" b="1" dirty="0" err="1">
                    <a:solidFill>
                      <a:schemeClr val="tx1"/>
                    </a:solidFill>
                  </a:rPr>
                  <a:t>Z</a:t>
                </a:r>
                <a:r>
                  <a:rPr lang="en-US" altLang="zh-CN" sz="1050" dirty="0" err="1">
                    <a:solidFill>
                      <a:schemeClr val="tx1"/>
                    </a:solidFill>
                  </a:rPr>
                  <a:t>p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*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：选择用户私钥，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1800" baseline="300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：计算用户公钥，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为全局公钥，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为发送方公钥，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为私钥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lnSpc>
                    <a:spcPct val="125000"/>
                  </a:lnSpc>
                  <a:spcBef>
                    <a:spcPct val="0"/>
                  </a:spcBef>
                  <a:buClr>
                    <a:srgbClr val="CC0000"/>
                  </a:buClr>
                  <a:buFont typeface="Monotype Sorts" pitchFamily="2" charset="2"/>
                  <a:buBlip>
                    <a:blip r:embed="rId4"/>
                  </a:buBlip>
                </a:pPr>
                <a:endParaRPr lang="zh-CN" altLang="el-GR" sz="1800" dirty="0">
                  <a:solidFill>
                    <a:srgbClr val="002060"/>
                  </a:solidFill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Aft>
                    <a:spcPct val="10000"/>
                  </a:spcAft>
                  <a:buClr>
                    <a:srgbClr val="CC0000"/>
                  </a:buClr>
                  <a:buNone/>
                </a:pPr>
                <a:endParaRPr lang="zh-CN" alt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E19374AC-9DBD-4F98-925B-59277E6B6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21" y="1682550"/>
                <a:ext cx="6240123" cy="2066857"/>
              </a:xfrm>
              <a:prstGeom prst="rect">
                <a:avLst/>
              </a:prstGeom>
              <a:blipFill>
                <a:blip r:embed="rId5"/>
                <a:stretch>
                  <a:fillRect t="-590" b="-6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6E0F203-D265-4663-947E-02C1F0E8B84B}"/>
                  </a:ext>
                </a:extLst>
              </p:cNvPr>
              <p:cNvSpPr/>
              <p:nvPr/>
            </p:nvSpPr>
            <p:spPr>
              <a:xfrm>
                <a:off x="6265188" y="1509802"/>
                <a:ext cx="5447773" cy="240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用户选择秘密随机数</a:t>
                </a:r>
                <a:r>
                  <a:rPr lang="en-US" altLang="zh-CN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sz="175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计算：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75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计算：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𝑔𝑘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与消息无关）</a:t>
                </a:r>
                <a:endParaRPr lang="en-US" altLang="zh-CN" sz="175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计算：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=[</m:t>
                    </m:r>
                    <m:sSup>
                      <m:sSupPr>
                        <m:ctrlPr>
                          <a:rPr lang="en-US" altLang="zh-CN" sz="175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75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75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)+</m:t>
                    </m:r>
                    <m:r>
                      <a:rPr lang="en-US" altLang="zh-CN" sz="1750" i="1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𝑥𝑟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)] 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175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建议为</a:t>
                </a:r>
                <a:r>
                  <a:rPr lang="en-US" altLang="zh-CN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SHA</a:t>
                </a: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算法）</a:t>
                </a:r>
                <a:endParaRPr lang="en-US" altLang="zh-CN" sz="175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741680" lvl="1" indent="-285750" algn="just">
                  <a:lnSpc>
                    <a:spcPct val="125000"/>
                  </a:lnSpc>
                  <a:buClr>
                    <a:srgbClr val="CC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签名：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𝑆𝑖𝑔</m:t>
                    </m:r>
                    <m:r>
                      <a:rPr lang="en-US" altLang="zh-CN" sz="1750" i="1" baseline="-25000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)=(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175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zh-CN" altLang="en-US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送给对方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||</m:t>
                    </m:r>
                    <m:r>
                      <a:rPr lang="en-US" altLang="zh-CN" sz="175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175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被称为签名）。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6E0F203-D265-4663-947E-02C1F0E8B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88" y="1509802"/>
                <a:ext cx="5447773" cy="2402453"/>
              </a:xfrm>
              <a:prstGeom prst="rect">
                <a:avLst/>
              </a:prstGeom>
              <a:blipFill>
                <a:blip r:embed="rId6"/>
                <a:stretch>
                  <a:fillRect r="-224" b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5C8BC3-1F11-41B0-82A3-3C3B8D62A3B1}"/>
                  </a:ext>
                </a:extLst>
              </p:cNvPr>
              <p:cNvSpPr/>
              <p:nvPr/>
            </p:nvSpPr>
            <p:spPr>
              <a:xfrm>
                <a:off x="512048" y="4063269"/>
                <a:ext cx="7163458" cy="279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为了选择</a:t>
                </a:r>
                <a:r>
                  <a:rPr lang="en-US" altLang="zh-CN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，我们可以尝试以下步骤：</a:t>
                </a:r>
              </a:p>
              <a:p>
                <a:pPr>
                  <a:buFont typeface="+mj-lt"/>
                  <a:buAutoNum type="arabicPeriod"/>
                </a:pP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选择一个随机整数</a:t>
                </a:r>
                <a14:m>
                  <m:oMath xmlns:m="http://schemas.openxmlformats.org/officeDocument/2006/math"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zh-CN" altLang="en-US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，其中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 &lt; 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&lt; 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  <m:r>
                      <a:rPr lang="zh-CN" altLang="en-US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1900" dirty="0">
                  <a:solidFill>
                    <a:srgbClr val="11111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=</m:t>
                    </m:r>
                    <m:sSup>
                      <m:sSupPr>
                        <m:ctrlPr>
                          <a:rPr lang="en-US" altLang="zh-CN" sz="190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900" b="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1900" b="0" i="1" dirty="0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900" b="0" i="1" dirty="0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  <m:r>
                              <a:rPr lang="en-US" altLang="zh-CN" sz="1900" b="0" i="1" dirty="0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900" b="0" i="1" dirty="0" smtClean="0">
                                <a:solidFill>
                                  <a:srgbClr val="11111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sz="19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l-GR" altLang="zh-CN" sz="19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19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l-GR" altLang="zh-CN" sz="19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en-US" altLang="zh-CN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满足以下条件，它将成为循环子群的生成元：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900" b="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r>
                      <a:rPr lang="zh-CN" altLang="en-US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不等于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zh-CN" altLang="en-US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1900" dirty="0">
                  <a:solidFill>
                    <a:srgbClr val="11111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9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l-GR" altLang="zh-CN" sz="19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r>
                      <a:rPr lang="en-US" altLang="zh-CN" sz="1900" i="1" baseline="300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sz="1900" i="1" dirty="0" err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𝑚𝑜𝑑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= 1</m:t>
                    </m:r>
                    <m:r>
                      <a:rPr lang="zh-CN" altLang="en-US" sz="1900" i="1" dirty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1900" dirty="0">
                  <a:solidFill>
                    <a:srgbClr val="11111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en-US" altLang="zh-CN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zh-CN" altLang="en-US" sz="1900" dirty="0">
                    <a:solidFill>
                      <a:srgbClr val="11111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的过程通常需要多次尝试，直到找到一个合适的值。</a:t>
                </a:r>
                <a:endParaRPr lang="zh-CN" altLang="en-US" sz="1900" b="0" i="0" dirty="0">
                  <a:solidFill>
                    <a:srgbClr val="11111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5C8BC3-1F11-41B0-82A3-3C3B8D62A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8" y="4063269"/>
                <a:ext cx="7163458" cy="2792559"/>
              </a:xfrm>
              <a:prstGeom prst="rect">
                <a:avLst/>
              </a:prstGeom>
              <a:blipFill>
                <a:blip r:embed="rId7"/>
                <a:stretch>
                  <a:fillRect l="-851" t="-1092" b="-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5D8561D-ACAE-0FFF-CE4F-3E921A5420BF}"/>
              </a:ext>
            </a:extLst>
          </p:cNvPr>
          <p:cNvSpPr txBox="1"/>
          <p:nvPr/>
        </p:nvSpPr>
        <p:spPr>
          <a:xfrm>
            <a:off x="573723" y="102651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C12C95-5156-D10F-2E1D-AE8A46035123}"/>
              </a:ext>
            </a:extLst>
          </p:cNvPr>
          <p:cNvSpPr/>
          <p:nvPr/>
        </p:nvSpPr>
        <p:spPr>
          <a:xfrm>
            <a:off x="326571" y="943429"/>
            <a:ext cx="6012873" cy="301797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9BD056-AE00-2FB1-BDFD-291C5714A3CF}"/>
              </a:ext>
            </a:extLst>
          </p:cNvPr>
          <p:cNvSpPr/>
          <p:nvPr/>
        </p:nvSpPr>
        <p:spPr>
          <a:xfrm>
            <a:off x="6534908" y="940514"/>
            <a:ext cx="5447772" cy="302170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8FE75-A0DA-5590-F9D4-05E2B3C984DC}"/>
              </a:ext>
            </a:extLst>
          </p:cNvPr>
          <p:cNvSpPr/>
          <p:nvPr/>
        </p:nvSpPr>
        <p:spPr>
          <a:xfrm>
            <a:off x="316584" y="940514"/>
            <a:ext cx="1368871" cy="5079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546304-F1B4-75BD-1A51-24D94CD7693D}"/>
              </a:ext>
            </a:extLst>
          </p:cNvPr>
          <p:cNvSpPr/>
          <p:nvPr/>
        </p:nvSpPr>
        <p:spPr>
          <a:xfrm>
            <a:off x="326571" y="4075104"/>
            <a:ext cx="11656109" cy="27228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E3864-2D22-47BB-1EDE-9D0F6A5FBD8B}"/>
              </a:ext>
            </a:extLst>
          </p:cNvPr>
          <p:cNvSpPr/>
          <p:nvPr/>
        </p:nvSpPr>
        <p:spPr>
          <a:xfrm>
            <a:off x="6534908" y="939148"/>
            <a:ext cx="1368871" cy="4962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10F782-8D62-5B1F-1B4E-73EAE1882969}"/>
              </a:ext>
            </a:extLst>
          </p:cNvPr>
          <p:cNvSpPr txBox="1"/>
          <p:nvPr/>
        </p:nvSpPr>
        <p:spPr>
          <a:xfrm>
            <a:off x="6681698" y="1037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签名过程</a:t>
            </a:r>
          </a:p>
        </p:txBody>
      </p:sp>
    </p:spTree>
    <p:extLst>
      <p:ext uri="{BB962C8B-B14F-4D97-AF65-F5344CB8AC3E}">
        <p14:creationId xmlns:p14="http://schemas.microsoft.com/office/powerpoint/2010/main" val="146578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E383A2-03D1-BC74-E34A-2E13C2A9AF5F}"/>
                  </a:ext>
                </a:extLst>
              </p:cNvPr>
              <p:cNvSpPr txBox="1"/>
              <p:nvPr/>
            </p:nvSpPr>
            <p:spPr>
              <a:xfrm>
                <a:off x="3755910" y="962336"/>
                <a:ext cx="1615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’,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’,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E383A2-03D1-BC74-E34A-2E13C2A9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910" y="962336"/>
                <a:ext cx="1615044" cy="430887"/>
              </a:xfrm>
              <a:prstGeom prst="rect">
                <a:avLst/>
              </a:prstGeom>
              <a:blipFill>
                <a:blip r:embed="rId2"/>
                <a:stretch>
                  <a:fillRect r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45503D57-131B-A65F-3903-A8E354893AFB}"/>
              </a:ext>
            </a:extLst>
          </p:cNvPr>
          <p:cNvSpPr/>
          <p:nvPr/>
        </p:nvSpPr>
        <p:spPr>
          <a:xfrm>
            <a:off x="5676406" y="1064666"/>
            <a:ext cx="839188" cy="3384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9487A8-E14F-BD27-A131-3E7BC072328E}"/>
                  </a:ext>
                </a:extLst>
              </p:cNvPr>
              <p:cNvSpPr txBox="1"/>
              <p:nvPr/>
            </p:nvSpPr>
            <p:spPr>
              <a:xfrm>
                <a:off x="6574320" y="956805"/>
                <a:ext cx="1615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9487A8-E14F-BD27-A131-3E7BC072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20" y="956805"/>
                <a:ext cx="16150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1CD79C-82E4-B4DD-53CE-7B382C262F91}"/>
                  </a:ext>
                </a:extLst>
              </p:cNvPr>
              <p:cNvSpPr txBox="1"/>
              <p:nvPr/>
            </p:nvSpPr>
            <p:spPr>
              <a:xfrm>
                <a:off x="4171437" y="1745681"/>
                <a:ext cx="2402883" cy="47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(1)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1CD79C-82E4-B4DD-53CE-7B382C262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37" y="1745681"/>
                <a:ext cx="2402883" cy="474104"/>
              </a:xfrm>
              <a:prstGeom prst="rect">
                <a:avLst/>
              </a:prstGeom>
              <a:blipFill>
                <a:blip r:embed="rId4"/>
                <a:stretch>
                  <a:fillRect r="-144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670BBDD1-AC85-301C-E035-315433C1FC53}"/>
              </a:ext>
            </a:extLst>
          </p:cNvPr>
          <p:cNvSpPr/>
          <p:nvPr/>
        </p:nvSpPr>
        <p:spPr>
          <a:xfrm>
            <a:off x="3524341" y="1836057"/>
            <a:ext cx="463138" cy="1293759"/>
          </a:xfrm>
          <a:prstGeom prst="leftBrace">
            <a:avLst>
              <a:gd name="adj1" fmla="val 24003"/>
              <a:gd name="adj2" fmla="val 45806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5FF62-00F0-E0BA-C69B-DC64BA7CC4BA}"/>
                  </a:ext>
                </a:extLst>
              </p:cNvPr>
              <p:cNvSpPr txBox="1"/>
              <p:nvPr/>
            </p:nvSpPr>
            <p:spPr>
              <a:xfrm>
                <a:off x="4180662" y="2600943"/>
                <a:ext cx="5963940" cy="474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= 1                                       (2)</a:t>
                </a:r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5FF62-00F0-E0BA-C69B-DC64BA7C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662" y="2600943"/>
                <a:ext cx="5963940" cy="474104"/>
              </a:xfrm>
              <a:prstGeom prst="rect">
                <a:avLst/>
              </a:prstGeom>
              <a:blipFill>
                <a:blip r:embed="rId5"/>
                <a:stretch>
                  <a:fillRect t="-16883" r="-255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F766CB4-CC54-C6C3-D9A3-D660ADAFEF8C}"/>
                  </a:ext>
                </a:extLst>
              </p:cNvPr>
              <p:cNvSpPr txBox="1"/>
              <p:nvPr/>
            </p:nvSpPr>
            <p:spPr>
              <a:xfrm>
                <a:off x="2625479" y="3328674"/>
                <a:ext cx="7416069" cy="1106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generator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0 ,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F766CB4-CC54-C6C3-D9A3-D660ADAF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479" y="3328674"/>
                <a:ext cx="7416069" cy="1106713"/>
              </a:xfrm>
              <a:prstGeom prst="rect">
                <a:avLst/>
              </a:prstGeom>
              <a:blipFill>
                <a:blip r:embed="rId6"/>
                <a:stretch>
                  <a:fillRect l="-1727" t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BF1DCB2F-A621-8D0C-AFA6-349E0FB956E5}"/>
              </a:ext>
            </a:extLst>
          </p:cNvPr>
          <p:cNvSpPr txBox="1"/>
          <p:nvPr/>
        </p:nvSpPr>
        <p:spPr>
          <a:xfrm>
            <a:off x="3687287" y="4807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0B81A1B-CEA2-4BB2-3786-42ECA2CB18A2}"/>
                  </a:ext>
                </a:extLst>
              </p:cNvPr>
              <p:cNvSpPr txBox="1"/>
              <p:nvPr/>
            </p:nvSpPr>
            <p:spPr>
              <a:xfrm>
                <a:off x="1988008" y="4493078"/>
                <a:ext cx="8691013" cy="610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𝐴𝑐𝑐𝑜𝑟𝑑𝑖𝑛𝑔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0B81A1B-CEA2-4BB2-3786-42ECA2CB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08" y="4493078"/>
                <a:ext cx="8691013" cy="6104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75FEF7B-7A04-1290-5C0B-14037D1AF612}"/>
              </a:ext>
            </a:extLst>
          </p:cNvPr>
          <p:cNvSpPr txBox="1"/>
          <p:nvPr/>
        </p:nvSpPr>
        <p:spPr>
          <a:xfrm>
            <a:off x="290286" y="183348"/>
            <a:ext cx="6551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attack process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C3E2BD7-8858-93A6-D92F-F271C59BDBC6}"/>
                  </a:ext>
                </a:extLst>
              </p:cNvPr>
              <p:cNvSpPr txBox="1"/>
              <p:nvPr/>
            </p:nvSpPr>
            <p:spPr>
              <a:xfrm>
                <a:off x="705465" y="5103566"/>
                <a:ext cx="869101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𝐴𝑐𝑐𝑜𝑟𝑑𝑖𝑛𝑔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dirty="0"/>
                  <a:t>	   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C3E2BD7-8858-93A6-D92F-F271C59BD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5" y="5103566"/>
                <a:ext cx="869101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A58114-4E97-9851-1578-DC8D7C05E027}"/>
                  </a:ext>
                </a:extLst>
              </p:cNvPr>
              <p:cNvSpPr txBox="1"/>
              <p:nvPr/>
            </p:nvSpPr>
            <p:spPr>
              <a:xfrm>
                <a:off x="6393066" y="5853418"/>
                <a:ext cx="2749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A58114-4E97-9851-1578-DC8D7C0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66" y="5853418"/>
                <a:ext cx="274985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E4F6C9D-B568-54F6-854D-C74B3C055BD6}"/>
              </a:ext>
            </a:extLst>
          </p:cNvPr>
          <p:cNvSpPr txBox="1"/>
          <p:nvPr/>
        </p:nvSpPr>
        <p:spPr>
          <a:xfrm flipH="1">
            <a:off x="1988008" y="5824165"/>
            <a:ext cx="432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derivation yields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1" grpId="0"/>
      <p:bldP spid="12" grpId="0" animBg="1"/>
      <p:bldP spid="13" grpId="0"/>
      <p:bldP spid="15" grpId="0"/>
      <p:bldP spid="25" grpId="0"/>
      <p:bldP spid="27" grpId="0"/>
      <p:bldP spid="2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EAA3B4-E0C1-149A-D17B-300C1EB49D0D}"/>
              </a:ext>
            </a:extLst>
          </p:cNvPr>
          <p:cNvSpPr txBox="1"/>
          <p:nvPr/>
        </p:nvSpPr>
        <p:spPr>
          <a:xfrm>
            <a:off x="290286" y="183348"/>
            <a:ext cx="6551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attack process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FEE0B5-E364-32C3-036E-E1B184AED352}"/>
                  </a:ext>
                </a:extLst>
              </p:cNvPr>
              <p:cNvSpPr txBox="1"/>
              <p:nvPr/>
            </p:nvSpPr>
            <p:spPr>
              <a:xfrm>
                <a:off x="1801295" y="4723396"/>
                <a:ext cx="24036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FEE0B5-E364-32C3-036E-E1B184AE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95" y="4723396"/>
                <a:ext cx="24036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5464F-00C2-14DC-0859-A989E73EDCDE}"/>
                  </a:ext>
                </a:extLst>
              </p:cNvPr>
              <p:cNvSpPr txBox="1"/>
              <p:nvPr/>
            </p:nvSpPr>
            <p:spPr>
              <a:xfrm>
                <a:off x="1702583" y="2653613"/>
                <a:ext cx="2601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5464F-00C2-14DC-0859-A989E73ED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83" y="2653613"/>
                <a:ext cx="260103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23CF8D-4FA0-1C92-D31F-C4D541C03F61}"/>
                  </a:ext>
                </a:extLst>
              </p:cNvPr>
              <p:cNvSpPr txBox="1"/>
              <p:nvPr/>
            </p:nvSpPr>
            <p:spPr>
              <a:xfrm>
                <a:off x="1757568" y="2062165"/>
                <a:ext cx="24910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23CF8D-4FA0-1C92-D31F-C4D541C03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68" y="2062165"/>
                <a:ext cx="24910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46BF7D-8037-E0A2-7004-867E63F37C0A}"/>
                  </a:ext>
                </a:extLst>
              </p:cNvPr>
              <p:cNvSpPr txBox="1"/>
              <p:nvPr/>
            </p:nvSpPr>
            <p:spPr>
              <a:xfrm>
                <a:off x="1746314" y="3251940"/>
                <a:ext cx="2601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46BF7D-8037-E0A2-7004-867E63F3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314" y="3251940"/>
                <a:ext cx="26010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2D1A05-2069-9DD0-F183-F67A53AD76AA}"/>
                  </a:ext>
                </a:extLst>
              </p:cNvPr>
              <p:cNvSpPr txBox="1"/>
              <p:nvPr/>
            </p:nvSpPr>
            <p:spPr>
              <a:xfrm>
                <a:off x="1894114" y="4064612"/>
                <a:ext cx="662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2D1A05-2069-9DD0-F183-F67A53AD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14" y="4064612"/>
                <a:ext cx="662041" cy="369332"/>
              </a:xfrm>
              <a:prstGeom prst="rect">
                <a:avLst/>
              </a:prstGeom>
              <a:blipFill>
                <a:blip r:embed="rId6"/>
                <a:stretch>
                  <a:fillRect l="-18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C810FF03-B6B1-A3AE-697F-8C41B630DFB2}"/>
              </a:ext>
            </a:extLst>
          </p:cNvPr>
          <p:cNvSpPr/>
          <p:nvPr/>
        </p:nvSpPr>
        <p:spPr>
          <a:xfrm>
            <a:off x="682172" y="2213429"/>
            <a:ext cx="849085" cy="2881086"/>
          </a:xfrm>
          <a:prstGeom prst="leftBrace">
            <a:avLst>
              <a:gd name="adj1" fmla="val 22863"/>
              <a:gd name="adj2" fmla="val 472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1F9845B-3AAD-8C56-560D-2C4D7B40BD27}"/>
              </a:ext>
            </a:extLst>
          </p:cNvPr>
          <p:cNvSpPr/>
          <p:nvPr/>
        </p:nvSpPr>
        <p:spPr>
          <a:xfrm>
            <a:off x="4990575" y="3091824"/>
            <a:ext cx="2186739" cy="13931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DC7B7A-1877-2918-B53F-A1A0E113081D}"/>
                  </a:ext>
                </a:extLst>
              </p:cNvPr>
              <p:cNvSpPr txBox="1"/>
              <p:nvPr/>
            </p:nvSpPr>
            <p:spPr>
              <a:xfrm>
                <a:off x="7492584" y="3510614"/>
                <a:ext cx="470667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DC7B7A-1877-2918-B53F-A1A0E1130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584" y="3510614"/>
                <a:ext cx="4706673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7E484A9-9C1B-2ECF-1E73-C1AD3DB38DD0}"/>
              </a:ext>
            </a:extLst>
          </p:cNvPr>
          <p:cNvSpPr txBox="1"/>
          <p:nvPr/>
        </p:nvSpPr>
        <p:spPr>
          <a:xfrm>
            <a:off x="7485327" y="14522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Common Multiple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B99CEF1-859F-50E9-15AA-BBF5BF6CE9D7}"/>
              </a:ext>
            </a:extLst>
          </p:cNvPr>
          <p:cNvCxnSpPr/>
          <p:nvPr/>
        </p:nvCxnSpPr>
        <p:spPr>
          <a:xfrm rot="16200000" flipH="1">
            <a:off x="9332229" y="2469370"/>
            <a:ext cx="1524913" cy="53702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C6DC5-0DF2-40CA-ADF6-859B2354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93" y="-673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Solution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DB17-798A-479F-8F59-EC478594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93" y="1038228"/>
            <a:ext cx="9403080" cy="1505404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直到检查了公共参数的完整性，才允许执行私钥的操作。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通过验证私钥和公钥参数之间的正确关系来实现。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不同的算法类型有各自的密钥保护步骤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53A582-2511-4073-B978-1F1DC1BCDA8E}"/>
              </a:ext>
            </a:extLst>
          </p:cNvPr>
          <p:cNvSpPr/>
          <p:nvPr/>
        </p:nvSpPr>
        <p:spPr>
          <a:xfrm>
            <a:off x="449193" y="2930393"/>
            <a:ext cx="5164684" cy="1087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Short-Term Solution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180E3B-4D4B-4BE9-95DF-909677660692}"/>
              </a:ext>
            </a:extLst>
          </p:cNvPr>
          <p:cNvSpPr txBox="1">
            <a:spLocks/>
          </p:cNvSpPr>
          <p:nvPr/>
        </p:nvSpPr>
        <p:spPr>
          <a:xfrm>
            <a:off x="449193" y="3951519"/>
            <a:ext cx="11293613" cy="206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zh-CN" sz="2400" dirty="0"/>
              <a:t>AEAD</a:t>
            </a:r>
            <a:r>
              <a:rPr lang="zh-CN" altLang="en-US" sz="2400" dirty="0"/>
              <a:t>（</a:t>
            </a:r>
            <a:r>
              <a:rPr lang="en-US" altLang="zh-CN" sz="2400" dirty="0"/>
              <a:t>Authenticated Encryption with Associated Data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在解密时保证完整的密钥完整性，该标准与算法无关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已添加到草案 </a:t>
            </a:r>
            <a:r>
              <a:rPr lang="en-US" altLang="zh-CN" sz="2400" dirty="0"/>
              <a:t>RFC4880bis </a:t>
            </a:r>
            <a:r>
              <a:rPr lang="zh-CN" altLang="en-US" sz="2400" dirty="0"/>
              <a:t>于 </a:t>
            </a:r>
            <a:r>
              <a:rPr lang="en-US" altLang="zh-CN" sz="2400" dirty="0"/>
              <a:t>2021 </a:t>
            </a:r>
            <a:r>
              <a:rPr lang="zh-CN" altLang="en-US" sz="2400" dirty="0"/>
              <a:t>年 </a:t>
            </a:r>
            <a:r>
              <a:rPr lang="en-US" altLang="zh-CN" sz="2400" dirty="0"/>
              <a:t>12 </a:t>
            </a:r>
            <a:r>
              <a:rPr lang="zh-CN" altLang="en-US" sz="2400" dirty="0"/>
              <a:t>月被添加到</a:t>
            </a:r>
            <a:r>
              <a:rPr lang="en-US" altLang="zh-CN" sz="2400" dirty="0"/>
              <a:t>OpenPGP Message Format. Internet-Draft draft-ietf-openpgp-crypto-refresh-04</a:t>
            </a:r>
          </a:p>
        </p:txBody>
      </p:sp>
    </p:spTree>
    <p:extLst>
      <p:ext uri="{BB962C8B-B14F-4D97-AF65-F5344CB8AC3E}">
        <p14:creationId xmlns:p14="http://schemas.microsoft.com/office/powerpoint/2010/main" val="252819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4DCF77B-9989-4240-903A-65C7902B2EAB}"/>
              </a:ext>
            </a:extLst>
          </p:cNvPr>
          <p:cNvSpPr/>
          <p:nvPr/>
        </p:nvSpPr>
        <p:spPr>
          <a:xfrm>
            <a:off x="1601651" y="1293152"/>
            <a:ext cx="88341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AEAD(Authenticated Encryption with Associated Data)</a:t>
            </a:r>
            <a:r>
              <a:rPr lang="zh-CN" altLang="en-US" sz="2200" dirty="0"/>
              <a:t>模式是一个密码学的规范和标准。它规定了一种同时提供认证和加密的算法模式。</a:t>
            </a:r>
            <a:endParaRPr lang="en-US" altLang="zh-CN" sz="2200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2C821B-2106-40FA-9618-3EF562239E87}"/>
              </a:ext>
            </a:extLst>
          </p:cNvPr>
          <p:cNvSpPr/>
          <p:nvPr/>
        </p:nvSpPr>
        <p:spPr>
          <a:xfrm>
            <a:off x="1601651" y="2920408"/>
            <a:ext cx="159512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F3A945-1637-45A8-ACD3-9B9206EF9755}"/>
              </a:ext>
            </a:extLst>
          </p:cNvPr>
          <p:cNvSpPr/>
          <p:nvPr/>
        </p:nvSpPr>
        <p:spPr>
          <a:xfrm>
            <a:off x="4548051" y="2623934"/>
            <a:ext cx="2865120" cy="112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C53EAD-4562-470D-8323-EF7CF432CA0F}"/>
              </a:ext>
            </a:extLst>
          </p:cNvPr>
          <p:cNvSpPr/>
          <p:nvPr/>
        </p:nvSpPr>
        <p:spPr>
          <a:xfrm>
            <a:off x="8043091" y="2824147"/>
            <a:ext cx="2054860" cy="7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667B22-DAF7-4296-AC4D-7D043E014D53}"/>
              </a:ext>
            </a:extLst>
          </p:cNvPr>
          <p:cNvSpPr/>
          <p:nvPr/>
        </p:nvSpPr>
        <p:spPr>
          <a:xfrm>
            <a:off x="3196771" y="4518408"/>
            <a:ext cx="159512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2F062E-3227-4746-B229-275FF62BA906}"/>
              </a:ext>
            </a:extLst>
          </p:cNvPr>
          <p:cNvSpPr/>
          <p:nvPr/>
        </p:nvSpPr>
        <p:spPr>
          <a:xfrm>
            <a:off x="4898571" y="4518408"/>
            <a:ext cx="34188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body of packet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FF0953E-0B07-43C2-B3F0-3CB0E1B8FBA1}"/>
              </a:ext>
            </a:extLst>
          </p:cNvPr>
          <p:cNvSpPr/>
          <p:nvPr/>
        </p:nvSpPr>
        <p:spPr>
          <a:xfrm>
            <a:off x="3426822" y="3075393"/>
            <a:ext cx="7112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5C5050-BFAB-4B72-AFF0-47B38B943DEA}"/>
              </a:ext>
            </a:extLst>
          </p:cNvPr>
          <p:cNvSpPr txBox="1"/>
          <p:nvPr/>
        </p:nvSpPr>
        <p:spPr>
          <a:xfrm>
            <a:off x="5066211" y="32023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🔒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9ABDB69-5FB1-4D1B-A9E0-CBDD060E9D51}"/>
              </a:ext>
            </a:extLst>
          </p:cNvPr>
          <p:cNvSpPr/>
          <p:nvPr/>
        </p:nvSpPr>
        <p:spPr>
          <a:xfrm rot="16200000">
            <a:off x="5572425" y="2949397"/>
            <a:ext cx="369332" cy="5120640"/>
          </a:xfrm>
          <a:prstGeom prst="leftBrace">
            <a:avLst>
              <a:gd name="adj1" fmla="val 31912"/>
              <a:gd name="adj2" fmla="val 51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2628EE-727D-4408-B62A-9CBE75AB5C62}"/>
              </a:ext>
            </a:extLst>
          </p:cNvPr>
          <p:cNvSpPr/>
          <p:nvPr/>
        </p:nvSpPr>
        <p:spPr>
          <a:xfrm>
            <a:off x="5033521" y="5799474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A3CD4E-C995-4DC8-9D44-9AF65CEF57CA}"/>
              </a:ext>
            </a:extLst>
          </p:cNvPr>
          <p:cNvSpPr txBox="1"/>
          <p:nvPr/>
        </p:nvSpPr>
        <p:spPr>
          <a:xfrm>
            <a:off x="512284" y="387291"/>
            <a:ext cx="1782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AEAD</a:t>
            </a:r>
          </a:p>
        </p:txBody>
      </p:sp>
    </p:spTree>
    <p:extLst>
      <p:ext uri="{BB962C8B-B14F-4D97-AF65-F5344CB8AC3E}">
        <p14:creationId xmlns:p14="http://schemas.microsoft.com/office/powerpoint/2010/main" val="371992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03503-2807-48D5-A784-8214C4D2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2" y="223083"/>
            <a:ext cx="4594934" cy="105530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8E882-566C-488A-9C49-467688C9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27838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EC7847-DE31-4861-682F-04EA751C497D}"/>
              </a:ext>
            </a:extLst>
          </p:cNvPr>
          <p:cNvSpPr txBox="1"/>
          <p:nvPr/>
        </p:nvSpPr>
        <p:spPr>
          <a:xfrm>
            <a:off x="689923" y="1458392"/>
            <a:ext cx="4843333" cy="1056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1. </a:t>
            </a:r>
            <a:r>
              <a:rPr lang="zh-CN" altLang="en-US" sz="2200" dirty="0"/>
              <a:t>作者比较了</a:t>
            </a:r>
            <a:r>
              <a:rPr lang="en-US" altLang="zh-CN" sz="2200" dirty="0"/>
              <a:t>KO</a:t>
            </a:r>
            <a:r>
              <a:rPr lang="zh-CN" altLang="en-US" sz="2200" dirty="0"/>
              <a:t>攻击在不同加密算法 （</a:t>
            </a:r>
            <a:r>
              <a:rPr lang="en-US" altLang="zh-CN" sz="2200" dirty="0"/>
              <a:t>DSA</a:t>
            </a:r>
            <a:r>
              <a:rPr lang="zh-CN" altLang="en-US" sz="2200" dirty="0"/>
              <a:t>、</a:t>
            </a:r>
            <a:r>
              <a:rPr lang="en-US" altLang="zh-CN" sz="2200" dirty="0"/>
              <a:t>RSA</a:t>
            </a:r>
            <a:r>
              <a:rPr lang="zh-CN" altLang="en-US" sz="2200" dirty="0"/>
              <a:t>、</a:t>
            </a:r>
            <a:r>
              <a:rPr lang="en-US" altLang="zh-CN" sz="2200" dirty="0"/>
              <a:t>EdDSA</a:t>
            </a:r>
            <a:r>
              <a:rPr lang="zh-CN" altLang="en-US" sz="2200" dirty="0"/>
              <a:t>） 的实用性</a:t>
            </a:r>
            <a:endParaRPr lang="en-US" altLang="zh-CN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79DED5-12F5-A5C6-68D0-9D5C07D58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"/>
          <a:stretch/>
        </p:blipFill>
        <p:spPr>
          <a:xfrm>
            <a:off x="5533256" y="1458392"/>
            <a:ext cx="6557418" cy="4351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C82556-0CA3-EA73-FC65-B3B4480A019C}"/>
              </a:ext>
            </a:extLst>
          </p:cNvPr>
          <p:cNvSpPr txBox="1"/>
          <p:nvPr/>
        </p:nvSpPr>
        <p:spPr>
          <a:xfrm>
            <a:off x="689923" y="3183711"/>
            <a:ext cx="4725562" cy="2579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2. </a:t>
            </a:r>
            <a:r>
              <a:rPr lang="zh-CN" altLang="en-US" sz="2200" dirty="0"/>
              <a:t>更好的长期解决方案是使用 </a:t>
            </a:r>
            <a:r>
              <a:rPr lang="en-US" altLang="zh-CN" sz="2200" dirty="0"/>
              <a:t>AEAD</a:t>
            </a:r>
            <a:r>
              <a:rPr lang="zh-CN" altLang="en-US" sz="2200" dirty="0"/>
              <a:t>（</a:t>
            </a:r>
            <a:r>
              <a:rPr lang="en-US" altLang="zh-CN" sz="2200" dirty="0"/>
              <a:t>Authenticated Encryption with Associated Data</a:t>
            </a:r>
            <a:r>
              <a:rPr lang="zh-CN" altLang="en-US" sz="2200" dirty="0"/>
              <a:t>）以一种与算法无关的方式，在使用私钥时保证完整的密钥完整性。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201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3657A8-1359-4757-A81B-0E11AD72B110}"/>
              </a:ext>
            </a:extLst>
          </p:cNvPr>
          <p:cNvSpPr txBox="1"/>
          <p:nvPr/>
        </p:nvSpPr>
        <p:spPr>
          <a:xfrm>
            <a:off x="1191542" y="470987"/>
            <a:ext cx="506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AD89B-F8E0-4D10-95DE-5B7E8F4FA143}"/>
              </a:ext>
            </a:extLst>
          </p:cNvPr>
          <p:cNvSpPr/>
          <p:nvPr/>
        </p:nvSpPr>
        <p:spPr>
          <a:xfrm>
            <a:off x="1191541" y="1478093"/>
            <a:ext cx="9846572" cy="1610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作者提出了一套</a:t>
            </a:r>
            <a:r>
              <a:rPr lang="zh-CN" altLang="en-US" sz="2800" b="1" dirty="0"/>
              <a:t>针对OpenPGP</a:t>
            </a:r>
            <a:r>
              <a:rPr lang="zh-CN" altLang="en-US" sz="2800" dirty="0"/>
              <a:t>规范和实现的攻击方法，可以</a:t>
            </a:r>
            <a:r>
              <a:rPr lang="zh-CN" altLang="en-US" sz="2800" b="1" dirty="0"/>
              <a:t>完全获得用户的私钥</a:t>
            </a:r>
            <a:r>
              <a:rPr lang="zh-CN" altLang="en-US" sz="2800" dirty="0"/>
              <a:t>。攻击利用了一个特定的弱点：</a:t>
            </a:r>
            <a:r>
              <a:rPr lang="zh-CN" altLang="en-US" sz="2800" b="1" dirty="0"/>
              <a:t>加密私钥数据包内不同字段之间缺乏绑定。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B4CCF-AAB5-436B-97EC-7F106D29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39" y="3169576"/>
            <a:ext cx="4427604" cy="32540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6A8776-7713-405C-805F-676C8BEFD079}"/>
              </a:ext>
            </a:extLst>
          </p:cNvPr>
          <p:cNvSpPr/>
          <p:nvPr/>
        </p:nvSpPr>
        <p:spPr>
          <a:xfrm>
            <a:off x="7192777" y="3209316"/>
            <a:ext cx="4512622" cy="18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密钥算法标识符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明文公共参数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加密的私有参数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94F409-17E8-4CFF-8B13-8BBEA21F6106}"/>
              </a:ext>
            </a:extLst>
          </p:cNvPr>
          <p:cNvSpPr/>
          <p:nvPr/>
        </p:nvSpPr>
        <p:spPr>
          <a:xfrm>
            <a:off x="7192777" y="5101437"/>
            <a:ext cx="4427605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这使得攻击者可以覆写OpenPGP密钥数据包中的某些字段，从而执行攻击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1977215-933F-4730-06AE-40FAC489AE53}"/>
              </a:ext>
            </a:extLst>
          </p:cNvPr>
          <p:cNvSpPr/>
          <p:nvPr/>
        </p:nvSpPr>
        <p:spPr>
          <a:xfrm>
            <a:off x="5454273" y="3334934"/>
            <a:ext cx="1498069" cy="14616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密钥数据包字段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24A88-D645-D7E3-78A4-E76065296CBB}"/>
              </a:ext>
            </a:extLst>
          </p:cNvPr>
          <p:cNvSpPr/>
          <p:nvPr/>
        </p:nvSpPr>
        <p:spPr>
          <a:xfrm>
            <a:off x="7133771" y="3088278"/>
            <a:ext cx="4427604" cy="31310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BBDDA-F46F-7172-6E36-543943F0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BE6D1-C90D-BC7A-B36C-8463563F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1151" cy="4351338"/>
          </a:xfrm>
        </p:spPr>
        <p:txBody>
          <a:bodyPr/>
          <a:lstStyle/>
          <a:p>
            <a:r>
              <a:rPr lang="zh-CN" altLang="en-US" dirty="0"/>
              <a:t>作者比较了</a:t>
            </a:r>
            <a:r>
              <a:rPr lang="en-US" altLang="zh-CN" dirty="0"/>
              <a:t>KO</a:t>
            </a:r>
            <a:r>
              <a:rPr lang="zh-CN" altLang="en-US" dirty="0"/>
              <a:t>攻击在不同加密算法（</a:t>
            </a:r>
            <a:r>
              <a:rPr lang="en-US" altLang="zh-CN" dirty="0"/>
              <a:t>DSA</a:t>
            </a:r>
            <a:r>
              <a:rPr lang="zh-CN" altLang="en-US" dirty="0"/>
              <a:t>、</a:t>
            </a:r>
            <a:r>
              <a:rPr lang="en-US" altLang="zh-CN" dirty="0"/>
              <a:t>RSA</a:t>
            </a:r>
            <a:r>
              <a:rPr lang="zh-CN" altLang="en-US" dirty="0"/>
              <a:t>、</a:t>
            </a:r>
            <a:r>
              <a:rPr lang="en-US" altLang="zh-CN" dirty="0"/>
              <a:t>EdDSA</a:t>
            </a:r>
            <a:r>
              <a:rPr lang="zh-CN" altLang="en-US" dirty="0"/>
              <a:t>）上的实用性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作者评估了 </a:t>
            </a:r>
            <a:r>
              <a:rPr lang="en-US" altLang="zh-CN" dirty="0"/>
              <a:t>KO </a:t>
            </a:r>
            <a:r>
              <a:rPr lang="zh-CN" altLang="en-US" dirty="0"/>
              <a:t>攻击在反映不同的使用</a:t>
            </a:r>
            <a:r>
              <a:rPr lang="en-US" altLang="zh-CN" dirty="0"/>
              <a:t>OpenPGP </a:t>
            </a:r>
            <a:r>
              <a:rPr lang="zh-CN" altLang="en-US" dirty="0"/>
              <a:t>应用程序上的适用性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解释了如何在 </a:t>
            </a:r>
            <a:r>
              <a:rPr lang="en-US" altLang="zh-CN" dirty="0"/>
              <a:t>OpenPGP </a:t>
            </a:r>
            <a:r>
              <a:rPr lang="zh-CN" altLang="en-US" dirty="0"/>
              <a:t>规范级别完全防止 </a:t>
            </a:r>
            <a:r>
              <a:rPr lang="en-US" altLang="zh-CN" dirty="0"/>
              <a:t>KO </a:t>
            </a:r>
            <a:r>
              <a:rPr lang="zh-CN" altLang="en-US" dirty="0"/>
              <a:t>攻击（以及密钥验证的必要性）</a:t>
            </a:r>
          </a:p>
        </p:txBody>
      </p:sp>
    </p:spTree>
    <p:extLst>
      <p:ext uri="{BB962C8B-B14F-4D97-AF65-F5344CB8AC3E}">
        <p14:creationId xmlns:p14="http://schemas.microsoft.com/office/powerpoint/2010/main" val="6561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3657A8-1359-4757-A81B-0E11AD72B110}"/>
              </a:ext>
            </a:extLst>
          </p:cNvPr>
          <p:cNvSpPr txBox="1"/>
          <p:nvPr/>
        </p:nvSpPr>
        <p:spPr>
          <a:xfrm>
            <a:off x="846008" y="575873"/>
            <a:ext cx="632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- OpenPGP 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1DCE2-A92A-4FE4-8CB6-4839B9B502E9}"/>
              </a:ext>
            </a:extLst>
          </p:cNvPr>
          <p:cNvSpPr txBox="1"/>
          <p:nvPr/>
        </p:nvSpPr>
        <p:spPr>
          <a:xfrm>
            <a:off x="1129531" y="1675300"/>
            <a:ext cx="9380131" cy="105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OpenPGP is a specification that was </a:t>
            </a:r>
            <a:r>
              <a:rPr lang="en-US" altLang="zh-CN" sz="2200" b="1" dirty="0"/>
              <a:t>originally developed in the 1990s </a:t>
            </a:r>
            <a:r>
              <a:rPr lang="en-US" altLang="zh-CN" sz="2200" dirty="0"/>
              <a:t>to </a:t>
            </a:r>
            <a:r>
              <a:rPr lang="en-US" altLang="zh-CN" sz="2200" b="1" dirty="0"/>
              <a:t>secure general electronic communication and data</a:t>
            </a:r>
            <a:r>
              <a:rPr lang="en-US" altLang="zh-CN" sz="2200" dirty="0"/>
              <a:t>.</a:t>
            </a:r>
            <a:endParaRPr lang="zh-CN" altLang="en-US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0D2E7C-D777-A08F-5879-DC822D4F332E}"/>
              </a:ext>
            </a:extLst>
          </p:cNvPr>
          <p:cNvSpPr txBox="1"/>
          <p:nvPr/>
        </p:nvSpPr>
        <p:spPr>
          <a:xfrm>
            <a:off x="1129530" y="2942443"/>
            <a:ext cx="9570137" cy="148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Nowadays, the protocol is </a:t>
            </a:r>
            <a:r>
              <a:rPr lang="en-US" altLang="zh-CN" sz="2200" b="1" dirty="0"/>
              <a:t>mostly unthorough for email encryption</a:t>
            </a:r>
            <a:r>
              <a:rPr lang="en-US" altLang="zh-CN" sz="2200" dirty="0"/>
              <a:t>, but it is also widely used to secure storage and for data authentication signatures.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55938B-6378-9999-D725-3350CB63A38B}"/>
              </a:ext>
            </a:extLst>
          </p:cNvPr>
          <p:cNvSpPr txBox="1"/>
          <p:nvPr/>
        </p:nvSpPr>
        <p:spPr>
          <a:xfrm>
            <a:off x="1082030" y="4236411"/>
            <a:ext cx="10152027" cy="1989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However, various email applications now offer a more seamless user experience by making use of OpenPGP “under the hood”, and there is an active ecosystem of developers, libraries and applications using the specification today.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11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3657A8-1359-4757-A81B-0E11AD72B110}"/>
              </a:ext>
            </a:extLst>
          </p:cNvPr>
          <p:cNvSpPr txBox="1"/>
          <p:nvPr/>
        </p:nvSpPr>
        <p:spPr>
          <a:xfrm>
            <a:off x="846008" y="575873"/>
            <a:ext cx="632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-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OpenPGP 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https://static.rmnof.com/postimg/2020/05/22/openpgp-encrypt-decrypt.webp">
            <a:extLst>
              <a:ext uri="{FF2B5EF4-FFF2-40B4-BE49-F238E27FC236}">
                <a16:creationId xmlns:a16="http://schemas.microsoft.com/office/drawing/2014/main" id="{8E16CFCB-EFD0-42B8-8201-CB98B27B0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97E29-636C-48A4-9EC5-5CD770944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8" y="1565409"/>
            <a:ext cx="5402392" cy="51871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99D3FF-E25B-4EC6-B586-7523FD4ADEB6}"/>
              </a:ext>
            </a:extLst>
          </p:cNvPr>
          <p:cNvSpPr/>
          <p:nvPr/>
        </p:nvSpPr>
        <p:spPr>
          <a:xfrm>
            <a:off x="6670964" y="2406270"/>
            <a:ext cx="4497780" cy="2350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Ubuntu"/>
              </a:rPr>
              <a:t>OpenPGP</a:t>
            </a:r>
            <a:r>
              <a:rPr lang="zh-CN" altLang="en-US" sz="2000" b="1" dirty="0">
                <a:latin typeface="Ubuntu"/>
              </a:rPr>
              <a:t>加密过程：</a:t>
            </a:r>
            <a:endParaRPr lang="en-US" altLang="zh-CN" sz="2000" b="1" dirty="0"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Ubuntu"/>
              </a:rPr>
              <a:t>随机生成一个的</a:t>
            </a:r>
            <a:r>
              <a:rPr lang="en-US" altLang="zh-CN" sz="2000" dirty="0">
                <a:latin typeface="Ubuntu"/>
              </a:rPr>
              <a:t>Key</a:t>
            </a:r>
            <a:r>
              <a:rPr lang="zh-CN" altLang="en-US" sz="2000" dirty="0">
                <a:latin typeface="Ubuntu"/>
              </a:rPr>
              <a:t>，并通过对称加密算法使用这个</a:t>
            </a:r>
            <a:r>
              <a:rPr lang="en-US" altLang="zh-CN" sz="2000" dirty="0">
                <a:latin typeface="Ubuntu"/>
              </a:rPr>
              <a:t>Key</a:t>
            </a:r>
            <a:r>
              <a:rPr lang="zh-CN" altLang="en-US" sz="2000" dirty="0">
                <a:latin typeface="Ubuntu"/>
              </a:rPr>
              <a:t>加密数据，最后通过非对称加密算法（</a:t>
            </a:r>
            <a:r>
              <a:rPr lang="en-US" altLang="zh-CN" sz="2000" dirty="0">
                <a:latin typeface="Ubuntu"/>
              </a:rPr>
              <a:t>RSA</a:t>
            </a:r>
            <a:r>
              <a:rPr lang="zh-CN" altLang="en-US" sz="2000" dirty="0">
                <a:latin typeface="Ubuntu"/>
              </a:rPr>
              <a:t>）用接收者的公钥加密前者的</a:t>
            </a:r>
            <a:r>
              <a:rPr lang="en-US" altLang="zh-CN" sz="2000" dirty="0">
                <a:latin typeface="Ubuntu"/>
              </a:rPr>
              <a:t>Key</a:t>
            </a:r>
            <a:r>
              <a:rPr lang="zh-CN" altLang="en-US" sz="2000" dirty="0">
                <a:latin typeface="Ubuntu"/>
              </a:rPr>
              <a:t>，得到加密的数据。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171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3657A8-1359-4757-A81B-0E11AD72B110}"/>
              </a:ext>
            </a:extLst>
          </p:cNvPr>
          <p:cNvSpPr txBox="1"/>
          <p:nvPr/>
        </p:nvSpPr>
        <p:spPr>
          <a:xfrm>
            <a:off x="846008" y="575873"/>
            <a:ext cx="632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-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OpenPGP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https://static.rmnof.com/postimg/2020/05/22/openpgp-encrypt-decrypt.webp">
            <a:extLst>
              <a:ext uri="{FF2B5EF4-FFF2-40B4-BE49-F238E27FC236}">
                <a16:creationId xmlns:a16="http://schemas.microsoft.com/office/drawing/2014/main" id="{8E16CFCB-EFD0-42B8-8201-CB98B27B0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99D3FF-E25B-4EC6-B586-7523FD4ADEB6}"/>
              </a:ext>
            </a:extLst>
          </p:cNvPr>
          <p:cNvSpPr/>
          <p:nvPr/>
        </p:nvSpPr>
        <p:spPr>
          <a:xfrm>
            <a:off x="7306294" y="1712010"/>
            <a:ext cx="4313712" cy="373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Ubuntu"/>
              </a:rPr>
              <a:t>数字签名过程</a:t>
            </a:r>
            <a:r>
              <a:rPr lang="zh-CN" altLang="en-US" sz="2000" dirty="0">
                <a:latin typeface="Ubuntu"/>
              </a:rPr>
              <a:t>：</a:t>
            </a:r>
            <a:endParaRPr lang="en-US" altLang="zh-CN" sz="2000" dirty="0">
              <a:latin typeface="Ubuntu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Ubuntu"/>
              </a:rPr>
              <a:t>发送者先通过散列函数获取数据的哈希，然后使用发送者的私钥加密哈希，得到数字签名。</a:t>
            </a:r>
            <a:endParaRPr lang="en-US" altLang="zh-CN" sz="2000" dirty="0">
              <a:latin typeface="Ubuntu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Ubuntu"/>
              </a:rPr>
              <a:t>接收者使用发送者的公钥解密数字签名得到一个哈希，并与自己计算的数据的哈希值对比，一致则数字签名有效且数据完整。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5C5EF-1CC6-497E-82B4-70034BFF9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1485900"/>
            <a:ext cx="6792685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4FA6737-61DC-4355-B2DD-84CD21D6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1" y="29919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attacks against OpenPGP applications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简述威胁电子邮件安全的三大因素及解决方法 - 数安时代(GDCA)SSL证书官网">
            <a:extLst>
              <a:ext uri="{FF2B5EF4-FFF2-40B4-BE49-F238E27FC236}">
                <a16:creationId xmlns:a16="http://schemas.microsoft.com/office/drawing/2014/main" id="{88A9F4DE-3BD7-2B26-EC99-6E69BA6B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95895"/>
            <a:ext cx="7113963" cy="37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4CDF-6313-4840-8025-91818958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"/>
            <a:ext cx="10057409" cy="67268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encrypt-to-self</a:t>
            </a:r>
          </a:p>
          <a:p>
            <a:pPr>
              <a:lnSpc>
                <a:spcPct val="170000"/>
              </a:lnSpc>
            </a:pPr>
            <a:r>
              <a:rPr lang="zh-CN" altLang="en-US" sz="2200" b="1" dirty="0"/>
              <a:t>攻击原理：</a:t>
            </a:r>
            <a:r>
              <a:rPr lang="zh-CN" altLang="en-US" sz="2200" dirty="0"/>
              <a:t>使用</a:t>
            </a:r>
            <a:r>
              <a:rPr lang="en-US" altLang="zh-CN" sz="2200" dirty="0"/>
              <a:t>OpenPGP</a:t>
            </a:r>
            <a:r>
              <a:rPr lang="zh-CN" altLang="en-US" sz="2200" dirty="0"/>
              <a:t>的电子邮件通常也会使用发送者的公共密钥进行加密，以便以加密形式存储，同时仍然可以被发送者阅读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70000"/>
              </a:lnSpc>
            </a:pPr>
            <a:r>
              <a:rPr lang="zh-CN" altLang="en-US" sz="2200" b="1" dirty="0"/>
              <a:t>攻击步骤：</a:t>
            </a:r>
            <a:endParaRPr lang="en-US" altLang="zh-CN" sz="22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200" dirty="0"/>
              <a:t>    1.</a:t>
            </a:r>
            <a:r>
              <a:rPr lang="zh-CN" altLang="en-US" sz="2200" dirty="0"/>
              <a:t>将受害者的公共加密密钥替换为攻击者知道私钥所对应的公共密钥</a:t>
            </a:r>
            <a:endParaRPr lang="en-US" altLang="zh-CN" sz="22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200" dirty="0"/>
              <a:t>    2.</a:t>
            </a:r>
            <a:r>
              <a:rPr lang="zh-CN" altLang="en-US" sz="2200" dirty="0"/>
              <a:t>受害者发送的任何消息都将被恶意密钥进行加密，攻击者将能够在拦截消息后解密它。</a:t>
            </a:r>
            <a:endParaRPr lang="en-US" altLang="zh-CN" sz="2200" dirty="0"/>
          </a:p>
          <a:p>
            <a:pPr>
              <a:lnSpc>
                <a:spcPct val="170000"/>
              </a:lnSpc>
            </a:pPr>
            <a:r>
              <a:rPr lang="zh-CN" altLang="en-US" sz="2200" b="1" dirty="0"/>
              <a:t>缺点：</a:t>
            </a:r>
            <a:r>
              <a:rPr lang="zh-CN" altLang="en-US" sz="2200" dirty="0"/>
              <a:t>与密钥提取攻击相比，这种自我加密的妥协的一个限制是它只允许访问已发送的消息，而不允许访问已接收的消息（除非发送者在回复时引用了接收到的消息）。</a:t>
            </a:r>
          </a:p>
        </p:txBody>
      </p:sp>
    </p:spTree>
    <p:extLst>
      <p:ext uri="{BB962C8B-B14F-4D97-AF65-F5344CB8AC3E}">
        <p14:creationId xmlns:p14="http://schemas.microsoft.com/office/powerpoint/2010/main" val="79026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BCFB-B732-44F0-93DE-754C0A29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48" y="269863"/>
            <a:ext cx="3909577" cy="92333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EFAIL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ic2.zhimg.com/v2-67c40e9199f8a8697fd36600e8b5ee41_r.jpg">
            <a:extLst>
              <a:ext uri="{FF2B5EF4-FFF2-40B4-BE49-F238E27FC236}">
                <a16:creationId xmlns:a16="http://schemas.microsoft.com/office/drawing/2014/main" id="{8B84EA8F-CB02-4F50-8253-4A5C23053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930"/>
          <a:stretch/>
        </p:blipFill>
        <p:spPr bwMode="auto">
          <a:xfrm>
            <a:off x="6954371" y="1193194"/>
            <a:ext cx="4604653" cy="15489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9C79A94-ED95-42ED-A8EA-1BAD062A8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08"/>
          <a:stretch/>
        </p:blipFill>
        <p:spPr>
          <a:xfrm>
            <a:off x="632976" y="5379444"/>
            <a:ext cx="10926046" cy="6988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F75891-70D7-7508-E53D-9D0BAFDCA327}"/>
              </a:ext>
            </a:extLst>
          </p:cNvPr>
          <p:cNvSpPr/>
          <p:nvPr/>
        </p:nvSpPr>
        <p:spPr>
          <a:xfrm>
            <a:off x="6954371" y="1623890"/>
            <a:ext cx="3156857" cy="6988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FB51C6-1DB1-D6B7-B5F2-A735A21339C5}"/>
              </a:ext>
            </a:extLst>
          </p:cNvPr>
          <p:cNvSpPr/>
          <p:nvPr/>
        </p:nvSpPr>
        <p:spPr>
          <a:xfrm>
            <a:off x="4175561" y="5379444"/>
            <a:ext cx="7383461" cy="6988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B553D6-B295-AECD-7146-C4A9C91664F9}"/>
              </a:ext>
            </a:extLst>
          </p:cNvPr>
          <p:cNvSpPr txBox="1"/>
          <p:nvPr/>
        </p:nvSpPr>
        <p:spPr>
          <a:xfrm>
            <a:off x="632976" y="1602209"/>
            <a:ext cx="587470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 dirty="0">
                <a:cs typeface="DejaVu Sans Mono" panose="020B0609030804020204" pitchFamily="49" charset="0"/>
              </a:rPr>
              <a:t>攻击者以特定的方式更改加密的电子邮件，并将更改后的加密电子邮件发送给受害者。</a:t>
            </a:r>
            <a:endParaRPr lang="en-US" altLang="zh-CN" sz="23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0EF866-A457-D820-361B-033112115FC3}"/>
              </a:ext>
            </a:extLst>
          </p:cNvPr>
          <p:cNvSpPr txBox="1"/>
          <p:nvPr/>
        </p:nvSpPr>
        <p:spPr>
          <a:xfrm>
            <a:off x="557243" y="3033370"/>
            <a:ext cx="86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>
                <a:cs typeface="DejaVu Sans Mono" panose="020B0609030804020204" pitchFamily="49" charset="0"/>
              </a:rPr>
              <a:t>受害者的电子邮件客户端在渲染这个邮件时会自动解密它。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435A10-9132-4085-6983-30B6DB757840}"/>
              </a:ext>
            </a:extLst>
          </p:cNvPr>
          <p:cNvSpPr txBox="1"/>
          <p:nvPr/>
        </p:nvSpPr>
        <p:spPr>
          <a:xfrm>
            <a:off x="533280" y="3802813"/>
            <a:ext cx="11025743" cy="11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 dirty="0"/>
              <a:t>攻击者可以通过监视电子邮件客户端对特定</a:t>
            </a:r>
            <a:r>
              <a:rPr lang="en-US" altLang="zh-CN" sz="2300" dirty="0"/>
              <a:t>URL</a:t>
            </a:r>
            <a:r>
              <a:rPr lang="zh-CN" altLang="en-US" sz="2300" dirty="0"/>
              <a:t>的访问来确定解密是否成功。如果成功，攻击者就能够获取邮件的明文内容。</a:t>
            </a:r>
          </a:p>
        </p:txBody>
      </p:sp>
    </p:spTree>
    <p:extLst>
      <p:ext uri="{BB962C8B-B14F-4D97-AF65-F5344CB8AC3E}">
        <p14:creationId xmlns:p14="http://schemas.microsoft.com/office/powerpoint/2010/main" val="9701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1504</Words>
  <Application>Microsoft Office PowerPoint</Application>
  <PresentationFormat>宽屏</PresentationFormat>
  <Paragraphs>123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Monotype Sorts</vt:lpstr>
      <vt:lpstr>等线</vt:lpstr>
      <vt:lpstr>等线 Light</vt:lpstr>
      <vt:lpstr>黑体</vt:lpstr>
      <vt:lpstr>Arial</vt:lpstr>
      <vt:lpstr>Cambria Math</vt:lpstr>
      <vt:lpstr>DejaVu Sans Mono</vt:lpstr>
      <vt:lpstr>Times New Roman</vt:lpstr>
      <vt:lpstr>Ubuntu</vt:lpstr>
      <vt:lpstr>Wingdings</vt:lpstr>
      <vt:lpstr>Office 主题​​</vt:lpstr>
      <vt:lpstr>Victory by KO:  Attacking OpenPGP Using Key Overwriting</vt:lpstr>
      <vt:lpstr>PowerPoint 演示文稿</vt:lpstr>
      <vt:lpstr>Contribution</vt:lpstr>
      <vt:lpstr>PowerPoint 演示文稿</vt:lpstr>
      <vt:lpstr>PowerPoint 演示文稿</vt:lpstr>
      <vt:lpstr>PowerPoint 演示文稿</vt:lpstr>
      <vt:lpstr>Specific attacks against OpenPGP applications</vt:lpstr>
      <vt:lpstr>PowerPoint 演示文稿</vt:lpstr>
      <vt:lpstr>PowerPoint 演示文稿</vt:lpstr>
      <vt:lpstr>Small subgroup attack</vt:lpstr>
      <vt:lpstr>DSA</vt:lpstr>
      <vt:lpstr>PowerPoint 演示文稿</vt:lpstr>
      <vt:lpstr>PowerPoint 演示文稿</vt:lpstr>
      <vt:lpstr>Short-Term Solution</vt:lpstr>
      <vt:lpstr>PowerPoint 演示文稿</vt:lpstr>
      <vt:lpstr>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李裹峒</dc:creator>
  <cp:lastModifiedBy>zhuo z</cp:lastModifiedBy>
  <cp:revision>296</cp:revision>
  <dcterms:created xsi:type="dcterms:W3CDTF">2024-04-28T07:35:53Z</dcterms:created>
  <dcterms:modified xsi:type="dcterms:W3CDTF">2024-04-28T14:53:02Z</dcterms:modified>
</cp:coreProperties>
</file>