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6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64" r:id="rId14"/>
    <p:sldId id="267" r:id="rId15"/>
    <p:sldId id="268" r:id="rId16"/>
    <p:sldId id="280" r:id="rId17"/>
    <p:sldId id="269" r:id="rId18"/>
    <p:sldId id="270" r:id="rId19"/>
    <p:sldId id="271" r:id="rId20"/>
    <p:sldId id="281" r:id="rId21"/>
    <p:sldId id="272" r:id="rId22"/>
    <p:sldId id="273" r:id="rId23"/>
    <p:sldId id="274" r:id="rId24"/>
    <p:sldId id="275" r:id="rId25"/>
    <p:sldId id="276" r:id="rId26"/>
    <p:sldId id="282" r:id="rId27"/>
    <p:sldId id="277" r:id="rId28"/>
    <p:sldId id="283" r:id="rId29"/>
    <p:sldId id="278" r:id="rId30"/>
    <p:sldId id="279" r:id="rId31"/>
    <p:sldId id="258" r:id="rId32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5465" userDrawn="1">
          <p15:clr>
            <a:srgbClr val="A4A3A4"/>
          </p15:clr>
        </p15:guide>
        <p15:guide id="9" pos="2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2" autoAdjust="0"/>
    <p:restoredTop sz="92639"/>
  </p:normalViewPr>
  <p:slideViewPr>
    <p:cSldViewPr showGuides="1">
      <p:cViewPr varScale="1">
        <p:scale>
          <a:sx n="91" d="100"/>
          <a:sy n="91" d="100"/>
        </p:scale>
        <p:origin x="826" y="77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#1" loCatId="list" qsTypeId="urn:microsoft.com/office/officeart/2005/8/quickstyle/simple4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dirty="0"/>
            <a:t>12.2 </a:t>
          </a:r>
          <a:r>
            <a:rPr lang="en-US" b="1" dirty="0"/>
            <a:t>JSP</a:t>
          </a:r>
          <a:r>
            <a:rPr lang="zh-CN" b="1" dirty="0"/>
            <a:t>技术</a:t>
          </a:r>
          <a:endParaRPr lang="zh-CN" altLang="en-US" dirty="0"/>
        </a:p>
      </dgm:t>
    </dgm:pt>
    <dgm:pt modelId="{17E68D72-00DC-4896-AF97-6202D147E269}" type="par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E39222F-7B7B-4ED2-827E-1328DFCF5572}" type="sib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dirty="0"/>
            <a:t>12.3 </a:t>
          </a:r>
          <a:r>
            <a:rPr lang="en-US" b="1" dirty="0"/>
            <a:t>Servlet</a:t>
          </a:r>
          <a:r>
            <a:rPr lang="zh-CN" b="1" dirty="0"/>
            <a:t>技术</a:t>
          </a:r>
          <a:endParaRPr lang="zh-CN" altLang="en-US" dirty="0"/>
        </a:p>
      </dgm:t>
    </dgm:pt>
    <dgm:pt modelId="{CD49C4B8-92C8-418B-931E-B71E1BE6881B}" type="par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947B3124-FA3E-44E6-A51D-10587B3FB02E}" type="sib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B05E394A-9B94-4D12-AA2A-4A782672DD2C}">
      <dgm:prSet phldrT="[文本]"/>
      <dgm:spPr/>
      <dgm:t>
        <a:bodyPr/>
        <a:lstStyle/>
        <a:p>
          <a:r>
            <a:rPr lang="en-US" altLang="zh-CN" dirty="0"/>
            <a:t>12.4 </a:t>
          </a:r>
          <a:r>
            <a:rPr lang="en-US" b="1" dirty="0"/>
            <a:t>JSP</a:t>
          </a:r>
          <a:r>
            <a:rPr lang="zh-CN" b="1" dirty="0"/>
            <a:t>和</a:t>
          </a:r>
          <a:r>
            <a:rPr lang="en-US" b="1" dirty="0"/>
            <a:t>Servlet</a:t>
          </a:r>
          <a:r>
            <a:rPr lang="zh-CN" b="1" dirty="0"/>
            <a:t>结合的方法</a:t>
          </a:r>
          <a:endParaRPr lang="zh-CN" altLang="en-US" dirty="0"/>
        </a:p>
      </dgm:t>
    </dgm:pt>
    <dgm:pt modelId="{A56B56F5-D1A3-4E94-9B1D-AFE1904D8299}" type="par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7A5B6132-DA9E-4D4C-92AC-FEA7555A6732}" type="sib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dirty="0"/>
            <a:t>12.1 </a:t>
          </a:r>
          <a:r>
            <a:rPr lang="zh-CN" b="1" dirty="0"/>
            <a:t>为什么使用</a:t>
          </a:r>
          <a:r>
            <a:rPr lang="en-US" b="1" dirty="0"/>
            <a:t>JSP</a:t>
          </a:r>
          <a:endParaRPr lang="zh-CN" altLang="en-US" dirty="0"/>
        </a:p>
      </dgm:t>
    </dgm:pt>
    <dgm:pt modelId="{C9FB2DCC-F223-49D7-8639-D9EFA8EA51C2}" type="par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0FD71FF6-9D7B-4209-A140-595DF160B1D3}" type="sib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FCE31A7C-1CA5-4945-91E1-AC0F46FA67DD}">
      <dgm:prSet/>
      <dgm:spPr/>
      <dgm:t>
        <a:bodyPr/>
        <a:lstStyle/>
        <a:p>
          <a:r>
            <a:rPr lang="en-US" altLang="zh-CN" dirty="0"/>
            <a:t>12.5 </a:t>
          </a:r>
          <a:r>
            <a:rPr lang="en-US" b="1" dirty="0"/>
            <a:t>JSP</a:t>
          </a:r>
          <a:r>
            <a:rPr lang="zh-CN" b="1" dirty="0"/>
            <a:t>与</a:t>
          </a:r>
          <a:r>
            <a:rPr lang="en-US" b="1" dirty="0"/>
            <a:t>Servlet</a:t>
          </a:r>
          <a:r>
            <a:rPr lang="zh-CN" b="1" dirty="0"/>
            <a:t>开发实训任务</a:t>
          </a:r>
          <a:endParaRPr lang="zh-CN" altLang="en-US" dirty="0"/>
        </a:p>
      </dgm:t>
    </dgm:pt>
    <dgm:pt modelId="{10990815-437E-7145-A4C2-14288E766497}" type="parTrans" cxnId="{A780DCF6-C091-594F-A9FB-2925F83149E9}">
      <dgm:prSet/>
      <dgm:spPr/>
      <dgm:t>
        <a:bodyPr/>
        <a:lstStyle/>
        <a:p>
          <a:endParaRPr lang="zh-CN" altLang="en-US"/>
        </a:p>
      </dgm:t>
    </dgm:pt>
    <dgm:pt modelId="{8738C9AA-8579-FD42-ADF6-AB9BC68C44F7}" type="sibTrans" cxnId="{A780DCF6-C091-594F-A9FB-2925F83149E9}">
      <dgm:prSet/>
      <dgm:spPr/>
      <dgm:t>
        <a:bodyPr/>
        <a:lstStyle/>
        <a:p>
          <a:endParaRPr lang="zh-CN" altLang="en-US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5"/>
      <dgm:spPr/>
    </dgm:pt>
    <dgm:pt modelId="{AC4AC34F-010F-4B17-BD33-4CFEA89B14D2}" type="pres">
      <dgm:prSet presAssocID="{0D916324-155A-416C-938E-0577D84836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5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</dgm:pt>
    <dgm:pt modelId="{20A6C866-FD85-4400-83D4-E3B919A34B51}" type="pres">
      <dgm:prSet presAssocID="{5D72DEBB-C4EE-4A4C-998A-DBACC02F0CFB}" presName="parentLeftMargin" presStyleLbl="node1" presStyleIdx="0" presStyleCnt="5"/>
      <dgm:spPr/>
    </dgm:pt>
    <dgm:pt modelId="{833C47F7-914D-4919-99FE-C55F44DD4350}" type="pres">
      <dgm:prSet presAssocID="{5D72DEBB-C4EE-4A4C-998A-DBACC02F0C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A09CCC-EF99-4340-B4E1-5E5C5D8074D6}" type="pres">
      <dgm:prSet presAssocID="{5D72DEBB-C4EE-4A4C-998A-DBACC02F0CFB}" presName="negativeSpace" presStyleCnt="0"/>
      <dgm:spPr/>
    </dgm:pt>
    <dgm:pt modelId="{5EFADA3F-DBD8-47B3-87A4-F7C4DF43CC18}" type="pres">
      <dgm:prSet presAssocID="{5D72DEBB-C4EE-4A4C-998A-DBACC02F0CFB}" presName="childText" presStyleLbl="conFgAcc1" presStyleIdx="1" presStyleCnt="5">
        <dgm:presLayoutVars>
          <dgm:bulletEnabled val="1"/>
        </dgm:presLayoutVars>
      </dgm:prSet>
      <dgm:spPr/>
    </dgm:pt>
    <dgm:pt modelId="{D5BCB613-75FD-4DEE-8DA5-6CE19F632FB4}" type="pres">
      <dgm:prSet presAssocID="{2E39222F-7B7B-4ED2-827E-1328DFCF5572}" presName="spaceBetweenRectangles" presStyleCnt="0"/>
      <dgm:spPr/>
    </dgm:pt>
    <dgm:pt modelId="{AD00622C-704A-40DB-AA9A-CF6B66B9CB56}" type="pres">
      <dgm:prSet presAssocID="{240C59D7-2CE4-462A-9515-C237DA44CA8D}" presName="parentLin" presStyleCnt="0"/>
      <dgm:spPr/>
    </dgm:pt>
    <dgm:pt modelId="{1C3B8E56-CDD6-48F6-8138-C0343817464C}" type="pres">
      <dgm:prSet presAssocID="{240C59D7-2CE4-462A-9515-C237DA44CA8D}" presName="parentLeftMargin" presStyleLbl="node1" presStyleIdx="1" presStyleCnt="5"/>
      <dgm:spPr/>
    </dgm:pt>
    <dgm:pt modelId="{120FC45C-3BD5-48EA-A639-E7D5A20ED3FD}" type="pres">
      <dgm:prSet presAssocID="{240C59D7-2CE4-462A-9515-C237DA44CA8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97A93D8-BD3E-486E-ABDB-8DA346AD7C11}" type="pres">
      <dgm:prSet presAssocID="{240C59D7-2CE4-462A-9515-C237DA44CA8D}" presName="negativeSpace" presStyleCnt="0"/>
      <dgm:spPr/>
    </dgm:pt>
    <dgm:pt modelId="{58D67328-282B-4E2B-B4DB-8AD412BAFFBC}" type="pres">
      <dgm:prSet presAssocID="{240C59D7-2CE4-462A-9515-C237DA44CA8D}" presName="childText" presStyleLbl="conFgAcc1" presStyleIdx="2" presStyleCnt="5">
        <dgm:presLayoutVars>
          <dgm:bulletEnabled val="1"/>
        </dgm:presLayoutVars>
      </dgm:prSet>
      <dgm:spPr/>
    </dgm:pt>
    <dgm:pt modelId="{C761DE94-27E5-4F75-9E5A-A7E6DD8791DF}" type="pres">
      <dgm:prSet presAssocID="{947B3124-FA3E-44E6-A51D-10587B3FB02E}" presName="spaceBetweenRectangles" presStyleCnt="0"/>
      <dgm:spPr/>
    </dgm:pt>
    <dgm:pt modelId="{B38C66CE-824B-42F9-A9FE-390D8396D086}" type="pres">
      <dgm:prSet presAssocID="{B05E394A-9B94-4D12-AA2A-4A782672DD2C}" presName="parentLin" presStyleCnt="0"/>
      <dgm:spPr/>
    </dgm:pt>
    <dgm:pt modelId="{0846F4B8-B208-428D-B0F2-ECF3D2F850BA}" type="pres">
      <dgm:prSet presAssocID="{B05E394A-9B94-4D12-AA2A-4A782672DD2C}" presName="parentLeftMargin" presStyleLbl="node1" presStyleIdx="2" presStyleCnt="5"/>
      <dgm:spPr/>
    </dgm:pt>
    <dgm:pt modelId="{8D3EE3B5-4895-4D5C-BF7C-9C953348E53B}" type="pres">
      <dgm:prSet presAssocID="{B05E394A-9B94-4D12-AA2A-4A782672DD2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62F509-6396-4BFC-87D5-70BB0970B22E}" type="pres">
      <dgm:prSet presAssocID="{B05E394A-9B94-4D12-AA2A-4A782672DD2C}" presName="negativeSpace" presStyleCnt="0"/>
      <dgm:spPr/>
    </dgm:pt>
    <dgm:pt modelId="{F776FF77-BBFD-429A-B555-3A759A0377CC}" type="pres">
      <dgm:prSet presAssocID="{B05E394A-9B94-4D12-AA2A-4A782672DD2C}" presName="childText" presStyleLbl="conFgAcc1" presStyleIdx="3" presStyleCnt="5">
        <dgm:presLayoutVars>
          <dgm:bulletEnabled val="1"/>
        </dgm:presLayoutVars>
      </dgm:prSet>
      <dgm:spPr/>
    </dgm:pt>
    <dgm:pt modelId="{0388F8CA-7668-064E-A5DC-D139E48DC7AD}" type="pres">
      <dgm:prSet presAssocID="{7A5B6132-DA9E-4D4C-92AC-FEA7555A6732}" presName="spaceBetweenRectangles" presStyleCnt="0"/>
      <dgm:spPr/>
    </dgm:pt>
    <dgm:pt modelId="{A1FADC35-2437-5F4A-860A-B8B6E2857D82}" type="pres">
      <dgm:prSet presAssocID="{FCE31A7C-1CA5-4945-91E1-AC0F46FA67DD}" presName="parentLin" presStyleCnt="0"/>
      <dgm:spPr/>
    </dgm:pt>
    <dgm:pt modelId="{800CC475-8055-F845-B8B6-2E1B474435F0}" type="pres">
      <dgm:prSet presAssocID="{FCE31A7C-1CA5-4945-91E1-AC0F46FA67DD}" presName="parentLeftMargin" presStyleLbl="node1" presStyleIdx="3" presStyleCnt="5"/>
      <dgm:spPr/>
    </dgm:pt>
    <dgm:pt modelId="{EA798DAF-38F7-C94C-BC63-BB4081EF2FF9}" type="pres">
      <dgm:prSet presAssocID="{FCE31A7C-1CA5-4945-91E1-AC0F46FA67D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495C514-8E77-CC45-BF2E-81671403CA10}" type="pres">
      <dgm:prSet presAssocID="{FCE31A7C-1CA5-4945-91E1-AC0F46FA67DD}" presName="negativeSpace" presStyleCnt="0"/>
      <dgm:spPr/>
    </dgm:pt>
    <dgm:pt modelId="{79CE07A5-0B8D-8D49-8E14-548D5E5EA461}" type="pres">
      <dgm:prSet presAssocID="{FCE31A7C-1CA5-4945-91E1-AC0F46FA67D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E3A0501F-13EA-4124-8EBB-39C96A416EA0}" type="presOf" srcId="{240C59D7-2CE4-462A-9515-C237DA44CA8D}" destId="{120FC45C-3BD5-48EA-A639-E7D5A20ED3FD}" srcOrd="1" destOrd="0" presId="urn:microsoft.com/office/officeart/2005/8/layout/list1#1"/>
    <dgm:cxn modelId="{7C9F7A2B-8E83-4568-B521-78607E309ABB}" type="presOf" srcId="{0D916324-155A-416C-938E-0577D8483687}" destId="{AC4AC34F-010F-4B17-BD33-4CFEA89B14D2}" srcOrd="1" destOrd="0" presId="urn:microsoft.com/office/officeart/2005/8/layout/list1#1"/>
    <dgm:cxn modelId="{3573F14C-8889-5949-BB14-571DC48FA5C3}" type="presOf" srcId="{FCE31A7C-1CA5-4945-91E1-AC0F46FA67DD}" destId="{800CC475-8055-F845-B8B6-2E1B474435F0}" srcOrd="0" destOrd="0" presId="urn:microsoft.com/office/officeart/2005/8/layout/list1#1"/>
    <dgm:cxn modelId="{ED3ED375-F0E1-453A-821C-C5B49684AE25}" type="presOf" srcId="{B05E394A-9B94-4D12-AA2A-4A782672DD2C}" destId="{8D3EE3B5-4895-4D5C-BF7C-9C953348E53B}" srcOrd="1" destOrd="0" presId="urn:microsoft.com/office/officeart/2005/8/layout/list1#1"/>
    <dgm:cxn modelId="{0330447A-381F-4E94-9F41-80B100C89CA3}" type="presOf" srcId="{B05E394A-9B94-4D12-AA2A-4A782672DD2C}" destId="{0846F4B8-B208-428D-B0F2-ECF3D2F850BA}" srcOrd="0" destOrd="0" presId="urn:microsoft.com/office/officeart/2005/8/layout/list1#1"/>
    <dgm:cxn modelId="{325C4584-D11D-4454-82A6-39B337458648}" type="presOf" srcId="{0274B17C-A8D6-4EC1-9F74-DEF1B852E50E}" destId="{290ADAC8-17E0-4F11-BE79-899CD4DD5E12}" srcOrd="0" destOrd="0" presId="urn:microsoft.com/office/officeart/2005/8/layout/list1#1"/>
    <dgm:cxn modelId="{DAD30B86-5D82-4561-9BF4-8FBCCDDA715C}" srcId="{0274B17C-A8D6-4EC1-9F74-DEF1B852E50E}" destId="{B05E394A-9B94-4D12-AA2A-4A782672DD2C}" srcOrd="3" destOrd="0" parTransId="{A56B56F5-D1A3-4E94-9B1D-AFE1904D8299}" sibTransId="{7A5B6132-DA9E-4D4C-92AC-FEA7555A6732}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AEF98EBC-8932-47EC-8171-1F4CFAD95E5E}" type="presOf" srcId="{0D916324-155A-416C-938E-0577D8483687}" destId="{DAAF6963-E65C-47D1-9946-15C9FF58088A}" srcOrd="0" destOrd="0" presId="urn:microsoft.com/office/officeart/2005/8/layout/list1#1"/>
    <dgm:cxn modelId="{A68828CF-CB9C-4AFD-A51F-D8066E19251C}" type="presOf" srcId="{5D72DEBB-C4EE-4A4C-998A-DBACC02F0CFB}" destId="{20A6C866-FD85-4400-83D4-E3B919A34B51}" srcOrd="0" destOrd="0" presId="urn:microsoft.com/office/officeart/2005/8/layout/list1#1"/>
    <dgm:cxn modelId="{248484EF-4C31-4D1D-A510-1B27C8B245A4}" type="presOf" srcId="{240C59D7-2CE4-462A-9515-C237DA44CA8D}" destId="{1C3B8E56-CDD6-48F6-8138-C0343817464C}" srcOrd="0" destOrd="0" presId="urn:microsoft.com/office/officeart/2005/8/layout/list1#1"/>
    <dgm:cxn modelId="{56482DF2-4D3A-4573-9238-2C14AAF71A2D}" type="presOf" srcId="{5D72DEBB-C4EE-4A4C-998A-DBACC02F0CFB}" destId="{833C47F7-914D-4919-99FE-C55F44DD4350}" srcOrd="1" destOrd="0" presId="urn:microsoft.com/office/officeart/2005/8/layout/list1#1"/>
    <dgm:cxn modelId="{62D5F0F3-240F-DF46-A760-21143E9BD611}" type="presOf" srcId="{FCE31A7C-1CA5-4945-91E1-AC0F46FA67DD}" destId="{EA798DAF-38F7-C94C-BC63-BB4081EF2FF9}" srcOrd="1" destOrd="0" presId="urn:microsoft.com/office/officeart/2005/8/layout/list1#1"/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A780DCF6-C091-594F-A9FB-2925F83149E9}" srcId="{0274B17C-A8D6-4EC1-9F74-DEF1B852E50E}" destId="{FCE31A7C-1CA5-4945-91E1-AC0F46FA67DD}" srcOrd="4" destOrd="0" parTransId="{10990815-437E-7145-A4C2-14288E766497}" sibTransId="{8738C9AA-8579-FD42-ADF6-AB9BC68C44F7}"/>
    <dgm:cxn modelId="{3455500B-4D86-4521-A78E-BD094AB19436}" type="presParOf" srcId="{290ADAC8-17E0-4F11-BE79-899CD4DD5E12}" destId="{7D037558-1041-410C-BB00-56A53B46B633}" srcOrd="0" destOrd="0" presId="urn:microsoft.com/office/officeart/2005/8/layout/list1#1"/>
    <dgm:cxn modelId="{706AD71A-8BC4-4CFB-8515-6C297C2C3F69}" type="presParOf" srcId="{7D037558-1041-410C-BB00-56A53B46B633}" destId="{DAAF6963-E65C-47D1-9946-15C9FF58088A}" srcOrd="0" destOrd="0" presId="urn:microsoft.com/office/officeart/2005/8/layout/list1#1"/>
    <dgm:cxn modelId="{256E87BB-6CD3-4CCB-9F65-5DF5513C3A2B}" type="presParOf" srcId="{7D037558-1041-410C-BB00-56A53B46B633}" destId="{AC4AC34F-010F-4B17-BD33-4CFEA89B14D2}" srcOrd="1" destOrd="0" presId="urn:microsoft.com/office/officeart/2005/8/layout/list1#1"/>
    <dgm:cxn modelId="{F9B10E13-62EB-4753-9E2E-9A2765942477}" type="presParOf" srcId="{290ADAC8-17E0-4F11-BE79-899CD4DD5E12}" destId="{42051C9F-E171-4D08-ABA7-B3DCED05B5BB}" srcOrd="1" destOrd="0" presId="urn:microsoft.com/office/officeart/2005/8/layout/list1#1"/>
    <dgm:cxn modelId="{6EBE8C0D-6225-4DEC-8F94-055E22C5E45D}" type="presParOf" srcId="{290ADAC8-17E0-4F11-BE79-899CD4DD5E12}" destId="{5514F667-B578-4B34-8BA2-7019B8340873}" srcOrd="2" destOrd="0" presId="urn:microsoft.com/office/officeart/2005/8/layout/list1#1"/>
    <dgm:cxn modelId="{88743C12-CFAD-4D8D-A6E6-02E853691F68}" type="presParOf" srcId="{290ADAC8-17E0-4F11-BE79-899CD4DD5E12}" destId="{BF6E4AC2-A8AB-46D0-B337-7C6D62678552}" srcOrd="3" destOrd="0" presId="urn:microsoft.com/office/officeart/2005/8/layout/list1#1"/>
    <dgm:cxn modelId="{23527247-A103-4103-BF57-D58669FAE2BF}" type="presParOf" srcId="{290ADAC8-17E0-4F11-BE79-899CD4DD5E12}" destId="{45EF6FC4-75DC-49E3-BD05-7B7E6300CE25}" srcOrd="4" destOrd="0" presId="urn:microsoft.com/office/officeart/2005/8/layout/list1#1"/>
    <dgm:cxn modelId="{969964A7-551D-45DF-9BB5-5BCD3B8043BD}" type="presParOf" srcId="{45EF6FC4-75DC-49E3-BD05-7B7E6300CE25}" destId="{20A6C866-FD85-4400-83D4-E3B919A34B51}" srcOrd="0" destOrd="0" presId="urn:microsoft.com/office/officeart/2005/8/layout/list1#1"/>
    <dgm:cxn modelId="{B5E67C68-714A-4146-AC1A-85DE1C9D27C2}" type="presParOf" srcId="{45EF6FC4-75DC-49E3-BD05-7B7E6300CE25}" destId="{833C47F7-914D-4919-99FE-C55F44DD4350}" srcOrd="1" destOrd="0" presId="urn:microsoft.com/office/officeart/2005/8/layout/list1#1"/>
    <dgm:cxn modelId="{55AD5506-EC8F-4AC0-B4AB-65EE1ADB2C96}" type="presParOf" srcId="{290ADAC8-17E0-4F11-BE79-899CD4DD5E12}" destId="{1CA09CCC-EF99-4340-B4E1-5E5C5D8074D6}" srcOrd="5" destOrd="0" presId="urn:microsoft.com/office/officeart/2005/8/layout/list1#1"/>
    <dgm:cxn modelId="{629232D4-D779-4E21-BF8B-BFEA4581534F}" type="presParOf" srcId="{290ADAC8-17E0-4F11-BE79-899CD4DD5E12}" destId="{5EFADA3F-DBD8-47B3-87A4-F7C4DF43CC18}" srcOrd="6" destOrd="0" presId="urn:microsoft.com/office/officeart/2005/8/layout/list1#1"/>
    <dgm:cxn modelId="{A6AED330-1C10-456B-9ED6-ABF55004D7EE}" type="presParOf" srcId="{290ADAC8-17E0-4F11-BE79-899CD4DD5E12}" destId="{D5BCB613-75FD-4DEE-8DA5-6CE19F632FB4}" srcOrd="7" destOrd="0" presId="urn:microsoft.com/office/officeart/2005/8/layout/list1#1"/>
    <dgm:cxn modelId="{F325ECB1-3B03-4AA2-B694-CFA0CA730713}" type="presParOf" srcId="{290ADAC8-17E0-4F11-BE79-899CD4DD5E12}" destId="{AD00622C-704A-40DB-AA9A-CF6B66B9CB56}" srcOrd="8" destOrd="0" presId="urn:microsoft.com/office/officeart/2005/8/layout/list1#1"/>
    <dgm:cxn modelId="{B7E92C01-1C5E-4EAA-A34F-5D351AF5CC4C}" type="presParOf" srcId="{AD00622C-704A-40DB-AA9A-CF6B66B9CB56}" destId="{1C3B8E56-CDD6-48F6-8138-C0343817464C}" srcOrd="0" destOrd="0" presId="urn:microsoft.com/office/officeart/2005/8/layout/list1#1"/>
    <dgm:cxn modelId="{1FB5228A-80DD-478B-B9F5-91BB4A5D42C1}" type="presParOf" srcId="{AD00622C-704A-40DB-AA9A-CF6B66B9CB56}" destId="{120FC45C-3BD5-48EA-A639-E7D5A20ED3FD}" srcOrd="1" destOrd="0" presId="urn:microsoft.com/office/officeart/2005/8/layout/list1#1"/>
    <dgm:cxn modelId="{5BB43E96-72ED-46A2-A491-F79A0A405FC8}" type="presParOf" srcId="{290ADAC8-17E0-4F11-BE79-899CD4DD5E12}" destId="{197A93D8-BD3E-486E-ABDB-8DA346AD7C11}" srcOrd="9" destOrd="0" presId="urn:microsoft.com/office/officeart/2005/8/layout/list1#1"/>
    <dgm:cxn modelId="{82E84BCC-8CB5-44AF-8B1F-72EAF61B0859}" type="presParOf" srcId="{290ADAC8-17E0-4F11-BE79-899CD4DD5E12}" destId="{58D67328-282B-4E2B-B4DB-8AD412BAFFBC}" srcOrd="10" destOrd="0" presId="urn:microsoft.com/office/officeart/2005/8/layout/list1#1"/>
    <dgm:cxn modelId="{BC6019F3-4147-4BB7-8285-EF536769B6BA}" type="presParOf" srcId="{290ADAC8-17E0-4F11-BE79-899CD4DD5E12}" destId="{C761DE94-27E5-4F75-9E5A-A7E6DD8791DF}" srcOrd="11" destOrd="0" presId="urn:microsoft.com/office/officeart/2005/8/layout/list1#1"/>
    <dgm:cxn modelId="{483F83C0-4748-4F96-9DB9-6ACDA6D332FD}" type="presParOf" srcId="{290ADAC8-17E0-4F11-BE79-899CD4DD5E12}" destId="{B38C66CE-824B-42F9-A9FE-390D8396D086}" srcOrd="12" destOrd="0" presId="urn:microsoft.com/office/officeart/2005/8/layout/list1#1"/>
    <dgm:cxn modelId="{1B93DF9C-89A1-4975-9CB8-7F1A76A7AB37}" type="presParOf" srcId="{B38C66CE-824B-42F9-A9FE-390D8396D086}" destId="{0846F4B8-B208-428D-B0F2-ECF3D2F850BA}" srcOrd="0" destOrd="0" presId="urn:microsoft.com/office/officeart/2005/8/layout/list1#1"/>
    <dgm:cxn modelId="{B1899F03-DA1D-445D-A1FB-95CDAA0E1D06}" type="presParOf" srcId="{B38C66CE-824B-42F9-A9FE-390D8396D086}" destId="{8D3EE3B5-4895-4D5C-BF7C-9C953348E53B}" srcOrd="1" destOrd="0" presId="urn:microsoft.com/office/officeart/2005/8/layout/list1#1"/>
    <dgm:cxn modelId="{E869B7F3-968C-4FF2-88C2-5863D058A9FB}" type="presParOf" srcId="{290ADAC8-17E0-4F11-BE79-899CD4DD5E12}" destId="{F262F509-6396-4BFC-87D5-70BB0970B22E}" srcOrd="13" destOrd="0" presId="urn:microsoft.com/office/officeart/2005/8/layout/list1#1"/>
    <dgm:cxn modelId="{6CD1C0EC-03D0-463F-9014-E52C318DBE0E}" type="presParOf" srcId="{290ADAC8-17E0-4F11-BE79-899CD4DD5E12}" destId="{F776FF77-BBFD-429A-B555-3A759A0377CC}" srcOrd="14" destOrd="0" presId="urn:microsoft.com/office/officeart/2005/8/layout/list1#1"/>
    <dgm:cxn modelId="{3E7F87D5-84E6-104B-934E-B380D3BB332E}" type="presParOf" srcId="{290ADAC8-17E0-4F11-BE79-899CD4DD5E12}" destId="{0388F8CA-7668-064E-A5DC-D139E48DC7AD}" srcOrd="15" destOrd="0" presId="urn:microsoft.com/office/officeart/2005/8/layout/list1#1"/>
    <dgm:cxn modelId="{D1CA1BDB-2FC9-364E-9569-E0DABF6EAE21}" type="presParOf" srcId="{290ADAC8-17E0-4F11-BE79-899CD4DD5E12}" destId="{A1FADC35-2437-5F4A-860A-B8B6E2857D82}" srcOrd="16" destOrd="0" presId="urn:microsoft.com/office/officeart/2005/8/layout/list1#1"/>
    <dgm:cxn modelId="{98C8CDD5-2539-1844-9509-C43C16A3B786}" type="presParOf" srcId="{A1FADC35-2437-5F4A-860A-B8B6E2857D82}" destId="{800CC475-8055-F845-B8B6-2E1B474435F0}" srcOrd="0" destOrd="0" presId="urn:microsoft.com/office/officeart/2005/8/layout/list1#1"/>
    <dgm:cxn modelId="{5A915C6E-3991-ED49-A282-4A1383C5F798}" type="presParOf" srcId="{A1FADC35-2437-5F4A-860A-B8B6E2857D82}" destId="{EA798DAF-38F7-C94C-BC63-BB4081EF2FF9}" srcOrd="1" destOrd="0" presId="urn:microsoft.com/office/officeart/2005/8/layout/list1#1"/>
    <dgm:cxn modelId="{0F44CFD7-B797-5C48-AB79-CC58746952D1}" type="presParOf" srcId="{290ADAC8-17E0-4F11-BE79-899CD4DD5E12}" destId="{A495C514-8E77-CC45-BF2E-81671403CA10}" srcOrd="17" destOrd="0" presId="urn:microsoft.com/office/officeart/2005/8/layout/list1#1"/>
    <dgm:cxn modelId="{F2EAE969-D031-FE40-8F35-8679F04C84DE}" type="presParOf" srcId="{290ADAC8-17E0-4F11-BE79-899CD4DD5E12}" destId="{79CE07A5-0B8D-8D49-8E14-548D5E5EA461}" srcOrd="18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4F667-B578-4B34-8BA2-7019B8340873}">
      <dsp:nvSpPr>
        <dsp:cNvPr id="0" name=""/>
        <dsp:cNvSpPr/>
      </dsp:nvSpPr>
      <dsp:spPr>
        <a:xfrm>
          <a:off x="0" y="299913"/>
          <a:ext cx="5929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C34F-010F-4B17-BD33-4CFEA89B14D2}">
      <dsp:nvSpPr>
        <dsp:cNvPr id="0" name=""/>
        <dsp:cNvSpPr/>
      </dsp:nvSpPr>
      <dsp:spPr>
        <a:xfrm>
          <a:off x="296467" y="93273"/>
          <a:ext cx="4150547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12.1 </a:t>
          </a:r>
          <a:r>
            <a:rPr lang="zh-CN" sz="1400" b="1" kern="1200" dirty="0"/>
            <a:t>为什么使用</a:t>
          </a:r>
          <a:r>
            <a:rPr lang="en-US" sz="1400" b="1" kern="1200" dirty="0"/>
            <a:t>JSP</a:t>
          </a:r>
          <a:endParaRPr lang="zh-CN" altLang="en-US" sz="1400" kern="1200" dirty="0"/>
        </a:p>
      </dsp:txBody>
      <dsp:txXfrm>
        <a:off x="316642" y="113448"/>
        <a:ext cx="4110197" cy="372930"/>
      </dsp:txXfrm>
    </dsp:sp>
    <dsp:sp modelId="{5EFADA3F-DBD8-47B3-87A4-F7C4DF43CC18}">
      <dsp:nvSpPr>
        <dsp:cNvPr id="0" name=""/>
        <dsp:cNvSpPr/>
      </dsp:nvSpPr>
      <dsp:spPr>
        <a:xfrm>
          <a:off x="0" y="934953"/>
          <a:ext cx="5929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39188"/>
              <a:satOff val="-14535"/>
              <a:lumOff val="-12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47F7-914D-4919-99FE-C55F44DD4350}">
      <dsp:nvSpPr>
        <dsp:cNvPr id="0" name=""/>
        <dsp:cNvSpPr/>
      </dsp:nvSpPr>
      <dsp:spPr>
        <a:xfrm>
          <a:off x="296467" y="728313"/>
          <a:ext cx="4150547" cy="413280"/>
        </a:xfrm>
        <a:prstGeom prst="roundRect">
          <a:avLst/>
        </a:prstGeom>
        <a:gradFill rotWithShape="0">
          <a:gsLst>
            <a:gs pos="0">
              <a:schemeClr val="accent2">
                <a:hueOff val="-1339188"/>
                <a:satOff val="-14535"/>
                <a:lumOff val="-1225"/>
                <a:alphaOff val="0"/>
                <a:shade val="51000"/>
                <a:satMod val="130000"/>
              </a:schemeClr>
            </a:gs>
            <a:gs pos="80000">
              <a:schemeClr val="accent2">
                <a:hueOff val="-1339188"/>
                <a:satOff val="-14535"/>
                <a:lumOff val="-1225"/>
                <a:alphaOff val="0"/>
                <a:shade val="93000"/>
                <a:satMod val="130000"/>
              </a:schemeClr>
            </a:gs>
            <a:gs pos="100000">
              <a:schemeClr val="accent2">
                <a:hueOff val="-1339188"/>
                <a:satOff val="-14535"/>
                <a:lumOff val="-12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12.2 </a:t>
          </a:r>
          <a:r>
            <a:rPr lang="en-US" sz="1400" b="1" kern="1200" dirty="0"/>
            <a:t>JSP</a:t>
          </a:r>
          <a:r>
            <a:rPr lang="zh-CN" sz="1400" b="1" kern="1200" dirty="0"/>
            <a:t>技术</a:t>
          </a:r>
          <a:endParaRPr lang="zh-CN" altLang="en-US" sz="1400" kern="1200" dirty="0"/>
        </a:p>
      </dsp:txBody>
      <dsp:txXfrm>
        <a:off x="316642" y="748488"/>
        <a:ext cx="4110197" cy="372930"/>
      </dsp:txXfrm>
    </dsp:sp>
    <dsp:sp modelId="{58D67328-282B-4E2B-B4DB-8AD412BAFFBC}">
      <dsp:nvSpPr>
        <dsp:cNvPr id="0" name=""/>
        <dsp:cNvSpPr/>
      </dsp:nvSpPr>
      <dsp:spPr>
        <a:xfrm>
          <a:off x="0" y="1569994"/>
          <a:ext cx="5929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678376"/>
              <a:satOff val="-29070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FC45C-3BD5-48EA-A639-E7D5A20ED3FD}">
      <dsp:nvSpPr>
        <dsp:cNvPr id="0" name=""/>
        <dsp:cNvSpPr/>
      </dsp:nvSpPr>
      <dsp:spPr>
        <a:xfrm>
          <a:off x="296467" y="1363354"/>
          <a:ext cx="4150547" cy="413280"/>
        </a:xfrm>
        <a:prstGeom prst="roundRect">
          <a:avLst/>
        </a:prstGeom>
        <a:gradFill rotWithShape="0">
          <a:gsLst>
            <a:gs pos="0">
              <a:schemeClr val="accent2">
                <a:hueOff val="-2678376"/>
                <a:satOff val="-29070"/>
                <a:lumOff val="-2451"/>
                <a:alphaOff val="0"/>
                <a:shade val="51000"/>
                <a:satMod val="130000"/>
              </a:schemeClr>
            </a:gs>
            <a:gs pos="80000">
              <a:schemeClr val="accent2">
                <a:hueOff val="-2678376"/>
                <a:satOff val="-29070"/>
                <a:lumOff val="-2451"/>
                <a:alphaOff val="0"/>
                <a:shade val="93000"/>
                <a:satMod val="130000"/>
              </a:schemeClr>
            </a:gs>
            <a:gs pos="100000">
              <a:schemeClr val="accent2">
                <a:hueOff val="-2678376"/>
                <a:satOff val="-29070"/>
                <a:lumOff val="-2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12.3 </a:t>
          </a:r>
          <a:r>
            <a:rPr lang="en-US" sz="1400" b="1" kern="1200" dirty="0"/>
            <a:t>Servlet</a:t>
          </a:r>
          <a:r>
            <a:rPr lang="zh-CN" sz="1400" b="1" kern="1200" dirty="0"/>
            <a:t>技术</a:t>
          </a:r>
          <a:endParaRPr lang="zh-CN" altLang="en-US" sz="1400" kern="1200" dirty="0"/>
        </a:p>
      </dsp:txBody>
      <dsp:txXfrm>
        <a:off x="316642" y="1383529"/>
        <a:ext cx="4110197" cy="372930"/>
      </dsp:txXfrm>
    </dsp:sp>
    <dsp:sp modelId="{F776FF77-BBFD-429A-B555-3A759A0377CC}">
      <dsp:nvSpPr>
        <dsp:cNvPr id="0" name=""/>
        <dsp:cNvSpPr/>
      </dsp:nvSpPr>
      <dsp:spPr>
        <a:xfrm>
          <a:off x="0" y="2205034"/>
          <a:ext cx="5929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017565"/>
              <a:satOff val="-43605"/>
              <a:lumOff val="-36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E3B5-4895-4D5C-BF7C-9C953348E53B}">
      <dsp:nvSpPr>
        <dsp:cNvPr id="0" name=""/>
        <dsp:cNvSpPr/>
      </dsp:nvSpPr>
      <dsp:spPr>
        <a:xfrm>
          <a:off x="296467" y="1998394"/>
          <a:ext cx="4150547" cy="413280"/>
        </a:xfrm>
        <a:prstGeom prst="roundRect">
          <a:avLst/>
        </a:prstGeom>
        <a:gradFill rotWithShape="0">
          <a:gsLst>
            <a:gs pos="0">
              <a:schemeClr val="accent2">
                <a:hueOff val="-4017565"/>
                <a:satOff val="-43605"/>
                <a:lumOff val="-3676"/>
                <a:alphaOff val="0"/>
                <a:shade val="51000"/>
                <a:satMod val="130000"/>
              </a:schemeClr>
            </a:gs>
            <a:gs pos="80000">
              <a:schemeClr val="accent2">
                <a:hueOff val="-4017565"/>
                <a:satOff val="-43605"/>
                <a:lumOff val="-3676"/>
                <a:alphaOff val="0"/>
                <a:shade val="93000"/>
                <a:satMod val="130000"/>
              </a:schemeClr>
            </a:gs>
            <a:gs pos="100000">
              <a:schemeClr val="accent2">
                <a:hueOff val="-4017565"/>
                <a:satOff val="-43605"/>
                <a:lumOff val="-36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12.4 </a:t>
          </a:r>
          <a:r>
            <a:rPr lang="en-US" sz="1400" b="1" kern="1200" dirty="0"/>
            <a:t>JSP</a:t>
          </a:r>
          <a:r>
            <a:rPr lang="zh-CN" sz="1400" b="1" kern="1200" dirty="0"/>
            <a:t>和</a:t>
          </a:r>
          <a:r>
            <a:rPr lang="en-US" sz="1400" b="1" kern="1200" dirty="0"/>
            <a:t>Servlet</a:t>
          </a:r>
          <a:r>
            <a:rPr lang="zh-CN" sz="1400" b="1" kern="1200" dirty="0"/>
            <a:t>结合的方法</a:t>
          </a:r>
          <a:endParaRPr lang="zh-CN" altLang="en-US" sz="1400" kern="1200" dirty="0"/>
        </a:p>
      </dsp:txBody>
      <dsp:txXfrm>
        <a:off x="316642" y="2018569"/>
        <a:ext cx="4110197" cy="372930"/>
      </dsp:txXfrm>
    </dsp:sp>
    <dsp:sp modelId="{79CE07A5-0B8D-8D49-8E14-548D5E5EA461}">
      <dsp:nvSpPr>
        <dsp:cNvPr id="0" name=""/>
        <dsp:cNvSpPr/>
      </dsp:nvSpPr>
      <dsp:spPr>
        <a:xfrm>
          <a:off x="0" y="2840074"/>
          <a:ext cx="592935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356753"/>
              <a:satOff val="-58140"/>
              <a:lumOff val="-49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98DAF-38F7-C94C-BC63-BB4081EF2FF9}">
      <dsp:nvSpPr>
        <dsp:cNvPr id="0" name=""/>
        <dsp:cNvSpPr/>
      </dsp:nvSpPr>
      <dsp:spPr>
        <a:xfrm>
          <a:off x="296467" y="2633433"/>
          <a:ext cx="4150547" cy="413280"/>
        </a:xfrm>
        <a:prstGeom prst="roundRect">
          <a:avLst/>
        </a:prstGeom>
        <a:gradFill rotWithShape="0">
          <a:gsLst>
            <a:gs pos="0">
              <a:schemeClr val="accent2">
                <a:hueOff val="-5356753"/>
                <a:satOff val="-58140"/>
                <a:lumOff val="-4901"/>
                <a:alphaOff val="0"/>
                <a:shade val="51000"/>
                <a:satMod val="130000"/>
              </a:schemeClr>
            </a:gs>
            <a:gs pos="80000">
              <a:schemeClr val="accent2">
                <a:hueOff val="-5356753"/>
                <a:satOff val="-58140"/>
                <a:lumOff val="-4901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6753"/>
                <a:satOff val="-58140"/>
                <a:lumOff val="-49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12.5 </a:t>
          </a:r>
          <a:r>
            <a:rPr lang="en-US" sz="1400" b="1" kern="1200" dirty="0"/>
            <a:t>JSP</a:t>
          </a:r>
          <a:r>
            <a:rPr lang="zh-CN" sz="1400" b="1" kern="1200" dirty="0"/>
            <a:t>与</a:t>
          </a:r>
          <a:r>
            <a:rPr lang="en-US" sz="1400" b="1" kern="1200" dirty="0"/>
            <a:t>Servlet</a:t>
          </a:r>
          <a:r>
            <a:rPr lang="zh-CN" sz="1400" b="1" kern="1200" dirty="0"/>
            <a:t>开发实训任务</a:t>
          </a:r>
          <a:endParaRPr lang="zh-CN" altLang="en-US" sz="1400" kern="1200" dirty="0"/>
        </a:p>
      </dsp:txBody>
      <dsp:txXfrm>
        <a:off x="316642" y="2653608"/>
        <a:ext cx="4110197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>
            <a:fillRect/>
          </a:stretch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fld id="{62DCC93C-90AC-48A1-9D9E-CBAB17A9152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/>
              <a:t>P</a:t>
            </a:r>
            <a:fld id="{62DCC93C-90AC-48A1-9D9E-CBAB17A9152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/>
              <a:t>P</a:t>
            </a:r>
            <a:fld id="{62DCC93C-90AC-48A1-9D9E-CBAB17A9152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/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/>
                <a:t>（</a:t>
              </a:r>
              <a:r>
                <a:rPr lang="en-US" altLang="zh-CN" sz="1600" b="1" dirty="0"/>
                <a:t>8</a:t>
              </a:r>
              <a:r>
                <a:rPr lang="zh-CN" altLang="en-US" sz="1600" b="1" dirty="0"/>
                <a:t>种配色）</a:t>
              </a: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配色规则：</a:t>
              </a:r>
              <a:endParaRPr lang="en-US" altLang="zh-CN" sz="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通常情况下，配色方案中的前四种色彩文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——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“字与背景色”固定不变。常用色与模板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/logo/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配色方案的编辑：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07/10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设计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菜单中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颜色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中修改；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格式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幻灯片设计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 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/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/>
                <a:t>（</a:t>
              </a:r>
              <a:r>
                <a:rPr lang="en-US" altLang="zh-CN" sz="1600" b="1" dirty="0"/>
                <a:t>12</a:t>
              </a:r>
              <a:r>
                <a:rPr lang="zh-CN" altLang="en-US" sz="1600" b="1" dirty="0"/>
                <a:t>种配色）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>
            <a:fillRect/>
          </a:stretch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cqu.edu.cn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>
            <a:fillRect/>
          </a:stretch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5602" name="Picture 2" descr="http://www.cqu.edu.cn/Sites/CQUmain/Themes/Default/Images/logo.png">
            <a:hlinkClick r:id="rId11" tooltip="重庆大学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js/index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tags/index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css/index.as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08520" y="3284984"/>
            <a:ext cx="5616624" cy="576064"/>
          </a:xfrm>
        </p:spPr>
        <p:txBody>
          <a:bodyPr>
            <a:noAutofit/>
          </a:bodyPr>
          <a:lstStyle/>
          <a:p>
            <a:pPr algn="r"/>
            <a:r>
              <a:rPr lang="tr-TR" altLang="zh-CN" sz="3000" b="1" dirty="0"/>
              <a:t>JSP</a:t>
            </a:r>
            <a:r>
              <a:rPr lang="zh-CN" altLang="tr-TR" b="1" dirty="0"/>
              <a:t>与</a:t>
            </a:r>
            <a:r>
              <a:rPr lang="tr-TR" altLang="zh-CN" sz="3000" b="1" dirty="0" err="1"/>
              <a:t>Servlet</a:t>
            </a:r>
            <a:r>
              <a:rPr lang="zh-CN" altLang="tr-TR" b="1" dirty="0"/>
              <a:t>技术 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77838" y="260396"/>
            <a:ext cx="7078190" cy="349250"/>
          </a:xfrm>
        </p:spPr>
        <p:txBody>
          <a:bodyPr vert="horz" wrap="square" lIns="45720" tIns="45720" rIns="45720" bIns="45720" anchor="b" anchorCtr="0"/>
          <a:lstStyle/>
          <a:p>
            <a:pPr>
              <a:buNone/>
            </a:pPr>
            <a:r>
              <a:rPr lang="en-US" altLang="zh-CN"/>
              <a:t>JavaScript</a:t>
            </a:r>
            <a:r>
              <a:rPr lang="zh-CN" altLang="en-US"/>
              <a:t>（</a:t>
            </a:r>
            <a:r>
              <a:rPr lang="en-US" altLang="zh-CN"/>
              <a:t>JS</a:t>
            </a:r>
            <a:r>
              <a:rPr lang="zh-CN" altLang="en-US"/>
              <a:t>）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45720" tIns="45720" rIns="45720" bIns="45720" anchor="t" anchorCtr="0"/>
          <a:lstStyle/>
          <a:p>
            <a:r>
              <a:rPr lang="en-US" altLang="zh-CN"/>
              <a:t>JavaScript</a:t>
            </a:r>
            <a:r>
              <a:rPr lang="zh-CN" altLang="en-US"/>
              <a:t>是可以在浏览器中运行的编程语言</a:t>
            </a:r>
            <a:endParaRPr lang="en-US" altLang="zh-CN"/>
          </a:p>
          <a:p>
            <a:r>
              <a:rPr lang="en-US" altLang="zh-CN"/>
              <a:t>JavaScript</a:t>
            </a:r>
            <a:r>
              <a:rPr lang="zh-CN" altLang="en-US"/>
              <a:t>和</a:t>
            </a:r>
            <a:r>
              <a:rPr lang="en-US" altLang="zh-CN"/>
              <a:t>Java</a:t>
            </a:r>
            <a:r>
              <a:rPr lang="zh-CN" altLang="en-US"/>
              <a:t>无关</a:t>
            </a:r>
            <a:endParaRPr lang="en-US" altLang="zh-CN"/>
          </a:p>
          <a:p>
            <a:r>
              <a:rPr lang="en-US" altLang="zh-CN"/>
              <a:t>JavaScript</a:t>
            </a:r>
            <a:r>
              <a:rPr lang="zh-CN" altLang="en-US"/>
              <a:t>能动态改变</a:t>
            </a:r>
            <a:r>
              <a:rPr lang="en-US" altLang="zh-CN"/>
              <a:t>HTML</a:t>
            </a:r>
            <a:r>
              <a:rPr lang="zh-CN" altLang="en-US"/>
              <a:t>文档内容</a:t>
            </a:r>
            <a:endParaRPr lang="en-US" altLang="zh-CN"/>
          </a:p>
          <a:p>
            <a:r>
              <a:rPr lang="zh-CN" altLang="en-US"/>
              <a:t>常见</a:t>
            </a:r>
            <a:r>
              <a:rPr lang="en-US" altLang="zh-CN"/>
              <a:t>JS</a:t>
            </a:r>
            <a:r>
              <a:rPr lang="zh-CN" altLang="en-US"/>
              <a:t>框架：</a:t>
            </a:r>
            <a:endParaRPr lang="en-US" altLang="zh-CN"/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800"/>
              <a:t>JQuery.js</a:t>
            </a: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800"/>
              <a:t>Vue.js</a:t>
            </a: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800"/>
              <a:t>Reat.js</a:t>
            </a: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800"/>
              <a:t>Angular.js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学习</a:t>
            </a:r>
            <a:r>
              <a:rPr lang="en-US" altLang="zh-CN"/>
              <a:t>JS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en-US" altLang="zh-CN">
                <a:hlinkClick r:id="rId2"/>
              </a:rPr>
              <a:t>https://www.w3school.com.cn/js/index.asp</a:t>
            </a:r>
            <a:endParaRPr lang="en-US" altLang="zh-CN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5363" name="Oval 3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4" name="Oval 4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5" name="Oval 5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Oval 6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7" name="Oval 7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Oval 8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Oval 9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Oval 10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Oval 11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Oval 12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Oval 13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Oval 14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Oval 15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Oval 16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Oval 17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Oval 18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Oval 19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Oval 20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Oval 21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2" name="Oval 22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Oval 23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Oval 24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5" name="Oval 25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Oval 26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7" name="Oval 27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8" name="Oval 28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9" name="Oval 29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0" name="Oval 30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1" name="Oval 31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Oval 32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93" name="Oval 33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5395" name="Picture 35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5396" name="Text Box 36"/>
          <p:cNvSpPr txBox="1"/>
          <p:nvPr/>
        </p:nvSpPr>
        <p:spPr>
          <a:xfrm>
            <a:off x="7532688" y="6248400"/>
            <a:ext cx="193675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98" name="Group 38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5399" name="Oval 39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0" name="Oval 40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1" name="Oval 41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2" name="Oval 42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3" name="Oval 43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4" name="Oval 44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5" name="Oval 45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6" name="Oval 46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7" name="Oval 47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8" name="Oval 48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9" name="Oval 49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0" name="Oval 50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1" name="Oval 51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2" name="Oval 52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3" name="Oval 53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4" name="Oval 54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5" name="Oval 55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6" name="Oval 56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7" name="Oval 57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8" name="Oval 58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9" name="Oval 59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0" name="Oval 60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1" name="Oval 61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2" name="Oval 62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3" name="Oval 63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4" name="Oval 64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5" name="Oval 65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6" name="Oval 66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7" name="Oval 67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8" name="Oval 68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9" name="Oval 69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5431" name="Picture 71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5432" name="Rectangle 72"/>
          <p:cNvSpPr>
            <a:spLocks noGrp="1"/>
          </p:cNvSpPr>
          <p:nvPr>
            <p:ph type="title"/>
          </p:nvPr>
        </p:nvSpPr>
        <p:spPr>
          <a:xfrm>
            <a:off x="827405" y="44450"/>
            <a:ext cx="6969125" cy="669925"/>
          </a:xfrm>
        </p:spPr>
        <p:txBody>
          <a:bodyPr vert="horz" wrap="square" lIns="30478" tIns="30478" rIns="30478" bIns="30478" anchor="b" anchorCtr="0"/>
          <a:lstStyle/>
          <a:p>
            <a:pPr eaLnBrk="1"/>
            <a:r>
              <a:rPr lang="zh-CN" altLang="en-US">
                <a:ea typeface="宋体" panose="02010600030101010101" pitchFamily="2" charset="-122"/>
              </a:rPr>
              <a:t>服务器端脚本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5433" name="Text Box 73"/>
          <p:cNvSpPr txBox="1"/>
          <p:nvPr/>
        </p:nvSpPr>
        <p:spPr>
          <a:xfrm>
            <a:off x="7532688" y="6248400"/>
            <a:ext cx="193675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434" name="Picture 7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1943100"/>
            <a:ext cx="7323138" cy="25273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Line 1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386" name="Group 2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6387" name="Oval 3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8" name="Oval 4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9" name="Oval 5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Oval 6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Oval 7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Oval 8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Oval 9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Oval 10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Oval 11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Oval 12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Oval 13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Oval 14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Oval 15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0" name="Oval 16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1" name="Oval 17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Oval 18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Oval 19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4" name="Oval 20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Oval 21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Oval 22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7" name="Oval 23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8" name="Oval 24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9" name="Oval 25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Oval 26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1" name="Oval 27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2" name="Oval 28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3" name="Oval 29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Oval 30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5" name="Oval 31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6" name="Oval 32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7" name="Oval 33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18" name="Line 34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6419" name="Picture 35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6420" name="Text Box 36"/>
          <p:cNvSpPr txBox="1"/>
          <p:nvPr/>
        </p:nvSpPr>
        <p:spPr>
          <a:xfrm>
            <a:off x="7532688" y="6248400"/>
            <a:ext cx="193675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1" name="Line 37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6422" name="Group 38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6423" name="Oval 39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4" name="Oval 40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5" name="Oval 41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6" name="Oval 42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7" name="Oval 43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8" name="Oval 44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9" name="Oval 45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0" name="Oval 46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1" name="Oval 47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2" name="Oval 48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3" name="Oval 49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4" name="Oval 50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5" name="Oval 51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6" name="Oval 52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7" name="Oval 53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8" name="Oval 54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39" name="Oval 55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0" name="Oval 56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1" name="Oval 57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2" name="Oval 58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3" name="Oval 59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4" name="Oval 60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5" name="Oval 61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6" name="Oval 62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7" name="Oval 63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8" name="Oval 64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9" name="Oval 65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0" name="Oval 66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1" name="Oval 67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2" name="Oval 68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3" name="Oval 69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54" name="Line 70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6455" name="Picture 71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6456" name="Rectangle 72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69125" cy="1295400"/>
          </a:xfrm>
        </p:spPr>
        <p:txBody>
          <a:bodyPr vert="horz" wrap="square" lIns="30478" tIns="30478" rIns="30478" bIns="30478" anchor="b" anchorCtr="0"/>
          <a:lstStyle/>
          <a:p>
            <a:pPr eaLnBrk="1"/>
            <a:r>
              <a:rPr lang="zh-CN" altLang="en-US">
                <a:ea typeface="宋体" panose="02010600030101010101" pitchFamily="2" charset="-122"/>
              </a:rPr>
              <a:t>服务器端脚本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6457" name="Rectangle 73"/>
          <p:cNvSpPr>
            <a:spLocks noGrp="1"/>
          </p:cNvSpPr>
          <p:nvPr>
            <p:ph type="body" idx="4294967295"/>
          </p:nvPr>
        </p:nvSpPr>
        <p:spPr>
          <a:xfrm>
            <a:off x="457200" y="1719263"/>
            <a:ext cx="8229600" cy="4410075"/>
          </a:xfrm>
        </p:spPr>
        <p:txBody>
          <a:bodyPr vert="horz" wrap="square" lIns="30478" tIns="30478" rIns="30478" bIns="30478" anchor="t" anchorCtr="0"/>
          <a:lstStyle/>
          <a:p>
            <a:pPr marL="228600" indent="-228600" eaLnBrk="1">
              <a:spcBef>
                <a:spcPts val="400"/>
              </a:spcBef>
            </a:pPr>
            <a:r>
              <a:rPr lang="en-US" altLang="zh-CN">
                <a:ea typeface="宋体" panose="02010600030101010101" pitchFamily="2" charset="-122"/>
              </a:rPr>
              <a:t>HTML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CSS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JavaScript</a:t>
            </a:r>
            <a:r>
              <a:rPr lang="zh-CN" altLang="en-US">
                <a:ea typeface="宋体" panose="02010600030101010101" pitchFamily="2" charset="-122"/>
              </a:rPr>
              <a:t>运行在浏览器中，称为前端脚本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>
              <a:spcBef>
                <a:spcPts val="400"/>
              </a:spcBef>
            </a:pPr>
            <a:r>
              <a:rPr lang="zh-CN" altLang="en-US">
                <a:ea typeface="宋体" panose="02010600030101010101" pitchFamily="2" charset="-122"/>
              </a:rPr>
              <a:t>服务器端脚本是运行在服务器上，动态生成网页（</a:t>
            </a:r>
            <a:r>
              <a:rPr lang="en-US" altLang="zh-CN">
                <a:ea typeface="宋体" panose="02010600030101010101" pitchFamily="2" charset="-122"/>
              </a:rPr>
              <a:t>HTML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CSS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JavaScript</a:t>
            </a:r>
            <a:r>
              <a:rPr lang="zh-CN" altLang="en-US">
                <a:ea typeface="宋体" panose="02010600030101010101" pitchFamily="2" charset="-122"/>
              </a:rPr>
              <a:t>）的程序。</a:t>
            </a:r>
            <a:endParaRPr lang="en-US" altLang="zh-CN">
              <a:ea typeface="宋体" panose="02010600030101010101" pitchFamily="2" charset="-122"/>
            </a:endParaRPr>
          </a:p>
          <a:p>
            <a:pPr marL="228600" indent="-228600" eaLnBrk="1">
              <a:spcBef>
                <a:spcPts val="400"/>
              </a:spcBef>
            </a:pPr>
            <a:r>
              <a:rPr lang="zh-CN" altLang="en-US">
                <a:ea typeface="宋体" panose="02010600030101010101" pitchFamily="2" charset="-122"/>
              </a:rPr>
              <a:t>常见服务器端脚本：</a:t>
            </a:r>
            <a:endParaRPr lang="en-US" altLang="zh-CN">
              <a:ea typeface="宋体" panose="02010600030101010101" pitchFamily="2" charset="-122"/>
            </a:endParaRPr>
          </a:p>
          <a:p>
            <a:pPr marL="630555" lvl="1" indent="-228600" eaLnBrk="1">
              <a:spcBef>
                <a:spcPts val="400"/>
              </a:spcBef>
            </a:pPr>
            <a:r>
              <a:rPr lang="en-US" altLang="zh-CN">
                <a:ea typeface="宋体" panose="02010600030101010101" pitchFamily="2" charset="-122"/>
              </a:rPr>
              <a:t>PHP</a:t>
            </a:r>
          </a:p>
          <a:p>
            <a:pPr marL="630555" lvl="1" indent="-228600" eaLnBrk="1">
              <a:spcBef>
                <a:spcPts val="400"/>
              </a:spcBef>
            </a:pPr>
            <a:r>
              <a:rPr lang="en-US" altLang="zh-CN">
                <a:ea typeface="宋体" panose="02010600030101010101" pitchFamily="2" charset="-122"/>
              </a:rPr>
              <a:t>ASP</a:t>
            </a:r>
          </a:p>
          <a:p>
            <a:pPr marL="630555" lvl="1" indent="-228600" eaLnBrk="1">
              <a:spcBef>
                <a:spcPts val="400"/>
              </a:spcBef>
            </a:pPr>
            <a:r>
              <a:rPr lang="en-US" altLang="zh-CN">
                <a:ea typeface="宋体" panose="02010600030101010101" pitchFamily="2" charset="-122"/>
              </a:rPr>
              <a:t>Perl</a:t>
            </a:r>
          </a:p>
          <a:p>
            <a:pPr marL="630555" lvl="1" indent="-228600" eaLnBrk="1">
              <a:spcBef>
                <a:spcPts val="400"/>
              </a:spcBef>
            </a:pPr>
            <a:r>
              <a:rPr lang="en-US" altLang="zh-CN">
                <a:ea typeface="宋体" panose="02010600030101010101" pitchFamily="2" charset="-122"/>
              </a:rPr>
              <a:t>JSP</a:t>
            </a:r>
          </a:p>
          <a:p>
            <a:pPr marL="630555" lvl="1" indent="-228600" eaLnBrk="1">
              <a:spcBef>
                <a:spcPts val="400"/>
              </a:spcBef>
            </a:pPr>
            <a:r>
              <a:rPr lang="zh-CN" altLang="en-US">
                <a:ea typeface="宋体" panose="02010600030101010101" pitchFamily="2" charset="-122"/>
              </a:rPr>
              <a:t>服务器端</a:t>
            </a:r>
            <a:r>
              <a:rPr lang="en-US" altLang="zh-CN">
                <a:ea typeface="宋体" panose="02010600030101010101" pitchFamily="2" charset="-122"/>
              </a:rPr>
              <a:t>JavaScript</a:t>
            </a:r>
            <a:r>
              <a:rPr lang="zh-CN" altLang="en-US">
                <a:ea typeface="宋体" panose="02010600030101010101" pitchFamily="2" charset="-122"/>
              </a:rPr>
              <a:t>（如</a:t>
            </a:r>
            <a:r>
              <a:rPr lang="en-US" altLang="zh-CN">
                <a:ea typeface="宋体" panose="02010600030101010101" pitchFamily="2" charset="-122"/>
              </a:rPr>
              <a:t>node.js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458" name="Text Box 74"/>
          <p:cNvSpPr txBox="1"/>
          <p:nvPr/>
        </p:nvSpPr>
        <p:spPr>
          <a:xfrm>
            <a:off x="7532688" y="6248400"/>
            <a:ext cx="193675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en-US" altLang="zh-CN" sz="3600" dirty="0"/>
              <a:t>.1 </a:t>
            </a:r>
            <a:r>
              <a:rPr lang="zh-CN" altLang="en-US" dirty="0"/>
              <a:t>为什么使用</a:t>
            </a:r>
            <a:r>
              <a:rPr lang="en-US" altLang="zh-CN" dirty="0"/>
              <a:t>JSP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网页是网络应用中最重要的一种形式，但是一般的网页是静态的。通过</a:t>
            </a:r>
            <a:r>
              <a:rPr lang="en-US" altLang="zh-CN" dirty="0"/>
              <a:t>JSP</a:t>
            </a:r>
            <a:r>
              <a:rPr lang="zh-CN" altLang="zh-CN" dirty="0"/>
              <a:t>技术可以实现网页的交互性、自动更新、因时因人而变的动态网页特性。</a:t>
            </a:r>
            <a:endParaRPr lang="en-US" altLang="zh-CN" dirty="0"/>
          </a:p>
          <a:p>
            <a:r>
              <a:rPr lang="en-US" altLang="zh-CN" dirty="0"/>
              <a:t>JSP</a:t>
            </a:r>
            <a:r>
              <a:rPr lang="zh-CN" altLang="zh-CN" dirty="0"/>
              <a:t>页面由</a:t>
            </a:r>
            <a:r>
              <a:rPr lang="en-US" altLang="zh-CN" dirty="0"/>
              <a:t>HTML</a:t>
            </a:r>
            <a:r>
              <a:rPr lang="zh-CN" altLang="zh-CN" dirty="0"/>
              <a:t>代码和嵌入其中的</a:t>
            </a:r>
            <a:r>
              <a:rPr lang="en-US" altLang="zh-CN" dirty="0"/>
              <a:t>Java</a:t>
            </a:r>
            <a:r>
              <a:rPr lang="zh-CN" altLang="zh-CN" dirty="0"/>
              <a:t>代码所组成。服务器在接到客户端请求页面后，对这些</a:t>
            </a:r>
            <a:r>
              <a:rPr lang="en-US" altLang="zh-CN" dirty="0"/>
              <a:t>Java</a:t>
            </a:r>
            <a:r>
              <a:rPr lang="zh-CN" altLang="zh-CN" dirty="0"/>
              <a:t>代码进行处理，然后将生成的</a:t>
            </a:r>
            <a:r>
              <a:rPr lang="en-US" altLang="zh-CN" dirty="0"/>
              <a:t>HTML</a:t>
            </a:r>
            <a:r>
              <a:rPr lang="zh-CN" altLang="zh-CN" dirty="0"/>
              <a:t>页面返回给客户端的浏览器。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12.2 JSP</a:t>
            </a:r>
            <a:r>
              <a:rPr lang="zh-CN" altLang="en-US" dirty="0"/>
              <a:t>技术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zh-CN" dirty="0"/>
              <a:t>源文件是由安装在</a:t>
            </a:r>
            <a:r>
              <a:rPr lang="en-US" altLang="zh-CN" dirty="0"/>
              <a:t>Web</a:t>
            </a:r>
            <a:r>
              <a:rPr lang="zh-CN" altLang="zh-CN" dirty="0"/>
              <a:t>服务器上的</a:t>
            </a:r>
            <a:r>
              <a:rPr lang="en-US" altLang="zh-CN" dirty="0"/>
              <a:t>JSP</a:t>
            </a:r>
            <a:r>
              <a:rPr lang="zh-CN" altLang="zh-CN" dirty="0"/>
              <a:t>引擎编译执行的。比如</a:t>
            </a:r>
            <a:r>
              <a:rPr lang="en-US" altLang="zh-CN" dirty="0"/>
              <a:t>Tomcat</a:t>
            </a:r>
            <a:r>
              <a:rPr lang="zh-CN" altLang="zh-CN" dirty="0"/>
              <a:t>就是一种</a:t>
            </a:r>
            <a:r>
              <a:rPr lang="en-US" altLang="zh-CN" dirty="0"/>
              <a:t>JSP</a:t>
            </a:r>
            <a:r>
              <a:rPr lang="zh-CN" altLang="zh-CN" dirty="0"/>
              <a:t>引擎。</a:t>
            </a:r>
            <a:r>
              <a:rPr lang="en-US" altLang="zh-CN" dirty="0"/>
              <a:t>JSP</a:t>
            </a:r>
            <a:r>
              <a:rPr lang="zh-CN" altLang="zh-CN" dirty="0"/>
              <a:t>引擎把来自客户端的请求传递给</a:t>
            </a:r>
            <a:r>
              <a:rPr lang="en-US" altLang="zh-CN" dirty="0"/>
              <a:t>JSP</a:t>
            </a:r>
            <a:r>
              <a:rPr lang="zh-CN" altLang="zh-CN" dirty="0"/>
              <a:t>源文件，然后</a:t>
            </a:r>
            <a:r>
              <a:rPr lang="en-US" altLang="zh-CN" dirty="0"/>
              <a:t>JSP</a:t>
            </a:r>
            <a:r>
              <a:rPr lang="zh-CN" altLang="zh-CN" dirty="0"/>
              <a:t>引擎再把对它的响应从</a:t>
            </a:r>
            <a:r>
              <a:rPr lang="en-US" altLang="zh-CN" dirty="0"/>
              <a:t>JSP</a:t>
            </a:r>
            <a:r>
              <a:rPr lang="zh-CN" altLang="zh-CN" dirty="0"/>
              <a:t>源文件传递给客户端。</a:t>
            </a:r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2852935"/>
            <a:ext cx="110054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91680" y="2852936"/>
          <a:ext cx="5190456" cy="30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3" imgW="4763770" imgH="2811145" progId="Visio.Drawing.11">
                  <p:embed/>
                </p:oleObj>
              </mc:Choice>
              <mc:Fallback>
                <p:oleObj r:id="rId3" imgW="4763770" imgH="28111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852936"/>
                        <a:ext cx="5190456" cy="3068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48189" y="6004411"/>
            <a:ext cx="1877437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200"/>
              <a:t>客户端请求和响应的过程</a:t>
            </a:r>
            <a:endParaRPr kumimoji="1" lang="zh-CN" altLang="en-US" sz="1200" dirty="0" err="1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的构成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/>
              <a:t>编写</a:t>
            </a:r>
            <a:r>
              <a:rPr lang="en-US" altLang="zh-CN" dirty="0"/>
              <a:t>JSP</a:t>
            </a:r>
            <a:r>
              <a:rPr lang="zh-CN" altLang="zh-CN" dirty="0"/>
              <a:t>，可以使用编辑</a:t>
            </a:r>
            <a:r>
              <a:rPr lang="en-US" altLang="zh-CN" dirty="0"/>
              <a:t>HTML</a:t>
            </a:r>
            <a:r>
              <a:rPr lang="zh-CN" altLang="zh-CN" dirty="0"/>
              <a:t>的工具进行编辑，编辑完成后保存成</a:t>
            </a:r>
            <a:r>
              <a:rPr lang="en-US" altLang="zh-CN" dirty="0"/>
              <a:t>*.</a:t>
            </a:r>
            <a:r>
              <a:rPr lang="en-US" altLang="zh-CN" dirty="0" err="1"/>
              <a:t>jsp</a:t>
            </a:r>
            <a:r>
              <a:rPr lang="zh-CN" altLang="zh-CN" dirty="0"/>
              <a:t>文件即可。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JSP</a:t>
            </a:r>
            <a:r>
              <a:rPr lang="zh-CN" altLang="zh-CN" dirty="0"/>
              <a:t>文件里，主要由模板元素、指令元素、动作元素、脚本元素、声明、表达式、</a:t>
            </a:r>
            <a:r>
              <a:rPr lang="en-US" altLang="zh-CN" dirty="0" err="1"/>
              <a:t>Scriptlets</a:t>
            </a:r>
            <a:r>
              <a:rPr lang="zh-CN" altLang="zh-CN" dirty="0"/>
              <a:t>和</a:t>
            </a:r>
            <a:r>
              <a:rPr lang="en-US" altLang="zh-CN" dirty="0"/>
              <a:t>JSP</a:t>
            </a:r>
            <a:r>
              <a:rPr lang="zh-CN" altLang="zh-CN" dirty="0"/>
              <a:t>内建对象组成。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模板元素</a:t>
            </a:r>
          </a:p>
          <a:p>
            <a:pPr lvl="2">
              <a:lnSpc>
                <a:spcPct val="90000"/>
              </a:lnSpc>
            </a:pPr>
            <a:r>
              <a:rPr lang="zh-CN" altLang="zh-CN" dirty="0"/>
              <a:t>模板元素</a:t>
            </a:r>
            <a:r>
              <a:rPr lang="zh-CN" altLang="en-US" dirty="0"/>
              <a:t>是</a:t>
            </a:r>
            <a:r>
              <a:rPr lang="zh-CN" altLang="zh-CN" dirty="0"/>
              <a:t>指</a:t>
            </a:r>
            <a:r>
              <a:rPr lang="en-US" altLang="zh-CN" dirty="0"/>
              <a:t>JSP</a:t>
            </a:r>
            <a:r>
              <a:rPr lang="zh-CN" altLang="zh-CN" dirty="0"/>
              <a:t>的静态</a:t>
            </a:r>
            <a:r>
              <a:rPr lang="en-US" altLang="zh-CN" dirty="0"/>
              <a:t>HTML</a:t>
            </a:r>
            <a:r>
              <a:rPr lang="zh-CN" altLang="zh-CN" dirty="0"/>
              <a:t>内容。这些模板元素可以说是网页的框架，它影响页面的结构和美观程度。当客户端请求</a:t>
            </a:r>
            <a:r>
              <a:rPr lang="en-US" altLang="zh-CN" dirty="0"/>
              <a:t>JSP</a:t>
            </a:r>
            <a:r>
              <a:rPr lang="zh-CN" altLang="zh-CN" dirty="0"/>
              <a:t>页面时，它会把这些模板元素一字不变地发送到客户端。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注释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JSP</a:t>
            </a:r>
            <a:r>
              <a:rPr lang="zh-CN" altLang="en-US" dirty="0"/>
              <a:t>中的注释有三种：</a:t>
            </a:r>
            <a:r>
              <a:rPr lang="en-US" altLang="zh-CN" dirty="0"/>
              <a:t>HTML</a:t>
            </a:r>
            <a:r>
              <a:rPr lang="zh-CN" altLang="en-US" dirty="0"/>
              <a:t>注释、隐藏注释和</a:t>
            </a:r>
            <a:r>
              <a:rPr lang="en-US" altLang="zh-CN" dirty="0" err="1"/>
              <a:t>Scriptlets</a:t>
            </a:r>
            <a:r>
              <a:rPr lang="zh-CN" altLang="en-US" dirty="0"/>
              <a:t>中的注释。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注释：</a:t>
            </a:r>
            <a:r>
              <a:rPr lang="zh-CN" altLang="zh-CN" dirty="0"/>
              <a:t>在客户端显示一个注释。 </a:t>
            </a:r>
            <a:endParaRPr lang="en-US" altLang="zh-CN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/>
              <a:t>	&lt;!-- </a:t>
            </a:r>
            <a:r>
              <a:rPr lang="en-US" altLang="zh-CN" dirty="0" err="1"/>
              <a:t>commentInfo</a:t>
            </a:r>
            <a:r>
              <a:rPr lang="en-US" altLang="zh-CN" dirty="0"/>
              <a:t> [&lt;%=expression %&gt;] --&gt;</a:t>
            </a:r>
            <a:r>
              <a:rPr lang="zh-CN" altLang="zh-CN" dirty="0"/>
              <a:t>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隐藏注释：写在</a:t>
            </a:r>
            <a:r>
              <a:rPr lang="en-US" altLang="zh-CN" dirty="0"/>
              <a:t>JSP</a:t>
            </a:r>
            <a:r>
              <a:rPr lang="zh-CN" altLang="en-US" dirty="0"/>
              <a:t>文件中，但不发送给客户端。 </a:t>
            </a:r>
            <a:endParaRPr lang="en-US" altLang="zh-CN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/>
              <a:t>	&lt;%-- </a:t>
            </a:r>
            <a:r>
              <a:rPr lang="en-US" altLang="zh-CN" dirty="0" err="1"/>
              <a:t>commentInfo</a:t>
            </a:r>
            <a:r>
              <a:rPr lang="en-US" altLang="zh-CN" dirty="0"/>
              <a:t> --%&gt;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en-US" altLang="zh-CN" dirty="0" err="1"/>
              <a:t>Scriptlets</a:t>
            </a:r>
            <a:r>
              <a:rPr lang="zh-CN" altLang="en-US" dirty="0"/>
              <a:t>中的注释：</a:t>
            </a:r>
            <a:r>
              <a:rPr lang="en-US" altLang="zh-CN" dirty="0"/>
              <a:t>Java</a:t>
            </a:r>
            <a:r>
              <a:rPr lang="zh-CN" altLang="zh-CN" dirty="0"/>
              <a:t>中的注释</a:t>
            </a:r>
            <a:r>
              <a:rPr lang="zh-CN" altLang="en-US" dirty="0"/>
              <a:t>。</a:t>
            </a:r>
          </a:p>
          <a:p>
            <a:pPr lvl="2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的构成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dirty="0"/>
              <a:t>脚本元素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JSP</a:t>
            </a:r>
            <a:r>
              <a:rPr lang="zh-CN" altLang="zh-CN" dirty="0"/>
              <a:t>脚本元素是</a:t>
            </a:r>
            <a:r>
              <a:rPr lang="en-US" altLang="zh-CN" dirty="0"/>
              <a:t>JSP</a:t>
            </a:r>
            <a:r>
              <a:rPr lang="zh-CN" altLang="zh-CN" dirty="0"/>
              <a:t>代码中使用最频繁的元素，它通常是用</a:t>
            </a:r>
            <a:r>
              <a:rPr lang="en-US" altLang="zh-CN" dirty="0"/>
              <a:t>Java</a:t>
            </a:r>
            <a:r>
              <a:rPr lang="zh-CN" altLang="zh-CN" dirty="0"/>
              <a:t>写的脚本代码。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zh-CN" dirty="0"/>
              <a:t>脚本元素主要包括： </a:t>
            </a:r>
            <a:endParaRPr lang="en-US" altLang="zh-CN" dirty="0"/>
          </a:p>
          <a:p>
            <a:pPr lvl="3">
              <a:lnSpc>
                <a:spcPct val="90000"/>
              </a:lnSpc>
            </a:pPr>
            <a:r>
              <a:rPr lang="zh-CN" altLang="en-US" dirty="0"/>
              <a:t>声明（</a:t>
            </a:r>
            <a:r>
              <a:rPr lang="en-US" altLang="zh-CN" dirty="0"/>
              <a:t>declaration</a:t>
            </a:r>
            <a:r>
              <a:rPr lang="zh-CN" altLang="en-US" dirty="0"/>
              <a:t>）</a:t>
            </a:r>
          </a:p>
          <a:p>
            <a:pPr lvl="3">
              <a:lnSpc>
                <a:spcPct val="90000"/>
              </a:lnSpc>
            </a:pPr>
            <a:r>
              <a:rPr lang="zh-CN" altLang="en-US" dirty="0"/>
              <a:t>表达式（</a:t>
            </a:r>
            <a:r>
              <a:rPr lang="en-US" altLang="zh-CN" dirty="0"/>
              <a:t>expression</a:t>
            </a:r>
            <a:r>
              <a:rPr lang="zh-CN" altLang="en-US" dirty="0"/>
              <a:t>）</a:t>
            </a:r>
          </a:p>
          <a:p>
            <a:pPr lvl="3">
              <a:lnSpc>
                <a:spcPct val="90000"/>
              </a:lnSpc>
            </a:pPr>
            <a:r>
              <a:rPr lang="en-US" altLang="zh-CN" dirty="0" err="1"/>
              <a:t>Scriplets</a:t>
            </a:r>
            <a:r>
              <a:rPr lang="en-US" altLang="zh-CN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指令元素 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zh-CN" dirty="0"/>
              <a:t>指令用于从</a:t>
            </a:r>
            <a:r>
              <a:rPr lang="en-US" altLang="zh-CN" dirty="0"/>
              <a:t>JSP</a:t>
            </a:r>
            <a:r>
              <a:rPr lang="zh-CN" altLang="zh-CN" dirty="0"/>
              <a:t>发送一个消息到容器上。它用来设置全局变量，声明类、方法和输出内容的类型等。它们并不向客户端产生任何输出，所有的指令都在</a:t>
            </a:r>
            <a:r>
              <a:rPr lang="en-US" altLang="zh-CN" dirty="0"/>
              <a:t>JSP</a:t>
            </a:r>
            <a:r>
              <a:rPr lang="zh-CN" altLang="zh-CN" dirty="0"/>
              <a:t>整个文件范围内有效。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zh-CN" dirty="0"/>
              <a:t>指令元素使用以下的格式： </a:t>
            </a:r>
            <a:endParaRPr lang="en-US" altLang="zh-CN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/>
              <a:t>	&lt;%@ </a:t>
            </a:r>
            <a:r>
              <a:rPr lang="en-US" altLang="zh-CN" dirty="0" err="1"/>
              <a:t>directivename</a:t>
            </a:r>
            <a:r>
              <a:rPr lang="en-US" altLang="zh-CN" dirty="0"/>
              <a:t> attribute=”value”, attribute=”value” %&gt;</a:t>
            </a:r>
            <a:r>
              <a:rPr lang="zh-CN" altLang="zh-CN" dirty="0"/>
              <a:t>  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动作元素 </a:t>
            </a:r>
            <a:endParaRPr lang="en-US" altLang="zh-CN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dirty="0"/>
              <a:t>	&lt;</a:t>
            </a:r>
            <a:r>
              <a:rPr lang="en-US" altLang="zh-CN" dirty="0" err="1"/>
              <a:t>prefix:tag</a:t>
            </a:r>
            <a:r>
              <a:rPr lang="en-US" altLang="zh-CN" dirty="0"/>
              <a:t> attribute=value attribute-list</a:t>
            </a:r>
            <a:r>
              <a:rPr lang="zh-CN" altLang="zh-CN" dirty="0"/>
              <a:t>……</a:t>
            </a:r>
            <a:r>
              <a:rPr lang="en-US" altLang="zh-CN" dirty="0"/>
              <a:t>/&gt;</a:t>
            </a:r>
            <a:r>
              <a:rPr lang="zh-CN" altLang="zh-CN" dirty="0"/>
              <a:t>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zh-CN" dirty="0"/>
              <a:t>容器在处理</a:t>
            </a:r>
            <a:r>
              <a:rPr lang="en-US" altLang="zh-CN" dirty="0"/>
              <a:t>JSP</a:t>
            </a:r>
            <a:r>
              <a:rPr lang="zh-CN" altLang="zh-CN" dirty="0"/>
              <a:t>时，每遇到动作元素，都根据它的标记进行特殊的处理。</a:t>
            </a:r>
            <a:r>
              <a:rPr lang="en-US" altLang="zh-CN" dirty="0"/>
              <a:t>JSP</a:t>
            </a:r>
            <a:r>
              <a:rPr lang="zh-CN" altLang="zh-CN" dirty="0"/>
              <a:t>规范定义了一系列的标准动作，它们用</a:t>
            </a:r>
            <a:r>
              <a:rPr lang="en-US" altLang="zh-CN" dirty="0" err="1"/>
              <a:t>jsp</a:t>
            </a:r>
            <a:r>
              <a:rPr lang="zh-CN" altLang="zh-CN" dirty="0"/>
              <a:t>作为前缀。常见的动作元素有：</a:t>
            </a:r>
            <a:r>
              <a:rPr lang="en-US" altLang="zh-CN" dirty="0"/>
              <a:t>&lt;</a:t>
            </a:r>
            <a:r>
              <a:rPr lang="en-US" altLang="zh-CN" dirty="0" err="1"/>
              <a:t>jsp:forward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jsp:getProperty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jsp:include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jsp:setProperty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jsp:useBean</a:t>
            </a:r>
            <a:r>
              <a:rPr lang="en-US" altLang="zh-CN" dirty="0"/>
              <a:t>&gt;</a:t>
            </a:r>
            <a:r>
              <a:rPr lang="zh-CN" altLang="zh-CN" dirty="0"/>
              <a:t>等。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en-US" dirty="0"/>
              <a:t>内建对象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JSP</a:t>
            </a:r>
            <a:r>
              <a:rPr lang="zh-CN" altLang="en-US" dirty="0"/>
              <a:t>为了简化页面的开发提供了一些内部对象。这些内部对象不需要由</a:t>
            </a:r>
            <a:r>
              <a:rPr lang="en-US" altLang="zh-CN" dirty="0"/>
              <a:t>JSP</a:t>
            </a:r>
            <a:r>
              <a:rPr lang="zh-CN" altLang="en-US" dirty="0"/>
              <a:t>的编写者实例化，它们由容器实现和管理，在所有的</a:t>
            </a:r>
            <a:r>
              <a:rPr lang="en-US" altLang="zh-CN" dirty="0"/>
              <a:t>JSP</a:t>
            </a:r>
            <a:r>
              <a:rPr lang="zh-CN" altLang="en-US" dirty="0"/>
              <a:t>页面中都能使用内部对象。</a:t>
            </a:r>
            <a:endParaRPr lang="en-US" altLang="zh-CN" dirty="0"/>
          </a:p>
          <a:p>
            <a:r>
              <a:rPr lang="zh-CN" altLang="en-US" dirty="0"/>
              <a:t>常见的</a:t>
            </a:r>
            <a:r>
              <a:rPr lang="en-US" altLang="zh-CN" dirty="0"/>
              <a:t>JSP</a:t>
            </a:r>
            <a:r>
              <a:rPr lang="zh-CN" altLang="en-US" dirty="0"/>
              <a:t>内部对象有： </a:t>
            </a:r>
            <a:endParaRPr lang="en-US" altLang="zh-CN" dirty="0"/>
          </a:p>
          <a:p>
            <a:pPr lvl="1"/>
            <a:r>
              <a:rPr lang="en-US" altLang="zh-CN" dirty="0"/>
              <a:t>out</a:t>
            </a:r>
            <a:r>
              <a:rPr lang="zh-CN" altLang="en-US" dirty="0"/>
              <a:t>对象：</a:t>
            </a:r>
            <a:r>
              <a:rPr lang="zh-CN" altLang="zh-CN" dirty="0"/>
              <a:t>主要用来向客户端输出数据。 </a:t>
            </a:r>
            <a:endParaRPr lang="en-US" altLang="zh-CN" dirty="0"/>
          </a:p>
          <a:p>
            <a:pPr lvl="1"/>
            <a:r>
              <a:rPr lang="en-US" altLang="zh-CN" dirty="0"/>
              <a:t>request</a:t>
            </a:r>
            <a:r>
              <a:rPr lang="zh-CN" altLang="en-US" dirty="0"/>
              <a:t>对象：</a:t>
            </a:r>
            <a:r>
              <a:rPr lang="zh-CN" altLang="zh-CN" dirty="0"/>
              <a:t>代表请求对象，通过</a:t>
            </a:r>
            <a:r>
              <a:rPr lang="en-US" altLang="zh-CN" dirty="0" err="1"/>
              <a:t>getParameter</a:t>
            </a:r>
            <a:r>
              <a:rPr lang="en-US" altLang="zh-CN" dirty="0"/>
              <a:t>()</a:t>
            </a:r>
            <a:r>
              <a:rPr lang="zh-CN" altLang="zh-CN" dirty="0"/>
              <a:t>方法可以得到</a:t>
            </a:r>
            <a:r>
              <a:rPr lang="en-US" altLang="zh-CN" dirty="0"/>
              <a:t>request</a:t>
            </a:r>
            <a:r>
              <a:rPr lang="zh-CN" altLang="zh-CN" dirty="0"/>
              <a:t>的参数。 </a:t>
            </a:r>
            <a:endParaRPr lang="en-US" altLang="zh-CN" dirty="0"/>
          </a:p>
          <a:p>
            <a:pPr lvl="1"/>
            <a:r>
              <a:rPr lang="en-US" altLang="zh-CN" dirty="0"/>
              <a:t>response</a:t>
            </a:r>
            <a:r>
              <a:rPr lang="zh-CN" altLang="en-US" dirty="0"/>
              <a:t>对象：</a:t>
            </a:r>
            <a:r>
              <a:rPr lang="zh-CN" altLang="zh-CN" dirty="0"/>
              <a:t>封装了</a:t>
            </a:r>
            <a:r>
              <a:rPr lang="en-US" altLang="zh-CN" dirty="0"/>
              <a:t>JSP</a:t>
            </a:r>
            <a:r>
              <a:rPr lang="zh-CN" altLang="zh-CN" dirty="0"/>
              <a:t>产生的响应。 </a:t>
            </a:r>
            <a:endParaRPr lang="en-US" altLang="zh-CN" dirty="0"/>
          </a:p>
          <a:p>
            <a:pPr lvl="1"/>
            <a:r>
              <a:rPr lang="en-US" altLang="zh-CN" dirty="0"/>
              <a:t>session</a:t>
            </a:r>
            <a:r>
              <a:rPr lang="zh-CN" altLang="en-US" dirty="0"/>
              <a:t>对象：</a:t>
            </a:r>
            <a:r>
              <a:rPr lang="zh-CN" altLang="zh-CN" dirty="0"/>
              <a:t>用来保存每个用户信息，以便跟踪每个用户的操作状态。其中，</a:t>
            </a:r>
            <a:r>
              <a:rPr lang="en-US" altLang="zh-CN" dirty="0"/>
              <a:t>session</a:t>
            </a:r>
            <a:r>
              <a:rPr lang="zh-CN" altLang="zh-CN" dirty="0"/>
              <a:t>信息保存在服务器端，</a:t>
            </a:r>
            <a:r>
              <a:rPr lang="en-US" altLang="zh-CN" dirty="0"/>
              <a:t>session</a:t>
            </a:r>
            <a:r>
              <a:rPr lang="zh-CN" altLang="zh-CN" dirty="0"/>
              <a:t>的</a:t>
            </a:r>
            <a:r>
              <a:rPr lang="en-US" altLang="zh-CN" dirty="0"/>
              <a:t>id</a:t>
            </a:r>
            <a:r>
              <a:rPr lang="zh-CN" altLang="zh-CN" dirty="0"/>
              <a:t>保存在客户端的</a:t>
            </a:r>
            <a:r>
              <a:rPr lang="en-US" altLang="zh-CN" dirty="0"/>
              <a:t>Cookie</a:t>
            </a:r>
            <a:r>
              <a:rPr lang="zh-CN" altLang="zh-CN" dirty="0"/>
              <a:t>中。 </a:t>
            </a:r>
            <a:endParaRPr lang="en-US" altLang="zh-CN" dirty="0"/>
          </a:p>
          <a:p>
            <a:pPr lvl="1"/>
            <a:r>
              <a:rPr lang="en-US" altLang="zh-CN" dirty="0"/>
              <a:t>application</a:t>
            </a:r>
            <a:r>
              <a:rPr lang="zh-CN" altLang="en-US" dirty="0"/>
              <a:t>对象 ：</a:t>
            </a:r>
            <a:r>
              <a:rPr lang="zh-CN" altLang="zh-CN" dirty="0"/>
              <a:t>为多个应用程序保存信息。服务器启动后，就会自动创建</a:t>
            </a:r>
            <a:r>
              <a:rPr lang="en-US" altLang="zh-CN" dirty="0"/>
              <a:t>application</a:t>
            </a:r>
            <a:r>
              <a:rPr lang="zh-CN" altLang="zh-CN" dirty="0"/>
              <a:t>对象，这个对象一直会保持，直到服务器关闭为止。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实用案例</a:t>
            </a:r>
            <a:r>
              <a:rPr lang="en-US" altLang="zh-CN" dirty="0"/>
              <a:t>1</a:t>
            </a:r>
            <a:r>
              <a:rPr lang="zh-CN" altLang="zh-CN" dirty="0"/>
              <a:t>：商品信息展示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4" t="9448" r="22592" b="55769"/>
          <a:stretch>
            <a:fillRect/>
          </a:stretch>
        </p:blipFill>
        <p:spPr bwMode="auto">
          <a:xfrm>
            <a:off x="997535" y="2082111"/>
            <a:ext cx="6762334" cy="280533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12.3</a:t>
            </a:r>
            <a:r>
              <a:rPr lang="zh-CN" altLang="en-US" dirty="0"/>
              <a:t> </a:t>
            </a:r>
            <a:r>
              <a:rPr lang="tr-TR" altLang="zh-CN" dirty="0" err="1"/>
              <a:t>Servlet</a:t>
            </a:r>
            <a:r>
              <a:rPr lang="zh-CN" altLang="tr-TR" dirty="0"/>
              <a:t>技术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Servlet</a:t>
            </a:r>
            <a:r>
              <a:rPr lang="zh-CN" altLang="zh-CN" dirty="0"/>
              <a:t>（</a:t>
            </a:r>
            <a:r>
              <a:rPr lang="en-US" altLang="zh-CN" dirty="0"/>
              <a:t>Java</a:t>
            </a:r>
            <a:r>
              <a:rPr lang="zh-CN" altLang="zh-CN" dirty="0"/>
              <a:t>服务器小程序）是用</a:t>
            </a:r>
            <a:r>
              <a:rPr lang="en-US" altLang="zh-CN" dirty="0"/>
              <a:t>Java</a:t>
            </a:r>
            <a:r>
              <a:rPr lang="zh-CN" altLang="zh-CN" dirty="0"/>
              <a:t>编写的服务器端程序，是由服务器端调用和执行的、按照</a:t>
            </a:r>
            <a:r>
              <a:rPr lang="en-US" altLang="zh-CN" dirty="0"/>
              <a:t>Servlet</a:t>
            </a:r>
            <a:r>
              <a:rPr lang="zh-CN" altLang="zh-CN" dirty="0"/>
              <a:t>自身规范编写的</a:t>
            </a:r>
            <a:r>
              <a:rPr lang="en-US" altLang="zh-CN" dirty="0"/>
              <a:t>Java</a:t>
            </a:r>
            <a:r>
              <a:rPr lang="zh-CN" altLang="zh-CN" dirty="0"/>
              <a:t>类。 </a:t>
            </a:r>
            <a:endParaRPr lang="en-US" altLang="zh-CN" dirty="0"/>
          </a:p>
          <a:p>
            <a:r>
              <a:rPr lang="en-US" altLang="zh-CN" dirty="0"/>
              <a:t>Servlet</a:t>
            </a:r>
            <a:r>
              <a:rPr lang="zh-CN" altLang="zh-CN" dirty="0"/>
              <a:t>部署在容器里，它的生命周期由容器管理。</a:t>
            </a:r>
            <a:endParaRPr lang="en-US" altLang="zh-CN" dirty="0"/>
          </a:p>
          <a:p>
            <a:r>
              <a:rPr lang="en-US" altLang="zh-CN" dirty="0"/>
              <a:t>Servlet</a:t>
            </a:r>
            <a:r>
              <a:rPr lang="zh-CN" altLang="zh-CN" dirty="0"/>
              <a:t>的生命周期概括为以下几个阶段：</a:t>
            </a:r>
          </a:p>
          <a:p>
            <a:pPr lvl="1"/>
            <a:r>
              <a:rPr lang="zh-CN" altLang="zh-CN" dirty="0"/>
              <a:t>装载</a:t>
            </a:r>
            <a:r>
              <a:rPr lang="en-US" altLang="zh-CN" dirty="0"/>
              <a:t>Servlet</a:t>
            </a:r>
            <a:r>
              <a:rPr lang="zh-CN" altLang="zh-CN" dirty="0"/>
              <a:t>：这项操作一般是动态执行的。有些服务器提供了相应的管理功能。可以在启动的时候</a:t>
            </a:r>
            <a:r>
              <a:rPr lang="en-US" altLang="zh-CN" dirty="0"/>
              <a:t>Servlet</a:t>
            </a:r>
            <a:r>
              <a:rPr lang="zh-CN" altLang="zh-CN" dirty="0"/>
              <a:t>就装载</a:t>
            </a:r>
            <a:r>
              <a:rPr lang="en-US" altLang="zh-CN" dirty="0"/>
              <a:t>Servlet</a:t>
            </a:r>
            <a:r>
              <a:rPr lang="zh-CN" altLang="zh-CN" dirty="0"/>
              <a:t>并能够初始化特定的</a:t>
            </a:r>
            <a:r>
              <a:rPr lang="en-US" altLang="zh-CN" dirty="0"/>
              <a:t>Servlet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创建一个</a:t>
            </a:r>
            <a:r>
              <a:rPr lang="en-US" altLang="zh-CN" dirty="0"/>
              <a:t>Servlet</a:t>
            </a:r>
            <a:r>
              <a:rPr lang="zh-CN" altLang="zh-CN" dirty="0"/>
              <a:t>实例。</a:t>
            </a:r>
          </a:p>
          <a:p>
            <a:pPr lvl="1"/>
            <a:r>
              <a:rPr lang="zh-CN" altLang="zh-CN" dirty="0"/>
              <a:t>调用</a:t>
            </a:r>
            <a:r>
              <a:rPr lang="en-US" altLang="zh-CN" dirty="0"/>
              <a:t>Servlet</a:t>
            </a:r>
            <a:r>
              <a:rPr lang="zh-CN" altLang="zh-CN" dirty="0"/>
              <a:t>的</a:t>
            </a:r>
            <a:r>
              <a:rPr lang="en-US" altLang="zh-CN" dirty="0" err="1"/>
              <a:t>init</a:t>
            </a:r>
            <a:r>
              <a:rPr lang="en-US" altLang="zh-CN" dirty="0"/>
              <a:t>()</a:t>
            </a:r>
            <a:r>
              <a:rPr lang="zh-CN" altLang="zh-CN" dirty="0"/>
              <a:t>方法。</a:t>
            </a:r>
          </a:p>
          <a:p>
            <a:pPr lvl="1"/>
            <a:r>
              <a:rPr lang="zh-CN" altLang="zh-CN" dirty="0"/>
              <a:t>服务：如果容器接收到对此</a:t>
            </a:r>
            <a:r>
              <a:rPr lang="en-US" altLang="zh-CN" dirty="0"/>
              <a:t>Servlet</a:t>
            </a:r>
            <a:r>
              <a:rPr lang="zh-CN" altLang="zh-CN" dirty="0"/>
              <a:t>的请求，那么它调用</a:t>
            </a:r>
            <a:r>
              <a:rPr lang="en-US" altLang="zh-CN" dirty="0"/>
              <a:t>Servlet</a:t>
            </a:r>
            <a:r>
              <a:rPr lang="zh-CN" altLang="zh-CN" dirty="0"/>
              <a:t>的</a:t>
            </a:r>
            <a:r>
              <a:rPr lang="en-US" altLang="zh-CN" dirty="0"/>
              <a:t>service()</a:t>
            </a:r>
            <a:r>
              <a:rPr lang="zh-CN" altLang="zh-CN" dirty="0"/>
              <a:t>方法。</a:t>
            </a:r>
          </a:p>
          <a:p>
            <a:pPr lvl="1"/>
            <a:r>
              <a:rPr lang="zh-CN" altLang="zh-CN" dirty="0"/>
              <a:t>销毁：实例被销毁，通过调用</a:t>
            </a:r>
            <a:r>
              <a:rPr lang="en-US" altLang="zh-CN" dirty="0"/>
              <a:t>Servlet</a:t>
            </a:r>
            <a:r>
              <a:rPr lang="zh-CN" altLang="zh-CN" dirty="0"/>
              <a:t>的</a:t>
            </a:r>
            <a:r>
              <a:rPr lang="en-US" altLang="zh-CN" dirty="0" err="1"/>
              <a:t>destory</a:t>
            </a:r>
            <a:r>
              <a:rPr lang="en-US" altLang="zh-CN" dirty="0"/>
              <a:t>()</a:t>
            </a:r>
            <a:r>
              <a:rPr lang="zh-CN" altLang="zh-CN" dirty="0"/>
              <a:t>方法来销毁</a:t>
            </a:r>
            <a:r>
              <a:rPr lang="en-US" altLang="zh-CN" dirty="0"/>
              <a:t>Servlet</a:t>
            </a:r>
            <a:r>
              <a:rPr lang="zh-CN" altLang="zh-CN" dirty="0"/>
              <a:t>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anose="020F0502020204030204" pitchFamily="34" charset="0"/>
              </a:rPr>
              <a:t>Back to </a:t>
            </a:r>
          </a:p>
          <a:p>
            <a:r>
              <a:rPr lang="en-US" altLang="zh-CN" sz="2200" b="1">
                <a:solidFill>
                  <a:schemeClr val="bg1"/>
                </a:solidFill>
                <a:latin typeface="Calibri" panose="020F0502020204030204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1538" y="1943052"/>
          <a:ext cx="5929354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图片 4" descr="图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38" y="1052736"/>
            <a:ext cx="3974554" cy="45656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203848" y="5838399"/>
            <a:ext cx="2398413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/>
              <a:t>Servlet</a:t>
            </a:r>
            <a:r>
              <a:rPr lang="zh-CN" altLang="zh-CN" sz="1200" dirty="0"/>
              <a:t>对客户端提供服务的过程 </a:t>
            </a:r>
            <a:endParaRPr kumimoji="1" lang="zh-CN" altLang="en-US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zh-CN" dirty="0"/>
              <a:t>常用接口的使用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Servlet</a:t>
            </a:r>
            <a:r>
              <a:rPr lang="zh-CN" altLang="zh-CN" dirty="0"/>
              <a:t>的类接口可以从以下几个方面进行分类。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zh-CN" dirty="0"/>
              <a:t>实现相关：定义了用于实现</a:t>
            </a:r>
            <a:r>
              <a:rPr lang="en-US" altLang="zh-CN" dirty="0"/>
              <a:t>Servlet</a:t>
            </a:r>
            <a:r>
              <a:rPr lang="zh-CN" altLang="zh-CN" dirty="0"/>
              <a:t>相关的类和方法。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zh-CN" dirty="0"/>
              <a:t>配置相关：主要包括</a:t>
            </a:r>
            <a:r>
              <a:rPr lang="en-US" altLang="zh-CN" dirty="0" err="1"/>
              <a:t>ServletConfig</a:t>
            </a:r>
            <a:r>
              <a:rPr lang="zh-CN" altLang="zh-CN" dirty="0"/>
              <a:t>接口。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zh-CN" dirty="0"/>
              <a:t>异常相关：</a:t>
            </a:r>
            <a:r>
              <a:rPr lang="en-US" altLang="zh-CN" dirty="0"/>
              <a:t>Servlet API</a:t>
            </a:r>
            <a:r>
              <a:rPr lang="zh-CN" altLang="zh-CN" dirty="0"/>
              <a:t>定义了两个异常，分别是</a:t>
            </a:r>
            <a:r>
              <a:rPr lang="en-US" altLang="zh-CN" dirty="0" err="1"/>
              <a:t>ServletException</a:t>
            </a:r>
            <a:r>
              <a:rPr lang="zh-CN" altLang="zh-CN" dirty="0"/>
              <a:t>和</a:t>
            </a:r>
            <a:r>
              <a:rPr lang="en-US" altLang="zh-CN" dirty="0" err="1"/>
              <a:t>UnavailableException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请求和相应相关：用于接收客户端的请求，并做出相应的响应。</a:t>
            </a:r>
          </a:p>
          <a:p>
            <a:pPr lvl="1"/>
            <a:r>
              <a:rPr lang="zh-CN" altLang="zh-CN" dirty="0"/>
              <a:t>会话跟踪：用于跟踪与客户端的会话。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zh-CN" dirty="0"/>
              <a:t>上下文：通过这个接口，可以在多个</a:t>
            </a:r>
            <a:r>
              <a:rPr lang="en-US" altLang="zh-CN" dirty="0"/>
              <a:t>Web</a:t>
            </a:r>
            <a:r>
              <a:rPr lang="zh-CN" altLang="zh-CN" dirty="0"/>
              <a:t>应用程序中共享数据。</a:t>
            </a:r>
          </a:p>
          <a:p>
            <a:pPr lvl="1"/>
            <a:r>
              <a:rPr lang="en-US" altLang="zh-CN" dirty="0"/>
              <a:t>Servlet</a:t>
            </a:r>
            <a:r>
              <a:rPr lang="zh-CN" altLang="zh-CN" dirty="0"/>
              <a:t>协作：主要是</a:t>
            </a:r>
            <a:r>
              <a:rPr lang="en-US" altLang="zh-CN" dirty="0" err="1"/>
              <a:t>RequestDispatcher</a:t>
            </a:r>
            <a:r>
              <a:rPr lang="zh-CN" altLang="zh-CN" dirty="0"/>
              <a:t>接口，用于进行视图派发。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使用</a:t>
            </a:r>
            <a:r>
              <a:rPr lang="en-US" altLang="zh-CN" sz="3200" dirty="0" err="1"/>
              <a:t>HttpServlet</a:t>
            </a:r>
            <a:r>
              <a:rPr lang="zh-CN" altLang="en-US" sz="3200" dirty="0"/>
              <a:t>处理客户端请求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Servlet</a:t>
            </a:r>
            <a:r>
              <a:rPr lang="zh-CN" altLang="zh-CN" dirty="0"/>
              <a:t>被设计成请求驱动的。</a:t>
            </a:r>
            <a:r>
              <a:rPr lang="en-US" altLang="zh-CN" dirty="0"/>
              <a:t>Servlet</a:t>
            </a:r>
            <a:r>
              <a:rPr lang="zh-CN" altLang="zh-CN" dirty="0"/>
              <a:t>的请求可能包含多个数据，当</a:t>
            </a:r>
            <a:r>
              <a:rPr lang="en-US" altLang="zh-CN" dirty="0"/>
              <a:t>Web</a:t>
            </a:r>
            <a:r>
              <a:rPr lang="zh-CN" altLang="zh-CN" dirty="0"/>
              <a:t>容器接收到某个对</a:t>
            </a:r>
            <a:r>
              <a:rPr lang="en-US" altLang="zh-CN" dirty="0"/>
              <a:t>Servlet</a:t>
            </a:r>
            <a:r>
              <a:rPr lang="zh-CN" altLang="zh-CN" dirty="0"/>
              <a:t>的请求时，它把它封装成一个</a:t>
            </a:r>
            <a:r>
              <a:rPr lang="en-US" altLang="zh-CN" dirty="0" err="1"/>
              <a:t>HttpServletRequest</a:t>
            </a:r>
            <a:r>
              <a:rPr lang="zh-CN" altLang="zh-CN" dirty="0"/>
              <a:t>对象，然后把此对象传给</a:t>
            </a:r>
            <a:r>
              <a:rPr lang="en-US" altLang="zh-CN" dirty="0"/>
              <a:t>Servlet</a:t>
            </a:r>
            <a:r>
              <a:rPr lang="zh-CN" altLang="zh-CN" dirty="0"/>
              <a:t>的对应的服务方法，服务方法通常是</a:t>
            </a:r>
            <a:r>
              <a:rPr lang="en-US" altLang="zh-CN" dirty="0" err="1"/>
              <a:t>doGet</a:t>
            </a:r>
            <a:r>
              <a:rPr lang="zh-CN" altLang="zh-CN" dirty="0"/>
              <a:t>和</a:t>
            </a:r>
            <a:r>
              <a:rPr lang="en-US" altLang="zh-CN" dirty="0" err="1"/>
              <a:t>doPost</a:t>
            </a:r>
            <a:r>
              <a:rPr lang="zh-CN" altLang="zh-CN" dirty="0"/>
              <a:t>方法。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dirty="0"/>
              <a:t>实用案例</a:t>
            </a:r>
            <a:r>
              <a:rPr lang="en-US" altLang="zh-CN" sz="3200" dirty="0"/>
              <a:t>2</a:t>
            </a:r>
            <a:r>
              <a:rPr lang="zh-CN" altLang="zh-CN" sz="3200" dirty="0"/>
              <a:t>：简单的用户问好功能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9447" r="22200" b="67634"/>
          <a:stretch>
            <a:fillRect/>
          </a:stretch>
        </p:blipFill>
        <p:spPr bwMode="auto">
          <a:xfrm>
            <a:off x="683568" y="2276872"/>
            <a:ext cx="7742738" cy="210569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</a:t>
            </a:r>
            <a:r>
              <a:rPr lang="zh-CN" altLang="en-US" dirty="0"/>
              <a:t> </a:t>
            </a:r>
            <a:r>
              <a:rPr lang="en-US" altLang="zh-CN" dirty="0"/>
              <a:t>JSP</a:t>
            </a:r>
            <a:r>
              <a:rPr lang="zh-CN" altLang="zh-CN" dirty="0"/>
              <a:t>和</a:t>
            </a:r>
            <a:r>
              <a:rPr lang="en-US" altLang="zh-CN" dirty="0"/>
              <a:t>Servlet</a:t>
            </a:r>
            <a:r>
              <a:rPr lang="zh-CN" altLang="zh-CN" dirty="0"/>
              <a:t>结合的方法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468313" y="6473081"/>
            <a:ext cx="1007343" cy="268287"/>
          </a:xfrm>
        </p:spPr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JSP</a:t>
            </a:r>
            <a:r>
              <a:rPr lang="zh-CN" altLang="zh-CN" sz="2400" dirty="0"/>
              <a:t>网站开发技术标准给出了两种使用</a:t>
            </a:r>
            <a:r>
              <a:rPr lang="en-US" altLang="zh-CN" sz="2400" dirty="0"/>
              <a:t>JSP</a:t>
            </a:r>
            <a:r>
              <a:rPr lang="zh-CN" altLang="zh-CN" sz="2400" dirty="0"/>
              <a:t>的方法：模式一和模式二。模式一是</a:t>
            </a:r>
            <a:r>
              <a:rPr lang="en-US" altLang="zh-CN" sz="2400" dirty="0" err="1"/>
              <a:t>JSP+JavaBean</a:t>
            </a:r>
            <a:r>
              <a:rPr lang="zh-CN" altLang="zh-CN" sz="2400" dirty="0"/>
              <a:t>的结合，模式二是</a:t>
            </a:r>
            <a:r>
              <a:rPr lang="en-US" altLang="zh-CN" sz="2400" dirty="0" err="1"/>
              <a:t>JSP+JavaBean+Servlet</a:t>
            </a:r>
            <a:r>
              <a:rPr lang="zh-CN" altLang="zh-CN" sz="2400" dirty="0"/>
              <a:t>的结合。在当今的开发中，比较偏向于使用模式二，但是模式一在小型应用开发中比较占优势。 </a:t>
            </a:r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9512" y="3717031"/>
          <a:ext cx="3691474" cy="1522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3" imgW="4526915" imgH="1862455" progId="Visio.Drawing.11">
                  <p:embed/>
                </p:oleObj>
              </mc:Choice>
              <mc:Fallback>
                <p:oleObj r:id="rId3" imgW="4526915" imgH="18624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717031"/>
                        <a:ext cx="3691474" cy="15227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62803" y="3783372"/>
          <a:ext cx="4829677" cy="144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5" imgW="5937885" imgH="1772285" progId="Visio.Drawing.11">
                  <p:embed/>
                </p:oleObj>
              </mc:Choice>
              <mc:Fallback>
                <p:oleObj r:id="rId5" imgW="5937885" imgH="177228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803" y="3783372"/>
                        <a:ext cx="4829677" cy="1445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59632" y="5438432"/>
            <a:ext cx="971741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sk-SK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JSP</a:t>
            </a:r>
            <a:r>
              <a:rPr kumimoji="1" lang="zh-CN" altLang="sk-SK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模式一 </a:t>
            </a:r>
            <a:endParaRPr kumimoji="1" lang="zh-CN" altLang="en-US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44475" y="5438432"/>
            <a:ext cx="928459" cy="294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sk-SK" altLang="zh-CN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JSP</a:t>
            </a:r>
            <a:r>
              <a:rPr kumimoji="1" lang="zh-CN" altLang="sk-SK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模式</a:t>
            </a:r>
            <a:r>
              <a:rPr kumimoji="1"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模式一：</a:t>
            </a:r>
            <a:r>
              <a:rPr lang="en-US" altLang="zh-CN" dirty="0" err="1"/>
              <a:t>JSP+JavaBean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在模式一中，</a:t>
            </a:r>
            <a:r>
              <a:rPr lang="en-US" altLang="zh-CN" dirty="0"/>
              <a:t>JSP</a:t>
            </a:r>
            <a:r>
              <a:rPr lang="zh-CN" altLang="zh-CN" dirty="0"/>
              <a:t>页面独自响应请求并将处理结果返回客户。所有的数据通过</a:t>
            </a:r>
            <a:r>
              <a:rPr lang="en-US" altLang="zh-CN" dirty="0"/>
              <a:t>JavaBean</a:t>
            </a:r>
            <a:r>
              <a:rPr lang="zh-CN" altLang="zh-CN" dirty="0"/>
              <a:t>来处理，</a:t>
            </a:r>
            <a:r>
              <a:rPr lang="en-US" altLang="zh-CN" dirty="0"/>
              <a:t>JSP</a:t>
            </a:r>
            <a:r>
              <a:rPr lang="zh-CN" altLang="zh-CN" dirty="0"/>
              <a:t>实现页面的展现。</a:t>
            </a:r>
            <a:endParaRPr lang="en-US" altLang="zh-CN" dirty="0"/>
          </a:p>
          <a:p>
            <a:r>
              <a:rPr lang="zh-CN" altLang="zh-CN" dirty="0"/>
              <a:t>模式一技术实现了页面展现与页面商业逻辑的分离。</a:t>
            </a:r>
            <a:endParaRPr lang="en-US" altLang="zh-CN" dirty="0"/>
          </a:p>
          <a:p>
            <a:r>
              <a:rPr lang="zh-CN" altLang="zh-CN" dirty="0"/>
              <a:t>但是大量使用此模式时，可能带来一个副作用，那就是会导致在页面里嵌入大量的</a:t>
            </a:r>
            <a:r>
              <a:rPr lang="en-US" altLang="zh-CN" dirty="0"/>
              <a:t>Java</a:t>
            </a:r>
            <a:r>
              <a:rPr lang="zh-CN" altLang="zh-CN" dirty="0"/>
              <a:t>控制代码。当要处理的业务逻辑复杂时，这种情况会变得非常糟糕。</a:t>
            </a:r>
            <a:endParaRPr lang="en-US" altLang="zh-CN" dirty="0"/>
          </a:p>
          <a:p>
            <a:r>
              <a:rPr lang="zh-CN" altLang="zh-CN" dirty="0"/>
              <a:t>一般在小型的应用中可以考虑此模式。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tr-TR" sz="3200" dirty="0"/>
              <a:t>模式二：</a:t>
            </a:r>
            <a:r>
              <a:rPr kumimoji="1" lang="tr-TR" altLang="zh-CN" sz="3200" dirty="0" err="1"/>
              <a:t>JSP+Servlet+JavaBean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在模式二中，结合了</a:t>
            </a:r>
            <a:r>
              <a:rPr lang="fr-FR" altLang="zh-CN" dirty="0"/>
              <a:t>JSP</a:t>
            </a:r>
            <a:r>
              <a:rPr lang="zh-CN" altLang="zh-CN" dirty="0"/>
              <a:t>和</a:t>
            </a:r>
            <a:r>
              <a:rPr lang="fr-FR" altLang="zh-CN" dirty="0"/>
              <a:t>Servlet</a:t>
            </a:r>
            <a:r>
              <a:rPr lang="zh-CN" altLang="zh-CN" dirty="0"/>
              <a:t>技术。模式二充分利用了</a:t>
            </a:r>
            <a:r>
              <a:rPr lang="fr-FR" altLang="zh-CN" dirty="0"/>
              <a:t>JSP</a:t>
            </a:r>
            <a:r>
              <a:rPr lang="zh-CN" altLang="zh-CN" dirty="0"/>
              <a:t>和</a:t>
            </a:r>
            <a:r>
              <a:rPr lang="fr-FR" altLang="zh-CN" dirty="0"/>
              <a:t>Servlet</a:t>
            </a:r>
            <a:r>
              <a:rPr lang="zh-CN" altLang="zh-CN" dirty="0"/>
              <a:t>两种技术的优点。</a:t>
            </a:r>
            <a:endParaRPr lang="en-US" altLang="zh-CN" dirty="0"/>
          </a:p>
          <a:p>
            <a:r>
              <a:rPr lang="zh-CN" altLang="zh-CN" dirty="0"/>
              <a:t>此模式遵循试图控制器模式（</a:t>
            </a:r>
            <a:r>
              <a:rPr lang="fr-FR" altLang="zh-CN" dirty="0"/>
              <a:t>Model-</a:t>
            </a:r>
            <a:r>
              <a:rPr lang="fr-FR" altLang="zh-CN" dirty="0" err="1"/>
              <a:t>View</a:t>
            </a:r>
            <a:r>
              <a:rPr lang="fr-FR" altLang="zh-CN" dirty="0"/>
              <a:t>-</a:t>
            </a:r>
            <a:r>
              <a:rPr lang="fr-FR" altLang="zh-CN" dirty="0" err="1"/>
              <a:t>Controler</a:t>
            </a:r>
            <a:r>
              <a:rPr lang="fr-FR" altLang="zh-CN" dirty="0"/>
              <a:t>, MVC</a:t>
            </a:r>
            <a:r>
              <a:rPr lang="zh-CN" altLang="zh-CN" dirty="0"/>
              <a:t>），它的主要思想是使用一个或多个</a:t>
            </a:r>
            <a:r>
              <a:rPr lang="fr-FR" altLang="zh-CN" dirty="0"/>
              <a:t>Servlet</a:t>
            </a:r>
            <a:r>
              <a:rPr lang="zh-CN" altLang="zh-CN" dirty="0"/>
              <a:t>作为控制器。请求由前沿的</a:t>
            </a:r>
            <a:r>
              <a:rPr lang="fr-FR" altLang="zh-CN" dirty="0"/>
              <a:t>Servlet</a:t>
            </a:r>
            <a:r>
              <a:rPr lang="zh-CN" altLang="zh-CN" dirty="0"/>
              <a:t>接收并处理后，会重新定向到</a:t>
            </a:r>
            <a:r>
              <a:rPr lang="fr-FR" altLang="zh-CN" dirty="0"/>
              <a:t>JSP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在</a:t>
            </a:r>
            <a:r>
              <a:rPr lang="fr-FR" altLang="zh-CN" dirty="0"/>
              <a:t>Servlet</a:t>
            </a:r>
            <a:r>
              <a:rPr lang="zh-CN" altLang="zh-CN" dirty="0"/>
              <a:t>作为控制器时，每个</a:t>
            </a:r>
            <a:r>
              <a:rPr lang="fr-FR" altLang="zh-CN" dirty="0"/>
              <a:t>Servlet</a:t>
            </a:r>
            <a:r>
              <a:rPr lang="zh-CN" altLang="zh-CN" dirty="0"/>
              <a:t>通常只实现很少一部分功能，多个</a:t>
            </a:r>
            <a:r>
              <a:rPr lang="fr-FR" altLang="zh-CN" dirty="0"/>
              <a:t>Servlet</a:t>
            </a:r>
            <a:r>
              <a:rPr lang="zh-CN" altLang="zh-CN" dirty="0"/>
              <a:t>控制器就可以结合起来完成复杂的任务，这样的好处是</a:t>
            </a:r>
            <a:r>
              <a:rPr lang="fr-FR" altLang="zh-CN" dirty="0"/>
              <a:t>Servlet</a:t>
            </a:r>
            <a:r>
              <a:rPr lang="zh-CN" altLang="zh-CN" dirty="0"/>
              <a:t>的重用性好。</a:t>
            </a:r>
            <a:endParaRPr lang="en-US" altLang="zh-CN" dirty="0"/>
          </a:p>
          <a:p>
            <a:r>
              <a:rPr lang="zh-CN" altLang="zh-CN" dirty="0"/>
              <a:t>而</a:t>
            </a:r>
            <a:r>
              <a:rPr lang="fr-FR" altLang="zh-CN" dirty="0"/>
              <a:t>JavaBean</a:t>
            </a:r>
            <a:r>
              <a:rPr lang="zh-CN" altLang="zh-CN" dirty="0"/>
              <a:t>作为模型的角色，它充当</a:t>
            </a:r>
            <a:r>
              <a:rPr lang="fr-FR" altLang="zh-CN" dirty="0"/>
              <a:t>JSP</a:t>
            </a:r>
            <a:r>
              <a:rPr lang="zh-CN" altLang="zh-CN" dirty="0"/>
              <a:t>和</a:t>
            </a:r>
            <a:r>
              <a:rPr lang="fr-FR" altLang="zh-CN" dirty="0"/>
              <a:t>Servlet</a:t>
            </a:r>
            <a:r>
              <a:rPr lang="zh-CN" altLang="zh-CN" dirty="0"/>
              <a:t>通信的中间工具，</a:t>
            </a:r>
            <a:r>
              <a:rPr lang="fr-FR" altLang="zh-CN" dirty="0"/>
              <a:t>Servlet</a:t>
            </a:r>
            <a:r>
              <a:rPr lang="zh-CN" altLang="zh-CN" dirty="0"/>
              <a:t>处理完后设置</a:t>
            </a:r>
            <a:r>
              <a:rPr lang="fr-FR" altLang="zh-CN" dirty="0"/>
              <a:t>JavaBean</a:t>
            </a:r>
            <a:r>
              <a:rPr lang="zh-CN" altLang="zh-CN" dirty="0"/>
              <a:t>的属性，</a:t>
            </a:r>
            <a:r>
              <a:rPr lang="fr-FR" altLang="zh-CN" dirty="0"/>
              <a:t>JSP</a:t>
            </a:r>
            <a:r>
              <a:rPr lang="zh-CN" altLang="zh-CN" dirty="0"/>
              <a:t>读取此</a:t>
            </a:r>
            <a:r>
              <a:rPr lang="fr-FR" altLang="zh-CN" dirty="0"/>
              <a:t>JavaBean</a:t>
            </a:r>
            <a:r>
              <a:rPr lang="zh-CN" altLang="zh-CN" dirty="0"/>
              <a:t>的属性，然后进行显示。</a:t>
            </a:r>
            <a:endParaRPr lang="en-US" altLang="zh-CN" dirty="0"/>
          </a:p>
          <a:p>
            <a:r>
              <a:rPr lang="zh-CN" altLang="zh-CN" dirty="0"/>
              <a:t>在实际的项目开发中，页面设计者可以方便地使用</a:t>
            </a:r>
            <a:r>
              <a:rPr lang="fr-FR" altLang="zh-CN" dirty="0"/>
              <a:t>HTML</a:t>
            </a:r>
            <a:r>
              <a:rPr lang="zh-CN" altLang="zh-CN" dirty="0"/>
              <a:t>工具来开发</a:t>
            </a:r>
            <a:r>
              <a:rPr lang="fr-FR" altLang="zh-CN" dirty="0"/>
              <a:t>JSP</a:t>
            </a:r>
            <a:r>
              <a:rPr lang="zh-CN" altLang="zh-CN" dirty="0"/>
              <a:t>页面，而程序开发人员则可以用</a:t>
            </a:r>
            <a:r>
              <a:rPr lang="fr-FR" altLang="zh-CN" dirty="0"/>
              <a:t>Java</a:t>
            </a:r>
            <a:r>
              <a:rPr lang="zh-CN" altLang="zh-CN" dirty="0"/>
              <a:t>集成开发环境来开发</a:t>
            </a:r>
            <a:r>
              <a:rPr lang="fr-FR" altLang="zh-CN" dirty="0"/>
              <a:t>Servlet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模式二更加明显地将显示与逻辑处理分离开，适合于大型项目的开发。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zh-CN" dirty="0"/>
              <a:t>和</a:t>
            </a:r>
            <a:r>
              <a:rPr lang="en-US" altLang="zh-CN" dirty="0"/>
              <a:t>Servlet</a:t>
            </a:r>
            <a:r>
              <a:rPr lang="zh-CN" altLang="zh-CN" dirty="0"/>
              <a:t>的选择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从技术角度来看，</a:t>
            </a:r>
            <a:r>
              <a:rPr lang="en-US" altLang="zh-CN" dirty="0"/>
              <a:t>JSP</a:t>
            </a:r>
            <a:r>
              <a:rPr lang="zh-CN" altLang="zh-CN" dirty="0"/>
              <a:t>和</a:t>
            </a:r>
            <a:r>
              <a:rPr lang="en-US" altLang="zh-CN" dirty="0"/>
              <a:t>Servlet</a:t>
            </a:r>
            <a:r>
              <a:rPr lang="zh-CN" altLang="zh-CN" dirty="0"/>
              <a:t>是一样的。</a:t>
            </a:r>
            <a:endParaRPr lang="en-US" altLang="zh-CN" dirty="0"/>
          </a:p>
          <a:p>
            <a:r>
              <a:rPr lang="en-US" altLang="zh-CN" dirty="0"/>
              <a:t>JSP</a:t>
            </a:r>
            <a:r>
              <a:rPr lang="zh-CN" altLang="zh-CN" dirty="0"/>
              <a:t>在某些方面要胜过</a:t>
            </a:r>
            <a:r>
              <a:rPr lang="en-US" altLang="zh-CN" dirty="0"/>
              <a:t>Servlet</a:t>
            </a:r>
            <a:r>
              <a:rPr lang="zh-CN" altLang="zh-CN" dirty="0"/>
              <a:t>：</a:t>
            </a:r>
          </a:p>
          <a:p>
            <a:pPr lvl="1"/>
            <a:r>
              <a:rPr lang="en-US" altLang="zh-CN" dirty="0"/>
              <a:t>JSP</a:t>
            </a:r>
            <a:r>
              <a:rPr lang="zh-CN" altLang="zh-CN" dirty="0"/>
              <a:t>以显示为中心，它为</a:t>
            </a:r>
            <a:r>
              <a:rPr lang="en-US" altLang="zh-CN" dirty="0"/>
              <a:t>Web</a:t>
            </a:r>
            <a:r>
              <a:rPr lang="zh-CN" altLang="zh-CN" dirty="0"/>
              <a:t>显示开发人员提供了更加方便的开发模式。</a:t>
            </a:r>
          </a:p>
          <a:p>
            <a:pPr lvl="1"/>
            <a:r>
              <a:rPr lang="en-US" altLang="zh-CN" dirty="0"/>
              <a:t>JSP</a:t>
            </a:r>
            <a:r>
              <a:rPr lang="zh-CN" altLang="zh-CN" dirty="0"/>
              <a:t>借助</a:t>
            </a:r>
            <a:r>
              <a:rPr lang="en-US" altLang="zh-CN" dirty="0"/>
              <a:t>JavaBean</a:t>
            </a:r>
            <a:r>
              <a:rPr lang="zh-CN" altLang="zh-CN" dirty="0"/>
              <a:t>可以把显示与内容分离。</a:t>
            </a:r>
          </a:p>
          <a:p>
            <a:pPr lvl="1"/>
            <a:r>
              <a:rPr lang="en-US" altLang="zh-CN" dirty="0"/>
              <a:t>JSP</a:t>
            </a:r>
            <a:r>
              <a:rPr lang="zh-CN" altLang="zh-CN" dirty="0"/>
              <a:t>由容器自动编译。</a:t>
            </a:r>
          </a:p>
          <a:p>
            <a:r>
              <a:rPr lang="en-US" altLang="zh-CN" dirty="0"/>
              <a:t>Servlet</a:t>
            </a:r>
            <a:r>
              <a:rPr lang="zh-CN" altLang="zh-CN" dirty="0"/>
              <a:t>则在以下方面发挥作用：</a:t>
            </a:r>
          </a:p>
          <a:p>
            <a:pPr lvl="1"/>
            <a:r>
              <a:rPr lang="zh-CN" altLang="zh-CN" dirty="0"/>
              <a:t>协调输出。</a:t>
            </a:r>
          </a:p>
          <a:p>
            <a:pPr lvl="1"/>
            <a:r>
              <a:rPr lang="zh-CN" altLang="zh-CN" dirty="0"/>
              <a:t>处理非常简单的业务逻辑。</a:t>
            </a:r>
          </a:p>
          <a:p>
            <a:pPr lvl="1"/>
            <a:r>
              <a:rPr lang="zh-CN" altLang="zh-CN" dirty="0"/>
              <a:t>处理</a:t>
            </a:r>
            <a:r>
              <a:rPr lang="en-US" altLang="zh-CN" dirty="0"/>
              <a:t>JSP</a:t>
            </a:r>
            <a:r>
              <a:rPr lang="zh-CN" altLang="zh-CN" dirty="0"/>
              <a:t>不好处理的后台服务或者其他有特殊要求的问题。</a:t>
            </a:r>
            <a:endParaRPr lang="en-US" altLang="zh-CN" dirty="0"/>
          </a:p>
          <a:p>
            <a:r>
              <a:rPr lang="zh-CN" altLang="zh-CN" dirty="0"/>
              <a:t>最常见的情况是把两者结合起来使用，把</a:t>
            </a:r>
            <a:r>
              <a:rPr lang="en-US" altLang="zh-CN" dirty="0"/>
              <a:t>Servlet</a:t>
            </a:r>
            <a:r>
              <a:rPr lang="zh-CN" altLang="zh-CN" dirty="0"/>
              <a:t>作为视图控制器，让它来处理请求，由</a:t>
            </a:r>
            <a:r>
              <a:rPr lang="en-US" altLang="zh-CN" dirty="0"/>
              <a:t>JSP</a:t>
            </a:r>
            <a:r>
              <a:rPr lang="zh-CN" altLang="zh-CN" dirty="0"/>
              <a:t>处理显示的问题。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模式</a:t>
            </a:r>
            <a:r>
              <a:rPr lang="en-US" altLang="zh-CN" dirty="0"/>
              <a:t>2</a:t>
            </a:r>
            <a:r>
              <a:rPr lang="zh-CN" altLang="en-US" dirty="0"/>
              <a:t>细化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28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1628800"/>
            <a:ext cx="7920880" cy="3384376"/>
            <a:chOff x="0" y="0"/>
            <a:chExt cx="6885" cy="2173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0" y="0"/>
              <a:ext cx="6885" cy="21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95" y="136"/>
              <a:ext cx="1565" cy="19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Web</a:t>
              </a: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层                                          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52" y="543"/>
              <a:ext cx="1001" cy="40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Servlet</a:t>
              </a:r>
              <a:endParaRPr lang="en-US" altLang="zh-CN" sz="3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6008" y="136"/>
              <a:ext cx="784" cy="1627"/>
            </a:xfrm>
            <a:prstGeom prst="flowChartMagneticDisk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</a:p>
            <a:p>
              <a:pPr lvl="0" algn="ctr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据</a:t>
              </a:r>
            </a:p>
            <a:p>
              <a:pPr lvl="0" algn="ctr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源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6" y="136"/>
              <a:ext cx="470" cy="19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/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浏览器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10"/>
            <p:cNvSpPr/>
            <p:nvPr/>
          </p:nvSpPr>
          <p:spPr>
            <a:xfrm>
              <a:off x="626" y="815"/>
              <a:ext cx="62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直接连接符 11"/>
            <p:cNvSpPr/>
            <p:nvPr/>
          </p:nvSpPr>
          <p:spPr>
            <a:xfrm flipH="1">
              <a:off x="626" y="1630"/>
              <a:ext cx="62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矩形 12"/>
            <p:cNvSpPr/>
            <p:nvPr/>
          </p:nvSpPr>
          <p:spPr>
            <a:xfrm>
              <a:off x="626" y="272"/>
              <a:ext cx="626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请求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6" y="1630"/>
              <a:ext cx="628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响应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52" y="1494"/>
              <a:ext cx="939" cy="40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JSP</a:t>
              </a:r>
              <a:endParaRPr lang="en-US" altLang="zh-CN" sz="3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左右箭头 15"/>
            <p:cNvSpPr/>
            <p:nvPr/>
          </p:nvSpPr>
          <p:spPr>
            <a:xfrm>
              <a:off x="5382" y="815"/>
              <a:ext cx="628" cy="136"/>
            </a:xfrm>
            <a:prstGeom prst="leftRightArrow">
              <a:avLst>
                <a:gd name="adj1" fmla="val 50000"/>
                <a:gd name="adj2" fmla="val 92352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16" y="136"/>
              <a:ext cx="1252" cy="19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业务层                                           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287" y="136"/>
              <a:ext cx="1252" cy="19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/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数据访问层                                             </a:t>
              </a:r>
              <a:endPara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410" y="1494"/>
              <a:ext cx="2347" cy="40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JavaBeans</a:t>
              </a:r>
            </a:p>
            <a:p>
              <a:pPr lvl="0"/>
              <a:endParaRPr lang="en-US" altLang="zh-CN" sz="3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79" y="543"/>
              <a:ext cx="939" cy="40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Service</a:t>
              </a:r>
              <a:endParaRPr lang="en-US" altLang="zh-CN" sz="3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600" y="543"/>
              <a:ext cx="782" cy="40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DAO</a:t>
              </a:r>
              <a:endParaRPr lang="en-US" altLang="zh-CN" sz="32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接连接符 21"/>
            <p:cNvSpPr/>
            <p:nvPr/>
          </p:nvSpPr>
          <p:spPr>
            <a:xfrm>
              <a:off x="1627" y="951"/>
              <a:ext cx="1" cy="5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" name="直接连接符 22"/>
            <p:cNvSpPr/>
            <p:nvPr/>
          </p:nvSpPr>
          <p:spPr>
            <a:xfrm>
              <a:off x="2253" y="815"/>
              <a:ext cx="6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" name="直接连接符 23"/>
            <p:cNvSpPr/>
            <p:nvPr/>
          </p:nvSpPr>
          <p:spPr>
            <a:xfrm>
              <a:off x="3818" y="815"/>
              <a:ext cx="78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" name="直接连接符 24"/>
            <p:cNvSpPr/>
            <p:nvPr/>
          </p:nvSpPr>
          <p:spPr>
            <a:xfrm flipH="1">
              <a:off x="4444" y="951"/>
              <a:ext cx="313" cy="5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" name="直接连接符 25"/>
            <p:cNvSpPr/>
            <p:nvPr/>
          </p:nvSpPr>
          <p:spPr>
            <a:xfrm>
              <a:off x="1784" y="951"/>
              <a:ext cx="782" cy="5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7" name="直接连接符 26"/>
            <p:cNvSpPr/>
            <p:nvPr/>
          </p:nvSpPr>
          <p:spPr>
            <a:xfrm flipH="1">
              <a:off x="3348" y="951"/>
              <a:ext cx="1" cy="5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实用案例</a:t>
            </a:r>
            <a:r>
              <a:rPr lang="en-US" altLang="zh-CN" dirty="0"/>
              <a:t>3</a:t>
            </a:r>
            <a:r>
              <a:rPr lang="zh-CN" altLang="en-US" dirty="0"/>
              <a:t>：网站计数器功能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t="9246" r="22590" b="60400"/>
          <a:stretch>
            <a:fillRect/>
          </a:stretch>
        </p:blipFill>
        <p:spPr bwMode="auto">
          <a:xfrm>
            <a:off x="1187624" y="2237396"/>
            <a:ext cx="6933766" cy="251628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/>
          </p:cNvSpPr>
          <p:nvPr>
            <p:ph type="title"/>
          </p:nvPr>
        </p:nvSpPr>
        <p:spPr>
          <a:xfrm>
            <a:off x="684213" y="1989138"/>
            <a:ext cx="7772400" cy="1362075"/>
          </a:xfrm>
        </p:spPr>
        <p:txBody>
          <a:bodyPr vert="horz" wrap="square" lIns="45720" tIns="45720" rIns="45720" bIns="45720" anchor="t" anchorCtr="0"/>
          <a:lstStyle/>
          <a:p>
            <a:pPr eaLnBrk="1"/>
            <a:r>
              <a:rPr lang="zh-CN" altLang="zh-CN" sz="4000">
                <a:ea typeface="宋体" panose="02010600030101010101" pitchFamily="2" charset="-122"/>
              </a:rPr>
              <a:t>Web</a:t>
            </a:r>
            <a:r>
              <a:rPr lang="zh-CN" altLang="en-US" sz="4000">
                <a:ea typeface="宋体" panose="02010600030101010101" pitchFamily="2" charset="-122"/>
              </a:rPr>
              <a:t>开发基础</a:t>
            </a:r>
            <a:br>
              <a:rPr lang="zh-CN" altLang="zh-CN" sz="4000">
                <a:ea typeface="宋体" panose="02010600030101010101" pitchFamily="2" charset="-122"/>
              </a:rPr>
            </a:b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body" sz="quarter" idx="4294967295"/>
          </p:nvPr>
        </p:nvSpPr>
        <p:spPr>
          <a:xfrm>
            <a:off x="755650" y="3429000"/>
            <a:ext cx="7772400" cy="1500188"/>
          </a:xfrm>
        </p:spPr>
        <p:txBody>
          <a:bodyPr vert="horz" wrap="square" lIns="45720" tIns="45720" rIns="45720" bIns="45720" anchor="b" anchorCtr="0"/>
          <a:lstStyle>
            <a:lvl1pPr lvl="0">
              <a:buClr>
                <a:srgbClr val="330066"/>
              </a:buClr>
              <a:buSzPct val="70000"/>
              <a:buFontTx/>
              <a:defRPr sz="2400"/>
            </a:lvl1pPr>
            <a:lvl2pPr lvl="1">
              <a:buClr>
                <a:srgbClr val="330066"/>
              </a:buClr>
              <a:buSzPct val="70000"/>
              <a:buFontTx/>
              <a:defRPr sz="2000"/>
            </a:lvl2pPr>
            <a:lvl3pPr lvl="2">
              <a:buClr>
                <a:srgbClr val="330066"/>
              </a:buClr>
              <a:buSzPct val="70000"/>
              <a:buFontTx/>
              <a:defRPr sz="1800"/>
            </a:lvl3pPr>
            <a:lvl4pPr lvl="3">
              <a:buClr>
                <a:srgbClr val="330066"/>
              </a:buClr>
              <a:buSzPct val="75000"/>
              <a:buFontTx/>
              <a:defRPr sz="1600"/>
            </a:lvl4pPr>
            <a:lvl5pPr lvl="4">
              <a:buClr>
                <a:srgbClr val="330066"/>
              </a:buClr>
              <a:buSzPct val="80000"/>
              <a:buFontTx/>
              <a:defRPr sz="1600"/>
            </a:lvl5pPr>
          </a:lstStyle>
          <a:p>
            <a:pPr marL="304800" lvl="0" indent="-304800" eaLnBrk="1">
              <a:spcBef>
                <a:spcPts val="400"/>
              </a:spcBef>
              <a:buClr>
                <a:srgbClr val="330066"/>
              </a:buClr>
              <a:buFont typeface="Arial" panose="020B0604020202020204" pitchFamily="34" charset="0"/>
              <a:buChar char="•"/>
            </a:pPr>
            <a:r>
              <a:rPr lang="zh-CN" altLang="zh-CN" sz="2000">
                <a:ea typeface="宋体" panose="02010600030101010101" pitchFamily="2" charset="-122"/>
              </a:rPr>
              <a:t>HTML</a:t>
            </a:r>
          </a:p>
          <a:p>
            <a:pPr marL="304800" lvl="0" indent="-304800" eaLnBrk="1">
              <a:spcBef>
                <a:spcPts val="400"/>
              </a:spcBef>
              <a:buClr>
                <a:srgbClr val="330066"/>
              </a:buClr>
              <a:buFont typeface="Arial" panose="020B0604020202020204" pitchFamily="34" charset="0"/>
              <a:buChar char="•"/>
            </a:pPr>
            <a:r>
              <a:rPr lang="zh-CN" altLang="zh-CN" sz="2000">
                <a:ea typeface="宋体" panose="02010600030101010101" pitchFamily="2" charset="-122"/>
              </a:rPr>
              <a:t>CSS</a:t>
            </a:r>
            <a:endParaRPr lang="en-US" altLang="zh-CN" sz="2000">
              <a:ea typeface="宋体" panose="02010600030101010101" pitchFamily="2" charset="-122"/>
            </a:endParaRPr>
          </a:p>
          <a:p>
            <a:pPr marL="304800" lvl="0" indent="-304800" eaLnBrk="1">
              <a:spcBef>
                <a:spcPts val="400"/>
              </a:spcBef>
              <a:buClr>
                <a:srgbClr val="330066"/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 panose="02010600030101010101" pitchFamily="2" charset="-122"/>
              </a:rPr>
              <a:t>JavaScript</a:t>
            </a:r>
            <a:endParaRPr lang="zh-CN" altLang="zh-CN" sz="2000">
              <a:ea typeface="宋体" panose="02010600030101010101" pitchFamily="2" charset="-122"/>
            </a:endParaRPr>
          </a:p>
          <a:p>
            <a:pPr marL="304800" lvl="0" indent="-304800" eaLnBrk="1">
              <a:spcBef>
                <a:spcPts val="400"/>
              </a:spcBef>
              <a:buClr>
                <a:srgbClr val="330066"/>
              </a:buClr>
              <a:buFont typeface="Arial" panose="020B0604020202020204" pitchFamily="34" charset="0"/>
              <a:buChar char="•"/>
            </a:pPr>
            <a:r>
              <a:rPr lang="zh-CN" altLang="en-US" sz="2000">
                <a:ea typeface="宋体" panose="02010600030101010101" pitchFamily="2" charset="-122"/>
              </a:rPr>
              <a:t>服务器端脚本</a:t>
            </a:r>
            <a:endParaRPr lang="zh-CN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JSP</a:t>
            </a:r>
            <a:r>
              <a:rPr lang="zh-CN" altLang="zh-CN" dirty="0"/>
              <a:t>与</a:t>
            </a:r>
            <a:r>
              <a:rPr lang="en-US" altLang="zh-CN" dirty="0"/>
              <a:t>Servlet</a:t>
            </a:r>
            <a:r>
              <a:rPr lang="zh-CN" altLang="zh-CN" dirty="0"/>
              <a:t>开发实训任务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P</a:t>
            </a:r>
            <a:fld id="{62DCC93C-90AC-48A1-9D9E-CBAB17A91522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编写一个简单的</a:t>
            </a:r>
            <a:r>
              <a:rPr lang="en-US" altLang="zh-CN" dirty="0"/>
              <a:t>Web</a:t>
            </a:r>
            <a:r>
              <a:rPr lang="zh-CN" altLang="zh-CN" dirty="0"/>
              <a:t>应用，实现用户登录的功能。</a:t>
            </a:r>
            <a:endParaRPr lang="zh-CN" altLang="en-US" dirty="0"/>
          </a:p>
        </p:txBody>
      </p:sp>
      <p:pic>
        <p:nvPicPr>
          <p:cNvPr id="3076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2" t="9650" r="22482" b="64816"/>
          <a:stretch>
            <a:fillRect/>
          </a:stretch>
        </p:blipFill>
        <p:spPr bwMode="auto">
          <a:xfrm>
            <a:off x="221247" y="2348880"/>
            <a:ext cx="427874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图片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7" t="8644" r="22353" b="64612"/>
          <a:stretch>
            <a:fillRect/>
          </a:stretch>
        </p:blipFill>
        <p:spPr bwMode="auto">
          <a:xfrm>
            <a:off x="4631087" y="2348880"/>
            <a:ext cx="4278745" cy="13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图片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7" t="9245" r="22485" b="64014"/>
          <a:stretch>
            <a:fillRect/>
          </a:stretch>
        </p:blipFill>
        <p:spPr bwMode="auto">
          <a:xfrm>
            <a:off x="221247" y="3980000"/>
            <a:ext cx="4278745" cy="13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52802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073" name="图片 3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2" t="9650" r="22607" b="63206"/>
          <a:stretch>
            <a:fillRect/>
          </a:stretch>
        </p:blipFill>
        <p:spPr bwMode="auto">
          <a:xfrm>
            <a:off x="4631087" y="3976944"/>
            <a:ext cx="4278745" cy="13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58072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>
                <a:solidFill>
                  <a:schemeClr val="tx1"/>
                </a:solidFill>
              </a:rPr>
              <a:t>本次课程结束！</a:t>
            </a: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Line 1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194" name="Group 2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8195" name="Oval 3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6" name="Oval 4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7" name="Oval 5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8" name="Oval 6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Oval 7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0" name="Oval 8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1" name="Oval 9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2" name="Oval 10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3" name="Oval 11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4" name="Oval 12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Oval 13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6" name="Oval 14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Oval 15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8" name="Oval 16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9" name="Oval 17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0" name="Oval 18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1" name="Oval 19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2" name="Oval 20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3" name="Oval 21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4" name="Oval 22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5" name="Oval 23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6" name="Oval 24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7" name="Oval 25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8" name="Oval 26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9" name="Oval 27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0" name="Oval 28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1" name="Oval 29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2" name="Oval 30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3" name="Oval 31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4" name="Oval 32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5" name="Oval 33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26" name="Line 34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227" name="Picture 35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228" name="Text Box 36"/>
          <p:cNvSpPr txBox="1"/>
          <p:nvPr/>
        </p:nvSpPr>
        <p:spPr>
          <a:xfrm>
            <a:off x="7566025" y="6248400"/>
            <a:ext cx="127000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29" name="Line 37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230" name="Group 38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8231" name="Oval 39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2" name="Oval 40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3" name="Oval 41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4" name="Oval 42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5" name="Oval 43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6" name="Oval 44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7" name="Oval 45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8" name="Oval 46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9" name="Oval 47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0" name="Oval 48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1" name="Oval 49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2" name="Oval 50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3" name="Oval 51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4" name="Oval 52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5" name="Oval 53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6" name="Oval 54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7" name="Oval 55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8" name="Oval 56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9" name="Oval 57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0" name="Oval 58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1" name="Oval 59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2" name="Oval 60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3" name="Oval 61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4" name="Oval 62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5" name="Oval 63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6" name="Oval 64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7" name="Oval 65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8" name="Oval 66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59" name="Oval 67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60" name="Oval 68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61" name="Oval 69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62" name="Line 70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263" name="Picture 71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264" name="Rectangle 72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69125" cy="1295400"/>
          </a:xfrm>
        </p:spPr>
        <p:txBody>
          <a:bodyPr vert="horz" wrap="square" lIns="30478" tIns="30478" rIns="30478" bIns="30478" anchor="b" anchorCtr="0"/>
          <a:lstStyle/>
          <a:p>
            <a:pPr eaLnBrk="1"/>
            <a:r>
              <a:rPr lang="zh-CN" altLang="en-US">
                <a:ea typeface="宋体" panose="02010600030101010101" pitchFamily="2" charset="-122"/>
              </a:rPr>
              <a:t>什么是</a:t>
            </a:r>
            <a:r>
              <a:rPr lang="en-US" altLang="zh-CN">
                <a:ea typeface="宋体" panose="02010600030101010101" pitchFamily="2" charset="-122"/>
              </a:rPr>
              <a:t>HTML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8265" name="Rectangle 73"/>
          <p:cNvSpPr>
            <a:spLocks noGrp="1"/>
          </p:cNvSpPr>
          <p:nvPr>
            <p:ph type="body" idx="4294967295"/>
          </p:nvPr>
        </p:nvSpPr>
        <p:spPr>
          <a:xfrm>
            <a:off x="457200" y="1719263"/>
            <a:ext cx="8229600" cy="4410075"/>
          </a:xfrm>
        </p:spPr>
        <p:txBody>
          <a:bodyPr vert="horz" wrap="square" lIns="30478" tIns="30478" rIns="30478" bIns="30478" anchor="t" anchorCtr="0">
            <a:normAutofit fontScale="80000"/>
          </a:bodyPr>
          <a:lstStyle/>
          <a:p>
            <a:pPr marL="219075" indent="-219075" defTabSz="876300" eaLnBrk="1">
              <a:lnSpc>
                <a:spcPct val="150000"/>
              </a:lnSpc>
              <a:spcBef>
                <a:spcPts val="400"/>
              </a:spcBef>
            </a:pPr>
            <a:r>
              <a:rPr lang="en-US" altLang="zh-CN" sz="3200">
                <a:ea typeface="宋体" panose="02010600030101010101" pitchFamily="2" charset="-122"/>
              </a:rPr>
              <a:t>HTML</a:t>
            </a:r>
            <a:r>
              <a:rPr lang="zh-CN" altLang="en-US" sz="3200">
                <a:ea typeface="宋体" panose="02010600030101010101" pitchFamily="2" charset="-122"/>
              </a:rPr>
              <a:t>是超文本标记语言</a:t>
            </a:r>
            <a:r>
              <a:rPr lang="zh-CN" altLang="zh-CN" sz="3200">
                <a:ea typeface="宋体" panose="02010600030101010101" pitchFamily="2" charset="-122"/>
              </a:rPr>
              <a:t>HyperText Markup Language</a:t>
            </a:r>
            <a:endParaRPr lang="en-US" altLang="zh-CN" sz="3200">
              <a:ea typeface="宋体" panose="02010600030101010101" pitchFamily="2" charset="-122"/>
            </a:endParaRPr>
          </a:p>
          <a:p>
            <a:pPr marL="219075" indent="-219075" defTabSz="876300" eaLnBrk="1">
              <a:lnSpc>
                <a:spcPct val="150000"/>
              </a:lnSpc>
              <a:spcBef>
                <a:spcPts val="400"/>
              </a:spcBef>
            </a:pPr>
            <a:r>
              <a:rPr lang="zh-CN" altLang="en-US" sz="3200">
                <a:ea typeface="宋体" panose="02010600030101010101" pitchFamily="2" charset="-122"/>
              </a:rPr>
              <a:t>标记语言是有一套标记标签（</a:t>
            </a:r>
            <a:r>
              <a:rPr lang="en-US" altLang="zh-CN" sz="3200">
                <a:ea typeface="宋体" panose="02010600030101010101" pitchFamily="2" charset="-122"/>
              </a:rPr>
              <a:t>markup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  <a:r>
              <a:rPr lang="en-US" altLang="zh-CN" sz="3200">
                <a:ea typeface="宋体" panose="02010600030101010101" pitchFamily="2" charset="-122"/>
              </a:rPr>
              <a:t>tag</a:t>
            </a:r>
            <a:r>
              <a:rPr lang="zh-CN" altLang="en-US" sz="3200">
                <a:ea typeface="宋体" panose="02010600030101010101" pitchFamily="2" charset="-122"/>
              </a:rPr>
              <a:t>）</a:t>
            </a:r>
            <a:endParaRPr lang="en-US" altLang="zh-CN" sz="3200">
              <a:ea typeface="宋体" panose="02010600030101010101" pitchFamily="2" charset="-122"/>
            </a:endParaRPr>
          </a:p>
          <a:p>
            <a:pPr marL="219075" indent="-219075" defTabSz="876300" eaLnBrk="1">
              <a:lnSpc>
                <a:spcPct val="150000"/>
              </a:lnSpc>
              <a:spcBef>
                <a:spcPts val="400"/>
              </a:spcBef>
            </a:pPr>
            <a:r>
              <a:rPr lang="en-US" altLang="zh-CN" sz="3200">
                <a:ea typeface="宋体" panose="02010600030101010101" pitchFamily="2" charset="-122"/>
              </a:rPr>
              <a:t>HTML</a:t>
            </a:r>
            <a:r>
              <a:rPr lang="zh-CN" altLang="en-US" sz="3200">
                <a:ea typeface="宋体" panose="02010600030101010101" pitchFamily="2" charset="-122"/>
              </a:rPr>
              <a:t>标签是由尖括号包围的关键字，例如</a:t>
            </a:r>
            <a:r>
              <a:rPr lang="en-US" altLang="zh-CN" sz="3200">
                <a:ea typeface="宋体" panose="02010600030101010101" pitchFamily="2" charset="-122"/>
              </a:rPr>
              <a:t>&lt;html&gt;</a:t>
            </a:r>
          </a:p>
          <a:p>
            <a:pPr marL="219075" indent="-219075" defTabSz="876300" eaLnBrk="1">
              <a:lnSpc>
                <a:spcPct val="150000"/>
              </a:lnSpc>
              <a:spcBef>
                <a:spcPts val="400"/>
              </a:spcBef>
            </a:pPr>
            <a:r>
              <a:rPr lang="en-US" altLang="zh-CN" sz="3200">
                <a:ea typeface="宋体" panose="02010600030101010101" pitchFamily="2" charset="-122"/>
              </a:rPr>
              <a:t>HTML</a:t>
            </a:r>
            <a:r>
              <a:rPr lang="zh-CN" altLang="en-US" sz="3200">
                <a:ea typeface="宋体" panose="02010600030101010101" pitchFamily="2" charset="-122"/>
              </a:rPr>
              <a:t>标签通常成对出现，例如</a:t>
            </a:r>
            <a:r>
              <a:rPr lang="en-US" altLang="zh-CN" sz="3200">
                <a:ea typeface="宋体" panose="02010600030101010101" pitchFamily="2" charset="-122"/>
              </a:rPr>
              <a:t>&lt;div&gt;&lt;/div&gt;</a:t>
            </a:r>
          </a:p>
          <a:p>
            <a:pPr marL="219075" indent="-219075" defTabSz="876300" eaLnBrk="1">
              <a:lnSpc>
                <a:spcPct val="150000"/>
              </a:lnSpc>
              <a:spcBef>
                <a:spcPts val="400"/>
              </a:spcBef>
            </a:pPr>
            <a:r>
              <a:rPr lang="en-US" altLang="zh-CN" sz="3200">
                <a:ea typeface="宋体" panose="02010600030101010101" pitchFamily="2" charset="-122"/>
              </a:rPr>
              <a:t>&lt;div&gt;</a:t>
            </a:r>
            <a:r>
              <a:rPr lang="zh-CN" altLang="en-US" sz="3200">
                <a:ea typeface="宋体" panose="02010600030101010101" pitchFamily="2" charset="-122"/>
              </a:rPr>
              <a:t>是开始标签，</a:t>
            </a:r>
            <a:r>
              <a:rPr lang="en-US" altLang="zh-CN" sz="3200">
                <a:ea typeface="宋体" panose="02010600030101010101" pitchFamily="2" charset="-122"/>
              </a:rPr>
              <a:t>&lt;/div&gt;</a:t>
            </a:r>
            <a:r>
              <a:rPr lang="zh-CN" altLang="en-US" sz="3200">
                <a:ea typeface="宋体" panose="02010600030101010101" pitchFamily="2" charset="-122"/>
              </a:rPr>
              <a:t>是结束标签</a:t>
            </a:r>
            <a:endParaRPr lang="en-US" altLang="zh-CN" sz="3200">
              <a:ea typeface="宋体" panose="02010600030101010101" pitchFamily="2" charset="-122"/>
            </a:endParaRPr>
          </a:p>
          <a:p>
            <a:pPr marL="219075" indent="-219075" defTabSz="876300" eaLnBrk="1">
              <a:lnSpc>
                <a:spcPct val="150000"/>
              </a:lnSpc>
              <a:spcBef>
                <a:spcPts val="400"/>
              </a:spcBef>
            </a:pPr>
            <a:r>
              <a:rPr lang="zh-CN" altLang="en-US" sz="3200">
                <a:ea typeface="宋体" panose="02010600030101010101" pitchFamily="2" charset="-122"/>
              </a:rPr>
              <a:t>网页由</a:t>
            </a:r>
            <a:r>
              <a:rPr lang="en-US" altLang="zh-CN" sz="3200">
                <a:ea typeface="宋体" panose="02010600030101010101" pitchFamily="2" charset="-122"/>
              </a:rPr>
              <a:t>HTML</a:t>
            </a:r>
            <a:r>
              <a:rPr lang="zh-CN" altLang="en-US" sz="3200">
                <a:ea typeface="宋体" panose="02010600030101010101" pitchFamily="2" charset="-122"/>
              </a:rPr>
              <a:t>标签构成</a:t>
            </a:r>
            <a:endParaRPr lang="zh-CN" altLang="zh-CN" sz="4400">
              <a:ea typeface="宋体" panose="02010600030101010101" pitchFamily="2" charset="-122"/>
            </a:endParaRPr>
          </a:p>
        </p:txBody>
      </p:sp>
      <p:sp>
        <p:nvSpPr>
          <p:cNvPr id="8266" name="Text Box 74"/>
          <p:cNvSpPr txBox="1"/>
          <p:nvPr/>
        </p:nvSpPr>
        <p:spPr>
          <a:xfrm>
            <a:off x="7566025" y="6248400"/>
            <a:ext cx="127000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Line 1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218" name="Group 2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9219" name="Oval 3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0" name="Oval 4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1" name="Oval 5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2" name="Oval 6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3" name="Oval 7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4" name="Oval 8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5" name="Oval 9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6" name="Oval 10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7" name="Oval 11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8" name="Oval 12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9" name="Oval 13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0" name="Oval 14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1" name="Oval 15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Oval 16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3" name="Oval 17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4" name="Oval 18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5" name="Oval 19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6" name="Oval 20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7" name="Oval 21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8" name="Oval 22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9" name="Oval 23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0" name="Oval 24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1" name="Oval 25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2" name="Oval 26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3" name="Oval 27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4" name="Oval 28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5" name="Oval 29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6" name="Oval 30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7" name="Oval 31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8" name="Oval 32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9" name="Oval 33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50" name="Line 34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251" name="Picture 35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9252" name="Text Box 36"/>
          <p:cNvSpPr txBox="1"/>
          <p:nvPr/>
        </p:nvSpPr>
        <p:spPr>
          <a:xfrm>
            <a:off x="7566025" y="6248400"/>
            <a:ext cx="127000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3" name="Line 37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254" name="Group 38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9255" name="Oval 39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6" name="Oval 40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7" name="Oval 41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8" name="Oval 42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9" name="Oval 43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0" name="Oval 44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1" name="Oval 45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2" name="Oval 46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3" name="Oval 47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4" name="Oval 48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5" name="Oval 49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6" name="Oval 50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7" name="Oval 51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8" name="Oval 52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9" name="Oval 53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0" name="Oval 54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1" name="Oval 55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2" name="Oval 56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3" name="Oval 57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4" name="Oval 58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5" name="Oval 59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6" name="Oval 60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7" name="Oval 61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8" name="Oval 62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79" name="Oval 63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80" name="Oval 64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81" name="Oval 65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82" name="Oval 66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83" name="Oval 67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84" name="Oval 68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85" name="Oval 69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86" name="Line 70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287" name="Picture 71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9288" name="Rectangle 72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69125" cy="1295400"/>
          </a:xfrm>
        </p:spPr>
        <p:txBody>
          <a:bodyPr vert="horz" wrap="square" lIns="30478" tIns="30478" rIns="30478" bIns="30478" anchor="b" anchorCtr="0"/>
          <a:lstStyle/>
          <a:p>
            <a:pPr eaLnBrk="1"/>
            <a:r>
              <a:rPr lang="en-US" altLang="zh-CN">
                <a:ea typeface="宋体" panose="02010600030101010101" pitchFamily="2" charset="-122"/>
              </a:rPr>
              <a:t>HTML</a:t>
            </a:r>
            <a:r>
              <a:rPr lang="zh-CN" altLang="en-US">
                <a:ea typeface="宋体" panose="02010600030101010101" pitchFamily="2" charset="-122"/>
              </a:rPr>
              <a:t>文档（网页）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9289" name="Rectangle 73"/>
          <p:cNvSpPr>
            <a:spLocks noGrp="1"/>
          </p:cNvSpPr>
          <p:nvPr>
            <p:ph type="body" sz="half" idx="4294967295"/>
          </p:nvPr>
        </p:nvSpPr>
        <p:spPr>
          <a:xfrm>
            <a:off x="457200" y="1716088"/>
            <a:ext cx="4610100" cy="5141912"/>
          </a:xfrm>
        </p:spPr>
        <p:txBody>
          <a:bodyPr vert="horz" wrap="square" lIns="30478" tIns="30478" rIns="30478" bIns="30478" anchor="t" anchorCtr="0"/>
          <a:lstStyle>
            <a:lvl1pPr lvl="0">
              <a:buClr>
                <a:srgbClr val="330066"/>
              </a:buClr>
              <a:buSzPct val="70000"/>
              <a:buFontTx/>
              <a:defRPr sz="2800"/>
            </a:lvl1pPr>
            <a:lvl2pPr lvl="1">
              <a:buClr>
                <a:srgbClr val="330066"/>
              </a:buClr>
              <a:buSzPct val="70000"/>
              <a:buFontTx/>
              <a:defRPr sz="2400"/>
            </a:lvl2pPr>
            <a:lvl3pPr lvl="2">
              <a:buClr>
                <a:srgbClr val="330066"/>
              </a:buClr>
              <a:buSzPct val="70000"/>
              <a:buFontTx/>
              <a:defRPr sz="2000"/>
            </a:lvl3pPr>
            <a:lvl4pPr lvl="3">
              <a:buClr>
                <a:srgbClr val="330066"/>
              </a:buClr>
              <a:buSzPct val="75000"/>
              <a:buFontTx/>
              <a:defRPr sz="1800"/>
            </a:lvl4pPr>
            <a:lvl5pPr lvl="4">
              <a:buClr>
                <a:srgbClr val="330066"/>
              </a:buClr>
              <a:buSzPct val="80000"/>
              <a:buFontTx/>
              <a:defRPr sz="1800"/>
            </a:lvl5pPr>
          </a:lstStyle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&lt;html&gt;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&lt;body&gt;</a:t>
            </a:r>
          </a:p>
          <a:p>
            <a:pPr marL="0" lvl="1" indent="424180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&lt;p&gt;My first paragraph.&lt;/p&gt;</a:t>
            </a:r>
          </a:p>
          <a:p>
            <a:pPr marL="0" lvl="1" indent="424180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&lt;table border="1" width="300"&gt;</a:t>
            </a:r>
          </a:p>
          <a:p>
            <a:pPr marL="0" lvl="2" indent="773430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&lt;tr&gt;</a:t>
            </a:r>
          </a:p>
          <a:p>
            <a:pPr marL="0" lvl="3" indent="10687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&lt;td colspan="2"&gt;</a:t>
            </a:r>
          </a:p>
          <a:p>
            <a:pPr marL="0" lvl="3" indent="10687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This is a table</a:t>
            </a:r>
          </a:p>
          <a:p>
            <a:pPr marL="0" lvl="3" indent="10687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&lt;/td&gt;</a:t>
            </a:r>
          </a:p>
          <a:p>
            <a:pPr marL="0" lvl="2" indent="773430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&lt;/tr&gt;</a:t>
            </a:r>
          </a:p>
          <a:p>
            <a:pPr marL="0" lvl="2" indent="773430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&lt;tr&gt;</a:t>
            </a:r>
          </a:p>
          <a:p>
            <a:pPr marL="0" lvl="3" indent="10687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&lt;td&gt;cell one&lt;/td&gt;</a:t>
            </a:r>
          </a:p>
          <a:p>
            <a:pPr marL="0" lvl="3" indent="10687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&lt;td&gt;cell two&lt;/td&gt;</a:t>
            </a:r>
          </a:p>
          <a:p>
            <a:pPr marL="0" lvl="2" indent="773430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&lt;/tr&gt;</a:t>
            </a:r>
          </a:p>
          <a:p>
            <a:pPr marL="0" lvl="1" indent="424180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&lt;/table&gt;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&lt;/body&gt;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&lt;/html&gt;</a:t>
            </a:r>
            <a:endParaRPr lang="zh-CN" altLang="zh-CN" sz="3000">
              <a:ea typeface="宋体" panose="02010600030101010101" pitchFamily="2" charset="-122"/>
            </a:endParaRPr>
          </a:p>
        </p:txBody>
      </p:sp>
      <p:pic>
        <p:nvPicPr>
          <p:cNvPr id="9290" name="Picture 7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63" y="2060575"/>
            <a:ext cx="4076700" cy="13684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Line 1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242" name="Group 2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0243" name="Oval 3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4" name="Oval 4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Oval 5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Oval 6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Oval 7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Oval 8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Oval 9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Oval 10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Oval 11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Oval 12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3" name="Oval 13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Oval 14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5" name="Oval 15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6" name="Oval 16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Oval 17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Oval 18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9" name="Oval 19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0" name="Oval 20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1" name="Oval 21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2" name="Oval 22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Oval 23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Oval 24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5" name="Oval 25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6" name="Oval 26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Oval 27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8" name="Oval 28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9" name="Oval 29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0" name="Oval 30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1" name="Oval 31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2" name="Oval 32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3" name="Oval 33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74" name="Line 34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75" name="Picture 35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76" name="Text Box 36"/>
          <p:cNvSpPr txBox="1"/>
          <p:nvPr/>
        </p:nvSpPr>
        <p:spPr>
          <a:xfrm>
            <a:off x="7566025" y="6248400"/>
            <a:ext cx="127000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7" name="Line 37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278" name="Group 38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0279" name="Oval 39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0" name="Oval 40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1" name="Oval 41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2" name="Oval 42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3" name="Oval 43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4" name="Oval 44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5" name="Oval 45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6" name="Oval 46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7" name="Oval 47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8" name="Oval 48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9" name="Oval 49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0" name="Oval 50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1" name="Oval 51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2" name="Oval 52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3" name="Oval 53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4" name="Oval 54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5" name="Oval 55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6" name="Oval 56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7" name="Oval 57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8" name="Oval 58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9" name="Oval 59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0" name="Oval 60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1" name="Oval 61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2" name="Oval 62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3" name="Oval 63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4" name="Oval 64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5" name="Oval 65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6" name="Oval 66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7" name="Oval 67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8" name="Oval 68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9" name="Oval 69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10" name="Line 70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311" name="Picture 71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312" name="Rectangle 72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69125" cy="1295400"/>
          </a:xfrm>
        </p:spPr>
        <p:txBody>
          <a:bodyPr vert="horz" wrap="square" lIns="30478" tIns="30478" rIns="30478" bIns="30478" anchor="b" anchorCtr="0"/>
          <a:lstStyle/>
          <a:p>
            <a:pPr eaLnBrk="1"/>
            <a:r>
              <a:rPr lang="zh-CN" altLang="en-US">
                <a:ea typeface="宋体" panose="02010600030101010101" pitchFamily="2" charset="-122"/>
              </a:rPr>
              <a:t>复杂</a:t>
            </a:r>
            <a:r>
              <a:rPr lang="en-US" altLang="zh-CN">
                <a:ea typeface="宋体" panose="02010600030101010101" pitchFamily="2" charset="-122"/>
              </a:rPr>
              <a:t>HTML</a:t>
            </a:r>
            <a:r>
              <a:rPr lang="zh-CN" altLang="en-US">
                <a:ea typeface="宋体" panose="02010600030101010101" pitchFamily="2" charset="-122"/>
              </a:rPr>
              <a:t>文档</a:t>
            </a:r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0313" name="Picture 7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" y="3810000"/>
            <a:ext cx="6067425" cy="2717800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314" name="Picture 7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420813"/>
            <a:ext cx="5499100" cy="22510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Line 1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266" name="Group 2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1267" name="Oval 3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8" name="Oval 4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Oval 5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Oval 6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Oval 7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Oval 8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Oval 9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Oval 10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Oval 11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Oval 12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Oval 13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8" name="Oval 14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Oval 15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0" name="Oval 16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1" name="Oval 17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2" name="Oval 18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3" name="Oval 19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Oval 20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Oval 21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6" name="Oval 22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7" name="Oval 23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Oval 24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Oval 25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0" name="Oval 26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1" name="Oval 27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2" name="Oval 28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3" name="Oval 29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4" name="Oval 30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Oval 31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6" name="Oval 32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7" name="Oval 33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98" name="Line 34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1299" name="Picture 35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1300" name="Text Box 36"/>
          <p:cNvSpPr txBox="1"/>
          <p:nvPr/>
        </p:nvSpPr>
        <p:spPr>
          <a:xfrm>
            <a:off x="7566025" y="6248400"/>
            <a:ext cx="127000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01" name="Line 37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302" name="Group 38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1303" name="Oval 39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4" name="Oval 40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5" name="Oval 41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6" name="Oval 42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7" name="Oval 43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8" name="Oval 44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9" name="Oval 45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0" name="Oval 46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1" name="Oval 47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2" name="Oval 48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3" name="Oval 49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4" name="Oval 50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5" name="Oval 51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6" name="Oval 52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7" name="Oval 53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8" name="Oval 54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9" name="Oval 55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0" name="Oval 56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1" name="Oval 57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2" name="Oval 58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3" name="Oval 59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4" name="Oval 60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5" name="Oval 61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6" name="Oval 62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7" name="Oval 63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8" name="Oval 64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9" name="Oval 65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30" name="Oval 66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31" name="Oval 67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32" name="Oval 68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33" name="Oval 69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334" name="Line 70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1335" name="Picture 71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1336" name="Rectangle 72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69125" cy="1295400"/>
          </a:xfrm>
        </p:spPr>
        <p:txBody>
          <a:bodyPr vert="horz" wrap="square" lIns="30478" tIns="30478" rIns="30478" bIns="30478" anchor="b" anchorCtr="0"/>
          <a:lstStyle/>
          <a:p>
            <a:pPr eaLnBrk="1"/>
            <a:r>
              <a:rPr lang="zh-CN" altLang="zh-CN">
                <a:ea typeface="宋体" panose="02010600030101010101" pitchFamily="2" charset="-122"/>
              </a:rPr>
              <a:t>HTML</a:t>
            </a:r>
            <a:r>
              <a:rPr lang="zh-CN" altLang="en-US">
                <a:ea typeface="宋体" panose="02010600030101010101" pitchFamily="2" charset="-122"/>
              </a:rPr>
              <a:t>标签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1337" name="Rectangle 73"/>
          <p:cNvSpPr>
            <a:spLocks noGrp="1"/>
          </p:cNvSpPr>
          <p:nvPr>
            <p:ph type="body" idx="4294967295"/>
          </p:nvPr>
        </p:nvSpPr>
        <p:spPr>
          <a:xfrm>
            <a:off x="467360" y="1628458"/>
            <a:ext cx="8229600" cy="4410075"/>
          </a:xfrm>
        </p:spPr>
        <p:txBody>
          <a:bodyPr vert="horz" wrap="square" lIns="30478" tIns="30478" rIns="30478" bIns="30478" anchor="t" anchorCtr="0"/>
          <a:lstStyle/>
          <a:p>
            <a:pPr marL="273050" indent="-273050" eaLnBrk="1">
              <a:spcBef>
                <a:spcPts val="500"/>
              </a:spcBef>
            </a:pPr>
            <a:r>
              <a:rPr lang="zh-CN" altLang="zh-CN" sz="2000">
                <a:ea typeface="宋体" panose="02010600030101010101" pitchFamily="2" charset="-122"/>
              </a:rPr>
              <a:t>&lt;p&gt;...&lt;/p&gt;</a:t>
            </a:r>
          </a:p>
          <a:p>
            <a:pPr marL="273050" indent="-273050" eaLnBrk="1">
              <a:spcBef>
                <a:spcPts val="500"/>
              </a:spcBef>
            </a:pPr>
            <a:r>
              <a:rPr lang="zh-CN" altLang="zh-CN" sz="2000">
                <a:ea typeface="宋体" panose="02010600030101010101" pitchFamily="2" charset="-122"/>
              </a:rPr>
              <a:t>&lt;div&gt;...&lt;/div&gt;</a:t>
            </a:r>
          </a:p>
          <a:p>
            <a:pPr marL="273050" indent="-273050" eaLnBrk="1">
              <a:spcBef>
                <a:spcPts val="500"/>
              </a:spcBef>
            </a:pPr>
            <a:r>
              <a:rPr lang="zh-CN" altLang="zh-CN" sz="2000">
                <a:ea typeface="宋体" panose="02010600030101010101" pitchFamily="2" charset="-122"/>
              </a:rPr>
              <a:t>&lt;table&gt;...&lt;/table&gt; &lt;tr&gt;...&lt;/tr&gt; &lt;td&gt;...&lt;/td&gt;</a:t>
            </a:r>
          </a:p>
          <a:p>
            <a:pPr marL="273050" indent="-273050" eaLnBrk="1">
              <a:spcBef>
                <a:spcPts val="500"/>
              </a:spcBef>
            </a:pPr>
            <a:r>
              <a:rPr lang="zh-CN" altLang="zh-CN" sz="2000">
                <a:ea typeface="宋体" panose="02010600030101010101" pitchFamily="2" charset="-122"/>
              </a:rPr>
              <a:t>&lt;br&gt;</a:t>
            </a:r>
          </a:p>
          <a:p>
            <a:pPr marL="273050" indent="-273050" eaLnBrk="1">
              <a:spcBef>
                <a:spcPts val="500"/>
              </a:spcBef>
            </a:pPr>
            <a:r>
              <a:rPr lang="zh-CN" altLang="zh-CN" sz="2000">
                <a:ea typeface="宋体" panose="02010600030101010101" pitchFamily="2" charset="-122"/>
              </a:rPr>
              <a:t>&lt;a&gt;...&lt;/a&gt;</a:t>
            </a:r>
          </a:p>
          <a:p>
            <a:pPr marL="273050" indent="-273050" eaLnBrk="1">
              <a:spcBef>
                <a:spcPts val="500"/>
              </a:spcBef>
            </a:pPr>
            <a:r>
              <a:rPr lang="zh-CN" altLang="zh-CN" sz="2000">
                <a:ea typeface="宋体" panose="02010600030101010101" pitchFamily="2" charset="-122"/>
              </a:rPr>
              <a:t>&lt;form&gt;...&lt;/form&gt;</a:t>
            </a:r>
          </a:p>
          <a:p>
            <a:pPr marL="273050" indent="-273050" eaLnBrk="1">
              <a:spcBef>
                <a:spcPts val="500"/>
              </a:spcBef>
            </a:pPr>
            <a:r>
              <a:rPr lang="zh-CN" altLang="zh-CN" sz="2000">
                <a:ea typeface="宋体" panose="02010600030101010101" pitchFamily="2" charset="-122"/>
              </a:rPr>
              <a:t>&lt;input&gt;</a:t>
            </a:r>
          </a:p>
          <a:p>
            <a:pPr marL="273050" indent="-273050" eaLnBrk="1">
              <a:spcBef>
                <a:spcPts val="500"/>
              </a:spcBef>
            </a:pPr>
            <a:r>
              <a:rPr lang="zh-CN" altLang="zh-CN" sz="2000">
                <a:ea typeface="宋体" panose="02010600030101010101" pitchFamily="2" charset="-122"/>
              </a:rPr>
              <a:t>&lt;textarea&gt;...&lt;/textarea&gt;</a:t>
            </a:r>
          </a:p>
          <a:p>
            <a:pPr marL="273050" indent="-273050" eaLnBrk="1">
              <a:spcBef>
                <a:spcPts val="500"/>
              </a:spcBef>
            </a:pPr>
            <a:r>
              <a:rPr lang="zh-CN" altLang="en-US" sz="2000">
                <a:ea typeface="宋体" panose="02010600030101010101" pitchFamily="2" charset="-122"/>
              </a:rPr>
              <a:t>学习</a:t>
            </a:r>
            <a:r>
              <a:rPr lang="en-US" altLang="zh-CN" sz="2000">
                <a:ea typeface="宋体" panose="02010600030101010101" pitchFamily="2" charset="-122"/>
              </a:rPr>
              <a:t>HTML</a:t>
            </a:r>
            <a:r>
              <a:rPr lang="zh-CN" altLang="en-US" sz="2000">
                <a:ea typeface="宋体" panose="02010600030101010101" pitchFamily="2" charset="-122"/>
              </a:rPr>
              <a:t>标签：</a:t>
            </a:r>
            <a:r>
              <a:rPr lang="zh-CN" altLang="zh-CN" sz="2000" u="sng">
                <a:solidFill>
                  <a:srgbClr val="7E9CE8"/>
                </a:solidFill>
                <a:ea typeface="宋体" panose="02010600030101010101" pitchFamily="2" charset="-122"/>
                <a:hlinkClick r:id="rId3"/>
              </a:rPr>
              <a:t>http://www.w3school.com.cn/tags/index.asp</a:t>
            </a:r>
          </a:p>
        </p:txBody>
      </p:sp>
      <p:sp>
        <p:nvSpPr>
          <p:cNvPr id="11338" name="Text Box 74"/>
          <p:cNvSpPr txBox="1"/>
          <p:nvPr/>
        </p:nvSpPr>
        <p:spPr>
          <a:xfrm>
            <a:off x="7566025" y="6248400"/>
            <a:ext cx="127000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Line 1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290" name="Group 2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2291" name="Oval 3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2" name="Oval 4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Oval 5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Oval 6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Oval 7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Oval 8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Oval 9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8" name="Oval 10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Oval 11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Oval 12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Oval 13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Oval 14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Oval 15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4" name="Oval 16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Oval 17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6" name="Oval 18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7" name="Oval 19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8" name="Oval 20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Oval 21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0" name="Oval 22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Oval 23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2" name="Oval 24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Oval 25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4" name="Oval 26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5" name="Oval 27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6" name="Oval 28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7" name="Oval 29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8" name="Oval 30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9" name="Oval 31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0" name="Oval 32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1" name="Oval 33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22" name="Line 34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2323" name="Picture 35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2324" name="Text Box 36"/>
          <p:cNvSpPr txBox="1"/>
          <p:nvPr/>
        </p:nvSpPr>
        <p:spPr>
          <a:xfrm>
            <a:off x="7532688" y="6248400"/>
            <a:ext cx="193675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25" name="Line 37"/>
          <p:cNvSpPr/>
          <p:nvPr/>
        </p:nvSpPr>
        <p:spPr>
          <a:xfrm>
            <a:off x="7961313" y="150813"/>
            <a:ext cx="1587" cy="1525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2326" name="Group 38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2327" name="Oval 39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8" name="Oval 40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9" name="Oval 41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0" name="Oval 42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1" name="Oval 43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2" name="Oval 44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3" name="Oval 45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4" name="Oval 46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5" name="Oval 47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6" name="Oval 48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7" name="Oval 49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8" name="Oval 50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39" name="Oval 51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0" name="Oval 52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1" name="Oval 53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2" name="Oval 54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3" name="Oval 55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4" name="Oval 56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5" name="Oval 57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6" name="Oval 58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7" name="Oval 59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8" name="Oval 60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49" name="Oval 61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50" name="Oval 62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51" name="Oval 63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52" name="Oval 64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53" name="Oval 65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54" name="Oval 66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55" name="Oval 67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56" name="Oval 68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57" name="Oval 69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58" name="Line 70"/>
          <p:cNvSpPr/>
          <p:nvPr/>
        </p:nvSpPr>
        <p:spPr>
          <a:xfrm>
            <a:off x="1041400" y="1482725"/>
            <a:ext cx="7705725" cy="3175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2359" name="Picture 71" descr="Slide_12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31813"/>
            <a:ext cx="865188" cy="10255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2360" name="Rectangle 72"/>
          <p:cNvSpPr>
            <a:spLocks noGrp="1"/>
          </p:cNvSpPr>
          <p:nvPr>
            <p:ph type="title"/>
          </p:nvPr>
        </p:nvSpPr>
        <p:spPr>
          <a:xfrm>
            <a:off x="1042988" y="115888"/>
            <a:ext cx="6969125" cy="1295400"/>
          </a:xfrm>
        </p:spPr>
        <p:txBody>
          <a:bodyPr vert="horz" wrap="square" lIns="30478" tIns="30478" rIns="30478" bIns="30478" anchor="b" anchorCtr="0"/>
          <a:lstStyle/>
          <a:p>
            <a:pPr eaLnBrk="1"/>
            <a:r>
              <a:rPr lang="zh-CN" altLang="zh-CN">
                <a:ea typeface="宋体" panose="02010600030101010101" pitchFamily="2" charset="-122"/>
              </a:rPr>
              <a:t>CSS</a:t>
            </a:r>
          </a:p>
        </p:txBody>
      </p:sp>
      <p:sp>
        <p:nvSpPr>
          <p:cNvPr id="12361" name="Rectangle 73"/>
          <p:cNvSpPr>
            <a:spLocks noGrp="1"/>
          </p:cNvSpPr>
          <p:nvPr>
            <p:ph idx="1" hasCustomPrompt="1"/>
          </p:nvPr>
        </p:nvSpPr>
        <p:spPr>
          <a:xfrm>
            <a:off x="467360" y="1628458"/>
            <a:ext cx="8229600" cy="4410075"/>
          </a:xfrm>
        </p:spPr>
        <p:txBody>
          <a:bodyPr vert="horz" wrap="square" lIns="30478" tIns="30478" rIns="30478" bIns="30478" anchor="t" anchorCtr="0"/>
          <a:lstStyle/>
          <a:p>
            <a:pPr marL="228600" indent="-228600" eaLnBrk="1">
              <a:spcBef>
                <a:spcPts val="400"/>
              </a:spcBef>
            </a:pPr>
            <a:r>
              <a:rPr lang="en-US" altLang="zh-CN" sz="2800">
                <a:ea typeface="宋体" panose="02010600030101010101" pitchFamily="2" charset="-122"/>
              </a:rPr>
              <a:t>CSS</a:t>
            </a:r>
            <a:r>
              <a:rPr lang="zh-CN" altLang="en-US" sz="2800">
                <a:ea typeface="宋体" panose="02010600030101010101" pitchFamily="2" charset="-122"/>
              </a:rPr>
              <a:t>是层叠样式表 </a:t>
            </a:r>
            <a:r>
              <a:rPr lang="en-US" altLang="zh-CN" sz="2800">
                <a:ea typeface="宋体" panose="02010600030101010101" pitchFamily="2" charset="-122"/>
              </a:rPr>
              <a:t>(Cascading Style Sheets)</a:t>
            </a:r>
          </a:p>
          <a:p>
            <a:pPr marL="228600" indent="-228600" eaLnBrk="1">
              <a:spcBef>
                <a:spcPts val="400"/>
              </a:spcBef>
            </a:pPr>
            <a:r>
              <a:rPr lang="en-US" altLang="zh-CN" sz="2800">
                <a:ea typeface="宋体" panose="02010600030101010101" pitchFamily="2" charset="-122"/>
              </a:rPr>
              <a:t>CSS</a:t>
            </a:r>
            <a:r>
              <a:rPr lang="zh-CN" altLang="en-US" sz="2800">
                <a:ea typeface="宋体" panose="02010600030101010101" pitchFamily="2" charset="-122"/>
              </a:rPr>
              <a:t>定义如何显示</a:t>
            </a:r>
            <a:r>
              <a:rPr lang="en-US" altLang="zh-CN" sz="2800">
                <a:ea typeface="宋体" panose="02010600030101010101" pitchFamily="2" charset="-122"/>
              </a:rPr>
              <a:t>HTML</a:t>
            </a:r>
            <a:r>
              <a:rPr lang="zh-CN" altLang="en-US" sz="2800">
                <a:ea typeface="宋体" panose="02010600030101010101" pitchFamily="2" charset="-122"/>
              </a:rPr>
              <a:t>元素，盒子模型</a:t>
            </a:r>
            <a:endParaRPr lang="en-US" altLang="zh-CN" sz="2800">
              <a:ea typeface="宋体" panose="02010600030101010101" pitchFamily="2" charset="-122"/>
            </a:endParaRPr>
          </a:p>
          <a:p>
            <a:pPr marL="228600" indent="-228600" eaLnBrk="1">
              <a:spcBef>
                <a:spcPts val="400"/>
              </a:spcBef>
            </a:pPr>
            <a:r>
              <a:rPr lang="zh-CN" altLang="en-US" sz="2800">
                <a:ea typeface="宋体" panose="02010600030101010101" pitchFamily="2" charset="-122"/>
              </a:rPr>
              <a:t>相同的</a:t>
            </a:r>
            <a:r>
              <a:rPr lang="en-US" altLang="zh-CN" sz="2800">
                <a:ea typeface="宋体" panose="02010600030101010101" pitchFamily="2" charset="-122"/>
              </a:rPr>
              <a:t>HTML</a:t>
            </a:r>
            <a:r>
              <a:rPr lang="zh-CN" altLang="en-US" sz="2800">
                <a:ea typeface="宋体" panose="02010600030101010101" pitchFamily="2" charset="-122"/>
              </a:rPr>
              <a:t>文档，不同的</a:t>
            </a:r>
            <a:r>
              <a:rPr lang="en-US" altLang="zh-CN" sz="2800">
                <a:ea typeface="宋体" panose="02010600030101010101" pitchFamily="2" charset="-122"/>
              </a:rPr>
              <a:t>CSS</a:t>
            </a:r>
            <a:r>
              <a:rPr lang="zh-CN" altLang="en-US" sz="2800">
                <a:ea typeface="宋体" panose="02010600030101010101" pitchFamily="2" charset="-122"/>
              </a:rPr>
              <a:t>，显示效果不同，</a:t>
            </a:r>
            <a:endParaRPr lang="en-US" altLang="zh-CN" sz="2800">
              <a:ea typeface="宋体" panose="02010600030101010101" pitchFamily="2" charset="-122"/>
            </a:endParaRPr>
          </a:p>
          <a:p>
            <a:pPr marL="228600" indent="-228600" eaLnBrk="1">
              <a:spcBef>
                <a:spcPts val="400"/>
              </a:spcBef>
            </a:pPr>
            <a:r>
              <a:rPr lang="zh-CN" altLang="en-US" sz="2800">
                <a:ea typeface="宋体" panose="02010600030101010101" pitchFamily="2" charset="-122"/>
              </a:rPr>
              <a:t>常见</a:t>
            </a:r>
            <a:r>
              <a:rPr lang="en-US" altLang="zh-CN" sz="2800">
                <a:ea typeface="宋体" panose="02010600030101010101" pitchFamily="2" charset="-122"/>
              </a:rPr>
              <a:t>CSS</a:t>
            </a:r>
            <a:r>
              <a:rPr lang="zh-CN" altLang="en-US" sz="2800">
                <a:ea typeface="宋体" panose="02010600030101010101" pitchFamily="2" charset="-122"/>
              </a:rPr>
              <a:t>框架</a:t>
            </a:r>
            <a:endParaRPr lang="en-US" altLang="zh-CN" sz="2800">
              <a:ea typeface="宋体" panose="02010600030101010101" pitchFamily="2" charset="-122"/>
            </a:endParaRPr>
          </a:p>
          <a:p>
            <a:pPr marL="859155" lvl="1" indent="-457200" eaLnBrk="1">
              <a:spcBef>
                <a:spcPts val="400"/>
              </a:spcBef>
              <a:buFont typeface="Wingdings" panose="05000000000000000000" charset="0"/>
              <a:buChar char="n"/>
            </a:pPr>
            <a:r>
              <a:rPr lang="en-US" altLang="zh-CN" sz="2400">
                <a:ea typeface="宋体" panose="02010600030101010101" pitchFamily="2" charset="-122"/>
              </a:rPr>
              <a:t>Bootstrap</a:t>
            </a:r>
          </a:p>
          <a:p>
            <a:pPr marL="859155" lvl="1" indent="-457200" eaLnBrk="1">
              <a:spcBef>
                <a:spcPts val="400"/>
              </a:spcBef>
              <a:buFont typeface="Wingdings" panose="05000000000000000000" charset="0"/>
              <a:buChar char="n"/>
            </a:pPr>
            <a:r>
              <a:rPr lang="en-US" altLang="zh-CN" sz="2400">
                <a:ea typeface="宋体" panose="02010600030101010101" pitchFamily="2" charset="-122"/>
              </a:rPr>
              <a:t>JQuery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UI</a:t>
            </a:r>
          </a:p>
          <a:p>
            <a:pPr marL="228600" indent="-228600" eaLnBrk="1">
              <a:spcBef>
                <a:spcPts val="400"/>
              </a:spcBef>
              <a:buFont typeface="Wingdings" panose="05000000000000000000" charset="0"/>
              <a:buChar char="n"/>
            </a:pPr>
            <a:r>
              <a:rPr lang="zh-CN" altLang="en-US" sz="2400">
                <a:ea typeface="宋体" panose="02010600030101010101" pitchFamily="2" charset="-122"/>
              </a:rPr>
              <a:t>学习</a:t>
            </a:r>
            <a:r>
              <a:rPr lang="en-US" altLang="zh-CN" sz="2400">
                <a:ea typeface="宋体" panose="02010600030101010101" pitchFamily="2" charset="-122"/>
              </a:rPr>
              <a:t>CSS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  <a:r>
              <a:rPr lang="zh-CN" altLang="zh-CN" sz="2400" u="sng">
                <a:solidFill>
                  <a:srgbClr val="7E9CE8"/>
                </a:solidFill>
                <a:ea typeface="宋体" panose="02010600030101010101" pitchFamily="2" charset="-122"/>
                <a:hlinkClick r:id="rId3"/>
              </a:rPr>
              <a:t> http://www.w3school.com.cn/css/index.asp</a:t>
            </a:r>
            <a:endParaRPr lang="en-US" altLang="zh-CN" sz="2400">
              <a:ea typeface="宋体" panose="02010600030101010101" pitchFamily="2" charset="-122"/>
            </a:endParaRPr>
          </a:p>
          <a:p>
            <a:pPr marL="859155" lvl="1" indent="-457200" eaLnBrk="1">
              <a:spcBef>
                <a:spcPts val="400"/>
              </a:spcBef>
              <a:buChar char="●"/>
            </a:pP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2362" name="Text Box 74"/>
          <p:cNvSpPr txBox="1"/>
          <p:nvPr/>
        </p:nvSpPr>
        <p:spPr>
          <a:xfrm>
            <a:off x="7532688" y="6248400"/>
            <a:ext cx="193675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3315" name="Oval 3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6" name="Oval 4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7" name="Oval 5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Oval 6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Oval 7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0" name="Oval 8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1" name="Oval 9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2" name="Oval 10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3" name="Oval 11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4" name="Oval 12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5" name="Oval 13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6" name="Oval 14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7" name="Oval 15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8" name="Oval 16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9" name="Oval 17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0" name="Oval 18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1" name="Oval 19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2" name="Oval 20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3" name="Oval 21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Oval 22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Oval 23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6" name="Oval 24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7" name="Oval 25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8" name="Oval 26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9" name="Oval 27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0" name="Oval 28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1" name="Oval 29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2" name="Oval 30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3" name="Oval 31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4" name="Oval 32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5" name="Oval 33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48" name="Text Box 36"/>
          <p:cNvSpPr txBox="1"/>
          <p:nvPr/>
        </p:nvSpPr>
        <p:spPr>
          <a:xfrm>
            <a:off x="7537450" y="6248400"/>
            <a:ext cx="184150" cy="134938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40005" algn="ctr" hangingPunct="0"/>
            <a:r>
              <a:rPr lang="zh-CN" altLang="zh-CN" sz="100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50" name="Group 38"/>
          <p:cNvGrpSpPr/>
          <p:nvPr/>
        </p:nvGrpSpPr>
        <p:grpSpPr>
          <a:xfrm>
            <a:off x="8151813" y="152400"/>
            <a:ext cx="792162" cy="1293813"/>
            <a:chOff x="0" y="0"/>
            <a:chExt cx="792163" cy="1293813"/>
          </a:xfrm>
        </p:grpSpPr>
        <p:sp>
          <p:nvSpPr>
            <p:cNvPr id="13351" name="Oval 39"/>
            <p:cNvSpPr/>
            <p:nvPr/>
          </p:nvSpPr>
          <p:spPr>
            <a:xfrm>
              <a:off x="0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2" name="Oval 40"/>
            <p:cNvSpPr/>
            <p:nvPr/>
          </p:nvSpPr>
          <p:spPr>
            <a:xfrm>
              <a:off x="166687" y="0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3" name="Oval 41"/>
            <p:cNvSpPr/>
            <p:nvPr/>
          </p:nvSpPr>
          <p:spPr>
            <a:xfrm>
              <a:off x="334962" y="0"/>
              <a:ext cx="117476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4" name="Oval 42"/>
            <p:cNvSpPr/>
            <p:nvPr/>
          </p:nvSpPr>
          <p:spPr>
            <a:xfrm>
              <a:off x="0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5" name="Oval 43"/>
            <p:cNvSpPr/>
            <p:nvPr/>
          </p:nvSpPr>
          <p:spPr>
            <a:xfrm>
              <a:off x="166687" y="166687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6" name="Oval 44"/>
            <p:cNvSpPr/>
            <p:nvPr/>
          </p:nvSpPr>
          <p:spPr>
            <a:xfrm>
              <a:off x="334962" y="166687"/>
              <a:ext cx="117476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7" name="Oval 45"/>
            <p:cNvSpPr/>
            <p:nvPr/>
          </p:nvSpPr>
          <p:spPr>
            <a:xfrm>
              <a:off x="503237" y="166687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8" name="Oval 46"/>
            <p:cNvSpPr/>
            <p:nvPr/>
          </p:nvSpPr>
          <p:spPr>
            <a:xfrm>
              <a:off x="0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9" name="Oval 47"/>
            <p:cNvSpPr/>
            <p:nvPr/>
          </p:nvSpPr>
          <p:spPr>
            <a:xfrm>
              <a:off x="166687" y="334962"/>
              <a:ext cx="119063" cy="117476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0" name="Oval 48"/>
            <p:cNvSpPr/>
            <p:nvPr/>
          </p:nvSpPr>
          <p:spPr>
            <a:xfrm>
              <a:off x="334962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1" name="Oval 49"/>
            <p:cNvSpPr/>
            <p:nvPr/>
          </p:nvSpPr>
          <p:spPr>
            <a:xfrm>
              <a:off x="503237" y="334962"/>
              <a:ext cx="117476" cy="117476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2" name="Oval 50"/>
            <p:cNvSpPr/>
            <p:nvPr/>
          </p:nvSpPr>
          <p:spPr>
            <a:xfrm>
              <a:off x="671512" y="334962"/>
              <a:ext cx="120651" cy="11747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3" name="Oval 51"/>
            <p:cNvSpPr/>
            <p:nvPr/>
          </p:nvSpPr>
          <p:spPr>
            <a:xfrm>
              <a:off x="0" y="503237"/>
              <a:ext cx="119063" cy="119063"/>
            </a:xfrm>
            <a:prstGeom prst="ellipse">
              <a:avLst/>
            </a:prstGeom>
            <a:solidFill>
              <a:srgbClr val="330066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4" name="Oval 52"/>
            <p:cNvSpPr/>
            <p:nvPr/>
          </p:nvSpPr>
          <p:spPr>
            <a:xfrm>
              <a:off x="166687" y="503237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5" name="Oval 53"/>
            <p:cNvSpPr/>
            <p:nvPr/>
          </p:nvSpPr>
          <p:spPr>
            <a:xfrm>
              <a:off x="334962" y="503237"/>
              <a:ext cx="117476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6" name="Oval 54"/>
            <p:cNvSpPr/>
            <p:nvPr/>
          </p:nvSpPr>
          <p:spPr>
            <a:xfrm>
              <a:off x="503237" y="503237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7" name="Oval 55"/>
            <p:cNvSpPr/>
            <p:nvPr/>
          </p:nvSpPr>
          <p:spPr>
            <a:xfrm>
              <a:off x="0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8" name="Oval 56"/>
            <p:cNvSpPr/>
            <p:nvPr/>
          </p:nvSpPr>
          <p:spPr>
            <a:xfrm>
              <a:off x="166687" y="671512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9" name="Oval 57"/>
            <p:cNvSpPr/>
            <p:nvPr/>
          </p:nvSpPr>
          <p:spPr>
            <a:xfrm>
              <a:off x="334962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0" name="Oval 58"/>
            <p:cNvSpPr/>
            <p:nvPr/>
          </p:nvSpPr>
          <p:spPr>
            <a:xfrm>
              <a:off x="503237" y="671512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1" name="Oval 59"/>
            <p:cNvSpPr/>
            <p:nvPr/>
          </p:nvSpPr>
          <p:spPr>
            <a:xfrm>
              <a:off x="671512" y="671512"/>
              <a:ext cx="120651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2" name="Oval 60"/>
            <p:cNvSpPr/>
            <p:nvPr/>
          </p:nvSpPr>
          <p:spPr>
            <a:xfrm>
              <a:off x="0" y="838200"/>
              <a:ext cx="119063" cy="119063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3" name="Oval 61"/>
            <p:cNvSpPr/>
            <p:nvPr/>
          </p:nvSpPr>
          <p:spPr>
            <a:xfrm>
              <a:off x="166687" y="838200"/>
              <a:ext cx="119063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4" name="Oval 62"/>
            <p:cNvSpPr/>
            <p:nvPr/>
          </p:nvSpPr>
          <p:spPr>
            <a:xfrm>
              <a:off x="334962" y="838200"/>
              <a:ext cx="117476" cy="119063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5" name="Oval 63"/>
            <p:cNvSpPr/>
            <p:nvPr/>
          </p:nvSpPr>
          <p:spPr>
            <a:xfrm>
              <a:off x="503237" y="83820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6" name="Oval 64"/>
            <p:cNvSpPr/>
            <p:nvPr/>
          </p:nvSpPr>
          <p:spPr>
            <a:xfrm>
              <a:off x="0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7" name="Oval 65"/>
            <p:cNvSpPr/>
            <p:nvPr/>
          </p:nvSpPr>
          <p:spPr>
            <a:xfrm>
              <a:off x="166687" y="1006475"/>
              <a:ext cx="119063" cy="11747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8" name="Oval 66"/>
            <p:cNvSpPr/>
            <p:nvPr/>
          </p:nvSpPr>
          <p:spPr>
            <a:xfrm>
              <a:off x="334962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9" name="Oval 67"/>
            <p:cNvSpPr/>
            <p:nvPr/>
          </p:nvSpPr>
          <p:spPr>
            <a:xfrm>
              <a:off x="503237" y="1006475"/>
              <a:ext cx="117476" cy="117475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80" name="Oval 68"/>
            <p:cNvSpPr/>
            <p:nvPr/>
          </p:nvSpPr>
          <p:spPr>
            <a:xfrm>
              <a:off x="166687" y="1174750"/>
              <a:ext cx="119063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81" name="Oval 69"/>
            <p:cNvSpPr/>
            <p:nvPr/>
          </p:nvSpPr>
          <p:spPr>
            <a:xfrm>
              <a:off x="503237" y="1174750"/>
              <a:ext cx="117476" cy="119063"/>
            </a:xfrm>
            <a:prstGeom prst="ellipse">
              <a:avLst/>
            </a:prstGeom>
            <a:solidFill>
              <a:srgbClr val="D8D8EC"/>
            </a:solidFill>
            <a:ln w="12700">
              <a:noFill/>
            </a:ln>
          </p:spPr>
          <p:txBody>
            <a:bodyPr lIns="45720" rIns="45720" anchor="t" anchorCtr="0"/>
            <a:lstStyle/>
            <a:p>
              <a:pPr hangingPunct="0"/>
              <a:endParaRPr lang="zh-CN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84" name="Rectangle 72"/>
          <p:cNvSpPr>
            <a:spLocks noGrp="1"/>
          </p:cNvSpPr>
          <p:nvPr>
            <p:ph type="title"/>
          </p:nvPr>
        </p:nvSpPr>
        <p:spPr>
          <a:xfrm>
            <a:off x="1043305" y="116205"/>
            <a:ext cx="6969125" cy="603250"/>
          </a:xfrm>
        </p:spPr>
        <p:txBody>
          <a:bodyPr vert="horz" wrap="square" lIns="30478" tIns="30478" rIns="30478" bIns="30478" anchor="b" anchorCtr="0"/>
          <a:lstStyle/>
          <a:p>
            <a:pPr eaLnBrk="1"/>
            <a:r>
              <a:rPr lang="zh-CN" altLang="zh-CN">
                <a:ea typeface="宋体" panose="02010600030101010101" pitchFamily="2" charset="-122"/>
              </a:rPr>
              <a:t>CSS</a:t>
            </a:r>
            <a:r>
              <a:rPr lang="zh-CN" altLang="en-US">
                <a:ea typeface="宋体" panose="02010600030101010101" pitchFamily="2" charset="-122"/>
              </a:rPr>
              <a:t>示例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3385" name="Rectangle 73"/>
          <p:cNvSpPr>
            <a:spLocks noGrp="1"/>
          </p:cNvSpPr>
          <p:nvPr>
            <p:ph type="body" sz="half" idx="4294967295"/>
          </p:nvPr>
        </p:nvSpPr>
        <p:spPr>
          <a:xfrm>
            <a:off x="611505" y="1052513"/>
            <a:ext cx="3886200" cy="5141912"/>
          </a:xfrm>
        </p:spPr>
        <p:txBody>
          <a:bodyPr vert="horz" wrap="square" lIns="30478" tIns="30478" rIns="30478" bIns="30478" anchor="t" anchorCtr="0"/>
          <a:lstStyle>
            <a:lvl1pPr lvl="0">
              <a:buClr>
                <a:srgbClr val="330066"/>
              </a:buClr>
              <a:buSzPct val="70000"/>
              <a:buFontTx/>
              <a:defRPr sz="2800"/>
            </a:lvl1pPr>
            <a:lvl2pPr lvl="1">
              <a:buClr>
                <a:srgbClr val="330066"/>
              </a:buClr>
              <a:buSzPct val="70000"/>
              <a:buFontTx/>
              <a:defRPr sz="2400"/>
            </a:lvl2pPr>
            <a:lvl3pPr lvl="2">
              <a:buClr>
                <a:srgbClr val="330066"/>
              </a:buClr>
              <a:buSzPct val="70000"/>
              <a:buFontTx/>
              <a:defRPr sz="2000"/>
            </a:lvl3pPr>
            <a:lvl4pPr lvl="3">
              <a:buClr>
                <a:srgbClr val="330066"/>
              </a:buClr>
              <a:buSzPct val="75000"/>
              <a:buFontTx/>
              <a:defRPr sz="1800"/>
            </a:lvl4pPr>
            <a:lvl5pPr lvl="4">
              <a:buClr>
                <a:srgbClr val="330066"/>
              </a:buClr>
              <a:buSzPct val="80000"/>
              <a:buFontTx/>
              <a:defRPr sz="1800"/>
            </a:lvl5pPr>
          </a:lstStyle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&lt;html&gt;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&lt;head&gt;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&lt;style type="text/css"&gt;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body {background-color: yellow}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h1 {background-color: #00ff00}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h2 {background-color: transparent}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p {background-color: rgb(250,0,255)}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p.no2 {background-color: gray; padding: 20px;}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&lt;/style&gt;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&lt;/head&gt;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&lt;body&gt;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&lt;h1&gt;</a:t>
            </a:r>
            <a:r>
              <a:rPr lang="zh-CN" altLang="zh-CN" sz="1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这是标题</a:t>
            </a:r>
            <a:r>
              <a:rPr lang="zh-CN" altLang="zh-CN" sz="1400">
                <a:ea typeface="宋体" panose="02010600030101010101" pitchFamily="2" charset="-122"/>
              </a:rPr>
              <a:t> 1&lt;/h1&gt;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&lt;h2&gt;</a:t>
            </a:r>
            <a:r>
              <a:rPr lang="zh-CN" altLang="zh-CN" sz="1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这是标题</a:t>
            </a:r>
            <a:r>
              <a:rPr lang="zh-CN" altLang="zh-CN" sz="1400">
                <a:ea typeface="宋体" panose="02010600030101010101" pitchFamily="2" charset="-122"/>
              </a:rPr>
              <a:t> 2&lt;/h2&gt;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&lt;p&gt;</a:t>
            </a:r>
            <a:r>
              <a:rPr lang="zh-CN" altLang="zh-CN" sz="1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这是段落</a:t>
            </a:r>
            <a:r>
              <a:rPr lang="zh-CN" altLang="zh-CN" sz="1400">
                <a:ea typeface="宋体" panose="02010600030101010101" pitchFamily="2" charset="-122"/>
              </a:rPr>
              <a:t>&lt;/p&gt;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&lt;p class="no2"&gt;</a:t>
            </a:r>
            <a:r>
              <a:rPr lang="zh-CN" altLang="zh-CN" sz="1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这个段落设置了内边距。</a:t>
            </a:r>
            <a:r>
              <a:rPr lang="zh-CN" altLang="zh-CN" sz="1400">
                <a:ea typeface="宋体" panose="02010600030101010101" pitchFamily="2" charset="-122"/>
              </a:rPr>
              <a:t>&lt;/p&gt;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&lt;/body&gt;</a:t>
            </a:r>
          </a:p>
          <a:p>
            <a:pPr marL="0" lvl="0" indent="40005" eaLnBrk="1">
              <a:spcBef>
                <a:spcPts val="300"/>
              </a:spcBef>
              <a:buClr>
                <a:srgbClr val="330066"/>
              </a:buClr>
              <a:buSzTx/>
              <a:buFont typeface="Wingdings" panose="05000000000000000000" charset="0"/>
              <a:buNone/>
            </a:pPr>
            <a:r>
              <a:rPr lang="zh-CN" altLang="zh-CN" sz="1400">
                <a:ea typeface="宋体" panose="02010600030101010101" pitchFamily="2" charset="-122"/>
              </a:rPr>
              <a:t>&lt;/html&gt;</a:t>
            </a:r>
            <a:endParaRPr lang="zh-CN" altLang="zh-CN" sz="3000">
              <a:ea typeface="宋体" panose="02010600030101010101" pitchFamily="2" charset="-122"/>
            </a:endParaRPr>
          </a:p>
        </p:txBody>
      </p:sp>
      <p:pic>
        <p:nvPicPr>
          <p:cNvPr id="13386" name="Picture 7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990600"/>
            <a:ext cx="4610100" cy="190817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2428</Words>
  <Application>Microsoft Office PowerPoint</Application>
  <PresentationFormat>全屏显示(4:3)</PresentationFormat>
  <Paragraphs>248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方正正大黑简体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由Nordri®（www.nordridesign.com ） 设计提供</vt:lpstr>
      <vt:lpstr>Microsoft Visio 2003-2010 Drawing</vt:lpstr>
      <vt:lpstr>Java程序设计</vt:lpstr>
      <vt:lpstr>PowerPoint 演示文稿</vt:lpstr>
      <vt:lpstr>Web开发基础 </vt:lpstr>
      <vt:lpstr>什么是HTML</vt:lpstr>
      <vt:lpstr>HTML文档（网页）</vt:lpstr>
      <vt:lpstr>复杂HTML文档</vt:lpstr>
      <vt:lpstr>HTML标签</vt:lpstr>
      <vt:lpstr>CSS</vt:lpstr>
      <vt:lpstr>CSS示例</vt:lpstr>
      <vt:lpstr>JavaScript（JS）</vt:lpstr>
      <vt:lpstr>服务器端脚本</vt:lpstr>
      <vt:lpstr>服务器端脚本</vt:lpstr>
      <vt:lpstr>12.1 为什么使用JSP</vt:lpstr>
      <vt:lpstr>12.2 JSP技术</vt:lpstr>
      <vt:lpstr>JSP的构成</vt:lpstr>
      <vt:lpstr>JSP的构成</vt:lpstr>
      <vt:lpstr>JSP内建对象 </vt:lpstr>
      <vt:lpstr>实用案例1：商品信息展示 </vt:lpstr>
      <vt:lpstr>12.3 Servlet技术 </vt:lpstr>
      <vt:lpstr>PowerPoint 演示文稿</vt:lpstr>
      <vt:lpstr>Servlet常用接口的使用 </vt:lpstr>
      <vt:lpstr>使用HttpServlet处理客户端请求 </vt:lpstr>
      <vt:lpstr>实用案例2：简单的用户问好功能</vt:lpstr>
      <vt:lpstr>12.4 JSP和Servlet结合的方法</vt:lpstr>
      <vt:lpstr>模式一：JSP+JavaBean</vt:lpstr>
      <vt:lpstr>模式二：JSP+Servlet+JavaBean</vt:lpstr>
      <vt:lpstr>JSP和Servlet的选择</vt:lpstr>
      <vt:lpstr>模式2细化</vt:lpstr>
      <vt:lpstr>实用案例3：网站计数器功能</vt:lpstr>
      <vt:lpstr>JSP与Servlet开发实训任务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PPT模板/图示</dc:subject>
  <dc:creator>Nordri® Design</dc:creator>
  <dc:description>Nordri® _x000d_
专注于有效的信息传递设计_x000d_
www.nordridesign.com</dc:description>
  <cp:lastModifiedBy>李裹峒</cp:lastModifiedBy>
  <cp:revision>442</cp:revision>
  <dcterms:created xsi:type="dcterms:W3CDTF">2011-11-03T02:06:00Z</dcterms:created>
  <dcterms:modified xsi:type="dcterms:W3CDTF">2024-04-20T07:37:08Z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  <property fmtid="{D5CDD505-2E9C-101B-9397-08002B2CF9AE}" pid="5" name="ICV">
    <vt:lpwstr>B38F3682F57444A8835795F53B051A9A_12</vt:lpwstr>
  </property>
  <property fmtid="{D5CDD505-2E9C-101B-9397-08002B2CF9AE}" pid="6" name="KSOProductBuildVer">
    <vt:lpwstr>2052-12.1.0.16250</vt:lpwstr>
  </property>
</Properties>
</file>