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6"/>
  </p:handoutMasterIdLst>
  <p:sldIdLst>
    <p:sldId id="256" r:id="rId3"/>
    <p:sldId id="266" r:id="rId4"/>
    <p:sldId id="264" r:id="rId6"/>
    <p:sldId id="280" r:id="rId7"/>
    <p:sldId id="267" r:id="rId8"/>
    <p:sldId id="268" r:id="rId9"/>
    <p:sldId id="281" r:id="rId10"/>
    <p:sldId id="269" r:id="rId11"/>
    <p:sldId id="270" r:id="rId12"/>
    <p:sldId id="271" r:id="rId13"/>
    <p:sldId id="301" r:id="rId14"/>
    <p:sldId id="272" r:id="rId15"/>
    <p:sldId id="273" r:id="rId16"/>
    <p:sldId id="274" r:id="rId17"/>
    <p:sldId id="275" r:id="rId18"/>
    <p:sldId id="276" r:id="rId19"/>
    <p:sldId id="282" r:id="rId20"/>
    <p:sldId id="278" r:id="rId21"/>
    <p:sldId id="279" r:id="rId22"/>
    <p:sldId id="283" r:id="rId23"/>
    <p:sldId id="284" r:id="rId24"/>
    <p:sldId id="285" r:id="rId25"/>
    <p:sldId id="286" r:id="rId26"/>
    <p:sldId id="315" r:id="rId27"/>
    <p:sldId id="316" r:id="rId28"/>
    <p:sldId id="317" r:id="rId29"/>
    <p:sldId id="318" r:id="rId30"/>
    <p:sldId id="319" r:id="rId31"/>
    <p:sldId id="321" r:id="rId32"/>
    <p:sldId id="323" r:id="rId33"/>
    <p:sldId id="325" r:id="rId34"/>
    <p:sldId id="258" r:id="rId35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4247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pos="5465" userDrawn="1">
          <p15:clr>
            <a:srgbClr val="A4A3A4"/>
          </p15:clr>
        </p15:guide>
        <p15:guide id="9" pos="2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00"/>
    <a:srgbClr val="C06000"/>
    <a:srgbClr val="039ABD"/>
    <a:srgbClr val="1D8DA3"/>
    <a:srgbClr val="099AB7"/>
    <a:srgbClr val="33CCFF"/>
    <a:srgbClr val="CCFFFF"/>
    <a:srgbClr val="F3B10D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7" autoAdjust="0"/>
    <p:restoredTop sz="92633"/>
  </p:normalViewPr>
  <p:slideViewPr>
    <p:cSldViewPr>
      <p:cViewPr>
        <p:scale>
          <a:sx n="80" d="100"/>
          <a:sy n="80" d="100"/>
        </p:scale>
        <p:origin x="2480" y="648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gs" Target="tags/tag2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/>
      <dgm:spPr/>
      <dgm:t>
        <a:bodyPr/>
        <a:lstStyle/>
        <a:p>
          <a:r>
            <a:rPr lang="en-US" altLang="zh-CN" dirty="0" smtClean="0"/>
            <a:t>14.2 </a:t>
          </a:r>
          <a:r>
            <a:rPr lang="zh-CN" dirty="0" smtClean="0"/>
            <a:t>使用</a:t>
          </a:r>
          <a:r>
            <a:rPr lang="en-US" dirty="0" smtClean="0"/>
            <a:t>JDBC</a:t>
          </a:r>
          <a:r>
            <a:rPr lang="zh-CN" dirty="0" smtClean="0"/>
            <a:t>连接数据库的方法</a:t>
          </a:r>
          <a:endParaRPr lang="zh-CN" altLang="en-US" dirty="0"/>
        </a:p>
      </dgm:t>
    </dgm:pt>
    <dgm:pt modelId="{17E68D72-00DC-4896-AF97-6202D147E269}" cxnId="{1A220DA0-ED41-4929-AA2B-745CE0C8832B}" type="parTrans">
      <dgm:prSet/>
      <dgm:spPr/>
      <dgm:t>
        <a:bodyPr/>
        <a:lstStyle/>
        <a:p>
          <a:endParaRPr lang="zh-CN" altLang="en-US"/>
        </a:p>
      </dgm:t>
    </dgm:pt>
    <dgm:pt modelId="{2E39222F-7B7B-4ED2-827E-1328DFCF5572}" cxnId="{1A220DA0-ED41-4929-AA2B-745CE0C8832B}" type="sibTrans">
      <dgm:prSet/>
      <dgm:spPr/>
      <dgm:t>
        <a:bodyPr/>
        <a:lstStyle/>
        <a:p>
          <a:endParaRPr lang="zh-CN" altLang="en-US"/>
        </a:p>
      </dgm:t>
    </dgm:pt>
    <dgm:pt modelId="{240C59D7-2CE4-462A-9515-C237DA44CA8D}">
      <dgm:prSet phldrT="[文本]"/>
      <dgm:spPr/>
      <dgm:t>
        <a:bodyPr/>
        <a:lstStyle/>
        <a:p>
          <a:r>
            <a:rPr lang="en-US" altLang="zh-CN" dirty="0" smtClean="0"/>
            <a:t>14.3 </a:t>
          </a:r>
          <a:r>
            <a:rPr lang="en-US" dirty="0" smtClean="0"/>
            <a:t>JDBC</a:t>
          </a:r>
          <a:r>
            <a:rPr lang="zh-CN" dirty="0" smtClean="0"/>
            <a:t>常用接口的使用</a:t>
          </a:r>
          <a:endParaRPr lang="zh-CN" altLang="en-US" dirty="0"/>
        </a:p>
      </dgm:t>
    </dgm:pt>
    <dgm:pt modelId="{CD49C4B8-92C8-418B-931E-B71E1BE6881B}" cxnId="{910A7DF5-E214-4793-B0E5-4BDA9128D21F}" type="parTrans">
      <dgm:prSet/>
      <dgm:spPr/>
      <dgm:t>
        <a:bodyPr/>
        <a:lstStyle/>
        <a:p>
          <a:endParaRPr lang="zh-CN" altLang="en-US"/>
        </a:p>
      </dgm:t>
    </dgm:pt>
    <dgm:pt modelId="{947B3124-FA3E-44E6-A51D-10587B3FB02E}" cxnId="{910A7DF5-E214-4793-B0E5-4BDA9128D21F}" type="sibTrans">
      <dgm:prSet/>
      <dgm:spPr/>
      <dgm:t>
        <a:bodyPr/>
        <a:lstStyle/>
        <a:p>
          <a:endParaRPr lang="zh-CN" altLang="en-US"/>
        </a:p>
      </dgm:t>
    </dgm:pt>
    <dgm:pt modelId="{0D916324-155A-416C-938E-0577D8483687}">
      <dgm:prSet/>
      <dgm:spPr/>
      <dgm:t>
        <a:bodyPr/>
        <a:lstStyle/>
        <a:p>
          <a:r>
            <a:rPr lang="en-US" altLang="zh-CN" dirty="0" smtClean="0"/>
            <a:t>14.1 </a:t>
          </a:r>
          <a:r>
            <a:rPr lang="zh-CN" b="1" dirty="0" smtClean="0"/>
            <a:t>为什么需要</a:t>
          </a:r>
          <a:r>
            <a:rPr lang="en-US" b="1" dirty="0" smtClean="0"/>
            <a:t>JDBC</a:t>
          </a:r>
          <a:endParaRPr lang="zh-CN" altLang="en-US" dirty="0"/>
        </a:p>
      </dgm:t>
    </dgm:pt>
    <dgm:pt modelId="{C9FB2DCC-F223-49D7-8639-D9EFA8EA51C2}" cxnId="{29E6D606-CF0E-4764-A051-23DAE912F13D}" type="parTrans">
      <dgm:prSet/>
      <dgm:spPr/>
      <dgm:t>
        <a:bodyPr/>
        <a:lstStyle/>
        <a:p>
          <a:endParaRPr lang="zh-CN" altLang="en-US"/>
        </a:p>
      </dgm:t>
    </dgm:pt>
    <dgm:pt modelId="{0FD71FF6-9D7B-4209-A140-595DF160B1D3}" cxnId="{29E6D606-CF0E-4764-A051-23DAE912F13D}" type="sibTrans">
      <dgm:prSet/>
      <dgm:spPr/>
      <dgm:t>
        <a:bodyPr/>
        <a:lstStyle/>
        <a:p>
          <a:endParaRPr lang="zh-CN" altLang="en-US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C4AC34F-010F-4B17-BD33-4CFEA89B14D2}" type="pres">
      <dgm:prSet presAssocID="{0D916324-155A-416C-938E-0577D848368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3">
        <dgm:presLayoutVars>
          <dgm:bulletEnabled val="1"/>
        </dgm:presLayoutVars>
      </dgm:prSet>
      <dgm:spPr/>
    </dgm:pt>
    <dgm:pt modelId="{BF6E4AC2-A8AB-46D0-B337-7C6D62678552}" type="pres">
      <dgm:prSet presAssocID="{0FD71FF6-9D7B-4209-A140-595DF160B1D3}" presName="spaceBetweenRectangles" presStyleCnt="0"/>
      <dgm:spPr/>
    </dgm:pt>
    <dgm:pt modelId="{45EF6FC4-75DC-49E3-BD05-7B7E6300CE25}" type="pres">
      <dgm:prSet presAssocID="{5D72DEBB-C4EE-4A4C-998A-DBACC02F0CFB}" presName="parentLin" presStyleCnt="0"/>
      <dgm:spPr/>
      <dgm:t>
        <a:bodyPr/>
        <a:lstStyle/>
        <a:p>
          <a:endParaRPr lang="zh-CN" altLang="en-US"/>
        </a:p>
      </dgm:t>
    </dgm:pt>
    <dgm:pt modelId="{20A6C866-FD85-4400-83D4-E3B919A34B51}" type="pres">
      <dgm:prSet presAssocID="{5D72DEBB-C4EE-4A4C-998A-DBACC02F0CF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33C47F7-914D-4919-99FE-C55F44DD4350}" type="pres">
      <dgm:prSet presAssocID="{5D72DEBB-C4EE-4A4C-998A-DBACC02F0CF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9CCC-EF99-4340-B4E1-5E5C5D8074D6}" type="pres">
      <dgm:prSet presAssocID="{5D72DEBB-C4EE-4A4C-998A-DBACC02F0CFB}" presName="negativeSpace" presStyleCnt="0"/>
      <dgm:spPr/>
      <dgm:t>
        <a:bodyPr/>
        <a:lstStyle/>
        <a:p>
          <a:endParaRPr lang="zh-CN" altLang="en-US"/>
        </a:p>
      </dgm:t>
    </dgm:pt>
    <dgm:pt modelId="{5EFADA3F-DBD8-47B3-87A4-F7C4DF43CC18}" type="pres">
      <dgm:prSet presAssocID="{5D72DEBB-C4EE-4A4C-998A-DBACC02F0CF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CB613-75FD-4DEE-8DA5-6CE19F632FB4}" type="pres">
      <dgm:prSet presAssocID="{2E39222F-7B7B-4ED2-827E-1328DFCF5572}" presName="spaceBetweenRectangles" presStyleCnt="0"/>
      <dgm:spPr/>
      <dgm:t>
        <a:bodyPr/>
        <a:lstStyle/>
        <a:p>
          <a:endParaRPr lang="zh-CN" altLang="en-US"/>
        </a:p>
      </dgm:t>
    </dgm:pt>
    <dgm:pt modelId="{AD00622C-704A-40DB-AA9A-CF6B66B9CB56}" type="pres">
      <dgm:prSet presAssocID="{240C59D7-2CE4-462A-9515-C237DA44CA8D}" presName="parentLin" presStyleCnt="0"/>
      <dgm:spPr/>
      <dgm:t>
        <a:bodyPr/>
        <a:lstStyle/>
        <a:p>
          <a:endParaRPr lang="zh-CN" altLang="en-US"/>
        </a:p>
      </dgm:t>
    </dgm:pt>
    <dgm:pt modelId="{1C3B8E56-CDD6-48F6-8138-C0343817464C}" type="pres">
      <dgm:prSet presAssocID="{240C59D7-2CE4-462A-9515-C237DA44CA8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20FC45C-3BD5-48EA-A639-E7D5A20ED3FD}" type="pres">
      <dgm:prSet presAssocID="{240C59D7-2CE4-462A-9515-C237DA44CA8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A93D8-BD3E-486E-ABDB-8DA346AD7C11}" type="pres">
      <dgm:prSet presAssocID="{240C59D7-2CE4-462A-9515-C237DA44CA8D}" presName="negativeSpace" presStyleCnt="0"/>
      <dgm:spPr/>
      <dgm:t>
        <a:bodyPr/>
        <a:lstStyle/>
        <a:p>
          <a:endParaRPr lang="zh-CN" altLang="en-US"/>
        </a:p>
      </dgm:t>
    </dgm:pt>
    <dgm:pt modelId="{58D67328-282B-4E2B-B4DB-8AD412BAFFBC}" type="pres">
      <dgm:prSet presAssocID="{240C59D7-2CE4-462A-9515-C237DA44CA8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6482DF2-4D3A-4573-9238-2C14AAF71A2D}" type="presOf" srcId="{5D72DEBB-C4EE-4A4C-998A-DBACC02F0CFB}" destId="{833C47F7-914D-4919-99FE-C55F44DD4350}" srcOrd="1" destOrd="0" presId="urn:microsoft.com/office/officeart/2005/8/layout/list1"/>
    <dgm:cxn modelId="{1A220DA0-ED41-4929-AA2B-745CE0C8832B}" srcId="{0274B17C-A8D6-4EC1-9F74-DEF1B852E50E}" destId="{5D72DEBB-C4EE-4A4C-998A-DBACC02F0CFB}" srcOrd="1" destOrd="0" parTransId="{17E68D72-00DC-4896-AF97-6202D147E269}" sibTransId="{2E39222F-7B7B-4ED2-827E-1328DFCF5572}"/>
    <dgm:cxn modelId="{E3A0501F-13EA-4124-8EBB-39C96A416EA0}" type="presOf" srcId="{240C59D7-2CE4-462A-9515-C237DA44CA8D}" destId="{120FC45C-3BD5-48EA-A639-E7D5A20ED3FD}" srcOrd="1" destOrd="0" presId="urn:microsoft.com/office/officeart/2005/8/layout/list1"/>
    <dgm:cxn modelId="{910A7DF5-E214-4793-B0E5-4BDA9128D21F}" srcId="{0274B17C-A8D6-4EC1-9F74-DEF1B852E50E}" destId="{240C59D7-2CE4-462A-9515-C237DA44CA8D}" srcOrd="2" destOrd="0" parTransId="{CD49C4B8-92C8-418B-931E-B71E1BE6881B}" sibTransId="{947B3124-FA3E-44E6-A51D-10587B3FB02E}"/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7C9F7A2B-8E83-4568-B521-78607E309ABB}" type="presOf" srcId="{0D916324-155A-416C-938E-0577D8483687}" destId="{AC4AC34F-010F-4B17-BD33-4CFEA89B14D2}" srcOrd="1" destOrd="0" presId="urn:microsoft.com/office/officeart/2005/8/layout/list1"/>
    <dgm:cxn modelId="{325C4584-D11D-4454-82A6-39B337458648}" type="presOf" srcId="{0274B17C-A8D6-4EC1-9F74-DEF1B852E50E}" destId="{290ADAC8-17E0-4F11-BE79-899CD4DD5E12}" srcOrd="0" destOrd="0" presId="urn:microsoft.com/office/officeart/2005/8/layout/list1"/>
    <dgm:cxn modelId="{248484EF-4C31-4D1D-A510-1B27C8B245A4}" type="presOf" srcId="{240C59D7-2CE4-462A-9515-C237DA44CA8D}" destId="{1C3B8E56-CDD6-48F6-8138-C0343817464C}" srcOrd="0" destOrd="0" presId="urn:microsoft.com/office/officeart/2005/8/layout/list1"/>
    <dgm:cxn modelId="{AEF98EBC-8932-47EC-8171-1F4CFAD95E5E}" type="presOf" srcId="{0D916324-155A-416C-938E-0577D8483687}" destId="{DAAF6963-E65C-47D1-9946-15C9FF58088A}" srcOrd="0" destOrd="0" presId="urn:microsoft.com/office/officeart/2005/8/layout/list1"/>
    <dgm:cxn modelId="{A68828CF-CB9C-4AFD-A51F-D8066E19251C}" type="presOf" srcId="{5D72DEBB-C4EE-4A4C-998A-DBACC02F0CFB}" destId="{20A6C866-FD85-4400-83D4-E3B919A34B51}" srcOrd="0" destOrd="0" presId="urn:microsoft.com/office/officeart/2005/8/layout/list1"/>
    <dgm:cxn modelId="{3455500B-4D86-4521-A78E-BD094AB19436}" type="presParOf" srcId="{290ADAC8-17E0-4F11-BE79-899CD4DD5E12}" destId="{7D037558-1041-410C-BB00-56A53B46B633}" srcOrd="0" destOrd="0" presId="urn:microsoft.com/office/officeart/2005/8/layout/list1"/>
    <dgm:cxn modelId="{706AD71A-8BC4-4CFB-8515-6C297C2C3F69}" type="presParOf" srcId="{7D037558-1041-410C-BB00-56A53B46B633}" destId="{DAAF6963-E65C-47D1-9946-15C9FF58088A}" srcOrd="0" destOrd="0" presId="urn:microsoft.com/office/officeart/2005/8/layout/list1"/>
    <dgm:cxn modelId="{256E87BB-6CD3-4CCB-9F65-5DF5513C3A2B}" type="presParOf" srcId="{7D037558-1041-410C-BB00-56A53B46B633}" destId="{AC4AC34F-010F-4B17-BD33-4CFEA89B14D2}" srcOrd="1" destOrd="0" presId="urn:microsoft.com/office/officeart/2005/8/layout/list1"/>
    <dgm:cxn modelId="{F9B10E13-62EB-4753-9E2E-9A2765942477}" type="presParOf" srcId="{290ADAC8-17E0-4F11-BE79-899CD4DD5E12}" destId="{42051C9F-E171-4D08-ABA7-B3DCED05B5BB}" srcOrd="1" destOrd="0" presId="urn:microsoft.com/office/officeart/2005/8/layout/list1"/>
    <dgm:cxn modelId="{6EBE8C0D-6225-4DEC-8F94-055E22C5E45D}" type="presParOf" srcId="{290ADAC8-17E0-4F11-BE79-899CD4DD5E12}" destId="{5514F667-B578-4B34-8BA2-7019B8340873}" srcOrd="2" destOrd="0" presId="urn:microsoft.com/office/officeart/2005/8/layout/list1"/>
    <dgm:cxn modelId="{88743C12-CFAD-4D8D-A6E6-02E853691F68}" type="presParOf" srcId="{290ADAC8-17E0-4F11-BE79-899CD4DD5E12}" destId="{BF6E4AC2-A8AB-46D0-B337-7C6D62678552}" srcOrd="3" destOrd="0" presId="urn:microsoft.com/office/officeart/2005/8/layout/list1"/>
    <dgm:cxn modelId="{23527247-A103-4103-BF57-D58669FAE2BF}" type="presParOf" srcId="{290ADAC8-17E0-4F11-BE79-899CD4DD5E12}" destId="{45EF6FC4-75DC-49E3-BD05-7B7E6300CE25}" srcOrd="4" destOrd="0" presId="urn:microsoft.com/office/officeart/2005/8/layout/list1"/>
    <dgm:cxn modelId="{969964A7-551D-45DF-9BB5-5BCD3B8043BD}" type="presParOf" srcId="{45EF6FC4-75DC-49E3-BD05-7B7E6300CE25}" destId="{20A6C866-FD85-4400-83D4-E3B919A34B51}" srcOrd="0" destOrd="0" presId="urn:microsoft.com/office/officeart/2005/8/layout/list1"/>
    <dgm:cxn modelId="{B5E67C68-714A-4146-AC1A-85DE1C9D27C2}" type="presParOf" srcId="{45EF6FC4-75DC-49E3-BD05-7B7E6300CE25}" destId="{833C47F7-914D-4919-99FE-C55F44DD4350}" srcOrd="1" destOrd="0" presId="urn:microsoft.com/office/officeart/2005/8/layout/list1"/>
    <dgm:cxn modelId="{55AD5506-EC8F-4AC0-B4AB-65EE1ADB2C96}" type="presParOf" srcId="{290ADAC8-17E0-4F11-BE79-899CD4DD5E12}" destId="{1CA09CCC-EF99-4340-B4E1-5E5C5D8074D6}" srcOrd="5" destOrd="0" presId="urn:microsoft.com/office/officeart/2005/8/layout/list1"/>
    <dgm:cxn modelId="{629232D4-D779-4E21-BF8B-BFEA4581534F}" type="presParOf" srcId="{290ADAC8-17E0-4F11-BE79-899CD4DD5E12}" destId="{5EFADA3F-DBD8-47B3-87A4-F7C4DF43CC18}" srcOrd="6" destOrd="0" presId="urn:microsoft.com/office/officeart/2005/8/layout/list1"/>
    <dgm:cxn modelId="{A6AED330-1C10-456B-9ED6-ABF55004D7EE}" type="presParOf" srcId="{290ADAC8-17E0-4F11-BE79-899CD4DD5E12}" destId="{D5BCB613-75FD-4DEE-8DA5-6CE19F632FB4}" srcOrd="7" destOrd="0" presId="urn:microsoft.com/office/officeart/2005/8/layout/list1"/>
    <dgm:cxn modelId="{F325ECB1-3B03-4AA2-B694-CFA0CA730713}" type="presParOf" srcId="{290ADAC8-17E0-4F11-BE79-899CD4DD5E12}" destId="{AD00622C-704A-40DB-AA9A-CF6B66B9CB56}" srcOrd="8" destOrd="0" presId="urn:microsoft.com/office/officeart/2005/8/layout/list1"/>
    <dgm:cxn modelId="{B7E92C01-1C5E-4EAA-A34F-5D351AF5CC4C}" type="presParOf" srcId="{AD00622C-704A-40DB-AA9A-CF6B66B9CB56}" destId="{1C3B8E56-CDD6-48F6-8138-C0343817464C}" srcOrd="0" destOrd="0" presId="urn:microsoft.com/office/officeart/2005/8/layout/list1"/>
    <dgm:cxn modelId="{1FB5228A-80DD-478B-B9F5-91BB4A5D42C1}" type="presParOf" srcId="{AD00622C-704A-40DB-AA9A-CF6B66B9CB56}" destId="{120FC45C-3BD5-48EA-A639-E7D5A20ED3FD}" srcOrd="1" destOrd="0" presId="urn:microsoft.com/office/officeart/2005/8/layout/list1"/>
    <dgm:cxn modelId="{5BB43E96-72ED-46A2-A491-F79A0A405FC8}" type="presParOf" srcId="{290ADAC8-17E0-4F11-BE79-899CD4DD5E12}" destId="{197A93D8-BD3E-486E-ABDB-8DA346AD7C11}" srcOrd="9" destOrd="0" presId="urn:microsoft.com/office/officeart/2005/8/layout/list1"/>
    <dgm:cxn modelId="{82E84BCC-8CB5-44AF-8B1F-72EAF61B0859}" type="presParOf" srcId="{290ADAC8-17E0-4F11-BE79-899CD4DD5E12}" destId="{58D67328-282B-4E2B-B4DB-8AD412BAFF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929354" cy="3286148"/>
        <a:chOff x="0" y="0"/>
        <a:chExt cx="5929354" cy="3286148"/>
      </a:xfrm>
    </dsp:grpSpPr>
    <dsp:sp modelId="{5514F667-B578-4B34-8BA2-7019B8340873}">
      <dsp:nvSpPr>
        <dsp:cNvPr id="5" name="矩形 4"/>
        <dsp:cNvSpPr/>
      </dsp:nvSpPr>
      <dsp:spPr bwMode="white">
        <a:xfrm>
          <a:off x="0" y="631474"/>
          <a:ext cx="5929354" cy="504000"/>
        </a:xfrm>
        <a:prstGeom prst="rect">
          <a:avLst/>
        </a:prstGeom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60183" tIns="416559" rIns="460183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631474"/>
        <a:ext cx="5929354" cy="504000"/>
      </dsp:txXfrm>
    </dsp:sp>
    <dsp:sp modelId="{AC4AC34F-010F-4B17-BD33-4CFEA89B14D2}">
      <dsp:nvSpPr>
        <dsp:cNvPr id="4" name="圆角矩形 3"/>
        <dsp:cNvSpPr/>
      </dsp:nvSpPr>
      <dsp:spPr bwMode="white">
        <a:xfrm>
          <a:off x="296468" y="336274"/>
          <a:ext cx="4150548" cy="5904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56880" tIns="0" rIns="156880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14.1 </a:t>
          </a:r>
          <a:r>
            <a:rPr lang="zh-CN" b="1" dirty="0" smtClean="0"/>
            <a:t>为什么需要</a:t>
          </a:r>
          <a:r>
            <a:rPr lang="en-US" b="1" dirty="0" smtClean="0"/>
            <a:t>JDBC</a:t>
          </a:r>
          <a:endParaRPr lang="zh-CN" altLang="en-US" dirty="0"/>
        </a:p>
      </dsp:txBody>
      <dsp:txXfrm>
        <a:off x="296468" y="336274"/>
        <a:ext cx="4150548" cy="590400"/>
      </dsp:txXfrm>
    </dsp:sp>
    <dsp:sp modelId="{5EFADA3F-DBD8-47B3-87A4-F7C4DF43CC18}">
      <dsp:nvSpPr>
        <dsp:cNvPr id="8" name="矩形 7"/>
        <dsp:cNvSpPr/>
      </dsp:nvSpPr>
      <dsp:spPr bwMode="white">
        <a:xfrm>
          <a:off x="0" y="1538674"/>
          <a:ext cx="5929354" cy="504000"/>
        </a:xfrm>
        <a:prstGeom prst="rect">
          <a:avLst/>
        </a:prstGeom>
      </dsp:spPr>
      <dsp:style>
        <a:lnRef idx="1">
          <a:schemeClr val="accent2">
            <a:hueOff val="-2700000"/>
            <a:satOff val="-29019"/>
            <a:lumOff val="-235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60183" tIns="416559" rIns="460183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538674"/>
        <a:ext cx="5929354" cy="504000"/>
      </dsp:txXfrm>
    </dsp:sp>
    <dsp:sp modelId="{833C47F7-914D-4919-99FE-C55F44DD4350}">
      <dsp:nvSpPr>
        <dsp:cNvPr id="7" name="圆角矩形 6"/>
        <dsp:cNvSpPr/>
      </dsp:nvSpPr>
      <dsp:spPr bwMode="white">
        <a:xfrm>
          <a:off x="296468" y="1243474"/>
          <a:ext cx="4150548" cy="5904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-2700000"/>
            <a:satOff val="-29019"/>
            <a:lumOff val="-235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56880" tIns="0" rIns="156880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14.2 </a:t>
          </a:r>
          <a:r>
            <a:rPr lang="zh-CN" dirty="0" smtClean="0"/>
            <a:t>使用</a:t>
          </a:r>
          <a:r>
            <a:rPr lang="en-US" dirty="0" smtClean="0"/>
            <a:t>JDBC</a:t>
          </a:r>
          <a:r>
            <a:rPr lang="zh-CN" dirty="0" smtClean="0"/>
            <a:t>连接数据库的方法</a:t>
          </a:r>
          <a:endParaRPr lang="zh-CN" altLang="en-US" dirty="0"/>
        </a:p>
      </dsp:txBody>
      <dsp:txXfrm>
        <a:off x="296468" y="1243474"/>
        <a:ext cx="4150548" cy="590400"/>
      </dsp:txXfrm>
    </dsp:sp>
    <dsp:sp modelId="{58D67328-282B-4E2B-B4DB-8AD412BAFFBC}">
      <dsp:nvSpPr>
        <dsp:cNvPr id="11" name="矩形 10"/>
        <dsp:cNvSpPr/>
      </dsp:nvSpPr>
      <dsp:spPr bwMode="white">
        <a:xfrm>
          <a:off x="0" y="2445874"/>
          <a:ext cx="5929354" cy="504000"/>
        </a:xfrm>
        <a:prstGeom prst="rect">
          <a:avLst/>
        </a:prstGeom>
      </dsp:spPr>
      <dsp:style>
        <a:lnRef idx="1">
          <a:schemeClr val="accent2">
            <a:hueOff val="-5400000"/>
            <a:satOff val="-58038"/>
            <a:lumOff val="-4705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460183" tIns="416559" rIns="460183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445874"/>
        <a:ext cx="5929354" cy="504000"/>
      </dsp:txXfrm>
    </dsp:sp>
    <dsp:sp modelId="{120FC45C-3BD5-48EA-A639-E7D5A20ED3FD}">
      <dsp:nvSpPr>
        <dsp:cNvPr id="10" name="圆角矩形 9"/>
        <dsp:cNvSpPr/>
      </dsp:nvSpPr>
      <dsp:spPr bwMode="white">
        <a:xfrm>
          <a:off x="296468" y="2150674"/>
          <a:ext cx="4150548" cy="5904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-5400000"/>
            <a:satOff val="-58038"/>
            <a:lumOff val="-4705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56880" tIns="0" rIns="156880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14.3 </a:t>
          </a:r>
          <a:r>
            <a:rPr lang="en-US" dirty="0" smtClean="0"/>
            <a:t>JDBC</a:t>
          </a:r>
          <a:r>
            <a:rPr lang="zh-CN" dirty="0" smtClean="0"/>
            <a:t>常用接口的使用</a:t>
          </a:r>
          <a:endParaRPr lang="zh-CN" altLang="en-US" dirty="0"/>
        </a:p>
      </dsp:txBody>
      <dsp:txXfrm>
        <a:off x="296468" y="2150674"/>
        <a:ext cx="4150548" cy="590400"/>
      </dsp:txXfrm>
    </dsp:sp>
    <dsp:sp modelId="{DAAF6963-E65C-47D1-9946-15C9FF58088A}">
      <dsp:nvSpPr>
        <dsp:cNvPr id="3" name="矩形 2" hidden="1"/>
        <dsp:cNvSpPr/>
      </dsp:nvSpPr>
      <dsp:spPr>
        <a:xfrm>
          <a:off x="0" y="336274"/>
          <a:ext cx="296468" cy="590400"/>
        </a:xfrm>
        <a:prstGeom prst="rect">
          <a:avLst/>
        </a:prstGeom>
      </dsp:spPr>
      <dsp:txXfrm>
        <a:off x="0" y="336274"/>
        <a:ext cx="296468" cy="590400"/>
      </dsp:txXfrm>
    </dsp:sp>
    <dsp:sp modelId="{20A6C866-FD85-4400-83D4-E3B919A34B51}">
      <dsp:nvSpPr>
        <dsp:cNvPr id="6" name="矩形 5" hidden="1"/>
        <dsp:cNvSpPr/>
      </dsp:nvSpPr>
      <dsp:spPr>
        <a:xfrm>
          <a:off x="0" y="1243474"/>
          <a:ext cx="296468" cy="590400"/>
        </a:xfrm>
        <a:prstGeom prst="rect">
          <a:avLst/>
        </a:prstGeom>
      </dsp:spPr>
      <dsp:txXfrm>
        <a:off x="0" y="1243474"/>
        <a:ext cx="296468" cy="590400"/>
      </dsp:txXfrm>
    </dsp:sp>
    <dsp:sp modelId="{1C3B8E56-CDD6-48F6-8138-C0343817464C}">
      <dsp:nvSpPr>
        <dsp:cNvPr id="9" name="矩形 8" hidden="1"/>
        <dsp:cNvSpPr/>
      </dsp:nvSpPr>
      <dsp:spPr>
        <a:xfrm>
          <a:off x="0" y="2150674"/>
          <a:ext cx="296468" cy="590400"/>
        </a:xfrm>
        <a:prstGeom prst="rect">
          <a:avLst/>
        </a:prstGeom>
      </dsp:spPr>
      <dsp:txXfrm>
        <a:off x="0" y="2150674"/>
        <a:ext cx="296468" cy="590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hyperlink" Target="http://www.cqu.edu.cn/" TargetMode="External"/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>
            <a:fillRect/>
          </a:stretch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anose="05000000000000000000" pitchFamily="2" charset="2"/>
              <a:buChar char="n"/>
              <a:defRPr sz="2600" baseline="0"/>
            </a:lvl1pPr>
            <a:lvl2pPr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/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文字与背景</a:t>
              </a:r>
              <a:endParaRPr lang="zh-CN" altLang="en-US" sz="105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常用色</a:t>
              </a:r>
              <a:endParaRPr lang="zh-CN" altLang="en-US" sz="105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辅助色</a:t>
              </a:r>
              <a:endParaRPr lang="zh-CN" altLang="en-US" sz="105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链接色</a:t>
              </a:r>
              <a:endParaRPr lang="zh-CN" altLang="en-US" sz="105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 smtClean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配色规则：</a:t>
              </a:r>
              <a:endParaRPr lang="en-US" altLang="zh-CN" sz="800" b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通常情况下，配色方案中的前四种色彩文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——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“字与背景色”固定不变。常用色与模板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/logo/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配色方案的编辑：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07/10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菜单中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颜色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中修改；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03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格式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幻灯片设计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配色方案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】</a:t>
              </a:r>
              <a:endPara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wrap="square" lIns="0" tIns="0" rIns="0" bIns="0" numCol="1" rtlCol="0" anchor="ctr" anchorCtr="0" compatLnSpc="1"/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/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>
            <a:fillRect/>
          </a:stretch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 lvl="0"/>
            <a:endParaRPr lang="en-US" altLang="zh-CN" sz="1100" dirty="0">
              <a:cs typeface="Arial" panose="020B0604020202020204" pitchFamily="34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>
            <a:fillRect/>
          </a:stretch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0" tooltip="重庆大学"/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hyperlink" Target="http://www.cqu.edu.c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4320480" cy="576064"/>
          </a:xfrm>
        </p:spPr>
        <p:txBody>
          <a:bodyPr>
            <a:noAutofit/>
          </a:bodyPr>
          <a:lstStyle/>
          <a:p>
            <a:pPr algn="r"/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14</a:t>
            </a:r>
            <a:r>
              <a:rPr lang="zh-CN" altLang="en-US" sz="3600" b="1" dirty="0" smtClean="0"/>
              <a:t>章  </a:t>
            </a:r>
            <a:r>
              <a:rPr lang="en-US" altLang="zh-CN" b="1" dirty="0"/>
              <a:t>JDBC</a:t>
            </a:r>
            <a:r>
              <a:rPr lang="zh-CN" altLang="en-US" b="1" dirty="0"/>
              <a:t>技术 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85469" y="1224136"/>
          <a:ext cx="7286931" cy="422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" imgW="6186170" imgH="3589655" progId="Visio.Drawing.11">
                  <p:embed/>
                </p:oleObj>
              </mc:Choice>
              <mc:Fallback>
                <p:oleObj name="" r:id="rId1" imgW="6186170" imgH="35896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469" y="1224136"/>
                        <a:ext cx="7286931" cy="4221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396883" y="5651956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JDBC</a:t>
            </a:r>
            <a:r>
              <a:rPr lang="zh-CN" altLang="zh-CN" kern="1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功能结构图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98191" y="1310505"/>
          <a:ext cx="5148064" cy="437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" imgW="3262630" imgH="2776855" progId="Visio.Drawing.11">
                  <p:embed/>
                </p:oleObj>
              </mc:Choice>
              <mc:Fallback>
                <p:oleObj name="" r:id="rId1" imgW="3262630" imgH="27768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191" y="1310505"/>
                        <a:ext cx="5148064" cy="4374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434235" y="5579948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一个简单的通过</a:t>
            </a:r>
            <a:r>
              <a:rPr lang="en-US" altLang="zh-CN" kern="100" dirty="0">
                <a:latin typeface="Times New Roman" panose="02020603050405020304" charset="0"/>
                <a:ea typeface="宋体" panose="02010600030101010101" pitchFamily="2" charset="-122"/>
              </a:rPr>
              <a:t>JDBC</a:t>
            </a:r>
            <a:r>
              <a:rPr lang="zh-CN" altLang="zh-CN" kern="1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访问数据库的过程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/>
              <a:t>14.4</a:t>
            </a:r>
            <a:r>
              <a:rPr lang="zh-CN" altLang="en-US" dirty="0" smtClean="0"/>
              <a:t> 通过</a:t>
            </a:r>
            <a:r>
              <a:rPr lang="en-US" altLang="zh-CN" dirty="0"/>
              <a:t>JDBC</a:t>
            </a:r>
            <a:r>
              <a:rPr lang="zh-CN" altLang="en-US" dirty="0"/>
              <a:t>访问数据库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/>
              <a:t>加载</a:t>
            </a:r>
            <a:r>
              <a:rPr lang="en-US" altLang="zh-CN" dirty="0"/>
              <a:t>JDBC</a:t>
            </a:r>
            <a:r>
              <a:rPr lang="zh-CN" altLang="en-US" dirty="0"/>
              <a:t>驱动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zh-CN" dirty="0"/>
              <a:t>为了要连接数据库，必须要有相应数据库的</a:t>
            </a:r>
            <a:r>
              <a:rPr lang="en-US" altLang="zh-CN" dirty="0"/>
              <a:t>JDBC</a:t>
            </a:r>
            <a:r>
              <a:rPr lang="zh-CN" altLang="zh-CN" dirty="0"/>
              <a:t>驱动程序，并将驱动程序的</a:t>
            </a:r>
            <a:r>
              <a:rPr lang="en-US" altLang="zh-CN" dirty="0"/>
              <a:t>.jar</a:t>
            </a:r>
            <a:r>
              <a:rPr lang="zh-CN" altLang="zh-CN" dirty="0"/>
              <a:t>文件加入到应用程序的</a:t>
            </a:r>
            <a:r>
              <a:rPr lang="en-US" altLang="zh-CN" dirty="0" err="1"/>
              <a:t>classpath</a:t>
            </a:r>
            <a:r>
              <a:rPr lang="zh-CN" altLang="zh-CN" dirty="0"/>
              <a:t>设置中。此后再在程序中通过</a:t>
            </a:r>
            <a:r>
              <a:rPr lang="en-US" altLang="zh-CN" dirty="0" err="1"/>
              <a:t>DriverManager</a:t>
            </a:r>
            <a:r>
              <a:rPr lang="zh-CN" altLang="zh-CN" dirty="0"/>
              <a:t>类加载</a:t>
            </a:r>
            <a:r>
              <a:rPr lang="en-US" altLang="zh-CN" dirty="0"/>
              <a:t>JDBC</a:t>
            </a:r>
            <a:r>
              <a:rPr lang="zh-CN" altLang="zh-CN" dirty="0"/>
              <a:t>驱动类。 </a:t>
            </a:r>
            <a:endParaRPr lang="en-US" altLang="zh-CN" dirty="0"/>
          </a:p>
          <a:p>
            <a:pPr lvl="1"/>
            <a:r>
              <a:rPr lang="en-US" altLang="zh-CN" dirty="0" err="1"/>
              <a:t>DriverManager</a:t>
            </a:r>
            <a:r>
              <a:rPr lang="zh-CN" altLang="zh-CN" dirty="0"/>
              <a:t>（驱动程序管理器）类是</a:t>
            </a:r>
            <a:r>
              <a:rPr lang="en-US" altLang="zh-CN" dirty="0"/>
              <a:t>JDBC</a:t>
            </a:r>
            <a:r>
              <a:rPr lang="zh-CN" altLang="zh-CN" dirty="0"/>
              <a:t>的管理层，作用于用户和驱动程序之间。</a:t>
            </a:r>
            <a:r>
              <a:rPr lang="en-US" altLang="zh-CN" dirty="0" err="1"/>
              <a:t>DriverManager</a:t>
            </a:r>
            <a:r>
              <a:rPr lang="zh-CN" altLang="zh-CN" dirty="0"/>
              <a:t>类跟踪可用的驱动程序，并在数据库和相应驱动程序之间建立连接。 </a:t>
            </a:r>
            <a:endParaRPr lang="en-US" altLang="zh-CN" dirty="0" smtClean="0"/>
          </a:p>
          <a:p>
            <a:pPr lvl="1"/>
            <a:r>
              <a:rPr lang="zh-CN" altLang="zh-CN" dirty="0"/>
              <a:t>通过调用</a:t>
            </a:r>
            <a:r>
              <a:rPr lang="en-US" altLang="zh-CN" dirty="0" err="1"/>
              <a:t>Class.forName</a:t>
            </a:r>
            <a:r>
              <a:rPr lang="zh-CN" altLang="zh-CN" dirty="0"/>
              <a:t>（）方法将显式地加载驱动程序类。 </a:t>
            </a:r>
            <a:endParaRPr lang="zh-CN" altLang="en-US" dirty="0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建立连接</a:t>
            </a:r>
            <a:endParaRPr lang="en-US" altLang="zh-CN" dirty="0" smtClean="0"/>
          </a:p>
          <a:p>
            <a:pPr lvl="1"/>
            <a:r>
              <a:rPr lang="en-US" altLang="zh-CN" dirty="0" err="1"/>
              <a:t>getConnection</a:t>
            </a:r>
            <a:r>
              <a:rPr lang="en-US" altLang="zh-CN" dirty="0"/>
              <a:t>()</a:t>
            </a:r>
            <a:r>
              <a:rPr lang="zh-CN" altLang="zh-CN" dirty="0"/>
              <a:t>方法将建立在</a:t>
            </a:r>
            <a:r>
              <a:rPr lang="en-US" altLang="zh-CN" dirty="0"/>
              <a:t>JDBC URL</a:t>
            </a:r>
            <a:r>
              <a:rPr lang="zh-CN" altLang="zh-CN" dirty="0"/>
              <a:t>中定义的数据库的</a:t>
            </a:r>
            <a:r>
              <a:rPr lang="en-US" altLang="zh-CN" dirty="0"/>
              <a:t>Connection</a:t>
            </a:r>
            <a:r>
              <a:rPr lang="zh-CN" altLang="zh-CN" dirty="0"/>
              <a:t>连接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JDBC</a:t>
            </a:r>
            <a:r>
              <a:rPr lang="zh-CN" altLang="en-US" dirty="0"/>
              <a:t>的</a:t>
            </a:r>
            <a:r>
              <a:rPr lang="en-US" altLang="zh-CN" dirty="0"/>
              <a:t>URL</a:t>
            </a:r>
            <a:r>
              <a:rPr lang="zh-CN" altLang="en-US" dirty="0"/>
              <a:t>的语法如下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jdbc</a:t>
            </a:r>
            <a:r>
              <a:rPr lang="en-US" altLang="zh-CN" dirty="0"/>
              <a:t>:&lt;</a:t>
            </a:r>
            <a:r>
              <a:rPr lang="zh-CN" altLang="en-US" dirty="0"/>
              <a:t>子协议</a:t>
            </a:r>
            <a:r>
              <a:rPr lang="en-US" altLang="zh-CN" dirty="0"/>
              <a:t>&gt;:&lt;</a:t>
            </a:r>
            <a:r>
              <a:rPr lang="zh-CN" altLang="en-US" dirty="0"/>
              <a:t>子名</a:t>
            </a:r>
            <a:r>
              <a:rPr lang="en-US" altLang="zh-CN" dirty="0"/>
              <a:t>&gt; </a:t>
            </a:r>
            <a:endParaRPr lang="en-US" altLang="zh-CN" dirty="0" smtClean="0"/>
          </a:p>
          <a:p>
            <a:pPr lvl="1"/>
            <a:r>
              <a:rPr lang="en-US" altLang="zh-CN" dirty="0" err="1"/>
              <a:t>getConnection</a:t>
            </a:r>
            <a:r>
              <a:rPr lang="en-US" altLang="zh-CN" dirty="0"/>
              <a:t>()</a:t>
            </a:r>
            <a:r>
              <a:rPr lang="zh-CN" altLang="zh-CN" dirty="0"/>
              <a:t>方法返回的</a:t>
            </a:r>
            <a:r>
              <a:rPr lang="en-US" altLang="zh-CN" dirty="0"/>
              <a:t>Connection</a:t>
            </a:r>
            <a:r>
              <a:rPr lang="zh-CN" altLang="zh-CN" dirty="0"/>
              <a:t>对象代表与数据库的连接。 </a:t>
            </a:r>
            <a:endParaRPr lang="en-US" altLang="zh-CN" dirty="0" smtClean="0"/>
          </a:p>
          <a:p>
            <a:pPr lvl="1"/>
            <a:r>
              <a:rPr lang="en-US" altLang="zh-CN" dirty="0"/>
              <a:t>Connection</a:t>
            </a:r>
            <a:r>
              <a:rPr lang="zh-CN" altLang="zh-CN" dirty="0"/>
              <a:t>接口常用的方法</a:t>
            </a:r>
            <a:r>
              <a:rPr lang="zh-CN" altLang="zh-CN" dirty="0" smtClean="0"/>
              <a:t>有</a:t>
            </a:r>
            <a:r>
              <a:rPr lang="zh-CN" altLang="en-US" dirty="0" smtClean="0"/>
              <a:t>：</a:t>
            </a:r>
            <a:r>
              <a:rPr lang="en-US" altLang="zh-CN" dirty="0"/>
              <a:t>close()</a:t>
            </a:r>
            <a:r>
              <a:rPr lang="zh-CN" altLang="zh-CN" dirty="0" smtClean="0"/>
              <a:t>方法</a:t>
            </a:r>
            <a:r>
              <a:rPr lang="zh-CN" altLang="en-US" dirty="0" smtClean="0"/>
              <a:t>、</a:t>
            </a:r>
            <a:r>
              <a:rPr lang="en-US" altLang="zh-CN" dirty="0" err="1"/>
              <a:t>createStatement</a:t>
            </a:r>
            <a:r>
              <a:rPr lang="en-US" altLang="zh-CN" dirty="0"/>
              <a:t>()</a:t>
            </a:r>
            <a:r>
              <a:rPr lang="zh-CN" altLang="zh-CN" dirty="0"/>
              <a:t>方法 </a:t>
            </a:r>
            <a:r>
              <a:rPr lang="zh-CN" altLang="en-US" dirty="0" smtClean="0"/>
              <a:t>、</a:t>
            </a:r>
            <a:r>
              <a:rPr lang="en-US" altLang="zh-CN" dirty="0" err="1"/>
              <a:t>prepareStatement</a:t>
            </a:r>
            <a:r>
              <a:rPr lang="en-US" altLang="zh-CN" dirty="0"/>
              <a:t>()</a:t>
            </a:r>
            <a:r>
              <a:rPr lang="zh-CN" altLang="zh-CN" dirty="0"/>
              <a:t>方法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96010" y="5480685"/>
            <a:ext cx="6796405" cy="975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com.mysql.jdbc.Driver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jdbc:mysql://</a:t>
            </a:r>
            <a:r>
              <a:rPr lang="en-US" altLang="zh-CN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localhost</a:t>
            </a: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:3306/zhxsales?useUnicode=true&amp;characterEncoding=UTF-8&amp;useSSL=false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fontAlgn="base"/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 fontAlgn="base"/>
            <a:r>
              <a:rPr lang="en-US" altLang="zh-CN" dirty="0"/>
              <a:t>JDBC</a:t>
            </a:r>
            <a:r>
              <a:rPr lang="zh-CN" altLang="zh-CN" dirty="0"/>
              <a:t>通过</a:t>
            </a:r>
            <a:r>
              <a:rPr lang="en-US" altLang="zh-CN" dirty="0"/>
              <a:t>Statement</a:t>
            </a:r>
            <a:r>
              <a:rPr lang="zh-CN" altLang="zh-CN" dirty="0"/>
              <a:t>接口向数据库发送</a:t>
            </a:r>
            <a:r>
              <a:rPr lang="en-US" altLang="zh-CN" dirty="0"/>
              <a:t>SQL</a:t>
            </a:r>
            <a:r>
              <a:rPr lang="zh-CN" altLang="zh-CN" dirty="0"/>
              <a:t>语句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 fontAlgn="base"/>
            <a:r>
              <a:rPr lang="en-US" altLang="zh-CN" dirty="0" smtClean="0"/>
              <a:t>Statement</a:t>
            </a:r>
            <a:r>
              <a:rPr lang="zh-CN" altLang="zh-CN" dirty="0"/>
              <a:t>提供了许多方法，最常用的方法有： </a:t>
            </a:r>
            <a:r>
              <a:rPr lang="en-US" altLang="zh-CN" dirty="0"/>
              <a:t>execute()</a:t>
            </a:r>
            <a:r>
              <a:rPr lang="zh-CN" altLang="zh-CN" dirty="0"/>
              <a:t>方法 </a:t>
            </a:r>
            <a:r>
              <a:rPr lang="zh-CN" altLang="en-US" dirty="0" smtClean="0"/>
              <a:t>、</a:t>
            </a:r>
            <a:r>
              <a:rPr lang="en-US" altLang="zh-CN" dirty="0" err="1"/>
              <a:t>executeQuery</a:t>
            </a:r>
            <a:r>
              <a:rPr lang="en-US" altLang="zh-CN" dirty="0"/>
              <a:t>()</a:t>
            </a:r>
            <a:r>
              <a:rPr lang="zh-CN" altLang="zh-CN" dirty="0"/>
              <a:t>方法 </a:t>
            </a:r>
            <a:r>
              <a:rPr lang="zh-CN" altLang="en-US" dirty="0" smtClean="0"/>
              <a:t>、</a:t>
            </a:r>
            <a:r>
              <a:rPr lang="en-US" altLang="zh-CN" dirty="0" err="1"/>
              <a:t>executeUpdate</a:t>
            </a:r>
            <a:r>
              <a:rPr lang="en-US" altLang="zh-CN" dirty="0"/>
              <a:t>()</a:t>
            </a:r>
            <a:r>
              <a:rPr lang="zh-CN" altLang="zh-CN" dirty="0"/>
              <a:t>方法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fontAlgn="base"/>
            <a:r>
              <a:rPr lang="zh-CN" altLang="zh-CN" dirty="0"/>
              <a:t>有三种</a:t>
            </a:r>
            <a:r>
              <a:rPr lang="en-US" altLang="zh-CN" dirty="0"/>
              <a:t>Statement</a:t>
            </a:r>
            <a:r>
              <a:rPr lang="zh-CN" altLang="zh-CN" dirty="0" smtClean="0"/>
              <a:t>对象</a:t>
            </a:r>
            <a:endParaRPr lang="en-US" altLang="zh-CN" dirty="0" smtClean="0"/>
          </a:p>
          <a:p>
            <a:pPr lvl="2" fontAlgn="base"/>
            <a:r>
              <a:rPr lang="en-US" altLang="zh-CN" dirty="0" smtClean="0"/>
              <a:t>Statement</a:t>
            </a:r>
            <a:r>
              <a:rPr lang="zh-CN" altLang="zh-CN" dirty="0"/>
              <a:t>对象</a:t>
            </a:r>
            <a:r>
              <a:rPr lang="zh-CN" altLang="zh-CN" dirty="0" smtClean="0"/>
              <a:t>用于</a:t>
            </a:r>
            <a:r>
              <a:rPr lang="zh-CN" altLang="zh-CN" dirty="0"/>
              <a:t>执行不带参数的简单</a:t>
            </a:r>
            <a:r>
              <a:rPr lang="en-US" altLang="zh-CN" dirty="0"/>
              <a:t>SQL</a:t>
            </a:r>
            <a:r>
              <a:rPr lang="zh-CN" altLang="zh-CN" dirty="0"/>
              <a:t>语句 </a:t>
            </a:r>
            <a:endParaRPr lang="en-US" altLang="zh-CN" dirty="0" smtClean="0"/>
          </a:p>
          <a:p>
            <a:pPr lvl="2" fontAlgn="base"/>
            <a:r>
              <a:rPr lang="en-US" altLang="zh-CN" dirty="0" err="1" smtClean="0"/>
              <a:t>PreparedStatement</a:t>
            </a:r>
            <a:r>
              <a:rPr lang="zh-CN" altLang="zh-CN" dirty="0"/>
              <a:t>对象用于执行带或者不带参数的预编译</a:t>
            </a:r>
            <a:r>
              <a:rPr lang="en-US" altLang="zh-CN" dirty="0"/>
              <a:t>SQL</a:t>
            </a:r>
            <a:r>
              <a:rPr lang="zh-CN" altLang="zh-CN" dirty="0"/>
              <a:t>语句 </a:t>
            </a:r>
            <a:endParaRPr lang="en-US" altLang="zh-CN" dirty="0" smtClean="0"/>
          </a:p>
          <a:p>
            <a:pPr lvl="2" fontAlgn="base"/>
            <a:r>
              <a:rPr lang="en-US" altLang="zh-CN" dirty="0" err="1" smtClean="0"/>
              <a:t>CallableStatement</a:t>
            </a:r>
            <a:r>
              <a:rPr lang="zh-CN" altLang="zh-CN" dirty="0"/>
              <a:t>对象用于执行对数据库已存储过程的</a:t>
            </a:r>
            <a:r>
              <a:rPr lang="zh-CN" altLang="zh-CN" dirty="0" smtClean="0"/>
              <a:t>调用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检索结果</a:t>
            </a:r>
            <a:endParaRPr lang="en-US" altLang="zh-CN" dirty="0" smtClean="0"/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语句发送以后，返回的结果通常存放在一个</a:t>
            </a:r>
            <a:r>
              <a:rPr lang="en-US" altLang="zh-CN" dirty="0" err="1"/>
              <a:t>ResultSet</a:t>
            </a:r>
            <a:r>
              <a:rPr lang="zh-CN" altLang="en-US" dirty="0"/>
              <a:t>类的对象中，</a:t>
            </a:r>
            <a:r>
              <a:rPr lang="en-US" altLang="zh-CN" dirty="0" err="1"/>
              <a:t>ResultSet</a:t>
            </a:r>
            <a:r>
              <a:rPr lang="zh-CN" altLang="en-US" dirty="0"/>
              <a:t>对象可以看作是一个表，这个表中包含由</a:t>
            </a:r>
            <a:r>
              <a:rPr lang="en-US" altLang="zh-CN" dirty="0"/>
              <a:t>SQL</a:t>
            </a:r>
            <a:r>
              <a:rPr lang="zh-CN" altLang="en-US" dirty="0"/>
              <a:t>返回的列名和相应的值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ResultSet</a:t>
            </a:r>
            <a:r>
              <a:rPr lang="zh-CN" altLang="zh-CN" dirty="0"/>
              <a:t>对象中维持了一个指向当前行的指针，通过</a:t>
            </a:r>
            <a:r>
              <a:rPr lang="en-US" altLang="zh-CN" dirty="0" err="1"/>
              <a:t>ResultSet.next</a:t>
            </a:r>
            <a:r>
              <a:rPr lang="en-US" altLang="zh-CN" dirty="0"/>
              <a:t>()</a:t>
            </a:r>
            <a:r>
              <a:rPr lang="zh-CN" altLang="zh-CN" dirty="0"/>
              <a:t>方法把当前的指针向下移动一行。最初它位于第一行前，因此第一次调用</a:t>
            </a:r>
            <a:r>
              <a:rPr lang="en-US" altLang="zh-CN" dirty="0"/>
              <a:t>next()</a:t>
            </a:r>
            <a:r>
              <a:rPr lang="zh-CN" altLang="zh-CN" dirty="0"/>
              <a:t>方法将把指针置于第一行上，使它成为当前行。随着每次调用</a:t>
            </a:r>
            <a:r>
              <a:rPr lang="en-US" altLang="zh-CN" dirty="0"/>
              <a:t>next()</a:t>
            </a:r>
            <a:r>
              <a:rPr lang="zh-CN" altLang="zh-CN" dirty="0"/>
              <a:t>方法导致指针</a:t>
            </a:r>
            <a:r>
              <a:rPr lang="zh-CN" altLang="zh-CN" dirty="0" smtClean="0"/>
              <a:t>向下</a:t>
            </a:r>
            <a:r>
              <a:rPr lang="zh-CN" altLang="zh-CN" dirty="0"/>
              <a:t>移动，按照从上到下的次序获取</a:t>
            </a:r>
            <a:r>
              <a:rPr lang="en-US" altLang="zh-CN" dirty="0" err="1"/>
              <a:t>ResultSet</a:t>
            </a:r>
            <a:r>
              <a:rPr lang="zh-CN" altLang="zh-CN" dirty="0"/>
              <a:t>行。 </a:t>
            </a:r>
            <a:endParaRPr lang="en-US" altLang="zh-CN" dirty="0" smtClean="0"/>
          </a:p>
          <a:p>
            <a:pPr lvl="1"/>
            <a:r>
              <a:rPr lang="en-US" altLang="zh-CN" dirty="0" err="1"/>
              <a:t>ResultSet</a:t>
            </a:r>
            <a:r>
              <a:rPr lang="zh-CN" altLang="zh-CN" dirty="0"/>
              <a:t>提供了检索不同类型字段的方法，最常用的方法 </a:t>
            </a:r>
            <a:r>
              <a:rPr lang="zh-CN" altLang="en-US" dirty="0" smtClean="0"/>
              <a:t>有：</a:t>
            </a:r>
            <a:r>
              <a:rPr lang="en-US" altLang="zh-CN" dirty="0" err="1"/>
              <a:t>getString</a:t>
            </a:r>
            <a:r>
              <a:rPr lang="en-US" altLang="zh-CN" dirty="0"/>
              <a:t>()</a:t>
            </a:r>
            <a:r>
              <a:rPr lang="zh-CN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 err="1"/>
              <a:t>getFloat</a:t>
            </a:r>
            <a:r>
              <a:rPr lang="en-US" altLang="zh-CN" dirty="0"/>
              <a:t>()</a:t>
            </a:r>
            <a:r>
              <a:rPr lang="zh-CN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 err="1"/>
              <a:t>getDouble</a:t>
            </a:r>
            <a:r>
              <a:rPr lang="en-US" altLang="zh-CN" dirty="0"/>
              <a:t>()</a:t>
            </a:r>
            <a:r>
              <a:rPr lang="zh-CN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 err="1"/>
              <a:t>getBlob</a:t>
            </a:r>
            <a:r>
              <a:rPr lang="en-US" altLang="zh-CN" dirty="0"/>
              <a:t>()</a:t>
            </a:r>
            <a:r>
              <a:rPr lang="zh-CN" altLang="zh-CN" dirty="0"/>
              <a:t> </a:t>
            </a:r>
            <a:r>
              <a:rPr lang="zh-CN" altLang="en-US" dirty="0" smtClean="0"/>
              <a:t>、</a:t>
            </a:r>
            <a:r>
              <a:rPr lang="en-US" altLang="zh-CN" dirty="0" err="1"/>
              <a:t>getClob</a:t>
            </a:r>
            <a:r>
              <a:rPr lang="en-US" altLang="zh-CN" dirty="0"/>
              <a:t>()</a:t>
            </a:r>
            <a:r>
              <a:rPr lang="zh-CN" altLang="zh-CN" dirty="0"/>
              <a:t>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一系列的</a:t>
            </a:r>
            <a:r>
              <a:rPr lang="en-US" altLang="zh-CN" dirty="0" err="1"/>
              <a:t>getXXX</a:t>
            </a:r>
            <a:r>
              <a:rPr lang="zh-CN" altLang="zh-CN" dirty="0"/>
              <a:t>方法提供了获取当前行中某列值的途径，在每一行内，可按任意次序获取列值。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关闭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zh-CN" dirty="0"/>
              <a:t>在对象使用完毕后，应当使用</a:t>
            </a:r>
            <a:r>
              <a:rPr lang="en-US" altLang="zh-CN" dirty="0"/>
              <a:t>close( )</a:t>
            </a:r>
            <a:r>
              <a:rPr lang="zh-CN" altLang="zh-CN" dirty="0"/>
              <a:t>方法解除与数据库的连接，并关闭数据库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con.close</a:t>
            </a:r>
            <a:r>
              <a:rPr lang="en-US" altLang="zh-CN" dirty="0"/>
              <a:t>();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实用案例</a:t>
            </a:r>
            <a:r>
              <a:rPr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zh-CN" altLang="en-US" dirty="0" smtClean="0"/>
              <a:t>查询</a:t>
            </a:r>
            <a:r>
              <a:rPr kumimoji="1" lang="zh-CN" altLang="en-US" dirty="0"/>
              <a:t>指定商品状态的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应用程序。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2" t="63952" b="8799"/>
          <a:stretch>
            <a:fillRect/>
          </a:stretch>
        </p:blipFill>
        <p:spPr bwMode="auto">
          <a:xfrm>
            <a:off x="542001" y="1700808"/>
            <a:ext cx="8317940" cy="1889105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2" t="63952" b="8965"/>
          <a:stretch>
            <a:fillRect/>
          </a:stretch>
        </p:blipFill>
        <p:spPr bwMode="auto">
          <a:xfrm>
            <a:off x="574540" y="3784167"/>
            <a:ext cx="8317940" cy="1877081"/>
          </a:xfrm>
          <a:prstGeom prst="rect">
            <a:avLst/>
          </a:prstGeom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3408861" y="5795972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程序可能的运行结果</a:t>
            </a:r>
            <a:r>
              <a:rPr lang="zh-CN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实用案例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显示</a:t>
            </a:r>
            <a:r>
              <a:rPr lang="zh-CN" altLang="zh-CN" dirty="0"/>
              <a:t>已有商品单价的</a:t>
            </a:r>
            <a:r>
              <a:rPr lang="en-US" altLang="zh-CN" dirty="0"/>
              <a:t>JSP</a:t>
            </a:r>
            <a:r>
              <a:rPr lang="zh-CN" altLang="zh-CN" dirty="0"/>
              <a:t>页面。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80" y="1772816"/>
            <a:ext cx="7869052" cy="33561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3408861" y="5301208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程序可能的运行结果</a:t>
            </a:r>
            <a:r>
              <a:rPr lang="zh-CN" altLang="zh-CN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事务处理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数据库事务（</a:t>
            </a:r>
            <a:r>
              <a:rPr lang="en-US" altLang="zh-CN" dirty="0"/>
              <a:t>Database Transaction</a:t>
            </a:r>
            <a:r>
              <a:rPr lang="zh-CN" altLang="zh-CN" dirty="0"/>
              <a:t>）是数据库操作中的重要概念。它是指作为单个逻辑工作单元执行的一系列操作，要么完全地执行，要么完全地不执行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事务处理可以确保除非事务性单元内的所有操作都成功完成，否则不会永久更新面向数据的资源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数据库</a:t>
            </a:r>
            <a:r>
              <a:rPr lang="zh-CN" altLang="zh-CN" dirty="0"/>
              <a:t>事务需要满足四个特性：原子性（</a:t>
            </a:r>
            <a:r>
              <a:rPr lang="en-US" altLang="zh-CN" dirty="0"/>
              <a:t>Atomic</a:t>
            </a:r>
            <a:r>
              <a:rPr lang="zh-CN" altLang="zh-CN" dirty="0"/>
              <a:t>）、一致性（</a:t>
            </a:r>
            <a:r>
              <a:rPr lang="en-US" altLang="zh-CN" dirty="0"/>
              <a:t>Consistency</a:t>
            </a:r>
            <a:r>
              <a:rPr lang="zh-CN" altLang="zh-CN" dirty="0"/>
              <a:t>）、隔离性（</a:t>
            </a:r>
            <a:r>
              <a:rPr lang="en-US" altLang="zh-CN" dirty="0"/>
              <a:t>Isolation</a:t>
            </a:r>
            <a:r>
              <a:rPr lang="zh-CN" altLang="zh-CN" dirty="0"/>
              <a:t>）和持久性（</a:t>
            </a:r>
            <a:r>
              <a:rPr lang="en-US" altLang="zh-CN" dirty="0" err="1"/>
              <a:t>Durabiliy</a:t>
            </a:r>
            <a:r>
              <a:rPr lang="zh-CN" altLang="zh-CN" dirty="0"/>
              <a:t>），简称为</a:t>
            </a:r>
            <a:r>
              <a:rPr lang="en-US" altLang="zh-CN" dirty="0"/>
              <a:t>ACID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 smtClean="0">
                <a:solidFill>
                  <a:srgbClr val="C00000"/>
                </a:solidFill>
              </a:rPr>
              <a:t>主要内容</a:t>
            </a:r>
            <a:endParaRPr lang="zh-CN" altLang="en-US" sz="4800" dirty="0" smtClean="0">
              <a:solidFill>
                <a:srgbClr val="C00000"/>
              </a:solidFill>
            </a:endParaRP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  <a:latin typeface="Calibri" panose="020F0502020204030204" pitchFamily="34" charset="0"/>
              </a:rPr>
              <a:t>Back to </a:t>
            </a:r>
            <a:endParaRPr lang="en-US" altLang="zh-CN" sz="2200" b="1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altLang="zh-CN" sz="2200" b="1">
                <a:solidFill>
                  <a:schemeClr val="bg1"/>
                </a:solidFill>
                <a:latin typeface="Calibri" panose="020F0502020204030204" pitchFamily="34" charset="0"/>
              </a:rPr>
              <a:t>school</a:t>
            </a:r>
            <a:endParaRPr lang="zh-CN" altLang="en-US" sz="22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071538" y="1943052"/>
          <a:ext cx="5929354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典型的</a:t>
            </a:r>
            <a:r>
              <a:rPr lang="en-US" altLang="zh-CN" dirty="0"/>
              <a:t>JDBC</a:t>
            </a:r>
            <a:r>
              <a:rPr lang="zh-CN" altLang="zh-CN" dirty="0"/>
              <a:t>事务数据操作的代码如下：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1508586"/>
            <a:ext cx="785112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Connection conn ;</a:t>
            </a:r>
            <a:endParaRPr lang="zh-CN" altLang="zh-CN" sz="1600" dirty="0"/>
          </a:p>
          <a:p>
            <a:r>
              <a:rPr lang="en-US" altLang="zh-CN" sz="1600" dirty="0"/>
              <a:t>try{</a:t>
            </a:r>
            <a:endParaRPr lang="zh-CN" altLang="zh-CN" sz="1600" dirty="0"/>
          </a:p>
          <a:p>
            <a:r>
              <a:rPr lang="en-US" altLang="zh-CN" sz="1600" dirty="0"/>
              <a:t>  //1</a:t>
            </a:r>
            <a:r>
              <a:rPr lang="zh-CN" altLang="zh-CN" sz="1600" dirty="0"/>
              <a:t>获取数据连接</a:t>
            </a:r>
            <a:endParaRPr lang="zh-CN" altLang="zh-CN" sz="1600" dirty="0"/>
          </a:p>
          <a:p>
            <a:r>
              <a:rPr lang="en-US" altLang="zh-CN" sz="1600" dirty="0"/>
              <a:t>  conn </a:t>
            </a:r>
            <a:r>
              <a:rPr lang="zh-CN" altLang="zh-CN" sz="1600" dirty="0"/>
              <a:t>＝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DriverManager.getConnection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//2</a:t>
            </a:r>
            <a:r>
              <a:rPr lang="zh-CN" altLang="zh-CN" sz="1600" dirty="0"/>
              <a:t>关闭自动提交的机制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conn.setAutoCommit</a:t>
            </a:r>
            <a:r>
              <a:rPr lang="en-US" altLang="zh-CN" sz="1600" dirty="0"/>
              <a:t>(false);</a:t>
            </a:r>
            <a:endParaRPr lang="zh-CN" altLang="zh-CN" sz="1600" dirty="0"/>
          </a:p>
          <a:p>
            <a:r>
              <a:rPr lang="en-US" altLang="zh-CN" sz="1600" dirty="0"/>
              <a:t>  //3</a:t>
            </a:r>
            <a:r>
              <a:rPr lang="zh-CN" altLang="zh-CN" sz="1600" dirty="0"/>
              <a:t>设置事务隔离级别</a:t>
            </a:r>
            <a:endParaRPr lang="zh-CN" altLang="zh-CN" sz="1600" dirty="0"/>
          </a:p>
          <a:p>
            <a:r>
              <a:rPr lang="zh-CN" altLang="en-US" sz="1600" dirty="0" smtClean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…</a:t>
            </a:r>
            <a:endParaRPr lang="zh-CN" altLang="zh-CN" sz="1600" dirty="0"/>
          </a:p>
          <a:p>
            <a:r>
              <a:rPr lang="en-US" altLang="zh-CN" sz="1600" dirty="0"/>
              <a:t>  //4</a:t>
            </a:r>
            <a:r>
              <a:rPr lang="zh-CN" altLang="zh-CN" sz="1600" dirty="0"/>
              <a:t>执行数据库操作</a:t>
            </a:r>
            <a:endParaRPr lang="zh-CN" altLang="zh-CN" sz="1600" dirty="0"/>
          </a:p>
          <a:p>
            <a:r>
              <a:rPr lang="en-US" altLang="zh-CN" sz="1600" dirty="0"/>
              <a:t>  Statement </a:t>
            </a:r>
            <a:r>
              <a:rPr lang="en-US" altLang="zh-CN" sz="1600" dirty="0" err="1"/>
              <a:t>stmt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conn.createStatement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stmt.executeUpdate</a:t>
            </a:r>
            <a:r>
              <a:rPr lang="en-US" altLang="zh-CN" sz="1600" dirty="0"/>
              <a:t>( "INSERT INTO commodity VALUES(1,'</a:t>
            </a:r>
            <a:r>
              <a:rPr lang="zh-CN" altLang="zh-CN" sz="1600" dirty="0"/>
              <a:t>电脑</a:t>
            </a:r>
            <a:r>
              <a:rPr lang="en-US" altLang="zh-CN" sz="1600" dirty="0"/>
              <a:t>1',2000, '</a:t>
            </a:r>
            <a:r>
              <a:rPr lang="zh-CN" altLang="zh-CN" sz="1600" dirty="0"/>
              <a:t>停产</a:t>
            </a:r>
            <a:r>
              <a:rPr lang="en-US" altLang="zh-CN" sz="1600" dirty="0"/>
              <a:t>') " );</a:t>
            </a:r>
            <a:endParaRPr lang="zh-CN" altLang="zh-CN" sz="1600" dirty="0"/>
          </a:p>
          <a:p>
            <a:r>
              <a:rPr lang="en-US" altLang="zh-CN" sz="1600" dirty="0"/>
              <a:t>  //5</a:t>
            </a:r>
            <a:r>
              <a:rPr lang="zh-CN" altLang="zh-CN" sz="1600" dirty="0"/>
              <a:t>提交事务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conn.commit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}catch(Exception e){</a:t>
            </a:r>
            <a:endParaRPr lang="zh-CN" altLang="zh-CN" sz="1600" dirty="0"/>
          </a:p>
          <a:p>
            <a:r>
              <a:rPr lang="en-US" altLang="zh-CN" sz="1600" dirty="0"/>
              <a:t>  …</a:t>
            </a:r>
            <a:endParaRPr lang="zh-CN" altLang="zh-CN" sz="1600" dirty="0"/>
          </a:p>
          <a:p>
            <a:r>
              <a:rPr lang="en-US" altLang="zh-CN" sz="1600" dirty="0"/>
              <a:t>  //6</a:t>
            </a:r>
            <a:r>
              <a:rPr lang="zh-CN" altLang="zh-CN" sz="1600" dirty="0"/>
              <a:t>回滚事务</a:t>
            </a:r>
            <a:endParaRPr lang="zh-CN" altLang="zh-CN" sz="1600" dirty="0"/>
          </a:p>
          <a:p>
            <a:r>
              <a:rPr lang="en-US" altLang="zh-CN" sz="1600" dirty="0"/>
              <a:t>  </a:t>
            </a:r>
            <a:r>
              <a:rPr lang="en-US" altLang="zh-CN" sz="1600" dirty="0" err="1"/>
              <a:t>conn.rollback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/>
              <a:t>}finally{</a:t>
            </a:r>
            <a:endParaRPr lang="zh-CN" altLang="zh-CN" sz="1600" dirty="0"/>
          </a:p>
          <a:p>
            <a:r>
              <a:rPr lang="en-US" altLang="zh-CN" sz="1600" dirty="0"/>
              <a:t>  …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实用案例</a:t>
            </a:r>
            <a:r>
              <a:rPr lang="en-US" altLang="zh-CN" dirty="0"/>
              <a:t>3</a:t>
            </a:r>
            <a:r>
              <a:rPr lang="zh-CN" altLang="zh-CN" dirty="0"/>
              <a:t>：事务操作</a:t>
            </a:r>
            <a:r>
              <a:rPr lang="zh-CN" altLang="zh-CN" dirty="0" smtClean="0"/>
              <a:t>示例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/>
              <a:t>运用事务操作，同时修改指定商品的状态和单价。</a:t>
            </a:r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8" t="70589" b="8595"/>
          <a:stretch>
            <a:fillRect/>
          </a:stretch>
        </p:blipFill>
        <p:spPr bwMode="auto">
          <a:xfrm>
            <a:off x="1475657" y="1556792"/>
            <a:ext cx="5901808" cy="1024916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7" t="53747" b="9348"/>
          <a:stretch>
            <a:fillRect/>
          </a:stretch>
        </p:blipFill>
        <p:spPr bwMode="auto">
          <a:xfrm>
            <a:off x="1470460" y="2621252"/>
            <a:ext cx="5905603" cy="1817328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t="53995" b="8847"/>
          <a:stretch>
            <a:fillRect/>
          </a:stretch>
        </p:blipFill>
        <p:spPr bwMode="auto">
          <a:xfrm>
            <a:off x="1475657" y="4510588"/>
            <a:ext cx="5904655" cy="1829665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3347864" y="6381328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程序可能的运行结果</a:t>
            </a:r>
            <a:r>
              <a:rPr lang="zh-CN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JDBC</a:t>
            </a:r>
            <a:r>
              <a:rPr lang="zh-CN" altLang="zh-CN" dirty="0"/>
              <a:t>实训任务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任务描述</a:t>
            </a:r>
            <a:endParaRPr lang="zh-CN" altLang="zh-CN" dirty="0"/>
          </a:p>
          <a:p>
            <a:pPr lvl="1"/>
            <a:r>
              <a:rPr lang="zh-CN" altLang="zh-CN" dirty="0"/>
              <a:t>通过程序完成以下操作：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）在</a:t>
            </a:r>
            <a:r>
              <a:rPr lang="en-US" altLang="zh-CN" dirty="0" err="1"/>
              <a:t>testDB</a:t>
            </a:r>
            <a:r>
              <a:rPr lang="zh-CN" altLang="zh-CN" dirty="0"/>
              <a:t>数据库中创建商品表（</a:t>
            </a:r>
            <a:r>
              <a:rPr lang="en-US" altLang="zh-CN" dirty="0"/>
              <a:t>commodity</a:t>
            </a:r>
            <a:r>
              <a:rPr lang="zh-CN" altLang="zh-CN" dirty="0"/>
              <a:t>），该表有四个字段：商品编号（</a:t>
            </a:r>
            <a:r>
              <a:rPr lang="en-US" altLang="zh-CN" dirty="0"/>
              <a:t>id</a:t>
            </a:r>
            <a:r>
              <a:rPr lang="zh-CN" altLang="zh-CN" dirty="0"/>
              <a:t>），商品名称（</a:t>
            </a:r>
            <a:r>
              <a:rPr lang="en-US" altLang="zh-CN" dirty="0"/>
              <a:t>name</a:t>
            </a:r>
            <a:r>
              <a:rPr lang="zh-CN" altLang="zh-CN" dirty="0"/>
              <a:t>），单价（</a:t>
            </a:r>
            <a:r>
              <a:rPr lang="en-US" altLang="zh-CN" dirty="0"/>
              <a:t>price</a:t>
            </a:r>
            <a:r>
              <a:rPr lang="zh-CN" altLang="zh-CN" dirty="0"/>
              <a:t>），商品状态（</a:t>
            </a:r>
            <a:r>
              <a:rPr lang="en-US" altLang="zh-CN" dirty="0"/>
              <a:t>status</a:t>
            </a:r>
            <a:r>
              <a:rPr lang="zh-CN" altLang="zh-CN" dirty="0"/>
              <a:t>）。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）向商品表中添加新商品信息。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）更改所有商品的单价，使之提高</a:t>
            </a:r>
            <a:r>
              <a:rPr lang="en-US" altLang="zh-CN" dirty="0"/>
              <a:t>10%</a:t>
            </a:r>
            <a:r>
              <a:rPr lang="zh-CN" altLang="zh-CN" dirty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）删除已经停产的商品信息。</a:t>
            </a:r>
            <a:endParaRPr lang="zh-CN" altLang="zh-CN" dirty="0"/>
          </a:p>
          <a:p>
            <a:pPr lvl="1"/>
            <a:r>
              <a:rPr lang="zh-CN" altLang="zh-CN" dirty="0"/>
              <a:t>其中（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~</a:t>
            </a: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）步在执行相关操作后，都要显示操作之后商品表的数据记录情况。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3" t="70837" b="8885"/>
          <a:stretch>
            <a:fillRect/>
          </a:stretch>
        </p:blipFill>
        <p:spPr bwMode="auto">
          <a:xfrm>
            <a:off x="755576" y="764704"/>
            <a:ext cx="7462117" cy="1260274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4" t="70929" b="8957"/>
          <a:stretch>
            <a:fillRect/>
          </a:stretch>
        </p:blipFill>
        <p:spPr bwMode="auto">
          <a:xfrm>
            <a:off x="755576" y="2070441"/>
            <a:ext cx="7451325" cy="1250681"/>
          </a:xfrm>
          <a:prstGeom prst="rect">
            <a:avLst/>
          </a:prstGeom>
          <a:ln>
            <a:noFill/>
          </a:ln>
        </p:spPr>
      </p:pic>
      <p:pic>
        <p:nvPicPr>
          <p:cNvPr id="7" name="图片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4" t="64118" b="8793"/>
          <a:stretch>
            <a:fillRect/>
          </a:stretch>
        </p:blipFill>
        <p:spPr bwMode="auto">
          <a:xfrm>
            <a:off x="755576" y="3364552"/>
            <a:ext cx="7474108" cy="1684762"/>
          </a:xfrm>
          <a:prstGeom prst="rect">
            <a:avLst/>
          </a:prstGeom>
          <a:ln>
            <a:noFill/>
          </a:ln>
        </p:spPr>
      </p:pic>
      <p:pic>
        <p:nvPicPr>
          <p:cNvPr id="8" name="图片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3" t="64620" b="8794"/>
          <a:stretch>
            <a:fillRect/>
          </a:stretch>
        </p:blipFill>
        <p:spPr bwMode="auto">
          <a:xfrm>
            <a:off x="755576" y="4833290"/>
            <a:ext cx="7454922" cy="1653585"/>
          </a:xfrm>
          <a:prstGeom prst="rect">
            <a:avLst/>
          </a:prstGeom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3408861" y="6381328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kern="1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程序可能的运行结果</a:t>
            </a:r>
            <a:r>
              <a:rPr lang="zh-CN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Data JPA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20000"/>
          </a:bodyPr>
          <a:p>
            <a:pPr>
              <a:lnSpc>
                <a:spcPct val="130000"/>
              </a:lnSpc>
            </a:pPr>
            <a:r>
              <a:rPr lang="zh-CN" altLang="en-US"/>
              <a:t>随着 Java 技术和微服务技术逐渐的广泛的应用，</a:t>
            </a:r>
            <a:r>
              <a:rPr lang="zh-CN" altLang="en-US" b="1"/>
              <a:t>Spring Cloud、Spring Boot</a:t>
            </a:r>
            <a:r>
              <a:rPr lang="zh-CN" altLang="en-US"/>
              <a:t> 逐渐统一 Java 的框架江湖。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市场上的 ORM 框架也逐渐被人重视起来，而 Spring Data 逐渐走入 Java 开发者的视野，被越来越多的架构师作为 </a:t>
            </a:r>
            <a:r>
              <a:rPr lang="zh-CN" altLang="en-US" sz="2800" b="1"/>
              <a:t>ORM </a:t>
            </a:r>
            <a:r>
              <a:rPr lang="zh-CN" altLang="en-US"/>
              <a:t>的技术选型方向。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 Spring Data JPA 底层以 Hibernate 为封装，对外提供了超级灵活的使用接口，又非常符合面向对象和 Rest 的风格，并且 Spring Data JPA 与 Spring Boot 配合起来使用具有天然的优势，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525780" y="6497955"/>
            <a:ext cx="7661910" cy="267970"/>
          </a:xfrm>
        </p:spPr>
        <p:txBody>
          <a:bodyPr/>
          <a:p>
            <a:r>
              <a:rPr lang="zh-CN" altLang="en-US" dirty="0" smtClean="0"/>
              <a:t>http://gitbook.cn/gitchat/column/5ab9bfd5c864031e9f8301bd?utm_source=csdn_blog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市场上 ORM 框架比对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r>
              <a:rPr lang="zh-CN" altLang="en-US"/>
              <a:t>MyBatis，配置多，灵活，需要些很多</a:t>
            </a:r>
            <a:r>
              <a:rPr lang="en-US" altLang="zh-CN"/>
              <a:t>SQL</a:t>
            </a:r>
            <a:endParaRPr lang="zh-CN" altLang="en-US"/>
          </a:p>
          <a:p>
            <a:r>
              <a:rPr lang="zh-CN" altLang="en-US"/>
              <a:t>Hibernate，功能强大，符合</a:t>
            </a:r>
            <a:r>
              <a:rPr lang="en-US" altLang="zh-CN"/>
              <a:t>JPA</a:t>
            </a:r>
            <a:r>
              <a:rPr lang="zh-CN" altLang="en-US"/>
              <a:t>规范，灵活，少</a:t>
            </a:r>
            <a:r>
              <a:rPr lang="en-US" altLang="zh-CN"/>
              <a:t>SQL</a:t>
            </a:r>
            <a:endParaRPr lang="zh-CN" altLang="en-US"/>
          </a:p>
          <a:p>
            <a:r>
              <a:rPr lang="zh-CN" altLang="en-US"/>
              <a:t>Spring Data JPA：可以理解为 JPA 规范的再次封装抽象，底层还是使用了 Hibernate 的 JPA 技术实现，引用 JPQL（Java Persistence Query Language）查询语言，属于 Spring 的整个生态体系的一部分。</a:t>
            </a:r>
            <a:endParaRPr lang="zh-CN" altLang="en-US"/>
          </a:p>
          <a:p>
            <a:r>
              <a:rPr lang="zh-CN" altLang="en-US"/>
              <a:t>OpenJPA，它实现了 EJB 3.0 中的 JPA 标准，用的人少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JPA 的开源实现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2"/>
          </p:nvPr>
        </p:nvPicPr>
        <p:blipFill>
          <a:blip r:embed="rId1"/>
          <a:stretch>
            <a:fillRect/>
          </a:stretch>
        </p:blipFill>
        <p:spPr>
          <a:xfrm>
            <a:off x="1173480" y="1626870"/>
            <a:ext cx="6797040" cy="36042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Spring Data 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0000"/>
          </a:bodyPr>
          <a:p>
            <a:pPr>
              <a:lnSpc>
                <a:spcPct val="180000"/>
              </a:lnSpc>
            </a:pPr>
            <a:r>
              <a:rPr lang="zh-CN" altLang="en-US"/>
              <a:t>Spring Data 不仅对传统的数据库访问技术：JDBC、Hibernate、JDO、TopLick、JPA、MyBatis 做了很好的支持和扩展、抽象、提供方便的 API，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还对 NoSQL 等非关系数据做了很好的支持：MongoDB 、Redis、Apache Solr 等。</a:t>
            </a:r>
            <a:endParaRPr lang="zh-CN" altLang="en-US"/>
          </a:p>
          <a:p>
            <a:pPr>
              <a:lnSpc>
                <a:spcPct val="180000"/>
              </a:lnSpc>
            </a:pPr>
            <a:r>
              <a:rPr lang="zh-CN" altLang="en-US"/>
              <a:t>Spring Data 项目提供一种通用的编码模式，数据访问对象实现了对物理数据层的抽象，实现域对象和持续化存储之间的转换，而模板提供的是对底层存储实体的访问实现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155" y="188595"/>
            <a:ext cx="8341995" cy="349250"/>
          </a:xfrm>
        </p:spPr>
        <p:txBody>
          <a:bodyPr/>
          <a:p>
            <a:r>
              <a:rPr lang="zh-CN" altLang="en-US"/>
              <a:t>Spring Data JPA 的主要类及结构图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8630" y="901065"/>
            <a:ext cx="8351520" cy="5147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3690" y="1645285"/>
            <a:ext cx="1198880" cy="386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600" dirty="0" err="1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看代码例子</a:t>
            </a:r>
            <a:endParaRPr lang="zh-CN" altLang="en-US" sz="1600" dirty="0" err="1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JPA</a:t>
            </a:r>
            <a:r>
              <a:rPr lang="zh-CN" altLang="en-US"/>
              <a:t>的核心概念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/>
        <p:txBody>
          <a:bodyPr/>
          <a:p>
            <a:r>
              <a:rPr lang="zh-CN" altLang="en-US"/>
              <a:t>基于注解的配置</a:t>
            </a:r>
            <a:r>
              <a:rPr lang="en-US" altLang="zh-CN"/>
              <a:t>-Bean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数据源</a:t>
            </a:r>
            <a:endParaRPr lang="zh-CN" altLang="en-US"/>
          </a:p>
          <a:p>
            <a:r>
              <a:rPr lang="zh-CN" altLang="en-US"/>
              <a:t>事务</a:t>
            </a:r>
            <a:endParaRPr lang="zh-CN" altLang="en-US"/>
          </a:p>
          <a:p>
            <a:r>
              <a:rPr lang="zh-CN" altLang="en-US"/>
              <a:t>连接</a:t>
            </a:r>
            <a:endParaRPr lang="zh-CN" altLang="en-US"/>
          </a:p>
          <a:p>
            <a:r>
              <a:rPr lang="zh-CN" altLang="en-US"/>
              <a:t>实体类</a:t>
            </a:r>
            <a:endParaRPr lang="zh-CN" altLang="en-US"/>
          </a:p>
          <a:p>
            <a:r>
              <a:rPr lang="en-US" altLang="zh-CN"/>
              <a:t>repository</a:t>
            </a:r>
            <a:r>
              <a:rPr lang="zh-CN" altLang="en-US"/>
              <a:t>接口</a:t>
            </a:r>
            <a:endParaRPr lang="zh-CN" altLang="en-US"/>
          </a:p>
          <a:p>
            <a:r>
              <a:rPr lang="zh-CN" altLang="en-US"/>
              <a:t>常用操作不需要自己写</a:t>
            </a:r>
            <a:r>
              <a:rPr lang="en-US" altLang="zh-CN"/>
              <a:t>SQL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 smtClean="0"/>
              <a:t>为什么</a:t>
            </a:r>
            <a:r>
              <a:rPr lang="zh-CN" altLang="en-US" dirty="0"/>
              <a:t>需要</a:t>
            </a:r>
            <a:r>
              <a:rPr lang="en-US" altLang="zh-CN" dirty="0"/>
              <a:t>JDBC</a:t>
            </a:r>
            <a:endParaRPr lang="zh-CN" altLang="en-US" sz="3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应用程序离不开对数据的处理。出于方便高效的考虑，数据往往是存储在数据库中的</a:t>
            </a:r>
            <a:r>
              <a:rPr lang="zh-CN" altLang="zh-CN" dirty="0" smtClean="0"/>
              <a:t>。</a:t>
            </a:r>
            <a:r>
              <a:rPr lang="zh-CN" altLang="zh-CN" dirty="0"/>
              <a:t>这就要求应用程序能够访问和处理存储在数据库中的数据。 </a:t>
            </a:r>
            <a:endParaRPr lang="en-US" altLang="zh-CN" dirty="0" smtClean="0"/>
          </a:p>
          <a:p>
            <a:r>
              <a:rPr lang="en-US" altLang="zh-CN" dirty="0"/>
              <a:t>JDBC</a:t>
            </a:r>
            <a:r>
              <a:rPr lang="zh-CN" altLang="zh-CN" dirty="0"/>
              <a:t>就是</a:t>
            </a:r>
            <a:r>
              <a:rPr lang="en-US" altLang="zh-CN" dirty="0"/>
              <a:t>Java</a:t>
            </a:r>
            <a:r>
              <a:rPr lang="zh-CN" altLang="zh-CN" dirty="0"/>
              <a:t>程序连接和存取数据库的应用程序接口。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JDBC</a:t>
            </a:r>
            <a:r>
              <a:rPr lang="zh-CN" altLang="en-US"/>
              <a:t>和</a:t>
            </a:r>
            <a:r>
              <a:rPr lang="en-US" altLang="zh-CN"/>
              <a:t>JPA</a:t>
            </a:r>
            <a:r>
              <a:rPr lang="zh-CN" altLang="en-US"/>
              <a:t>对比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dirty="0" smtClean="0"/>
            </a:fld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2"/>
          </p:nvPr>
        </p:nvPicPr>
        <p:blipFill>
          <a:blip r:embed="rId1"/>
          <a:srcRect l="30589"/>
          <a:stretch>
            <a:fillRect/>
          </a:stretch>
        </p:blipFill>
        <p:spPr>
          <a:xfrm>
            <a:off x="936625" y="1707515"/>
            <a:ext cx="7054850" cy="31153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899795" y="44450"/>
            <a:ext cx="7696200" cy="767715"/>
          </a:xfrm>
        </p:spPr>
        <p:txBody>
          <a:bodyPr lIns="45720" rIns="45720" anchor="b" anchorCtr="0"/>
          <a:p>
            <a:r>
              <a:rPr lang="en-US" altLang="zh-CN"/>
              <a:t>Mybatis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Mybatis-plus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 hasCustomPrompt="1"/>
          </p:nvPr>
        </p:nvSpPr>
        <p:spPr/>
        <p:txBody>
          <a:bodyPr lIns="45720" rIns="45720" anchor="t" anchorCtr="0"/>
          <a:p>
            <a:pPr>
              <a:lnSpc>
                <a:spcPct val="150000"/>
              </a:lnSpc>
            </a:pPr>
            <a:r>
              <a:rPr lang="zh-CN" altLang="en-US" sz="1800"/>
              <a:t>MyBatis 是一款优秀的持久层框架，它支持自定义 SQL、存储过程以及高级映射。MyBatis 免除了几乎所有的 JDBC 代码以及设置参数和获取结果集的工作。MyBatis 可以通过简单的 XML 或注解来配置和映射原始类型、接口和 Java POJO（Plain Old Java Objects，普通老式 Java 对象）为数据库中的记录。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zh-CN" altLang="en-US" sz="1800"/>
              <a:t>MyBatis-Plus (opens new window)（简称 MP）是一个 MyBatis (opens new window)的增强工具，在 MyBatis 的基础上只做增强不做改变，为简化开发、提高效率而生。</a:t>
            </a:r>
            <a:endParaRPr lang="zh-CN" altLang="en-US" sz="1800"/>
          </a:p>
        </p:txBody>
      </p:sp>
      <p:sp>
        <p:nvSpPr>
          <p:cNvPr id="14339" name="文本框 3"/>
          <p:cNvSpPr txBox="1"/>
          <p:nvPr/>
        </p:nvSpPr>
        <p:spPr>
          <a:xfrm>
            <a:off x="682625" y="6165850"/>
            <a:ext cx="45720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</a:rPr>
              <a:t>https://baomidou.com/</a:t>
            </a: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14340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3419475" y="4003358"/>
            <a:ext cx="2905125" cy="2162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1" tooltip="重庆大学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/>
              <a:t>例：</a:t>
            </a:r>
            <a:r>
              <a:rPr lang="zh-CN" altLang="zh-CN" sz="2400" dirty="0"/>
              <a:t>商品管理</a:t>
            </a:r>
            <a:r>
              <a:rPr lang="zh-CN" altLang="zh-CN" sz="2400" dirty="0" smtClean="0"/>
              <a:t>系统</a:t>
            </a:r>
            <a:r>
              <a:rPr lang="zh-CN" altLang="en-US" sz="2400" dirty="0" smtClean="0"/>
              <a:t>的</a:t>
            </a:r>
            <a:r>
              <a:rPr lang="zh-CN" altLang="zh-CN" sz="2400" dirty="0" smtClean="0"/>
              <a:t>提取</a:t>
            </a:r>
            <a:r>
              <a:rPr lang="zh-CN" altLang="zh-CN" sz="2400" dirty="0"/>
              <a:t>商品的基本</a:t>
            </a:r>
            <a:r>
              <a:rPr lang="zh-CN" altLang="zh-CN" sz="2400" dirty="0" smtClean="0"/>
              <a:t>信息</a:t>
            </a:r>
            <a:r>
              <a:rPr lang="zh-CN" altLang="en-US" sz="2400" dirty="0" smtClean="0"/>
              <a:t>功能</a:t>
            </a:r>
            <a:endParaRPr kumimoji="1"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假设</a:t>
            </a:r>
            <a:r>
              <a:rPr lang="zh-CN" altLang="zh-CN" dirty="0"/>
              <a:t>商品基本信息存储在</a:t>
            </a:r>
            <a:r>
              <a:rPr lang="en-US" altLang="zh-CN" dirty="0" err="1"/>
              <a:t>testDB</a:t>
            </a:r>
            <a:r>
              <a:rPr lang="zh-CN" altLang="zh-CN" dirty="0"/>
              <a:t>数据库的</a:t>
            </a:r>
            <a:r>
              <a:rPr lang="en-US" altLang="zh-CN" dirty="0"/>
              <a:t>commodity</a:t>
            </a:r>
            <a:r>
              <a:rPr lang="zh-CN" altLang="zh-CN" dirty="0"/>
              <a:t>表中，其中包含商品编号、商品名称、单价、状态四个字段信息。这里数据库使用</a:t>
            </a:r>
            <a:r>
              <a:rPr lang="en-US" altLang="zh-CN" dirty="0" err="1"/>
              <a:t>JavaDB</a:t>
            </a:r>
            <a:r>
              <a:rPr lang="zh-CN" altLang="zh-CN" dirty="0"/>
              <a:t>。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图片 4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3" t="70589" b="8583"/>
          <a:stretch>
            <a:fillRect/>
          </a:stretch>
        </p:blipFill>
        <p:spPr bwMode="auto">
          <a:xfrm>
            <a:off x="464683" y="3284984"/>
            <a:ext cx="8585337" cy="1495028"/>
          </a:xfrm>
          <a:prstGeom prst="rect">
            <a:avLst/>
          </a:prstGeom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396037" y="4965848"/>
            <a:ext cx="235192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60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图  程序</a:t>
            </a:r>
            <a:r>
              <a:rPr kumimoji="1" lang="zh-CN" altLang="en-US" sz="16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可能的运行结果</a:t>
            </a:r>
            <a:endParaRPr kumimoji="1" lang="zh-CN" altLang="en-US" sz="1600" dirty="0" smtClea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14.2</a:t>
            </a:r>
            <a:r>
              <a:rPr lang="zh-CN" altLang="en-US" dirty="0" smtClean="0"/>
              <a:t> 数据库</a:t>
            </a:r>
            <a:r>
              <a:rPr lang="zh-CN" altLang="en-US" dirty="0"/>
              <a:t>和常用的</a:t>
            </a:r>
            <a:r>
              <a:rPr lang="en-US" altLang="zh-CN" dirty="0"/>
              <a:t>SQL</a:t>
            </a:r>
            <a:r>
              <a:rPr lang="zh-CN" altLang="en-US" dirty="0"/>
              <a:t>语句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数据库</a:t>
            </a:r>
            <a:r>
              <a:rPr lang="zh-CN" altLang="zh-CN" dirty="0"/>
              <a:t>管理系统（</a:t>
            </a:r>
            <a:r>
              <a:rPr lang="en-US" altLang="zh-CN" dirty="0"/>
              <a:t>Database Management System, DBMS</a:t>
            </a:r>
            <a:r>
              <a:rPr lang="zh-CN" altLang="zh-CN" dirty="0"/>
              <a:t>）是一个软件系统，它具有存储、检索和修改数据的功能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目前</a:t>
            </a:r>
            <a:r>
              <a:rPr lang="zh-CN" altLang="zh-CN" dirty="0"/>
              <a:t>主流的数据库管理系统是关系型数据库，包括：</a:t>
            </a:r>
            <a:r>
              <a:rPr lang="en-US" altLang="zh-CN" dirty="0"/>
              <a:t>Oracle</a:t>
            </a:r>
            <a:r>
              <a:rPr lang="zh-CN" altLang="zh-CN" dirty="0"/>
              <a:t>、</a:t>
            </a:r>
            <a:r>
              <a:rPr lang="en-US" altLang="zh-CN" dirty="0"/>
              <a:t>Sybase</a:t>
            </a:r>
            <a:r>
              <a:rPr lang="zh-CN" altLang="zh-CN" dirty="0"/>
              <a:t>、</a:t>
            </a:r>
            <a:r>
              <a:rPr lang="en-US" altLang="zh-CN" dirty="0"/>
              <a:t>Microsoft SQL Server</a:t>
            </a:r>
            <a:r>
              <a:rPr lang="zh-CN" altLang="zh-CN" dirty="0"/>
              <a:t>、</a:t>
            </a:r>
            <a:r>
              <a:rPr lang="en-US" altLang="zh-CN" dirty="0"/>
              <a:t>DB2</a:t>
            </a:r>
            <a:r>
              <a:rPr lang="zh-CN" altLang="zh-CN" dirty="0"/>
              <a:t>、</a:t>
            </a:r>
            <a:r>
              <a:rPr lang="en-US" altLang="zh-CN" dirty="0"/>
              <a:t>MySQL</a:t>
            </a:r>
            <a:r>
              <a:rPr lang="zh-CN" altLang="zh-CN" dirty="0"/>
              <a:t>等产品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SQL</a:t>
            </a:r>
            <a:r>
              <a:rPr lang="zh-CN" altLang="zh-CN" dirty="0"/>
              <a:t>（</a:t>
            </a:r>
            <a:r>
              <a:rPr lang="en-US" altLang="zh-CN" dirty="0"/>
              <a:t>Structured Query Language</a:t>
            </a:r>
            <a:r>
              <a:rPr lang="zh-CN" altLang="zh-CN" dirty="0"/>
              <a:t>，结构化查询语言）是目前使用的最为广泛的关系数据库语句。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常用的</a:t>
            </a:r>
            <a:r>
              <a:rPr lang="en-US" altLang="zh-CN" dirty="0"/>
              <a:t>SQL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sz="2400" dirty="0"/>
              <a:t>创建</a:t>
            </a:r>
            <a:r>
              <a:rPr lang="zh-CN" altLang="zh-CN" sz="2400" dirty="0" smtClean="0"/>
              <a:t>数据库：</a:t>
            </a:r>
            <a:endParaRPr lang="zh-CN" altLang="zh-CN" sz="2400" dirty="0"/>
          </a:p>
          <a:p>
            <a:pPr lvl="1"/>
            <a:r>
              <a:rPr lang="en-US" altLang="zh-CN" sz="2000" dirty="0"/>
              <a:t>CREATE DATABASE [</a:t>
            </a:r>
            <a:r>
              <a:rPr lang="en-US" altLang="zh-CN" sz="2000" dirty="0" err="1"/>
              <a:t>database_name</a:t>
            </a:r>
            <a:r>
              <a:rPr lang="en-US" altLang="zh-CN" sz="2000" dirty="0" smtClean="0"/>
              <a:t>]</a:t>
            </a:r>
            <a:endParaRPr lang="en-US" altLang="zh-CN" sz="2000" dirty="0" smtClean="0"/>
          </a:p>
          <a:p>
            <a:r>
              <a:rPr lang="zh-CN" altLang="zh-CN" sz="2400" dirty="0" smtClean="0"/>
              <a:t>删除数据库：</a:t>
            </a:r>
            <a:endParaRPr lang="zh-CN" altLang="zh-CN" sz="2400" dirty="0"/>
          </a:p>
          <a:p>
            <a:pPr lvl="1"/>
            <a:r>
              <a:rPr lang="en-US" altLang="zh-CN" sz="2000" dirty="0"/>
              <a:t>DROP DATABASE [</a:t>
            </a:r>
            <a:r>
              <a:rPr lang="en-US" altLang="zh-CN" sz="2000" dirty="0" err="1"/>
              <a:t>database_name</a:t>
            </a:r>
            <a:r>
              <a:rPr lang="en-US" altLang="zh-CN" sz="2000" dirty="0"/>
              <a:t>]</a:t>
            </a:r>
            <a:endParaRPr lang="zh-CN" altLang="zh-CN" sz="2000" dirty="0"/>
          </a:p>
          <a:p>
            <a:r>
              <a:rPr lang="zh-CN" altLang="zh-CN" sz="2400" dirty="0" smtClean="0"/>
              <a:t>创建表：</a:t>
            </a:r>
            <a:endParaRPr lang="zh-CN" altLang="zh-CN" sz="2400" dirty="0"/>
          </a:p>
          <a:p>
            <a:pPr lvl="1"/>
            <a:r>
              <a:rPr lang="en-US" altLang="zh-CN" sz="2000" dirty="0"/>
              <a:t>CREATE TABLE </a:t>
            </a:r>
            <a:r>
              <a:rPr lang="en-US" altLang="zh-CN" sz="2000" dirty="0" err="1"/>
              <a:t>table_name</a:t>
            </a:r>
            <a:r>
              <a:rPr lang="en-US" altLang="zh-CN" sz="2000" dirty="0"/>
              <a:t> ( </a:t>
            </a:r>
            <a:endParaRPr lang="zh-CN" altLang="zh-CN" sz="2000" dirty="0"/>
          </a:p>
          <a:p>
            <a:pPr lvl="1"/>
            <a:r>
              <a:rPr lang="en-US" altLang="zh-CN" sz="2000" dirty="0"/>
              <a:t>column1 DATATYPE [NOT NULL] [NOT NULL PRIMARY KEY], </a:t>
            </a:r>
            <a:endParaRPr lang="zh-CN" altLang="zh-CN" sz="2000" dirty="0"/>
          </a:p>
          <a:p>
            <a:pPr lvl="1"/>
            <a:r>
              <a:rPr lang="en-US" altLang="zh-CN" sz="2000" dirty="0"/>
              <a:t>column2 DATATYPE [NOT NULL], </a:t>
            </a:r>
            <a:endParaRPr lang="zh-CN" altLang="zh-CN" sz="2000" dirty="0"/>
          </a:p>
          <a:p>
            <a:pPr lvl="1"/>
            <a:r>
              <a:rPr lang="zh-CN" altLang="zh-CN" sz="2000" dirty="0"/>
              <a:t>……</a:t>
            </a:r>
            <a:endParaRPr lang="zh-CN" altLang="zh-CN" sz="2000" dirty="0"/>
          </a:p>
          <a:p>
            <a:pPr lvl="1"/>
            <a:r>
              <a:rPr lang="en-US" altLang="zh-CN" sz="2000" dirty="0"/>
              <a:t>)</a:t>
            </a:r>
            <a:endParaRPr lang="zh-CN" altLang="zh-CN" sz="2000" dirty="0"/>
          </a:p>
          <a:p>
            <a:r>
              <a:rPr lang="zh-CN" altLang="zh-CN" sz="2400" dirty="0"/>
              <a:t>删除表：</a:t>
            </a:r>
            <a:endParaRPr lang="zh-CN" altLang="zh-CN" sz="2400" dirty="0"/>
          </a:p>
          <a:p>
            <a:pPr lvl="1"/>
            <a:r>
              <a:rPr lang="en-US" altLang="zh-CN" sz="2000" dirty="0"/>
              <a:t>DROP TABLE </a:t>
            </a:r>
            <a:r>
              <a:rPr lang="en-US" altLang="zh-CN" sz="2000" dirty="0" err="1" smtClean="0"/>
              <a:t>tableName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常用的</a:t>
            </a:r>
            <a:r>
              <a:rPr lang="en-US" altLang="zh-CN" dirty="0"/>
              <a:t>SQL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插入</a:t>
            </a:r>
            <a:r>
              <a:rPr lang="zh-CN" altLang="en-US" sz="2400" dirty="0"/>
              <a:t>一条</a:t>
            </a:r>
            <a:r>
              <a:rPr lang="zh-CN" altLang="en-US" sz="2400" dirty="0" smtClean="0"/>
              <a:t>数据</a:t>
            </a:r>
            <a:endParaRPr lang="zh-CN" altLang="en-US" sz="2400" dirty="0"/>
          </a:p>
          <a:p>
            <a:pPr lvl="1"/>
            <a:r>
              <a:rPr lang="en-US" altLang="zh-CN" sz="2000" dirty="0"/>
              <a:t>INSERT INTO </a:t>
            </a:r>
            <a:r>
              <a:rPr lang="en-US" altLang="zh-CN" sz="2000" dirty="0" err="1"/>
              <a:t>tableName</a:t>
            </a:r>
            <a:r>
              <a:rPr lang="en-US" altLang="zh-CN" sz="2000" dirty="0"/>
              <a:t> (column1, column2, ……)</a:t>
            </a:r>
            <a:endParaRPr lang="en-US" altLang="zh-CN" sz="2000" dirty="0"/>
          </a:p>
          <a:p>
            <a:pPr lvl="1"/>
            <a:r>
              <a:rPr lang="en-US" altLang="zh-CN" sz="2000" dirty="0"/>
              <a:t>VALUES (value1, value2, </a:t>
            </a:r>
            <a:r>
              <a:rPr lang="en-US" altLang="zh-CN" sz="2000" dirty="0" smtClean="0"/>
              <a:t>……)</a:t>
            </a:r>
            <a:endParaRPr lang="en-US" altLang="zh-CN" sz="2000" dirty="0" smtClean="0"/>
          </a:p>
          <a:p>
            <a:r>
              <a:rPr lang="zh-CN" altLang="en-US" sz="2400" dirty="0" smtClean="0"/>
              <a:t>在</a:t>
            </a:r>
            <a:r>
              <a:rPr lang="zh-CN" altLang="en-US" sz="2400" dirty="0"/>
              <a:t>表中删除</a:t>
            </a:r>
            <a:r>
              <a:rPr lang="zh-CN" altLang="en-US" sz="2400" dirty="0" smtClean="0"/>
              <a:t>数据</a:t>
            </a:r>
            <a:endParaRPr lang="zh-CN" altLang="en-US" sz="2400" dirty="0"/>
          </a:p>
          <a:p>
            <a:pPr lvl="1"/>
            <a:r>
              <a:rPr lang="en-US" altLang="zh-CN" sz="2000" dirty="0"/>
              <a:t>DELETE FROM </a:t>
            </a:r>
            <a:r>
              <a:rPr lang="en-US" altLang="zh-CN" sz="2000" dirty="0" err="1"/>
              <a:t>tableName</a:t>
            </a:r>
            <a:r>
              <a:rPr lang="en-US" altLang="zh-CN" sz="2000" dirty="0"/>
              <a:t> [WHERE ……]</a:t>
            </a:r>
            <a:endParaRPr lang="en-US" altLang="zh-CN" sz="2000" dirty="0"/>
          </a:p>
          <a:p>
            <a:r>
              <a:rPr lang="zh-CN" altLang="en-US" sz="2400" dirty="0" smtClean="0"/>
              <a:t>更新</a:t>
            </a:r>
            <a:r>
              <a:rPr lang="zh-CN" altLang="en-US" sz="2400" dirty="0"/>
              <a:t>表中的数据</a:t>
            </a:r>
            <a:endParaRPr lang="zh-CN" altLang="en-US" sz="2400" dirty="0"/>
          </a:p>
          <a:p>
            <a:pPr lvl="1"/>
            <a:r>
              <a:rPr lang="en-US" altLang="zh-CN" sz="2000" dirty="0" smtClean="0"/>
              <a:t>UPDATE </a:t>
            </a:r>
            <a:r>
              <a:rPr lang="en-US" altLang="zh-CN" sz="2000" dirty="0" err="1"/>
              <a:t>tableName</a:t>
            </a:r>
            <a:r>
              <a:rPr lang="en-US" altLang="zh-CN" sz="2000" dirty="0"/>
              <a:t> SET column1=values1, column2=values2, …… [WHERE </a:t>
            </a:r>
            <a:r>
              <a:rPr lang="en-US" altLang="zh-CN" sz="2000" dirty="0" smtClean="0"/>
              <a:t>……]</a:t>
            </a:r>
            <a:endParaRPr lang="en-US" altLang="zh-CN" sz="2000" dirty="0" smtClean="0"/>
          </a:p>
          <a:p>
            <a:endParaRPr lang="en-US" altLang="zh-CN" sz="2400" dirty="0" smtClean="0"/>
          </a:p>
          <a:p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常用的</a:t>
            </a:r>
            <a:r>
              <a:rPr lang="en-US" altLang="zh-CN" dirty="0"/>
              <a:t>SQL</a:t>
            </a:r>
            <a:r>
              <a:rPr lang="zh-CN" altLang="zh-CN" dirty="0"/>
              <a:t>语句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r>
              <a:rPr lang="zh-CN" altLang="en-US" dirty="0"/>
              <a:t>表中的数据</a:t>
            </a:r>
            <a:endParaRPr lang="zh-CN" altLang="en-US" dirty="0"/>
          </a:p>
          <a:p>
            <a:pPr lvl="1"/>
            <a:r>
              <a:rPr lang="en-US" altLang="zh-CN" dirty="0" smtClean="0"/>
              <a:t>SELECT </a:t>
            </a:r>
            <a:r>
              <a:rPr lang="en-US" altLang="zh-CN" dirty="0"/>
              <a:t>[ALL | DISTINCT] </a:t>
            </a:r>
            <a:r>
              <a:rPr lang="zh-CN" altLang="en-US" dirty="0"/>
              <a:t>目标列表达式</a:t>
            </a:r>
            <a:r>
              <a:rPr lang="en-US" altLang="zh-CN" dirty="0"/>
              <a:t>[, </a:t>
            </a:r>
            <a:r>
              <a:rPr lang="zh-CN" altLang="en-US" dirty="0"/>
              <a:t>目标列表达式</a:t>
            </a:r>
            <a:r>
              <a:rPr lang="en-US" altLang="zh-CN" dirty="0"/>
              <a:t>] ……</a:t>
            </a:r>
            <a:endParaRPr lang="en-US" altLang="zh-CN" dirty="0"/>
          </a:p>
          <a:p>
            <a:pPr lvl="1"/>
            <a:r>
              <a:rPr lang="en-US" altLang="zh-CN" dirty="0"/>
              <a:t>FROM </a:t>
            </a:r>
            <a:r>
              <a:rPr lang="zh-CN" altLang="en-US" dirty="0"/>
              <a:t>基本表或视图</a:t>
            </a:r>
            <a:r>
              <a:rPr lang="en-US" altLang="zh-CN" dirty="0"/>
              <a:t>[, </a:t>
            </a:r>
            <a:r>
              <a:rPr lang="zh-CN" altLang="en-US" dirty="0"/>
              <a:t>基本表或视图</a:t>
            </a:r>
            <a:r>
              <a:rPr lang="en-US" altLang="zh-CN" dirty="0"/>
              <a:t>] ……</a:t>
            </a:r>
            <a:endParaRPr lang="en-US" altLang="zh-CN" dirty="0"/>
          </a:p>
          <a:p>
            <a:pPr lvl="1"/>
            <a:r>
              <a:rPr lang="en-US" altLang="zh-CN" dirty="0"/>
              <a:t>[WHERE </a:t>
            </a:r>
            <a:r>
              <a:rPr lang="zh-CN" altLang="en-US" dirty="0"/>
              <a:t>条件表达式</a:t>
            </a:r>
            <a:r>
              <a:rPr lang="en-US" altLang="zh-CN" dirty="0"/>
              <a:t>]</a:t>
            </a:r>
            <a:endParaRPr lang="en-US" altLang="zh-CN" dirty="0"/>
          </a:p>
          <a:p>
            <a:pPr lvl="1"/>
            <a:r>
              <a:rPr lang="en-US" altLang="zh-CN" dirty="0"/>
              <a:t>[GROUP BY </a:t>
            </a:r>
            <a:r>
              <a:rPr lang="zh-CN" altLang="en-US" dirty="0"/>
              <a:t>列名</a:t>
            </a:r>
            <a:r>
              <a:rPr lang="en-US" altLang="zh-CN" dirty="0"/>
              <a:t>1 [HAVING </a:t>
            </a:r>
            <a:r>
              <a:rPr lang="zh-CN" altLang="en-US" dirty="0"/>
              <a:t>内部函数表达式</a:t>
            </a:r>
            <a:r>
              <a:rPr lang="en-US" altLang="zh-CN" dirty="0"/>
              <a:t>]]</a:t>
            </a:r>
            <a:endParaRPr lang="en-US" altLang="zh-CN" dirty="0"/>
          </a:p>
          <a:p>
            <a:pPr lvl="1"/>
            <a:r>
              <a:rPr lang="en-US" altLang="zh-CN" dirty="0"/>
              <a:t>[ORDER BY </a:t>
            </a:r>
            <a:r>
              <a:rPr lang="zh-CN" altLang="en-US" dirty="0"/>
              <a:t>列名</a:t>
            </a:r>
            <a:r>
              <a:rPr lang="en-US" altLang="zh-CN" dirty="0"/>
              <a:t>2 [ASC | DESC]]</a:t>
            </a:r>
            <a:endParaRPr lang="en-US" altLang="zh-CN" dirty="0"/>
          </a:p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14.3</a:t>
            </a:r>
            <a:r>
              <a:rPr lang="zh-CN" altLang="en-US" dirty="0" smtClean="0"/>
              <a:t> </a:t>
            </a:r>
            <a:r>
              <a:rPr lang="en-US" altLang="zh-CN" dirty="0" smtClean="0"/>
              <a:t>JDBC</a:t>
            </a:r>
            <a:r>
              <a:rPr lang="zh-CN" altLang="en-US" dirty="0"/>
              <a:t>的结构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JDBC</a:t>
            </a:r>
            <a:r>
              <a:rPr lang="zh-CN" altLang="zh-CN" dirty="0"/>
              <a:t>（</a:t>
            </a:r>
            <a:r>
              <a:rPr lang="en-US" altLang="zh-CN" dirty="0"/>
              <a:t>Java Database Connectivity</a:t>
            </a:r>
            <a:r>
              <a:rPr lang="zh-CN" altLang="zh-CN" dirty="0"/>
              <a:t>）是</a:t>
            </a:r>
            <a:r>
              <a:rPr lang="en-US" altLang="zh-CN" dirty="0"/>
              <a:t>Java</a:t>
            </a:r>
            <a:r>
              <a:rPr lang="zh-CN" altLang="zh-CN" dirty="0"/>
              <a:t>程序连接和存取数据库的应用程序接口，它为</a:t>
            </a:r>
            <a:r>
              <a:rPr lang="en-US" altLang="zh-CN" dirty="0"/>
              <a:t>Java</a:t>
            </a:r>
            <a:r>
              <a:rPr lang="zh-CN" altLang="zh-CN" dirty="0"/>
              <a:t>开发者使用数据库提供了统一的操作方式，它由一组</a:t>
            </a:r>
            <a:r>
              <a:rPr lang="en-US" altLang="zh-CN" dirty="0"/>
              <a:t>Java</a:t>
            </a:r>
            <a:r>
              <a:rPr lang="zh-CN" altLang="zh-CN" dirty="0"/>
              <a:t>类和接口组成。</a:t>
            </a:r>
            <a:r>
              <a:rPr lang="en-US" altLang="zh-CN" dirty="0"/>
              <a:t>JDBC</a:t>
            </a:r>
            <a:r>
              <a:rPr lang="zh-CN" altLang="zh-CN" dirty="0"/>
              <a:t>使得开发人员可以使用纯</a:t>
            </a:r>
            <a:r>
              <a:rPr lang="en-US" altLang="zh-CN" dirty="0"/>
              <a:t>Java</a:t>
            </a:r>
            <a:r>
              <a:rPr lang="zh-CN" altLang="zh-CN" dirty="0"/>
              <a:t>的方式来连接数据库，并进行操作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JDBC</a:t>
            </a:r>
            <a:r>
              <a:rPr lang="zh-CN" altLang="zh-CN" dirty="0"/>
              <a:t>由两层组成，上面一层是</a:t>
            </a:r>
            <a:r>
              <a:rPr lang="en-US" altLang="zh-CN" dirty="0"/>
              <a:t>JDBC API</a:t>
            </a:r>
            <a:r>
              <a:rPr lang="zh-CN" altLang="zh-CN" dirty="0"/>
              <a:t>，下面一层是</a:t>
            </a:r>
            <a:r>
              <a:rPr lang="en-US" altLang="zh-CN" dirty="0"/>
              <a:t>JDBC</a:t>
            </a:r>
            <a:r>
              <a:rPr lang="zh-CN" altLang="zh-CN" dirty="0"/>
              <a:t>驱动程序</a:t>
            </a:r>
            <a:r>
              <a:rPr lang="en-US" altLang="zh-CN" dirty="0" smtClean="0"/>
              <a:t>API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035,&quot;width&quot;:11415}"/>
</p:tagLst>
</file>

<file path=ppt/tags/tag2.xml><?xml version="1.0" encoding="utf-8"?>
<p:tagLst xmlns:p="http://schemas.openxmlformats.org/presentationml/2006/main">
  <p:tag name="commondata" val="eyJoZGlkIjoiMzEwNTM5NzYwMDRjMzkwZTVkZjY2ODkwMGIxNGU0OTUifQ=="/>
</p:tagLst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5160</Words>
  <Application>WPS 演示</Application>
  <PresentationFormat>全屏显示(4:3)</PresentationFormat>
  <Paragraphs>277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黑体</vt:lpstr>
      <vt:lpstr>方正正大黑简体</vt:lpstr>
      <vt:lpstr>Calibri</vt:lpstr>
      <vt:lpstr>Calibri</vt:lpstr>
      <vt:lpstr>Times New Roman</vt:lpstr>
      <vt:lpstr>Arial Unicode MS</vt:lpstr>
      <vt:lpstr>由Nordri®（www.nordridesign.com ） 设计提供</vt:lpstr>
      <vt:lpstr>Visio.Drawing.11</vt:lpstr>
      <vt:lpstr>Visio.Drawing.11</vt:lpstr>
      <vt:lpstr>Java程序设计</vt:lpstr>
      <vt:lpstr>PowerPoint 演示文稿</vt:lpstr>
      <vt:lpstr>14.1 为什么需要JDBC</vt:lpstr>
      <vt:lpstr>例：商品管理系统的提取商品的基本信息功能</vt:lpstr>
      <vt:lpstr>14.2 数据库和常用的SQL语句 </vt:lpstr>
      <vt:lpstr>常用的SQL语句</vt:lpstr>
      <vt:lpstr>常用的SQL语句</vt:lpstr>
      <vt:lpstr>常用的SQL语句</vt:lpstr>
      <vt:lpstr>14.3 JDBC的结构</vt:lpstr>
      <vt:lpstr>PowerPoint 演示文稿</vt:lpstr>
      <vt:lpstr>14.4 通过JDBC访问数据库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实用案例1</vt:lpstr>
      <vt:lpstr>实用案例2</vt:lpstr>
      <vt:lpstr>事务处理</vt:lpstr>
      <vt:lpstr>PowerPoint 演示文稿</vt:lpstr>
      <vt:lpstr>实用案例3：事务操作示例</vt:lpstr>
      <vt:lpstr>JDBC实训任务</vt:lpstr>
      <vt:lpstr>PowerPoint 演示文稿</vt:lpstr>
      <vt:lpstr>Spring Data JPA</vt:lpstr>
      <vt:lpstr>市场上 ORM 框架比对</vt:lpstr>
      <vt:lpstr>JPA 的开源实现</vt:lpstr>
      <vt:lpstr>Spring Data 介绍</vt:lpstr>
      <vt:lpstr>Spring Data JPA 的主要类及结构图</vt:lpstr>
      <vt:lpstr>使用JPA的核心概念</vt:lpstr>
      <vt:lpstr>JDBC和JPA对比</vt:lpstr>
      <vt:lpstr>Mybatis和Mybatis-plus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Nordri® Design</dc:creator>
  <dc:description>Nordri® 
专注于有效的信息传递设计
www.nordridesign.com</dc:description>
  <dc:subject>PPT模板/图示</dc:subject>
  <cp:lastModifiedBy>Taimount</cp:lastModifiedBy>
  <cp:revision>451</cp:revision>
  <dcterms:created xsi:type="dcterms:W3CDTF">2011-11-03T02:06:00Z</dcterms:created>
  <dcterms:modified xsi:type="dcterms:W3CDTF">2024-02-23T13:34:32Z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  <property fmtid="{D5CDD505-2E9C-101B-9397-08002B2CF9AE}" pid="5" name="KSOProductBuildVer">
    <vt:lpwstr>2052-12.1.0.16250</vt:lpwstr>
  </property>
  <property fmtid="{D5CDD505-2E9C-101B-9397-08002B2CF9AE}" pid="6" name="ICV">
    <vt:lpwstr>403F861A483C43128D7452052F00CDBD_12</vt:lpwstr>
  </property>
</Properties>
</file>