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1257" r:id="rId3"/>
    <p:sldId id="991" r:id="rId5"/>
    <p:sldId id="1258" r:id="rId6"/>
    <p:sldId id="1361" r:id="rId7"/>
    <p:sldId id="1362" r:id="rId8"/>
    <p:sldId id="1363" r:id="rId9"/>
    <p:sldId id="1364" r:id="rId10"/>
    <p:sldId id="1365" r:id="rId11"/>
    <p:sldId id="1367" r:id="rId12"/>
    <p:sldId id="1366" r:id="rId13"/>
    <p:sldId id="1370" r:id="rId14"/>
    <p:sldId id="1368" r:id="rId15"/>
    <p:sldId id="1369" r:id="rId16"/>
    <p:sldId id="1373" r:id="rId17"/>
    <p:sldId id="1374" r:id="rId18"/>
    <p:sldId id="1376" r:id="rId19"/>
    <p:sldId id="1375" r:id="rId20"/>
    <p:sldId id="1377" r:id="rId21"/>
    <p:sldId id="1372" r:id="rId22"/>
    <p:sldId id="1378" r:id="rId23"/>
    <p:sldId id="1379" r:id="rId24"/>
    <p:sldId id="1380" r:id="rId25"/>
    <p:sldId id="1381" r:id="rId26"/>
    <p:sldId id="1382" r:id="rId27"/>
    <p:sldId id="1385" r:id="rId28"/>
    <p:sldId id="1384" r:id="rId29"/>
    <p:sldId id="1386" r:id="rId30"/>
    <p:sldId id="1387" r:id="rId31"/>
    <p:sldId id="1389" r:id="rId32"/>
    <p:sldId id="1383" r:id="rId33"/>
    <p:sldId id="1388" r:id="rId34"/>
    <p:sldId id="1391" r:id="rId35"/>
    <p:sldId id="1390" r:id="rId36"/>
    <p:sldId id="1392" r:id="rId37"/>
    <p:sldId id="1393" r:id="rId38"/>
    <p:sldId id="1394" r:id="rId39"/>
    <p:sldId id="1396" r:id="rId40"/>
    <p:sldId id="1395" r:id="rId41"/>
    <p:sldId id="1398" r:id="rId42"/>
    <p:sldId id="1399" r:id="rId43"/>
    <p:sldId id="1397" r:id="rId44"/>
    <p:sldId id="1400" r:id="rId45"/>
    <p:sldId id="1401" r:id="rId46"/>
    <p:sldId id="1404" r:id="rId47"/>
    <p:sldId id="1406" r:id="rId48"/>
    <p:sldId id="1407" r:id="rId49"/>
    <p:sldId id="1408" r:id="rId50"/>
    <p:sldId id="1409" r:id="rId51"/>
    <p:sldId id="1410" r:id="rId52"/>
    <p:sldId id="1411" r:id="rId53"/>
    <p:sldId id="1412" r:id="rId54"/>
    <p:sldId id="1413" r:id="rId55"/>
    <p:sldId id="1414" r:id="rId56"/>
    <p:sldId id="1415" r:id="rId57"/>
    <p:sldId id="1416" r:id="rId58"/>
    <p:sldId id="1417" r:id="rId59"/>
    <p:sldId id="1418" r:id="rId60"/>
    <p:sldId id="1403" r:id="rId61"/>
    <p:sldId id="1419" r:id="rId62"/>
    <p:sldId id="1420" r:id="rId63"/>
    <p:sldId id="1421" r:id="rId64"/>
    <p:sldId id="994" r:id="rId65"/>
    <p:sldId id="1360" r:id="rId66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361"/>
            <p14:sldId id="1362"/>
            <p14:sldId id="1363"/>
            <p14:sldId id="1364"/>
            <p14:sldId id="1365"/>
            <p14:sldId id="1367"/>
            <p14:sldId id="1366"/>
            <p14:sldId id="1370"/>
            <p14:sldId id="1368"/>
            <p14:sldId id="1369"/>
            <p14:sldId id="1373"/>
            <p14:sldId id="1374"/>
            <p14:sldId id="1376"/>
            <p14:sldId id="1375"/>
            <p14:sldId id="1377"/>
            <p14:sldId id="1372"/>
            <p14:sldId id="1378"/>
            <p14:sldId id="1379"/>
            <p14:sldId id="1380"/>
            <p14:sldId id="1381"/>
            <p14:sldId id="1382"/>
            <p14:sldId id="1385"/>
            <p14:sldId id="1384"/>
            <p14:sldId id="1386"/>
            <p14:sldId id="1387"/>
            <p14:sldId id="1389"/>
            <p14:sldId id="1383"/>
            <p14:sldId id="1388"/>
            <p14:sldId id="1391"/>
            <p14:sldId id="1390"/>
            <p14:sldId id="1392"/>
            <p14:sldId id="1393"/>
            <p14:sldId id="1394"/>
            <p14:sldId id="1396"/>
            <p14:sldId id="1395"/>
            <p14:sldId id="1398"/>
            <p14:sldId id="1399"/>
            <p14:sldId id="1397"/>
            <p14:sldId id="1400"/>
            <p14:sldId id="1401"/>
            <p14:sldId id="1404"/>
            <p14:sldId id="1406"/>
            <p14:sldId id="1407"/>
            <p14:sldId id="1408"/>
            <p14:sldId id="1409"/>
            <p14:sldId id="1410"/>
            <p14:sldId id="1411"/>
            <p14:sldId id="1412"/>
            <p14:sldId id="1413"/>
            <p14:sldId id="1414"/>
            <p14:sldId id="1415"/>
            <p14:sldId id="1416"/>
            <p14:sldId id="1417"/>
            <p14:sldId id="1418"/>
            <p14:sldId id="1403"/>
            <p14:sldId id="1419"/>
            <p14:sldId id="1420"/>
            <p14:sldId id="1421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846" autoAdjust="0"/>
  </p:normalViewPr>
  <p:slideViewPr>
    <p:cSldViewPr snapToGrid="0" snapToObjects="1" showGuide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</a:t>
            </a:r>
            <a:r>
              <a:rPr lang="zh-CN" altLang="en-US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企业级应用</a:t>
            </a:r>
            <a:endParaRPr lang="zh-CN" altLang="en-US" sz="2800" b="0" spc="6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1800" spc="600" dirty="0">
              <a:solidFill>
                <a:srgbClr val="5B30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680" indent="-36068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40" name="直线连接符 39"/>
          <p:cNvCxnSpPr/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/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/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/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/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/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/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/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/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/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/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/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/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en-US" altLang="zh-CN" dirty="0"/>
              <a:t>Spring Boot</a:t>
            </a:r>
            <a:r>
              <a:rPr kumimoji="1" lang="zh-CN" altLang="en-US" dirty="0"/>
              <a:t>核心</a:t>
            </a:r>
            <a:endParaRPr kumimoji="1"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关闭某个特定的自动配置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通过查看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的源代码可知，应该使用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注解的</a:t>
            </a:r>
            <a:r>
              <a:rPr lang="en-US" altLang="zh-CN" dirty="0">
                <a:solidFill>
                  <a:srgbClr val="C00000"/>
                </a:solidFill>
              </a:rPr>
              <a:t>exclude</a:t>
            </a:r>
            <a:r>
              <a:rPr lang="zh-CN" altLang="en-US" dirty="0"/>
              <a:t>参数关闭特定的自动配置，以关闭</a:t>
            </a:r>
            <a:r>
              <a:rPr lang="en-US" altLang="zh-CN" dirty="0">
                <a:solidFill>
                  <a:srgbClr val="C00000"/>
                </a:solidFill>
              </a:rPr>
              <a:t>neo4j</a:t>
            </a:r>
            <a:r>
              <a:rPr lang="zh-CN" altLang="en-US" dirty="0"/>
              <a:t>自动配置为例，代码如下：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@SpringBootApplication(exclude={Neo4jDataAutoConfiguration.class})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2401" y="1503110"/>
            <a:ext cx="10307198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@EnableAutoConfiguration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注解可以让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根据当前应用项目所依赖的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自动配置项目的相关配置。如果开发者不需要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的某一项自动配置，该如何实现呢 </a:t>
            </a: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  <a:endParaRPr lang="en-US" altLang="zh-CN" dirty="0"/>
          </a:p>
          <a:p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定制</a:t>
            </a:r>
            <a:r>
              <a:rPr lang="en-US" altLang="zh-CN" dirty="0">
                <a:solidFill>
                  <a:srgbClr val="C00000"/>
                </a:solidFill>
              </a:rPr>
              <a:t>Banner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关闭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</a:t>
            </a:r>
            <a:r>
              <a:rPr lang="en-US" altLang="zh-CN" dirty="0"/>
              <a:t>Banner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</a:t>
            </a:r>
            <a:r>
              <a:rPr lang="zh-CN" altLang="en-US" dirty="0"/>
              <a:t>目录下新建</a:t>
            </a:r>
            <a:r>
              <a:rPr lang="en-US" altLang="zh-CN" dirty="0">
                <a:solidFill>
                  <a:srgbClr val="C00000"/>
                </a:solidFill>
              </a:rPr>
              <a:t>banner.txt</a:t>
            </a:r>
            <a:r>
              <a:rPr lang="zh-CN" altLang="en-US" dirty="0"/>
              <a:t>文件，并在文件中添加任意字符串内容，如“</a:t>
            </a:r>
            <a:r>
              <a:rPr lang="en-US" altLang="zh-CN" dirty="0"/>
              <a:t>#Hello, Spring Boot!”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然后，重新启动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项目，将发现控制台启动信息已经发生改变。</a:t>
            </a:r>
            <a:endParaRPr lang="en-US" altLang="zh-CN" dirty="0"/>
          </a:p>
          <a:p>
            <a:r>
              <a:rPr lang="zh-CN" altLang="en-US" dirty="0"/>
              <a:t>如果开发者想把启动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r>
              <a:rPr lang="zh-CN" altLang="en-US" dirty="0"/>
              <a:t>信息换成</a:t>
            </a:r>
            <a:r>
              <a:rPr lang="zh-CN" altLang="en-US" dirty="0">
                <a:solidFill>
                  <a:srgbClr val="C00000"/>
                </a:solidFill>
              </a:rPr>
              <a:t>字符串图案</a:t>
            </a:r>
            <a:r>
              <a:rPr lang="zh-CN" altLang="en-US" dirty="0"/>
              <a:t>，具体操作：首先，打开网站</a:t>
            </a:r>
            <a:r>
              <a:rPr lang="en-US" altLang="zh-CN" dirty="0">
                <a:solidFill>
                  <a:srgbClr val="C00000"/>
                </a:solidFill>
              </a:rPr>
              <a:t>http://patorjk.com/software/taag</a:t>
            </a:r>
            <a:r>
              <a:rPr lang="zh-CN" altLang="en-US" dirty="0"/>
              <a:t>，输入自定义字符串，单击网页下方的“</a:t>
            </a:r>
            <a:r>
              <a:rPr lang="en-US" altLang="zh-CN" dirty="0">
                <a:solidFill>
                  <a:srgbClr val="C00000"/>
                </a:solidFill>
              </a:rPr>
              <a:t>Select &amp; Copy</a:t>
            </a:r>
            <a:r>
              <a:rPr lang="en-US" altLang="zh-CN" dirty="0"/>
              <a:t>”</a:t>
            </a:r>
            <a:r>
              <a:rPr lang="zh-CN" altLang="en-US" dirty="0"/>
              <a:t>按钮。然后，将自定义</a:t>
            </a:r>
            <a:r>
              <a:rPr lang="en-US" altLang="zh-CN" dirty="0">
                <a:solidFill>
                  <a:srgbClr val="C00000"/>
                </a:solidFill>
              </a:rPr>
              <a:t>banner</a:t>
            </a:r>
            <a:r>
              <a:rPr lang="zh-CN" altLang="en-US" dirty="0">
                <a:solidFill>
                  <a:srgbClr val="C00000"/>
                </a:solidFill>
              </a:rPr>
              <a:t>字符串图案</a:t>
            </a:r>
            <a:r>
              <a:rPr lang="zh-CN" altLang="en-US" dirty="0"/>
              <a:t>复制到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</a:t>
            </a:r>
            <a:r>
              <a:rPr lang="zh-CN" altLang="en-US" dirty="0"/>
              <a:t>目录下的</a:t>
            </a:r>
            <a:r>
              <a:rPr lang="en-US" altLang="zh-CN" dirty="0">
                <a:solidFill>
                  <a:srgbClr val="C00000"/>
                </a:solidFill>
              </a:rPr>
              <a:t>banner.txt</a:t>
            </a:r>
            <a:r>
              <a:rPr lang="zh-CN" altLang="en-US" dirty="0"/>
              <a:t>文件中，重新启动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项目即可。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/>
              <a:t>banner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开发者如果需要</a:t>
            </a:r>
            <a:r>
              <a:rPr lang="zh-CN" altLang="en-US" dirty="0">
                <a:solidFill>
                  <a:srgbClr val="C00000"/>
                </a:solidFill>
              </a:rPr>
              <a:t>关闭</a:t>
            </a:r>
            <a:r>
              <a:rPr lang="en-US" altLang="zh-CN" dirty="0">
                <a:solidFill>
                  <a:srgbClr val="C00000"/>
                </a:solidFill>
              </a:rPr>
              <a:t>banner</a:t>
            </a:r>
            <a:r>
              <a:rPr lang="zh-CN" altLang="en-US" dirty="0"/>
              <a:t>，可以在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</a:t>
            </a:r>
            <a:r>
              <a:rPr lang="zh-CN" altLang="en-US" dirty="0"/>
              <a:t>目录下的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文件中添加如下配置：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spring.main.banner</a:t>
            </a:r>
            <a:r>
              <a:rPr lang="en-US" altLang="zh-CN" dirty="0">
                <a:solidFill>
                  <a:srgbClr val="C00000"/>
                </a:solidFill>
              </a:rPr>
              <a:t>-mode = off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  <a:endParaRPr lang="en-US" altLang="zh-CN" dirty="0"/>
          </a:p>
          <a:p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zh-CN" altLang="en-US" dirty="0"/>
              <a:t>定制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的全局配置文件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的全局配置文件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的全局配置文件（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或</a:t>
            </a:r>
            <a:r>
              <a:rPr lang="en-US" altLang="zh-CN" dirty="0" err="1">
                <a:solidFill>
                  <a:srgbClr val="C00000"/>
                </a:solidFill>
              </a:rPr>
              <a:t>application.yml</a:t>
            </a:r>
            <a:r>
              <a:rPr lang="zh-CN" altLang="en-US" dirty="0"/>
              <a:t>）位于</a:t>
            </a:r>
            <a:r>
              <a:rPr lang="en-US" altLang="zh-CN" dirty="0"/>
              <a:t>Spring Boot</a:t>
            </a:r>
            <a:r>
              <a:rPr lang="zh-CN" altLang="en-US" dirty="0"/>
              <a:t>应用的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</a:t>
            </a:r>
            <a:r>
              <a:rPr lang="zh-CN" altLang="en-US" dirty="0"/>
              <a:t>目录下。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．设置端口号</a:t>
            </a:r>
            <a:endParaRPr lang="en-US" altLang="zh-CN" dirty="0"/>
          </a:p>
          <a:p>
            <a:pPr lvl="1"/>
            <a:r>
              <a:rPr lang="en-US" altLang="zh-CN" dirty="0" err="1"/>
              <a:t>server.port</a:t>
            </a:r>
            <a:r>
              <a:rPr lang="en-US" altLang="zh-CN" dirty="0"/>
              <a:t>=8888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．设置</a:t>
            </a:r>
            <a:r>
              <a:rPr lang="en-US" altLang="zh-CN" dirty="0"/>
              <a:t>Web</a:t>
            </a:r>
            <a:r>
              <a:rPr lang="zh-CN" altLang="en-US" dirty="0"/>
              <a:t>应用的上下文路径</a:t>
            </a:r>
            <a:endParaRPr lang="de-DE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/>
              <a:t>server.servlet.context</a:t>
            </a:r>
            <a:r>
              <a:rPr lang="en-US" altLang="zh-CN" dirty="0"/>
              <a:t>-path=/XXX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60116" y="3216925"/>
            <a:ext cx="4537029" cy="18312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这时应该通过“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http://localhost:8080/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XXX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testStarters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”访问如下控制器类中的请求处理方法：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testStarters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index()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257581" y="3767769"/>
            <a:ext cx="1002535" cy="616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8200" y="5303571"/>
            <a:ext cx="982704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zh-CN" altLang="en-US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！！！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的全局配置文件中，可以配置与修改多个参数，读者想了解参数的详细说明和描述可以查看官方文档说明：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https://docs.spring.io/spring-boot/docs/2.4.1/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reference/htmlsingle/#common-application-properties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  <a:endParaRPr lang="en-US" altLang="zh-CN" dirty="0"/>
          </a:p>
          <a:p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zh-CN" altLang="en-US" dirty="0"/>
              <a:t>定制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Spring Boot</a:t>
            </a:r>
            <a:r>
              <a:rPr lang="zh-CN" altLang="en-US" dirty="0"/>
              <a:t>提供了很多简化企业级开发的“</a:t>
            </a:r>
            <a:r>
              <a:rPr lang="zh-CN" altLang="en-US" dirty="0">
                <a:solidFill>
                  <a:srgbClr val="C00000"/>
                </a:solidFill>
              </a:rPr>
              <a:t>开箱即用</a:t>
            </a:r>
            <a:r>
              <a:rPr lang="zh-CN" altLang="en-US" dirty="0"/>
              <a:t>”的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r>
              <a:rPr lang="zh-CN" altLang="en-US" dirty="0"/>
              <a:t>。</a:t>
            </a:r>
            <a:r>
              <a:rPr lang="en-US" altLang="zh-CN" dirty="0"/>
              <a:t>Spring Boot</a:t>
            </a:r>
            <a:r>
              <a:rPr lang="zh-CN" altLang="en-US" dirty="0"/>
              <a:t>项目只要使用了所需要的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r>
              <a:rPr lang="zh-CN" altLang="en-US" dirty="0"/>
              <a:t>，</a:t>
            </a:r>
            <a:r>
              <a:rPr lang="en-US" altLang="zh-CN" dirty="0"/>
              <a:t>Spring Boot</a:t>
            </a:r>
            <a:r>
              <a:rPr lang="zh-CN" altLang="en-US" dirty="0"/>
              <a:t>即可自动关联项目开发所需要的相关依赖。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将自动关联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/>
              <a:t>开发的相关依赖，如</a:t>
            </a:r>
            <a:r>
              <a:rPr lang="en-US" altLang="zh-CN" dirty="0">
                <a:solidFill>
                  <a:srgbClr val="C00000"/>
                </a:solidFill>
              </a:rPr>
              <a:t>tomcat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spring-</a:t>
            </a:r>
            <a:r>
              <a:rPr lang="en-US" altLang="zh-CN" dirty="0" err="1">
                <a:solidFill>
                  <a:srgbClr val="C00000"/>
                </a:solidFill>
              </a:rPr>
              <a:t>webmvc</a:t>
            </a:r>
            <a:r>
              <a:rPr lang="zh-CN" altLang="en-US" dirty="0"/>
              <a:t>等，进而对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/>
              <a:t>开发的支持，并将相关技术的配置实现自动配置。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3040" y="2897235"/>
            <a:ext cx="892366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&lt;groupId&gt;org.springframework.boot&lt;/groupId&gt;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&lt;artifactId&gt;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spring-boot-starter-web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7427" y="5450938"/>
            <a:ext cx="98160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通过访问“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https://docs.spring.io/spring-boot/docs/2.4.1/reference/htmlsingle/#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using-boot-starter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官网，可以查看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官方提供的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Starters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的基本配置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读取应用配置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/>
              <a:t>日志配置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读取应用配置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Environment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@Value</a:t>
            </a:r>
            <a:endParaRPr lang="en-US" altLang="zh-CN" dirty="0"/>
          </a:p>
          <a:p>
            <a:r>
              <a:rPr lang="en-US" altLang="zh-CN" dirty="0"/>
              <a:t>@ConfigurationProperties</a:t>
            </a:r>
            <a:endParaRPr lang="en-US" altLang="zh-CN" dirty="0"/>
          </a:p>
          <a:p>
            <a:r>
              <a:rPr lang="en-US" altLang="zh-CN" dirty="0"/>
              <a:t>@PropertySource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的核心注解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的基本配置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Environment</a:t>
            </a:r>
            <a:r>
              <a:rPr lang="zh-CN" altLang="en-US" dirty="0"/>
              <a:t>是一个通用的读取应用程序运行时的环境变量的类，可以通过</a:t>
            </a:r>
            <a:r>
              <a:rPr lang="en-US" altLang="zh-CN" dirty="0">
                <a:solidFill>
                  <a:srgbClr val="C00000"/>
                </a:solidFill>
              </a:rPr>
              <a:t>key-value</a:t>
            </a:r>
            <a:r>
              <a:rPr lang="zh-CN" altLang="en-US" dirty="0"/>
              <a:t>方式读取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命令行输入参数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系统属性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操作系统环境变量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Environment</a:t>
            </a:r>
            <a:r>
              <a:rPr lang="zh-CN" altLang="en-US" dirty="0"/>
              <a:t>类读取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配置文件的内容。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．创建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项目</a:t>
            </a:r>
            <a:r>
              <a:rPr lang="en-US" altLang="zh-CN" dirty="0">
                <a:solidFill>
                  <a:srgbClr val="C00000"/>
                </a:solidFill>
              </a:rPr>
              <a:t>ch6_1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STS</a:t>
            </a:r>
            <a:r>
              <a:rPr lang="zh-CN" altLang="en-US" dirty="0"/>
              <a:t>快速创建</a:t>
            </a:r>
            <a:r>
              <a:rPr lang="en-US" altLang="zh-CN" dirty="0"/>
              <a:t>Spring Web</a:t>
            </a:r>
            <a:r>
              <a:rPr lang="zh-CN" altLang="en-US" dirty="0"/>
              <a:t>应用</a:t>
            </a:r>
            <a:r>
              <a:rPr lang="en-US" altLang="zh-CN" dirty="0"/>
              <a:t>ch6_1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．添加配置文件内容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目录下，找到全局配置文件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，并添加如下内容：</a:t>
            </a:r>
            <a:endParaRPr lang="zh-CN" altLang="en-US" dirty="0"/>
          </a:p>
          <a:p>
            <a:pPr lvl="1"/>
            <a:r>
              <a:rPr lang="en-US" altLang="zh-CN" sz="1885" dirty="0">
                <a:solidFill>
                  <a:srgbClr val="C00000"/>
                </a:solidFill>
              </a:rPr>
              <a:t>test.msg=read config</a:t>
            </a:r>
            <a:endParaRPr lang="en-US" altLang="zh-CN" sz="1885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5659"/>
            <a:ext cx="10515600" cy="458669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．创建控制器类</a:t>
            </a:r>
            <a:r>
              <a:rPr lang="en-US" altLang="zh-CN" dirty="0" err="1">
                <a:solidFill>
                  <a:srgbClr val="C00000"/>
                </a:solidFill>
              </a:rPr>
              <a:t>EnvReaderConfigController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/main/java</a:t>
            </a:r>
            <a:r>
              <a:rPr lang="zh-CN" altLang="en-US" dirty="0"/>
              <a:t>目录下，创建名为</a:t>
            </a:r>
            <a:r>
              <a:rPr lang="en-US" altLang="zh-CN" dirty="0"/>
              <a:t>com.ch6_1.controller</a:t>
            </a:r>
            <a:r>
              <a:rPr lang="zh-CN" altLang="en-US" dirty="0"/>
              <a:t>的包（是</a:t>
            </a:r>
            <a:r>
              <a:rPr lang="en-US" altLang="zh-CN" dirty="0">
                <a:solidFill>
                  <a:srgbClr val="C00000"/>
                </a:solidFill>
              </a:rPr>
              <a:t>com.ch6_1</a:t>
            </a:r>
            <a:r>
              <a:rPr lang="zh-CN" altLang="en-US" dirty="0"/>
              <a:t>包（主类所在的包）的子包，</a:t>
            </a:r>
            <a:r>
              <a:rPr lang="zh-CN" altLang="en-US" dirty="0">
                <a:solidFill>
                  <a:srgbClr val="C00000"/>
                </a:solidFill>
              </a:rPr>
              <a:t>保障注解全部被扫描</a:t>
            </a:r>
            <a:r>
              <a:rPr lang="zh-CN" altLang="en-US" dirty="0"/>
              <a:t>），并在该包下创建控制器类</a:t>
            </a:r>
            <a:r>
              <a:rPr lang="en-US" altLang="zh-CN" dirty="0" err="1"/>
              <a:t>EnvReaderConfigController</a:t>
            </a:r>
            <a:r>
              <a:rPr lang="zh-CN" altLang="en-US" dirty="0"/>
              <a:t>。在控制器类</a:t>
            </a:r>
            <a:r>
              <a:rPr lang="en-US" altLang="zh-CN" dirty="0" err="1"/>
              <a:t>EnvReaderConfigController</a:t>
            </a:r>
            <a:r>
              <a:rPr lang="zh-CN" altLang="en-US" dirty="0"/>
              <a:t>中，使用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/>
              <a:t>注解依赖注入</a:t>
            </a:r>
            <a:r>
              <a:rPr lang="en-US" altLang="zh-CN" dirty="0">
                <a:solidFill>
                  <a:srgbClr val="C00000"/>
                </a:solidFill>
              </a:rPr>
              <a:t>Environment</a:t>
            </a:r>
            <a:r>
              <a:rPr lang="zh-CN" altLang="en-US" dirty="0"/>
              <a:t>类的对象。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72967" y="3689017"/>
            <a:ext cx="8816993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EnvReaderConfigController{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Environment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env;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@RequestMapping("/testEnv")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testEnv()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方法一：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+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env.getProperty("test.msg")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5143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//test.msg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application.properties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．启动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Ch61Application</a:t>
            </a:r>
            <a:r>
              <a:rPr lang="zh-CN" altLang="en-US" dirty="0"/>
              <a:t>类的</a:t>
            </a:r>
            <a:r>
              <a:rPr lang="en-US" altLang="zh-CN" dirty="0"/>
              <a:t>main</a:t>
            </a:r>
            <a:r>
              <a:rPr lang="zh-CN" altLang="en-US" dirty="0"/>
              <a:t>方法，启动</a:t>
            </a:r>
            <a:r>
              <a:rPr lang="en-US" altLang="zh-CN" dirty="0"/>
              <a:t>Spring Boot</a:t>
            </a:r>
            <a:r>
              <a:rPr lang="zh-CN" altLang="en-US" dirty="0"/>
              <a:t>应用。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．测试应用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Spring Boot</a:t>
            </a:r>
            <a:r>
              <a:rPr lang="zh-CN" altLang="en-US" dirty="0"/>
              <a:t>应用后，默认访问地址为：</a:t>
            </a:r>
            <a:r>
              <a:rPr lang="en-US" altLang="zh-CN" dirty="0">
                <a:solidFill>
                  <a:srgbClr val="C00000"/>
                </a:solidFill>
              </a:rPr>
              <a:t>http://localhost:8080/</a:t>
            </a:r>
            <a:r>
              <a:rPr lang="zh-CN" altLang="en-US" dirty="0"/>
              <a:t>，将项目路径直接设为根路径，这是</a:t>
            </a:r>
            <a:r>
              <a:rPr lang="en-US" altLang="zh-CN" dirty="0"/>
              <a:t>Spring Boot</a:t>
            </a:r>
            <a:r>
              <a:rPr lang="zh-CN" altLang="en-US" dirty="0"/>
              <a:t>的默认设置。因此，我们可以通过</a:t>
            </a:r>
            <a:r>
              <a:rPr lang="en-US" altLang="zh-CN" dirty="0">
                <a:solidFill>
                  <a:srgbClr val="C00000"/>
                </a:solidFill>
              </a:rPr>
              <a:t>http://localhost:8080/testEnv</a:t>
            </a:r>
            <a:r>
              <a:rPr lang="zh-CN" altLang="en-US" dirty="0"/>
              <a:t>测试应用（</a:t>
            </a:r>
            <a:r>
              <a:rPr lang="en-US" altLang="zh-CN" dirty="0" err="1">
                <a:solidFill>
                  <a:srgbClr val="C00000"/>
                </a:solidFill>
              </a:rPr>
              <a:t>testEnv</a:t>
            </a:r>
            <a:r>
              <a:rPr lang="zh-CN" altLang="en-US" dirty="0"/>
              <a:t>与控制器类</a:t>
            </a:r>
            <a:r>
              <a:rPr lang="en-US" altLang="zh-CN" dirty="0" err="1"/>
              <a:t>ReaderConfigController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@RequestMapping("/testEnv")</a:t>
            </a:r>
            <a:r>
              <a:rPr lang="zh-CN" altLang="en-US" dirty="0"/>
              <a:t>对应）。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读取应用配置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@Value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@ConfigurationProperties</a:t>
            </a:r>
            <a:endParaRPr lang="en-US" altLang="zh-CN" dirty="0"/>
          </a:p>
          <a:p>
            <a:r>
              <a:rPr lang="en-US" altLang="zh-CN" dirty="0"/>
              <a:t>@PropertySource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@Value</a:t>
            </a:r>
            <a:r>
              <a:rPr lang="zh-CN" altLang="en-US" dirty="0"/>
              <a:t>注解读取配置文件内容示例代码如下：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80501" y="2137272"/>
            <a:ext cx="881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@Value("${test.msg}")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//test.msg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application.properties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private String msg;//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@Value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注解将配置文件中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对应的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赋值给变量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0526" y="2959979"/>
            <a:ext cx="8813494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@RestController</a:t>
            </a:r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ValueReaderConfigController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@Value("${test.msg}")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    	private String msg;</a:t>
            </a:r>
            <a:endParaRPr lang="en-US" altLang="zh-CN" dirty="0"/>
          </a:p>
          <a:p>
            <a:r>
              <a:rPr lang="en-US" altLang="zh-CN" dirty="0"/>
              <a:t>	@RequestMapping("/testValue")</a:t>
            </a:r>
            <a:endParaRPr lang="en-US" altLang="zh-CN" dirty="0"/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testValue</a:t>
            </a:r>
            <a:r>
              <a:rPr lang="en-US" altLang="zh-CN" dirty="0"/>
              <a:t>() {</a:t>
            </a:r>
            <a:endParaRPr lang="en-US" altLang="zh-CN" dirty="0"/>
          </a:p>
          <a:p>
            <a:r>
              <a:rPr lang="en-US" altLang="zh-CN" dirty="0"/>
              <a:t>		return "</a:t>
            </a:r>
            <a:r>
              <a:rPr lang="zh-CN" altLang="en-US" dirty="0"/>
              <a:t>方法二：</a:t>
            </a:r>
            <a:r>
              <a:rPr lang="en-US" altLang="zh-CN" dirty="0"/>
              <a:t>" + msg 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51011" y="5809685"/>
            <a:ext cx="638886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http://localhost:8080/testValue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测试应用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读取应用配置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en-US" altLang="zh-CN" dirty="0"/>
          </a:p>
          <a:p>
            <a:r>
              <a:rPr lang="en-US" altLang="zh-CN" dirty="0"/>
              <a:t>@Value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@ConfigurationProperties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@PropertySource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@ConfigurationProperties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@ConfigurationProperties</a:t>
            </a:r>
            <a:r>
              <a:rPr lang="zh-CN" altLang="en-US" dirty="0"/>
              <a:t>首先建立</a:t>
            </a:r>
            <a:r>
              <a:rPr lang="zh-CN" altLang="en-US" dirty="0">
                <a:solidFill>
                  <a:srgbClr val="C00000"/>
                </a:solidFill>
              </a:rPr>
              <a:t>配置文件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的映射</a:t>
            </a:r>
            <a:r>
              <a:rPr lang="zh-CN" altLang="en-US" dirty="0">
                <a:solidFill>
                  <a:srgbClr val="C00000"/>
                </a:solidFill>
              </a:rPr>
              <a:t>关系</a:t>
            </a:r>
            <a:r>
              <a:rPr lang="zh-CN" altLang="en-US" dirty="0"/>
              <a:t>，然后在控制器方法中使用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>
                <a:solidFill>
                  <a:srgbClr val="C00000"/>
                </a:solidFill>
              </a:rPr>
              <a:t>注解将对象注入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6-3】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@ConfigurationProperties</a:t>
            </a:r>
            <a:r>
              <a:rPr lang="zh-CN" altLang="en-US" dirty="0"/>
              <a:t>读取配置文件内容。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71483" y="3089847"/>
            <a:ext cx="3268337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 nest Simple properties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obj.sname=chenheng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obj.sage=88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#List properties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obj.hobby[0]=running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obj.hobby[1]=basketball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#Map Properties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obj.city.cid=dl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obj.city.cname=dalian	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建立配置文件与对象的映射关系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78805" y="1509311"/>
            <a:ext cx="9617725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@Component//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注解，声明一个组件，被控制器依赖注入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@ConfigurationProperties(prefix = "obj")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//obj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为配置文件中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的前缀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StudentProperties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sname;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 sage;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List&lt;String&gt; hobby;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Map&lt;String, String&gt; city;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toString()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return "StudentProperties [sname=" + sname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+ ", sage=" + sage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+  ", hobby0=" + hobby.get(0)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+ ", hobby1=" + hobby.get(1)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+ ", city=" + city +  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创建控制器类</a:t>
            </a:r>
            <a:r>
              <a:rPr lang="en-US" altLang="zh-CN" sz="2800" dirty="0" err="1"/>
              <a:t>ConfigurationPropertiesController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7508" y="1454227"/>
            <a:ext cx="9081398" cy="3782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ConfigurationPropertiesController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@Autowired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StudentProperties studentProperties;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@RequestMapping("/testConfigurationProperties")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public String testConfigurationProperties()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 return studentProperties.toString();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7508" y="5541484"/>
            <a:ext cx="911803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de-DE" altLang="zh-CN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http://localhost:8080/testConfigurationProperties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读取应用配置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en-US" altLang="zh-CN" dirty="0"/>
          </a:p>
          <a:p>
            <a:r>
              <a:rPr lang="en-US" altLang="zh-CN" dirty="0"/>
              <a:t>@Value</a:t>
            </a:r>
            <a:endParaRPr lang="en-US" altLang="zh-CN" dirty="0"/>
          </a:p>
          <a:p>
            <a:r>
              <a:rPr lang="en-US" altLang="zh-CN" dirty="0"/>
              <a:t>@ConfigurationProperties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@PropertySource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的基本配置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 </a:t>
            </a:r>
            <a:r>
              <a:rPr kumimoji="1" lang="zh-CN" altLang="en-US" dirty="0"/>
              <a:t>读取应用配置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 </a:t>
            </a:r>
            <a:r>
              <a:rPr kumimoji="1" lang="zh-CN" altLang="en-US" dirty="0"/>
              <a:t>日志配置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 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5 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@PropertySource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>
                <a:solidFill>
                  <a:srgbClr val="C00000"/>
                </a:solidFill>
              </a:rPr>
              <a:t>@PropertySource</a:t>
            </a:r>
            <a:r>
              <a:rPr lang="zh-CN" altLang="en-US" dirty="0"/>
              <a:t>注解找到项目的</a:t>
            </a:r>
            <a:r>
              <a:rPr lang="zh-CN" altLang="en-US" dirty="0">
                <a:solidFill>
                  <a:srgbClr val="C00000"/>
                </a:solidFill>
              </a:rPr>
              <a:t>其他配置文件</a:t>
            </a:r>
            <a:r>
              <a:rPr lang="zh-CN" altLang="en-US" dirty="0"/>
              <a:t>，然后结合任意一种方式读取即可。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@PropertySource + @Value</a:t>
            </a:r>
            <a:r>
              <a:rPr lang="zh-CN" altLang="en-US" dirty="0"/>
              <a:t>读取其他配置文件内容。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ch6_1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目录下创建配置文件</a:t>
            </a:r>
            <a:r>
              <a:rPr lang="en-US" altLang="zh-CN" dirty="0" err="1">
                <a:solidFill>
                  <a:srgbClr val="C00000"/>
                </a:solidFill>
              </a:rPr>
              <a:t>ok.properties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test.properties</a:t>
            </a:r>
            <a:r>
              <a:rPr lang="zh-CN" altLang="en-US" dirty="0"/>
              <a:t>，并在</a:t>
            </a:r>
            <a:r>
              <a:rPr lang="en-US" altLang="zh-CN" dirty="0" err="1">
                <a:solidFill>
                  <a:srgbClr val="C00000"/>
                </a:solidFill>
              </a:rPr>
              <a:t>ok.properties</a:t>
            </a:r>
            <a:r>
              <a:rPr lang="zh-CN" altLang="en-US" dirty="0"/>
              <a:t>文件中添加如下内容：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test.properties</a:t>
            </a:r>
            <a:r>
              <a:rPr lang="zh-CN" altLang="en-US" dirty="0"/>
              <a:t>文件中添加如下内容：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32957" y="4247316"/>
            <a:ext cx="356194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your.msg=hello.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957" y="5221750"/>
            <a:ext cx="356194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my.msg=test PropertySource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465" y="606425"/>
            <a:ext cx="10281920" cy="48387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创建控制器类</a:t>
            </a:r>
            <a:r>
              <a:rPr lang="en-US" altLang="zh-CN" sz="2400" dirty="0" err="1"/>
              <a:t>PropertySourceValueReaderOhterController</a:t>
            </a:r>
            <a:endParaRPr lang="en-US" altLang="zh-CN" sz="2400" dirty="0" err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4212"/>
            <a:ext cx="10515600" cy="4586694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ch6_1</a:t>
            </a:r>
            <a:r>
              <a:rPr lang="zh-CN" altLang="en-US" sz="2400" dirty="0"/>
              <a:t>项目的</a:t>
            </a:r>
            <a:r>
              <a:rPr lang="en-US" altLang="zh-CN" sz="2400" dirty="0"/>
              <a:t>com.ch6_1.controller</a:t>
            </a:r>
            <a:r>
              <a:rPr lang="zh-CN" altLang="en-US" sz="2400" dirty="0"/>
              <a:t>包中，创建名为</a:t>
            </a:r>
            <a:r>
              <a:rPr lang="en-US" altLang="zh-CN" sz="2400" dirty="0" err="1"/>
              <a:t>PropertySourceValueReaderOhterController</a:t>
            </a:r>
            <a:r>
              <a:rPr lang="zh-CN" altLang="en-US" sz="2400" dirty="0"/>
              <a:t>的控制器类。在该控制器类中，首先使用</a:t>
            </a:r>
            <a:r>
              <a:rPr lang="en-US" altLang="zh-CN" sz="2400" dirty="0">
                <a:solidFill>
                  <a:srgbClr val="C00000"/>
                </a:solidFill>
              </a:rPr>
              <a:t>@PropertySource</a:t>
            </a:r>
            <a:r>
              <a:rPr lang="zh-CN" altLang="en-US" sz="2400" dirty="0"/>
              <a:t>注解找到其它配置文件，然后使用</a:t>
            </a:r>
            <a:r>
              <a:rPr lang="en-US" altLang="zh-CN" sz="2400" dirty="0">
                <a:solidFill>
                  <a:srgbClr val="C00000"/>
                </a:solidFill>
              </a:rPr>
              <a:t>@Value</a:t>
            </a:r>
            <a:r>
              <a:rPr lang="zh-CN" altLang="en-US" sz="2400" dirty="0"/>
              <a:t>注解读取配置文件内容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6741" y="2974894"/>
            <a:ext cx="6664287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@PropertySource({"test.properties","ok.properties"})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PropertySourceValueReaderOhterController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@Value("${my.msg}")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String mymsg;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@Value("${your.msg}")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String yourmsg;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@RequestMapping("/testProperty")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testProperty()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6858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其他配置文件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+ mymsg + "&lt;br&gt;"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1028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其他配置文件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ok.properties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+ yourmsg;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0179" y="2975108"/>
            <a:ext cx="398618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http://localhost:8080/testProperty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的基本配置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/>
              <a:t>读取应用配置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日志配置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默认情况下，</a:t>
            </a:r>
            <a:r>
              <a:rPr lang="en-US" altLang="zh-CN" dirty="0"/>
              <a:t>Spring Boot</a:t>
            </a:r>
            <a:r>
              <a:rPr lang="zh-CN" altLang="en-US" dirty="0"/>
              <a:t>应用使用</a:t>
            </a:r>
            <a:r>
              <a:rPr lang="en-US" altLang="zh-CN" dirty="0" err="1">
                <a:solidFill>
                  <a:srgbClr val="C00000"/>
                </a:solidFill>
              </a:rPr>
              <a:t>LogBack</a:t>
            </a:r>
            <a:r>
              <a:rPr lang="zh-CN" altLang="en-US" dirty="0"/>
              <a:t>实现日志，使用</a:t>
            </a:r>
            <a:r>
              <a:rPr lang="en-US" altLang="zh-CN" dirty="0" err="1">
                <a:solidFill>
                  <a:srgbClr val="C00000"/>
                </a:solidFill>
              </a:rPr>
              <a:t>apache</a:t>
            </a:r>
            <a:r>
              <a:rPr lang="en-US" altLang="zh-CN" dirty="0">
                <a:solidFill>
                  <a:srgbClr val="C00000"/>
                </a:solidFill>
              </a:rPr>
              <a:t> Commons Logging</a:t>
            </a:r>
            <a:r>
              <a:rPr lang="zh-CN" altLang="en-US" dirty="0"/>
              <a:t>作为</a:t>
            </a:r>
            <a:r>
              <a:rPr lang="zh-CN" altLang="en-US" dirty="0">
                <a:solidFill>
                  <a:srgbClr val="C00000"/>
                </a:solidFill>
              </a:rPr>
              <a:t>日志接口</a:t>
            </a:r>
            <a:r>
              <a:rPr lang="zh-CN" altLang="en-US" dirty="0"/>
              <a:t>，因此代码中通常如下所示使用日志：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4737" y="3040655"/>
            <a:ext cx="8108415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LogTestController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Log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LogFactory.getLog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LogTestController.class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@RequestMapping("/testLog")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testLog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log.info("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测试日志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测试日志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日志级别有</a:t>
            </a:r>
            <a:r>
              <a:rPr lang="en-US" altLang="zh-CN" dirty="0">
                <a:solidFill>
                  <a:srgbClr val="C00000"/>
                </a:solidFill>
              </a:rPr>
              <a:t>ERROR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WARN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INFO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DEBUG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TRACE</a:t>
            </a:r>
            <a:r>
              <a:rPr lang="zh-CN" altLang="en-US" dirty="0"/>
              <a:t>。</a:t>
            </a:r>
            <a:r>
              <a:rPr lang="en-US" altLang="zh-CN" dirty="0"/>
              <a:t>Spring Boot</a:t>
            </a:r>
            <a:r>
              <a:rPr lang="zh-CN" altLang="en-US" dirty="0"/>
              <a:t>默认的日志级别为</a:t>
            </a:r>
            <a:r>
              <a:rPr lang="en-US" altLang="zh-CN" dirty="0">
                <a:solidFill>
                  <a:srgbClr val="C00000"/>
                </a:solidFill>
              </a:rPr>
              <a:t>INFO</a:t>
            </a:r>
            <a:r>
              <a:rPr lang="zh-CN" altLang="en-US" dirty="0"/>
              <a:t>，日志信息可以打印到控制台。但开发者可以自己设定</a:t>
            </a:r>
            <a:r>
              <a:rPr lang="en-US" altLang="zh-CN" dirty="0"/>
              <a:t>Spring Boot</a:t>
            </a:r>
            <a:r>
              <a:rPr lang="zh-CN" altLang="en-US" dirty="0"/>
              <a:t>项目的日志输出级别，例如在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配置文件中加入以下配置：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35013" y="3429000"/>
            <a:ext cx="497962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设定日志的默认级别为</a:t>
            </a:r>
            <a:r>
              <a:rPr lang="en-US" altLang="zh-CN" dirty="0"/>
              <a:t>info</a:t>
            </a:r>
            <a:endParaRPr lang="en-US" altLang="zh-CN" dirty="0"/>
          </a:p>
          <a:p>
            <a:r>
              <a:rPr lang="en-US" altLang="zh-CN" dirty="0" err="1"/>
              <a:t>logging.level.root</a:t>
            </a:r>
            <a:r>
              <a:rPr lang="en-US" altLang="zh-CN" dirty="0"/>
              <a:t>=info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设定</a:t>
            </a:r>
            <a:r>
              <a:rPr lang="en-US" altLang="zh-CN" dirty="0"/>
              <a:t>org</a:t>
            </a:r>
            <a:r>
              <a:rPr lang="zh-CN" altLang="en-US" dirty="0"/>
              <a:t>包下的日志级别为</a:t>
            </a:r>
            <a:r>
              <a:rPr lang="en-US" altLang="zh-CN" dirty="0"/>
              <a:t>warn</a:t>
            </a:r>
            <a:endParaRPr lang="en-US" altLang="zh-CN" dirty="0"/>
          </a:p>
          <a:p>
            <a:r>
              <a:rPr lang="en-US" altLang="zh-CN" dirty="0"/>
              <a:t>logging.level.org=warn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设定</a:t>
            </a:r>
            <a:r>
              <a:rPr lang="en-US" altLang="zh-CN" dirty="0"/>
              <a:t>com.ch.ch4_1</a:t>
            </a:r>
            <a:r>
              <a:rPr lang="zh-CN" altLang="en-US" dirty="0"/>
              <a:t>包下的日志级别为</a:t>
            </a:r>
            <a:r>
              <a:rPr lang="en-US" altLang="zh-CN" dirty="0"/>
              <a:t>debug</a:t>
            </a:r>
            <a:endParaRPr lang="en-US" altLang="zh-CN" dirty="0"/>
          </a:p>
          <a:p>
            <a:r>
              <a:rPr lang="en-US" altLang="zh-CN" dirty="0"/>
              <a:t>logging.level.com.ch.ch4_1=debug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输出日志到文件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项目默认并没有输出日志到文件，但开发者可以在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配置文件中指定日志输出到文件，配置示例如下：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9822" y="2952520"/>
            <a:ext cx="38228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logging.file=my.log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69955" y="2449915"/>
            <a:ext cx="708384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该日志文件位于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项目运行的当前目录（项目工程目录下）。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952520" y="2634581"/>
            <a:ext cx="1317435" cy="502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89822" y="3587992"/>
            <a:ext cx="38228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zh-CN" dirty="0"/>
              <a:t>logging.file=c:/log/my.log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47981" y="3204136"/>
            <a:ext cx="535419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c:/log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目录下生成一个名为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my.log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的日志文件。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922005" y="3429000"/>
            <a:ext cx="1850834" cy="410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12704" y="4208443"/>
            <a:ext cx="988947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不管日志文件位于何处，当日志文件大小到达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10MB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时，将自动生成一个新日志文件。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日志格式控制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7451" y="1410159"/>
            <a:ext cx="9981282" cy="8811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logging.pattern.console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=%level %date{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-MM-dd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HH:mm:ss:SSS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%logger{50}.%M %L :%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logging.pattern.file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=%level %date{ISO8601} %logger{50}.%M %L :%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94006" y="2500829"/>
            <a:ext cx="24347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控制台日志输出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9053945" y="1850728"/>
            <a:ext cx="657425" cy="6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47451" y="2500829"/>
            <a:ext cx="23025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文件日志输出格式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endCxn id="10" idx="3"/>
          </p:cNvCxnSpPr>
          <p:nvPr/>
        </p:nvCxnSpPr>
        <p:spPr>
          <a:xfrm flipH="1">
            <a:off x="3249976" y="2291298"/>
            <a:ext cx="694063" cy="394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47451" y="3183875"/>
            <a:ext cx="9981283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logging.pattern.console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：指定控制台日志格式。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logging.pattern.file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：指定日志文件格式。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%level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：指定输出日志级别。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：指定日志发生的时间。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ISO8601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表示标准日期，相当于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-MM-dd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HH:mm:ss:SSS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%logger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：指定输出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Looger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的名字，包名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类名，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{n}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限定了输出长度。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%M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：指定日志发生时的方法名。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：指定日志调用时所在代码行，适用于开发调试，线上运行时不建议使用此参数，因为获取代码行对性能有消耗。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%m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：表示日志消息。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：表示日志换行。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的基本配置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/>
              <a:t>读取应用配置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/>
              <a:t>日志配置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的自动配置原理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的自动配置原理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Spring Boot</a:t>
            </a:r>
            <a:r>
              <a:rPr lang="zh-CN" altLang="en-US" dirty="0"/>
              <a:t>使用核心注解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将一个带有</a:t>
            </a:r>
            <a:r>
              <a:rPr lang="en-US" altLang="zh-CN" dirty="0"/>
              <a:t>main</a:t>
            </a:r>
            <a:r>
              <a:rPr lang="zh-CN" altLang="en-US" dirty="0"/>
              <a:t>方法的类标注为应用的启动类。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注解最主要的功能之一是为</a:t>
            </a:r>
            <a:r>
              <a:rPr lang="en-US" altLang="zh-CN" dirty="0"/>
              <a:t>Spring Boot</a:t>
            </a:r>
            <a:r>
              <a:rPr lang="zh-CN" altLang="en-US" dirty="0"/>
              <a:t>开启了一个</a:t>
            </a: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注解的</a:t>
            </a:r>
            <a:r>
              <a:rPr lang="zh-CN" altLang="en-US" dirty="0">
                <a:solidFill>
                  <a:srgbClr val="C00000"/>
                </a:solidFill>
              </a:rPr>
              <a:t>自动配置</a:t>
            </a:r>
            <a:r>
              <a:rPr lang="zh-CN" altLang="en-US" dirty="0"/>
              <a:t>功能。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注解主要利用了一个类名为</a:t>
            </a:r>
            <a:r>
              <a:rPr lang="en-US" altLang="zh-CN" dirty="0" err="1">
                <a:solidFill>
                  <a:srgbClr val="C00000"/>
                </a:solidFill>
              </a:rPr>
              <a:t>AutoConfigurationImportSelector</a:t>
            </a:r>
            <a:r>
              <a:rPr lang="zh-CN" altLang="en-US" dirty="0"/>
              <a:t>的选择器向</a:t>
            </a:r>
            <a:r>
              <a:rPr lang="en-US" altLang="zh-CN" dirty="0"/>
              <a:t>Spring</a:t>
            </a:r>
            <a:r>
              <a:rPr lang="zh-CN" altLang="en-US" dirty="0"/>
              <a:t>容器自动配置一些组件。</a:t>
            </a: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注解的源代码可以从</a:t>
            </a:r>
            <a:r>
              <a:rPr lang="en-US" altLang="zh-CN" dirty="0"/>
              <a:t>spring-boot-autoconfigure-2.4.1.jar</a:t>
            </a:r>
            <a:r>
              <a:rPr lang="zh-CN" altLang="en-US" dirty="0"/>
              <a:t>（</a:t>
            </a:r>
            <a:r>
              <a:rPr lang="en-US" altLang="zh-CN" dirty="0" err="1"/>
              <a:t>org.springframework.boot.autoconfigure</a:t>
            </a:r>
            <a:r>
              <a:rPr lang="zh-CN" altLang="en-US" dirty="0"/>
              <a:t>）依赖包中查看。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的自动配置原理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758"/>
            <a:ext cx="11071034" cy="4586694"/>
          </a:xfrm>
        </p:spPr>
        <p:txBody>
          <a:bodyPr/>
          <a:lstStyle/>
          <a:p>
            <a:r>
              <a:rPr lang="zh-CN" altLang="en-US" dirty="0"/>
              <a:t>从源代码中可以看出，最终</a:t>
            </a:r>
            <a:r>
              <a:rPr lang="en-US" altLang="zh-CN" dirty="0"/>
              <a:t>Spring Boot</a:t>
            </a:r>
            <a:r>
              <a:rPr lang="zh-CN" altLang="en-US" dirty="0"/>
              <a:t>是通过加载所有（</a:t>
            </a:r>
            <a:r>
              <a:rPr lang="en-US" altLang="zh-CN" dirty="0"/>
              <a:t>in multiple JAR files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C00000"/>
                </a:solidFill>
              </a:rPr>
              <a:t>META-INF/</a:t>
            </a:r>
            <a:r>
              <a:rPr lang="en-US" altLang="zh-CN" dirty="0" err="1">
                <a:solidFill>
                  <a:srgbClr val="C00000"/>
                </a:solidFill>
              </a:rPr>
              <a:t>spring.factories</a:t>
            </a:r>
            <a:r>
              <a:rPr lang="zh-CN" altLang="en-US" dirty="0"/>
              <a:t>配置文件进行自动配置的。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注解通过使用</a:t>
            </a: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注解自动配置的原理是：从</a:t>
            </a:r>
            <a:r>
              <a:rPr lang="en-US" altLang="zh-CN" dirty="0" err="1"/>
              <a:t>classpath</a:t>
            </a:r>
            <a:r>
              <a:rPr lang="zh-CN" altLang="en-US" dirty="0"/>
              <a:t>中搜索所有</a:t>
            </a:r>
            <a:r>
              <a:rPr lang="en-US" altLang="zh-CN" dirty="0">
                <a:solidFill>
                  <a:srgbClr val="C00000"/>
                </a:solidFill>
              </a:rPr>
              <a:t>META-INF/</a:t>
            </a:r>
            <a:r>
              <a:rPr lang="en-US" altLang="zh-CN" dirty="0" err="1">
                <a:solidFill>
                  <a:srgbClr val="C00000"/>
                </a:solidFill>
              </a:rPr>
              <a:t>spring.factories</a:t>
            </a:r>
            <a:r>
              <a:rPr lang="zh-CN" altLang="en-US" dirty="0"/>
              <a:t>配置文件，并将其中</a:t>
            </a:r>
            <a:r>
              <a:rPr lang="en-US" altLang="zh-CN" dirty="0" err="1"/>
              <a:t>org.springframework.boot.autoconfigure.</a:t>
            </a:r>
            <a:r>
              <a:rPr lang="en-US" altLang="zh-CN" dirty="0" err="1">
                <a:solidFill>
                  <a:srgbClr val="C00000"/>
                </a:solidFill>
              </a:rPr>
              <a:t>EnableAutoConfiguration</a:t>
            </a:r>
            <a:r>
              <a:rPr lang="zh-CN" altLang="en-US" dirty="0"/>
              <a:t>对应的配置项通过</a:t>
            </a:r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en-US" dirty="0">
                <a:solidFill>
                  <a:srgbClr val="C00000"/>
                </a:solidFill>
              </a:rPr>
              <a:t>反射机制</a:t>
            </a:r>
            <a:r>
              <a:rPr lang="zh-CN" altLang="en-US" dirty="0"/>
              <a:t>进行实例化，然后汇总并加载到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IoC</a:t>
            </a:r>
            <a:r>
              <a:rPr lang="zh-CN" altLang="en-US" dirty="0"/>
              <a:t>容器。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启动类和核心注解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zh-CN" altLang="en-US" dirty="0"/>
              <a:t>定制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的基本配置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/>
              <a:t>读取应用配置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/>
              <a:t>日志配置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en-US" altLang="zh-CN" dirty="0"/>
              <a:t>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的条件注解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的条件注解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条件注解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实例分析</a:t>
            </a:r>
            <a:endParaRPr lang="en-US" altLang="zh-CN" dirty="0"/>
          </a:p>
          <a:p>
            <a:r>
              <a:rPr lang="zh-CN" altLang="en-US" dirty="0"/>
              <a:t>自定义条件</a:t>
            </a:r>
            <a:endParaRPr lang="en-US" altLang="zh-CN" dirty="0"/>
          </a:p>
          <a:p>
            <a:r>
              <a:rPr lang="zh-CN" altLang="en-US" dirty="0"/>
              <a:t>自定义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spring.factories</a:t>
            </a:r>
            <a:r>
              <a:rPr lang="zh-CN" altLang="en-US" dirty="0"/>
              <a:t>配置文件中任意一个</a:t>
            </a:r>
            <a:r>
              <a:rPr lang="en-US" altLang="zh-CN" dirty="0" err="1">
                <a:solidFill>
                  <a:srgbClr val="C00000"/>
                </a:solidFill>
              </a:rPr>
              <a:t>AutoConfiguration</a:t>
            </a:r>
            <a:r>
              <a:rPr lang="zh-CN" altLang="en-US" dirty="0"/>
              <a:t>，一般都可以找到</a:t>
            </a:r>
            <a:r>
              <a:rPr lang="zh-CN" altLang="en-US" dirty="0">
                <a:solidFill>
                  <a:srgbClr val="C00000"/>
                </a:solidFill>
              </a:rPr>
              <a:t>条件注解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所谓</a:t>
            </a:r>
            <a:r>
              <a:rPr lang="en-US" altLang="zh-CN" dirty="0"/>
              <a:t>Spring</a:t>
            </a:r>
            <a:r>
              <a:rPr lang="zh-CN" altLang="en-US" dirty="0"/>
              <a:t>的条件注解，就是应用程序的配置类在</a:t>
            </a:r>
            <a:r>
              <a:rPr lang="zh-CN" altLang="en-US" dirty="0">
                <a:solidFill>
                  <a:srgbClr val="C00000"/>
                </a:solidFill>
              </a:rPr>
              <a:t>满足某些特定条件</a:t>
            </a:r>
            <a:r>
              <a:rPr lang="zh-CN" altLang="en-US" dirty="0"/>
              <a:t>才会被</a:t>
            </a:r>
            <a:r>
              <a:rPr lang="zh-CN" altLang="en-US" dirty="0">
                <a:solidFill>
                  <a:srgbClr val="C00000"/>
                </a:solidFill>
              </a:rPr>
              <a:t>自动启用此配置类的配置项</a:t>
            </a:r>
            <a:r>
              <a:rPr lang="zh-CN" altLang="en-US" dirty="0"/>
              <a:t>。</a:t>
            </a:r>
            <a:r>
              <a:rPr lang="en-US" altLang="zh-CN" dirty="0"/>
              <a:t>Spring Boot</a:t>
            </a:r>
            <a:r>
              <a:rPr lang="zh-CN" altLang="en-US" dirty="0"/>
              <a:t>的条件注解位于</a:t>
            </a:r>
            <a:r>
              <a:rPr lang="en-US" altLang="zh-CN" dirty="0"/>
              <a:t>spring-boot-autoconfigure-2.4.1.jar</a:t>
            </a:r>
            <a:r>
              <a:rPr lang="zh-CN" altLang="en-US" dirty="0"/>
              <a:t>的</a:t>
            </a:r>
            <a:r>
              <a:rPr lang="en-US" altLang="zh-CN" dirty="0" err="1"/>
              <a:t>org.springframework.boot.autoconfigure.</a:t>
            </a:r>
            <a:r>
              <a:rPr lang="en-US" altLang="zh-CN" dirty="0" err="1">
                <a:solidFill>
                  <a:srgbClr val="C00000"/>
                </a:solidFill>
              </a:rPr>
              <a:t>condition</a:t>
            </a:r>
            <a:r>
              <a:rPr lang="zh-CN" altLang="en-US" dirty="0"/>
              <a:t>包下。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条件注解</a:t>
            </a:r>
            <a:r>
              <a:rPr lang="zh-CN" altLang="en-US" dirty="0"/>
              <a:t>都是组合了</a:t>
            </a:r>
            <a:r>
              <a:rPr lang="en-US" altLang="zh-CN" dirty="0">
                <a:solidFill>
                  <a:srgbClr val="C00000"/>
                </a:solidFill>
              </a:rPr>
              <a:t>@Conditional</a:t>
            </a:r>
            <a:r>
              <a:rPr lang="zh-CN" altLang="en-US" dirty="0"/>
              <a:t>元注解，只是针对不同的条件去实现。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Spring MVC</a:t>
            </a:r>
            <a:r>
              <a:rPr lang="zh-CN" altLang="en-US" dirty="0"/>
              <a:t>项目的</a:t>
            </a:r>
            <a:r>
              <a:rPr lang="en-US" altLang="zh-CN" dirty="0"/>
              <a:t>web.xml</a:t>
            </a:r>
            <a:r>
              <a:rPr lang="zh-CN" altLang="en-US" dirty="0"/>
              <a:t>文件中</a:t>
            </a:r>
            <a:r>
              <a:rPr lang="zh-CN" altLang="en-US" dirty="0">
                <a:solidFill>
                  <a:srgbClr val="C00000"/>
                </a:solidFill>
              </a:rPr>
              <a:t>过滤器的配置</a:t>
            </a:r>
            <a:r>
              <a:rPr lang="zh-CN" altLang="en-US" dirty="0"/>
              <a:t>可知，</a:t>
            </a:r>
            <a:r>
              <a:rPr lang="en-US" altLang="zh-CN" dirty="0"/>
              <a:t>Spring Boot</a:t>
            </a:r>
            <a:r>
              <a:rPr lang="zh-CN" altLang="en-US" dirty="0"/>
              <a:t>自动配置</a:t>
            </a:r>
            <a:r>
              <a:rPr lang="en-US" altLang="zh-CN" dirty="0"/>
              <a:t>HTTP</a:t>
            </a:r>
            <a:r>
              <a:rPr lang="zh-CN" altLang="en-US" dirty="0"/>
              <a:t>编码需要满足的条件是：配置</a:t>
            </a:r>
            <a:r>
              <a:rPr lang="en-US" altLang="zh-CN" dirty="0" err="1">
                <a:solidFill>
                  <a:srgbClr val="C00000"/>
                </a:solidFill>
              </a:rPr>
              <a:t>CharacterEncodingFilter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Bean</a:t>
            </a:r>
            <a:r>
              <a:rPr lang="zh-CN" altLang="en-US" dirty="0"/>
              <a:t>，并设置</a:t>
            </a:r>
            <a:r>
              <a:rPr lang="en-US" altLang="zh-CN" dirty="0">
                <a:solidFill>
                  <a:srgbClr val="C00000"/>
                </a:solidFill>
              </a:rPr>
              <a:t>encoding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forceEncoding</a:t>
            </a:r>
            <a:r>
              <a:rPr lang="zh-CN" altLang="en-US" dirty="0"/>
              <a:t>这两个参数。</a:t>
            </a:r>
            <a:endParaRPr lang="en-US" altLang="zh-CN" dirty="0"/>
          </a:p>
          <a:p>
            <a:r>
              <a:rPr lang="zh-CN" altLang="en-US" dirty="0"/>
              <a:t>通过查看源代码可知</a:t>
            </a:r>
            <a:r>
              <a:rPr lang="en-US" altLang="zh-CN" dirty="0"/>
              <a:t>org.springframework.boot.autoconfigure.web.servlet.</a:t>
            </a:r>
            <a:r>
              <a:rPr lang="en-US" altLang="zh-CN" dirty="0">
                <a:solidFill>
                  <a:srgbClr val="C00000"/>
                </a:solidFill>
              </a:rPr>
              <a:t>HttpEncodingAutoConfiguration</a:t>
            </a:r>
            <a:r>
              <a:rPr lang="zh-CN" altLang="en-US" dirty="0"/>
              <a:t>类，根据条件注解配置了</a:t>
            </a:r>
            <a:r>
              <a:rPr lang="en-US" altLang="zh-CN" dirty="0" err="1">
                <a:solidFill>
                  <a:srgbClr val="C00000"/>
                </a:solidFill>
              </a:rPr>
              <a:t>CharacterEncodingFilter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Bean</a:t>
            </a:r>
            <a:r>
              <a:rPr lang="zh-CN" altLang="en-US" dirty="0"/>
              <a:t>，并设置了</a:t>
            </a:r>
            <a:r>
              <a:rPr lang="en-US" altLang="zh-CN" dirty="0">
                <a:solidFill>
                  <a:srgbClr val="C00000"/>
                </a:solidFill>
              </a:rPr>
              <a:t>encoding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forceEncoding</a:t>
            </a:r>
            <a:r>
              <a:rPr lang="zh-CN" altLang="en-US" dirty="0"/>
              <a:t>这两个参数。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@Conditional</a:t>
            </a:r>
            <a:r>
              <a:rPr lang="zh-CN" altLang="en-US" dirty="0"/>
              <a:t>注解根据满足某</a:t>
            </a:r>
            <a:r>
              <a:rPr lang="zh-CN" altLang="en-US" dirty="0">
                <a:solidFill>
                  <a:srgbClr val="C00000"/>
                </a:solidFill>
              </a:rPr>
              <a:t>特定条件</a:t>
            </a:r>
            <a:r>
              <a:rPr lang="zh-CN" altLang="en-US" dirty="0"/>
              <a:t>创建一个特定的</a:t>
            </a:r>
            <a:r>
              <a:rPr lang="en-US" altLang="zh-CN" dirty="0">
                <a:solidFill>
                  <a:srgbClr val="C00000"/>
                </a:solidFill>
              </a:rPr>
              <a:t>Bean</a:t>
            </a:r>
            <a:r>
              <a:rPr lang="zh-CN" altLang="en-US" dirty="0"/>
              <a:t>。例如，当某</a:t>
            </a:r>
            <a:r>
              <a:rPr lang="en-US" altLang="zh-CN" dirty="0"/>
              <a:t>jar</a:t>
            </a:r>
            <a:r>
              <a:rPr lang="zh-CN" altLang="en-US" dirty="0"/>
              <a:t>包在类路径下时，自动配置一个或多个</a:t>
            </a:r>
            <a:r>
              <a:rPr lang="en-US" altLang="zh-CN" dirty="0"/>
              <a:t>Bean</a:t>
            </a:r>
            <a:r>
              <a:rPr lang="zh-CN" altLang="en-US" dirty="0"/>
              <a:t>。即根据特定条件控制</a:t>
            </a:r>
            <a:r>
              <a:rPr lang="en-US" altLang="zh-CN" dirty="0"/>
              <a:t>Bean</a:t>
            </a:r>
            <a:r>
              <a:rPr lang="zh-CN" altLang="en-US" dirty="0"/>
              <a:t>的创建行为，这样我们就可以利用此特性进行一些自动配置。那么，开发者如何自己构造条件呢？在</a:t>
            </a:r>
            <a:r>
              <a:rPr lang="en-US" altLang="zh-CN" dirty="0"/>
              <a:t>Spring</a:t>
            </a:r>
            <a:r>
              <a:rPr lang="zh-CN" altLang="en-US" dirty="0"/>
              <a:t>框架中，可以通过实现</a:t>
            </a:r>
            <a:r>
              <a:rPr lang="en-US" altLang="zh-CN" dirty="0">
                <a:solidFill>
                  <a:srgbClr val="C00000"/>
                </a:solidFill>
              </a:rPr>
              <a:t>Condition</a:t>
            </a:r>
            <a:r>
              <a:rPr lang="zh-CN" altLang="en-US" dirty="0"/>
              <a:t>接口，并重写</a:t>
            </a:r>
            <a:r>
              <a:rPr lang="en-US" altLang="zh-CN" dirty="0">
                <a:solidFill>
                  <a:srgbClr val="C00000"/>
                </a:solidFill>
              </a:rPr>
              <a:t>matches</a:t>
            </a:r>
            <a:r>
              <a:rPr lang="zh-CN" altLang="en-US" dirty="0"/>
              <a:t>方法来构造条件。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/>
              <a:t>】</a:t>
            </a:r>
            <a:r>
              <a:rPr lang="zh-CN" altLang="en-US" dirty="0"/>
              <a:t>如果类路径</a:t>
            </a:r>
            <a:r>
              <a:rPr lang="en-US" altLang="zh-CN" dirty="0" err="1"/>
              <a:t>classpath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）下</a:t>
            </a:r>
            <a:r>
              <a:rPr lang="zh-CN" altLang="en-US" dirty="0">
                <a:solidFill>
                  <a:srgbClr val="C00000"/>
                </a:solidFill>
              </a:rPr>
              <a:t>存在</a:t>
            </a:r>
            <a:r>
              <a:rPr lang="zh-CN" altLang="en-US" dirty="0"/>
              <a:t>文件</a:t>
            </a:r>
            <a:r>
              <a:rPr lang="en-US" altLang="zh-CN" dirty="0" err="1"/>
              <a:t>test.properties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则</a:t>
            </a:r>
            <a:r>
              <a:rPr lang="zh-CN" altLang="en-US" dirty="0"/>
              <a:t>输出“</a:t>
            </a:r>
            <a:r>
              <a:rPr lang="en-US" altLang="zh-CN" dirty="0" err="1"/>
              <a:t>test.properties</a:t>
            </a:r>
            <a:r>
              <a:rPr lang="zh-CN" altLang="en-US" dirty="0"/>
              <a:t>文件存在。”；</a:t>
            </a:r>
            <a:r>
              <a:rPr lang="zh-CN" altLang="en-US" dirty="0">
                <a:solidFill>
                  <a:srgbClr val="C00000"/>
                </a:solidFill>
              </a:rPr>
              <a:t>否则</a:t>
            </a:r>
            <a:r>
              <a:rPr lang="zh-CN" altLang="en-US" dirty="0"/>
              <a:t>输出“</a:t>
            </a:r>
            <a:r>
              <a:rPr lang="en-US" altLang="zh-CN" dirty="0" err="1"/>
              <a:t>test.properties</a:t>
            </a:r>
            <a:r>
              <a:rPr lang="zh-CN" altLang="en-US" dirty="0"/>
              <a:t>文件不存在！”。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6434" y="1498294"/>
            <a:ext cx="991518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MyCondition implements Condition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boolean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matches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(ConditionContext context, AnnotatedTypeMetadata metadata)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context.getResourceLoader().getResource("classpath:test.properties").exists();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434" y="3569465"/>
            <a:ext cx="991518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YourCondition implements Condition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boolean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matches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(ConditionContext context, AnnotatedTypeMetadata metadata)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!context.getResourceLoader().getResource("classpath:test.properties").exists();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创建不同条件下</a:t>
            </a:r>
            <a:r>
              <a:rPr lang="en-US" altLang="zh-CN" dirty="0"/>
              <a:t>Bean</a:t>
            </a:r>
            <a:r>
              <a:rPr lang="zh-CN" altLang="en-US" dirty="0"/>
              <a:t>的类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78805" y="1520328"/>
            <a:ext cx="469318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package com.ch6_1.conditional;</a:t>
            </a:r>
            <a:endParaRPr lang="en-US" altLang="zh-CN" dirty="0"/>
          </a:p>
          <a:p>
            <a:r>
              <a:rPr lang="en-US" altLang="zh-CN" dirty="0"/>
              <a:t>public interface </a:t>
            </a:r>
            <a:r>
              <a:rPr lang="en-US" altLang="zh-CN" dirty="0" err="1"/>
              <a:t>MessagePrint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showMessage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0" y="1520328"/>
            <a:ext cx="5701145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com.ch6_1.conditional;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MyMessagePrint implements MessagePrint{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showMessage()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"test.properties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文件存在。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0670" y="3723701"/>
            <a:ext cx="6566053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com.ch6_1.conditional;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YourMessagePrint implements MessagePrint{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showMessage()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"test.properties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文件不存在！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创建配置类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7619" y="1619480"/>
            <a:ext cx="542029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ConditionConfig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@Bean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@Conditional(MyCondition.class)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MessagePrint myMessage()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new MyMessagePrint();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@Bean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@Conditional(YourCondition.class)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MessagePrint yourMessage()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new YourMessagePrint();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728" y="2830825"/>
            <a:ext cx="289743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@Conditional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实例化符合条件的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277080" y="2456761"/>
            <a:ext cx="1729648" cy="627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5417914" y="3292490"/>
            <a:ext cx="1588814" cy="480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创建测试类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2872" y="1531345"/>
            <a:ext cx="9166034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com.ch6_1.conditional;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org.springframework.context.annotation.AnnotationConfigApplicationContext;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TestMain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static AnnotationConfigApplicationContext context;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main(String[] args)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context = new AnnotationConfigApplicationContext(ConditionConfig.class);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MessagePrint mp = context.getBean(MessagePrint.class);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System.out.println(mp.showMessage());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  <a:r>
              <a:rPr lang="en-US" altLang="zh-CN" dirty="0"/>
              <a:t>ch6_1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</a:t>
            </a:r>
            <a:r>
              <a:rPr lang="zh-CN" altLang="en-US" dirty="0">
                <a:solidFill>
                  <a:srgbClr val="C00000"/>
                </a:solidFill>
              </a:rPr>
              <a:t>存在</a:t>
            </a:r>
            <a:r>
              <a:rPr lang="en-US" altLang="zh-CN" dirty="0" err="1">
                <a:solidFill>
                  <a:srgbClr val="C00000"/>
                </a:solidFill>
              </a:rPr>
              <a:t>test.properties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时，运行测试类，控制台显示“</a:t>
            </a:r>
            <a:r>
              <a:rPr lang="en-US" altLang="zh-CN" dirty="0" err="1"/>
              <a:t>test.properties</a:t>
            </a:r>
            <a:r>
              <a:rPr lang="zh-CN" altLang="en-US" dirty="0"/>
              <a:t>文件存在。”；当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  <a:r>
              <a:rPr lang="en-US" altLang="zh-CN" dirty="0"/>
              <a:t>ch6_1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</a:t>
            </a:r>
            <a:r>
              <a:rPr lang="zh-CN" altLang="en-US" dirty="0">
                <a:solidFill>
                  <a:srgbClr val="C00000"/>
                </a:solidFill>
              </a:rPr>
              <a:t>不存在</a:t>
            </a:r>
            <a:r>
              <a:rPr lang="en-US" altLang="zh-CN" dirty="0" err="1">
                <a:solidFill>
                  <a:srgbClr val="C00000"/>
                </a:solidFill>
              </a:rPr>
              <a:t>test.properties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时，运行测试类，控制台显示“</a:t>
            </a:r>
            <a:r>
              <a:rPr lang="en-US" altLang="zh-CN" dirty="0" err="1"/>
              <a:t>test.properties</a:t>
            </a:r>
            <a:r>
              <a:rPr lang="zh-CN" altLang="en-US" dirty="0"/>
              <a:t>文件不存在！”。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启动类和核心注解</a:t>
            </a:r>
            <a:r>
              <a:rPr lang="en-US" altLang="zh-CN" sz="2800" dirty="0"/>
              <a:t>@SpringBootApplication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Spring Boot</a:t>
            </a:r>
            <a:r>
              <a:rPr lang="zh-CN" altLang="en-US" dirty="0"/>
              <a:t>应用通常都有一个名为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Application</a:t>
            </a:r>
            <a:r>
              <a:rPr lang="zh-CN" altLang="en-US" dirty="0"/>
              <a:t>的程序入口类，该入口类需要使用</a:t>
            </a:r>
            <a:r>
              <a:rPr lang="en-US" altLang="zh-CN" dirty="0"/>
              <a:t>Spring Boot</a:t>
            </a:r>
            <a:r>
              <a:rPr lang="zh-CN" altLang="en-US" dirty="0"/>
              <a:t>的核心注解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标注为应用的启动类。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Spring Boot</a:t>
            </a:r>
            <a:r>
              <a:rPr lang="zh-CN" altLang="en-US" dirty="0"/>
              <a:t>的核心注解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是一个组合注解，主要组合了</a:t>
            </a:r>
            <a:r>
              <a:rPr lang="en-US" altLang="zh-CN" dirty="0">
                <a:solidFill>
                  <a:srgbClr val="C00000"/>
                </a:solidFill>
              </a:rPr>
              <a:t>@</a:t>
            </a:r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SpringBootConfiguration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@ComponentScan</a:t>
            </a:r>
            <a:r>
              <a:rPr lang="zh-CN" altLang="en-US" dirty="0"/>
              <a:t>注解。源代码可以从</a:t>
            </a:r>
            <a:r>
              <a:rPr lang="en-US" altLang="zh-CN" dirty="0"/>
              <a:t>spring-boot-autoconfigure-x.jar</a:t>
            </a:r>
            <a:r>
              <a:rPr lang="zh-CN" altLang="en-US" dirty="0"/>
              <a:t>依赖包中查看</a:t>
            </a:r>
            <a:r>
              <a:rPr lang="en-US" altLang="zh-CN" dirty="0"/>
              <a:t>org/</a:t>
            </a:r>
            <a:r>
              <a:rPr lang="en-US" altLang="zh-CN" dirty="0" err="1"/>
              <a:t>springframework</a:t>
            </a:r>
            <a:r>
              <a:rPr lang="en-US" altLang="zh-CN" dirty="0"/>
              <a:t>/boot/autoconfigure/SpringBootApplication.java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的条件注解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条件注解</a:t>
            </a:r>
            <a:endParaRPr lang="en-US" altLang="zh-CN" dirty="0"/>
          </a:p>
          <a:p>
            <a:r>
              <a:rPr lang="zh-CN" altLang="en-US" dirty="0"/>
              <a:t>实例分析</a:t>
            </a:r>
            <a:endParaRPr lang="en-US" altLang="zh-CN" dirty="0"/>
          </a:p>
          <a:p>
            <a:r>
              <a:rPr lang="zh-CN" altLang="en-US" dirty="0"/>
              <a:t>自定义条件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自定义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第三方</a:t>
            </a:r>
            <a:r>
              <a:rPr lang="zh-CN" altLang="en-US" dirty="0"/>
              <a:t>为</a:t>
            </a:r>
            <a:r>
              <a:rPr lang="en-US" altLang="zh-CN" dirty="0"/>
              <a:t>Spring Boot</a:t>
            </a:r>
            <a:r>
              <a:rPr lang="zh-CN" altLang="en-US" dirty="0"/>
              <a:t>贡献了</a:t>
            </a:r>
            <a:r>
              <a:rPr lang="zh-CN" altLang="en-US" dirty="0">
                <a:solidFill>
                  <a:srgbClr val="C00000"/>
                </a:solidFill>
              </a:rPr>
              <a:t>许多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作为开发者是否也可以贡献自己的</a:t>
            </a:r>
            <a:r>
              <a:rPr lang="en-US" altLang="zh-CN" dirty="0"/>
              <a:t>Starters</a:t>
            </a:r>
            <a:r>
              <a:rPr lang="zh-CN" altLang="en-US" dirty="0"/>
              <a:t>，</a:t>
            </a:r>
            <a:r>
              <a:rPr lang="zh-CN" altLang="en-US" dirty="0"/>
              <a:t>学习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的自动配置</a:t>
            </a:r>
            <a:r>
              <a:rPr lang="zh-CN" altLang="en-US" dirty="0"/>
              <a:t>机制后，答案是</a:t>
            </a:r>
            <a:r>
              <a:rPr lang="zh-CN" altLang="en-US" dirty="0">
                <a:solidFill>
                  <a:srgbClr val="C00000"/>
                </a:solidFill>
              </a:rPr>
              <a:t>肯定的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/>
              <a:t>】</a:t>
            </a:r>
            <a:r>
              <a:rPr lang="zh-CN" altLang="en-US" dirty="0"/>
              <a:t>自定义一个</a:t>
            </a:r>
            <a:r>
              <a:rPr lang="en-US" altLang="zh-CN" dirty="0"/>
              <a:t>Starter</a:t>
            </a:r>
            <a:r>
              <a:rPr lang="zh-CN" altLang="en-US" dirty="0"/>
              <a:t>（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）。要求：当类路径中存在</a:t>
            </a:r>
            <a:r>
              <a:rPr lang="en-US" altLang="zh-CN" dirty="0" err="1"/>
              <a:t>MyService</a:t>
            </a:r>
            <a:r>
              <a:rPr lang="zh-CN" altLang="en-US" dirty="0"/>
              <a:t>类时，自动配置该类的</a:t>
            </a:r>
            <a:r>
              <a:rPr lang="en-US" altLang="zh-CN" dirty="0"/>
              <a:t>Bean</a:t>
            </a:r>
            <a:r>
              <a:rPr lang="zh-CN" altLang="en-US" dirty="0"/>
              <a:t>，并可以将相应</a:t>
            </a:r>
            <a:r>
              <a:rPr lang="en-US" altLang="zh-CN" dirty="0"/>
              <a:t>Bean</a:t>
            </a:r>
            <a:r>
              <a:rPr lang="zh-CN" altLang="en-US" dirty="0"/>
              <a:t>的属性在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中配置。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新建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项目</a:t>
            </a:r>
            <a:r>
              <a:rPr lang="en-US" altLang="zh-CN" sz="2800" dirty="0" err="1"/>
              <a:t>spring_boot_mystarters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首先</a:t>
            </a:r>
            <a:r>
              <a:rPr lang="zh-CN" altLang="en-US" dirty="0"/>
              <a:t>，通过选择菜单“</a:t>
            </a:r>
            <a:r>
              <a:rPr lang="en-US" altLang="zh-CN" dirty="0"/>
              <a:t>File -&gt; New -&gt; Spring Starter Project”</a:t>
            </a:r>
            <a:r>
              <a:rPr lang="zh-CN" altLang="en-US" dirty="0"/>
              <a:t>打开“</a:t>
            </a:r>
            <a:r>
              <a:rPr lang="en-US" altLang="zh-CN" dirty="0"/>
              <a:t>New Spring Starter Project”</a:t>
            </a:r>
            <a:r>
              <a:rPr lang="zh-CN" altLang="en-US" dirty="0"/>
              <a:t>对话框。</a:t>
            </a:r>
            <a:r>
              <a:rPr lang="zh-CN" altLang="en-US" dirty="0">
                <a:solidFill>
                  <a:srgbClr val="C00000"/>
                </a:solidFill>
              </a:rPr>
              <a:t>其次</a:t>
            </a:r>
            <a:r>
              <a:rPr lang="zh-CN" altLang="en-US" dirty="0"/>
              <a:t>，在对话框中输入项目名称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最后</a:t>
            </a:r>
            <a:r>
              <a:rPr lang="zh-CN" altLang="en-US" dirty="0"/>
              <a:t>，单击“</a:t>
            </a:r>
            <a:r>
              <a:rPr lang="en-US" altLang="zh-CN" dirty="0"/>
              <a:t>Next”</a:t>
            </a:r>
            <a:r>
              <a:rPr lang="zh-CN" altLang="en-US" dirty="0"/>
              <a:t>与“</a:t>
            </a:r>
            <a:r>
              <a:rPr lang="en-US" altLang="zh-CN" dirty="0"/>
              <a:t>Finish”</a:t>
            </a:r>
            <a:r>
              <a:rPr lang="zh-CN" altLang="en-US" dirty="0"/>
              <a:t>按钮。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pom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Spring Boot</a:t>
            </a:r>
            <a:r>
              <a:rPr lang="zh-CN" altLang="en-US" dirty="0"/>
              <a:t>项目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的</a:t>
            </a:r>
            <a:r>
              <a:rPr lang="en-US" altLang="zh-CN" dirty="0"/>
              <a:t>pom</a:t>
            </a:r>
            <a:r>
              <a:rPr lang="zh-CN" altLang="en-US" dirty="0"/>
              <a:t>文件，增加</a:t>
            </a:r>
            <a:r>
              <a:rPr lang="en-US" altLang="zh-CN" dirty="0"/>
              <a:t>Spring Boot</a:t>
            </a:r>
            <a:r>
              <a:rPr lang="zh-CN" altLang="en-US" dirty="0"/>
              <a:t>自身的</a:t>
            </a:r>
            <a:r>
              <a:rPr lang="zh-CN" altLang="en-US" dirty="0">
                <a:solidFill>
                  <a:srgbClr val="C00000"/>
                </a:solidFill>
              </a:rPr>
              <a:t>自动配置</a:t>
            </a:r>
            <a:r>
              <a:rPr lang="zh-CN" altLang="en-US" dirty="0"/>
              <a:t>作为依赖。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7508" y="2666082"/>
            <a:ext cx="638226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&lt;groupId&gt;org.springframework.boot&lt;/groupId&gt;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spring-boot-autoconfigure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创建属性配置类</a:t>
            </a:r>
            <a:r>
              <a:rPr lang="en-US" altLang="zh-CN" dirty="0" err="1"/>
              <a:t>MyProperties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9823" y="1476260"/>
            <a:ext cx="805332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com.ch.spring_boot_mystarters;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org.springframework.boot.context.properties.ConfigurationProperties;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application.properties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my.msg=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设置属性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@ConfigurationProperties(prefix="my")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MyProperties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msg =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默认值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getMsg()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setMsg(String msg)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this.msg =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创建判断依据类</a:t>
            </a:r>
            <a:r>
              <a:rPr lang="en-US" altLang="zh-CN" dirty="0" err="1"/>
              <a:t>MyService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自定义的</a:t>
            </a:r>
            <a:r>
              <a:rPr lang="en-US" altLang="zh-CN" dirty="0"/>
              <a:t>Starters</a:t>
            </a:r>
            <a:r>
              <a:rPr lang="zh-CN" altLang="en-US" dirty="0"/>
              <a:t>将根据该类的</a:t>
            </a:r>
            <a:r>
              <a:rPr lang="zh-CN" altLang="en-US" dirty="0">
                <a:solidFill>
                  <a:srgbClr val="C00000"/>
                </a:solidFill>
              </a:rPr>
              <a:t>存在与否</a:t>
            </a:r>
            <a:r>
              <a:rPr lang="zh-CN" altLang="en-US" dirty="0"/>
              <a:t>来创建该类的</a:t>
            </a:r>
            <a:r>
              <a:rPr lang="en-US" altLang="zh-CN" dirty="0"/>
              <a:t>Bean</a:t>
            </a:r>
            <a:r>
              <a:rPr lang="zh-CN" altLang="en-US" dirty="0"/>
              <a:t>，该类可以是第三方类库的类。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23720" y="2577947"/>
            <a:ext cx="5849957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com.ch.spring_boot_mystarters;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MyService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sayMsg()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"my " +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getMsg()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setMsg(String msg)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this.msg =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创建自动配置类</a:t>
            </a:r>
            <a:r>
              <a:rPr lang="en-US" altLang="zh-CN" dirty="0" err="1"/>
              <a:t>MyAutoConfiguration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56770" y="1366163"/>
            <a:ext cx="9441457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开启属性配置类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提供参数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@EnableConfigurationProperties(MyProperties.class)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类加载器（类路径）中是否存在对应的类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@ConditionalOnClass(MyService.class)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应用环境中属性是否存在指定的值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@ConditionalOnProperty(prefix = "my", value = "enabled", matchIfMissing = true)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MyAutoConfiguration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MyProperties myProperties;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@Bean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当容器中不存在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时，自动配置这个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@ConditionalOnMissingBean(MyService.class)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MyService myService()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MyService myService = new MyService();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myService.setMsg(myProperties.getMsg());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myService;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在项目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目录下新建文件夹</a:t>
            </a:r>
            <a:r>
              <a:rPr lang="en-US" altLang="zh-CN" dirty="0"/>
              <a:t>META-INF</a:t>
            </a:r>
            <a:r>
              <a:rPr lang="zh-CN" altLang="en-US" dirty="0"/>
              <a:t>，并在该文件夹下创建名为</a:t>
            </a:r>
            <a:r>
              <a:rPr lang="en-US" altLang="zh-CN" dirty="0" err="1">
                <a:solidFill>
                  <a:srgbClr val="C00000"/>
                </a:solidFill>
              </a:rPr>
              <a:t>spring.factories</a:t>
            </a:r>
            <a:r>
              <a:rPr lang="zh-CN" altLang="en-US" dirty="0"/>
              <a:t>的文件。在</a:t>
            </a:r>
            <a:r>
              <a:rPr lang="en-US" altLang="zh-CN" dirty="0" err="1">
                <a:solidFill>
                  <a:srgbClr val="C00000"/>
                </a:solidFill>
              </a:rPr>
              <a:t>spring.factories</a:t>
            </a:r>
            <a:r>
              <a:rPr lang="zh-CN" altLang="en-US" dirty="0"/>
              <a:t>文件中添加如下内容注册自动配置类</a:t>
            </a:r>
            <a:r>
              <a:rPr lang="en-US" altLang="zh-CN" dirty="0" err="1">
                <a:solidFill>
                  <a:srgbClr val="C00000"/>
                </a:solidFill>
              </a:rPr>
              <a:t>MyAutoConfiguration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7508" y="3349128"/>
            <a:ext cx="871784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org.springframework.boot.autoconfigure.</a:t>
            </a:r>
            <a:r>
              <a:rPr lang="en-US" altLang="zh-CN" b="1" dirty="0" err="1">
                <a:solidFill>
                  <a:srgbClr val="C00000"/>
                </a:solidFill>
              </a:rPr>
              <a:t>EnableAutoConfiguration</a:t>
            </a:r>
            <a:r>
              <a:rPr lang="en-US" altLang="zh-CN" dirty="0"/>
              <a:t>=\</a:t>
            </a:r>
            <a:endParaRPr lang="en-US" altLang="zh-CN" dirty="0"/>
          </a:p>
          <a:p>
            <a:r>
              <a:rPr lang="en-US" altLang="zh-CN" dirty="0" err="1"/>
              <a:t>com.ch.spring_boot_mystarters.</a:t>
            </a:r>
            <a:r>
              <a:rPr lang="en-US" altLang="zh-CN" b="1" dirty="0" err="1">
                <a:solidFill>
                  <a:srgbClr val="C00000"/>
                </a:solidFill>
              </a:rPr>
              <a:t>MyAutoConfiguration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7508" y="4252511"/>
            <a:ext cx="871784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若有多个自动配置，则使用“</a:t>
            </a:r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”分开，此处“</a:t>
            </a:r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”是为了换行后仍然能读到属性值。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028761" y="3646583"/>
            <a:ext cx="1233890" cy="60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spring_boot_mystarters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我们在该例中创建</a:t>
            </a:r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，并在</a:t>
            </a:r>
            <a:r>
              <a:rPr lang="en-US" altLang="zh-CN" dirty="0"/>
              <a:t>ch6_2</a:t>
            </a:r>
            <a:r>
              <a:rPr lang="zh-CN" altLang="en-US" dirty="0"/>
              <a:t>中使用</a:t>
            </a:r>
            <a:r>
              <a:rPr lang="en-US" altLang="zh-CN" dirty="0" err="1">
                <a:solidFill>
                  <a:srgbClr val="C00000"/>
                </a:solidFill>
              </a:rPr>
              <a:t>spring_boot_mystarters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．创建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STS</a:t>
            </a:r>
            <a:r>
              <a:rPr lang="zh-CN" altLang="en-US" dirty="0"/>
              <a:t>快速创建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．添加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的依赖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文件中添加</a:t>
            </a:r>
            <a:r>
              <a:rPr lang="en-US" altLang="zh-CN" b="1" dirty="0" err="1">
                <a:solidFill>
                  <a:srgbClr val="C00000"/>
                </a:solidFill>
              </a:rPr>
              <a:t>spring_boot_mystarters</a:t>
            </a:r>
            <a:r>
              <a:rPr lang="zh-CN" altLang="en-US" dirty="0"/>
              <a:t>的依赖，代码如下：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552" y="5034708"/>
            <a:ext cx="5993176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&lt;groupId&gt;com.ch&lt;/groupId&gt;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spring_boot_mystarters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&lt;version&gt;0.0.1-SNAPSHOT&lt;/version&gt;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82080" y="4887594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Starters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，在哪？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465" y="760730"/>
            <a:ext cx="8491220" cy="48387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修改程序入口类</a:t>
            </a:r>
            <a:r>
              <a:rPr lang="en-US" altLang="zh-CN" sz="2000" dirty="0"/>
              <a:t>Ch62Application</a:t>
            </a:r>
            <a:r>
              <a:rPr lang="zh-CN" altLang="en-US" sz="2000" dirty="0"/>
              <a:t>，测试</a:t>
            </a:r>
            <a:r>
              <a:rPr lang="en-US" altLang="zh-CN" sz="2000" dirty="0" err="1"/>
              <a:t>spring_boot_mystarters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8300" y="1520328"/>
            <a:ext cx="7160964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@SpringBootApplication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Ch62Application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@Autowired MyService myService;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main(String[] args)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SpringApplication.run(Ch62Application.class, args);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@RequestMapping("/testStarters")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index()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myService.sayMsg();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@SpringBootConfiguration</a:t>
            </a:r>
            <a:r>
              <a:rPr lang="zh-CN" altLang="en-US" dirty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@SpringBootConfiguration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应用的配置注解</a:t>
            </a:r>
            <a:r>
              <a:rPr lang="zh-CN" altLang="en-US" dirty="0"/>
              <a:t>，该注解也是一个</a:t>
            </a:r>
            <a:r>
              <a:rPr lang="zh-CN" altLang="en-US" dirty="0">
                <a:solidFill>
                  <a:srgbClr val="C00000"/>
                </a:solidFill>
              </a:rPr>
              <a:t>组合注解</a:t>
            </a:r>
            <a:r>
              <a:rPr lang="zh-CN" altLang="en-US" dirty="0"/>
              <a:t>，源代码可以从</a:t>
            </a:r>
            <a:r>
              <a:rPr lang="en-US" altLang="zh-CN" dirty="0"/>
              <a:t>spring-boot-2.4.1.jar</a:t>
            </a:r>
            <a:r>
              <a:rPr lang="zh-CN" altLang="en-US" dirty="0"/>
              <a:t>依赖包中查看</a:t>
            </a:r>
            <a:r>
              <a:rPr lang="en-US" altLang="zh-CN" dirty="0"/>
              <a:t>org/</a:t>
            </a:r>
            <a:r>
              <a:rPr lang="en-US" altLang="zh-CN" dirty="0" err="1"/>
              <a:t>springframework</a:t>
            </a:r>
            <a:r>
              <a:rPr lang="en-US" altLang="zh-CN" dirty="0"/>
              <a:t>/boot/SpringBootConfiguration.java</a:t>
            </a:r>
            <a:r>
              <a:rPr lang="zh-CN" altLang="en-US" dirty="0"/>
              <a:t>。在</a:t>
            </a:r>
            <a:r>
              <a:rPr lang="en-US" altLang="zh-CN" dirty="0"/>
              <a:t>Spring Boot</a:t>
            </a:r>
            <a:r>
              <a:rPr lang="zh-CN" altLang="en-US" dirty="0"/>
              <a:t>应用中推荐使用</a:t>
            </a:r>
            <a:r>
              <a:rPr lang="en-US" altLang="zh-CN" dirty="0">
                <a:solidFill>
                  <a:srgbClr val="C00000"/>
                </a:solidFill>
              </a:rPr>
              <a:t>@SpringBootConfiguration</a:t>
            </a:r>
            <a:r>
              <a:rPr lang="zh-CN" altLang="en-US" dirty="0"/>
              <a:t>注解替代</a:t>
            </a:r>
            <a:r>
              <a:rPr lang="en-US" altLang="zh-CN" dirty="0">
                <a:solidFill>
                  <a:srgbClr val="C00000"/>
                </a:solidFill>
              </a:rPr>
              <a:t>@Configuration</a:t>
            </a:r>
            <a:r>
              <a:rPr lang="zh-CN" altLang="en-US" dirty="0"/>
              <a:t>注解。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Ch62Application</a:t>
            </a:r>
            <a:r>
              <a:rPr lang="zh-CN" altLang="en-US" dirty="0"/>
              <a:t>应用程序，启动</a:t>
            </a:r>
            <a:r>
              <a:rPr lang="en-US" altLang="zh-CN" dirty="0"/>
              <a:t>Web</a:t>
            </a:r>
            <a:r>
              <a:rPr lang="zh-CN" altLang="en-US" dirty="0"/>
              <a:t>应用。通过访问</a:t>
            </a:r>
            <a:r>
              <a:rPr lang="en-US" altLang="zh-CN" dirty="0"/>
              <a:t>http://localhost:8080/testStarters</a:t>
            </a:r>
            <a:r>
              <a:rPr lang="zh-CN" altLang="en-US" dirty="0"/>
              <a:t>测试</a:t>
            </a:r>
            <a:r>
              <a:rPr lang="en-US" altLang="zh-CN" dirty="0" err="1">
                <a:solidFill>
                  <a:srgbClr val="C00000"/>
                </a:solidFill>
              </a:rPr>
              <a:t>spring_boot_mystarters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这时，我们在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的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文件中配置</a:t>
            </a:r>
            <a:r>
              <a:rPr lang="en-US" altLang="zh-CN" dirty="0">
                <a:solidFill>
                  <a:srgbClr val="C00000"/>
                </a:solidFill>
              </a:rPr>
              <a:t>msg</a:t>
            </a:r>
            <a:r>
              <a:rPr lang="zh-CN" altLang="en-US" dirty="0"/>
              <a:t>的内容：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my.msg=starter pom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然后，运行</a:t>
            </a:r>
            <a:r>
              <a:rPr lang="en-US" altLang="zh-CN" dirty="0"/>
              <a:t>Ch62Application</a:t>
            </a:r>
            <a:r>
              <a:rPr lang="zh-CN" altLang="en-US" dirty="0"/>
              <a:t>应用程序，重新启动</a:t>
            </a:r>
            <a:r>
              <a:rPr lang="en-US" altLang="zh-CN" dirty="0"/>
              <a:t>Web</a:t>
            </a:r>
            <a:r>
              <a:rPr lang="zh-CN" altLang="en-US" dirty="0"/>
              <a:t>应用。再次访问</a:t>
            </a:r>
            <a:r>
              <a:rPr lang="en-US" altLang="zh-CN" dirty="0"/>
              <a:t>http://localhost:8080/testStarters</a:t>
            </a:r>
            <a:endParaRPr lang="en-US" altLang="zh-CN" dirty="0"/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37" y="2552700"/>
            <a:ext cx="3054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33" y="5864225"/>
            <a:ext cx="3041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查看自动配置报告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我们可以在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的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文件中配置</a:t>
            </a:r>
            <a:r>
              <a:rPr lang="en-US" altLang="zh-CN" dirty="0"/>
              <a:t>debug</a:t>
            </a:r>
            <a:r>
              <a:rPr lang="zh-CN" altLang="en-US" dirty="0"/>
              <a:t>属性（</a:t>
            </a:r>
            <a:r>
              <a:rPr lang="en-US" altLang="zh-CN" dirty="0">
                <a:solidFill>
                  <a:srgbClr val="C00000"/>
                </a:solidFill>
              </a:rPr>
              <a:t>debug=true</a:t>
            </a:r>
            <a:r>
              <a:rPr lang="zh-CN" altLang="en-US" dirty="0"/>
              <a:t>），查看自动配置报告。重新启动</a:t>
            </a:r>
            <a:r>
              <a:rPr lang="en-US" altLang="zh-CN" dirty="0"/>
              <a:t>Web</a:t>
            </a:r>
            <a:r>
              <a:rPr lang="zh-CN" altLang="en-US" dirty="0"/>
              <a:t>应用，可以在控制台中查看到自定义的</a:t>
            </a:r>
            <a:r>
              <a:rPr lang="zh-CN" altLang="en-US" dirty="0">
                <a:solidFill>
                  <a:srgbClr val="C00000"/>
                </a:solidFill>
              </a:rPr>
              <a:t>自动配置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12" y="3089486"/>
            <a:ext cx="52641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本章重点讲解了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的基本配置、自动配置原理以及条件注解。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重点掌握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的基本配置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的自动配置原理。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/>
              <a:t>的条件注解。</a:t>
            </a:r>
            <a:endParaRPr kumimoji="1"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@EnableAutoConfiguration</a:t>
            </a:r>
            <a:r>
              <a:rPr lang="zh-CN" altLang="en-US" dirty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注解可以让</a:t>
            </a:r>
            <a:r>
              <a:rPr lang="en-US" altLang="zh-CN" dirty="0"/>
              <a:t>Spring Boot</a:t>
            </a:r>
            <a:r>
              <a:rPr lang="zh-CN" altLang="en-US" dirty="0"/>
              <a:t>根据当前应用项目所</a:t>
            </a:r>
            <a:r>
              <a:rPr lang="zh-CN" altLang="en-US" dirty="0">
                <a:solidFill>
                  <a:srgbClr val="C00000"/>
                </a:solidFill>
              </a:rPr>
              <a:t>依赖的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自动配置项目的相关配置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例如，在</a:t>
            </a:r>
            <a:r>
              <a:rPr lang="en-US" altLang="zh-CN" dirty="0"/>
              <a:t>Spring Boot</a:t>
            </a:r>
            <a:r>
              <a:rPr lang="zh-CN" altLang="en-US" dirty="0"/>
              <a:t>项目的</a:t>
            </a:r>
            <a:r>
              <a:rPr lang="en-US" altLang="zh-CN" dirty="0"/>
              <a:t>pom.xml</a:t>
            </a:r>
            <a:r>
              <a:rPr lang="zh-CN" altLang="en-US" dirty="0"/>
              <a:t>文件中添加了</a:t>
            </a:r>
            <a:r>
              <a:rPr lang="en-US" altLang="zh-CN" dirty="0">
                <a:solidFill>
                  <a:srgbClr val="C00000"/>
                </a:solidFill>
              </a:rPr>
              <a:t>spring-boot-starter-web</a:t>
            </a:r>
            <a:r>
              <a:rPr lang="zh-CN" altLang="en-US" dirty="0"/>
              <a:t>依赖，</a:t>
            </a:r>
            <a:r>
              <a:rPr lang="en-US" altLang="zh-CN" dirty="0"/>
              <a:t>Spring Boot</a:t>
            </a:r>
            <a:r>
              <a:rPr lang="zh-CN" altLang="en-US" dirty="0"/>
              <a:t>项目会自动添加</a:t>
            </a:r>
            <a:r>
              <a:rPr lang="en-US" altLang="zh-CN" dirty="0">
                <a:solidFill>
                  <a:srgbClr val="C00000"/>
                </a:solidFill>
              </a:rPr>
              <a:t>Tomcat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的依赖，同时对</a:t>
            </a:r>
            <a:r>
              <a:rPr lang="en-US" altLang="zh-CN" dirty="0">
                <a:solidFill>
                  <a:srgbClr val="C00000"/>
                </a:solidFill>
              </a:rPr>
              <a:t>Tomcat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进行自动配置。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78" y="4117245"/>
            <a:ext cx="3111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@ComponentScan</a:t>
            </a:r>
            <a:r>
              <a:rPr lang="zh-CN" altLang="en-US" dirty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该注解的功能是让</a:t>
            </a:r>
            <a:r>
              <a:rPr lang="en-US" altLang="zh-CN" dirty="0"/>
              <a:t>Spring Boot</a:t>
            </a:r>
            <a:r>
              <a:rPr lang="zh-CN" altLang="en-US" dirty="0"/>
              <a:t>自动扫描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所在类的</a:t>
            </a:r>
            <a:r>
              <a:rPr lang="zh-CN" altLang="en-US" dirty="0">
                <a:solidFill>
                  <a:srgbClr val="C00000"/>
                </a:solidFill>
              </a:rPr>
              <a:t>同级包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C00000"/>
                </a:solidFill>
              </a:rPr>
              <a:t>它的子包</a:t>
            </a:r>
            <a:r>
              <a:rPr lang="zh-CN" altLang="en-US" dirty="0"/>
              <a:t>中的配置，所以建议将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注解的入口类放置在项目包下（</a:t>
            </a:r>
            <a:r>
              <a:rPr lang="en-US" altLang="zh-CN" dirty="0">
                <a:solidFill>
                  <a:srgbClr val="C00000"/>
                </a:solidFill>
              </a:rPr>
              <a:t>Group </a:t>
            </a:r>
            <a:r>
              <a:rPr lang="en-US" altLang="zh-CN" dirty="0" err="1">
                <a:solidFill>
                  <a:srgbClr val="C00000"/>
                </a:solidFill>
              </a:rPr>
              <a:t>Id+Artifact</a:t>
            </a:r>
            <a:r>
              <a:rPr lang="en-US" altLang="zh-CN" dirty="0">
                <a:solidFill>
                  <a:srgbClr val="C00000"/>
                </a:solidFill>
              </a:rPr>
              <a:t> Id</a:t>
            </a:r>
            <a:r>
              <a:rPr lang="zh-CN" altLang="en-US" dirty="0">
                <a:solidFill>
                  <a:srgbClr val="C00000"/>
                </a:solidFill>
              </a:rPr>
              <a:t>组合的包名</a:t>
            </a:r>
            <a:r>
              <a:rPr lang="zh-CN" altLang="en-US" dirty="0"/>
              <a:t>），这样可以保证</a:t>
            </a:r>
            <a:r>
              <a:rPr lang="en-US" altLang="zh-CN" dirty="0"/>
              <a:t>Spring Boot</a:t>
            </a:r>
            <a:r>
              <a:rPr lang="zh-CN" altLang="en-US" dirty="0"/>
              <a:t>自动扫描项目所有包中的配置。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61841" y="4331769"/>
            <a:ext cx="665418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这样就不需要在配置文件中配置包的扫描。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417914" y="3646583"/>
            <a:ext cx="982887" cy="649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关闭某个特定的自动配置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定制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banner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15185</Words>
  <Application>WPS 演示</Application>
  <PresentationFormat>宽屏</PresentationFormat>
  <Paragraphs>776</Paragraphs>
  <Slides>63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Times New Roman</vt:lpstr>
      <vt:lpstr>Arial Unicode MS</vt:lpstr>
      <vt:lpstr>等线</vt:lpstr>
      <vt:lpstr>Calibri</vt:lpstr>
      <vt:lpstr>Office 主题​​</vt:lpstr>
      <vt:lpstr>Spring Boot核心</vt:lpstr>
      <vt:lpstr>本章目标</vt:lpstr>
      <vt:lpstr>本章内容</vt:lpstr>
      <vt:lpstr>Spring Boot的基本配置</vt:lpstr>
      <vt:lpstr>启动类和核心注解@SpringBootApplication</vt:lpstr>
      <vt:lpstr>@SpringBootConfiguration注解</vt:lpstr>
      <vt:lpstr>2．@EnableAutoConfiguration注解</vt:lpstr>
      <vt:lpstr>3．@ComponentScan注解</vt:lpstr>
      <vt:lpstr>Spring Boot的基本配置</vt:lpstr>
      <vt:lpstr>关闭某个特定的自动配置</vt:lpstr>
      <vt:lpstr>Spring Boot的基本配置</vt:lpstr>
      <vt:lpstr>定制Banner</vt:lpstr>
      <vt:lpstr>关闭banner</vt:lpstr>
      <vt:lpstr>Spring Boot的基本配置</vt:lpstr>
      <vt:lpstr>Spring Boot的全局配置文件</vt:lpstr>
      <vt:lpstr>Spring Boot的基本配置</vt:lpstr>
      <vt:lpstr>Spring Boot的Starters</vt:lpstr>
      <vt:lpstr>本章内容</vt:lpstr>
      <vt:lpstr>读取应用配置</vt:lpstr>
      <vt:lpstr>Environment</vt:lpstr>
      <vt:lpstr>Environment</vt:lpstr>
      <vt:lpstr>Environment</vt:lpstr>
      <vt:lpstr>读取应用配置</vt:lpstr>
      <vt:lpstr>@Value</vt:lpstr>
      <vt:lpstr>读取应用配置</vt:lpstr>
      <vt:lpstr>@ConfigurationProperties</vt:lpstr>
      <vt:lpstr>建立配置文件与对象的映射关系</vt:lpstr>
      <vt:lpstr>创建控制器类ConfigurationPropertiesController</vt:lpstr>
      <vt:lpstr>读取应用配置</vt:lpstr>
      <vt:lpstr>@PropertySource</vt:lpstr>
      <vt:lpstr>创建控制器类PropertySourceValueReaderOhterController</vt:lpstr>
      <vt:lpstr>本章内容</vt:lpstr>
      <vt:lpstr>日志配置</vt:lpstr>
      <vt:lpstr>日志级别</vt:lpstr>
      <vt:lpstr>输出日志到文件</vt:lpstr>
      <vt:lpstr>日志格式控制</vt:lpstr>
      <vt:lpstr>本章内容</vt:lpstr>
      <vt:lpstr>Spring Boot的自动配置原理</vt:lpstr>
      <vt:lpstr>Spring Boot的自动配置原理</vt:lpstr>
      <vt:lpstr>本章内容</vt:lpstr>
      <vt:lpstr>Spring Boot的条件注解</vt:lpstr>
      <vt:lpstr>条件注解</vt:lpstr>
      <vt:lpstr>实例分析</vt:lpstr>
      <vt:lpstr>自定义条件</vt:lpstr>
      <vt:lpstr>构造条件</vt:lpstr>
      <vt:lpstr>创建不同条件下Bean的类</vt:lpstr>
      <vt:lpstr>创建配置类</vt:lpstr>
      <vt:lpstr>创建测试类</vt:lpstr>
      <vt:lpstr>运行</vt:lpstr>
      <vt:lpstr>Spring Boot的条件注解</vt:lpstr>
      <vt:lpstr>自定义Starters</vt:lpstr>
      <vt:lpstr>新建Spring Boot项目spring_boot_mystarters</vt:lpstr>
      <vt:lpstr>修改pom文件</vt:lpstr>
      <vt:lpstr>创建属性配置类MyProperties</vt:lpstr>
      <vt:lpstr>创建判断依据类MyService</vt:lpstr>
      <vt:lpstr>创建自动配置类MyAutoConfiguration</vt:lpstr>
      <vt:lpstr>注册配置</vt:lpstr>
      <vt:lpstr>使用spring_boot_mystarters</vt:lpstr>
      <vt:lpstr>修改程序入口类Ch62Application，测试spring_boot_mystarters</vt:lpstr>
      <vt:lpstr>测试</vt:lpstr>
      <vt:lpstr>查看自动配置报告</vt:lpstr>
      <vt:lpstr>本章总结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Taimount</cp:lastModifiedBy>
  <cp:revision>1477</cp:revision>
  <dcterms:created xsi:type="dcterms:W3CDTF">2021-01-06T05:35:00Z</dcterms:created>
  <dcterms:modified xsi:type="dcterms:W3CDTF">2024-05-13T12:28:48Z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D1BBB0A70CFB4E63B2EC91492EA09548_12</vt:lpwstr>
  </property>
  <property fmtid="{D5CDD505-2E9C-101B-9397-08002B2CF9AE}" pid="3" name="KSOProductBuildVer">
    <vt:lpwstr>2052-12.1.0.16729</vt:lpwstr>
  </property>
</Properties>
</file>