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256" r:id="rId3"/>
    <p:sldId id="266" r:id="rId4"/>
    <p:sldId id="264" r:id="rId6"/>
    <p:sldId id="267" r:id="rId7"/>
    <p:sldId id="268" r:id="rId8"/>
    <p:sldId id="269" r:id="rId9"/>
    <p:sldId id="280" r:id="rId10"/>
    <p:sldId id="270" r:id="rId11"/>
    <p:sldId id="271" r:id="rId12"/>
    <p:sldId id="337" r:id="rId13"/>
    <p:sldId id="307" r:id="rId14"/>
    <p:sldId id="272" r:id="rId15"/>
    <p:sldId id="273" r:id="rId16"/>
    <p:sldId id="274" r:id="rId17"/>
    <p:sldId id="308" r:id="rId18"/>
    <p:sldId id="309" r:id="rId19"/>
    <p:sldId id="310" r:id="rId20"/>
    <p:sldId id="275" r:id="rId21"/>
    <p:sldId id="281" r:id="rId22"/>
    <p:sldId id="282" r:id="rId23"/>
    <p:sldId id="276" r:id="rId24"/>
    <p:sldId id="277" r:id="rId25"/>
    <p:sldId id="283" r:id="rId26"/>
    <p:sldId id="284" r:id="rId27"/>
    <p:sldId id="311" r:id="rId28"/>
    <p:sldId id="312" r:id="rId29"/>
    <p:sldId id="285" r:id="rId30"/>
    <p:sldId id="287" r:id="rId31"/>
    <p:sldId id="286" r:id="rId32"/>
    <p:sldId id="288" r:id="rId33"/>
    <p:sldId id="278" r:id="rId34"/>
    <p:sldId id="289" r:id="rId35"/>
    <p:sldId id="290" r:id="rId36"/>
    <p:sldId id="291" r:id="rId37"/>
    <p:sldId id="292" r:id="rId38"/>
    <p:sldId id="279" r:id="rId39"/>
    <p:sldId id="293" r:id="rId40"/>
    <p:sldId id="294" r:id="rId41"/>
    <p:sldId id="306" r:id="rId42"/>
    <p:sldId id="25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7" autoAdjust="0"/>
    <p:restoredTop sz="94660"/>
  </p:normalViewPr>
  <p:slideViewPr>
    <p:cSldViewPr>
      <p:cViewPr varScale="1">
        <p:scale>
          <a:sx n="73" d="100"/>
          <a:sy n="73" d="100"/>
        </p:scale>
        <p:origin x="1266" y="159"/>
      </p:cViewPr>
      <p:guideLst>
        <p:guide orient="horz" pos="2115"/>
        <p:guide orient="horz" pos="4234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#1" loCatId="list" qsTypeId="urn:microsoft.com/office/officeart/2005/8/quickstyle/simple4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 custT="1"/>
      <dgm:spPr/>
      <dgm:t>
        <a:bodyPr/>
        <a:lstStyle/>
        <a:p>
          <a:r>
            <a:rPr lang="en-US" altLang="zh-CN" sz="1600" dirty="0" smtClean="0"/>
            <a:t>11.2 </a:t>
          </a:r>
          <a:r>
            <a:rPr lang="zh-CN" sz="1600" b="1" dirty="0" smtClean="0"/>
            <a:t>类</a:t>
          </a:r>
          <a:r>
            <a:rPr lang="en-US" sz="1600" b="1" dirty="0" err="1" smtClean="0"/>
            <a:t>InetAddress</a:t>
          </a:r>
          <a:endParaRPr lang="zh-CN" altLang="en-US" sz="1600" dirty="0"/>
        </a:p>
      </dgm:t>
    </dgm:pt>
    <dgm:pt modelId="{17E68D72-00DC-4896-AF97-6202D147E269}" cxnId="{1A220DA0-ED41-4929-AA2B-745CE0C8832B}" type="parTrans">
      <dgm:prSet/>
      <dgm:spPr/>
      <dgm:t>
        <a:bodyPr/>
        <a:lstStyle/>
        <a:p>
          <a:endParaRPr lang="zh-CN" altLang="en-US" sz="1600"/>
        </a:p>
      </dgm:t>
    </dgm:pt>
    <dgm:pt modelId="{2E39222F-7B7B-4ED2-827E-1328DFCF5572}" cxnId="{1A220DA0-ED41-4929-AA2B-745CE0C8832B}" type="sibTrans">
      <dgm:prSet/>
      <dgm:spPr/>
      <dgm:t>
        <a:bodyPr/>
        <a:lstStyle/>
        <a:p>
          <a:endParaRPr lang="zh-CN" altLang="en-US" sz="1600"/>
        </a:p>
      </dgm:t>
    </dgm:pt>
    <dgm:pt modelId="{240C59D7-2CE4-462A-9515-C237DA44CA8D}">
      <dgm:prSet phldrT="[文本]" custT="1"/>
      <dgm:spPr/>
      <dgm:t>
        <a:bodyPr/>
        <a:lstStyle/>
        <a:p>
          <a:r>
            <a:rPr lang="en-US" altLang="zh-CN" sz="1600" dirty="0" smtClean="0"/>
            <a:t>11.3 </a:t>
          </a:r>
          <a:r>
            <a:rPr lang="en-US" sz="1600" dirty="0" smtClean="0"/>
            <a:t>Socket</a:t>
          </a:r>
          <a:r>
            <a:rPr lang="zh-CN" sz="1600" dirty="0" smtClean="0"/>
            <a:t>通信</a:t>
          </a:r>
          <a:endParaRPr lang="zh-CN" altLang="en-US" sz="1600" dirty="0"/>
        </a:p>
      </dgm:t>
    </dgm:pt>
    <dgm:pt modelId="{CD49C4B8-92C8-418B-931E-B71E1BE6881B}" cxnId="{910A7DF5-E214-4793-B0E5-4BDA9128D21F}" type="parTrans">
      <dgm:prSet/>
      <dgm:spPr/>
      <dgm:t>
        <a:bodyPr/>
        <a:lstStyle/>
        <a:p>
          <a:endParaRPr lang="zh-CN" altLang="en-US" sz="1600"/>
        </a:p>
      </dgm:t>
    </dgm:pt>
    <dgm:pt modelId="{947B3124-FA3E-44E6-A51D-10587B3FB02E}" cxnId="{910A7DF5-E214-4793-B0E5-4BDA9128D21F}" type="sibTrans">
      <dgm:prSet/>
      <dgm:spPr/>
      <dgm:t>
        <a:bodyPr/>
        <a:lstStyle/>
        <a:p>
          <a:endParaRPr lang="zh-CN" altLang="en-US" sz="1600"/>
        </a:p>
      </dgm:t>
    </dgm:pt>
    <dgm:pt modelId="{0D916324-155A-416C-938E-0577D8483687}">
      <dgm:prSet custT="1"/>
      <dgm:spPr/>
      <dgm:t>
        <a:bodyPr/>
        <a:lstStyle/>
        <a:p>
          <a:r>
            <a:rPr lang="en-US" altLang="zh-CN" sz="1600" dirty="0" smtClean="0"/>
            <a:t>11.1 </a:t>
          </a:r>
          <a:r>
            <a:rPr lang="zh-CN" sz="1600" dirty="0" smtClean="0"/>
            <a:t>类</a:t>
          </a:r>
          <a:r>
            <a:rPr lang="en-US" sz="1600" dirty="0" smtClean="0"/>
            <a:t>URL</a:t>
          </a:r>
          <a:r>
            <a:rPr lang="zh-CN" sz="1600" dirty="0" smtClean="0"/>
            <a:t>与</a:t>
          </a:r>
          <a:r>
            <a:rPr lang="en-US" sz="1600" dirty="0" err="1" smtClean="0"/>
            <a:t>URLConnection</a:t>
          </a:r>
          <a:endParaRPr lang="zh-CN" altLang="en-US" sz="1600" dirty="0"/>
        </a:p>
      </dgm:t>
    </dgm:pt>
    <dgm:pt modelId="{C9FB2DCC-F223-49D7-8639-D9EFA8EA51C2}" cxnId="{29E6D606-CF0E-4764-A051-23DAE912F13D}" type="parTrans">
      <dgm:prSet/>
      <dgm:spPr/>
      <dgm:t>
        <a:bodyPr/>
        <a:lstStyle/>
        <a:p>
          <a:endParaRPr lang="zh-CN" altLang="en-US" sz="1600"/>
        </a:p>
      </dgm:t>
    </dgm:pt>
    <dgm:pt modelId="{0FD71FF6-9D7B-4209-A140-595DF160B1D3}" cxnId="{29E6D606-CF0E-4764-A051-23DAE912F13D}" type="sibTrans">
      <dgm:prSet/>
      <dgm:spPr/>
      <dgm:t>
        <a:bodyPr/>
        <a:lstStyle/>
        <a:p>
          <a:endParaRPr lang="zh-CN" altLang="en-US" sz="1600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3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484EF-4C31-4D1D-A510-1B27C8B245A4}" type="presOf" srcId="{240C59D7-2CE4-462A-9515-C237DA44CA8D}" destId="{1C3B8E56-CDD6-48F6-8138-C0343817464C}" srcOrd="0" destOrd="0" presId="urn:microsoft.com/office/officeart/2005/8/layout/list1#1"/>
    <dgm:cxn modelId="{7C9F7A2B-8E83-4568-B521-78607E309ABB}" type="presOf" srcId="{0D916324-155A-416C-938E-0577D8483687}" destId="{AC4AC34F-010F-4B17-BD33-4CFEA89B14D2}" srcOrd="1" destOrd="0" presId="urn:microsoft.com/office/officeart/2005/8/layout/list1#1"/>
    <dgm:cxn modelId="{325C4584-D11D-4454-82A6-39B337458648}" type="presOf" srcId="{0274B17C-A8D6-4EC1-9F74-DEF1B852E50E}" destId="{290ADAC8-17E0-4F11-BE79-899CD4DD5E12}" srcOrd="0" destOrd="0" presId="urn:microsoft.com/office/officeart/2005/8/layout/list1#1"/>
    <dgm:cxn modelId="{56482DF2-4D3A-4573-9238-2C14AAF71A2D}" type="presOf" srcId="{5D72DEBB-C4EE-4A4C-998A-DBACC02F0CFB}" destId="{833C47F7-914D-4919-99FE-C55F44DD4350}" srcOrd="1" destOrd="0" presId="urn:microsoft.com/office/officeart/2005/8/layout/list1#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AEF98EBC-8932-47EC-8171-1F4CFAD95E5E}" type="presOf" srcId="{0D916324-155A-416C-938E-0577D8483687}" destId="{DAAF6963-E65C-47D1-9946-15C9FF58088A}" srcOrd="0" destOrd="0" presId="urn:microsoft.com/office/officeart/2005/8/layout/list1#1"/>
    <dgm:cxn modelId="{E3A0501F-13EA-4124-8EBB-39C96A416EA0}" type="presOf" srcId="{240C59D7-2CE4-462A-9515-C237DA44CA8D}" destId="{120FC45C-3BD5-48EA-A639-E7D5A20ED3FD}" srcOrd="1" destOrd="0" presId="urn:microsoft.com/office/officeart/2005/8/layout/list1#1"/>
    <dgm:cxn modelId="{A68828CF-CB9C-4AFD-A51F-D8066E19251C}" type="presOf" srcId="{5D72DEBB-C4EE-4A4C-998A-DBACC02F0CFB}" destId="{20A6C866-FD85-4400-83D4-E3B919A34B51}" srcOrd="0" destOrd="0" presId="urn:microsoft.com/office/officeart/2005/8/layout/list1#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3455500B-4D86-4521-A78E-BD094AB19436}" type="presParOf" srcId="{290ADAC8-17E0-4F11-BE79-899CD4DD5E12}" destId="{7D037558-1041-410C-BB00-56A53B46B633}" srcOrd="0" destOrd="0" presId="urn:microsoft.com/office/officeart/2005/8/layout/list1#1"/>
    <dgm:cxn modelId="{706AD71A-8BC4-4CFB-8515-6C297C2C3F69}" type="presParOf" srcId="{7D037558-1041-410C-BB00-56A53B46B633}" destId="{DAAF6963-E65C-47D1-9946-15C9FF58088A}" srcOrd="0" destOrd="0" presId="urn:microsoft.com/office/officeart/2005/8/layout/list1#1"/>
    <dgm:cxn modelId="{256E87BB-6CD3-4CCB-9F65-5DF5513C3A2B}" type="presParOf" srcId="{7D037558-1041-410C-BB00-56A53B46B633}" destId="{AC4AC34F-010F-4B17-BD33-4CFEA89B14D2}" srcOrd="1" destOrd="0" presId="urn:microsoft.com/office/officeart/2005/8/layout/list1#1"/>
    <dgm:cxn modelId="{F9B10E13-62EB-4753-9E2E-9A2765942477}" type="presParOf" srcId="{290ADAC8-17E0-4F11-BE79-899CD4DD5E12}" destId="{42051C9F-E171-4D08-ABA7-B3DCED05B5BB}" srcOrd="1" destOrd="0" presId="urn:microsoft.com/office/officeart/2005/8/layout/list1#1"/>
    <dgm:cxn modelId="{6EBE8C0D-6225-4DEC-8F94-055E22C5E45D}" type="presParOf" srcId="{290ADAC8-17E0-4F11-BE79-899CD4DD5E12}" destId="{5514F667-B578-4B34-8BA2-7019B8340873}" srcOrd="2" destOrd="0" presId="urn:microsoft.com/office/officeart/2005/8/layout/list1#1"/>
    <dgm:cxn modelId="{88743C12-CFAD-4D8D-A6E6-02E853691F68}" type="presParOf" srcId="{290ADAC8-17E0-4F11-BE79-899CD4DD5E12}" destId="{BF6E4AC2-A8AB-46D0-B337-7C6D62678552}" srcOrd="3" destOrd="0" presId="urn:microsoft.com/office/officeart/2005/8/layout/list1#1"/>
    <dgm:cxn modelId="{23527247-A103-4103-BF57-D58669FAE2BF}" type="presParOf" srcId="{290ADAC8-17E0-4F11-BE79-899CD4DD5E12}" destId="{45EF6FC4-75DC-49E3-BD05-7B7E6300CE25}" srcOrd="4" destOrd="0" presId="urn:microsoft.com/office/officeart/2005/8/layout/list1#1"/>
    <dgm:cxn modelId="{969964A7-551D-45DF-9BB5-5BCD3B8043BD}" type="presParOf" srcId="{45EF6FC4-75DC-49E3-BD05-7B7E6300CE25}" destId="{20A6C866-FD85-4400-83D4-E3B919A34B51}" srcOrd="0" destOrd="0" presId="urn:microsoft.com/office/officeart/2005/8/layout/list1#1"/>
    <dgm:cxn modelId="{B5E67C68-714A-4146-AC1A-85DE1C9D27C2}" type="presParOf" srcId="{45EF6FC4-75DC-49E3-BD05-7B7E6300CE25}" destId="{833C47F7-914D-4919-99FE-C55F44DD4350}" srcOrd="1" destOrd="0" presId="urn:microsoft.com/office/officeart/2005/8/layout/list1#1"/>
    <dgm:cxn modelId="{55AD5506-EC8F-4AC0-B4AB-65EE1ADB2C96}" type="presParOf" srcId="{290ADAC8-17E0-4F11-BE79-899CD4DD5E12}" destId="{1CA09CCC-EF99-4340-B4E1-5E5C5D8074D6}" srcOrd="5" destOrd="0" presId="urn:microsoft.com/office/officeart/2005/8/layout/list1#1"/>
    <dgm:cxn modelId="{629232D4-D779-4E21-BF8B-BFEA4581534F}" type="presParOf" srcId="{290ADAC8-17E0-4F11-BE79-899CD4DD5E12}" destId="{5EFADA3F-DBD8-47B3-87A4-F7C4DF43CC18}" srcOrd="6" destOrd="0" presId="urn:microsoft.com/office/officeart/2005/8/layout/list1#1"/>
    <dgm:cxn modelId="{A6AED330-1C10-456B-9ED6-ABF55004D7EE}" type="presParOf" srcId="{290ADAC8-17E0-4F11-BE79-899CD4DD5E12}" destId="{D5BCB613-75FD-4DEE-8DA5-6CE19F632FB4}" srcOrd="7" destOrd="0" presId="urn:microsoft.com/office/officeart/2005/8/layout/list1#1"/>
    <dgm:cxn modelId="{F325ECB1-3B03-4AA2-B694-CFA0CA730713}" type="presParOf" srcId="{290ADAC8-17E0-4F11-BE79-899CD4DD5E12}" destId="{AD00622C-704A-40DB-AA9A-CF6B66B9CB56}" srcOrd="8" destOrd="0" presId="urn:microsoft.com/office/officeart/2005/8/layout/list1#1"/>
    <dgm:cxn modelId="{B7E92C01-1C5E-4EAA-A34F-5D351AF5CC4C}" type="presParOf" srcId="{AD00622C-704A-40DB-AA9A-CF6B66B9CB56}" destId="{1C3B8E56-CDD6-48F6-8138-C0343817464C}" srcOrd="0" destOrd="0" presId="urn:microsoft.com/office/officeart/2005/8/layout/list1#1"/>
    <dgm:cxn modelId="{1FB5228A-80DD-478B-B9F5-91BB4A5D42C1}" type="presParOf" srcId="{AD00622C-704A-40DB-AA9A-CF6B66B9CB56}" destId="{120FC45C-3BD5-48EA-A639-E7D5A20ED3FD}" srcOrd="1" destOrd="0" presId="urn:microsoft.com/office/officeart/2005/8/layout/list1#1"/>
    <dgm:cxn modelId="{5BB43E96-72ED-46A2-A491-F79A0A405FC8}" type="presParOf" srcId="{290ADAC8-17E0-4F11-BE79-899CD4DD5E12}" destId="{197A93D8-BD3E-486E-ABDB-8DA346AD7C11}" srcOrd="9" destOrd="0" presId="urn:microsoft.com/office/officeart/2005/8/layout/list1#1"/>
    <dgm:cxn modelId="{82E84BCC-8CB5-44AF-8B1F-72EAF61B0859}" type="presParOf" srcId="{290ADAC8-17E0-4F11-BE79-899CD4DD5E12}" destId="{58D67328-282B-4E2B-B4DB-8AD412BAFFBC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378573"/>
          <a:ext cx="592935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9573"/>
          <a:ext cx="4150547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11.1 </a:t>
          </a:r>
          <a:r>
            <a:rPr lang="zh-CN" sz="1600" kern="1200" dirty="0" smtClean="0"/>
            <a:t>类</a:t>
          </a:r>
          <a:r>
            <a:rPr lang="en-US" sz="1600" kern="1200" dirty="0" smtClean="0"/>
            <a:t>URL</a:t>
          </a:r>
          <a:r>
            <a:rPr lang="zh-CN" sz="1600" kern="1200" dirty="0" smtClean="0"/>
            <a:t>与</a:t>
          </a:r>
          <a:r>
            <a:rPr lang="en-US" sz="1600" kern="1200" dirty="0" err="1" smtClean="0"/>
            <a:t>URLConnection</a:t>
          </a:r>
          <a:endParaRPr lang="zh-CN" altLang="en-US" sz="1600" kern="1200" dirty="0"/>
        </a:p>
      </dsp:txBody>
      <dsp:txXfrm>
        <a:off x="296467" y="9573"/>
        <a:ext cx="4150547" cy="738000"/>
      </dsp:txXfrm>
    </dsp:sp>
    <dsp:sp modelId="{5EFADA3F-DBD8-47B3-87A4-F7C4DF43CC18}">
      <dsp:nvSpPr>
        <dsp:cNvPr id="0" name=""/>
        <dsp:cNvSpPr/>
      </dsp:nvSpPr>
      <dsp:spPr>
        <a:xfrm>
          <a:off x="0" y="1512574"/>
          <a:ext cx="592935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78376"/>
              <a:satOff val="-29070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1143574"/>
          <a:ext cx="4150547" cy="738000"/>
        </a:xfrm>
        <a:prstGeom prst="roundRect">
          <a:avLst/>
        </a:prstGeom>
        <a:gradFill rotWithShape="0">
          <a:gsLst>
            <a:gs pos="0">
              <a:schemeClr val="accent2">
                <a:hueOff val="-2678376"/>
                <a:satOff val="-29070"/>
                <a:lumOff val="-2451"/>
                <a:alphaOff val="0"/>
                <a:shade val="51000"/>
                <a:satMod val="130000"/>
              </a:schemeClr>
            </a:gs>
            <a:gs pos="80000">
              <a:schemeClr val="accent2">
                <a:hueOff val="-2678376"/>
                <a:satOff val="-29070"/>
                <a:lumOff val="-2451"/>
                <a:alphaOff val="0"/>
                <a:shade val="93000"/>
                <a:satMod val="130000"/>
              </a:schemeClr>
            </a:gs>
            <a:gs pos="100000">
              <a:schemeClr val="accent2">
                <a:hueOff val="-2678376"/>
                <a:satOff val="-29070"/>
                <a:lumOff val="-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11.2 </a:t>
          </a:r>
          <a:r>
            <a:rPr lang="zh-CN" sz="1600" b="1" kern="1200" dirty="0" smtClean="0"/>
            <a:t>类</a:t>
          </a:r>
          <a:r>
            <a:rPr lang="en-US" sz="1600" b="1" kern="1200" dirty="0" err="1" smtClean="0"/>
            <a:t>InetAddress</a:t>
          </a:r>
          <a:endParaRPr lang="zh-CN" altLang="en-US" sz="1600" kern="1200" dirty="0"/>
        </a:p>
      </dsp:txBody>
      <dsp:txXfrm>
        <a:off x="296467" y="1143574"/>
        <a:ext cx="4150547" cy="738000"/>
      </dsp:txXfrm>
    </dsp:sp>
    <dsp:sp modelId="{58D67328-282B-4E2B-B4DB-8AD412BAFFBC}">
      <dsp:nvSpPr>
        <dsp:cNvPr id="0" name=""/>
        <dsp:cNvSpPr/>
      </dsp:nvSpPr>
      <dsp:spPr>
        <a:xfrm>
          <a:off x="0" y="2646574"/>
          <a:ext cx="592935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2277574"/>
          <a:ext cx="4150547" cy="73800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11.3 </a:t>
          </a:r>
          <a:r>
            <a:rPr lang="en-US" sz="1600" kern="1200" dirty="0" smtClean="0"/>
            <a:t>Socket</a:t>
          </a:r>
          <a:r>
            <a:rPr lang="zh-CN" sz="1600" kern="1200" dirty="0" smtClean="0"/>
            <a:t>通信</a:t>
          </a:r>
          <a:endParaRPr lang="zh-CN" altLang="en-US" sz="1600" kern="1200" dirty="0"/>
        </a:p>
      </dsp:txBody>
      <dsp:txXfrm>
        <a:off x="296467" y="2277574"/>
        <a:ext cx="4150547" cy="73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hyperlink" Target="http://www.cqu.edu.cn/" TargetMode="External"/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0" tooltip="重庆大学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cyan20115/article/details/106548407?utm_medium=distribute.pc_relevant_t0.none-task-blog-BlogCommendFromMachineLearnPai2-1.edu_weight&amp;depth_1-utm_source=distribute.pc_relevant_t0.none-task-blog-BlogCommendFromMachineLearnPai2-1.edu_we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audio" Target="../media/audio1.wav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www.cqu.edu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11</a:t>
            </a:r>
            <a:r>
              <a:rPr lang="zh-CN" altLang="en-US" sz="3600" b="1" dirty="0" smtClean="0"/>
              <a:t>章  网络通信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JDK11</a:t>
            </a:r>
            <a:r>
              <a:rPr lang="zh-CN" altLang="en-US"/>
              <a:t>的</a:t>
            </a:r>
            <a:r>
              <a:rPr lang="en-US" altLang="zh-CN"/>
              <a:t>HttpClient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467995" y="981075"/>
            <a:ext cx="8207375" cy="1388745"/>
          </a:xfrm>
        </p:spPr>
        <p:txBody>
          <a:bodyPr/>
          <a:p>
            <a:r>
              <a:rPr lang="zh-CN" altLang="en-US"/>
              <a:t>专门处理</a:t>
            </a:r>
            <a:r>
              <a:rPr lang="en-US" altLang="zh-CN"/>
              <a:t>Http</a:t>
            </a:r>
            <a:r>
              <a:rPr lang="zh-CN" altLang="en-US"/>
              <a:t>协议访问的包，支持 HTT/1.1, HTTP/2</a:t>
            </a:r>
            <a:r>
              <a:rPr lang="zh-CN" altLang="en-US" i="1"/>
              <a:t>课后自学</a:t>
            </a:r>
            <a:endParaRPr lang="zh-CN" altLang="en-US" i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875" y="2021840"/>
            <a:ext cx="7943215" cy="1861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HttpClient client = HttpClient.newHttpClient();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HttpRequest request = HttpRequest.newBuilder().uri(URI.create("https://www.baidu.com")).build();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HttpResponse&lt;String&gt; response = client.send(request, HttpResponse.BodyHandlers.ofString());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System.out.println(response.body());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875" y="4011930"/>
            <a:ext cx="7941945" cy="1861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HttpRequest request = HttpRequest.newBuilder()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.uri(URI.create("http://openjdk.java.net/"))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.timeout(Duration.ofMinutes(1))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.header("Content-Type", "application/json")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.POST(BodyPublishers.ofFile(Paths.get("file.json")))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.build()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305" y="6019800"/>
            <a:ext cx="302768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1" action="ppaction://hlinkfile"/>
              </a:rPr>
              <a:t>这里可以看详细的中文使用方法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替代品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JSoup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，文件或字符串中刮取并解析</a:t>
            </a:r>
            <a:r>
              <a:rPr lang="en-US" altLang="zh-CN" dirty="0"/>
              <a:t>HTML</a:t>
            </a:r>
            <a:endParaRPr lang="en-US" altLang="zh-CN" dirty="0"/>
          </a:p>
          <a:p>
            <a:pPr lvl="1"/>
            <a:r>
              <a:rPr lang="zh-CN" altLang="en-US" dirty="0"/>
              <a:t>查找和提取数据，使用</a:t>
            </a:r>
            <a:r>
              <a:rPr lang="en-US" altLang="zh-CN" dirty="0"/>
              <a:t>DOM</a:t>
            </a:r>
            <a:r>
              <a:rPr lang="zh-CN" altLang="en-US" dirty="0"/>
              <a:t>遍历或</a:t>
            </a:r>
            <a:r>
              <a:rPr lang="en-US" altLang="zh-CN" dirty="0"/>
              <a:t>CSS</a:t>
            </a:r>
            <a:r>
              <a:rPr lang="zh-CN" altLang="en-US" dirty="0"/>
              <a:t>选择器</a:t>
            </a:r>
            <a:endParaRPr lang="zh-CN" altLang="en-US" dirty="0"/>
          </a:p>
          <a:p>
            <a:pPr lvl="1"/>
            <a:r>
              <a:rPr lang="zh-CN" altLang="en-US" dirty="0"/>
              <a:t>操纵</a:t>
            </a:r>
            <a:r>
              <a:rPr lang="en-US" altLang="zh-CN" dirty="0"/>
              <a:t>HTML</a:t>
            </a:r>
            <a:r>
              <a:rPr lang="zh-CN" altLang="en-US" dirty="0"/>
              <a:t>元素，属性和文本</a:t>
            </a:r>
            <a:endParaRPr lang="zh-CN" altLang="en-US" dirty="0"/>
          </a:p>
          <a:p>
            <a:pPr lvl="1"/>
            <a:r>
              <a:rPr lang="zh-CN" altLang="en-US" dirty="0"/>
              <a:t>从网络获取汉字笔画</a:t>
            </a:r>
            <a:endParaRPr lang="zh-CN" altLang="en-US" dirty="0"/>
          </a:p>
          <a:p>
            <a:pPr marL="800100" lvl="2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OKHttp</a:t>
            </a:r>
            <a:endParaRPr lang="en-US" altLang="zh-CN" dirty="0" smtClean="0"/>
          </a:p>
          <a:p>
            <a:pPr lvl="1" latinLnBrk="1"/>
            <a:r>
              <a:rPr lang="en-US" altLang="zh-CN" dirty="0" err="1"/>
              <a:t>okhttp</a:t>
            </a:r>
            <a:r>
              <a:rPr lang="zh-CN" altLang="en-US" dirty="0"/>
              <a:t>是一个第三方类库，可以用于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latinLnBrk="1"/>
            <a:r>
              <a:rPr lang="zh-CN" altLang="en-US" dirty="0"/>
              <a:t>这是一个开源项目</a:t>
            </a:r>
            <a:r>
              <a:rPr lang="en-US" altLang="zh-CN" dirty="0"/>
              <a:t>,</a:t>
            </a:r>
            <a:r>
              <a:rPr lang="zh-CN" altLang="en-US" dirty="0"/>
              <a:t>是安卓端最火热的轻量级框架</a:t>
            </a:r>
            <a:r>
              <a:rPr lang="en-US" altLang="zh-CN" dirty="0"/>
              <a:t>,</a:t>
            </a:r>
            <a:r>
              <a:rPr lang="zh-CN" altLang="en-US" dirty="0"/>
              <a:t>由移动支付</a:t>
            </a:r>
            <a:r>
              <a:rPr lang="en-US" altLang="zh-CN" dirty="0"/>
              <a:t>Square</a:t>
            </a:r>
            <a:r>
              <a:rPr lang="zh-CN" altLang="en-US" dirty="0"/>
              <a:t>公司贡献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InetAddress</a:t>
            </a:r>
            <a:r>
              <a:rPr lang="zh-CN" altLang="en-US" dirty="0" smtClean="0"/>
              <a:t>类表示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地址，用于实现主机名和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地址之间的转换。</a:t>
            </a:r>
            <a:endParaRPr lang="zh-CN" altLang="en-US" dirty="0"/>
          </a:p>
        </p:txBody>
      </p:sp>
      <p:graphicFrame>
        <p:nvGraphicFramePr>
          <p:cNvPr id="6" name="Group 32"/>
          <p:cNvGraphicFramePr>
            <a:graphicFrameLocks noGrp="1"/>
          </p:cNvGraphicFramePr>
          <p:nvPr/>
        </p:nvGraphicFramePr>
        <p:xfrm>
          <a:off x="323528" y="2564904"/>
          <a:ext cx="8640960" cy="2330877"/>
        </p:xfrm>
        <a:graphic>
          <a:graphicData uri="http://schemas.openxmlformats.org/drawingml/2006/table">
            <a:tbl>
              <a:tblPr/>
              <a:tblGrid>
                <a:gridCol w="4444178"/>
                <a:gridCol w="4196782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方法名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static </a:t>
                      </a: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InetAddress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getLocalHost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获得本地主机的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InetAddress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对象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static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InetAddress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getByName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host)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获得通过主机名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host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指定的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InetAddress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对象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getHostAddress()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以带圆点的字符串形式获取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地址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getHostName()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获取主机名字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下例</a:t>
            </a:r>
            <a:r>
              <a:rPr lang="zh-CN" altLang="zh-CN" dirty="0" smtClean="0"/>
              <a:t>根据</a:t>
            </a:r>
            <a:r>
              <a:rPr lang="zh-CN" altLang="en-US" dirty="0" smtClean="0"/>
              <a:t>用户</a:t>
            </a:r>
            <a:r>
              <a:rPr lang="zh-CN" altLang="zh-CN" dirty="0" smtClean="0"/>
              <a:t>指定的</a:t>
            </a:r>
            <a:r>
              <a:rPr lang="zh-CN" altLang="en-US" dirty="0" smtClean="0"/>
              <a:t>主机</a:t>
            </a:r>
            <a:r>
              <a:rPr lang="zh-CN" altLang="zh-CN" dirty="0" smtClean="0"/>
              <a:t>名查找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2060848"/>
            <a:ext cx="733223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11.3  Socket</a:t>
            </a:r>
            <a:r>
              <a:rPr lang="zh-CN" altLang="zh-CN" dirty="0" smtClean="0"/>
              <a:t>通信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用于端到端的连接与通信</a:t>
            </a:r>
            <a:endParaRPr lang="zh-CN" altLang="en-US" dirty="0" smtClean="0"/>
          </a:p>
          <a:p>
            <a:r>
              <a:rPr lang="zh-CN" altLang="en-US" dirty="0" smtClean="0"/>
              <a:t>网络上的两个程序（进程）通过一个双向的通信连接实现数据的交换。</a:t>
            </a:r>
            <a:endParaRPr lang="zh-CN" altLang="en-US" dirty="0" smtClean="0"/>
          </a:p>
          <a:p>
            <a:r>
              <a:rPr lang="zh-CN" altLang="en-US" dirty="0" smtClean="0"/>
              <a:t>双向链路的一端称为一个</a:t>
            </a:r>
            <a:r>
              <a:rPr lang="en-US" altLang="zh-CN" dirty="0" smtClean="0"/>
              <a:t>socket(</a:t>
            </a:r>
            <a:r>
              <a:rPr lang="zh-CN" altLang="en-US" dirty="0" smtClean="0"/>
              <a:t>套接字）</a:t>
            </a:r>
            <a:endParaRPr lang="zh-CN" altLang="en-US" dirty="0" smtClean="0"/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通常用来实现客户方和服务方的连接。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89756" y="63500"/>
            <a:ext cx="7964487" cy="701675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Client-server and Service</a:t>
            </a:r>
            <a:endParaRPr lang="en-US" altLang="zh-CN" sz="4000" dirty="0" smtClean="0">
              <a:effectLst>
                <a:outerShdw blurRad="38100" dist="38100" dir="2700000" algn="tl">
                  <a:srgbClr val="C0C0C0"/>
                </a:outerShdw>
              </a:effectLst>
              <a:ea typeface="地眃吧獸瑈" charset="-120"/>
            </a:endParaRPr>
          </a:p>
        </p:txBody>
      </p:sp>
      <p:pic>
        <p:nvPicPr>
          <p:cNvPr id="18434" name="Picture 37" descr="Java-tp-14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127875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36700" y="263525"/>
            <a:ext cx="6308725" cy="701675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Socket Communication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  <a:ea typeface="地眃吧獸瑈" charset="-120"/>
            </a:endParaRPr>
          </a:p>
        </p:txBody>
      </p:sp>
      <p:pic>
        <p:nvPicPr>
          <p:cNvPr id="19458" name="Picture 1029" descr="Java-tp-14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33730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33513" y="369888"/>
            <a:ext cx="6591300" cy="655637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en-US" altLang="zh-CN" sz="370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Socket </a:t>
            </a:r>
            <a:r>
              <a:rPr lang="zh-CN" altLang="en-US" sz="37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编程模型</a:t>
            </a:r>
            <a:endParaRPr lang="zh-CN" altLang="en-US" sz="37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453063" y="3027363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endParaRPr kumimoji="1"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468438" y="2049463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rgbClr val="05013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endParaRPr kumimoji="1"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54650" y="1852613"/>
            <a:ext cx="2274888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ServerSocket</a:t>
            </a:r>
            <a:endParaRPr kumimoji="1" lang="en-US" altLang="zh-CN" sz="24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09763" y="1338263"/>
            <a:ext cx="1223962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32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kumimoji="1" lang="en-US" altLang="zh-CN" sz="32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943600" y="1268413"/>
            <a:ext cx="138112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32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  <a:endParaRPr kumimoji="1" lang="en-US" altLang="zh-CN" sz="32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477963" y="3551238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 Data</a:t>
            </a:r>
            <a:endParaRPr kumimoji="1"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453063" y="4265613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 Data</a:t>
            </a:r>
            <a:endParaRPr kumimoji="1"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84313" y="5081588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Close Socket</a:t>
            </a:r>
            <a:endParaRPr kumimoji="1"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438775" y="5503863"/>
            <a:ext cx="2274888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Close Socket</a:t>
            </a:r>
            <a:endParaRPr kumimoji="1"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918450" y="1952625"/>
            <a:ext cx="725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wait</a:t>
            </a:r>
            <a:endParaRPr kumimoji="1" lang="en-US" altLang="zh-CN" sz="2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41288" y="2154238"/>
            <a:ext cx="1200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</a:t>
            </a:r>
            <a:endParaRPr kumimoji="1" lang="en-US" altLang="zh-CN" sz="2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00" name="Group 16"/>
          <p:cNvGrpSpPr/>
          <p:nvPr/>
        </p:nvGrpSpPr>
        <p:grpSpPr bwMode="auto">
          <a:xfrm>
            <a:off x="3813175" y="2365375"/>
            <a:ext cx="5118100" cy="1196975"/>
            <a:chOff x="2402" y="1792"/>
            <a:chExt cx="3224" cy="754"/>
          </a:xfrm>
        </p:grpSpPr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402" y="1845"/>
              <a:ext cx="1027" cy="4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 rot="1500000">
              <a:off x="2538" y="1792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connect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15" name="Group 19"/>
            <p:cNvGrpSpPr/>
            <p:nvPr/>
          </p:nvGrpSpPr>
          <p:grpSpPr bwMode="auto">
            <a:xfrm>
              <a:off x="4146" y="1849"/>
              <a:ext cx="1480" cy="697"/>
              <a:chOff x="4146" y="1849"/>
              <a:chExt cx="1480" cy="697"/>
            </a:xfrm>
          </p:grpSpPr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4146" y="1849"/>
                <a:ext cx="0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5" name="Rectangle 21"/>
              <p:cNvSpPr>
                <a:spLocks noChangeArrowheads="1"/>
              </p:cNvSpPr>
              <p:nvPr/>
            </p:nvSpPr>
            <p:spPr bwMode="auto">
              <a:xfrm>
                <a:off x="4944" y="225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accept</a:t>
                </a:r>
                <a:endPara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6406" name="Group 22"/>
          <p:cNvGrpSpPr/>
          <p:nvPr/>
        </p:nvGrpSpPr>
        <p:grpSpPr bwMode="auto">
          <a:xfrm>
            <a:off x="358775" y="2693988"/>
            <a:ext cx="2200275" cy="1196975"/>
            <a:chOff x="226" y="1999"/>
            <a:chExt cx="1386" cy="754"/>
          </a:xfrm>
        </p:grpSpPr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1612" y="1999"/>
              <a:ext cx="0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226" y="2465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send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09" name="Group 25"/>
          <p:cNvGrpSpPr/>
          <p:nvPr/>
        </p:nvGrpSpPr>
        <p:grpSpPr bwMode="auto">
          <a:xfrm>
            <a:off x="3797300" y="3671888"/>
            <a:ext cx="5195888" cy="955675"/>
            <a:chOff x="2392" y="2615"/>
            <a:chExt cx="3273" cy="602"/>
          </a:xfrm>
        </p:grpSpPr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4142" y="261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392" y="2770"/>
              <a:ext cx="1027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 rot="1260000">
              <a:off x="2433" y="2699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I/O stream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4930" y="2929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receive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14" name="Group 30"/>
          <p:cNvGrpSpPr/>
          <p:nvPr/>
        </p:nvGrpSpPr>
        <p:grpSpPr bwMode="auto">
          <a:xfrm>
            <a:off x="192088" y="3863975"/>
            <a:ext cx="8610600" cy="1168400"/>
            <a:chOff x="121" y="2736"/>
            <a:chExt cx="5424" cy="736"/>
          </a:xfrm>
        </p:grpSpPr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121" y="2736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receive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5013" y="318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send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17" name="Group 33"/>
          <p:cNvGrpSpPr/>
          <p:nvPr/>
        </p:nvGrpSpPr>
        <p:grpSpPr bwMode="auto">
          <a:xfrm>
            <a:off x="369888" y="4179888"/>
            <a:ext cx="2166937" cy="1449387"/>
            <a:chOff x="233" y="2935"/>
            <a:chExt cx="1365" cy="913"/>
          </a:xfrm>
        </p:grpSpPr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1598" y="2935"/>
              <a:ext cx="0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233" y="3560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close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20" name="Group 36"/>
          <p:cNvGrpSpPr/>
          <p:nvPr/>
        </p:nvGrpSpPr>
        <p:grpSpPr bwMode="auto">
          <a:xfrm>
            <a:off x="3762375" y="4910138"/>
            <a:ext cx="4965700" cy="1133475"/>
            <a:chOff x="2370" y="3395"/>
            <a:chExt cx="3128" cy="714"/>
          </a:xfrm>
        </p:grpSpPr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4142" y="339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2371" y="3645"/>
              <a:ext cx="1048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6423" name="Rectangle 39"/>
            <p:cNvSpPr>
              <a:spLocks noChangeArrowheads="1"/>
            </p:cNvSpPr>
            <p:nvPr/>
          </p:nvSpPr>
          <p:spPr bwMode="auto">
            <a:xfrm rot="1020000">
              <a:off x="2370" y="3533"/>
              <a:ext cx="10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disconnect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934" y="3821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close</a:t>
              </a:r>
              <a:endParaRPr kumimoji="1"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utoUpdateAnimBg="0"/>
      <p:bldP spid="163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7478538" cy="349250"/>
          </a:xfrm>
        </p:spPr>
        <p:txBody>
          <a:bodyPr/>
          <a:lstStyle/>
          <a:p>
            <a:r>
              <a:rPr lang="en-US" altLang="zh-CN" dirty="0" smtClean="0"/>
              <a:t>11.3.1 </a:t>
            </a:r>
            <a:r>
              <a:rPr lang="zh-CN" altLang="zh-CN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zh-CN" dirty="0" smtClean="0"/>
              <a:t>协议的</a:t>
            </a:r>
            <a:r>
              <a:rPr lang="en-US" altLang="zh-CN" dirty="0" smtClean="0"/>
              <a:t>Socket</a:t>
            </a:r>
            <a:r>
              <a:rPr lang="zh-CN" altLang="zh-CN" dirty="0" smtClean="0"/>
              <a:t>通信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流式通信协议</a:t>
            </a:r>
            <a:r>
              <a:rPr lang="en-US" altLang="zh-CN" sz="2400" dirty="0" smtClean="0"/>
              <a:t>TCP</a:t>
            </a:r>
            <a:r>
              <a:rPr lang="zh-CN" altLang="zh-CN" sz="2400" dirty="0" smtClean="0"/>
              <a:t>是一种可靠的、基于连接的协议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发送方和接收方所对应的两个</a:t>
            </a:r>
            <a:r>
              <a:rPr lang="en-US" altLang="zh-CN" sz="2400" dirty="0" smtClean="0"/>
              <a:t>Socket</a:t>
            </a:r>
            <a:r>
              <a:rPr lang="zh-CN" altLang="zh-CN" sz="2400" dirty="0" smtClean="0"/>
              <a:t>之间必须建立连接，以便在</a:t>
            </a:r>
            <a:r>
              <a:rPr lang="en-US" altLang="zh-CN" sz="2400" dirty="0" smtClean="0"/>
              <a:t>TCP</a:t>
            </a:r>
            <a:r>
              <a:rPr lang="zh-CN" altLang="zh-CN" sz="2400" dirty="0" smtClean="0"/>
              <a:t>协议的基础上进行通信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一旦两个</a:t>
            </a:r>
            <a:r>
              <a:rPr lang="en-US" altLang="zh-CN" sz="2400" dirty="0" smtClean="0"/>
              <a:t>Socket</a:t>
            </a:r>
            <a:r>
              <a:rPr lang="zh-CN" altLang="zh-CN" sz="2400" dirty="0" smtClean="0"/>
              <a:t>连接起来，</a:t>
            </a:r>
            <a:r>
              <a:rPr lang="zh-CN" altLang="en-US" sz="2400" dirty="0" smtClean="0"/>
              <a:t>它</a:t>
            </a:r>
            <a:r>
              <a:rPr lang="zh-CN" altLang="zh-CN" sz="2400" dirty="0" smtClean="0"/>
              <a:t>们就可以进行双向数据传输</a:t>
            </a:r>
            <a:r>
              <a:rPr lang="zh-CN" altLang="en-US" sz="2400" dirty="0" smtClean="0"/>
              <a:t>。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7744" y="5067672"/>
            <a:ext cx="5161334" cy="5048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协议通过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socket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套接字建立一条虚电路。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2174" y="4246240"/>
            <a:ext cx="5162114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701749" y="3789040"/>
            <a:ext cx="266066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+mn-ea"/>
              </a:rPr>
              <a:t>TCP</a:t>
            </a:r>
            <a:r>
              <a:rPr lang="zh-CN" altLang="en-US">
                <a:latin typeface="+mn-ea"/>
              </a:rPr>
              <a:t>协议的</a:t>
            </a:r>
            <a:r>
              <a:rPr kumimoji="1" lang="en-US" altLang="zh-CN" b="1">
                <a:latin typeface="+mn-ea"/>
              </a:rPr>
              <a:t>socket</a:t>
            </a:r>
            <a:endParaRPr kumimoji="1" lang="en-US" altLang="zh-CN" b="1">
              <a:latin typeface="+mn-ea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098374" y="4398640"/>
            <a:ext cx="5028034" cy="152400"/>
          </a:xfrm>
          <a:prstGeom prst="leftRightArrow">
            <a:avLst>
              <a:gd name="adj1" fmla="val 50000"/>
              <a:gd name="adj2" fmla="val 7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802974" y="4211796"/>
            <a:ext cx="103272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b="1">
                <a:latin typeface="+mn-ea"/>
              </a:rPr>
              <a:t>server</a:t>
            </a:r>
            <a:endParaRPr kumimoji="1" lang="en-US" altLang="zh-CN">
              <a:latin typeface="+mn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452320" y="4221088"/>
            <a:ext cx="12241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+mn-ea"/>
              </a:rPr>
              <a:t>client</a:t>
            </a:r>
            <a:endParaRPr kumimoji="1" lang="en-US" altLang="zh-CN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客户端可以通过构造一个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类对象来建立与服务器的连接。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类的常用构造方法有如下几种：</a:t>
            </a:r>
            <a:endParaRPr lang="zh-CN" altLang="en-US" dirty="0" smtClean="0"/>
          </a:p>
          <a:p>
            <a:pPr lvl="1">
              <a:buClr>
                <a:srgbClr val="7030A0"/>
              </a:buClr>
              <a:buSzPct val="70000"/>
            </a:pPr>
            <a:r>
              <a:rPr lang="en-US" altLang="zh-CN" sz="2000" dirty="0" smtClean="0"/>
              <a:t>Socket()</a:t>
            </a:r>
            <a:r>
              <a:rPr lang="zh-CN" altLang="en-US" sz="2000" dirty="0" smtClean="0"/>
              <a:t>：创建一个套接字对象，该对象不请求任何连接。</a:t>
            </a:r>
            <a:endParaRPr lang="zh-CN" altLang="en-US" sz="2000" dirty="0" smtClean="0"/>
          </a:p>
          <a:p>
            <a:pPr lvl="1">
              <a:buClr>
                <a:srgbClr val="7030A0"/>
              </a:buClr>
              <a:buSzPct val="70000"/>
            </a:pPr>
            <a:r>
              <a:rPr lang="en-US" altLang="zh-CN" sz="2000" dirty="0" smtClean="0"/>
              <a:t>Socket(String host,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port)   </a:t>
            </a:r>
            <a:r>
              <a:rPr lang="zh-CN" altLang="en-US" sz="2000" dirty="0" smtClean="0"/>
              <a:t>创建一个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对象，请求与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指定的服务器通过</a:t>
            </a:r>
            <a:r>
              <a:rPr lang="en-US" altLang="zh-CN" sz="2000" dirty="0" smtClean="0"/>
              <a:t>port</a:t>
            </a:r>
            <a:r>
              <a:rPr lang="zh-CN" altLang="en-US" sz="2000" dirty="0" smtClean="0"/>
              <a:t>端口建立连接</a:t>
            </a:r>
            <a:endParaRPr lang="zh-CN" altLang="en-US" sz="2000" dirty="0" smtClean="0"/>
          </a:p>
          <a:p>
            <a:pPr lvl="1">
              <a:buClr>
                <a:srgbClr val="7030A0"/>
              </a:buClr>
              <a:buSzPct val="70000"/>
            </a:pPr>
            <a:r>
              <a:rPr lang="en-US" altLang="zh-CN" sz="2000" dirty="0" smtClean="0"/>
              <a:t>Socket(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   </a:t>
            </a:r>
            <a:r>
              <a:rPr lang="zh-CN" altLang="en-US" sz="2000" dirty="0" smtClean="0"/>
              <a:t>创建一个连接指定</a:t>
            </a:r>
            <a:r>
              <a:rPr lang="en-US" altLang="zh-CN" sz="2000" dirty="0" smtClean="0"/>
              <a:t>Internet</a:t>
            </a:r>
            <a:r>
              <a:rPr lang="zh-CN" altLang="en-US" sz="2000" dirty="0" smtClean="0"/>
              <a:t>地址、指定端口的流式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类对象</a:t>
            </a:r>
            <a:endParaRPr lang="zh-CN" altLang="en-US" sz="2000" dirty="0" smtClean="0"/>
          </a:p>
          <a:p>
            <a:endParaRPr lang="zh-CN" altLang="en-US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827584" y="4365104"/>
          <a:ext cx="7849120" cy="1463040"/>
        </p:xfrm>
        <a:graphic>
          <a:graphicData uri="http://schemas.openxmlformats.org/drawingml/2006/table">
            <a:tbl>
              <a:tblPr/>
              <a:tblGrid>
                <a:gridCol w="3842665"/>
                <a:gridCol w="400645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方法名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功能说明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关闭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getInputStream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对应的输入流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getOutputStream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的输出流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  <a:endParaRPr lang="zh-CN" alt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Back to </a:t>
            </a:r>
            <a:endParaRPr lang="en-US" altLang="zh-CN" sz="22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2159076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ServerSocket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352160" cy="5400675"/>
          </a:xfrm>
        </p:spPr>
        <p:txBody>
          <a:bodyPr/>
          <a:lstStyle/>
          <a:p>
            <a:r>
              <a:rPr lang="zh-CN" altLang="en-US" sz="2400" dirty="0" smtClean="0"/>
              <a:t>服务器端</a:t>
            </a:r>
            <a:r>
              <a:rPr lang="zh-CN" altLang="zh-CN" sz="2400" dirty="0" smtClean="0"/>
              <a:t>用</a:t>
            </a:r>
            <a:r>
              <a:rPr lang="en-US" altLang="zh-CN" sz="2400" dirty="0" err="1" smtClean="0"/>
              <a:t>ServerSocket</a:t>
            </a:r>
            <a:r>
              <a:rPr lang="zh-CN" altLang="en-US" sz="2400" dirty="0" smtClean="0"/>
              <a:t>类创建服务器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其主要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构造方法如下：</a:t>
            </a:r>
            <a:endParaRPr lang="zh-CN" altLang="en-US" sz="24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port)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： 在指定端口上创建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对象。</a:t>
            </a:r>
            <a:endParaRPr lang="zh-CN" altLang="en-US" sz="2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port,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backlog)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：   在指定端口上创建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对象，第二个参数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backlog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是指服务器忙时保持连接请求的等待客户数量。</a:t>
            </a:r>
            <a:endParaRPr lang="zh-CN" altLang="en-US" sz="2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port,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backlog,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InetAddress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bindAddr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)    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使用指定的端口和和要绑定到的服务器 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IP 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地址创建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类对象。</a:t>
            </a:r>
            <a:endParaRPr lang="zh-CN" altLang="en-US" sz="2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1592" y="4325175"/>
          <a:ext cx="8028880" cy="2128161"/>
        </p:xfrm>
        <a:graphic>
          <a:graphicData uri="http://schemas.openxmlformats.org/drawingml/2006/table">
            <a:tbl>
              <a:tblPr/>
              <a:tblGrid>
                <a:gridCol w="3735398"/>
                <a:gridCol w="4293482"/>
              </a:tblGrid>
              <a:tr h="451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方法名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功能说明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 accept()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接收该连接并返回该连接的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1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关闭此服务器的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8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getInetAddress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获取该服务器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所绑定的地址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int getLocalPort()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获取该服务器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所侦听的端口号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通信基本步骤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）创建服务器端</a:t>
            </a:r>
            <a:r>
              <a:rPr lang="en-US" altLang="zh-CN" sz="1800" dirty="0" err="1" smtClean="0"/>
              <a:t>ServerSocket</a:t>
            </a:r>
            <a:r>
              <a:rPr lang="zh-CN" altLang="en-US" sz="1800" dirty="0" smtClean="0"/>
              <a:t>，设置建立连接的端口号。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）创建客户端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对象，设置绑定的主机名称或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地址，指定连接端口号。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）客户机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发起连接请求。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）服务器端通过</a:t>
            </a:r>
            <a:r>
              <a:rPr lang="en-US" altLang="zh-CN" sz="1800" dirty="0" smtClean="0"/>
              <a:t>accept</a:t>
            </a:r>
            <a:r>
              <a:rPr lang="zh-CN" altLang="en-US" sz="1800" dirty="0" smtClean="0"/>
              <a:t>方法接收请求并建立连接。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）取得</a:t>
            </a:r>
            <a:r>
              <a:rPr lang="en-US" altLang="zh-CN" sz="1800" dirty="0" err="1" smtClean="0"/>
              <a:t>InputStream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OutputStream</a:t>
            </a:r>
            <a:r>
              <a:rPr lang="zh-CN" altLang="en-US" sz="1800" dirty="0" smtClean="0"/>
              <a:t>。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）利用</a:t>
            </a:r>
            <a:r>
              <a:rPr lang="en-US" altLang="zh-CN" sz="1800" dirty="0" err="1" smtClean="0"/>
              <a:t>InputStream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OutputStream</a:t>
            </a:r>
            <a:r>
              <a:rPr lang="zh-CN" altLang="en-US" sz="1800" dirty="0" smtClean="0"/>
              <a:t>进行数据传输。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）关闭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ServerSocket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3861048"/>
            <a:ext cx="4743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03648" y="1556792"/>
            <a:ext cx="6408712" cy="484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服务器端程序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29823" y="764704"/>
            <a:ext cx="5934665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多客户端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在服务程序中应用多线程技术，不同的线程为不同的客户服务。</a:t>
            </a:r>
            <a:endParaRPr lang="en-US" altLang="zh-CN" dirty="0" smtClean="0"/>
          </a:p>
          <a:p>
            <a:r>
              <a:rPr lang="zh-CN" altLang="en-US" dirty="0" smtClean="0"/>
              <a:t>主线程负责等待客户机的连接请求，各个线程负责网络连接，接收客户发送来的信息。 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5656" y="3356992"/>
            <a:ext cx="6265863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5964238" y="1831975"/>
            <a:ext cx="906462" cy="41941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2588" name="Rectangle 60"/>
          <p:cNvSpPr>
            <a:spLocks noGrp="1" noChangeArrowheads="1"/>
          </p:cNvSpPr>
          <p:nvPr>
            <p:ph type="title"/>
          </p:nvPr>
        </p:nvSpPr>
        <p:spPr>
          <a:xfrm>
            <a:off x="1536700" y="263525"/>
            <a:ext cx="6126163" cy="655638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zh-CN" altLang="en-US" sz="370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多客户机制</a:t>
            </a:r>
            <a:endParaRPr lang="zh-CN" altLang="en-US" sz="3700" smtClean="0">
              <a:effectLst>
                <a:outerShdw blurRad="38100" dist="38100" dir="2700000" algn="tl">
                  <a:srgbClr val="C0C0C0"/>
                </a:outerShdw>
              </a:effectLst>
              <a:ea typeface="地眃吧獸瑈" charset="-120"/>
            </a:endParaRPr>
          </a:p>
        </p:txBody>
      </p:sp>
      <p:grpSp>
        <p:nvGrpSpPr>
          <p:cNvPr id="34819" name="Group 61"/>
          <p:cNvGrpSpPr/>
          <p:nvPr/>
        </p:nvGrpSpPr>
        <p:grpSpPr bwMode="auto">
          <a:xfrm>
            <a:off x="3225800" y="1947863"/>
            <a:ext cx="587375" cy="704850"/>
            <a:chOff x="2032" y="1227"/>
            <a:chExt cx="370" cy="444"/>
          </a:xfrm>
        </p:grpSpPr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2235" y="1375"/>
              <a:ext cx="167" cy="16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2032" y="1227"/>
              <a:ext cx="213" cy="444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92" name="弧 64"/>
          <p:cNvSpPr/>
          <p:nvPr/>
        </p:nvSpPr>
        <p:spPr bwMode="auto">
          <a:xfrm>
            <a:off x="6589713" y="2343150"/>
            <a:ext cx="679450" cy="165100"/>
          </a:xfrm>
          <a:custGeom>
            <a:avLst/>
            <a:gdLst>
              <a:gd name="T0" fmla="*/ 679450 w 21564"/>
              <a:gd name="T1" fmla="*/ 9531 h 21600"/>
              <a:gd name="T2" fmla="*/ 0 w 21564"/>
              <a:gd name="T3" fmla="*/ 165100 h 21600"/>
              <a:gd name="T4" fmla="*/ 0 w 215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64" h="21600" fill="none" extrusionOk="0">
                <a:moveTo>
                  <a:pt x="21563" y="1246"/>
                </a:moveTo>
                <a:cubicBezTo>
                  <a:pt x="20903" y="12672"/>
                  <a:pt x="11444" y="21600"/>
                  <a:pt x="-1" y="21600"/>
                </a:cubicBezTo>
              </a:path>
              <a:path w="21564" h="21600" stroke="0" extrusionOk="0">
                <a:moveTo>
                  <a:pt x="21563" y="1246"/>
                </a:moveTo>
                <a:cubicBezTo>
                  <a:pt x="20903" y="12672"/>
                  <a:pt x="11444" y="21600"/>
                  <a:pt x="-1" y="21600"/>
                </a:cubicBezTo>
                <a:lnTo>
                  <a:pt x="0" y="0"/>
                </a:lnTo>
                <a:lnTo>
                  <a:pt x="21563" y="1246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7237413" y="2095500"/>
            <a:ext cx="1722437" cy="441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Thread A</a:t>
            </a:r>
            <a:endParaRPr kumimoji="1" lang="en-US" altLang="zh-CN" sz="280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4451350" y="1843088"/>
            <a:ext cx="9604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endParaRPr kumimoji="1"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823" name="Object 67"/>
          <p:cNvGraphicFramePr/>
          <p:nvPr/>
        </p:nvGraphicFramePr>
        <p:xfrm>
          <a:off x="325438" y="1754188"/>
          <a:ext cx="7445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剪辑" r:id="rId1" imgW="3660775" imgH="3450590" progId="MS_ClipArt_Gallery.2">
                  <p:embed/>
                </p:oleObj>
              </mc:Choice>
              <mc:Fallback>
                <p:oleObj name="剪辑" r:id="rId1" imgW="3660775" imgH="3450590" progId="MS_ClipArt_Gallery.2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754188"/>
                        <a:ext cx="7445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68"/>
          <p:cNvGraphicFramePr/>
          <p:nvPr/>
        </p:nvGraphicFramePr>
        <p:xfrm>
          <a:off x="307975" y="3265488"/>
          <a:ext cx="6873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剪辑" r:id="rId3" imgW="3097530" imgH="2920365" progId="MS_ClipArt_Gallery.2">
                  <p:embed/>
                </p:oleObj>
              </mc:Choice>
              <mc:Fallback>
                <p:oleObj name="剪辑" r:id="rId3" imgW="3097530" imgH="2920365" progId="MS_ClipArt_Gallery.2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265488"/>
                        <a:ext cx="6873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69"/>
          <p:cNvGraphicFramePr/>
          <p:nvPr/>
        </p:nvGraphicFramePr>
        <p:xfrm>
          <a:off x="315913" y="4830763"/>
          <a:ext cx="7302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剪辑" r:id="rId5" imgW="3097530" imgH="2920365" progId="MS_ClipArt_Gallery.2">
                  <p:embed/>
                </p:oleObj>
              </mc:Choice>
              <mc:Fallback>
                <p:oleObj name="剪辑" r:id="rId5" imgW="3097530" imgH="2920365" progId="MS_ClipArt_Gallery.2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830763"/>
                        <a:ext cx="7302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7272338" y="3249613"/>
            <a:ext cx="1687512" cy="4476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Thread B</a:t>
            </a:r>
            <a:endParaRPr kumimoji="1" lang="en-US" altLang="zh-CN" sz="280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99" name="弧 71"/>
          <p:cNvSpPr/>
          <p:nvPr/>
        </p:nvSpPr>
        <p:spPr bwMode="auto">
          <a:xfrm>
            <a:off x="6588125" y="3379788"/>
            <a:ext cx="685800" cy="212725"/>
          </a:xfrm>
          <a:custGeom>
            <a:avLst/>
            <a:gdLst>
              <a:gd name="T0" fmla="*/ 0 w 19359"/>
              <a:gd name="T1" fmla="*/ 0 h 21600"/>
              <a:gd name="T2" fmla="*/ 685800 w 19359"/>
              <a:gd name="T3" fmla="*/ 117481 h 21600"/>
              <a:gd name="T4" fmla="*/ 1594 w 19359"/>
              <a:gd name="T5" fmla="*/ 2127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9" h="21600" fill="none" extrusionOk="0">
                <a:moveTo>
                  <a:pt x="0" y="0"/>
                </a:moveTo>
                <a:cubicBezTo>
                  <a:pt x="15" y="0"/>
                  <a:pt x="30" y="-1"/>
                  <a:pt x="45" y="-1"/>
                </a:cubicBezTo>
                <a:cubicBezTo>
                  <a:pt x="8221" y="-1"/>
                  <a:pt x="15697" y="4617"/>
                  <a:pt x="19359" y="11928"/>
                </a:cubicBezTo>
              </a:path>
              <a:path w="19359" h="21600" stroke="0" extrusionOk="0">
                <a:moveTo>
                  <a:pt x="0" y="0"/>
                </a:moveTo>
                <a:cubicBezTo>
                  <a:pt x="15" y="0"/>
                  <a:pt x="30" y="-1"/>
                  <a:pt x="45" y="-1"/>
                </a:cubicBezTo>
                <a:cubicBezTo>
                  <a:pt x="8221" y="-1"/>
                  <a:pt x="15697" y="4617"/>
                  <a:pt x="19359" y="11928"/>
                </a:cubicBezTo>
                <a:lnTo>
                  <a:pt x="4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>
            <a:off x="3819525" y="2309813"/>
            <a:ext cx="24066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3803650" y="3429000"/>
            <a:ext cx="2505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2602" name="弧 74"/>
          <p:cNvSpPr/>
          <p:nvPr/>
        </p:nvSpPr>
        <p:spPr bwMode="auto">
          <a:xfrm>
            <a:off x="3887788" y="4400550"/>
            <a:ext cx="1085850" cy="768350"/>
          </a:xfrm>
          <a:custGeom>
            <a:avLst/>
            <a:gdLst>
              <a:gd name="T0" fmla="*/ 0 w 21600"/>
              <a:gd name="T1" fmla="*/ 768350 h 21600"/>
              <a:gd name="T2" fmla="*/ 1084241 w 21600"/>
              <a:gd name="T3" fmla="*/ 0 h 21600"/>
              <a:gd name="T4" fmla="*/ 1085850 w 21600"/>
              <a:gd name="T5" fmla="*/ 7683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3"/>
                  <a:pt x="9651" y="17"/>
                  <a:pt x="21568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3"/>
                  <a:pt x="9651" y="17"/>
                  <a:pt x="21568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4435475" y="3032125"/>
            <a:ext cx="9604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endParaRPr kumimoji="1"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4086225" y="3702050"/>
            <a:ext cx="18510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ServerSocket</a:t>
            </a:r>
            <a:endParaRPr kumimoji="1" lang="en-US" altLang="zh-CN" sz="2000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152400" y="2570163"/>
            <a:ext cx="125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Client A</a:t>
            </a:r>
            <a:endParaRPr kumimoji="1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119063" y="3921125"/>
            <a:ext cx="125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Client B</a:t>
            </a:r>
            <a:endParaRPr kumimoji="1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03188" y="5689600"/>
            <a:ext cx="1268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Client C</a:t>
            </a:r>
            <a:endParaRPr kumimoji="1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5524500" y="4365625"/>
            <a:ext cx="43338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grpSp>
        <p:nvGrpSpPr>
          <p:cNvPr id="34837" name="Group 81"/>
          <p:cNvGrpSpPr/>
          <p:nvPr/>
        </p:nvGrpSpPr>
        <p:grpSpPr bwMode="auto">
          <a:xfrm>
            <a:off x="6124575" y="3155950"/>
            <a:ext cx="473075" cy="520700"/>
            <a:chOff x="3858" y="1988"/>
            <a:chExt cx="298" cy="328"/>
          </a:xfrm>
        </p:grpSpPr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3863" y="1991"/>
              <a:ext cx="281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3858" y="2224"/>
              <a:ext cx="282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3992" y="1988"/>
              <a:ext cx="164" cy="3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13" name="Group 85"/>
          <p:cNvGrpSpPr/>
          <p:nvPr/>
        </p:nvGrpSpPr>
        <p:grpSpPr bwMode="auto">
          <a:xfrm>
            <a:off x="3886200" y="4800600"/>
            <a:ext cx="5103813" cy="881063"/>
            <a:chOff x="2459" y="3048"/>
            <a:chExt cx="3215" cy="555"/>
          </a:xfrm>
        </p:grpSpPr>
        <p:sp>
          <p:nvSpPr>
            <p:cNvPr id="22614" name="弧 86"/>
            <p:cNvSpPr/>
            <p:nvPr/>
          </p:nvSpPr>
          <p:spPr bwMode="auto">
            <a:xfrm>
              <a:off x="4151" y="3187"/>
              <a:ext cx="475" cy="134"/>
            </a:xfrm>
            <a:custGeom>
              <a:avLst/>
              <a:gdLst>
                <a:gd name="T0" fmla="*/ 0 w 21600"/>
                <a:gd name="T1" fmla="*/ 134 h 21600"/>
                <a:gd name="T2" fmla="*/ 474 w 21600"/>
                <a:gd name="T3" fmla="*/ 0 h 21600"/>
                <a:gd name="T4" fmla="*/ 475 w 21600"/>
                <a:gd name="T5" fmla="*/ 1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4588" y="3048"/>
              <a:ext cx="1086" cy="28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kumimoji="1" lang="en-US" altLang="zh-CN" sz="280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Thread C</a:t>
              </a:r>
              <a:endParaRPr kumimoji="1"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V="1">
              <a:off x="2459" y="3266"/>
              <a:ext cx="1484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2806" y="3353"/>
              <a:ext cx="60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endParaRPr kumimoji="1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4860" name="Group 90"/>
            <p:cNvGrpSpPr/>
            <p:nvPr/>
          </p:nvGrpSpPr>
          <p:grpSpPr bwMode="auto">
            <a:xfrm>
              <a:off x="3868" y="3118"/>
              <a:ext cx="298" cy="328"/>
              <a:chOff x="3868" y="3118"/>
              <a:chExt cx="298" cy="328"/>
            </a:xfrm>
          </p:grpSpPr>
          <p:sp>
            <p:nvSpPr>
              <p:cNvPr id="22619" name="Rectangle 91"/>
              <p:cNvSpPr>
                <a:spLocks noChangeArrowheads="1"/>
              </p:cNvSpPr>
              <p:nvPr/>
            </p:nvSpPr>
            <p:spPr bwMode="auto">
              <a:xfrm>
                <a:off x="3873" y="3121"/>
                <a:ext cx="281" cy="8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3868" y="3354"/>
                <a:ext cx="282" cy="8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/>
            </p:nvSpPr>
            <p:spPr bwMode="auto">
              <a:xfrm>
                <a:off x="4002" y="3118"/>
                <a:ext cx="164" cy="32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622" name="Line 94"/>
          <p:cNvSpPr>
            <a:spLocks noChangeShapeType="1"/>
          </p:cNvSpPr>
          <p:nvPr/>
        </p:nvSpPr>
        <p:spPr bwMode="auto">
          <a:xfrm>
            <a:off x="1109663" y="2111375"/>
            <a:ext cx="2081212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2623" name="Line 95"/>
          <p:cNvSpPr>
            <a:spLocks noChangeShapeType="1"/>
          </p:cNvSpPr>
          <p:nvPr/>
        </p:nvSpPr>
        <p:spPr bwMode="auto">
          <a:xfrm flipV="1">
            <a:off x="1030288" y="3429000"/>
            <a:ext cx="2168525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2624" name="Line 96"/>
          <p:cNvSpPr>
            <a:spLocks noChangeShapeType="1"/>
          </p:cNvSpPr>
          <p:nvPr/>
        </p:nvSpPr>
        <p:spPr bwMode="auto">
          <a:xfrm flipV="1">
            <a:off x="1109663" y="5205413"/>
            <a:ext cx="2154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  <p:grpSp>
        <p:nvGrpSpPr>
          <p:cNvPr id="34842" name="Group 97"/>
          <p:cNvGrpSpPr/>
          <p:nvPr/>
        </p:nvGrpSpPr>
        <p:grpSpPr bwMode="auto">
          <a:xfrm>
            <a:off x="3216275" y="3068638"/>
            <a:ext cx="587375" cy="704850"/>
            <a:chOff x="2026" y="1933"/>
            <a:chExt cx="370" cy="444"/>
          </a:xfrm>
        </p:grpSpPr>
        <p:sp>
          <p:nvSpPr>
            <p:cNvPr id="22626" name="Rectangle 98"/>
            <p:cNvSpPr>
              <a:spLocks noChangeArrowheads="1"/>
            </p:cNvSpPr>
            <p:nvPr/>
          </p:nvSpPr>
          <p:spPr bwMode="auto">
            <a:xfrm>
              <a:off x="2229" y="2081"/>
              <a:ext cx="167" cy="16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27" name="Rectangle 99"/>
            <p:cNvSpPr>
              <a:spLocks noChangeArrowheads="1"/>
            </p:cNvSpPr>
            <p:nvPr/>
          </p:nvSpPr>
          <p:spPr bwMode="auto">
            <a:xfrm>
              <a:off x="2026" y="1933"/>
              <a:ext cx="213" cy="444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43" name="Group 100"/>
          <p:cNvGrpSpPr/>
          <p:nvPr/>
        </p:nvGrpSpPr>
        <p:grpSpPr bwMode="auto">
          <a:xfrm>
            <a:off x="3267075" y="4846638"/>
            <a:ext cx="587375" cy="704850"/>
            <a:chOff x="2058" y="3053"/>
            <a:chExt cx="370" cy="444"/>
          </a:xfrm>
        </p:grpSpPr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261" y="3201"/>
              <a:ext cx="167" cy="16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30" name="Rectangle 102"/>
            <p:cNvSpPr>
              <a:spLocks noChangeArrowheads="1"/>
            </p:cNvSpPr>
            <p:nvPr/>
          </p:nvSpPr>
          <p:spPr bwMode="auto">
            <a:xfrm>
              <a:off x="2058" y="3053"/>
              <a:ext cx="213" cy="444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44" name="Group 103"/>
          <p:cNvGrpSpPr/>
          <p:nvPr/>
        </p:nvGrpSpPr>
        <p:grpSpPr bwMode="auto">
          <a:xfrm>
            <a:off x="6130925" y="2082800"/>
            <a:ext cx="473075" cy="520700"/>
            <a:chOff x="3862" y="1312"/>
            <a:chExt cx="298" cy="328"/>
          </a:xfrm>
        </p:grpSpPr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3867" y="1315"/>
              <a:ext cx="281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3862" y="1548"/>
              <a:ext cx="282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34" name="Rectangle 106"/>
            <p:cNvSpPr>
              <a:spLocks noChangeArrowheads="1"/>
            </p:cNvSpPr>
            <p:nvPr/>
          </p:nvSpPr>
          <p:spPr bwMode="auto">
            <a:xfrm>
              <a:off x="3996" y="1312"/>
              <a:ext cx="164" cy="3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45" name="Group 107"/>
          <p:cNvGrpSpPr/>
          <p:nvPr/>
        </p:nvGrpSpPr>
        <p:grpSpPr bwMode="auto">
          <a:xfrm>
            <a:off x="4932363" y="4005263"/>
            <a:ext cx="665162" cy="752475"/>
            <a:chOff x="3091" y="2540"/>
            <a:chExt cx="419" cy="474"/>
          </a:xfrm>
        </p:grpSpPr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3098" y="2544"/>
              <a:ext cx="396" cy="12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3091" y="2882"/>
              <a:ext cx="396" cy="12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2638" name="Rectangle 110"/>
            <p:cNvSpPr>
              <a:spLocks noChangeArrowheads="1"/>
            </p:cNvSpPr>
            <p:nvPr/>
          </p:nvSpPr>
          <p:spPr bwMode="auto">
            <a:xfrm>
              <a:off x="3279" y="2540"/>
              <a:ext cx="231" cy="474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支持多客户端的关键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468313" y="1412776"/>
            <a:ext cx="8207375" cy="4429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7478538" cy="349250"/>
          </a:xfrm>
        </p:spPr>
        <p:txBody>
          <a:bodyPr/>
          <a:lstStyle/>
          <a:p>
            <a:r>
              <a:rPr lang="en-US" altLang="zh-CN" dirty="0" smtClean="0"/>
              <a:t>11.3.2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数据报通信协议</a:t>
            </a:r>
            <a:r>
              <a:rPr lang="en-US" altLang="zh-CN" dirty="0" smtClean="0"/>
              <a:t>UDP</a:t>
            </a:r>
            <a:r>
              <a:rPr lang="zh-CN" altLang="zh-CN" dirty="0" smtClean="0"/>
              <a:t>（</a:t>
            </a:r>
            <a:r>
              <a:rPr lang="en-US" altLang="zh-CN" dirty="0" smtClean="0"/>
              <a:t>User Datagram Protocol</a:t>
            </a:r>
            <a:r>
              <a:rPr lang="zh-CN" altLang="zh-CN" dirty="0" smtClean="0"/>
              <a:t>）是一种无连接的协议。</a:t>
            </a:r>
            <a:endParaRPr lang="en-US" altLang="zh-CN" dirty="0" smtClean="0"/>
          </a:p>
          <a:p>
            <a:r>
              <a:rPr lang="zh-CN" altLang="zh-CN" dirty="0" smtClean="0"/>
              <a:t>每个数据报都是一个独立的信息，包括完整的源地址或目的地址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协议相比，每个数据包</a:t>
            </a:r>
            <a:r>
              <a:rPr lang="zh-CN" altLang="zh-CN" dirty="0" smtClean="0"/>
              <a:t>能否到达目的地，到达目的地的时间以及内容的正确性都是不能被保证的。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06997" y="5474568"/>
            <a:ext cx="6172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924497" y="5550768"/>
            <a:ext cx="8270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534347" y="5550768"/>
            <a:ext cx="8270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15435" y="5550768"/>
            <a:ext cx="82708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761610" y="5550768"/>
            <a:ext cx="82708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261172" y="5550768"/>
            <a:ext cx="8270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3635896" y="4941168"/>
            <a:ext cx="2743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b="1" dirty="0">
                <a:latin typeface="+mn-ea"/>
              </a:rPr>
              <a:t>Datagram</a:t>
            </a:r>
            <a:r>
              <a:rPr kumimoji="1" lang="zh-CN" altLang="en-US" b="1" dirty="0">
                <a:latin typeface="+mn-ea"/>
              </a:rPr>
              <a:t>数据报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540197" y="5474568"/>
            <a:ext cx="90383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+mn-ea"/>
              </a:rPr>
              <a:t>server</a:t>
            </a:r>
            <a:endParaRPr kumimoji="1" lang="en-US" altLang="zh-CN">
              <a:latin typeface="+mn-ea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7855397" y="5474568"/>
            <a:ext cx="82105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+mn-ea"/>
              </a:rPr>
              <a:t>client</a:t>
            </a:r>
            <a:endParaRPr kumimoji="1" lang="en-US" altLang="zh-CN" b="1">
              <a:latin typeface="+mn-ea"/>
            </a:endParaRP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1115616" y="4437112"/>
            <a:ext cx="691276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433" tIns="45217" rIns="90433" bIns="45217"/>
          <a:lstStyle/>
          <a:p>
            <a:pPr marL="339725" indent="-339725" defTabSz="904875">
              <a:spcBef>
                <a:spcPct val="20000"/>
              </a:spcBef>
              <a:buClr>
                <a:srgbClr val="000099"/>
              </a:buClr>
            </a:pPr>
            <a:r>
              <a:rPr lang="en-US" altLang="zh-CN" sz="2200" dirty="0">
                <a:latin typeface="+mn-ea"/>
              </a:rPr>
              <a:t>UDP</a:t>
            </a:r>
            <a:r>
              <a:rPr lang="zh-CN" altLang="en-US" sz="2200" dirty="0">
                <a:latin typeface="+mn-ea"/>
              </a:rPr>
              <a:t>数据报的每个数据包要包含目的地址和端口</a:t>
            </a:r>
            <a:r>
              <a:rPr lang="zh-CN" altLang="en-US" sz="2200" dirty="0" smtClean="0">
                <a:latin typeface="+mn-ea"/>
              </a:rPr>
              <a:t>号</a:t>
            </a: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486650" cy="349250"/>
          </a:xfrm>
        </p:spPr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DatagramSocket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DatagramPacket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DatagramSocket</a:t>
            </a:r>
            <a:r>
              <a:rPr lang="zh-CN" altLang="zh-CN" dirty="0" smtClean="0"/>
              <a:t>用于在程序之间建立传送数据报的通信连接，</a:t>
            </a:r>
            <a:r>
              <a:rPr lang="en-US" altLang="zh-CN" dirty="0" err="1" smtClean="0"/>
              <a:t>DatagramPacket</a:t>
            </a:r>
            <a:r>
              <a:rPr lang="zh-CN" altLang="zh-CN" dirty="0" smtClean="0"/>
              <a:t>则用来表示一个数据报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作为传输数据的载体。</a:t>
            </a:r>
            <a:endParaRPr lang="en-US" altLang="zh-CN" dirty="0" smtClean="0"/>
          </a:p>
          <a:p>
            <a:r>
              <a:rPr lang="en-US" altLang="zh-CN" dirty="0" err="1" smtClean="0"/>
              <a:t>DatagramSocket</a:t>
            </a:r>
            <a:r>
              <a:rPr lang="zh-CN" altLang="zh-CN" dirty="0" smtClean="0"/>
              <a:t>的构造方法：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DatagramSocket</a:t>
            </a:r>
            <a:r>
              <a:rPr lang="zh-CN" altLang="zh-CN" dirty="0" smtClean="0"/>
              <a:t>（）；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DatagramSocket</a:t>
            </a:r>
            <a:r>
              <a:rPr lang="zh-CN" altLang="zh-CN" dirty="0" smtClean="0"/>
              <a:t>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port</a:t>
            </a:r>
            <a:r>
              <a:rPr lang="zh-CN" altLang="zh-CN" dirty="0" smtClean="0"/>
              <a:t>）；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zh-CN" altLang="zh-CN" dirty="0" smtClean="0"/>
              <a:t>其中，</a:t>
            </a:r>
            <a:r>
              <a:rPr lang="en-US" altLang="zh-CN" dirty="0" smtClean="0"/>
              <a:t>port</a:t>
            </a:r>
            <a:r>
              <a:rPr lang="zh-CN" altLang="zh-CN" dirty="0" smtClean="0"/>
              <a:t>指明</a:t>
            </a:r>
            <a:r>
              <a:rPr lang="en-US" altLang="zh-CN" dirty="0" smtClean="0"/>
              <a:t>socket</a:t>
            </a:r>
            <a:r>
              <a:rPr lang="zh-CN" altLang="zh-CN" dirty="0" smtClean="0"/>
              <a:t>所使用的端口号。</a:t>
            </a:r>
            <a:endParaRPr lang="en-US" altLang="zh-CN" dirty="0" smtClean="0"/>
          </a:p>
          <a:p>
            <a:r>
              <a:rPr lang="en-US" altLang="zh-CN" dirty="0" err="1" smtClean="0"/>
              <a:t>DatagramSocket</a:t>
            </a:r>
            <a:r>
              <a:rPr lang="zh-CN" altLang="en-US" dirty="0" err="1" smtClean="0"/>
              <a:t>主要方法：</a:t>
            </a:r>
            <a:endParaRPr lang="en-US" altLang="zh-CN" dirty="0" err="1" smtClean="0"/>
          </a:p>
          <a:p>
            <a:pPr lvl="1"/>
            <a:r>
              <a:rPr lang="zh-CN" altLang="en-US" dirty="0" smtClean="0"/>
              <a:t>发送时，用 </a:t>
            </a:r>
            <a:r>
              <a:rPr lang="en-US" altLang="zh-CN" dirty="0" smtClean="0"/>
              <a:t>send( )</a:t>
            </a:r>
            <a:r>
              <a:rPr lang="zh-CN" altLang="en-US" dirty="0" smtClean="0"/>
              <a:t>方法发送数据；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接收时，用 </a:t>
            </a:r>
            <a:r>
              <a:rPr lang="en-US" altLang="zh-CN" dirty="0" smtClean="0"/>
              <a:t>receive( )</a:t>
            </a:r>
            <a:r>
              <a:rPr lang="zh-CN" altLang="en-US" dirty="0" smtClean="0"/>
              <a:t>方法接收数据。</a:t>
            </a:r>
            <a:endParaRPr lang="zh-CN" altLang="en-US" dirty="0" smtClean="0"/>
          </a:p>
          <a:p>
            <a:pPr lvl="2"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486650" cy="349250"/>
          </a:xfrm>
        </p:spPr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DatagramSocket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DatagramPacket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DatagramPacket</a:t>
            </a:r>
            <a:r>
              <a:rPr lang="zh-CN" altLang="zh-CN" sz="2800" dirty="0" smtClean="0"/>
              <a:t>的构造方法：</a:t>
            </a:r>
            <a:endParaRPr lang="zh-CN" altLang="zh-CN" sz="2800" dirty="0" smtClean="0"/>
          </a:p>
          <a:p>
            <a:pPr lvl="1"/>
            <a:r>
              <a:rPr lang="zh-CN" altLang="zh-CN" sz="2400" dirty="0" smtClean="0"/>
              <a:t>接收用：</a:t>
            </a:r>
            <a:r>
              <a:rPr lang="en-US" altLang="zh-CN" sz="2400" dirty="0" err="1" smtClean="0"/>
              <a:t>DatagramPacket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byte  </a:t>
            </a:r>
            <a:r>
              <a:rPr lang="en-US" altLang="zh-CN" sz="2400" dirty="0" err="1" smtClean="0"/>
              <a:t>ibuf</a:t>
            </a:r>
            <a:r>
              <a:rPr lang="en-US" altLang="zh-CN" sz="2400" dirty="0" smtClean="0"/>
              <a:t>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ilength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;  </a:t>
            </a:r>
            <a:endParaRPr lang="zh-CN" altLang="zh-CN" sz="2400" dirty="0" smtClean="0"/>
          </a:p>
          <a:p>
            <a:pPr lvl="1"/>
            <a:r>
              <a:rPr lang="zh-CN" altLang="zh-CN" sz="2400" dirty="0" smtClean="0"/>
              <a:t>发送时用：</a:t>
            </a:r>
            <a:r>
              <a:rPr lang="en-US" altLang="zh-CN" sz="2400" dirty="0" err="1" smtClean="0"/>
              <a:t>DatagramPacket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byte  </a:t>
            </a:r>
            <a:r>
              <a:rPr lang="en-US" altLang="zh-CN" sz="2400" dirty="0" err="1" smtClean="0"/>
              <a:t>ibuf</a:t>
            </a:r>
            <a:r>
              <a:rPr lang="en-US" altLang="zh-CN" sz="2400" dirty="0" smtClean="0"/>
              <a:t>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ilength,InetAddress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iaddr,int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iport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ibuf</a:t>
            </a:r>
            <a:r>
              <a:rPr lang="zh-CN" altLang="zh-CN" sz="2400" dirty="0" smtClean="0"/>
              <a:t>中存放数据报数据，</a:t>
            </a:r>
            <a:r>
              <a:rPr lang="en-US" altLang="zh-CN" sz="2400" dirty="0" err="1" smtClean="0"/>
              <a:t>ilength</a:t>
            </a:r>
            <a:r>
              <a:rPr lang="zh-CN" altLang="zh-CN" sz="2400" dirty="0" smtClean="0"/>
              <a:t>为数据报中数据的长度，</a:t>
            </a:r>
            <a:r>
              <a:rPr lang="en-US" altLang="zh-CN" sz="2400" dirty="0" err="1" smtClean="0"/>
              <a:t>iaddr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和</a:t>
            </a:r>
            <a:r>
              <a:rPr lang="en-US" altLang="zh-CN" sz="2400" dirty="0" err="1" smtClean="0"/>
              <a:t>iport</a:t>
            </a:r>
            <a:r>
              <a:rPr lang="zh-CN" altLang="zh-CN" sz="2400" dirty="0" smtClean="0"/>
              <a:t>指明目的地址。</a:t>
            </a:r>
            <a:endParaRPr lang="zh-CN" altLang="zh-CN" sz="2400" dirty="0" smtClean="0"/>
          </a:p>
          <a:p>
            <a:pPr lvl="2"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11.1 </a:t>
            </a:r>
            <a:r>
              <a:rPr lang="zh-CN" altLang="zh-CN" dirty="0" smtClean="0"/>
              <a:t>类</a:t>
            </a:r>
            <a:r>
              <a:rPr lang="en-US" altLang="zh-CN" dirty="0" smtClean="0"/>
              <a:t>URL</a:t>
            </a:r>
            <a:r>
              <a:rPr lang="zh-CN" altLang="zh-CN" dirty="0" smtClean="0"/>
              <a:t>与</a:t>
            </a:r>
            <a:r>
              <a:rPr lang="en-US" altLang="zh-CN" dirty="0" err="1" smtClean="0"/>
              <a:t>URLConnection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400" dirty="0" smtClean="0"/>
              <a:t>java.net</a:t>
            </a:r>
            <a:r>
              <a:rPr lang="zh-CN" altLang="en-US" sz="3400" dirty="0" smtClean="0"/>
              <a:t>包中的</a:t>
            </a:r>
            <a:r>
              <a:rPr lang="en-US" altLang="zh-CN" sz="3400" dirty="0" smtClean="0"/>
              <a:t>URL</a:t>
            </a:r>
            <a:r>
              <a:rPr lang="zh-CN" altLang="en-US" sz="3400" dirty="0" smtClean="0"/>
              <a:t>类是对统一资源定位符（</a:t>
            </a:r>
            <a:r>
              <a:rPr lang="en-US" altLang="zh-CN" sz="3400" dirty="0" smtClean="0"/>
              <a:t>Uniform Resource Locator</a:t>
            </a:r>
            <a:r>
              <a:rPr lang="zh-CN" altLang="en-US" sz="3400" dirty="0" smtClean="0"/>
              <a:t>）的抽象，一个</a:t>
            </a:r>
            <a:r>
              <a:rPr lang="en-US" altLang="zh-CN" sz="3400" dirty="0" smtClean="0"/>
              <a:t>URL</a:t>
            </a:r>
            <a:r>
              <a:rPr lang="zh-CN" altLang="en-US" sz="3400" dirty="0" smtClean="0"/>
              <a:t>对象存放着一个对应资源的引用。</a:t>
            </a:r>
            <a:endParaRPr lang="en-US" altLang="zh-CN" sz="3400" dirty="0" smtClean="0"/>
          </a:p>
          <a:p>
            <a:pPr marL="342900" lvl="1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100" dirty="0" smtClean="0"/>
              <a:t>一个</a:t>
            </a:r>
            <a:r>
              <a:rPr lang="en-US" altLang="zh-CN" sz="3100" dirty="0" smtClean="0"/>
              <a:t>URL</a:t>
            </a:r>
            <a:r>
              <a:rPr lang="zh-CN" altLang="en-US" sz="3100" dirty="0" smtClean="0"/>
              <a:t>包括三部分内容：协议，地址，资源</a:t>
            </a:r>
            <a:endParaRPr lang="en-US" altLang="zh-CN" sz="3100" dirty="0" smtClean="0"/>
          </a:p>
          <a:p>
            <a:pPr lvl="1">
              <a:buClr>
                <a:srgbClr val="7030A0"/>
              </a:buClr>
              <a:buSzPct val="70000"/>
            </a:pPr>
            <a:r>
              <a:rPr kumimoji="1" lang="zh-CN" altLang="en-US" sz="2600" dirty="0" smtClean="0">
                <a:latin typeface="Times New Roman" panose="02020603050405020304" pitchFamily="18" charset="0"/>
              </a:rPr>
              <a:t>协议指的是获取资源时所使用的应用层协议，如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http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ftp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file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等；</a:t>
            </a:r>
            <a:endParaRPr kumimoji="1" lang="en-US" altLang="zh-CN" sz="2600" dirty="0" smtClean="0">
              <a:latin typeface="Times New Roman" panose="02020603050405020304" pitchFamily="18" charset="0"/>
            </a:endParaRPr>
          </a:p>
          <a:p>
            <a:pPr lvl="1">
              <a:buClr>
                <a:srgbClr val="7030A0"/>
              </a:buClr>
              <a:buSzPct val="70000"/>
            </a:pPr>
            <a:r>
              <a:rPr kumimoji="1" lang="zh-CN" altLang="en-US" sz="2600" dirty="0" smtClean="0">
                <a:latin typeface="Times New Roman" panose="02020603050405020304" pitchFamily="18" charset="0"/>
              </a:rPr>
              <a:t>地址必须是能连接的有效的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IP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地址或域名</a:t>
            </a:r>
            <a:endParaRPr kumimoji="1" lang="en-US" altLang="zh-CN" sz="2600" dirty="0" smtClean="0">
              <a:latin typeface="Times New Roman" panose="02020603050405020304" pitchFamily="18" charset="0"/>
            </a:endParaRPr>
          </a:p>
          <a:p>
            <a:pPr lvl="1">
              <a:buClr>
                <a:srgbClr val="7030A0"/>
              </a:buClr>
              <a:buSzPct val="70000"/>
            </a:pPr>
            <a:r>
              <a:rPr kumimoji="1" lang="zh-CN" altLang="en-US" sz="2600" dirty="0" smtClean="0">
                <a:latin typeface="Times New Roman" panose="02020603050405020304" pitchFamily="18" charset="0"/>
              </a:rPr>
              <a:t>资源是主机上的任何一个文件，</a:t>
            </a:r>
            <a:r>
              <a:rPr kumimoji="1" lang="zh-CN" altLang="en-US" sz="2500" dirty="0" smtClean="0">
                <a:latin typeface="Times New Roman" panose="02020603050405020304" pitchFamily="18" charset="0"/>
              </a:rPr>
              <a:t>如：</a:t>
            </a:r>
            <a:r>
              <a:rPr kumimoji="1" lang="en-US" altLang="zh-CN" sz="2500" dirty="0" smtClean="0">
                <a:latin typeface="Times New Roman" panose="02020603050405020304" pitchFamily="18" charset="0"/>
              </a:rPr>
              <a:t>http://www.cqu.edu.cn/Channel/CquCampusNews/1/index.html</a:t>
            </a:r>
            <a:endParaRPr kumimoji="1" lang="en-US" altLang="zh-CN" sz="2500" dirty="0" smtClean="0">
              <a:latin typeface="Times New Roman" panose="02020603050405020304" pitchFamily="18" charset="0"/>
            </a:endParaRPr>
          </a:p>
          <a:p>
            <a:r>
              <a:rPr kumimoji="1" lang="zh-CN" altLang="en-US" sz="3200" dirty="0" smtClean="0">
                <a:latin typeface="Times New Roman" panose="02020603050405020304" pitchFamily="18" charset="0"/>
              </a:rPr>
              <a:t>通过</a:t>
            </a:r>
            <a:r>
              <a:rPr kumimoji="1" lang="en-US" altLang="zh-CN" sz="3200" dirty="0" smtClean="0">
                <a:latin typeface="Times New Roman" panose="02020603050405020304" pitchFamily="18" charset="0"/>
              </a:rPr>
              <a:t>URL</a:t>
            </a:r>
            <a:r>
              <a:rPr kumimoji="1" lang="zh-CN" altLang="en-US" sz="3200" dirty="0" smtClean="0">
                <a:latin typeface="Times New Roman" panose="02020603050405020304" pitchFamily="18" charset="0"/>
              </a:rPr>
              <a:t>，浏览器或其他程序就可以在网络上查找相应的文件或其他资源。</a:t>
            </a:r>
            <a:endParaRPr kumimoji="1" lang="en-US" altLang="zh-CN" sz="32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通信实现过程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83568" y="357301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ea typeface="+mj-ea"/>
              </a:rPr>
              <a:t>2</a:t>
            </a:r>
            <a:r>
              <a:rPr lang="zh-CN" altLang="en-US" sz="2000" dirty="0" smtClean="0">
                <a:ea typeface="+mj-ea"/>
              </a:rPr>
              <a:t>、客户端实现步骤</a:t>
            </a:r>
            <a:endParaRPr lang="zh-CN" altLang="en-US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          ① 定义发送信息</a:t>
            </a:r>
            <a:endParaRPr lang="zh-CN" altLang="en-US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      ② 创建</a:t>
            </a:r>
            <a:r>
              <a:rPr lang="en-US" altLang="zh-CN" sz="2000" dirty="0" err="1" smtClean="0">
                <a:ea typeface="+mj-ea"/>
              </a:rPr>
              <a:t>DatagramPacket</a:t>
            </a:r>
            <a:r>
              <a:rPr lang="zh-CN" altLang="en-US" sz="2000" dirty="0" smtClean="0">
                <a:ea typeface="+mj-ea"/>
              </a:rPr>
              <a:t>，包含将要发送的信息，服务器地址，端口等。</a:t>
            </a:r>
            <a:endParaRPr lang="zh-CN" altLang="en-US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      ③ 创建</a:t>
            </a:r>
            <a:r>
              <a:rPr lang="en-US" altLang="zh-CN" sz="2000" dirty="0" err="1" smtClean="0">
                <a:ea typeface="+mj-ea"/>
              </a:rPr>
              <a:t>DatagramSocket</a:t>
            </a:r>
            <a:endParaRPr lang="en-US" altLang="zh-CN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en-US" altLang="zh-CN" sz="2000" dirty="0" smtClean="0">
                <a:ea typeface="+mj-ea"/>
              </a:rPr>
              <a:t>          ④ </a:t>
            </a:r>
            <a:r>
              <a:rPr lang="zh-CN" altLang="en-US" sz="2000" dirty="0" smtClean="0">
                <a:ea typeface="+mj-ea"/>
              </a:rPr>
              <a:t>发送数据</a:t>
            </a:r>
            <a:endParaRPr lang="zh-CN" altLang="en-US" sz="2000" dirty="0" smtClean="0"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3568" y="1052736"/>
            <a:ext cx="763284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ea typeface="+mj-ea"/>
              </a:rPr>
              <a:t>1</a:t>
            </a:r>
            <a:r>
              <a:rPr lang="zh-CN" altLang="en-US" sz="2000" dirty="0" smtClean="0">
                <a:ea typeface="+mj-ea"/>
              </a:rPr>
              <a:t>、服务器端实现步骤</a:t>
            </a:r>
            <a:endParaRPr lang="zh-CN" altLang="en-US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          ① 创建</a:t>
            </a:r>
            <a:r>
              <a:rPr lang="en-US" altLang="zh-CN" sz="2000" dirty="0" err="1" smtClean="0">
                <a:ea typeface="+mj-ea"/>
              </a:rPr>
              <a:t>DatagramSocket</a:t>
            </a:r>
            <a:r>
              <a:rPr lang="zh-CN" altLang="en-US" sz="2000" dirty="0" smtClean="0">
                <a:ea typeface="+mj-ea"/>
              </a:rPr>
              <a:t>，指定端口号</a:t>
            </a:r>
            <a:endParaRPr lang="zh-CN" altLang="en-US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      ② 创建</a:t>
            </a:r>
            <a:r>
              <a:rPr lang="en-US" altLang="zh-CN" sz="2000" dirty="0" err="1" smtClean="0">
                <a:ea typeface="+mj-ea"/>
              </a:rPr>
              <a:t>DatagramPacket</a:t>
            </a:r>
            <a:endParaRPr lang="en-US" altLang="zh-CN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en-US" altLang="zh-CN" sz="2000" dirty="0" smtClean="0">
                <a:ea typeface="+mj-ea"/>
              </a:rPr>
              <a:t>          ③ </a:t>
            </a:r>
            <a:r>
              <a:rPr lang="zh-CN" altLang="en-US" sz="2000" dirty="0" smtClean="0">
                <a:ea typeface="+mj-ea"/>
              </a:rPr>
              <a:t>接受客户端发送的数据信息</a:t>
            </a:r>
            <a:endParaRPr lang="zh-CN" altLang="en-US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      ④ 读取数据</a:t>
            </a:r>
            <a:endParaRPr lang="zh-CN" altLang="en-US" sz="2000" dirty="0" smtClean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864096"/>
            <a:ext cx="673059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99792" y="774206"/>
            <a:ext cx="5904656" cy="611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15816" y="980728"/>
            <a:ext cx="4219922" cy="5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11.3.3 </a:t>
            </a:r>
            <a:r>
              <a:rPr lang="zh-CN" altLang="zh-CN" dirty="0" smtClean="0"/>
              <a:t>多点广播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MulticastSocket</a:t>
            </a:r>
            <a:r>
              <a:rPr lang="zh-CN" altLang="zh-CN" sz="2000" dirty="0" smtClean="0"/>
              <a:t>可以将数据报以广播方式发送到数量不等的多个客户端。</a:t>
            </a:r>
            <a:endParaRPr lang="zh-CN" altLang="zh-CN" sz="2000" dirty="0" smtClean="0"/>
          </a:p>
          <a:p>
            <a:r>
              <a:rPr lang="zh-CN" altLang="zh-CN" sz="2000" dirty="0" smtClean="0"/>
              <a:t>使用多点广播时，需要让</a:t>
            </a:r>
            <a:r>
              <a:rPr lang="zh-CN" altLang="en-US" sz="2000" dirty="0" smtClean="0"/>
              <a:t>待发送</a:t>
            </a:r>
            <a:r>
              <a:rPr lang="zh-CN" altLang="zh-CN" sz="2000" dirty="0" smtClean="0"/>
              <a:t>数据报</a:t>
            </a:r>
            <a:r>
              <a:rPr lang="zh-CN" altLang="en-US" sz="2000" dirty="0" smtClean="0"/>
              <a:t>带有</a:t>
            </a:r>
            <a:r>
              <a:rPr lang="zh-CN" altLang="zh-CN" sz="2000" dirty="0" smtClean="0"/>
              <a:t>一组目标主机地址</a:t>
            </a:r>
            <a:r>
              <a:rPr lang="zh-CN" altLang="en-US" sz="2000" dirty="0" smtClean="0"/>
              <a:t>（多点广播地址）</a:t>
            </a:r>
            <a:r>
              <a:rPr lang="zh-CN" altLang="zh-CN" sz="2000" dirty="0" smtClean="0"/>
              <a:t>，当数据报发出后，</a:t>
            </a:r>
            <a:r>
              <a:rPr lang="zh-CN" altLang="en-US" sz="2000" dirty="0" smtClean="0"/>
              <a:t>该</a:t>
            </a:r>
            <a:r>
              <a:rPr lang="zh-CN" altLang="zh-CN" sz="2000" dirty="0" smtClean="0"/>
              <a:t>组的所有主机都能收到该数据报。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指定了一</a:t>
            </a:r>
            <a:r>
              <a:rPr lang="zh-CN" altLang="zh-CN" sz="2000" dirty="0" smtClean="0"/>
              <a:t>批特殊的</a:t>
            </a:r>
            <a:r>
              <a:rPr lang="en-US" altLang="zh-CN" sz="2000" dirty="0" smtClean="0"/>
              <a:t>IP</a:t>
            </a:r>
            <a:r>
              <a:rPr lang="zh-CN" altLang="zh-CN" sz="2000" dirty="0" smtClean="0"/>
              <a:t>地址</a:t>
            </a:r>
            <a:r>
              <a:rPr lang="zh-CN" altLang="en-US" sz="2000" dirty="0" smtClean="0"/>
              <a:t>为</a:t>
            </a:r>
            <a:r>
              <a:rPr lang="zh-CN" altLang="zh-CN" sz="2000" dirty="0" smtClean="0"/>
              <a:t>多点广播地址，</a:t>
            </a:r>
            <a:r>
              <a:rPr lang="zh-CN" altLang="en-US" sz="2000" dirty="0" smtClean="0"/>
              <a:t>其</a:t>
            </a:r>
            <a:r>
              <a:rPr lang="zh-CN" altLang="zh-CN" sz="2000" dirty="0" smtClean="0"/>
              <a:t>范围是</a:t>
            </a:r>
            <a:r>
              <a:rPr lang="en-US" altLang="zh-CN" sz="2000" dirty="0" smtClean="0"/>
              <a:t>224.0.0.0</a:t>
            </a:r>
            <a:r>
              <a:rPr lang="zh-CN" altLang="zh-CN" sz="2000" dirty="0" smtClean="0"/>
              <a:t>至</a:t>
            </a:r>
            <a:r>
              <a:rPr lang="en-US" altLang="zh-CN" sz="2000" dirty="0" smtClean="0"/>
              <a:t>239.255.255.255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每一个多点广播地址都被看做一个组，当客户端需要发送、接收广播信息时，加入到该组即可。</a:t>
            </a:r>
            <a:endParaRPr lang="zh-CN" altLang="en-US" sz="2000" dirty="0"/>
          </a:p>
        </p:txBody>
      </p:sp>
      <p:pic>
        <p:nvPicPr>
          <p:cNvPr id="1026" name="Picture 2" descr="2016050818171587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3717032"/>
            <a:ext cx="73448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MulticastSocket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MulticastSocket</a:t>
            </a:r>
            <a:r>
              <a:rPr lang="zh-CN" altLang="zh-CN" dirty="0" smtClean="0"/>
              <a:t>类似于</a:t>
            </a:r>
            <a:r>
              <a:rPr lang="en-US" altLang="zh-CN" dirty="0" err="1" smtClean="0"/>
              <a:t>DatagramSocket</a:t>
            </a:r>
            <a:r>
              <a:rPr lang="zh-CN" altLang="zh-CN" dirty="0" smtClean="0"/>
              <a:t>，要发送一个数据报时，可使用随机端口创建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，也可以在指定端口来创建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，主要构造方法包括：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MulticastSocket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：使用本机地址、随机端口创建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MulticastSocket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portNumber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：使用本机地址、指定端口创建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MulticastSocket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SocketAddress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bindaddr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：使用本机指定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地址、指定端口创建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MulticastSocket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创建一个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对象后，还需要将该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加入到指定的多点广播地址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MulticastSocket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joinGroup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方法来加入指定组，使用</a:t>
            </a:r>
            <a:r>
              <a:rPr lang="en-US" altLang="zh-CN" dirty="0" err="1" smtClean="0"/>
              <a:t>leaveGroup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方法脱离一个组。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 void </a:t>
            </a:r>
            <a:r>
              <a:rPr lang="en-US" altLang="zh-CN" dirty="0" err="1" smtClean="0"/>
              <a:t>joinGroup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multicastAddr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 void </a:t>
            </a:r>
            <a:r>
              <a:rPr lang="en-US" altLang="zh-CN" dirty="0" err="1" smtClean="0"/>
              <a:t>leaveGroup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multicastAddr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多点广播实例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发送端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39752" y="968727"/>
            <a:ext cx="6336704" cy="541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多点广播实例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接收端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8362" y="1052736"/>
            <a:ext cx="682014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补充（自学）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JSoup</a:t>
            </a:r>
            <a:r>
              <a:rPr lang="zh-CN" altLang="en-US" dirty="0"/>
              <a:t>抓取网页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JSoup</a:t>
            </a:r>
            <a:r>
              <a:rPr lang="zh-CN" altLang="en-US" dirty="0"/>
              <a:t>做网络爬虫</a:t>
            </a:r>
            <a:endParaRPr lang="zh-CN" altLang="en-US" dirty="0"/>
          </a:p>
          <a:p>
            <a:r>
              <a:rPr lang="en-US" altLang="zh-CN" dirty="0"/>
              <a:t>JDK11</a:t>
            </a:r>
            <a:r>
              <a:rPr lang="zh-CN" altLang="en-US" dirty="0"/>
              <a:t>的</a:t>
            </a:r>
            <a:r>
              <a:rPr lang="en-US" altLang="zh-CN" dirty="0"/>
              <a:t>HttpClient</a:t>
            </a:r>
            <a:r>
              <a:rPr lang="zh-CN" altLang="en-US" dirty="0"/>
              <a:t>包</a:t>
            </a:r>
            <a:endParaRPr lang="zh-CN" altLang="en-US" dirty="0"/>
          </a:p>
          <a:p>
            <a:r>
              <a:rPr lang="en-US" altLang="zh-CN" dirty="0"/>
              <a:t>JDK11</a:t>
            </a:r>
            <a:r>
              <a:rPr lang="zh-CN" altLang="en-US" dirty="0"/>
              <a:t>的</a:t>
            </a:r>
            <a:r>
              <a:rPr lang="en-US" altLang="zh-CN" dirty="0"/>
              <a:t>WebSocket</a:t>
            </a:r>
            <a:r>
              <a:rPr lang="zh-CN" altLang="en-US" dirty="0"/>
              <a:t>，和</a:t>
            </a:r>
            <a:r>
              <a:rPr lang="en-US" altLang="zh-CN" dirty="0"/>
              <a:t>Http2.0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4695" y="4348480"/>
            <a:ext cx="719010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https://dzone.com/articles/java-11-standardized-http-client-api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424168" cy="5400675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sz="3400" dirty="0" smtClean="0"/>
              <a:t>为指向我们需要访问的</a:t>
            </a:r>
            <a:r>
              <a:rPr lang="en-US" altLang="zh-CN" sz="3400" dirty="0" smtClean="0"/>
              <a:t>URL</a:t>
            </a:r>
            <a:r>
              <a:rPr lang="zh-CN" altLang="zh-CN" sz="3400" dirty="0" smtClean="0"/>
              <a:t>资源，我们必须先通过构造方法初始化一个</a:t>
            </a:r>
            <a:r>
              <a:rPr lang="en-US" altLang="zh-CN" sz="3400" dirty="0" smtClean="0"/>
              <a:t>URL</a:t>
            </a:r>
            <a:r>
              <a:rPr lang="zh-CN" altLang="zh-CN" sz="3400" dirty="0" smtClean="0"/>
              <a:t>对象：</a:t>
            </a:r>
            <a:endParaRPr lang="zh-CN" altLang="zh-CN" sz="3400" dirty="0" smtClean="0"/>
          </a:p>
          <a:p>
            <a:pPr>
              <a:buNone/>
            </a:pPr>
            <a:r>
              <a:rPr lang="en-US" altLang="zh-CN" sz="2800" dirty="0" smtClean="0"/>
              <a:t>     public URL(String spec)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urlBase</a:t>
            </a:r>
            <a:r>
              <a:rPr lang="en-US" altLang="zh-CN" sz="2400" dirty="0" smtClean="0"/>
              <a:t>=new URL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”http://www.cqu.edu.cn/”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/>
            <a:endParaRPr lang="zh-CN" altLang="zh-CN" sz="2400" dirty="0" smtClean="0"/>
          </a:p>
          <a:p>
            <a:pPr>
              <a:buNone/>
            </a:pPr>
            <a:r>
              <a:rPr lang="en-US" altLang="zh-CN" sz="2800" dirty="0" smtClean="0"/>
              <a:t>     public URL (URL  context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String  spec)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urlBase</a:t>
            </a:r>
            <a:r>
              <a:rPr lang="en-US" altLang="zh-CN" sz="2400" dirty="0" smtClean="0"/>
              <a:t> =new URL(“http://www.cqu.edu.cn/pages/“);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cquGames</a:t>
            </a:r>
            <a:r>
              <a:rPr lang="en-US" altLang="zh-CN" sz="2400" dirty="0" smtClean="0"/>
              <a:t>=new URL(</a:t>
            </a:r>
            <a:r>
              <a:rPr lang="en-US" altLang="zh-CN" sz="2400" dirty="0" err="1" smtClean="0"/>
              <a:t>urlBase</a:t>
            </a:r>
            <a:r>
              <a:rPr lang="en-US" altLang="zh-CN" sz="2400" dirty="0" smtClean="0"/>
              <a:t>, “cqugame.html“);</a:t>
            </a:r>
            <a:endParaRPr lang="en-US" altLang="zh-CN" sz="2400" dirty="0" smtClean="0"/>
          </a:p>
          <a:p>
            <a:pPr lvl="1"/>
            <a:endParaRPr lang="zh-CN" altLang="zh-CN" sz="2400" dirty="0" smtClean="0"/>
          </a:p>
          <a:p>
            <a:pPr>
              <a:buNone/>
            </a:pPr>
            <a:r>
              <a:rPr lang="en-US" altLang="zh-CN" sz="2800" dirty="0" smtClean="0"/>
              <a:t>    public URL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String protocol, String host, String file</a:t>
            </a:r>
            <a:r>
              <a:rPr lang="zh-CN" altLang="zh-CN" sz="2800" dirty="0" smtClean="0"/>
              <a:t>）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new URL(“http“, “www.gamelan.com“, “/pages/</a:t>
            </a:r>
            <a:r>
              <a:rPr lang="en-US" altLang="zh-CN" sz="2400" dirty="0" err="1" smtClean="0"/>
              <a:t>Gamelan.net.html</a:t>
            </a:r>
            <a:r>
              <a:rPr lang="en-US" altLang="zh-CN" sz="2400" dirty="0" smtClean="0"/>
              <a:t>“);</a:t>
            </a:r>
            <a:endParaRPr lang="en-US" altLang="zh-CN" sz="2400" dirty="0" smtClean="0"/>
          </a:p>
          <a:p>
            <a:pPr lvl="1"/>
            <a:endParaRPr lang="zh-CN" altLang="zh-CN" sz="2400" dirty="0" smtClean="0"/>
          </a:p>
          <a:p>
            <a:pPr>
              <a:buNone/>
            </a:pPr>
            <a:r>
              <a:rPr lang="en-US" altLang="zh-CN" sz="2800" dirty="0" smtClean="0"/>
              <a:t>    public URL(String protocol, String host,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ort, String file);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cqu</a:t>
            </a:r>
            <a:r>
              <a:rPr lang="en-US" altLang="zh-CN" sz="2400" dirty="0" smtClean="0"/>
              <a:t>=new URL (“http“, vwww.cqu.edu.cn“,80, “pages/cqunetwork.html“);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1" tooltip="重庆大学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其它方法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sz="2400" dirty="0" smtClean="0"/>
              <a:t>URL</a:t>
            </a:r>
            <a:r>
              <a:rPr lang="zh-CN" altLang="zh-CN" sz="2400" dirty="0" smtClean="0"/>
              <a:t>对象一旦生成，其属性不能更改，但是我们可以通过类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所提供的方法来获取这些属性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 smtClean="0"/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getProtocol</a:t>
            </a:r>
            <a:r>
              <a:rPr lang="en-US" altLang="zh-CN" sz="2000" dirty="0" smtClean="0"/>
              <a:t>()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的协议名。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getHost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的主机名。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getPort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的端口号，如果没有设置端口，返回</a:t>
            </a:r>
            <a:r>
              <a:rPr lang="en-US" altLang="zh-CN" sz="2000" dirty="0" smtClean="0"/>
              <a:t>-1</a:t>
            </a:r>
            <a:r>
              <a:rPr lang="zh-CN" altLang="zh-CN" sz="2000" dirty="0" smtClean="0"/>
              <a:t>。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getFile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的文件名。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getRef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在文件中的相对位置。</a:t>
            </a:r>
            <a:endParaRPr lang="zh-CN" altLang="en-US" sz="21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www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类提供的方法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，可以读取一个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对象所指定的资源。</a:t>
            </a:r>
            <a:endParaRPr lang="en-US" altLang="zh-CN" sz="2400" dirty="0" smtClean="0"/>
          </a:p>
          <a:p>
            <a:pPr lvl="1"/>
            <a:r>
              <a:rPr kumimoji="1" lang="en-US" altLang="zh-CN" sz="2400" dirty="0" smtClean="0">
                <a:latin typeface="Times New Roman" panose="02020603050405020304" pitchFamily="18" charset="0"/>
              </a:rPr>
              <a:t>public final InputStream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openStream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() 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lvl="1"/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endParaRPr kumimoji="1" lang="en-US" altLang="zh-CN" sz="200" dirty="0" smtClean="0">
              <a:latin typeface="Times New Roman" panose="02020603050405020304" pitchFamily="18" charset="0"/>
            </a:endParaRPr>
          </a:p>
          <a:p>
            <a:r>
              <a:rPr lang="zh-CN" altLang="en-US" sz="2400" dirty="0" smtClean="0"/>
              <a:t>基本步骤如下：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）创建 </a:t>
            </a:r>
            <a:r>
              <a:rPr lang="en-US" altLang="zh-CN" sz="2400" dirty="0" smtClean="0"/>
              <a:t>URL </a:t>
            </a:r>
            <a:r>
              <a:rPr lang="zh-CN" altLang="en-US" sz="2400" dirty="0" smtClean="0"/>
              <a:t>对象；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 </a:t>
            </a:r>
            <a:r>
              <a:rPr lang="en-US" altLang="zh-CN" sz="2400" dirty="0" smtClean="0"/>
              <a:t>URL </a:t>
            </a:r>
            <a:r>
              <a:rPr lang="zh-CN" altLang="en-US" sz="2400" dirty="0" smtClean="0"/>
              <a:t>对象的 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方法，返回一个 </a:t>
            </a:r>
            <a:r>
              <a:rPr lang="en-US" altLang="zh-CN" sz="2400" dirty="0" smtClean="0"/>
              <a:t>InputStream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）从 </a:t>
            </a:r>
            <a:r>
              <a:rPr lang="en-US" altLang="zh-CN" sz="2400" dirty="0" smtClean="0"/>
              <a:t>InputStream </a:t>
            </a:r>
            <a:r>
              <a:rPr lang="zh-CN" altLang="en-US" sz="2400" dirty="0" smtClean="0"/>
              <a:t>读入即可</a:t>
            </a:r>
            <a:endParaRPr lang="zh-CN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www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921566"/>
            <a:ext cx="7637860" cy="53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>
                <a:latin typeface="Times New Roman" panose="02020603050405020304" pitchFamily="18" charset="0"/>
                <a:ea typeface="仿宋" panose="02010609060101010101" pitchFamily="49" charset="-122"/>
              </a:rPr>
              <a:t>URLConnection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类的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方法虽然能够读取网络上的各种资源，但是</a:t>
            </a:r>
            <a:r>
              <a:rPr lang="en-US" altLang="zh-CN" sz="2400" dirty="0" err="1" smtClean="0"/>
              <a:t>URLConnection</a:t>
            </a:r>
            <a:r>
              <a:rPr lang="zh-CN" altLang="en-US" sz="2400" dirty="0" smtClean="0"/>
              <a:t>类中包含更丰富的方法，可以对网络上的资源进行更多的处理。</a:t>
            </a:r>
            <a:endParaRPr lang="zh-CN" altLang="en-US" sz="2400" dirty="0"/>
          </a:p>
        </p:txBody>
      </p:sp>
      <p:graphicFrame>
        <p:nvGraphicFramePr>
          <p:cNvPr id="5" name="Group 44"/>
          <p:cNvGraphicFramePr/>
          <p:nvPr/>
        </p:nvGraphicFramePr>
        <p:xfrm>
          <a:off x="828228" y="2492896"/>
          <a:ext cx="7848228" cy="3800478"/>
        </p:xfrm>
        <a:graphic>
          <a:graphicData uri="http://schemas.openxmlformats.org/drawingml/2006/table">
            <a:tbl>
              <a:tblPr/>
              <a:tblGrid>
                <a:gridCol w="4103812"/>
                <a:gridCol w="3744416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方法名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功能说明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connect()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建立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连接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Object getContent()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的内容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int getContentLength()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获取响应数据的内容长度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String getContentType()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获取响应数据的内容类型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long getDate()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获取响应数据的创建时间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long getExpiration()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获取响应数据的终止时间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InputStream getInputStream()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获取该连接的输入流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long getLastModified()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获取响应数据的最后修改时间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getOutputStream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获取该连接的输出流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>
                <a:latin typeface="Times New Roman" panose="02020603050405020304" pitchFamily="18" charset="0"/>
                <a:ea typeface="仿宋" panose="02010609060101010101" pitchFamily="49" charset="-122"/>
              </a:rPr>
              <a:t>URLConnection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0" y="980728"/>
            <a:ext cx="6214487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903980" y="1014095"/>
            <a:ext cx="4462145" cy="68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URLConnection</a:t>
            </a: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是抽象类，实际用的是他的子类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HttpURLConnection</a:t>
            </a:r>
            <a:endParaRPr lang="zh-CN" altLang="en-US" sz="1600" b="1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6925</Words>
  <Application>WPS 演示</Application>
  <PresentationFormat>全屏显示(4:3)</PresentationFormat>
  <Paragraphs>515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黑体</vt:lpstr>
      <vt:lpstr>方正正大黑简体</vt:lpstr>
      <vt:lpstr>Calibri</vt:lpstr>
      <vt:lpstr>Calibri</vt:lpstr>
      <vt:lpstr>Times New Roman</vt:lpstr>
      <vt:lpstr>仿宋</vt:lpstr>
      <vt:lpstr>Arial Unicode MS</vt:lpstr>
      <vt:lpstr>地眃吧獸瑈</vt:lpstr>
      <vt:lpstr>MingLiU-ExtB</vt:lpstr>
      <vt:lpstr>Tahoma</vt:lpstr>
      <vt:lpstr>由Nordri®（www.nordridesign.com ） 设计提供</vt:lpstr>
      <vt:lpstr>MS_ClipArt_Gallery.2</vt:lpstr>
      <vt:lpstr>MS_ClipArt_Gallery.2</vt:lpstr>
      <vt:lpstr>MS_ClipArt_Gallery.2</vt:lpstr>
      <vt:lpstr>Java程序设计</vt:lpstr>
      <vt:lpstr>PowerPoint 演示文稿</vt:lpstr>
      <vt:lpstr>11.1 类URL与URLConnection</vt:lpstr>
      <vt:lpstr>类URL构造方法</vt:lpstr>
      <vt:lpstr>类URL其它方法</vt:lpstr>
      <vt:lpstr>通过URL读取www信息(1)</vt:lpstr>
      <vt:lpstr>通过URL读取www信息(2)</vt:lpstr>
      <vt:lpstr>类URLConnection(1)</vt:lpstr>
      <vt:lpstr>类URLConnection(2)</vt:lpstr>
      <vt:lpstr>JDK11的HttpClient包</vt:lpstr>
      <vt:lpstr>替代品</vt:lpstr>
      <vt:lpstr>11.2 类InetAddress(1)</vt:lpstr>
      <vt:lpstr>11.2 类InetAddress(2)</vt:lpstr>
      <vt:lpstr>11.3  Socket通信</vt:lpstr>
      <vt:lpstr>Client-server and Service</vt:lpstr>
      <vt:lpstr>Socket Communication</vt:lpstr>
      <vt:lpstr>Socket 编程模型</vt:lpstr>
      <vt:lpstr>11.3.1 基于TCP协议的Socket通信</vt:lpstr>
      <vt:lpstr>类Socket</vt:lpstr>
      <vt:lpstr>类ServerSocket</vt:lpstr>
      <vt:lpstr>Socket通信基本步骤</vt:lpstr>
      <vt:lpstr>Socket通信实例(1)</vt:lpstr>
      <vt:lpstr>Socket通信实例(2)</vt:lpstr>
      <vt:lpstr>多客户端Socket通信方法</vt:lpstr>
      <vt:lpstr>多客户机制</vt:lpstr>
      <vt:lpstr>支持多客户端的关键代码</vt:lpstr>
      <vt:lpstr>11.3.2 基于UDP协议的Socket通信</vt:lpstr>
      <vt:lpstr>类DatagramSocket和DatagramPacket</vt:lpstr>
      <vt:lpstr>类DatagramSocket和DatagramPacket</vt:lpstr>
      <vt:lpstr>UDP通信实现过程</vt:lpstr>
      <vt:lpstr>UDP通信实例(1)</vt:lpstr>
      <vt:lpstr>UDP通信实例(2)</vt:lpstr>
      <vt:lpstr>UDP通信实例(3)</vt:lpstr>
      <vt:lpstr>11.3.3 多点广播</vt:lpstr>
      <vt:lpstr>类MulticastSocket</vt:lpstr>
      <vt:lpstr>类MulticastSocket</vt:lpstr>
      <vt:lpstr>多点广播实例(1)</vt:lpstr>
      <vt:lpstr>多点广播实例(2)</vt:lpstr>
      <vt:lpstr>补充（自学）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Nordri® Design</dc:creator>
  <dc:description>Nordri® 
专注于有效的信息传递设计
www.nordridesign.com</dc:description>
  <dc:subject>PPT模板/图示</dc:subject>
  <cp:lastModifiedBy>Taimount</cp:lastModifiedBy>
  <cp:revision>457</cp:revision>
  <dcterms:created xsi:type="dcterms:W3CDTF">2011-11-03T02:06:00Z</dcterms:created>
  <dcterms:modified xsi:type="dcterms:W3CDTF">2020-11-30T08:44:03Z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2052-11.1.0.10132</vt:lpwstr>
  </property>
</Properties>
</file>