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9"/>
  </p:handoutMasterIdLst>
  <p:sldIdLst>
    <p:sldId id="256" r:id="rId3"/>
    <p:sldId id="266" r:id="rId4"/>
    <p:sldId id="264" r:id="rId6"/>
    <p:sldId id="28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312" r:id="rId30"/>
    <p:sldId id="290" r:id="rId31"/>
    <p:sldId id="291" r:id="rId32"/>
    <p:sldId id="292" r:id="rId33"/>
    <p:sldId id="293" r:id="rId34"/>
    <p:sldId id="294" r:id="rId35"/>
    <p:sldId id="295" r:id="rId36"/>
    <p:sldId id="310" r:id="rId37"/>
    <p:sldId id="258" r:id="rId38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pos="5465" userDrawn="1">
          <p15:clr>
            <a:srgbClr val="A4A3A4"/>
          </p15:clr>
        </p15:guide>
        <p15:guide id="9" pos="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0"/>
    <a:srgbClr val="C06000"/>
    <a:srgbClr val="039ABD"/>
    <a:srgbClr val="1D8DA3"/>
    <a:srgbClr val="099AB7"/>
    <a:srgbClr val="33CCFF"/>
    <a:srgbClr val="CCFF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78" d="100"/>
          <a:sy n="78" d="100"/>
        </p:scale>
        <p:origin x="867" y="27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454" y="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dirty="0" smtClean="0"/>
            <a:t>2.2 </a:t>
          </a:r>
          <a:r>
            <a:rPr lang="zh-CN" altLang="en-US" b="1" dirty="0" smtClean="0"/>
            <a:t>常量和变量</a:t>
          </a:r>
          <a:endParaRPr lang="zh-CN" altLang="en-US" dirty="0"/>
        </a:p>
      </dgm:t>
    </dgm:pt>
    <dgm:pt modelId="{17E68D72-00DC-4896-AF97-6202D147E269}" cxnId="{1A220DA0-ED41-4929-AA2B-745CE0C8832B}" type="parTrans">
      <dgm:prSet/>
      <dgm:spPr/>
      <dgm:t>
        <a:bodyPr/>
        <a:lstStyle/>
        <a:p>
          <a:endParaRPr lang="zh-CN" altLang="en-US"/>
        </a:p>
      </dgm:t>
    </dgm:pt>
    <dgm:pt modelId="{2E39222F-7B7B-4ED2-827E-1328DFCF5572}" cxnId="{1A220DA0-ED41-4929-AA2B-745CE0C8832B}" type="sibTrans">
      <dgm:prSet/>
      <dgm:spPr/>
      <dgm:t>
        <a:bodyPr/>
        <a:lstStyle/>
        <a:p>
          <a:endParaRPr lang="zh-CN" altLang="en-US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dirty="0" smtClean="0"/>
            <a:t>2.3 </a:t>
          </a:r>
          <a:r>
            <a:rPr lang="zh-CN" altLang="en-US" b="1" dirty="0" smtClean="0"/>
            <a:t>基本数据类型</a:t>
          </a:r>
          <a:endParaRPr lang="zh-CN" altLang="en-US" dirty="0"/>
        </a:p>
      </dgm:t>
    </dgm:pt>
    <dgm:pt modelId="{CD49C4B8-92C8-418B-931E-B71E1BE6881B}" cxnId="{910A7DF5-E214-4793-B0E5-4BDA9128D21F}" type="parTrans">
      <dgm:prSet/>
      <dgm:spPr/>
      <dgm:t>
        <a:bodyPr/>
        <a:lstStyle/>
        <a:p>
          <a:endParaRPr lang="zh-CN" altLang="en-US"/>
        </a:p>
      </dgm:t>
    </dgm:pt>
    <dgm:pt modelId="{947B3124-FA3E-44E6-A51D-10587B3FB02E}" cxnId="{910A7DF5-E214-4793-B0E5-4BDA9128D21F}" type="sibTrans">
      <dgm:prSet/>
      <dgm:spPr/>
      <dgm:t>
        <a:bodyPr/>
        <a:lstStyle/>
        <a:p>
          <a:endParaRPr lang="zh-CN" altLang="en-US"/>
        </a:p>
      </dgm:t>
    </dgm:pt>
    <dgm:pt modelId="{B05E394A-9B94-4D12-AA2A-4A782672DD2C}">
      <dgm:prSet phldrT="[文本]"/>
      <dgm:spPr/>
      <dgm:t>
        <a:bodyPr/>
        <a:lstStyle/>
        <a:p>
          <a:r>
            <a:rPr lang="en-US" altLang="zh-CN" dirty="0" smtClean="0"/>
            <a:t>2.4 </a:t>
          </a:r>
          <a:r>
            <a:rPr lang="zh-CN" altLang="en-US" b="1" dirty="0" smtClean="0"/>
            <a:t>运算符</a:t>
          </a:r>
          <a:endParaRPr lang="zh-CN" altLang="en-US" dirty="0"/>
        </a:p>
      </dgm:t>
    </dgm:pt>
    <dgm:pt modelId="{A56B56F5-D1A3-4E94-9B1D-AFE1904D8299}" cxnId="{DAD30B86-5D82-4561-9BF4-8FBCCDDA715C}" type="parTrans">
      <dgm:prSet/>
      <dgm:spPr/>
      <dgm:t>
        <a:bodyPr/>
        <a:lstStyle/>
        <a:p>
          <a:endParaRPr lang="zh-CN" altLang="en-US"/>
        </a:p>
      </dgm:t>
    </dgm:pt>
    <dgm:pt modelId="{7A5B6132-DA9E-4D4C-92AC-FEA7555A6732}" cxnId="{DAD30B86-5D82-4561-9BF4-8FBCCDDA715C}" type="sibTrans">
      <dgm:prSet/>
      <dgm:spPr/>
      <dgm:t>
        <a:bodyPr/>
        <a:lstStyle/>
        <a:p>
          <a:endParaRPr lang="zh-CN" altLang="en-US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dirty="0" smtClean="0"/>
            <a:t>2.1 </a:t>
          </a:r>
          <a:r>
            <a:rPr lang="zh-CN" altLang="en-US" b="1" dirty="0" smtClean="0"/>
            <a:t>标识符和关键字</a:t>
          </a:r>
          <a:endParaRPr lang="zh-CN" altLang="en-US" dirty="0"/>
        </a:p>
      </dgm:t>
    </dgm:pt>
    <dgm:pt modelId="{C9FB2DCC-F223-49D7-8639-D9EFA8EA51C2}" cxnId="{29E6D606-CF0E-4764-A051-23DAE912F13D}" type="parTrans">
      <dgm:prSet/>
      <dgm:spPr/>
      <dgm:t>
        <a:bodyPr/>
        <a:lstStyle/>
        <a:p>
          <a:endParaRPr lang="zh-CN" altLang="en-US"/>
        </a:p>
      </dgm:t>
    </dgm:pt>
    <dgm:pt modelId="{0FD71FF6-9D7B-4209-A140-595DF160B1D3}" cxnId="{29E6D606-CF0E-4764-A051-23DAE912F13D}" type="sibTrans">
      <dgm:prSet/>
      <dgm:spPr/>
      <dgm:t>
        <a:bodyPr/>
        <a:lstStyle/>
        <a:p>
          <a:endParaRPr lang="zh-CN" altLang="en-US"/>
        </a:p>
      </dgm:t>
    </dgm:pt>
    <dgm:pt modelId="{22CB423F-AD9E-406A-82C5-81C98F15BF6A}">
      <dgm:prSet phldrT="[文本]"/>
      <dgm:spPr/>
      <dgm:t>
        <a:bodyPr/>
        <a:lstStyle/>
        <a:p>
          <a:r>
            <a:rPr lang="en-US" altLang="zh-CN" dirty="0" smtClean="0"/>
            <a:t>2.5 </a:t>
          </a:r>
          <a:r>
            <a:rPr lang="zh-CN" altLang="en-US" b="1" dirty="0" smtClean="0"/>
            <a:t>表达式</a:t>
          </a:r>
          <a:endParaRPr lang="zh-CN" altLang="en-US" dirty="0"/>
        </a:p>
      </dgm:t>
    </dgm:pt>
    <dgm:pt modelId="{50DFA24B-D7FB-4C87-B836-CD38A216EA09}" cxnId="{801B59F2-3FE4-4197-A66C-AECC795A919B}" type="parTrans">
      <dgm:prSet/>
      <dgm:spPr/>
      <dgm:t>
        <a:bodyPr/>
        <a:lstStyle/>
        <a:p>
          <a:endParaRPr lang="zh-CN" altLang="en-US"/>
        </a:p>
      </dgm:t>
    </dgm:pt>
    <dgm:pt modelId="{D870E7B9-569C-4655-ADE7-EE44A5774CF0}" cxnId="{801B59F2-3FE4-4197-A66C-AECC795A919B}" type="sibTrans">
      <dgm:prSet/>
      <dgm:spPr/>
      <dgm:t>
        <a:bodyPr/>
        <a:lstStyle/>
        <a:p>
          <a:endParaRPr lang="zh-CN" altLang="en-US"/>
        </a:p>
      </dgm:t>
    </dgm:pt>
    <dgm:pt modelId="{BD9756F1-FB2C-4E8E-9C23-FE315DB7E286}">
      <dgm:prSet phldrT="[文本]"/>
      <dgm:spPr/>
      <dgm:t>
        <a:bodyPr/>
        <a:lstStyle/>
        <a:p>
          <a:r>
            <a:rPr lang="en-US" altLang="zh-CN" dirty="0" smtClean="0"/>
            <a:t>2.6  </a:t>
          </a:r>
          <a:r>
            <a:rPr lang="zh-CN" altLang="en-US" b="1" dirty="0" smtClean="0"/>
            <a:t>程序控制语句</a:t>
          </a:r>
          <a:endParaRPr lang="zh-CN" altLang="en-US" dirty="0"/>
        </a:p>
      </dgm:t>
    </dgm:pt>
    <dgm:pt modelId="{25AC835F-4E65-4DA6-932F-3D52808346DC}" cxnId="{8C8D3E0E-FA34-4B85-837E-CC4264B77E3F}" type="parTrans">
      <dgm:prSet/>
      <dgm:spPr/>
      <dgm:t>
        <a:bodyPr/>
        <a:lstStyle/>
        <a:p>
          <a:endParaRPr lang="zh-CN" altLang="en-US"/>
        </a:p>
      </dgm:t>
    </dgm:pt>
    <dgm:pt modelId="{FF671C8E-BD00-4D34-AD4A-5D86AC5B729A}" cxnId="{8C8D3E0E-FA34-4B85-837E-CC4264B77E3F}" type="sibTrans">
      <dgm:prSet/>
      <dgm:spPr/>
      <dgm:t>
        <a:bodyPr/>
        <a:lstStyle/>
        <a:p>
          <a:endParaRPr lang="zh-CN" altLang="en-US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6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1DE94-27E5-4F75-9E5A-A7E6DD8791DF}" type="pres">
      <dgm:prSet presAssocID="{947B3124-FA3E-44E6-A51D-10587B3FB02E}" presName="spaceBetweenRectangles" presStyleCnt="0"/>
      <dgm:spPr/>
      <dgm:t>
        <a:bodyPr/>
        <a:lstStyle/>
        <a:p>
          <a:endParaRPr lang="zh-CN" altLang="en-US"/>
        </a:p>
      </dgm:t>
    </dgm:pt>
    <dgm:pt modelId="{B38C66CE-824B-42F9-A9FE-390D8396D086}" type="pres">
      <dgm:prSet presAssocID="{B05E394A-9B94-4D12-AA2A-4A782672DD2C}" presName="parentLin" presStyleCnt="0"/>
      <dgm:spPr/>
      <dgm:t>
        <a:bodyPr/>
        <a:lstStyle/>
        <a:p>
          <a:endParaRPr lang="zh-CN" altLang="en-US"/>
        </a:p>
      </dgm:t>
    </dgm:pt>
    <dgm:pt modelId="{0846F4B8-B208-428D-B0F2-ECF3D2F850BA}" type="pres">
      <dgm:prSet presAssocID="{B05E394A-9B94-4D12-AA2A-4A782672DD2C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8D3EE3B5-4895-4D5C-BF7C-9C953348E53B}" type="pres">
      <dgm:prSet presAssocID="{B05E394A-9B94-4D12-AA2A-4A782672DD2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2F509-6396-4BFC-87D5-70BB0970B22E}" type="pres">
      <dgm:prSet presAssocID="{B05E394A-9B94-4D12-AA2A-4A782672DD2C}" presName="negativeSpace" presStyleCnt="0"/>
      <dgm:spPr/>
      <dgm:t>
        <a:bodyPr/>
        <a:lstStyle/>
        <a:p>
          <a:endParaRPr lang="zh-CN" altLang="en-US"/>
        </a:p>
      </dgm:t>
    </dgm:pt>
    <dgm:pt modelId="{F776FF77-BBFD-429A-B555-3A759A0377CC}" type="pres">
      <dgm:prSet presAssocID="{B05E394A-9B94-4D12-AA2A-4A782672DD2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FD6272-D2A7-4E89-A851-BBB271397840}" type="pres">
      <dgm:prSet presAssocID="{7A5B6132-DA9E-4D4C-92AC-FEA7555A6732}" presName="spaceBetweenRectangles" presStyleCnt="0"/>
      <dgm:spPr/>
    </dgm:pt>
    <dgm:pt modelId="{084A0067-9D6B-4953-B84F-F7A8736865D9}" type="pres">
      <dgm:prSet presAssocID="{22CB423F-AD9E-406A-82C5-81C98F15BF6A}" presName="parentLin" presStyleCnt="0"/>
      <dgm:spPr/>
    </dgm:pt>
    <dgm:pt modelId="{2BE23A56-C614-4770-9224-88A33C2ED267}" type="pres">
      <dgm:prSet presAssocID="{22CB423F-AD9E-406A-82C5-81C98F15BF6A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DE2B855F-BE83-470A-9D92-5910A0CC4F79}" type="pres">
      <dgm:prSet presAssocID="{22CB423F-AD9E-406A-82C5-81C98F15BF6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B86A1E-9F4C-473B-9258-A6404082EAF4}" type="pres">
      <dgm:prSet presAssocID="{22CB423F-AD9E-406A-82C5-81C98F15BF6A}" presName="negativeSpace" presStyleCnt="0"/>
      <dgm:spPr/>
    </dgm:pt>
    <dgm:pt modelId="{7FF0D34E-E6E3-4443-BE31-C432652D2596}" type="pres">
      <dgm:prSet presAssocID="{22CB423F-AD9E-406A-82C5-81C98F15BF6A}" presName="childText" presStyleLbl="conFgAcc1" presStyleIdx="4" presStyleCnt="6">
        <dgm:presLayoutVars>
          <dgm:bulletEnabled val="1"/>
        </dgm:presLayoutVars>
      </dgm:prSet>
      <dgm:spPr/>
    </dgm:pt>
    <dgm:pt modelId="{FBB3230D-5B9D-4BE6-BF02-3FD02DCC216D}" type="pres">
      <dgm:prSet presAssocID="{D870E7B9-569C-4655-ADE7-EE44A5774CF0}" presName="spaceBetweenRectangles" presStyleCnt="0"/>
      <dgm:spPr/>
    </dgm:pt>
    <dgm:pt modelId="{565EC324-C1EF-48E5-B199-9604FD5387E2}" type="pres">
      <dgm:prSet presAssocID="{BD9756F1-FB2C-4E8E-9C23-FE315DB7E286}" presName="parentLin" presStyleCnt="0"/>
      <dgm:spPr/>
    </dgm:pt>
    <dgm:pt modelId="{1F62108B-ECEA-46EB-8DB5-A0A30C1E86C9}" type="pres">
      <dgm:prSet presAssocID="{BD9756F1-FB2C-4E8E-9C23-FE315DB7E286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F180D445-32BA-4176-A391-5FB71A4802E5}" type="pres">
      <dgm:prSet presAssocID="{BD9756F1-FB2C-4E8E-9C23-FE315DB7E28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616BF-B098-4934-99F1-3D3B859FDF00}" type="pres">
      <dgm:prSet presAssocID="{BD9756F1-FB2C-4E8E-9C23-FE315DB7E286}" presName="negativeSpace" presStyleCnt="0"/>
      <dgm:spPr/>
    </dgm:pt>
    <dgm:pt modelId="{A0836B83-8934-4FCE-ADB2-EF0DD2EE847E}" type="pres">
      <dgm:prSet presAssocID="{BD9756F1-FB2C-4E8E-9C23-FE315DB7E28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01B59F2-3FE4-4197-A66C-AECC795A919B}" srcId="{0274B17C-A8D6-4EC1-9F74-DEF1B852E50E}" destId="{22CB423F-AD9E-406A-82C5-81C98F15BF6A}" srcOrd="4" destOrd="0" parTransId="{50DFA24B-D7FB-4C87-B836-CD38A216EA09}" sibTransId="{D870E7B9-569C-4655-ADE7-EE44A5774CF0}"/>
    <dgm:cxn modelId="{4C027B19-587F-4F73-88CD-95EE991706B1}" type="presOf" srcId="{22CB423F-AD9E-406A-82C5-81C98F15BF6A}" destId="{DE2B855F-BE83-470A-9D92-5910A0CC4F79}" srcOrd="1" destOrd="0" presId="urn:microsoft.com/office/officeart/2005/8/layout/list1"/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459F1A9E-678D-4C87-8B99-9433F80D56F9}" type="presOf" srcId="{22CB423F-AD9E-406A-82C5-81C98F15BF6A}" destId="{2BE23A56-C614-4770-9224-88A33C2ED267}" srcOrd="0" destOrd="0" presId="urn:microsoft.com/office/officeart/2005/8/layout/list1"/>
    <dgm:cxn modelId="{8C8D3E0E-FA34-4B85-837E-CC4264B77E3F}" srcId="{0274B17C-A8D6-4EC1-9F74-DEF1B852E50E}" destId="{BD9756F1-FB2C-4E8E-9C23-FE315DB7E286}" srcOrd="5" destOrd="0" parTransId="{25AC835F-4E65-4DA6-932F-3D52808346DC}" sibTransId="{FF671C8E-BD00-4D34-AD4A-5D86AC5B729A}"/>
    <dgm:cxn modelId="{E3A0501F-13EA-4124-8EBB-39C96A416EA0}" type="presOf" srcId="{240C59D7-2CE4-462A-9515-C237DA44CA8D}" destId="{120FC45C-3BD5-48EA-A639-E7D5A20ED3FD}" srcOrd="1" destOrd="0" presId="urn:microsoft.com/office/officeart/2005/8/layout/list1"/>
    <dgm:cxn modelId="{248484EF-4C31-4D1D-A510-1B27C8B245A4}" type="presOf" srcId="{240C59D7-2CE4-462A-9515-C237DA44CA8D}" destId="{1C3B8E56-CDD6-48F6-8138-C0343817464C}" srcOrd="0" destOrd="0" presId="urn:microsoft.com/office/officeart/2005/8/layout/list1"/>
    <dgm:cxn modelId="{AEF98EBC-8932-47EC-8171-1F4CFAD95E5E}" type="presOf" srcId="{0D916324-155A-416C-938E-0577D8483687}" destId="{DAAF6963-E65C-47D1-9946-15C9FF58088A}" srcOrd="0" destOrd="0" presId="urn:microsoft.com/office/officeart/2005/8/layout/list1"/>
    <dgm:cxn modelId="{325C4584-D11D-4454-82A6-39B337458648}" type="presOf" srcId="{0274B17C-A8D6-4EC1-9F74-DEF1B852E50E}" destId="{290ADAC8-17E0-4F11-BE79-899CD4DD5E12}" srcOrd="0" destOrd="0" presId="urn:microsoft.com/office/officeart/2005/8/layout/list1"/>
    <dgm:cxn modelId="{0330447A-381F-4E94-9F41-80B100C89CA3}" type="presOf" srcId="{B05E394A-9B94-4D12-AA2A-4A782672DD2C}" destId="{0846F4B8-B208-428D-B0F2-ECF3D2F850BA}" srcOrd="0" destOrd="0" presId="urn:microsoft.com/office/officeart/2005/8/layout/list1"/>
    <dgm:cxn modelId="{A68828CF-CB9C-4AFD-A51F-D8066E19251C}" type="presOf" srcId="{5D72DEBB-C4EE-4A4C-998A-DBACC02F0CFB}" destId="{20A6C866-FD85-4400-83D4-E3B919A34B51}" srcOrd="0" destOrd="0" presId="urn:microsoft.com/office/officeart/2005/8/layout/list1"/>
    <dgm:cxn modelId="{7C9F7A2B-8E83-4568-B521-78607E309ABB}" type="presOf" srcId="{0D916324-155A-416C-938E-0577D8483687}" destId="{AC4AC34F-010F-4B17-BD33-4CFEA89B14D2}" srcOrd="1" destOrd="0" presId="urn:microsoft.com/office/officeart/2005/8/layout/list1"/>
    <dgm:cxn modelId="{DAD30B86-5D82-4561-9BF4-8FBCCDDA715C}" srcId="{0274B17C-A8D6-4EC1-9F74-DEF1B852E50E}" destId="{B05E394A-9B94-4D12-AA2A-4A782672DD2C}" srcOrd="3" destOrd="0" parTransId="{A56B56F5-D1A3-4E94-9B1D-AFE1904D8299}" sibTransId="{7A5B6132-DA9E-4D4C-92AC-FEA7555A6732}"/>
    <dgm:cxn modelId="{2CA81273-053F-4459-B06C-EA5F0944CB51}" type="presOf" srcId="{BD9756F1-FB2C-4E8E-9C23-FE315DB7E286}" destId="{1F62108B-ECEA-46EB-8DB5-A0A30C1E86C9}" srcOrd="0" destOrd="0" presId="urn:microsoft.com/office/officeart/2005/8/layout/list1"/>
    <dgm:cxn modelId="{F3FB348C-34AD-4B26-A9DE-1367E1604739}" type="presOf" srcId="{BD9756F1-FB2C-4E8E-9C23-FE315DB7E286}" destId="{F180D445-32BA-4176-A391-5FB71A4802E5}" srcOrd="1" destOrd="0" presId="urn:microsoft.com/office/officeart/2005/8/layout/list1"/>
    <dgm:cxn modelId="{ED3ED375-F0E1-453A-821C-C5B49684AE25}" type="presOf" srcId="{B05E394A-9B94-4D12-AA2A-4A782672DD2C}" destId="{8D3EE3B5-4895-4D5C-BF7C-9C953348E53B}" srcOrd="1" destOrd="0" presId="urn:microsoft.com/office/officeart/2005/8/layout/list1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56482DF2-4D3A-4573-9238-2C14AAF71A2D}" type="presOf" srcId="{5D72DEBB-C4EE-4A4C-998A-DBACC02F0CFB}" destId="{833C47F7-914D-4919-99FE-C55F44DD4350}" srcOrd="1" destOrd="0" presId="urn:microsoft.com/office/officeart/2005/8/layout/list1"/>
    <dgm:cxn modelId="{3455500B-4D86-4521-A78E-BD094AB19436}" type="presParOf" srcId="{290ADAC8-17E0-4F11-BE79-899CD4DD5E12}" destId="{7D037558-1041-410C-BB00-56A53B46B633}" srcOrd="0" destOrd="0" presId="urn:microsoft.com/office/officeart/2005/8/layout/list1"/>
    <dgm:cxn modelId="{706AD71A-8BC4-4CFB-8515-6C297C2C3F69}" type="presParOf" srcId="{7D037558-1041-410C-BB00-56A53B46B633}" destId="{DAAF6963-E65C-47D1-9946-15C9FF58088A}" srcOrd="0" destOrd="0" presId="urn:microsoft.com/office/officeart/2005/8/layout/list1"/>
    <dgm:cxn modelId="{256E87BB-6CD3-4CCB-9F65-5DF5513C3A2B}" type="presParOf" srcId="{7D037558-1041-410C-BB00-56A53B46B633}" destId="{AC4AC34F-010F-4B17-BD33-4CFEA89B14D2}" srcOrd="1" destOrd="0" presId="urn:microsoft.com/office/officeart/2005/8/layout/list1"/>
    <dgm:cxn modelId="{F9B10E13-62EB-4753-9E2E-9A2765942477}" type="presParOf" srcId="{290ADAC8-17E0-4F11-BE79-899CD4DD5E12}" destId="{42051C9F-E171-4D08-ABA7-B3DCED05B5BB}" srcOrd="1" destOrd="0" presId="urn:microsoft.com/office/officeart/2005/8/layout/list1"/>
    <dgm:cxn modelId="{6EBE8C0D-6225-4DEC-8F94-055E22C5E45D}" type="presParOf" srcId="{290ADAC8-17E0-4F11-BE79-899CD4DD5E12}" destId="{5514F667-B578-4B34-8BA2-7019B8340873}" srcOrd="2" destOrd="0" presId="urn:microsoft.com/office/officeart/2005/8/layout/list1"/>
    <dgm:cxn modelId="{88743C12-CFAD-4D8D-A6E6-02E853691F68}" type="presParOf" srcId="{290ADAC8-17E0-4F11-BE79-899CD4DD5E12}" destId="{BF6E4AC2-A8AB-46D0-B337-7C6D62678552}" srcOrd="3" destOrd="0" presId="urn:microsoft.com/office/officeart/2005/8/layout/list1"/>
    <dgm:cxn modelId="{23527247-A103-4103-BF57-D58669FAE2BF}" type="presParOf" srcId="{290ADAC8-17E0-4F11-BE79-899CD4DD5E12}" destId="{45EF6FC4-75DC-49E3-BD05-7B7E6300CE25}" srcOrd="4" destOrd="0" presId="urn:microsoft.com/office/officeart/2005/8/layout/list1"/>
    <dgm:cxn modelId="{969964A7-551D-45DF-9BB5-5BCD3B8043BD}" type="presParOf" srcId="{45EF6FC4-75DC-49E3-BD05-7B7E6300CE25}" destId="{20A6C866-FD85-4400-83D4-E3B919A34B51}" srcOrd="0" destOrd="0" presId="urn:microsoft.com/office/officeart/2005/8/layout/list1"/>
    <dgm:cxn modelId="{B5E67C68-714A-4146-AC1A-85DE1C9D27C2}" type="presParOf" srcId="{45EF6FC4-75DC-49E3-BD05-7B7E6300CE25}" destId="{833C47F7-914D-4919-99FE-C55F44DD4350}" srcOrd="1" destOrd="0" presId="urn:microsoft.com/office/officeart/2005/8/layout/list1"/>
    <dgm:cxn modelId="{55AD5506-EC8F-4AC0-B4AB-65EE1ADB2C96}" type="presParOf" srcId="{290ADAC8-17E0-4F11-BE79-899CD4DD5E12}" destId="{1CA09CCC-EF99-4340-B4E1-5E5C5D8074D6}" srcOrd="5" destOrd="0" presId="urn:microsoft.com/office/officeart/2005/8/layout/list1"/>
    <dgm:cxn modelId="{629232D4-D779-4E21-BF8B-BFEA4581534F}" type="presParOf" srcId="{290ADAC8-17E0-4F11-BE79-899CD4DD5E12}" destId="{5EFADA3F-DBD8-47B3-87A4-F7C4DF43CC18}" srcOrd="6" destOrd="0" presId="urn:microsoft.com/office/officeart/2005/8/layout/list1"/>
    <dgm:cxn modelId="{A6AED330-1C10-456B-9ED6-ABF55004D7EE}" type="presParOf" srcId="{290ADAC8-17E0-4F11-BE79-899CD4DD5E12}" destId="{D5BCB613-75FD-4DEE-8DA5-6CE19F632FB4}" srcOrd="7" destOrd="0" presId="urn:microsoft.com/office/officeart/2005/8/layout/list1"/>
    <dgm:cxn modelId="{F325ECB1-3B03-4AA2-B694-CFA0CA730713}" type="presParOf" srcId="{290ADAC8-17E0-4F11-BE79-899CD4DD5E12}" destId="{AD00622C-704A-40DB-AA9A-CF6B66B9CB56}" srcOrd="8" destOrd="0" presId="urn:microsoft.com/office/officeart/2005/8/layout/list1"/>
    <dgm:cxn modelId="{B7E92C01-1C5E-4EAA-A34F-5D351AF5CC4C}" type="presParOf" srcId="{AD00622C-704A-40DB-AA9A-CF6B66B9CB56}" destId="{1C3B8E56-CDD6-48F6-8138-C0343817464C}" srcOrd="0" destOrd="0" presId="urn:microsoft.com/office/officeart/2005/8/layout/list1"/>
    <dgm:cxn modelId="{1FB5228A-80DD-478B-B9F5-91BB4A5D42C1}" type="presParOf" srcId="{AD00622C-704A-40DB-AA9A-CF6B66B9CB56}" destId="{120FC45C-3BD5-48EA-A639-E7D5A20ED3FD}" srcOrd="1" destOrd="0" presId="urn:microsoft.com/office/officeart/2005/8/layout/list1"/>
    <dgm:cxn modelId="{5BB43E96-72ED-46A2-A491-F79A0A405FC8}" type="presParOf" srcId="{290ADAC8-17E0-4F11-BE79-899CD4DD5E12}" destId="{197A93D8-BD3E-486E-ABDB-8DA346AD7C11}" srcOrd="9" destOrd="0" presId="urn:microsoft.com/office/officeart/2005/8/layout/list1"/>
    <dgm:cxn modelId="{82E84BCC-8CB5-44AF-8B1F-72EAF61B0859}" type="presParOf" srcId="{290ADAC8-17E0-4F11-BE79-899CD4DD5E12}" destId="{58D67328-282B-4E2B-B4DB-8AD412BAFFBC}" srcOrd="10" destOrd="0" presId="urn:microsoft.com/office/officeart/2005/8/layout/list1"/>
    <dgm:cxn modelId="{BC6019F3-4147-4BB7-8285-EF536769B6BA}" type="presParOf" srcId="{290ADAC8-17E0-4F11-BE79-899CD4DD5E12}" destId="{C761DE94-27E5-4F75-9E5A-A7E6DD8791DF}" srcOrd="11" destOrd="0" presId="urn:microsoft.com/office/officeart/2005/8/layout/list1"/>
    <dgm:cxn modelId="{483F83C0-4748-4F96-9DB9-6ACDA6D332FD}" type="presParOf" srcId="{290ADAC8-17E0-4F11-BE79-899CD4DD5E12}" destId="{B38C66CE-824B-42F9-A9FE-390D8396D086}" srcOrd="12" destOrd="0" presId="urn:microsoft.com/office/officeart/2005/8/layout/list1"/>
    <dgm:cxn modelId="{1B93DF9C-89A1-4975-9CB8-7F1A76A7AB37}" type="presParOf" srcId="{B38C66CE-824B-42F9-A9FE-390D8396D086}" destId="{0846F4B8-B208-428D-B0F2-ECF3D2F850BA}" srcOrd="0" destOrd="0" presId="urn:microsoft.com/office/officeart/2005/8/layout/list1"/>
    <dgm:cxn modelId="{B1899F03-DA1D-445D-A1FB-95CDAA0E1D06}" type="presParOf" srcId="{B38C66CE-824B-42F9-A9FE-390D8396D086}" destId="{8D3EE3B5-4895-4D5C-BF7C-9C953348E53B}" srcOrd="1" destOrd="0" presId="urn:microsoft.com/office/officeart/2005/8/layout/list1"/>
    <dgm:cxn modelId="{E869B7F3-968C-4FF2-88C2-5863D058A9FB}" type="presParOf" srcId="{290ADAC8-17E0-4F11-BE79-899CD4DD5E12}" destId="{F262F509-6396-4BFC-87D5-70BB0970B22E}" srcOrd="13" destOrd="0" presId="urn:microsoft.com/office/officeart/2005/8/layout/list1"/>
    <dgm:cxn modelId="{6CD1C0EC-03D0-463F-9014-E52C318DBE0E}" type="presParOf" srcId="{290ADAC8-17E0-4F11-BE79-899CD4DD5E12}" destId="{F776FF77-BBFD-429A-B555-3A759A0377CC}" srcOrd="14" destOrd="0" presId="urn:microsoft.com/office/officeart/2005/8/layout/list1"/>
    <dgm:cxn modelId="{03BAF14C-3BD9-4E46-A465-D79CA72DDC41}" type="presParOf" srcId="{290ADAC8-17E0-4F11-BE79-899CD4DD5E12}" destId="{73FD6272-D2A7-4E89-A851-BBB271397840}" srcOrd="15" destOrd="0" presId="urn:microsoft.com/office/officeart/2005/8/layout/list1"/>
    <dgm:cxn modelId="{FA4C31F7-782A-4C76-B986-386DA56D4F0B}" type="presParOf" srcId="{290ADAC8-17E0-4F11-BE79-899CD4DD5E12}" destId="{084A0067-9D6B-4953-B84F-F7A8736865D9}" srcOrd="16" destOrd="0" presId="urn:microsoft.com/office/officeart/2005/8/layout/list1"/>
    <dgm:cxn modelId="{C624810D-8515-4458-9EEC-EF1E561CDB3A}" type="presParOf" srcId="{084A0067-9D6B-4953-B84F-F7A8736865D9}" destId="{2BE23A56-C614-4770-9224-88A33C2ED267}" srcOrd="0" destOrd="0" presId="urn:microsoft.com/office/officeart/2005/8/layout/list1"/>
    <dgm:cxn modelId="{9331016A-2DF0-4FB4-9DBD-916F8D4F9118}" type="presParOf" srcId="{084A0067-9D6B-4953-B84F-F7A8736865D9}" destId="{DE2B855F-BE83-470A-9D92-5910A0CC4F79}" srcOrd="1" destOrd="0" presId="urn:microsoft.com/office/officeart/2005/8/layout/list1"/>
    <dgm:cxn modelId="{EB12A08B-2A83-4B04-A541-719A3EA0E475}" type="presParOf" srcId="{290ADAC8-17E0-4F11-BE79-899CD4DD5E12}" destId="{72B86A1E-9F4C-473B-9258-A6404082EAF4}" srcOrd="17" destOrd="0" presId="urn:microsoft.com/office/officeart/2005/8/layout/list1"/>
    <dgm:cxn modelId="{7B08E7E1-A70C-4CFD-9CA7-ED31D6A0F234}" type="presParOf" srcId="{290ADAC8-17E0-4F11-BE79-899CD4DD5E12}" destId="{7FF0D34E-E6E3-4443-BE31-C432652D2596}" srcOrd="18" destOrd="0" presId="urn:microsoft.com/office/officeart/2005/8/layout/list1"/>
    <dgm:cxn modelId="{5F65F3BC-F6D5-471D-BD53-1392E4F5857D}" type="presParOf" srcId="{290ADAC8-17E0-4F11-BE79-899CD4DD5E12}" destId="{FBB3230D-5B9D-4BE6-BF02-3FD02DCC216D}" srcOrd="19" destOrd="0" presId="urn:microsoft.com/office/officeart/2005/8/layout/list1"/>
    <dgm:cxn modelId="{3832B203-4871-4AA0-ABD0-095FA472E0C7}" type="presParOf" srcId="{290ADAC8-17E0-4F11-BE79-899CD4DD5E12}" destId="{565EC324-C1EF-48E5-B199-9604FD5387E2}" srcOrd="20" destOrd="0" presId="urn:microsoft.com/office/officeart/2005/8/layout/list1"/>
    <dgm:cxn modelId="{9D7ED399-0A0D-49FA-BE03-283901474224}" type="presParOf" srcId="{565EC324-C1EF-48E5-B199-9604FD5387E2}" destId="{1F62108B-ECEA-46EB-8DB5-A0A30C1E86C9}" srcOrd="0" destOrd="0" presId="urn:microsoft.com/office/officeart/2005/8/layout/list1"/>
    <dgm:cxn modelId="{E62819C4-F53D-40EB-A73C-BA804715C3C9}" type="presParOf" srcId="{565EC324-C1EF-48E5-B199-9604FD5387E2}" destId="{F180D445-32BA-4176-A391-5FB71A4802E5}" srcOrd="1" destOrd="0" presId="urn:microsoft.com/office/officeart/2005/8/layout/list1"/>
    <dgm:cxn modelId="{B69B0A48-A61B-4141-9F13-F9E2B29637FE}" type="presParOf" srcId="{290ADAC8-17E0-4F11-BE79-899CD4DD5E12}" destId="{F35616BF-B098-4934-99F1-3D3B859FDF00}" srcOrd="21" destOrd="0" presId="urn:microsoft.com/office/officeart/2005/8/layout/list1"/>
    <dgm:cxn modelId="{2587BF29-EBE3-478C-AE5C-CE74F6D30F88}" type="presParOf" srcId="{290ADAC8-17E0-4F11-BE79-899CD4DD5E12}" destId="{A0836B83-8934-4FCE-ADB2-EF0DD2EE847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2750" cy="4078236"/>
        <a:chOff x="0" y="0"/>
        <a:chExt cx="6092750" cy="4078236"/>
      </a:xfrm>
    </dsp:grpSpPr>
    <dsp:sp modelId="{5514F667-B578-4B34-8BA2-7019B8340873}">
      <dsp:nvSpPr>
        <dsp:cNvPr id="5" name="矩形 4"/>
        <dsp:cNvSpPr/>
      </dsp:nvSpPr>
      <dsp:spPr bwMode="white">
        <a:xfrm>
          <a:off x="0" y="259818"/>
          <a:ext cx="6092750" cy="378000"/>
        </a:xfrm>
        <a:prstGeom prst="rect">
          <a:avLst/>
        </a:prstGeom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72865" tIns="312420" rIns="472865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59818"/>
        <a:ext cx="6092750" cy="378000"/>
      </dsp:txXfrm>
    </dsp:sp>
    <dsp:sp modelId="{AC4AC34F-010F-4B17-BD33-4CFEA89B14D2}">
      <dsp:nvSpPr>
        <dsp:cNvPr id="4" name="圆角矩形 3"/>
        <dsp:cNvSpPr/>
      </dsp:nvSpPr>
      <dsp:spPr bwMode="white">
        <a:xfrm>
          <a:off x="304638" y="38418"/>
          <a:ext cx="4264925" cy="4428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1204" tIns="0" rIns="161204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 </a:t>
          </a:r>
          <a:r>
            <a:rPr lang="zh-CN" altLang="en-US" b="1" dirty="0" smtClean="0"/>
            <a:t>标识符和关键字</a:t>
          </a:r>
          <a:endParaRPr lang="zh-CN" altLang="en-US" dirty="0"/>
        </a:p>
      </dsp:txBody>
      <dsp:txXfrm>
        <a:off x="304638" y="38418"/>
        <a:ext cx="4264925" cy="442800"/>
      </dsp:txXfrm>
    </dsp:sp>
    <dsp:sp modelId="{5EFADA3F-DBD8-47B3-87A4-F7C4DF43CC18}">
      <dsp:nvSpPr>
        <dsp:cNvPr id="8" name="矩形 7"/>
        <dsp:cNvSpPr/>
      </dsp:nvSpPr>
      <dsp:spPr bwMode="white">
        <a:xfrm>
          <a:off x="0" y="940218"/>
          <a:ext cx="6092750" cy="378000"/>
        </a:xfrm>
        <a:prstGeom prst="rect">
          <a:avLst/>
        </a:prstGeom>
      </dsp:spPr>
      <dsp:style>
        <a:lnRef idx="1">
          <a:schemeClr val="accent2">
            <a:hueOff val="-1080000"/>
            <a:satOff val="-11607"/>
            <a:lumOff val="-94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72865" tIns="312420" rIns="472865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940218"/>
        <a:ext cx="6092750" cy="378000"/>
      </dsp:txXfrm>
    </dsp:sp>
    <dsp:sp modelId="{833C47F7-914D-4919-99FE-C55F44DD4350}">
      <dsp:nvSpPr>
        <dsp:cNvPr id="7" name="圆角矩形 6"/>
        <dsp:cNvSpPr/>
      </dsp:nvSpPr>
      <dsp:spPr bwMode="white">
        <a:xfrm>
          <a:off x="304638" y="718818"/>
          <a:ext cx="4264925" cy="4428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-1080000"/>
            <a:satOff val="-11607"/>
            <a:lumOff val="-94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1204" tIns="0" rIns="161204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2.2 </a:t>
          </a:r>
          <a:r>
            <a:rPr lang="zh-CN" altLang="en-US" b="1" dirty="0" smtClean="0"/>
            <a:t>常量和变量</a:t>
          </a:r>
          <a:endParaRPr lang="zh-CN" altLang="en-US" dirty="0"/>
        </a:p>
      </dsp:txBody>
      <dsp:txXfrm>
        <a:off x="304638" y="718818"/>
        <a:ext cx="4264925" cy="442800"/>
      </dsp:txXfrm>
    </dsp:sp>
    <dsp:sp modelId="{58D67328-282B-4E2B-B4DB-8AD412BAFFBC}">
      <dsp:nvSpPr>
        <dsp:cNvPr id="11" name="矩形 10"/>
        <dsp:cNvSpPr/>
      </dsp:nvSpPr>
      <dsp:spPr bwMode="white">
        <a:xfrm>
          <a:off x="0" y="1620618"/>
          <a:ext cx="6092750" cy="378000"/>
        </a:xfrm>
        <a:prstGeom prst="rect">
          <a:avLst/>
        </a:prstGeom>
      </dsp:spPr>
      <dsp:style>
        <a:lnRef idx="1">
          <a:schemeClr val="accent2">
            <a:hueOff val="-2160000"/>
            <a:satOff val="-23215"/>
            <a:lumOff val="-188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72865" tIns="312420" rIns="472865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620618"/>
        <a:ext cx="6092750" cy="378000"/>
      </dsp:txXfrm>
    </dsp:sp>
    <dsp:sp modelId="{120FC45C-3BD5-48EA-A639-E7D5A20ED3FD}">
      <dsp:nvSpPr>
        <dsp:cNvPr id="10" name="圆角矩形 9"/>
        <dsp:cNvSpPr/>
      </dsp:nvSpPr>
      <dsp:spPr bwMode="white">
        <a:xfrm>
          <a:off x="304638" y="1399218"/>
          <a:ext cx="4264925" cy="4428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-2160000"/>
            <a:satOff val="-23215"/>
            <a:lumOff val="-1881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1204" tIns="0" rIns="161204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2.3 </a:t>
          </a:r>
          <a:r>
            <a:rPr lang="zh-CN" altLang="en-US" b="1" dirty="0" smtClean="0"/>
            <a:t>基本数据类型</a:t>
          </a:r>
          <a:endParaRPr lang="zh-CN" altLang="en-US" dirty="0"/>
        </a:p>
      </dsp:txBody>
      <dsp:txXfrm>
        <a:off x="304638" y="1399218"/>
        <a:ext cx="4264925" cy="442800"/>
      </dsp:txXfrm>
    </dsp:sp>
    <dsp:sp modelId="{F776FF77-BBFD-429A-B555-3A759A0377CC}">
      <dsp:nvSpPr>
        <dsp:cNvPr id="14" name="矩形 13"/>
        <dsp:cNvSpPr/>
      </dsp:nvSpPr>
      <dsp:spPr bwMode="white">
        <a:xfrm>
          <a:off x="0" y="2301018"/>
          <a:ext cx="6092750" cy="378000"/>
        </a:xfrm>
        <a:prstGeom prst="rect">
          <a:avLst/>
        </a:prstGeom>
      </dsp:spPr>
      <dsp:style>
        <a:lnRef idx="1">
          <a:schemeClr val="accent2">
            <a:hueOff val="-3240000"/>
            <a:satOff val="-34823"/>
            <a:lumOff val="-282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72865" tIns="312420" rIns="472865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301018"/>
        <a:ext cx="6092750" cy="378000"/>
      </dsp:txXfrm>
    </dsp:sp>
    <dsp:sp modelId="{8D3EE3B5-4895-4D5C-BF7C-9C953348E53B}">
      <dsp:nvSpPr>
        <dsp:cNvPr id="13" name="圆角矩形 12"/>
        <dsp:cNvSpPr/>
      </dsp:nvSpPr>
      <dsp:spPr bwMode="white">
        <a:xfrm>
          <a:off x="304638" y="2079618"/>
          <a:ext cx="4264925" cy="4428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-3240000"/>
            <a:satOff val="-34823"/>
            <a:lumOff val="-2823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1204" tIns="0" rIns="161204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2.4 </a:t>
          </a:r>
          <a:r>
            <a:rPr lang="zh-CN" altLang="en-US" b="1" dirty="0" smtClean="0"/>
            <a:t>运算符</a:t>
          </a:r>
          <a:endParaRPr lang="zh-CN" altLang="en-US" dirty="0"/>
        </a:p>
      </dsp:txBody>
      <dsp:txXfrm>
        <a:off x="304638" y="2079618"/>
        <a:ext cx="4264925" cy="442800"/>
      </dsp:txXfrm>
    </dsp:sp>
    <dsp:sp modelId="{7FF0D34E-E6E3-4443-BE31-C432652D2596}">
      <dsp:nvSpPr>
        <dsp:cNvPr id="17" name="矩形 16"/>
        <dsp:cNvSpPr/>
      </dsp:nvSpPr>
      <dsp:spPr bwMode="white">
        <a:xfrm>
          <a:off x="0" y="2981418"/>
          <a:ext cx="6092750" cy="378000"/>
        </a:xfrm>
        <a:prstGeom prst="rect">
          <a:avLst/>
        </a:prstGeom>
      </dsp:spPr>
      <dsp:style>
        <a:lnRef idx="1">
          <a:schemeClr val="accent2">
            <a:hueOff val="-4320000"/>
            <a:satOff val="-46430"/>
            <a:lumOff val="-376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72865" tIns="312420" rIns="472865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981418"/>
        <a:ext cx="6092750" cy="378000"/>
      </dsp:txXfrm>
    </dsp:sp>
    <dsp:sp modelId="{DE2B855F-BE83-470A-9D92-5910A0CC4F79}">
      <dsp:nvSpPr>
        <dsp:cNvPr id="16" name="圆角矩形 15"/>
        <dsp:cNvSpPr/>
      </dsp:nvSpPr>
      <dsp:spPr bwMode="white">
        <a:xfrm>
          <a:off x="304638" y="2760018"/>
          <a:ext cx="4264925" cy="4428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-4320000"/>
            <a:satOff val="-46430"/>
            <a:lumOff val="-376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1204" tIns="0" rIns="161204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2.5 </a:t>
          </a:r>
          <a:r>
            <a:rPr lang="zh-CN" altLang="en-US" b="1" dirty="0" smtClean="0"/>
            <a:t>表达式</a:t>
          </a:r>
          <a:endParaRPr lang="zh-CN" altLang="en-US" dirty="0"/>
        </a:p>
      </dsp:txBody>
      <dsp:txXfrm>
        <a:off x="304638" y="2760018"/>
        <a:ext cx="4264925" cy="442800"/>
      </dsp:txXfrm>
    </dsp:sp>
    <dsp:sp modelId="{A0836B83-8934-4FCE-ADB2-EF0DD2EE847E}">
      <dsp:nvSpPr>
        <dsp:cNvPr id="20" name="矩形 19"/>
        <dsp:cNvSpPr/>
      </dsp:nvSpPr>
      <dsp:spPr bwMode="white">
        <a:xfrm>
          <a:off x="0" y="3661818"/>
          <a:ext cx="6092750" cy="378000"/>
        </a:xfrm>
        <a:prstGeom prst="rect">
          <a:avLst/>
        </a:prstGeom>
      </dsp:spPr>
      <dsp:style>
        <a:lnRef idx="1">
          <a:schemeClr val="accent2">
            <a:hueOff val="-5400000"/>
            <a:satOff val="-58038"/>
            <a:lumOff val="-4705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72865" tIns="312420" rIns="472865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661818"/>
        <a:ext cx="6092750" cy="378000"/>
      </dsp:txXfrm>
    </dsp:sp>
    <dsp:sp modelId="{F180D445-32BA-4176-A391-5FB71A4802E5}">
      <dsp:nvSpPr>
        <dsp:cNvPr id="19" name="圆角矩形 18"/>
        <dsp:cNvSpPr/>
      </dsp:nvSpPr>
      <dsp:spPr bwMode="white">
        <a:xfrm>
          <a:off x="304638" y="3440418"/>
          <a:ext cx="4264925" cy="4428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-5400000"/>
            <a:satOff val="-58038"/>
            <a:lumOff val="-4705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61204" tIns="0" rIns="161204" bIns="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2.6  </a:t>
          </a:r>
          <a:r>
            <a:rPr lang="zh-CN" altLang="en-US" b="1" dirty="0" smtClean="0"/>
            <a:t>程序控制语句</a:t>
          </a:r>
          <a:endParaRPr lang="zh-CN" altLang="en-US" dirty="0"/>
        </a:p>
      </dsp:txBody>
      <dsp:txXfrm>
        <a:off x="304638" y="3440418"/>
        <a:ext cx="4264925" cy="442800"/>
      </dsp:txXfrm>
    </dsp:sp>
    <dsp:sp modelId="{DAAF6963-E65C-47D1-9946-15C9FF58088A}">
      <dsp:nvSpPr>
        <dsp:cNvPr id="3" name="矩形 2" hidden="1"/>
        <dsp:cNvSpPr/>
      </dsp:nvSpPr>
      <dsp:spPr>
        <a:xfrm>
          <a:off x="0" y="38418"/>
          <a:ext cx="304638" cy="442800"/>
        </a:xfrm>
        <a:prstGeom prst="rect">
          <a:avLst/>
        </a:prstGeom>
      </dsp:spPr>
      <dsp:txXfrm>
        <a:off x="0" y="38418"/>
        <a:ext cx="304638" cy="442800"/>
      </dsp:txXfrm>
    </dsp:sp>
    <dsp:sp modelId="{20A6C866-FD85-4400-83D4-E3B919A34B51}">
      <dsp:nvSpPr>
        <dsp:cNvPr id="6" name="矩形 5" hidden="1"/>
        <dsp:cNvSpPr/>
      </dsp:nvSpPr>
      <dsp:spPr>
        <a:xfrm>
          <a:off x="0" y="718818"/>
          <a:ext cx="304638" cy="442800"/>
        </a:xfrm>
        <a:prstGeom prst="rect">
          <a:avLst/>
        </a:prstGeom>
      </dsp:spPr>
      <dsp:txXfrm>
        <a:off x="0" y="718818"/>
        <a:ext cx="304638" cy="442800"/>
      </dsp:txXfrm>
    </dsp:sp>
    <dsp:sp modelId="{1C3B8E56-CDD6-48F6-8138-C0343817464C}">
      <dsp:nvSpPr>
        <dsp:cNvPr id="9" name="矩形 8" hidden="1"/>
        <dsp:cNvSpPr/>
      </dsp:nvSpPr>
      <dsp:spPr>
        <a:xfrm>
          <a:off x="0" y="1399218"/>
          <a:ext cx="304638" cy="442800"/>
        </a:xfrm>
        <a:prstGeom prst="rect">
          <a:avLst/>
        </a:prstGeom>
      </dsp:spPr>
      <dsp:txXfrm>
        <a:off x="0" y="1399218"/>
        <a:ext cx="304638" cy="442800"/>
      </dsp:txXfrm>
    </dsp:sp>
    <dsp:sp modelId="{0846F4B8-B208-428D-B0F2-ECF3D2F850BA}">
      <dsp:nvSpPr>
        <dsp:cNvPr id="12" name="矩形 11" hidden="1"/>
        <dsp:cNvSpPr/>
      </dsp:nvSpPr>
      <dsp:spPr>
        <a:xfrm>
          <a:off x="0" y="2079618"/>
          <a:ext cx="304638" cy="442800"/>
        </a:xfrm>
        <a:prstGeom prst="rect">
          <a:avLst/>
        </a:prstGeom>
      </dsp:spPr>
      <dsp:txXfrm>
        <a:off x="0" y="2079618"/>
        <a:ext cx="304638" cy="442800"/>
      </dsp:txXfrm>
    </dsp:sp>
    <dsp:sp modelId="{2BE23A56-C614-4770-9224-88A33C2ED267}">
      <dsp:nvSpPr>
        <dsp:cNvPr id="15" name="矩形 14" hidden="1"/>
        <dsp:cNvSpPr/>
      </dsp:nvSpPr>
      <dsp:spPr>
        <a:xfrm>
          <a:off x="0" y="2760018"/>
          <a:ext cx="304638" cy="442800"/>
        </a:xfrm>
        <a:prstGeom prst="rect">
          <a:avLst/>
        </a:prstGeom>
      </dsp:spPr>
      <dsp:txXfrm>
        <a:off x="0" y="2760018"/>
        <a:ext cx="304638" cy="442800"/>
      </dsp:txXfrm>
    </dsp:sp>
    <dsp:sp modelId="{1F62108B-ECEA-46EB-8DB5-A0A30C1E86C9}">
      <dsp:nvSpPr>
        <dsp:cNvPr id="18" name="矩形 17" hidden="1"/>
        <dsp:cNvSpPr/>
      </dsp:nvSpPr>
      <dsp:spPr>
        <a:xfrm>
          <a:off x="0" y="3440418"/>
          <a:ext cx="304638" cy="442800"/>
        </a:xfrm>
        <a:prstGeom prst="rect">
          <a:avLst/>
        </a:prstGeom>
      </dsp:spPr>
      <dsp:txXfrm>
        <a:off x="0" y="3440418"/>
        <a:ext cx="304638" cy="44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hyperlink" Target="http://www.cqu.edu.cn/" TargetMode="External"/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>
            <a:fillRect/>
          </a:stretch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600" baseline="0"/>
            </a:lvl1pPr>
            <a:lvl2pPr marL="742950" indent="-285750">
              <a:buFont typeface="Wingdings" panose="05000000000000000000" pitchFamily="2" charset="2"/>
              <a:buChar char="l"/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/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文字与背景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常用色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辅助色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链接色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/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>
            <a:fillRect/>
          </a:stretch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>
            <a:fillRect/>
          </a:stretch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0" tooltip="重庆大学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hyperlink" Target="http://www.cqu.edu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5616624" cy="576064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章  </a:t>
            </a:r>
            <a:r>
              <a:rPr lang="en-US" altLang="zh-CN" b="1" dirty="0"/>
              <a:t>Java</a:t>
            </a:r>
            <a:r>
              <a:rPr lang="zh-CN" altLang="en-US" b="1" dirty="0"/>
              <a:t>程序设计基础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字符类型变量用</a:t>
            </a:r>
            <a:r>
              <a:rPr lang="en-US" altLang="zh-CN" b="1" dirty="0"/>
              <a:t>char</a:t>
            </a:r>
            <a:r>
              <a:rPr lang="zh-CN" altLang="en-US" dirty="0"/>
              <a:t>表示，在</a:t>
            </a:r>
            <a:r>
              <a:rPr lang="en-US" altLang="zh-CN" dirty="0"/>
              <a:t>Java</a:t>
            </a:r>
            <a:r>
              <a:rPr lang="zh-CN" altLang="en-US" dirty="0"/>
              <a:t>虚拟机中一般用</a:t>
            </a:r>
            <a:r>
              <a:rPr lang="en-US" altLang="zh-CN" dirty="0"/>
              <a:t>16</a:t>
            </a:r>
            <a:r>
              <a:rPr lang="zh-CN" altLang="en-US" dirty="0"/>
              <a:t>位表示一个</a:t>
            </a:r>
            <a:r>
              <a:rPr lang="en-US" altLang="zh-CN" dirty="0"/>
              <a:t>char</a:t>
            </a:r>
            <a:r>
              <a:rPr lang="zh-CN" altLang="en-US" dirty="0"/>
              <a:t>值，范围为</a:t>
            </a:r>
            <a:r>
              <a:rPr lang="en-US" altLang="zh-CN" dirty="0"/>
              <a:t>0~65535</a:t>
            </a:r>
            <a:r>
              <a:rPr lang="zh-CN" altLang="en-US" dirty="0"/>
              <a:t>。字符型变量定义格式如下：</a:t>
            </a:r>
            <a:endParaRPr lang="zh-CN" altLang="en-US" dirty="0"/>
          </a:p>
          <a:p>
            <a:pPr lvl="1"/>
            <a:r>
              <a:rPr lang="en-US" altLang="zh-CN" dirty="0"/>
              <a:t>char  c,  </a:t>
            </a:r>
            <a:r>
              <a:rPr lang="en-US" altLang="zh-CN" dirty="0" smtClean="0"/>
              <a:t>c1=‘a’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en-US" dirty="0"/>
              <a:t>的字符型数据不同于整数，但是可以和整数在一起</a:t>
            </a:r>
            <a:r>
              <a:rPr lang="zh-CN" altLang="en-US" dirty="0" smtClean="0"/>
              <a:t>运算</a:t>
            </a:r>
            <a:endParaRPr lang="zh-CN" altLang="en-US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=20000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en-US" altLang="zh-CN" sz="2400" dirty="0"/>
              <a:t>char one=’1’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j=’a’;  //</a:t>
            </a:r>
            <a:r>
              <a:rPr lang="zh-CN" altLang="en-US" sz="2400" dirty="0"/>
              <a:t>由字符向整数，自动类型转换</a:t>
            </a:r>
            <a:endParaRPr lang="zh-CN" altLang="en-US" sz="2400" dirty="0"/>
          </a:p>
          <a:p>
            <a:pPr lvl="1"/>
            <a:r>
              <a:rPr lang="en-US" altLang="zh-CN" sz="2400" dirty="0"/>
              <a:t>char c=(char)(</a:t>
            </a:r>
            <a:r>
              <a:rPr lang="en-US" altLang="zh-CN" sz="2400" dirty="0" err="1"/>
              <a:t>i+one+j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r>
              <a:rPr lang="en-US" altLang="zh-CN" dirty="0"/>
              <a:t>Java</a:t>
            </a:r>
            <a:r>
              <a:rPr lang="zh-CN" altLang="en-US" dirty="0"/>
              <a:t>提供了转义字符，以反斜杠（</a:t>
            </a:r>
            <a:r>
              <a:rPr lang="en-US" altLang="zh-CN" dirty="0"/>
              <a:t>\</a:t>
            </a:r>
            <a:r>
              <a:rPr lang="zh-CN" altLang="en-US" dirty="0"/>
              <a:t>）</a:t>
            </a:r>
            <a:r>
              <a:rPr lang="zh-CN" altLang="en-US" dirty="0" smtClean="0"/>
              <a:t>开头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zh-CN" altLang="en-US" dirty="0"/>
              <a:t>十进制：用</a:t>
            </a:r>
            <a:r>
              <a:rPr lang="en-US" altLang="zh-CN" dirty="0"/>
              <a:t>0~9</a:t>
            </a:r>
            <a:r>
              <a:rPr lang="zh-CN" altLang="en-US" dirty="0"/>
              <a:t>的数表示，首位不能为</a:t>
            </a:r>
            <a:r>
              <a:rPr lang="en-US" altLang="zh-CN" dirty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r>
              <a:rPr lang="en-US" altLang="zh-CN" dirty="0"/>
              <a:t>124</a:t>
            </a:r>
            <a:r>
              <a:rPr lang="zh-CN" altLang="en-US" dirty="0"/>
              <a:t>，</a:t>
            </a:r>
            <a:r>
              <a:rPr lang="en-US" altLang="zh-CN" dirty="0"/>
              <a:t>-100</a:t>
            </a:r>
            <a:r>
              <a:rPr lang="zh-CN" altLang="en-US" dirty="0"/>
              <a:t>；</a:t>
            </a:r>
            <a:endParaRPr lang="zh-CN" altLang="en-US" dirty="0"/>
          </a:p>
          <a:p>
            <a:pPr lvl="0"/>
            <a:r>
              <a:rPr lang="zh-CN" altLang="en-US" dirty="0"/>
              <a:t>八进制：以</a:t>
            </a:r>
            <a:r>
              <a:rPr lang="en-US" altLang="zh-CN" dirty="0"/>
              <a:t>0</a:t>
            </a:r>
            <a:r>
              <a:rPr lang="zh-CN" altLang="en-US" dirty="0"/>
              <a:t>开头，后跟多个</a:t>
            </a:r>
            <a:r>
              <a:rPr lang="en-US" altLang="zh-CN" dirty="0"/>
              <a:t>0~7</a:t>
            </a:r>
            <a:r>
              <a:rPr lang="zh-CN" altLang="en-US" dirty="0"/>
              <a:t>之间的数字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/>
              <a:t>0134</a:t>
            </a:r>
            <a:r>
              <a:rPr lang="zh-CN" altLang="en-US" dirty="0"/>
              <a:t>；</a:t>
            </a:r>
            <a:endParaRPr lang="zh-CN" altLang="en-US" dirty="0"/>
          </a:p>
          <a:p>
            <a:pPr lvl="0"/>
            <a:r>
              <a:rPr lang="zh-CN" altLang="en-US" dirty="0"/>
              <a:t>十六进制：以</a:t>
            </a:r>
            <a:r>
              <a:rPr lang="en-US" altLang="zh-CN" dirty="0"/>
              <a:t>0x</a:t>
            </a:r>
            <a:r>
              <a:rPr lang="zh-CN" altLang="en-US" dirty="0"/>
              <a:t>或者</a:t>
            </a:r>
            <a:r>
              <a:rPr lang="en-US" altLang="zh-CN" dirty="0"/>
              <a:t>0X</a:t>
            </a:r>
            <a:r>
              <a:rPr lang="zh-CN" altLang="en-US" dirty="0"/>
              <a:t>开头，后跟多个</a:t>
            </a:r>
            <a:r>
              <a:rPr lang="en-US" altLang="zh-CN" dirty="0"/>
              <a:t>0~9</a:t>
            </a:r>
            <a:r>
              <a:rPr lang="zh-CN" altLang="en-US" dirty="0"/>
              <a:t>之间的数字、或</a:t>
            </a:r>
            <a:r>
              <a:rPr lang="en-US" altLang="zh-CN" dirty="0"/>
              <a:t>A~F</a:t>
            </a:r>
            <a:r>
              <a:rPr lang="zh-CN" altLang="en-US" dirty="0"/>
              <a:t>之间字母的大小写形式。</a:t>
            </a:r>
            <a:r>
              <a:rPr lang="en-US" altLang="zh-CN" dirty="0" err="1"/>
              <a:t>a~f</a:t>
            </a:r>
            <a:r>
              <a:rPr lang="zh-CN" altLang="en-US" dirty="0"/>
              <a:t>或者</a:t>
            </a:r>
            <a:r>
              <a:rPr lang="en-US" altLang="zh-CN" dirty="0"/>
              <a:t>A-F</a:t>
            </a:r>
            <a:r>
              <a:rPr lang="zh-CN" altLang="en-US" dirty="0"/>
              <a:t>分别表示</a:t>
            </a:r>
            <a:r>
              <a:rPr lang="en-US" altLang="zh-CN" dirty="0"/>
              <a:t>10~15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zh-CN" altLang="en-US" dirty="0"/>
              <a:t>，</a:t>
            </a:r>
            <a:r>
              <a:rPr lang="en-US" altLang="zh-CN" dirty="0"/>
              <a:t>0x23FE</a:t>
            </a:r>
            <a:r>
              <a:rPr lang="zh-CN" altLang="en-US" dirty="0"/>
              <a:t>，等于十进制数</a:t>
            </a:r>
            <a:r>
              <a:rPr lang="en-US" altLang="zh-CN" dirty="0"/>
              <a:t>9214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二进制：以</a:t>
            </a:r>
            <a:r>
              <a:rPr lang="en-US" altLang="zh-CN" dirty="0"/>
              <a:t>0b</a:t>
            </a:r>
            <a:r>
              <a:rPr lang="zh-CN" altLang="en-US" dirty="0"/>
              <a:t>或者</a:t>
            </a:r>
            <a:r>
              <a:rPr lang="en-US" altLang="zh-CN" dirty="0"/>
              <a:t>0B</a:t>
            </a:r>
            <a:r>
              <a:rPr lang="zh-CN" altLang="en-US" dirty="0"/>
              <a:t>开头，后跟多个</a:t>
            </a:r>
            <a:r>
              <a:rPr lang="en-US" altLang="zh-CN" dirty="0"/>
              <a:t>0~1</a:t>
            </a:r>
            <a:r>
              <a:rPr lang="zh-CN" altLang="en-US" dirty="0"/>
              <a:t>之间的数字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数据类型的表示范围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592" y="1196752"/>
          <a:ext cx="7128792" cy="3247394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10580"/>
                <a:gridCol w="1977852"/>
                <a:gridCol w="3240360"/>
              </a:tblGrid>
              <a:tr h="930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200" kern="100" dirty="0">
                          <a:effectLst/>
                        </a:rPr>
                        <a:t>数据类型</a:t>
                      </a:r>
                      <a:endParaRPr lang="zh-CN" altLang="en-US" sz="3200" kern="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200" kern="100" dirty="0">
                          <a:effectLst/>
                        </a:rPr>
                        <a:t>所占位数</a:t>
                      </a:r>
                      <a:endParaRPr lang="zh-CN" altLang="en-US" sz="3200" kern="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200" kern="100" dirty="0">
                          <a:effectLst/>
                        </a:rPr>
                        <a:t>数的范围</a:t>
                      </a:r>
                      <a:endParaRPr lang="zh-CN" altLang="en-US" sz="3200" kern="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byte</a:t>
                      </a:r>
                      <a:endParaRPr lang="en-US" sz="3200" kern="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3200" kern="100" dirty="0">
                          <a:effectLst/>
                        </a:rPr>
                        <a:t>8</a:t>
                      </a:r>
                      <a:endParaRPr lang="zh-CN" altLang="en-US" sz="3200" kern="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3200" kern="100">
                          <a:effectLst/>
                        </a:rPr>
                        <a:t>-2</a:t>
                      </a:r>
                      <a:r>
                        <a:rPr lang="en-US" altLang="zh-CN" sz="3200" kern="100" baseline="30000">
                          <a:effectLst/>
                        </a:rPr>
                        <a:t>7</a:t>
                      </a:r>
                      <a:r>
                        <a:rPr lang="zh-CN" altLang="en-US" sz="3200" kern="100">
                          <a:effectLst/>
                        </a:rPr>
                        <a:t> ～</a:t>
                      </a:r>
                      <a:r>
                        <a:rPr lang="en-US" altLang="zh-CN" sz="3200" kern="100">
                          <a:effectLst/>
                        </a:rPr>
                        <a:t>(2</a:t>
                      </a:r>
                      <a:r>
                        <a:rPr lang="en-US" altLang="zh-CN" sz="3200" kern="100" baseline="30000">
                          <a:effectLst/>
                        </a:rPr>
                        <a:t>7 </a:t>
                      </a:r>
                      <a:r>
                        <a:rPr lang="en-US" altLang="zh-CN" sz="3200" kern="100">
                          <a:effectLst/>
                        </a:rPr>
                        <a:t>-1)</a:t>
                      </a:r>
                      <a:r>
                        <a:rPr lang="zh-CN" altLang="en-US" sz="3200" kern="100" baseline="30000">
                          <a:effectLst/>
                        </a:rPr>
                        <a:t> </a:t>
                      </a:r>
                      <a:r>
                        <a:rPr lang="zh-CN" altLang="en-US" sz="3200" kern="100">
                          <a:effectLst/>
                        </a:rPr>
                        <a:t> </a:t>
                      </a:r>
                      <a:endParaRPr lang="zh-CN" altLang="en-US" sz="3200" kern="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short</a:t>
                      </a:r>
                      <a:endParaRPr lang="en-US" sz="3200" kern="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3200" kern="100">
                          <a:effectLst/>
                        </a:rPr>
                        <a:t>16</a:t>
                      </a:r>
                      <a:endParaRPr lang="zh-CN" altLang="en-US" sz="3200" kern="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3200" kern="100">
                          <a:effectLst/>
                        </a:rPr>
                        <a:t>-2</a:t>
                      </a:r>
                      <a:r>
                        <a:rPr lang="en-US" altLang="zh-CN" sz="3200" kern="100" baseline="30000">
                          <a:effectLst/>
                        </a:rPr>
                        <a:t>15</a:t>
                      </a:r>
                      <a:r>
                        <a:rPr lang="zh-CN" altLang="en-US" sz="3200" kern="100">
                          <a:effectLst/>
                        </a:rPr>
                        <a:t> ～</a:t>
                      </a:r>
                      <a:r>
                        <a:rPr lang="en-US" altLang="zh-CN" sz="3200" kern="100">
                          <a:effectLst/>
                        </a:rPr>
                        <a:t>(2</a:t>
                      </a:r>
                      <a:r>
                        <a:rPr lang="en-US" altLang="zh-CN" sz="3200" kern="100" baseline="30000">
                          <a:effectLst/>
                        </a:rPr>
                        <a:t>15 </a:t>
                      </a:r>
                      <a:r>
                        <a:rPr lang="en-US" altLang="zh-CN" sz="3200" kern="100">
                          <a:effectLst/>
                        </a:rPr>
                        <a:t>-1)</a:t>
                      </a:r>
                      <a:endParaRPr lang="zh-CN" altLang="en-US" sz="3200" kern="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int</a:t>
                      </a:r>
                      <a:endParaRPr lang="en-US" sz="3200" kern="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3200" kern="100">
                          <a:effectLst/>
                        </a:rPr>
                        <a:t>32</a:t>
                      </a:r>
                      <a:endParaRPr lang="zh-CN" altLang="en-US" sz="3200" kern="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3200" kern="100">
                          <a:effectLst/>
                        </a:rPr>
                        <a:t>-2</a:t>
                      </a:r>
                      <a:r>
                        <a:rPr lang="en-US" altLang="zh-CN" sz="3200" kern="100" baseline="30000">
                          <a:effectLst/>
                        </a:rPr>
                        <a:t>31</a:t>
                      </a:r>
                      <a:r>
                        <a:rPr lang="zh-CN" altLang="en-US" sz="3200" kern="100">
                          <a:effectLst/>
                        </a:rPr>
                        <a:t> ～</a:t>
                      </a:r>
                      <a:r>
                        <a:rPr lang="en-US" altLang="zh-CN" sz="3200" kern="100">
                          <a:effectLst/>
                        </a:rPr>
                        <a:t>(2</a:t>
                      </a:r>
                      <a:r>
                        <a:rPr lang="en-US" altLang="zh-CN" sz="3200" kern="100" baseline="30000">
                          <a:effectLst/>
                        </a:rPr>
                        <a:t>31 </a:t>
                      </a:r>
                      <a:r>
                        <a:rPr lang="en-US" altLang="zh-CN" sz="3200" kern="100">
                          <a:effectLst/>
                        </a:rPr>
                        <a:t>-1)</a:t>
                      </a:r>
                      <a:endParaRPr lang="zh-CN" altLang="en-US" sz="3200" kern="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long</a:t>
                      </a:r>
                      <a:endParaRPr lang="en-US" sz="3200" kern="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3200" kern="100">
                          <a:effectLst/>
                        </a:rPr>
                        <a:t>64</a:t>
                      </a:r>
                      <a:endParaRPr lang="zh-CN" altLang="en-US" sz="3200" kern="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3200" kern="100" dirty="0">
                          <a:effectLst/>
                        </a:rPr>
                        <a:t>-2</a:t>
                      </a:r>
                      <a:r>
                        <a:rPr lang="en-US" altLang="zh-CN" sz="3200" kern="100" baseline="30000" dirty="0">
                          <a:effectLst/>
                        </a:rPr>
                        <a:t>63</a:t>
                      </a:r>
                      <a:r>
                        <a:rPr lang="zh-CN" altLang="en-US" sz="3200" kern="100" dirty="0">
                          <a:effectLst/>
                        </a:rPr>
                        <a:t> ～</a:t>
                      </a:r>
                      <a:r>
                        <a:rPr lang="en-US" altLang="zh-CN" sz="3200" kern="100" dirty="0">
                          <a:effectLst/>
                        </a:rPr>
                        <a:t>(2</a:t>
                      </a:r>
                      <a:r>
                        <a:rPr lang="en-US" altLang="zh-CN" sz="3200" kern="100" baseline="30000" dirty="0">
                          <a:effectLst/>
                        </a:rPr>
                        <a:t>63</a:t>
                      </a:r>
                      <a:r>
                        <a:rPr lang="en-US" altLang="zh-CN" sz="3200" kern="100" dirty="0">
                          <a:effectLst/>
                        </a:rPr>
                        <a:t>-1)</a:t>
                      </a:r>
                      <a:endParaRPr lang="zh-CN" altLang="en-US" sz="3200" kern="1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63956" y="5089782"/>
            <a:ext cx="6588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kern="100" dirty="0">
                <a:latin typeface="+mn-ea"/>
              </a:rPr>
              <a:t>一个整数数字隐含为</a:t>
            </a:r>
            <a:r>
              <a:rPr lang="en-US" altLang="zh-CN" sz="2400" kern="100" dirty="0" err="1">
                <a:latin typeface="+mn-ea"/>
              </a:rPr>
              <a:t>int</a:t>
            </a:r>
            <a:r>
              <a:rPr lang="zh-CN" altLang="en-US" sz="2400" kern="100" dirty="0">
                <a:latin typeface="+mn-ea"/>
              </a:rPr>
              <a:t>型，在表示</a:t>
            </a:r>
            <a:r>
              <a:rPr lang="en-US" altLang="zh-CN" sz="2400" kern="100" dirty="0">
                <a:latin typeface="+mn-ea"/>
              </a:rPr>
              <a:t>long</a:t>
            </a:r>
            <a:r>
              <a:rPr lang="zh-CN" altLang="en-US" sz="2400" kern="100" dirty="0">
                <a:latin typeface="+mn-ea"/>
              </a:rPr>
              <a:t>型常量时，需要在数字后面加上后缀</a:t>
            </a:r>
            <a:r>
              <a:rPr lang="en-US" altLang="zh-CN" sz="2400" kern="100" dirty="0">
                <a:latin typeface="+mn-ea"/>
              </a:rPr>
              <a:t>L</a:t>
            </a:r>
            <a:r>
              <a:rPr lang="zh-CN" altLang="en-US" sz="2400" kern="100" dirty="0">
                <a:latin typeface="+mn-ea"/>
              </a:rPr>
              <a:t>或者</a:t>
            </a:r>
            <a:r>
              <a:rPr lang="en-US" altLang="zh-CN" sz="2400" kern="100" dirty="0">
                <a:latin typeface="+mn-ea"/>
              </a:rPr>
              <a:t>l</a:t>
            </a:r>
            <a:r>
              <a:rPr lang="zh-CN" altLang="en-US" sz="2400" kern="100" dirty="0">
                <a:latin typeface="+mn-ea"/>
              </a:rPr>
              <a:t>。</a:t>
            </a:r>
            <a:endParaRPr lang="zh-CN" altLang="en-US" sz="2400" kern="1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标准计数法：由整数部分、小数点和小数部分组成，</a:t>
            </a:r>
            <a:endParaRPr lang="en-US" altLang="zh-CN" smtClean="0"/>
          </a:p>
          <a:p>
            <a:pPr lvl="1"/>
            <a:r>
              <a:rPr lang="zh-CN" altLang="en-US" smtClean="0"/>
              <a:t>如</a:t>
            </a:r>
            <a:r>
              <a:rPr lang="en-US" altLang="zh-CN" smtClean="0"/>
              <a:t>2.0</a:t>
            </a:r>
            <a:r>
              <a:rPr lang="zh-CN" altLang="en-US" smtClean="0"/>
              <a:t>，</a:t>
            </a:r>
            <a:r>
              <a:rPr lang="en-US" altLang="zh-CN" smtClean="0"/>
              <a:t>345.789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smtClean="0"/>
              <a:t>科学计数法：由十进制数、小数点、小数和指数构成，指数部分由字母</a:t>
            </a:r>
            <a:r>
              <a:rPr lang="en-US" altLang="zh-CN" smtClean="0"/>
              <a:t>E</a:t>
            </a:r>
            <a:r>
              <a:rPr lang="zh-CN" altLang="en-US" smtClean="0"/>
              <a:t>或</a:t>
            </a:r>
            <a:r>
              <a:rPr lang="en-US" altLang="zh-CN" smtClean="0"/>
              <a:t>e</a:t>
            </a:r>
            <a:r>
              <a:rPr lang="zh-CN" altLang="en-US" smtClean="0"/>
              <a:t>跟上正负号的整数表示，</a:t>
            </a:r>
            <a:endParaRPr lang="en-US" altLang="zh-CN" smtClean="0"/>
          </a:p>
          <a:p>
            <a:pPr lvl="1"/>
            <a:r>
              <a:rPr lang="zh-CN" altLang="en-US" smtClean="0"/>
              <a:t>例如，</a:t>
            </a:r>
            <a:r>
              <a:rPr lang="en-US" altLang="zh-CN" smtClean="0"/>
              <a:t>345.789</a:t>
            </a:r>
            <a:r>
              <a:rPr lang="zh-CN" altLang="en-US" smtClean="0"/>
              <a:t>，可以表示成</a:t>
            </a:r>
            <a:r>
              <a:rPr lang="en-US" altLang="zh-CN" smtClean="0"/>
              <a:t>3.45789E+2</a:t>
            </a:r>
            <a:r>
              <a:rPr lang="zh-CN" altLang="en-US" smtClean="0"/>
              <a:t>；</a:t>
            </a:r>
            <a:endParaRPr lang="zh-CN" altLang="en-US" smtClean="0"/>
          </a:p>
          <a:p>
            <a:pPr fontAlgn="base"/>
            <a:endParaRPr lang="zh-CN" altLang="zh-CN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72316" y="3699118"/>
          <a:ext cx="5911244" cy="108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8151"/>
                <a:gridCol w="1151031"/>
                <a:gridCol w="2302062"/>
              </a:tblGrid>
              <a:tr h="36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</a:rPr>
                        <a:t>数据类型</a:t>
                      </a:r>
                      <a:endParaRPr lang="zh-CN" altLang="en-US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</a:rPr>
                        <a:t>所占位数</a:t>
                      </a:r>
                      <a:endParaRPr lang="zh-CN" altLang="en-US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</a:rPr>
                        <a:t>数的范围</a:t>
                      </a:r>
                      <a:endParaRPr lang="zh-CN" altLang="en-US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  <a:tr h="36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zh-CN" altLang="en-US" sz="1600" kern="100" dirty="0">
                          <a:effectLst/>
                          <a:latin typeface="+mn-ea"/>
                          <a:ea typeface="+mn-ea"/>
                        </a:rPr>
                        <a:t>（单精度浮点数）</a:t>
                      </a:r>
                      <a:endParaRPr lang="zh-CN" altLang="en-US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</a:rPr>
                        <a:t>32</a:t>
                      </a:r>
                      <a:endParaRPr lang="zh-CN" altLang="en-US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1.4E-45 ～3.4e+38</a:t>
                      </a:r>
                      <a:endParaRPr lang="en-US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  <a:tr h="36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double（</a:t>
                      </a:r>
                      <a:r>
                        <a:rPr lang="zh-CN" altLang="en-US" sz="1600" kern="100" dirty="0">
                          <a:effectLst/>
                          <a:latin typeface="+mn-ea"/>
                          <a:ea typeface="+mn-ea"/>
                        </a:rPr>
                        <a:t>双精度浮点数）</a:t>
                      </a:r>
                      <a:endParaRPr lang="zh-CN" altLang="en-US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</a:rPr>
                        <a:t>64</a:t>
                      </a:r>
                      <a:endParaRPr lang="zh-CN" altLang="en-US" sz="16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4.9E-324 ～</a:t>
                      </a:r>
                      <a:r>
                        <a:rPr lang="en-US" sz="1600" kern="100" baseline="-250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1.7e+308</a:t>
                      </a:r>
                      <a:endParaRPr lang="en-US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15345" y="5373216"/>
            <a:ext cx="6045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kern="100" dirty="0">
                <a:latin typeface="+mn-ea"/>
              </a:rPr>
              <a:t>在一个浮点数后加字母</a:t>
            </a:r>
            <a:r>
              <a:rPr lang="en-US" altLang="zh-CN" sz="2400" kern="100" dirty="0">
                <a:latin typeface="+mn-ea"/>
              </a:rPr>
              <a:t>F</a:t>
            </a:r>
            <a:r>
              <a:rPr lang="zh-CN" altLang="en-US" sz="2400" kern="100" dirty="0">
                <a:latin typeface="+mn-ea"/>
              </a:rPr>
              <a:t>或</a:t>
            </a:r>
            <a:r>
              <a:rPr lang="en-US" altLang="zh-CN" sz="2400" kern="100" dirty="0">
                <a:latin typeface="+mn-ea"/>
              </a:rPr>
              <a:t>f</a:t>
            </a:r>
            <a:r>
              <a:rPr lang="zh-CN" altLang="en-US" sz="2400" kern="100" dirty="0">
                <a:latin typeface="+mn-ea"/>
              </a:rPr>
              <a:t>，表示</a:t>
            </a:r>
            <a:r>
              <a:rPr lang="en-US" altLang="zh-CN" sz="2400" kern="100" dirty="0">
                <a:latin typeface="+mn-ea"/>
              </a:rPr>
              <a:t>float</a:t>
            </a:r>
            <a:r>
              <a:rPr lang="zh-CN" altLang="en-US" sz="2400" kern="100" dirty="0">
                <a:latin typeface="+mn-ea"/>
              </a:rPr>
              <a:t>型。</a:t>
            </a:r>
            <a:endParaRPr lang="zh-CN" altLang="en-US" sz="2400" kern="1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各类型数据间的相互转换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自动</a:t>
            </a:r>
            <a:r>
              <a:rPr lang="zh-CN" altLang="en-US" dirty="0" smtClean="0"/>
              <a:t>类型转换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r>
              <a:rPr lang="zh-CN" altLang="en-US" dirty="0"/>
              <a:t>强制类型转换</a:t>
            </a:r>
            <a:endParaRPr lang="zh-CN" altLang="en-US" dirty="0"/>
          </a:p>
          <a:p>
            <a:pPr marL="457200" lvl="1" indent="0">
              <a:buNone/>
            </a:pPr>
            <a:r>
              <a:rPr lang="sv-SE" altLang="zh-CN" sz="2400" dirty="0" smtClean="0"/>
              <a:t>    int    </a:t>
            </a:r>
            <a:r>
              <a:rPr lang="sv-SE" altLang="zh-CN" sz="2400" dirty="0"/>
              <a:t>i</a:t>
            </a:r>
            <a:r>
              <a:rPr lang="zh-CN" altLang="sv-SE" sz="2400" dirty="0"/>
              <a:t>＝</a:t>
            </a:r>
            <a:r>
              <a:rPr lang="sv-SE" altLang="zh-CN" sz="2400" dirty="0"/>
              <a:t>65</a:t>
            </a:r>
            <a:r>
              <a:rPr lang="zh-CN" altLang="sv-SE" sz="2400" dirty="0"/>
              <a:t>；</a:t>
            </a:r>
            <a:endParaRPr lang="sv-SE" altLang="zh-CN" sz="2400" dirty="0"/>
          </a:p>
          <a:p>
            <a:pPr marL="457200" lvl="1" indent="0">
              <a:buNone/>
            </a:pPr>
            <a:r>
              <a:rPr lang="sv-SE" altLang="zh-CN" sz="2400" dirty="0"/>
              <a:t>   char   c;</a:t>
            </a:r>
            <a:endParaRPr lang="sv-SE" altLang="zh-CN" sz="2400" dirty="0"/>
          </a:p>
          <a:p>
            <a:pPr marL="457200" lvl="1" indent="0">
              <a:buNone/>
            </a:pPr>
            <a:r>
              <a:rPr lang="sv-SE" altLang="zh-CN" sz="2400" dirty="0"/>
              <a:t>   c=(char)i;  </a:t>
            </a:r>
            <a:endParaRPr lang="sv-SE" altLang="zh-CN" sz="2400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1628800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低</a:t>
            </a:r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——————————————————————&gt;</a:t>
            </a:r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高</a:t>
            </a:r>
            <a:endParaRPr lang="en-US" altLang="zh-CN" sz="2000" b="1" kern="100" dirty="0">
              <a:latin typeface="+mn-ea"/>
              <a:cs typeface="宋体" panose="02010600030101010101" pitchFamily="2" charset="-122"/>
            </a:endParaRPr>
          </a:p>
          <a:p>
            <a:pPr indent="266700" algn="just"/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byte</a:t>
            </a:r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short</a:t>
            </a:r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2000" b="1" kern="100" dirty="0" smtClean="0">
                <a:latin typeface="+mn-ea"/>
                <a:cs typeface="宋体" panose="02010600030101010101" pitchFamily="2" charset="-122"/>
              </a:rPr>
              <a:t>char—&gt; </a:t>
            </a:r>
            <a:r>
              <a:rPr lang="en-US" altLang="zh-CN" sz="2000" b="1" kern="100" dirty="0" err="1" smtClean="0">
                <a:latin typeface="+mn-ea"/>
                <a:cs typeface="宋体" panose="02010600030101010101" pitchFamily="2" charset="-122"/>
              </a:rPr>
              <a:t>int</a:t>
            </a:r>
            <a:r>
              <a:rPr lang="en-US" altLang="zh-CN" sz="2000" b="1" kern="100" dirty="0" smtClean="0">
                <a:latin typeface="+mn-ea"/>
                <a:cs typeface="宋体" panose="02010600030101010101" pitchFamily="2" charset="-122"/>
              </a:rPr>
              <a:t>—&gt; long—&gt; float—&gt; </a:t>
            </a:r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double</a:t>
            </a:r>
            <a:endParaRPr lang="en-US" altLang="zh-CN" sz="2000" b="1" kern="100" dirty="0">
              <a:latin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2"/>
          </p:nvPr>
        </p:nvGraphicFramePr>
        <p:xfrm>
          <a:off x="827584" y="981075"/>
          <a:ext cx="6984775" cy="4598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516"/>
                <a:gridCol w="1153732"/>
                <a:gridCol w="2119115"/>
                <a:gridCol w="1655074"/>
                <a:gridCol w="978338"/>
              </a:tblGrid>
              <a:tr h="6082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运算符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用法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含义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结合性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  <a:tr h="371710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二元</a:t>
                      </a:r>
                      <a:endParaRPr lang="zh-CN" altLang="en-US" sz="2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运算符</a:t>
                      </a:r>
                      <a:endParaRPr lang="zh-CN" altLang="en-US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ea"/>
                          <a:ea typeface="+mn-ea"/>
                        </a:rPr>
                        <a:t>+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op1+op2</a:t>
                      </a:r>
                      <a:endParaRPr 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加法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左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  <a:tr h="37171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op1-op2</a:t>
                      </a:r>
                      <a:endParaRPr 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减法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左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  <a:tr h="37171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op1*op2</a:t>
                      </a:r>
                      <a:endParaRPr 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乘法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左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  <a:tr h="37171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zh-CN" altLang="en-US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op1/op2</a:t>
                      </a:r>
                      <a:endParaRPr 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除法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左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  <a:tr h="37171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ea"/>
                          <a:ea typeface="+mn-ea"/>
                        </a:rPr>
                        <a:t>%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op1%op2</a:t>
                      </a:r>
                      <a:endParaRPr 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模运算</a:t>
                      </a:r>
                      <a:r>
                        <a:rPr lang="en-US" altLang="zh-CN" sz="2000" kern="1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求余</a:t>
                      </a:r>
                      <a:r>
                        <a:rPr lang="en-US" altLang="zh-CN" sz="2000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左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  <a:tr h="371710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一元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运算符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ea"/>
                          <a:ea typeface="+mn-ea"/>
                        </a:rPr>
                        <a:t>+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+op1</a:t>
                      </a:r>
                      <a:endParaRPr 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正数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右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  <a:tr h="37171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-op1</a:t>
                      </a:r>
                      <a:endParaRPr 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负数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右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  <a:tr h="60825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ea"/>
                          <a:ea typeface="+mn-ea"/>
                        </a:rPr>
                        <a:t>++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++op1,op1++</a:t>
                      </a:r>
                      <a:endParaRPr 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自增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右，左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  <a:tr h="60825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+mn-ea"/>
                          <a:ea typeface="+mn-ea"/>
                        </a:rPr>
                        <a:t>--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--op1, op1++</a:t>
                      </a:r>
                      <a:endParaRPr lang="en-US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  <a:latin typeface="+mn-ea"/>
                          <a:ea typeface="+mn-ea"/>
                        </a:rPr>
                        <a:t>自减</a:t>
                      </a:r>
                      <a:endParaRPr lang="zh-CN" altLang="en-US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右，左</a:t>
                      </a:r>
                      <a:endParaRPr lang="zh-CN" altLang="en-US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运算符的注意事项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自增、自减运算符有前缀和后缀两种形式，</a:t>
            </a:r>
            <a:endParaRPr lang="zh-CN" altLang="en-US" dirty="0"/>
          </a:p>
          <a:p>
            <a:pPr lvl="1"/>
            <a:r>
              <a:rPr lang="zh-CN" altLang="en-US" dirty="0"/>
              <a:t>先运算后使用</a:t>
            </a:r>
            <a:endParaRPr lang="zh-CN" altLang="en-US" dirty="0"/>
          </a:p>
          <a:p>
            <a:pPr lvl="1"/>
            <a:r>
              <a:rPr lang="zh-CN" altLang="en-US" dirty="0"/>
              <a:t>先使用后运算</a:t>
            </a:r>
            <a:endParaRPr lang="zh-CN" altLang="en-US" dirty="0"/>
          </a:p>
          <a:p>
            <a:r>
              <a:rPr lang="en-US" altLang="zh-CN" dirty="0" smtClean="0"/>
              <a:t>"%"</a:t>
            </a:r>
            <a:r>
              <a:rPr lang="zh-CN" altLang="en-US" dirty="0"/>
              <a:t>（求模运算符）的操作数可为浮点数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52.3%10=2.3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zh-CN" altLang="en-US" dirty="0" smtClean="0"/>
              <a:t>对</a:t>
            </a:r>
            <a:r>
              <a:rPr lang="en-US" altLang="zh-CN" dirty="0"/>
              <a:t>"+"</a:t>
            </a:r>
            <a:r>
              <a:rPr lang="zh-CN" altLang="en-US" dirty="0"/>
              <a:t>运算进行了扩展</a:t>
            </a:r>
            <a:r>
              <a:rPr lang="en-US" altLang="zh-CN" dirty="0"/>
              <a:t>,</a:t>
            </a:r>
            <a:r>
              <a:rPr lang="zh-CN" altLang="en-US" dirty="0"/>
              <a:t>可作字符串连接运算符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"ab"+"</a:t>
            </a:r>
            <a:r>
              <a:rPr lang="en-US" altLang="zh-CN" dirty="0" err="1"/>
              <a:t>efd</a:t>
            </a:r>
            <a:r>
              <a:rPr lang="en-US" altLang="zh-CN" dirty="0"/>
              <a:t>"</a:t>
            </a:r>
            <a:r>
              <a:rPr lang="zh-CN" altLang="en-US" dirty="0"/>
              <a:t>得</a:t>
            </a:r>
            <a:r>
              <a:rPr lang="en-US" altLang="zh-CN" dirty="0"/>
              <a:t>"</a:t>
            </a:r>
            <a:r>
              <a:rPr lang="en-US" altLang="zh-CN" dirty="0" err="1"/>
              <a:t>abefd</a:t>
            </a:r>
            <a:r>
              <a:rPr lang="en-US" altLang="zh-CN" dirty="0"/>
              <a:t>"</a:t>
            </a:r>
            <a:endParaRPr lang="en-US" altLang="zh-CN" dirty="0"/>
          </a:p>
          <a:p>
            <a:r>
              <a:rPr lang="zh-CN" altLang="en-US" dirty="0"/>
              <a:t>做</a:t>
            </a:r>
            <a:r>
              <a:rPr lang="en-US" altLang="zh-CN" dirty="0"/>
              <a:t>"+"</a:t>
            </a:r>
            <a:r>
              <a:rPr lang="zh-CN" altLang="en-US" dirty="0"/>
              <a:t>运算时</a:t>
            </a:r>
            <a:r>
              <a:rPr lang="en-US" altLang="zh-CN" dirty="0"/>
              <a:t>,</a:t>
            </a:r>
            <a:r>
              <a:rPr lang="zh-CN" altLang="en-US" dirty="0"/>
              <a:t>如果一个操作数是字符串</a:t>
            </a:r>
            <a:r>
              <a:rPr lang="en-US" altLang="zh-CN" dirty="0"/>
              <a:t>,</a:t>
            </a:r>
            <a:r>
              <a:rPr lang="zh-CN" altLang="en-US" dirty="0"/>
              <a:t>其它操作数自动转换成字符串</a:t>
            </a:r>
            <a:r>
              <a:rPr lang="en-US" altLang="zh-CN" dirty="0"/>
              <a:t>.</a:t>
            </a:r>
            <a:r>
              <a:rPr lang="zh-CN" altLang="en-US" dirty="0"/>
              <a:t>如</a:t>
            </a:r>
            <a:r>
              <a:rPr lang="en-US" altLang="zh-CN" dirty="0"/>
              <a:t>:  String s; s="s:"+6*5;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zh-CN" altLang="en-US" dirty="0" smtClean="0"/>
              <a:t>变量名</a:t>
            </a:r>
            <a:r>
              <a:rPr lang="en-US" altLang="zh-CN" dirty="0"/>
              <a:t>&gt;=&lt;</a:t>
            </a:r>
            <a:r>
              <a:rPr lang="zh-CN" altLang="en-US" dirty="0"/>
              <a:t>表达式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；        </a:t>
            </a:r>
            <a:r>
              <a:rPr lang="en-US" altLang="zh-CN" dirty="0" err="1"/>
              <a:t>i</a:t>
            </a:r>
            <a:r>
              <a:rPr lang="en-US" altLang="zh-CN" dirty="0"/>
              <a:t>=10</a:t>
            </a:r>
            <a:r>
              <a:rPr lang="zh-CN" altLang="en-US" dirty="0"/>
              <a:t>；        </a:t>
            </a:r>
            <a:r>
              <a:rPr lang="en-US" altLang="zh-CN" dirty="0"/>
              <a:t>j=i+20;</a:t>
            </a:r>
            <a:endParaRPr lang="en-US" altLang="zh-CN" dirty="0"/>
          </a:p>
          <a:p>
            <a:r>
              <a:rPr lang="zh-CN" altLang="zh-CN" dirty="0"/>
              <a:t>扩展赋值运算符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624" y="2924944"/>
          <a:ext cx="6264696" cy="2376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/>
                <a:gridCol w="2376264"/>
                <a:gridCol w="2592288"/>
              </a:tblGrid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运算符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示例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含义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+=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+=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= count + 3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66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-=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-= 3 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= count - 3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*=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*= 3 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count = count * 3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/=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/= 3 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= count /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%=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%=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count = count % 3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赋值相容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如果变量的类型和表达式的类型是相同的，就可以赋值，称为</a:t>
            </a:r>
            <a:r>
              <a:rPr lang="zh-CN" altLang="zh-CN" b="1" dirty="0"/>
              <a:t>类型相同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两者类型不同，并且变量类型比表达式类型长时，系统会自动将表达式的结果转换为较长的类型。如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zh-CN" dirty="0"/>
              <a:t>转换为</a:t>
            </a:r>
            <a:r>
              <a:rPr lang="en-US" altLang="zh-CN" dirty="0"/>
              <a:t>long</a:t>
            </a:r>
            <a:r>
              <a:rPr lang="zh-CN" altLang="zh-CN" dirty="0"/>
              <a:t>，这时也可以赋值，称为</a:t>
            </a:r>
            <a:r>
              <a:rPr lang="zh-CN" altLang="zh-CN" b="1" dirty="0"/>
              <a:t>赋值</a:t>
            </a:r>
            <a:r>
              <a:rPr lang="zh-CN" altLang="zh-CN" b="1" dirty="0" smtClean="0"/>
              <a:t>相容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zh-CN" dirty="0"/>
              <a:t>赋值不兼容时，可以使用强制类型转换，其格式如下：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&lt;</a:t>
            </a:r>
            <a:r>
              <a:rPr lang="zh-CN" altLang="zh-CN" dirty="0"/>
              <a:t>目标类型</a:t>
            </a:r>
            <a:r>
              <a:rPr lang="en-US" altLang="zh-CN" dirty="0"/>
              <a:t>&gt;</a:t>
            </a:r>
            <a:r>
              <a:rPr lang="zh-CN" altLang="zh-CN" dirty="0"/>
              <a:t>）</a:t>
            </a:r>
            <a:r>
              <a:rPr lang="en-US" altLang="zh-CN" dirty="0"/>
              <a:t>&lt;</a:t>
            </a:r>
            <a:r>
              <a:rPr lang="zh-CN" altLang="zh-CN" dirty="0"/>
              <a:t>表达式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例如：</a:t>
            </a:r>
            <a:endParaRPr lang="zh-CN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zh-CN" altLang="zh-CN" dirty="0"/>
              <a:t>（</a:t>
            </a:r>
            <a:r>
              <a:rPr lang="en-US" altLang="zh-CN" dirty="0" err="1"/>
              <a:t>int</a:t>
            </a:r>
            <a:r>
              <a:rPr lang="zh-CN" altLang="zh-CN" dirty="0"/>
              <a:t>）</a:t>
            </a:r>
            <a:r>
              <a:rPr lang="en-US" altLang="zh-CN" dirty="0"/>
              <a:t>123123123123L</a:t>
            </a:r>
            <a:r>
              <a:rPr lang="zh-CN" altLang="zh-CN" dirty="0"/>
              <a:t>；</a:t>
            </a:r>
            <a:r>
              <a:rPr lang="en-US" altLang="zh-CN" dirty="0"/>
              <a:t>    //</a:t>
            </a:r>
            <a:r>
              <a:rPr lang="zh-CN" altLang="zh-CN" dirty="0"/>
              <a:t>强制类型转换</a:t>
            </a:r>
            <a:endParaRPr lang="zh-CN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条件运算符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dirty="0" err="1"/>
              <a:t>boolean_expr</a:t>
            </a:r>
            <a:r>
              <a:rPr lang="en-US" altLang="zh-CN" dirty="0"/>
              <a:t>) </a:t>
            </a:r>
            <a:r>
              <a:rPr lang="en-US" altLang="zh-CN" b="1" dirty="0"/>
              <a:t>?</a:t>
            </a:r>
            <a:r>
              <a:rPr lang="en-US" altLang="zh-CN" dirty="0"/>
              <a:t> </a:t>
            </a:r>
            <a:r>
              <a:rPr lang="en-US" altLang="zh-CN" dirty="0" err="1"/>
              <a:t>true_statement</a:t>
            </a:r>
            <a:r>
              <a:rPr lang="en-US" altLang="zh-CN" dirty="0"/>
              <a:t> </a:t>
            </a:r>
            <a:r>
              <a:rPr lang="en-US" altLang="zh-CN" b="1" dirty="0"/>
              <a:t>: </a:t>
            </a:r>
            <a:r>
              <a:rPr lang="en-US" altLang="zh-CN" dirty="0" err="1"/>
              <a:t>false_statement</a:t>
            </a:r>
            <a:r>
              <a:rPr lang="zh-CN" altLang="zh-CN" dirty="0"/>
              <a:t>；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zh-CN" dirty="0"/>
              <a:t>例如：</a:t>
            </a:r>
            <a:endParaRPr lang="zh-CN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 result= sum= =0 </a:t>
            </a:r>
            <a:r>
              <a:rPr lang="en-US" altLang="zh-CN" b="1" dirty="0"/>
              <a:t>? </a:t>
            </a:r>
            <a:r>
              <a:rPr lang="en-US" altLang="zh-CN" dirty="0"/>
              <a:t>100 </a:t>
            </a:r>
            <a:r>
              <a:rPr lang="en-US" altLang="zh-CN" b="1" dirty="0"/>
              <a:t>:</a:t>
            </a:r>
            <a:r>
              <a:rPr lang="en-US" altLang="zh-CN" dirty="0"/>
              <a:t> 2*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  <a:endParaRPr lang="zh-CN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  <a:endParaRPr lang="zh-CN" altLang="en-US" sz="4800" dirty="0" smtClean="0">
              <a:solidFill>
                <a:srgbClr val="C00000"/>
              </a:solidFill>
            </a:endParaRP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Back to </a:t>
            </a:r>
            <a:endParaRPr lang="en-US" altLang="zh-CN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altLang="zh-CN" sz="2200" b="1" dirty="0">
                <a:solidFill>
                  <a:schemeClr val="bg1"/>
                </a:solidFill>
                <a:latin typeface="Calibri" panose="020F0502020204030204" pitchFamily="34" charset="0"/>
              </a:rPr>
              <a:t>school</a:t>
            </a:r>
            <a:endParaRPr lang="zh-CN" altLang="en-US" sz="2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71538" y="1943052"/>
          <a:ext cx="6092750" cy="407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位运算符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所有的数在</a:t>
            </a:r>
            <a:r>
              <a:rPr lang="en-US" altLang="zh-CN" dirty="0"/>
              <a:t>Java</a:t>
            </a:r>
            <a:r>
              <a:rPr lang="zh-CN" altLang="zh-CN" dirty="0"/>
              <a:t>虚拟机中都会转换为补码二进制表示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55576" y="1772816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+mn-ea"/>
                <a:cs typeface="宋体" panose="02010600030101010101" pitchFamily="2" charset="-122"/>
              </a:rPr>
              <a:t>例如：</a:t>
            </a:r>
            <a:endParaRPr lang="zh-CN" altLang="zh-CN" sz="2000" kern="100" dirty="0">
              <a:latin typeface="+mn-ea"/>
              <a:cs typeface="宋体" panose="02010600030101010101" pitchFamily="2" charset="-122"/>
            </a:endParaRPr>
          </a:p>
          <a:p>
            <a:pPr indent="493395" algn="just">
              <a:spcAft>
                <a:spcPts val="0"/>
              </a:spcAft>
            </a:pPr>
            <a:r>
              <a:rPr lang="zh-CN" altLang="zh-CN" sz="2000" kern="100" dirty="0">
                <a:latin typeface="+mn-ea"/>
              </a:rPr>
              <a:t>整数</a:t>
            </a:r>
            <a:r>
              <a:rPr lang="en-US" altLang="zh-CN" sz="2000" kern="100" dirty="0">
                <a:latin typeface="+mn-ea"/>
              </a:rPr>
              <a:t>1</a:t>
            </a:r>
            <a:r>
              <a:rPr lang="zh-CN" altLang="zh-CN" sz="2000" kern="100" dirty="0">
                <a:latin typeface="+mn-ea"/>
              </a:rPr>
              <a:t>表示为补码二进制为</a:t>
            </a:r>
            <a:r>
              <a:rPr lang="en-US" altLang="zh-CN" sz="2000" kern="100" dirty="0">
                <a:latin typeface="+mn-ea"/>
              </a:rPr>
              <a:t> </a:t>
            </a:r>
            <a:endParaRPr lang="en-US" altLang="zh-CN" sz="2000" kern="100" dirty="0" smtClean="0">
              <a:latin typeface="+mn-ea"/>
            </a:endParaRPr>
          </a:p>
          <a:p>
            <a:pPr indent="493395" algn="just">
              <a:spcAft>
                <a:spcPts val="0"/>
              </a:spcAft>
            </a:pPr>
            <a:r>
              <a:rPr lang="en-US" altLang="zh-CN" sz="2000" kern="100" dirty="0" smtClean="0">
                <a:latin typeface="+mn-ea"/>
              </a:rPr>
              <a:t>00000000 </a:t>
            </a:r>
            <a:r>
              <a:rPr lang="en-US" altLang="zh-CN" sz="2000" kern="100" dirty="0">
                <a:latin typeface="+mn-ea"/>
              </a:rPr>
              <a:t>00000000 00000000 00000001</a:t>
            </a:r>
            <a:r>
              <a:rPr lang="zh-CN" altLang="zh-CN" sz="2000" kern="100" dirty="0">
                <a:latin typeface="+mn-ea"/>
              </a:rPr>
              <a:t>（</a:t>
            </a:r>
            <a:r>
              <a:rPr lang="en-US" altLang="zh-CN" sz="2000" kern="100" dirty="0">
                <a:latin typeface="+mn-ea"/>
              </a:rPr>
              <a:t>4</a:t>
            </a:r>
            <a:r>
              <a:rPr lang="zh-CN" altLang="zh-CN" sz="2000" kern="100" dirty="0">
                <a:latin typeface="+mn-ea"/>
              </a:rPr>
              <a:t>个字节） </a:t>
            </a:r>
            <a:endParaRPr lang="zh-CN" altLang="zh-CN" sz="2000" kern="100" dirty="0">
              <a:latin typeface="+mn-ea"/>
            </a:endParaRPr>
          </a:p>
          <a:p>
            <a:pPr indent="493395" algn="just">
              <a:spcAft>
                <a:spcPts val="0"/>
              </a:spcAft>
            </a:pPr>
            <a:r>
              <a:rPr lang="zh-CN" altLang="zh-CN" sz="2000" kern="100" dirty="0">
                <a:latin typeface="+mn-ea"/>
              </a:rPr>
              <a:t>整数</a:t>
            </a:r>
            <a:r>
              <a:rPr lang="en-US" altLang="zh-CN" sz="2000" kern="100" dirty="0">
                <a:latin typeface="+mn-ea"/>
              </a:rPr>
              <a:t>-1</a:t>
            </a:r>
            <a:r>
              <a:rPr lang="zh-CN" altLang="zh-CN" sz="2000" kern="100" dirty="0">
                <a:latin typeface="+mn-ea"/>
              </a:rPr>
              <a:t>表示为补码二进制</a:t>
            </a:r>
            <a:r>
              <a:rPr lang="zh-CN" altLang="zh-CN" sz="2000" kern="100" dirty="0" smtClean="0">
                <a:latin typeface="+mn-ea"/>
              </a:rPr>
              <a:t>为</a:t>
            </a:r>
            <a:endParaRPr lang="en-US" altLang="zh-CN" sz="2000" kern="100" dirty="0" smtClean="0">
              <a:latin typeface="+mn-ea"/>
            </a:endParaRPr>
          </a:p>
          <a:p>
            <a:pPr indent="493395" algn="just">
              <a:spcAft>
                <a:spcPts val="0"/>
              </a:spcAft>
            </a:pPr>
            <a:r>
              <a:rPr lang="en-US" altLang="zh-CN" sz="2000" kern="100" dirty="0" smtClean="0">
                <a:latin typeface="+mn-ea"/>
              </a:rPr>
              <a:t>11111111 </a:t>
            </a:r>
            <a:r>
              <a:rPr lang="en-US" altLang="zh-CN" sz="2000" kern="100" dirty="0">
                <a:latin typeface="+mn-ea"/>
              </a:rPr>
              <a:t>11111111 11111111 11111111  </a:t>
            </a:r>
            <a:r>
              <a:rPr lang="zh-CN" altLang="zh-CN" sz="2000" kern="100" dirty="0">
                <a:latin typeface="+mn-ea"/>
              </a:rPr>
              <a:t>（</a:t>
            </a:r>
            <a:r>
              <a:rPr lang="en-US" altLang="zh-CN" sz="2000" kern="100" dirty="0">
                <a:latin typeface="+mn-ea"/>
              </a:rPr>
              <a:t>4</a:t>
            </a:r>
            <a:r>
              <a:rPr lang="zh-CN" altLang="zh-CN" sz="2000" kern="100" dirty="0">
                <a:latin typeface="+mn-ea"/>
              </a:rPr>
              <a:t>个字节）</a:t>
            </a:r>
            <a:endParaRPr lang="zh-CN" altLang="zh-CN" sz="2000" kern="100" dirty="0"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7526" y="3682342"/>
          <a:ext cx="7164873" cy="2499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961"/>
                <a:gridCol w="1876514"/>
                <a:gridCol w="4435398"/>
              </a:tblGrid>
              <a:tr h="26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运算符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4986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示例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1181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含义 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207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&amp;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Op1 &amp; Op2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使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Op1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Op2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按位相与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6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|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Op1 | Op2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使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Op1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Op2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按位相或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6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796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~Op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按位取反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52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Op1 ^ Op2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使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Op1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Op2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按位异或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304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&lt;&lt; 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Op1 &lt;&lt; Op2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使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Op1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左移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Op2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右补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272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&gt;&gt; 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Op1 &gt;&gt; Op2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使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Op1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右移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Op2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sz="1800" kern="100">
                          <a:effectLst/>
                          <a:latin typeface="+mn-ea"/>
                          <a:ea typeface="+mn-ea"/>
                        </a:rPr>
                        <a:t>左边补充符号位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234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&gt;&gt;&gt; 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Op1 &gt;&gt;&gt;  Op2</a:t>
                      </a:r>
                      <a:endParaRPr lang="zh-CN" sz="18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使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Op1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无符号右移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Op2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sz="1800" kern="100" dirty="0">
                          <a:effectLst/>
                          <a:latin typeface="+mn-ea"/>
                          <a:ea typeface="+mn-ea"/>
                        </a:rPr>
                        <a:t>左边始终补添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</a:rPr>
                        <a:t>0)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关系运算符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关系运算符用来比较两个值之间的大小，结果返回布尔值：</a:t>
            </a:r>
            <a:r>
              <a:rPr lang="en-US" altLang="zh-CN" dirty="0"/>
              <a:t>true</a:t>
            </a:r>
            <a:r>
              <a:rPr lang="zh-CN" altLang="zh-CN" dirty="0"/>
              <a:t>或者</a:t>
            </a:r>
            <a:r>
              <a:rPr lang="en-US" altLang="zh-CN" dirty="0"/>
              <a:t>false</a:t>
            </a:r>
            <a:r>
              <a:rPr lang="zh-CN" altLang="zh-CN" dirty="0"/>
              <a:t>。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02218" y="2132856"/>
          <a:ext cx="6882149" cy="3744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972"/>
                <a:gridCol w="1804832"/>
                <a:gridCol w="3898345"/>
              </a:tblGrid>
              <a:tr h="671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运算符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示例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32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含义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501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==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Op1 == Op2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比较两个数据是否相等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97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!=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Op1 != Op2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比较两个数据是否不等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97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&lt; 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Op1 &lt; Op2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比较一个是否小于另一个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47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&gt; 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Op1 &gt; Op2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比较一个是否大于另一个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47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&lt;=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Op1 &lt;= Op2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比较一个是否小于等于另一个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680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&gt;=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Op1 &gt;= Op2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比较一个是否大于等于另一个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逻辑运算符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逻辑运算，也叫布尔运算符，只能处理布尔类型的数据，所得结果也是布尔值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逻辑运算符支持“短路运算”（</a:t>
            </a:r>
            <a:r>
              <a:rPr lang="en-US" altLang="zh-CN" dirty="0"/>
              <a:t>short-circuit</a:t>
            </a:r>
            <a:r>
              <a:rPr lang="zh-CN" altLang="zh-CN" dirty="0"/>
              <a:t>）。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9777" y="3212976"/>
          <a:ext cx="7484629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635"/>
                <a:gridCol w="1357668"/>
                <a:gridCol w="1060951"/>
                <a:gridCol w="1236737"/>
                <a:gridCol w="1236737"/>
                <a:gridCol w="1411901"/>
              </a:tblGrid>
              <a:tr h="56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x&amp;&amp;y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x||y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!x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!y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68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617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866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表达式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表达式是</a:t>
            </a:r>
            <a:r>
              <a:rPr lang="zh-CN" altLang="zh-CN" dirty="0"/>
              <a:t>由运算符和操作数组成的符号序列。它根据运算符的</a:t>
            </a:r>
            <a:r>
              <a:rPr lang="zh-CN" altLang="zh-CN" b="1" dirty="0"/>
              <a:t>优先级别和结合性</a:t>
            </a:r>
            <a:r>
              <a:rPr lang="zh-CN" altLang="zh-CN" dirty="0"/>
              <a:t>，首先执行指定的计算再返回</a:t>
            </a:r>
            <a:r>
              <a:rPr lang="zh-CN" altLang="zh-CN" dirty="0" smtClean="0"/>
              <a:t>某个</a:t>
            </a:r>
            <a:r>
              <a:rPr lang="zh-CN" altLang="zh-CN" dirty="0"/>
              <a:t>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在对表达式进行运算时，遵循一定的规则，要按运算符的优先级</a:t>
            </a:r>
            <a:r>
              <a:rPr lang="zh-CN" altLang="zh-CN" b="1" dirty="0"/>
              <a:t>从高到低</a:t>
            </a:r>
            <a:r>
              <a:rPr lang="zh-CN" altLang="zh-CN" dirty="0"/>
              <a:t>进行，同级的运算符则按从</a:t>
            </a:r>
            <a:r>
              <a:rPr lang="zh-CN" altLang="zh-CN" b="1" dirty="0"/>
              <a:t>左到右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/>
              <a:t>在表达式中，为了使表达式的结构更清晰，可以显示的用（）标明运算次序，括号中的表达式首先被计算。</a:t>
            </a:r>
            <a:r>
              <a:rPr lang="zh-CN" altLang="zh-CN" dirty="0" smtClean="0"/>
              <a:t>方向</a:t>
            </a:r>
            <a:r>
              <a:rPr lang="zh-CN" altLang="zh-CN" dirty="0"/>
              <a:t>进行。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971984" y="5661248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" indent="266700" algn="just"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（（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x&lt;y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&amp;&amp;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x&gt;10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||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（（（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y&gt;0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x&lt;50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y&gt;50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	</a:t>
            </a:r>
            <a:r>
              <a:rPr lang="zh-CN" altLang="zh-CN" dirty="0"/>
              <a:t>程序控制语句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b="1" dirty="0"/>
              <a:t> if</a:t>
            </a:r>
            <a:r>
              <a:rPr lang="zh-CN" altLang="zh-CN" b="1" dirty="0"/>
              <a:t>语句</a:t>
            </a:r>
            <a:endParaRPr lang="zh-CN" altLang="zh-CN" b="1" dirty="0"/>
          </a:p>
          <a:p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510087" y="2276872"/>
            <a:ext cx="2232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7965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if (condition) 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60070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statement1;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7965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else  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60070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statement2;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268760"/>
            <a:ext cx="5040560" cy="4536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阶梯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b="1" dirty="0"/>
              <a:t> if</a:t>
            </a:r>
            <a:r>
              <a:rPr lang="zh-CN" altLang="zh-CN" b="1" dirty="0"/>
              <a:t>语句</a:t>
            </a:r>
            <a:endParaRPr lang="zh-CN" altLang="zh-CN" b="1" dirty="0"/>
          </a:p>
          <a:p>
            <a:endParaRPr lang="zh-CN" altLang="zh-CN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88" y="1052735"/>
            <a:ext cx="5672895" cy="525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zh-CN" dirty="0"/>
              <a:t>语句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b="1" dirty="0"/>
              <a:t> </a:t>
            </a:r>
            <a:r>
              <a:rPr lang="zh-CN" altLang="en-US" b="1" dirty="0" smtClean="0"/>
              <a:t>多路分支</a:t>
            </a:r>
            <a:endParaRPr lang="zh-CN" altLang="zh-CN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50928"/>
            <a:ext cx="2880320" cy="5060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666204" y="15567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表达式</a:t>
            </a:r>
            <a:r>
              <a:rPr lang="en-US" altLang="zh-CN" sz="2400" b="1" kern="100" dirty="0">
                <a:latin typeface="+mn-ea"/>
              </a:rPr>
              <a:t>expression</a:t>
            </a:r>
            <a:r>
              <a:rPr lang="zh-CN" altLang="zh-CN" sz="2400" kern="100" dirty="0">
                <a:latin typeface="+mn-ea"/>
              </a:rPr>
              <a:t>的计算结果必须为</a:t>
            </a:r>
            <a:r>
              <a:rPr lang="en-US" altLang="zh-CN" sz="2400" kern="100" dirty="0">
                <a:latin typeface="+mn-ea"/>
              </a:rPr>
              <a:t>byte</a:t>
            </a:r>
            <a:r>
              <a:rPr lang="zh-CN" altLang="zh-CN" sz="2400" kern="100" dirty="0">
                <a:latin typeface="+mn-ea"/>
              </a:rPr>
              <a:t>、</a:t>
            </a:r>
            <a:r>
              <a:rPr lang="en-US" altLang="zh-CN" sz="2400" kern="100" dirty="0">
                <a:latin typeface="+mn-ea"/>
              </a:rPr>
              <a:t>short</a:t>
            </a:r>
            <a:r>
              <a:rPr lang="zh-CN" altLang="zh-CN" sz="2400" kern="100" dirty="0">
                <a:latin typeface="+mn-ea"/>
              </a:rPr>
              <a:t>、</a:t>
            </a:r>
            <a:r>
              <a:rPr lang="en-US" altLang="zh-CN" sz="2400" kern="100" dirty="0" err="1">
                <a:latin typeface="+mn-ea"/>
              </a:rPr>
              <a:t>int</a:t>
            </a:r>
            <a:r>
              <a:rPr lang="zh-CN" altLang="zh-CN" sz="2400" kern="100" dirty="0">
                <a:latin typeface="+mn-ea"/>
              </a:rPr>
              <a:t>、</a:t>
            </a:r>
            <a:r>
              <a:rPr lang="en-US" altLang="zh-CN" sz="2400" kern="100" dirty="0">
                <a:latin typeface="+mn-ea"/>
              </a:rPr>
              <a:t>char</a:t>
            </a:r>
            <a:r>
              <a:rPr lang="zh-CN" altLang="zh-CN" sz="2400" kern="100" dirty="0">
                <a:latin typeface="+mn-ea"/>
              </a:rPr>
              <a:t>、字符串或者</a:t>
            </a:r>
            <a:r>
              <a:rPr lang="en-US" altLang="zh-CN" sz="2400" kern="100" dirty="0" err="1">
                <a:latin typeface="+mn-ea"/>
              </a:rPr>
              <a:t>enum</a:t>
            </a:r>
            <a:r>
              <a:rPr lang="zh-CN" altLang="zh-CN" sz="2400" kern="100" dirty="0">
                <a:latin typeface="+mn-ea"/>
              </a:rPr>
              <a:t>类型，每个</a:t>
            </a:r>
            <a:r>
              <a:rPr lang="en-US" altLang="zh-CN" sz="2400" kern="100" dirty="0">
                <a:latin typeface="+mn-ea"/>
              </a:rPr>
              <a:t>case</a:t>
            </a:r>
            <a:r>
              <a:rPr lang="zh-CN" altLang="zh-CN" sz="2400" kern="100" dirty="0">
                <a:latin typeface="+mn-ea"/>
              </a:rPr>
              <a:t>语句后的值</a:t>
            </a:r>
            <a:r>
              <a:rPr lang="en-US" altLang="zh-CN" sz="2400" kern="100" dirty="0">
                <a:latin typeface="+mn-ea"/>
              </a:rPr>
              <a:t>value</a:t>
            </a:r>
            <a:r>
              <a:rPr lang="zh-CN" altLang="zh-CN" sz="2400" kern="100" dirty="0">
                <a:latin typeface="+mn-ea"/>
              </a:rPr>
              <a:t>必须是与</a:t>
            </a:r>
            <a:r>
              <a:rPr lang="en-US" altLang="zh-CN" sz="2400" kern="100" dirty="0">
                <a:latin typeface="+mn-ea"/>
              </a:rPr>
              <a:t>expression</a:t>
            </a:r>
            <a:r>
              <a:rPr lang="zh-CN" altLang="zh-CN" sz="2400" kern="100" dirty="0">
                <a:latin typeface="+mn-ea"/>
              </a:rPr>
              <a:t>类型兼容的一个常量。重复的</a:t>
            </a:r>
            <a:r>
              <a:rPr lang="en-US" altLang="zh-CN" sz="2400" kern="100" dirty="0">
                <a:latin typeface="+mn-ea"/>
              </a:rPr>
              <a:t>case</a:t>
            </a:r>
            <a:r>
              <a:rPr lang="zh-CN" altLang="zh-CN" sz="2400" kern="100" dirty="0">
                <a:latin typeface="+mn-ea"/>
              </a:rPr>
              <a:t>值是不允许的。</a:t>
            </a:r>
            <a:endParaRPr lang="zh-CN" altLang="zh-CN" sz="2400" kern="1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5510530"/>
            <a:ext cx="2779395" cy="38608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switch</a:t>
            </a: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在新版本中的扩展功能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</a:t>
            </a:r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467995" y="981075"/>
            <a:ext cx="3547110" cy="511873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0000"/>
                </a:solidFill>
              </a:rPr>
              <a:t>switch表达式</a:t>
            </a:r>
            <a:r>
              <a:rPr lang="zh-CN" altLang="en-US"/>
              <a:t>是自JDK14引入的新功能，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zh-CN" altLang="en-US">
                <a:solidFill>
                  <a:srgbClr val="FF0000"/>
                </a:solidFill>
              </a:rPr>
              <a:t>yield </a:t>
            </a:r>
            <a:r>
              <a:rPr lang="zh-CN" altLang="en-US"/>
              <a:t>语句返回一个值，</a:t>
            </a:r>
            <a:endParaRPr lang="zh-CN" altLang="en-US"/>
          </a:p>
          <a:p>
            <a:r>
              <a:rPr lang="zh-CN" altLang="en-US"/>
              <a:t>多个case 语句可以缩写为一行，但是必须有default语句，</a:t>
            </a:r>
            <a:endParaRPr lang="zh-CN" altLang="en-US"/>
          </a:p>
          <a:p>
            <a:r>
              <a:rPr lang="zh-CN" altLang="en-US"/>
              <a:t>使用运算符“</a:t>
            </a:r>
            <a:r>
              <a:rPr lang="zh-CN" altLang="en-US">
                <a:solidFill>
                  <a:srgbClr val="FF0000"/>
                </a:solidFill>
              </a:rPr>
              <a:t>-&gt;</a:t>
            </a:r>
            <a:r>
              <a:rPr lang="zh-CN" altLang="en-US"/>
              <a:t>”代替了冒号，</a:t>
            </a:r>
            <a:endParaRPr lang="zh-CN" altLang="en-US"/>
          </a:p>
          <a:p>
            <a:r>
              <a:rPr lang="zh-CN" altLang="en-US"/>
              <a:t>不需要使用break跳出switch表达式。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16145" y="908685"/>
            <a:ext cx="3806825" cy="5311775"/>
          </a:xfrm>
          <a:prstGeom prst="rect">
            <a:avLst/>
          </a:prstGeom>
          <a:ln>
            <a:gradFill>
              <a:gsLst>
                <a:gs pos="50000">
                  <a:schemeClr val="accent2"/>
                </a:gs>
                <a:gs pos="0">
                  <a:schemeClr val="accent2">
                    <a:lumMod val="25000"/>
                    <a:lumOff val="75000"/>
                  </a:schemeClr>
                </a:gs>
                <a:gs pos="100000">
                  <a:schemeClr val="accent2">
                    <a:lumMod val="85000"/>
                  </a:schemeClr>
                </a:gs>
              </a:gsLst>
              <a:lin ang="5400000" scaled="0"/>
            </a:gra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zh-CN" dirty="0"/>
              <a:t>与</a:t>
            </a:r>
            <a:r>
              <a:rPr lang="en-US" altLang="zh-CN" dirty="0"/>
              <a:t>do-while</a:t>
            </a:r>
            <a:r>
              <a:rPr lang="zh-CN" altLang="zh-CN" dirty="0"/>
              <a:t>语句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当它的条件表达式是</a:t>
            </a:r>
            <a:r>
              <a:rPr lang="en-US" altLang="zh-CN" dirty="0"/>
              <a:t>true</a:t>
            </a:r>
            <a:r>
              <a:rPr lang="zh-CN" altLang="zh-CN" dirty="0"/>
              <a:t>时，</a:t>
            </a:r>
            <a:r>
              <a:rPr lang="en-US" altLang="zh-CN" dirty="0"/>
              <a:t>while</a:t>
            </a:r>
            <a:r>
              <a:rPr lang="zh-CN" altLang="zh-CN" dirty="0"/>
              <a:t>语句重复执行循环体，循环体可以是一个语句或者语句块。</a:t>
            </a:r>
            <a:endParaRPr lang="zh-CN" altLang="zh-CN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8" y="1988840"/>
            <a:ext cx="4228334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98" y="3789040"/>
            <a:ext cx="3981479" cy="2843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zh-CN" dirty="0"/>
              <a:t>语句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68" y="765175"/>
            <a:ext cx="6840760" cy="243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636912"/>
            <a:ext cx="5698405" cy="366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2.1 </a:t>
            </a:r>
            <a:r>
              <a:rPr lang="zh-CN" altLang="en-US" dirty="0" smtClean="0"/>
              <a:t>标识符</a:t>
            </a:r>
            <a:r>
              <a:rPr lang="zh-CN" altLang="en-US" dirty="0"/>
              <a:t>和关键字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为程序中的各个元素进行命名，这种命名的记号，就是标识符（</a:t>
            </a:r>
            <a:r>
              <a:rPr lang="en-US" altLang="zh-CN" dirty="0"/>
              <a:t>Identifier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一般地，在</a:t>
            </a:r>
            <a:r>
              <a:rPr lang="en-US" altLang="zh-CN" dirty="0"/>
              <a:t>Java </a:t>
            </a:r>
            <a:r>
              <a:rPr lang="zh-CN" altLang="en-US" dirty="0"/>
              <a:t>中标识符是以字母、下划线（</a:t>
            </a:r>
            <a:r>
              <a:rPr lang="en-US" altLang="zh-CN" dirty="0"/>
              <a:t>_</a:t>
            </a:r>
            <a:r>
              <a:rPr lang="zh-CN" altLang="en-US" dirty="0"/>
              <a:t>）、美元符号（</a:t>
            </a:r>
            <a:r>
              <a:rPr lang="en-US" altLang="zh-CN" dirty="0"/>
              <a:t>$</a:t>
            </a:r>
            <a:r>
              <a:rPr lang="zh-CN" altLang="en-US" dirty="0"/>
              <a:t>）等开始的一个字符序列，后面可以跟字母、下划线、美元符号、数字等字符，不能包含运算符和一些特殊字符，如</a:t>
            </a:r>
            <a:r>
              <a:rPr lang="en-US" altLang="zh-CN" dirty="0"/>
              <a:t>#</a:t>
            </a:r>
            <a:r>
              <a:rPr lang="zh-CN" altLang="en-US" dirty="0"/>
              <a:t>、*等。</a:t>
            </a:r>
            <a:endParaRPr lang="zh-CN" altLang="en-US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语言使用</a:t>
            </a:r>
            <a:r>
              <a:rPr lang="en-US" altLang="zh-CN" dirty="0"/>
              <a:t>Unicode </a:t>
            </a:r>
            <a:r>
              <a:rPr lang="zh-CN" altLang="en-US" dirty="0"/>
              <a:t>字符集，一般用</a:t>
            </a:r>
            <a:r>
              <a:rPr lang="en-US" altLang="zh-CN" dirty="0"/>
              <a:t>16</a:t>
            </a:r>
            <a:r>
              <a:rPr lang="zh-CN" altLang="en-US" dirty="0"/>
              <a:t>位二进制表示一个字符，并且在</a:t>
            </a:r>
            <a:r>
              <a:rPr lang="en-US" altLang="zh-CN" dirty="0"/>
              <a:t>0~255</a:t>
            </a:r>
            <a:r>
              <a:rPr lang="zh-CN" altLang="en-US" dirty="0"/>
              <a:t>编码区与</a:t>
            </a:r>
            <a:r>
              <a:rPr lang="en-US" altLang="zh-CN" dirty="0"/>
              <a:t>ASCII</a:t>
            </a:r>
            <a:r>
              <a:rPr lang="zh-CN" altLang="en-US" dirty="0"/>
              <a:t>字符集是兼容的。</a:t>
            </a:r>
            <a:endParaRPr lang="zh-CN" altLang="en-US" dirty="0"/>
          </a:p>
          <a:p>
            <a:r>
              <a:rPr lang="zh-CN" altLang="en-US" dirty="0"/>
              <a:t>一些合法的标识符：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Body</a:t>
            </a:r>
            <a:r>
              <a:rPr lang="zh-CN" altLang="en-US" dirty="0"/>
              <a:t>，</a:t>
            </a:r>
            <a:r>
              <a:rPr lang="en-US" altLang="zh-CN" dirty="0"/>
              <a:t>_test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  <a:r>
              <a:rPr lang="en-US" altLang="zh-CN" dirty="0" smtClean="0"/>
              <a:t>hello      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zh-CN" dirty="0"/>
              <a:t>语句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68" y="765175"/>
            <a:ext cx="6840760" cy="243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84" y="2003707"/>
            <a:ext cx="5698405" cy="366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68960"/>
            <a:ext cx="679132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zh-CN" dirty="0"/>
              <a:t>语句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946" y="981075"/>
            <a:ext cx="7803557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74764"/>
            <a:ext cx="6480720" cy="5112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zh-CN" dirty="0"/>
              <a:t>语句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强迫一次循环提前结束从而进行下一次循环。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1484784"/>
            <a:ext cx="5649029" cy="4504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78445"/>
            <a:ext cx="5582307" cy="4846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970" y="2700573"/>
            <a:ext cx="4186482" cy="417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8197850" cy="349250"/>
          </a:xfrm>
        </p:spPr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zh-CN" altLang="zh-CN" sz="3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实用案例</a:t>
            </a:r>
            <a:r>
              <a:rPr lang="en-US" altLang="zh-CN" sz="3600" b="1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1</a:t>
            </a:r>
            <a:endParaRPr lang="zh-CN" altLang="zh-CN" sz="36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sz="2800" b="1" dirty="0" smtClean="0"/>
              <a:t>计算</a:t>
            </a:r>
            <a:r>
              <a:rPr lang="zh-CN" altLang="zh-CN" sz="2800" b="1" dirty="0"/>
              <a:t>斐波那契（</a:t>
            </a:r>
            <a:r>
              <a:rPr lang="en-US" altLang="zh-CN" sz="2800" b="1" dirty="0"/>
              <a:t>Fibonacci</a:t>
            </a:r>
            <a:r>
              <a:rPr lang="zh-CN" altLang="zh-CN" sz="2800" b="1" dirty="0"/>
              <a:t>）数列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输出</a:t>
            </a:r>
            <a:r>
              <a:rPr lang="zh-CN" altLang="zh-CN" dirty="0"/>
              <a:t>前</a:t>
            </a:r>
            <a:r>
              <a:rPr lang="en-US" altLang="zh-CN" dirty="0"/>
              <a:t>40</a:t>
            </a:r>
            <a:r>
              <a:rPr lang="zh-CN" altLang="zh-CN" dirty="0"/>
              <a:t>项。该数列的前两项都是</a:t>
            </a:r>
            <a:r>
              <a:rPr lang="en-US" altLang="zh-CN" dirty="0"/>
              <a:t>1</a:t>
            </a:r>
            <a:r>
              <a:rPr lang="zh-CN" altLang="zh-CN" dirty="0"/>
              <a:t>，从第</a:t>
            </a:r>
            <a:r>
              <a:rPr lang="en-US" altLang="zh-CN" dirty="0"/>
              <a:t>3</a:t>
            </a:r>
            <a:r>
              <a:rPr lang="zh-CN" altLang="zh-CN" dirty="0"/>
              <a:t>项开始，其后的每一个数据项都是前面的两个数据项之和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768" y="761829"/>
            <a:ext cx="5333766" cy="5980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补充一个特殊运算符</a:t>
            </a:r>
            <a:r>
              <a:rPr lang="en-US" altLang="zh-CN"/>
              <a:t>::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r>
              <a:rPr lang="en-US" altLang="zh-CN"/>
              <a:t>J</a:t>
            </a:r>
            <a:r>
              <a:rPr lang="zh-CN" altLang="en-US"/>
              <a:t>dk8中使用了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::</a:t>
            </a:r>
            <a:r>
              <a:rPr lang="zh-CN" altLang="en-US"/>
              <a:t>的用法。就是把方法当做参数传到stream内部，使stream的每个元素都传入到该方法里面执行一下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86660" y="3235960"/>
            <a:ext cx="4041775" cy="3860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a1.forEach(MyTest::printValur);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1" tooltip="重庆大学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不允许对关键字赋予别的含义。所有的关键字都是</a:t>
            </a:r>
            <a:r>
              <a:rPr lang="zh-CN" altLang="en-US" b="1" dirty="0"/>
              <a:t>小写</a:t>
            </a:r>
            <a:r>
              <a:rPr lang="zh-CN" altLang="en-US" dirty="0"/>
              <a:t>的，如果被大写，就不是关键字了。</a:t>
            </a:r>
            <a:endParaRPr lang="zh-CN" altLang="en-US" dirty="0"/>
          </a:p>
          <a:p>
            <a:pPr lvl="1"/>
            <a:r>
              <a:rPr lang="en-US" altLang="zh-CN" b="1" dirty="0"/>
              <a:t>byte   short  </a:t>
            </a:r>
            <a:r>
              <a:rPr lang="en-US" altLang="zh-CN" b="1" dirty="0" err="1"/>
              <a:t>int</a:t>
            </a:r>
            <a:r>
              <a:rPr lang="en-US" altLang="zh-CN" b="1" dirty="0"/>
              <a:t>   long  float  double  char   </a:t>
            </a:r>
            <a:r>
              <a:rPr lang="en-US" altLang="zh-CN" b="1" dirty="0" err="1"/>
              <a:t>boolean</a:t>
            </a:r>
            <a:endParaRPr lang="en-US" altLang="zh-CN" dirty="0"/>
          </a:p>
          <a:p>
            <a:pPr lvl="1"/>
            <a:r>
              <a:rPr lang="en-US" altLang="zh-CN" b="1" dirty="0"/>
              <a:t>if  else  switch  case  default  do  while  for  break  </a:t>
            </a:r>
            <a:r>
              <a:rPr lang="en-US" altLang="zh-CN" b="1" dirty="0" smtClean="0"/>
              <a:t>continue  return   void</a:t>
            </a:r>
            <a:endParaRPr lang="en-US" altLang="zh-CN" dirty="0"/>
          </a:p>
          <a:p>
            <a:pPr lvl="1"/>
            <a:r>
              <a:rPr lang="en-US" altLang="zh-CN" b="1" dirty="0" smtClean="0"/>
              <a:t>private   </a:t>
            </a:r>
            <a:r>
              <a:rPr lang="en-US" altLang="zh-CN" b="1" dirty="0"/>
              <a:t>public  protected   final  static   abstract   synchronized   volatile</a:t>
            </a:r>
            <a:endParaRPr lang="en-US" altLang="zh-CN" dirty="0"/>
          </a:p>
          <a:p>
            <a:pPr lvl="1"/>
            <a:r>
              <a:rPr lang="en-US" altLang="zh-CN" b="1" dirty="0"/>
              <a:t>try  catch  finally  throw  throws</a:t>
            </a:r>
            <a:endParaRPr lang="en-US" altLang="zh-CN" dirty="0"/>
          </a:p>
          <a:p>
            <a:pPr lvl="1"/>
            <a:r>
              <a:rPr lang="en-US" altLang="zh-CN" b="1" dirty="0"/>
              <a:t>new  extends  implements  class  </a:t>
            </a:r>
            <a:r>
              <a:rPr lang="en-US" altLang="zh-CN" b="1" dirty="0" err="1"/>
              <a:t>instanceof</a:t>
            </a:r>
            <a:r>
              <a:rPr lang="en-US" altLang="zh-CN" b="1" dirty="0"/>
              <a:t>  this  super</a:t>
            </a:r>
            <a:endParaRPr lang="en-US" altLang="zh-CN" dirty="0"/>
          </a:p>
          <a:p>
            <a:pPr lvl="1"/>
            <a:r>
              <a:rPr lang="en-US" altLang="zh-CN" b="1" dirty="0"/>
              <a:t>false   true    </a:t>
            </a:r>
            <a:r>
              <a:rPr lang="en-US" altLang="zh-CN" b="1" dirty="0" smtClean="0"/>
              <a:t>null  </a:t>
            </a:r>
            <a:r>
              <a:rPr lang="en-US" altLang="zh-CN" b="1" dirty="0"/>
              <a:t>package   import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单行注释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单行注释以“</a:t>
            </a:r>
            <a:r>
              <a:rPr lang="en-US" altLang="zh-CN" dirty="0"/>
              <a:t>//</a:t>
            </a:r>
            <a:r>
              <a:rPr lang="zh-CN" altLang="en-US" dirty="0"/>
              <a:t>”开头，至该行结尾，其格式如下：</a:t>
            </a:r>
            <a:endParaRPr lang="zh-CN" altLang="en-US" dirty="0"/>
          </a:p>
          <a:p>
            <a:pPr marL="400050" lvl="1" indent="0">
              <a:buNone/>
            </a:pPr>
            <a:r>
              <a:rPr lang="en-US" altLang="zh-CN" i="1" dirty="0"/>
              <a:t>// </a:t>
            </a:r>
            <a:r>
              <a:rPr lang="zh-CN" altLang="en-US" i="1" dirty="0"/>
              <a:t>注释内容</a:t>
            </a:r>
            <a:r>
              <a:rPr lang="en-US" altLang="zh-CN" i="1" dirty="0"/>
              <a:t>……</a:t>
            </a:r>
            <a:endParaRPr lang="en-US" altLang="zh-CN" i="1" dirty="0"/>
          </a:p>
          <a:p>
            <a:pPr lvl="0"/>
            <a:r>
              <a:rPr lang="zh-CN" altLang="en-US" dirty="0"/>
              <a:t>多行注释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多行注释以“</a:t>
            </a:r>
            <a:r>
              <a:rPr lang="en-US" altLang="zh-CN" dirty="0"/>
              <a:t>/*</a:t>
            </a:r>
            <a:r>
              <a:rPr lang="zh-CN" altLang="en-US" dirty="0"/>
              <a:t>”开始，遇到“*</a:t>
            </a:r>
            <a:r>
              <a:rPr lang="en-US" altLang="zh-CN" dirty="0"/>
              <a:t>/</a:t>
            </a:r>
            <a:r>
              <a:rPr lang="zh-CN" altLang="en-US" dirty="0"/>
              <a:t>”结束，其格式如下：</a:t>
            </a:r>
            <a:endParaRPr lang="zh-CN" altLang="en-US" dirty="0"/>
          </a:p>
          <a:p>
            <a:pPr marL="400050" lvl="1" indent="0">
              <a:buNone/>
            </a:pPr>
            <a:r>
              <a:rPr lang="en-US" altLang="zh-CN" i="1" dirty="0"/>
              <a:t>/*  </a:t>
            </a:r>
            <a:r>
              <a:rPr lang="zh-CN" altLang="en-US" i="1" dirty="0"/>
              <a:t>注释文本</a:t>
            </a:r>
            <a:endParaRPr lang="zh-CN" altLang="en-US" i="1" dirty="0"/>
          </a:p>
          <a:p>
            <a:pPr marL="400050" lvl="1" indent="0">
              <a:buNone/>
            </a:pPr>
            <a:r>
              <a:rPr lang="zh-CN" altLang="en-US" i="1" dirty="0"/>
              <a:t>   </a:t>
            </a:r>
            <a:r>
              <a:rPr lang="en-US" altLang="zh-CN" i="1" dirty="0"/>
              <a:t>……</a:t>
            </a:r>
            <a:endParaRPr lang="zh-CN" altLang="en-US" i="1" dirty="0"/>
          </a:p>
          <a:p>
            <a:pPr marL="400050" lvl="1" indent="0">
              <a:buNone/>
            </a:pPr>
            <a:r>
              <a:rPr lang="zh-CN" altLang="en-US" i="1" dirty="0"/>
              <a:t>*</a:t>
            </a:r>
            <a:r>
              <a:rPr lang="en-US" altLang="zh-CN" i="1" dirty="0"/>
              <a:t>/</a:t>
            </a:r>
            <a:endParaRPr lang="zh-CN" altLang="en-US" i="1" dirty="0"/>
          </a:p>
          <a:p>
            <a:pPr lvl="0"/>
            <a:r>
              <a:rPr lang="zh-CN" altLang="en-US" dirty="0"/>
              <a:t>文档注释</a:t>
            </a:r>
            <a:endParaRPr lang="zh-CN" altLang="en-US" dirty="0"/>
          </a:p>
          <a:p>
            <a:pPr marL="400050" lvl="1" indent="0">
              <a:buNone/>
            </a:pPr>
            <a:r>
              <a:rPr lang="zh-CN" altLang="en-US" dirty="0"/>
              <a:t>文件注释以“</a:t>
            </a:r>
            <a:r>
              <a:rPr lang="en-US" altLang="zh-CN" dirty="0"/>
              <a:t>/**</a:t>
            </a:r>
            <a:r>
              <a:rPr lang="zh-CN" altLang="en-US" dirty="0"/>
              <a:t>”开头，遇到“*</a:t>
            </a:r>
            <a:r>
              <a:rPr lang="en-US" altLang="zh-CN" dirty="0"/>
              <a:t>/</a:t>
            </a:r>
            <a:r>
              <a:rPr lang="zh-CN" altLang="en-US" dirty="0"/>
              <a:t>”结束，在注释中每行“*”</a:t>
            </a:r>
            <a:r>
              <a:rPr lang="zh-CN" altLang="en-US" dirty="0" smtClean="0"/>
              <a:t>开始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常量</a:t>
            </a:r>
            <a:r>
              <a:rPr lang="zh-CN" altLang="en-US" dirty="0"/>
              <a:t>和变量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修饰符</a:t>
            </a:r>
            <a:r>
              <a:rPr lang="en-US" altLang="zh-CN" sz="2000" dirty="0"/>
              <a:t>] </a:t>
            </a:r>
            <a:r>
              <a:rPr lang="en-US" altLang="zh-CN" sz="2000" b="1" dirty="0"/>
              <a:t>&lt;</a:t>
            </a:r>
            <a:r>
              <a:rPr lang="zh-CN" altLang="en-US" sz="2000" b="1" dirty="0"/>
              <a:t>类型名</a:t>
            </a:r>
            <a:r>
              <a:rPr lang="en-US" altLang="zh-CN" sz="2000" b="1" dirty="0"/>
              <a:t>&gt;  &lt;</a:t>
            </a:r>
            <a:r>
              <a:rPr lang="zh-CN" altLang="en-US" sz="2000" b="1" dirty="0"/>
              <a:t>变量名</a:t>
            </a:r>
            <a:r>
              <a:rPr lang="en-US" altLang="zh-CN" sz="2000" b="1" dirty="0"/>
              <a:t>&gt; </a:t>
            </a:r>
            <a:r>
              <a:rPr lang="en-US" altLang="zh-CN" sz="2000" dirty="0"/>
              <a:t>[=&lt;</a:t>
            </a:r>
            <a:r>
              <a:rPr lang="zh-CN" altLang="en-US" sz="2000" dirty="0"/>
              <a:t>初值</a:t>
            </a:r>
            <a:r>
              <a:rPr lang="en-US" altLang="zh-CN" sz="2000" dirty="0"/>
              <a:t>&gt;][,&lt;</a:t>
            </a:r>
            <a:r>
              <a:rPr lang="zh-CN" altLang="en-US" sz="2000" dirty="0"/>
              <a:t>变量名</a:t>
            </a:r>
            <a:r>
              <a:rPr lang="en-US" altLang="zh-CN" sz="2000" dirty="0"/>
              <a:t>&gt;[=&lt;</a:t>
            </a:r>
            <a:r>
              <a:rPr lang="zh-CN" altLang="en-US" sz="2000" dirty="0"/>
              <a:t>初值</a:t>
            </a:r>
            <a:r>
              <a:rPr lang="en-US" altLang="zh-CN" sz="2000" dirty="0"/>
              <a:t>&gt;]….]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25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例如：</a:t>
            </a:r>
            <a:endParaRPr lang="zh-CN" altLang="en-US" sz="2500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en-US" altLang="zh-CN" sz="2400" dirty="0"/>
              <a:t>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j=5</a:t>
            </a:r>
            <a:r>
              <a:rPr lang="zh-CN" altLang="en-US" sz="2400" dirty="0"/>
              <a:t>，</a:t>
            </a:r>
            <a:r>
              <a:rPr lang="en-US" altLang="zh-CN" sz="2400" dirty="0"/>
              <a:t>k=4;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zh-CN" altLang="en-US" sz="2100" dirty="0" smtClean="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60000"/>
            </a:pPr>
            <a:r>
              <a:rPr lang="zh-CN" altLang="en-US" dirty="0" smtClean="0">
                <a:solidFill>
                  <a:srgbClr val="C00000"/>
                </a:solidFill>
              </a:rPr>
              <a:t>注意</a:t>
            </a:r>
            <a:r>
              <a:rPr lang="zh-CN" altLang="en-US" dirty="0" smtClean="0"/>
              <a:t>：</a:t>
            </a:r>
            <a:r>
              <a:rPr lang="zh-CN" altLang="en-US" dirty="0"/>
              <a:t>在一个作用域中，变量名应该是唯一的。在一个作用域中，如果有多个同名的变量可以访问，则按照“邻近”原则，在当前域中定义的变量隐藏其它同名的变量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Clr>
                <a:schemeClr val="folHlink"/>
              </a:buClr>
              <a:buSzPct val="60000"/>
            </a:pPr>
            <a:r>
              <a:rPr lang="zh-CN" altLang="en-US" dirty="0" smtClean="0"/>
              <a:t>常量： </a:t>
            </a:r>
            <a:r>
              <a:rPr lang="en-US" altLang="zh-CN" b="1" dirty="0"/>
              <a:t>final</a:t>
            </a: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smtClean="0"/>
              <a:t>MAX_COUNT=15;</a:t>
            </a:r>
            <a:endParaRPr lang="en-US" altLang="zh-CN" dirty="0"/>
          </a:p>
          <a:p>
            <a:pPr>
              <a:buClr>
                <a:schemeClr val="folHlink"/>
              </a:buClr>
              <a:buSzPct val="60000"/>
            </a:pPr>
            <a:endParaRPr lang="zh-CN" altLang="en-US" dirty="0"/>
          </a:p>
          <a:p>
            <a:pPr marL="0" indent="0">
              <a:buClr>
                <a:schemeClr val="folHlink"/>
              </a:buClr>
              <a:buSzPct val="60000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变量的作用域和使用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4" y="1556792"/>
            <a:ext cx="8119137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基本数据类型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两类：基本数据类型（</a:t>
            </a:r>
            <a:r>
              <a:rPr lang="en-US" altLang="zh-CN" dirty="0"/>
              <a:t>Primitive Type</a:t>
            </a:r>
            <a:r>
              <a:rPr lang="zh-CN" altLang="en-US" dirty="0"/>
              <a:t>）和引用类型</a:t>
            </a:r>
            <a:r>
              <a:rPr lang="en-US" altLang="zh-CN" dirty="0"/>
              <a:t>(Reference Type)</a:t>
            </a:r>
            <a:endParaRPr lang="en-US" altLang="zh-CN" dirty="0"/>
          </a:p>
        </p:txBody>
      </p:sp>
      <p:pic>
        <p:nvPicPr>
          <p:cNvPr id="1026" name="Picture 2" descr="C:\Users\yangrl\AppData\Local\Temp\ksohtml\wpsABE.tmp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772816"/>
            <a:ext cx="867727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布尔型数据类型用关键字</a:t>
            </a:r>
            <a:r>
              <a:rPr lang="en-US" altLang="zh-CN" b="1" dirty="0" err="1"/>
              <a:t>boolean</a:t>
            </a:r>
            <a:r>
              <a:rPr lang="zh-CN" altLang="en-US" dirty="0"/>
              <a:t>表示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两个值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en-US" altLang="zh-CN" dirty="0" smtClean="0">
              <a:latin typeface="Verdana" panose="020B0604030504040204" pitchFamily="34" charset="0"/>
            </a:endParaRPr>
          </a:p>
          <a:p>
            <a:endParaRPr lang="en-US" altLang="zh-CN" dirty="0" smtClean="0"/>
          </a:p>
          <a:p>
            <a:r>
              <a:rPr lang="zh-CN" altLang="en-US" dirty="0"/>
              <a:t>例如：  </a:t>
            </a:r>
            <a:r>
              <a:rPr lang="en-US" altLang="zh-CN" dirty="0" err="1"/>
              <a:t>boolean</a:t>
            </a:r>
            <a:r>
              <a:rPr lang="en-US" altLang="zh-CN" dirty="0"/>
              <a:t> b=false;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8fb3afa-f629-4360-9fc5-9676e89da7aa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zEwNTM5NzYwMDRjMzkwZTVkZjY2ODkwMGIxNGU0OTUifQ=="/>
</p:tagLst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4851</Words>
  <Application>WPS 演示</Application>
  <PresentationFormat>全屏显示(4:3)</PresentationFormat>
  <Paragraphs>658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黑体</vt:lpstr>
      <vt:lpstr>方正正大黑简体</vt:lpstr>
      <vt:lpstr>Calibri</vt:lpstr>
      <vt:lpstr>Calibri</vt:lpstr>
      <vt:lpstr>Times New Roman</vt:lpstr>
      <vt:lpstr>Verdana</vt:lpstr>
      <vt:lpstr>Arial Unicode MS</vt:lpstr>
      <vt:lpstr>由Nordri®（www.nordridesign.com ） 设计提供</vt:lpstr>
      <vt:lpstr>Java程序设计</vt:lpstr>
      <vt:lpstr>PowerPoint 演示文稿</vt:lpstr>
      <vt:lpstr>2.1 标识符和关键字</vt:lpstr>
      <vt:lpstr>关键字</vt:lpstr>
      <vt:lpstr>注释</vt:lpstr>
      <vt:lpstr>2.2 常量和变量</vt:lpstr>
      <vt:lpstr>变量的作用域和使用</vt:lpstr>
      <vt:lpstr>2.3基本数据类型</vt:lpstr>
      <vt:lpstr>布尔类型</vt:lpstr>
      <vt:lpstr>字符类型</vt:lpstr>
      <vt:lpstr>整数类型</vt:lpstr>
      <vt:lpstr>数据类型的表示范围</vt:lpstr>
      <vt:lpstr>浮点类型</vt:lpstr>
      <vt:lpstr>各类型数据间的相互转换</vt:lpstr>
      <vt:lpstr>运算符</vt:lpstr>
      <vt:lpstr>运算符的注意事项</vt:lpstr>
      <vt:lpstr>赋值运算符</vt:lpstr>
      <vt:lpstr>赋值相容</vt:lpstr>
      <vt:lpstr>条件运算符</vt:lpstr>
      <vt:lpstr>位运算符</vt:lpstr>
      <vt:lpstr>关系运算符</vt:lpstr>
      <vt:lpstr>逻辑运算符</vt:lpstr>
      <vt:lpstr>表达式</vt:lpstr>
      <vt:lpstr>2.6	程序控制语句</vt:lpstr>
      <vt:lpstr>阶梯if语句</vt:lpstr>
      <vt:lpstr>switch语句</vt:lpstr>
      <vt:lpstr>PowerPoint 演示文稿</vt:lpstr>
      <vt:lpstr>while与do-while语句</vt:lpstr>
      <vt:lpstr>for语句</vt:lpstr>
      <vt:lpstr>for语句</vt:lpstr>
      <vt:lpstr>break语句</vt:lpstr>
      <vt:lpstr>continue语句</vt:lpstr>
      <vt:lpstr>实用案例1</vt:lpstr>
      <vt:lpstr>补充一个特殊运算符::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</dc:title>
  <dc:creator>yangrl</dc:creator>
  <dc:description>Nordri® 
专注于有效的信息传递设计
www.nordridesign.com</dc:description>
  <dc:subject>PPT模板/图示</dc:subject>
  <cp:lastModifiedBy>Taimount</cp:lastModifiedBy>
  <cp:revision>159</cp:revision>
  <dcterms:created xsi:type="dcterms:W3CDTF">2017-02-24T02:44:00Z</dcterms:created>
  <dcterms:modified xsi:type="dcterms:W3CDTF">2024-02-23T08:46:54Z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  <property fmtid="{D5CDD505-2E9C-101B-9397-08002B2CF9AE}" pid="5" name="KSOProductBuildVer">
    <vt:lpwstr>2052-12.1.0.16250</vt:lpwstr>
  </property>
  <property fmtid="{D5CDD505-2E9C-101B-9397-08002B2CF9AE}" pid="6" name="ICV">
    <vt:lpwstr>0B0249C253E34707AA6D5375D34DFEE0_12</vt:lpwstr>
  </property>
</Properties>
</file>