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6" r:id="rId3"/>
    <p:sldId id="266" r:id="rId4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90" r:id="rId19"/>
    <p:sldId id="279" r:id="rId20"/>
    <p:sldId id="280" r:id="rId21"/>
    <p:sldId id="282" r:id="rId22"/>
    <p:sldId id="284" r:id="rId23"/>
    <p:sldId id="285" r:id="rId24"/>
    <p:sldId id="286" r:id="rId25"/>
    <p:sldId id="281" r:id="rId26"/>
    <p:sldId id="287" r:id="rId27"/>
    <p:sldId id="288" r:id="rId28"/>
    <p:sldId id="283" r:id="rId29"/>
    <p:sldId id="289" r:id="rId30"/>
    <p:sldId id="258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65" userDrawn="1">
          <p15:clr>
            <a:srgbClr val="A4A3A4"/>
          </p15:clr>
        </p15:guide>
        <p15:guide id="9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0" autoAdjust="0"/>
    <p:restoredTop sz="94679"/>
  </p:normalViewPr>
  <p:slideViewPr>
    <p:cSldViewPr showGuides="1">
      <p:cViewPr varScale="1">
        <p:scale>
          <a:sx n="105" d="100"/>
          <a:sy n="105" d="100"/>
        </p:scale>
        <p:origin x="2094" y="162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#1" loCatId="list" qsTypeId="urn:microsoft.com/office/officeart/2005/8/quickstyle/simple4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/>
            <a:t>3.1</a:t>
          </a:r>
          <a:r>
            <a:rPr lang="zh-CN" altLang="en-US" dirty="0"/>
            <a:t> 数组</a:t>
          </a:r>
        </a:p>
      </dgm:t>
    </dgm:pt>
    <dgm:pt modelId="{0FD71FF6-9D7B-4209-A140-595DF160B1D3}" cxnId="{29E6D606-CF0E-4764-A051-23DAE912F13D}" type="sibTrans">
      <dgm:prSet/>
      <dgm:spPr/>
      <dgm:t>
        <a:bodyPr/>
        <a:lstStyle/>
        <a:p>
          <a:endParaRPr lang="zh-CN" altLang="en-US"/>
        </a:p>
      </dgm:t>
    </dgm:pt>
    <dgm:pt modelId="{C9FB2DCC-F223-49D7-8639-D9EFA8EA51C2}" cxnId="{29E6D606-CF0E-4764-A051-23DAE912F13D}" type="parTrans">
      <dgm:prSet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/>
            <a:t>3.1.2 </a:t>
          </a:r>
          <a:r>
            <a:rPr lang="zh-CN" altLang="en-US" dirty="0"/>
            <a:t>一维数组</a:t>
          </a:r>
        </a:p>
      </dgm:t>
    </dgm:pt>
    <dgm:pt modelId="{2E39222F-7B7B-4ED2-827E-1328DFCF5572}" cxnId="{1A220DA0-ED41-4929-AA2B-745CE0C8832B}" type="sibTrans">
      <dgm:prSet/>
      <dgm:spPr/>
      <dgm:t>
        <a:bodyPr/>
        <a:lstStyle/>
        <a:p>
          <a:endParaRPr lang="zh-CN" altLang="en-US"/>
        </a:p>
      </dgm:t>
    </dgm:pt>
    <dgm:pt modelId="{17E68D72-00DC-4896-AF97-6202D147E269}" cxnId="{1A220DA0-ED41-4929-AA2B-745CE0C8832B}" type="parTrans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/>
            <a:t>3.1.3 </a:t>
          </a:r>
          <a:r>
            <a:rPr lang="zh-CN" altLang="en-US" dirty="0"/>
            <a:t>二维数组</a:t>
          </a:r>
        </a:p>
      </dgm:t>
    </dgm:pt>
    <dgm:pt modelId="{947B3124-FA3E-44E6-A51D-10587B3FB02E}" cxnId="{910A7DF5-E214-4793-B0E5-4BDA9128D21F}" type="sibTrans">
      <dgm:prSet/>
      <dgm:spPr/>
      <dgm:t>
        <a:bodyPr/>
        <a:lstStyle/>
        <a:p>
          <a:endParaRPr lang="zh-CN" altLang="en-US"/>
        </a:p>
      </dgm:t>
    </dgm:pt>
    <dgm:pt modelId="{CD49C4B8-92C8-418B-931E-B71E1BE6881B}" cxnId="{910A7DF5-E214-4793-B0E5-4BDA9128D21F}" type="parTrans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/>
            <a:t>3.1.4 Arrays</a:t>
          </a:r>
          <a:r>
            <a:rPr lang="zh-CN" altLang="en-US" dirty="0"/>
            <a:t>类</a:t>
          </a:r>
        </a:p>
      </dgm:t>
    </dgm:pt>
    <dgm:pt modelId="{7A5B6132-DA9E-4D4C-92AC-FEA7555A6732}" cxnId="{DAD30B86-5D82-4561-9BF4-8FBCCDDA715C}" type="sibTrans">
      <dgm:prSet/>
      <dgm:spPr/>
      <dgm:t>
        <a:bodyPr/>
        <a:lstStyle/>
        <a:p>
          <a:endParaRPr lang="zh-CN" altLang="en-US"/>
        </a:p>
      </dgm:t>
    </dgm:pt>
    <dgm:pt modelId="{A56B56F5-D1A3-4E94-9B1D-AFE1904D8299}" cxnId="{DAD30B86-5D82-4561-9BF4-8FBCCDDA715C}" type="parTrans">
      <dgm:prSet/>
      <dgm:spPr/>
      <dgm:t>
        <a:bodyPr/>
        <a:lstStyle/>
        <a:p>
          <a:endParaRPr lang="zh-CN" altLang="en-US"/>
        </a:p>
      </dgm:t>
    </dgm:pt>
    <dgm:pt modelId="{579401CF-C8A9-3741-AA90-AE0655275BD4}">
      <dgm:prSet/>
      <dgm:spPr/>
      <dgm:t>
        <a:bodyPr/>
        <a:lstStyle/>
        <a:p>
          <a:r>
            <a:rPr lang="en-US" altLang="zh-CN" dirty="0"/>
            <a:t>3.2</a:t>
          </a:r>
          <a:r>
            <a:rPr lang="zh-CN" altLang="en-US" dirty="0"/>
            <a:t> 引用</a:t>
          </a:r>
        </a:p>
      </dgm:t>
    </dgm:pt>
    <dgm:pt modelId="{4BBFA9E2-BBD9-7245-94D1-20C4B6FACA6D}" cxnId="{C54DAF0E-BD1D-9D4B-9E9D-5019AF3E80AF}" type="parTrans">
      <dgm:prSet/>
      <dgm:spPr/>
      <dgm:t>
        <a:bodyPr/>
        <a:lstStyle/>
        <a:p>
          <a:endParaRPr lang="zh-CN" altLang="en-US"/>
        </a:p>
      </dgm:t>
    </dgm:pt>
    <dgm:pt modelId="{BDFA9E6F-12D5-2C40-8E7E-56AFBBC2C080}" cxnId="{C54DAF0E-BD1D-9D4B-9E9D-5019AF3E80AF}" type="sibTrans">
      <dgm:prSet/>
      <dgm:spPr/>
      <dgm:t>
        <a:bodyPr/>
        <a:lstStyle/>
        <a:p>
          <a:endParaRPr lang="zh-CN" altLang="en-US"/>
        </a:p>
      </dgm:t>
    </dgm:pt>
    <dgm:pt modelId="{10B5CD83-A650-E540-84EB-C08C55580451}">
      <dgm:prSet/>
      <dgm:spPr/>
      <dgm:t>
        <a:bodyPr/>
        <a:lstStyle/>
        <a:p>
          <a:r>
            <a:rPr lang="en-US" altLang="zh-CN" dirty="0"/>
            <a:t>3.1.1</a:t>
          </a:r>
          <a:r>
            <a:rPr lang="zh-CN" altLang="en-US" dirty="0"/>
            <a:t> 初识数组</a:t>
          </a:r>
        </a:p>
      </dgm:t>
    </dgm:pt>
    <dgm:pt modelId="{0271FAE3-812D-664D-9A4F-F9782D22F706}" cxnId="{697DBE47-7860-A446-9152-E952AD6DBB87}" type="parTrans">
      <dgm:prSet/>
      <dgm:spPr/>
      <dgm:t>
        <a:bodyPr/>
        <a:lstStyle/>
        <a:p>
          <a:endParaRPr lang="zh-CN" altLang="en-US"/>
        </a:p>
      </dgm:t>
    </dgm:pt>
    <dgm:pt modelId="{2D49A70A-8D8A-A64B-91B4-579E8EDD57D5}" cxnId="{697DBE47-7860-A446-9152-E952AD6DBB87}" type="sibTrans">
      <dgm:prSet/>
      <dgm:spPr/>
      <dgm:t>
        <a:bodyPr/>
        <a:lstStyle/>
        <a:p>
          <a:endParaRPr lang="zh-CN" altLang="en-US"/>
        </a:p>
      </dgm:t>
    </dgm:pt>
    <dgm:pt modelId="{742108DF-D72E-EA4D-A86C-7E025FB29D2A}">
      <dgm:prSet/>
      <dgm:spPr/>
      <dgm:t>
        <a:bodyPr/>
        <a:lstStyle/>
        <a:p>
          <a:r>
            <a:rPr lang="en-US" altLang="zh-CN" dirty="0"/>
            <a:t>3. 4 </a:t>
          </a:r>
          <a:r>
            <a:rPr lang="zh-CN" altLang="en-US" dirty="0"/>
            <a:t>注解</a:t>
          </a:r>
        </a:p>
      </dgm:t>
    </dgm:pt>
    <dgm:pt modelId="{1A33DBEF-58DA-0049-BD86-B88694BB607E}" cxnId="{9ED9A115-6C57-B441-8A1E-1A01B3E6F459}" type="parTrans">
      <dgm:prSet/>
      <dgm:spPr/>
      <dgm:t>
        <a:bodyPr/>
        <a:lstStyle/>
        <a:p>
          <a:endParaRPr lang="zh-CN" altLang="en-US"/>
        </a:p>
      </dgm:t>
    </dgm:pt>
    <dgm:pt modelId="{22400C88-F9A5-CE48-8089-5F6E94A7229F}" cxnId="{9ED9A115-6C57-B441-8A1E-1A01B3E6F459}" type="sibTrans">
      <dgm:prSet/>
      <dgm:spPr/>
      <dgm:t>
        <a:bodyPr/>
        <a:lstStyle/>
        <a:p>
          <a:endParaRPr lang="zh-CN" altLang="en-US"/>
        </a:p>
      </dgm:t>
    </dgm:pt>
    <dgm:pt modelId="{6D8C5CE1-6FCD-7F4A-B296-80B5782991F0}">
      <dgm:prSet/>
      <dgm:spPr/>
      <dgm:t>
        <a:bodyPr/>
        <a:lstStyle/>
        <a:p>
          <a:r>
            <a:rPr lang="en-US" altLang="zh-CN" dirty="0"/>
            <a:t>3.3 </a:t>
          </a:r>
          <a:r>
            <a:rPr lang="zh-CN" altLang="en-US" dirty="0"/>
            <a:t>枚举</a:t>
          </a:r>
        </a:p>
      </dgm:t>
    </dgm:pt>
    <dgm:pt modelId="{4BF5FC3E-5965-B143-8127-7AC6B410EFC0}" cxnId="{2B24A264-7971-BE46-BC93-9CC301F63C38}" type="parTrans">
      <dgm:prSet/>
      <dgm:spPr/>
      <dgm:t>
        <a:bodyPr/>
        <a:lstStyle/>
        <a:p>
          <a:endParaRPr lang="zh-CN" altLang="en-US"/>
        </a:p>
      </dgm:t>
    </dgm:pt>
    <dgm:pt modelId="{D216C438-E394-6D4A-9528-C255F1022BE7}" cxnId="{2B24A264-7971-BE46-BC93-9CC301F63C38}" type="sibTrans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19D641-0DCB-154F-884E-EADBB83E448C}" type="pres">
      <dgm:prSet presAssocID="{0FD71FF6-9D7B-4209-A140-595DF160B1D3}" presName="spaceBetweenRectangles" presStyleCnt="0"/>
      <dgm:spPr/>
    </dgm:pt>
    <dgm:pt modelId="{47594015-E21A-6541-8303-B5151B12D0CB}" type="pres">
      <dgm:prSet presAssocID="{579401CF-C8A9-3741-AA90-AE0655275BD4}" presName="parentLin" presStyleCnt="0"/>
      <dgm:spPr/>
    </dgm:pt>
    <dgm:pt modelId="{4DB91D2B-0833-944F-A88F-18C13275160A}" type="pres">
      <dgm:prSet presAssocID="{579401CF-C8A9-3741-AA90-AE0655275BD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CED4EE8-3E09-794A-811F-8FAA9F54FB41}" type="pres">
      <dgm:prSet presAssocID="{579401CF-C8A9-3741-AA90-AE0655275BD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40948-8833-2948-BAC0-57754DCC6162}" type="pres">
      <dgm:prSet presAssocID="{579401CF-C8A9-3741-AA90-AE0655275BD4}" presName="negativeSpace" presStyleCnt="0"/>
      <dgm:spPr/>
    </dgm:pt>
    <dgm:pt modelId="{12F3857E-A917-944A-B0C6-6F55AEB07972}" type="pres">
      <dgm:prSet presAssocID="{579401CF-C8A9-3741-AA90-AE0655275BD4}" presName="childText" presStyleLbl="conFgAcc1" presStyleIdx="1" presStyleCnt="4">
        <dgm:presLayoutVars>
          <dgm:bulletEnabled val="1"/>
        </dgm:presLayoutVars>
      </dgm:prSet>
      <dgm:spPr/>
    </dgm:pt>
    <dgm:pt modelId="{8A7A5089-A127-6840-8807-96BB89DEC02B}" type="pres">
      <dgm:prSet presAssocID="{BDFA9E6F-12D5-2C40-8E7E-56AFBBC2C080}" presName="spaceBetweenRectangles" presStyleCnt="0"/>
      <dgm:spPr/>
    </dgm:pt>
    <dgm:pt modelId="{283DFAA4-D3B2-FF48-8A4E-64FE57F2D48C}" type="pres">
      <dgm:prSet presAssocID="{6D8C5CE1-6FCD-7F4A-B296-80B5782991F0}" presName="parentLin" presStyleCnt="0"/>
      <dgm:spPr/>
    </dgm:pt>
    <dgm:pt modelId="{0F5164D0-6D86-3C40-9FCA-5942A80716FA}" type="pres">
      <dgm:prSet presAssocID="{6D8C5CE1-6FCD-7F4A-B296-80B5782991F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3722A4E-D126-CA43-8C79-C4A499B01CAC}" type="pres">
      <dgm:prSet presAssocID="{6D8C5CE1-6FCD-7F4A-B296-80B5782991F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43F428-5222-1342-9297-6148D9A76213}" type="pres">
      <dgm:prSet presAssocID="{6D8C5CE1-6FCD-7F4A-B296-80B5782991F0}" presName="negativeSpace" presStyleCnt="0"/>
      <dgm:spPr/>
    </dgm:pt>
    <dgm:pt modelId="{425392B6-9750-0C43-8457-6DA7A65135C6}" type="pres">
      <dgm:prSet presAssocID="{6D8C5CE1-6FCD-7F4A-B296-80B5782991F0}" presName="childText" presStyleLbl="conFgAcc1" presStyleIdx="2" presStyleCnt="4">
        <dgm:presLayoutVars>
          <dgm:bulletEnabled val="1"/>
        </dgm:presLayoutVars>
      </dgm:prSet>
      <dgm:spPr/>
    </dgm:pt>
    <dgm:pt modelId="{44540BE5-BDDB-744A-8CBA-9C4271F40F6C}" type="pres">
      <dgm:prSet presAssocID="{D216C438-E394-6D4A-9528-C255F1022BE7}" presName="spaceBetweenRectangles" presStyleCnt="0"/>
      <dgm:spPr/>
    </dgm:pt>
    <dgm:pt modelId="{5B6276E9-548F-3149-B07F-B13E8E8C6661}" type="pres">
      <dgm:prSet presAssocID="{742108DF-D72E-EA4D-A86C-7E025FB29D2A}" presName="parentLin" presStyleCnt="0"/>
      <dgm:spPr/>
    </dgm:pt>
    <dgm:pt modelId="{451CE8E6-1ABE-9640-A302-07B0DE4F310F}" type="pres">
      <dgm:prSet presAssocID="{742108DF-D72E-EA4D-A86C-7E025FB29D2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9D2844A-0648-C744-929E-55D1D4F87CA8}" type="pres">
      <dgm:prSet presAssocID="{742108DF-D72E-EA4D-A86C-7E025FB29D2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71561-FC20-D14B-BC6C-A767CE816DAF}" type="pres">
      <dgm:prSet presAssocID="{742108DF-D72E-EA4D-A86C-7E025FB29D2A}" presName="negativeSpace" presStyleCnt="0"/>
      <dgm:spPr/>
    </dgm:pt>
    <dgm:pt modelId="{E2ACB5FF-69F3-1F48-B8E8-1D13A4CCF2F0}" type="pres">
      <dgm:prSet presAssocID="{742108DF-D72E-EA4D-A86C-7E025FB29D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8C564BD-038A-1848-A2D7-872370191DC8}" type="presOf" srcId="{6D8C5CE1-6FCD-7F4A-B296-80B5782991F0}" destId="{0F5164D0-6D86-3C40-9FCA-5942A80716FA}" srcOrd="0" destOrd="0" presId="urn:microsoft.com/office/officeart/2005/8/layout/list1#1"/>
    <dgm:cxn modelId="{910A7DF5-E214-4793-B0E5-4BDA9128D21F}" srcId="{0D916324-155A-416C-938E-0577D8483687}" destId="{240C59D7-2CE4-462A-9515-C237DA44CA8D}" srcOrd="2" destOrd="0" parTransId="{CD49C4B8-92C8-418B-931E-B71E1BE6881B}" sibTransId="{947B3124-FA3E-44E6-A51D-10587B3FB02E}"/>
    <dgm:cxn modelId="{9ED9A115-6C57-B441-8A1E-1A01B3E6F459}" srcId="{0274B17C-A8D6-4EC1-9F74-DEF1B852E50E}" destId="{742108DF-D72E-EA4D-A86C-7E025FB29D2A}" srcOrd="3" destOrd="0" parTransId="{1A33DBEF-58DA-0049-BD86-B88694BB607E}" sibTransId="{22400C88-F9A5-CE48-8089-5F6E94A7229F}"/>
    <dgm:cxn modelId="{697DBE47-7860-A446-9152-E952AD6DBB87}" srcId="{0D916324-155A-416C-938E-0577D8483687}" destId="{10B5CD83-A650-E540-84EB-C08C55580451}" srcOrd="0" destOrd="0" parTransId="{0271FAE3-812D-664D-9A4F-F9782D22F706}" sibTransId="{2D49A70A-8D8A-A64B-91B4-579E8EDD57D5}"/>
    <dgm:cxn modelId="{2B24A264-7971-BE46-BC93-9CC301F63C38}" srcId="{0274B17C-A8D6-4EC1-9F74-DEF1B852E50E}" destId="{6D8C5CE1-6FCD-7F4A-B296-80B5782991F0}" srcOrd="2" destOrd="0" parTransId="{4BF5FC3E-5965-B143-8127-7AC6B410EFC0}" sibTransId="{D216C438-E394-6D4A-9528-C255F1022BE7}"/>
    <dgm:cxn modelId="{E832C3B4-7067-414D-B2DE-60260BC86B25}" type="presOf" srcId="{579401CF-C8A9-3741-AA90-AE0655275BD4}" destId="{DCED4EE8-3E09-794A-811F-8FAA9F54FB41}" srcOrd="1" destOrd="0" presId="urn:microsoft.com/office/officeart/2005/8/layout/list1#1"/>
    <dgm:cxn modelId="{AEF98EBC-8932-47EC-8171-1F4CFAD95E5E}" type="presOf" srcId="{0D916324-155A-416C-938E-0577D8483687}" destId="{DAAF6963-E65C-47D1-9946-15C9FF58088A}" srcOrd="0" destOrd="0" presId="urn:microsoft.com/office/officeart/2005/8/layout/list1#1"/>
    <dgm:cxn modelId="{7AC08281-7F10-9647-B049-C6937868AAF9}" type="presOf" srcId="{742108DF-D72E-EA4D-A86C-7E025FB29D2A}" destId="{451CE8E6-1ABE-9640-A302-07B0DE4F310F}" srcOrd="0" destOrd="0" presId="urn:microsoft.com/office/officeart/2005/8/layout/list1#1"/>
    <dgm:cxn modelId="{C54DAF0E-BD1D-9D4B-9E9D-5019AF3E80AF}" srcId="{0274B17C-A8D6-4EC1-9F74-DEF1B852E50E}" destId="{579401CF-C8A9-3741-AA90-AE0655275BD4}" srcOrd="1" destOrd="0" parTransId="{4BBFA9E2-BBD9-7245-94D1-20C4B6FACA6D}" sibTransId="{BDFA9E6F-12D5-2C40-8E7E-56AFBBC2C080}"/>
    <dgm:cxn modelId="{325C4584-D11D-4454-82A6-39B337458648}" type="presOf" srcId="{0274B17C-A8D6-4EC1-9F74-DEF1B852E50E}" destId="{290ADAC8-17E0-4F11-BE79-899CD4DD5E12}" srcOrd="0" destOrd="0" presId="urn:microsoft.com/office/officeart/2005/8/layout/list1#1"/>
    <dgm:cxn modelId="{FB0B43AA-48AA-8B46-A999-4C11648A2B45}" type="presOf" srcId="{579401CF-C8A9-3741-AA90-AE0655275BD4}" destId="{4DB91D2B-0833-944F-A88F-18C13275160A}" srcOrd="0" destOrd="0" presId="urn:microsoft.com/office/officeart/2005/8/layout/list1#1"/>
    <dgm:cxn modelId="{7C9F7A2B-8E83-4568-B521-78607E309ABB}" type="presOf" srcId="{0D916324-155A-416C-938E-0577D8483687}" destId="{AC4AC34F-010F-4B17-BD33-4CFEA89B14D2}" srcOrd="1" destOrd="0" presId="urn:microsoft.com/office/officeart/2005/8/layout/list1#1"/>
    <dgm:cxn modelId="{DAD30B86-5D82-4561-9BF4-8FBCCDDA715C}" srcId="{0D916324-155A-416C-938E-0577D8483687}" destId="{B05E394A-9B94-4D12-AA2A-4A782672DD2C}" srcOrd="3" destOrd="0" parTransId="{A56B56F5-D1A3-4E94-9B1D-AFE1904D8299}" sibTransId="{7A5B6132-DA9E-4D4C-92AC-FEA7555A6732}"/>
    <dgm:cxn modelId="{BE7A203E-2B5A-5949-AB8E-33C001C8D121}" type="presOf" srcId="{B05E394A-9B94-4D12-AA2A-4A782672DD2C}" destId="{5514F667-B578-4B34-8BA2-7019B8340873}" srcOrd="0" destOrd="3" presId="urn:microsoft.com/office/officeart/2005/8/layout/list1#1"/>
    <dgm:cxn modelId="{2DDDE393-BD91-934E-9C9B-53CEEBA0B9D4}" type="presOf" srcId="{10B5CD83-A650-E540-84EB-C08C55580451}" destId="{5514F667-B578-4B34-8BA2-7019B8340873}" srcOrd="0" destOrd="0" presId="urn:microsoft.com/office/officeart/2005/8/layout/list1#1"/>
    <dgm:cxn modelId="{B27E1B29-7EDB-814F-863F-5B17FE71F182}" type="presOf" srcId="{742108DF-D72E-EA4D-A86C-7E025FB29D2A}" destId="{99D2844A-0648-C744-929E-55D1D4F87CA8}" srcOrd="1" destOrd="0" presId="urn:microsoft.com/office/officeart/2005/8/layout/list1#1"/>
    <dgm:cxn modelId="{EDDC2C50-8FB2-104C-8F35-238D5CCF8CA6}" type="presOf" srcId="{240C59D7-2CE4-462A-9515-C237DA44CA8D}" destId="{5514F667-B578-4B34-8BA2-7019B8340873}" srcOrd="0" destOrd="2" presId="urn:microsoft.com/office/officeart/2005/8/layout/list1#1"/>
    <dgm:cxn modelId="{1A220DA0-ED41-4929-AA2B-745CE0C8832B}" srcId="{0D916324-155A-416C-938E-0577D8483687}" destId="{5D72DEBB-C4EE-4A4C-998A-DBACC02F0CFB}" srcOrd="1" destOrd="0" parTransId="{17E68D72-00DC-4896-AF97-6202D147E269}" sibTransId="{2E39222F-7B7B-4ED2-827E-1328DFCF5572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2C57651-C487-A24F-BFB9-AEEE3E3D1F94}" type="presOf" srcId="{6D8C5CE1-6FCD-7F4A-B296-80B5782991F0}" destId="{53722A4E-D126-CA43-8C79-C4A499B01CAC}" srcOrd="1" destOrd="0" presId="urn:microsoft.com/office/officeart/2005/8/layout/list1#1"/>
    <dgm:cxn modelId="{8E1C13EA-89E1-404B-A9D8-932ED52DAF84}" type="presOf" srcId="{5D72DEBB-C4EE-4A4C-998A-DBACC02F0CFB}" destId="{5514F667-B578-4B34-8BA2-7019B8340873}" srcOrd="0" destOrd="1" presId="urn:microsoft.com/office/officeart/2005/8/layout/list1#1"/>
    <dgm:cxn modelId="{3455500B-4D86-4521-A78E-BD094AB19436}" type="presParOf" srcId="{290ADAC8-17E0-4F11-BE79-899CD4DD5E12}" destId="{7D037558-1041-410C-BB00-56A53B46B633}" srcOrd="0" destOrd="0" presId="urn:microsoft.com/office/officeart/2005/8/layout/list1#1"/>
    <dgm:cxn modelId="{706AD71A-8BC4-4CFB-8515-6C297C2C3F69}" type="presParOf" srcId="{7D037558-1041-410C-BB00-56A53B46B633}" destId="{DAAF6963-E65C-47D1-9946-15C9FF58088A}" srcOrd="0" destOrd="0" presId="urn:microsoft.com/office/officeart/2005/8/layout/list1#1"/>
    <dgm:cxn modelId="{256E87BB-6CD3-4CCB-9F65-5DF5513C3A2B}" type="presParOf" srcId="{7D037558-1041-410C-BB00-56A53B46B633}" destId="{AC4AC34F-010F-4B17-BD33-4CFEA89B14D2}" srcOrd="1" destOrd="0" presId="urn:microsoft.com/office/officeart/2005/8/layout/list1#1"/>
    <dgm:cxn modelId="{F9B10E13-62EB-4753-9E2E-9A2765942477}" type="presParOf" srcId="{290ADAC8-17E0-4F11-BE79-899CD4DD5E12}" destId="{42051C9F-E171-4D08-ABA7-B3DCED05B5BB}" srcOrd="1" destOrd="0" presId="urn:microsoft.com/office/officeart/2005/8/layout/list1#1"/>
    <dgm:cxn modelId="{6EBE8C0D-6225-4DEC-8F94-055E22C5E45D}" type="presParOf" srcId="{290ADAC8-17E0-4F11-BE79-899CD4DD5E12}" destId="{5514F667-B578-4B34-8BA2-7019B8340873}" srcOrd="2" destOrd="0" presId="urn:microsoft.com/office/officeart/2005/8/layout/list1#1"/>
    <dgm:cxn modelId="{10423EF3-CC1E-734A-A285-8B7D71C11E74}" type="presParOf" srcId="{290ADAC8-17E0-4F11-BE79-899CD4DD5E12}" destId="{7419D641-0DCB-154F-884E-EADBB83E448C}" srcOrd="3" destOrd="0" presId="urn:microsoft.com/office/officeart/2005/8/layout/list1#1"/>
    <dgm:cxn modelId="{A9D6C50A-B8BD-8A40-BE59-EACC78E4BF45}" type="presParOf" srcId="{290ADAC8-17E0-4F11-BE79-899CD4DD5E12}" destId="{47594015-E21A-6541-8303-B5151B12D0CB}" srcOrd="4" destOrd="0" presId="urn:microsoft.com/office/officeart/2005/8/layout/list1#1"/>
    <dgm:cxn modelId="{64C3F46E-ABDA-2640-97AD-4F4CF5D11649}" type="presParOf" srcId="{47594015-E21A-6541-8303-B5151B12D0CB}" destId="{4DB91D2B-0833-944F-A88F-18C13275160A}" srcOrd="0" destOrd="0" presId="urn:microsoft.com/office/officeart/2005/8/layout/list1#1"/>
    <dgm:cxn modelId="{F48DBE91-5DA6-8346-A9A6-B0F67C6C131E}" type="presParOf" srcId="{47594015-E21A-6541-8303-B5151B12D0CB}" destId="{DCED4EE8-3E09-794A-811F-8FAA9F54FB41}" srcOrd="1" destOrd="0" presId="urn:microsoft.com/office/officeart/2005/8/layout/list1#1"/>
    <dgm:cxn modelId="{14ADF062-620D-8F4F-85E6-0AF50DFFAF72}" type="presParOf" srcId="{290ADAC8-17E0-4F11-BE79-899CD4DD5E12}" destId="{D2640948-8833-2948-BAC0-57754DCC6162}" srcOrd="5" destOrd="0" presId="urn:microsoft.com/office/officeart/2005/8/layout/list1#1"/>
    <dgm:cxn modelId="{5EB6254E-4468-D640-BB57-992E63D9F8A4}" type="presParOf" srcId="{290ADAC8-17E0-4F11-BE79-899CD4DD5E12}" destId="{12F3857E-A917-944A-B0C6-6F55AEB07972}" srcOrd="6" destOrd="0" presId="urn:microsoft.com/office/officeart/2005/8/layout/list1#1"/>
    <dgm:cxn modelId="{AD9FA948-53C9-E441-A010-09022E9CC3AC}" type="presParOf" srcId="{290ADAC8-17E0-4F11-BE79-899CD4DD5E12}" destId="{8A7A5089-A127-6840-8807-96BB89DEC02B}" srcOrd="7" destOrd="0" presId="urn:microsoft.com/office/officeart/2005/8/layout/list1#1"/>
    <dgm:cxn modelId="{7E6CF2AB-EEB9-C44B-B503-CD6434576C0B}" type="presParOf" srcId="{290ADAC8-17E0-4F11-BE79-899CD4DD5E12}" destId="{283DFAA4-D3B2-FF48-8A4E-64FE57F2D48C}" srcOrd="8" destOrd="0" presId="urn:microsoft.com/office/officeart/2005/8/layout/list1#1"/>
    <dgm:cxn modelId="{F4DC1221-8B6F-9744-891A-DECFD402B6D6}" type="presParOf" srcId="{283DFAA4-D3B2-FF48-8A4E-64FE57F2D48C}" destId="{0F5164D0-6D86-3C40-9FCA-5942A80716FA}" srcOrd="0" destOrd="0" presId="urn:microsoft.com/office/officeart/2005/8/layout/list1#1"/>
    <dgm:cxn modelId="{22293528-257E-9040-931C-F9974B448195}" type="presParOf" srcId="{283DFAA4-D3B2-FF48-8A4E-64FE57F2D48C}" destId="{53722A4E-D126-CA43-8C79-C4A499B01CAC}" srcOrd="1" destOrd="0" presId="urn:microsoft.com/office/officeart/2005/8/layout/list1#1"/>
    <dgm:cxn modelId="{16CA2FD9-05ED-8D47-ADDB-86ED4F53A910}" type="presParOf" srcId="{290ADAC8-17E0-4F11-BE79-899CD4DD5E12}" destId="{E143F428-5222-1342-9297-6148D9A76213}" srcOrd="9" destOrd="0" presId="urn:microsoft.com/office/officeart/2005/8/layout/list1#1"/>
    <dgm:cxn modelId="{7480949B-CB2F-7449-8E50-0961CEF41AE1}" type="presParOf" srcId="{290ADAC8-17E0-4F11-BE79-899CD4DD5E12}" destId="{425392B6-9750-0C43-8457-6DA7A65135C6}" srcOrd="10" destOrd="0" presId="urn:microsoft.com/office/officeart/2005/8/layout/list1#1"/>
    <dgm:cxn modelId="{07E65A6C-A4A5-D846-9DB9-9A7FF7663D7A}" type="presParOf" srcId="{290ADAC8-17E0-4F11-BE79-899CD4DD5E12}" destId="{44540BE5-BDDB-744A-8CBA-9C4271F40F6C}" srcOrd="11" destOrd="0" presId="urn:microsoft.com/office/officeart/2005/8/layout/list1#1"/>
    <dgm:cxn modelId="{133950A2-A2B6-DB45-A5DC-3D0C74B9D88D}" type="presParOf" srcId="{290ADAC8-17E0-4F11-BE79-899CD4DD5E12}" destId="{5B6276E9-548F-3149-B07F-B13E8E8C6661}" srcOrd="12" destOrd="0" presId="urn:microsoft.com/office/officeart/2005/8/layout/list1#1"/>
    <dgm:cxn modelId="{C4CEEDC1-CE33-CB41-AC01-F1CAA84268DB}" type="presParOf" srcId="{5B6276E9-548F-3149-B07F-B13E8E8C6661}" destId="{451CE8E6-1ABE-9640-A302-07B0DE4F310F}" srcOrd="0" destOrd="0" presId="urn:microsoft.com/office/officeart/2005/8/layout/list1#1"/>
    <dgm:cxn modelId="{5D83F6B1-41C9-A241-B369-E97E87E049A3}" type="presParOf" srcId="{5B6276E9-548F-3149-B07F-B13E8E8C6661}" destId="{99D2844A-0648-C744-929E-55D1D4F87CA8}" srcOrd="1" destOrd="0" presId="urn:microsoft.com/office/officeart/2005/8/layout/list1#1"/>
    <dgm:cxn modelId="{19E8C5FF-5CC2-314C-84A4-3259DCCB6858}" type="presParOf" srcId="{290ADAC8-17E0-4F11-BE79-899CD4DD5E12}" destId="{63771561-FC20-D14B-BC6C-A767CE816DAF}" srcOrd="13" destOrd="0" presId="urn:microsoft.com/office/officeart/2005/8/layout/list1#1"/>
    <dgm:cxn modelId="{195805BA-562E-AB43-A108-1AF827B81D43}" type="presParOf" srcId="{290ADAC8-17E0-4F11-BE79-899CD4DD5E12}" destId="{E2ACB5FF-69F3-1F48-B8E8-1D13A4CCF2F0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929354" cy="3286148"/>
        <a:chOff x="0" y="0"/>
        <a:chExt cx="5929354" cy="3286148"/>
      </a:xfrm>
    </dsp:grpSpPr>
    <dsp:sp modelId="{5514F667-B578-4B34-8BA2-7019B8340873}">
      <dsp:nvSpPr>
        <dsp:cNvPr id="5" name="矩形 4"/>
        <dsp:cNvSpPr/>
      </dsp:nvSpPr>
      <dsp:spPr bwMode="white">
        <a:xfrm>
          <a:off x="0" y="209651"/>
          <a:ext cx="5929354" cy="1289685"/>
        </a:xfrm>
        <a:prstGeom prst="rect">
          <a:avLst/>
        </a:prstGeom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270764" rIns="460183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3.1.1</a:t>
          </a:r>
          <a:r>
            <a:rPr lang="zh-CN" altLang="en-US" dirty="0">
              <a:solidFill>
                <a:schemeClr val="dk1"/>
              </a:solidFill>
            </a:rPr>
            <a:t> 初识数组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3.1.2 </a:t>
          </a:r>
          <a:r>
            <a:rPr lang="zh-CN" altLang="en-US" dirty="0">
              <a:solidFill>
                <a:schemeClr val="dk1"/>
              </a:solidFill>
            </a:rPr>
            <a:t>一维数组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3.1.3 </a:t>
          </a:r>
          <a:r>
            <a:rPr lang="zh-CN" altLang="en-US" dirty="0">
              <a:solidFill>
                <a:schemeClr val="dk1"/>
              </a:solidFill>
            </a:rPr>
            <a:t>二维数组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</a:rPr>
            <a:t>3.1.4 Arrays</a:t>
          </a:r>
          <a:r>
            <a:rPr lang="zh-CN" altLang="en-US" dirty="0">
              <a:solidFill>
                <a:schemeClr val="dk1"/>
              </a:solidFill>
            </a:rPr>
            <a:t>类</a:t>
          </a:r>
          <a:endParaRPr>
            <a:solidFill>
              <a:schemeClr val="dk1"/>
            </a:solidFill>
          </a:endParaRPr>
        </a:p>
      </dsp:txBody>
      <dsp:txXfrm>
        <a:off x="0" y="209651"/>
        <a:ext cx="5929354" cy="1289685"/>
      </dsp:txXfrm>
    </dsp:sp>
    <dsp:sp modelId="{AC4AC34F-010F-4B17-BD33-4CFEA89B14D2}">
      <dsp:nvSpPr>
        <dsp:cNvPr id="4" name="圆角矩形 3"/>
        <dsp:cNvSpPr/>
      </dsp:nvSpPr>
      <dsp:spPr bwMode="white">
        <a:xfrm>
          <a:off x="296468" y="17771"/>
          <a:ext cx="4150548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3.1</a:t>
          </a:r>
          <a:r>
            <a:rPr lang="zh-CN" altLang="en-US" dirty="0"/>
            <a:t> 数组</a:t>
          </a:r>
        </a:p>
      </dsp:txBody>
      <dsp:txXfrm>
        <a:off x="296468" y="17771"/>
        <a:ext cx="4150548" cy="383760"/>
      </dsp:txXfrm>
    </dsp:sp>
    <dsp:sp modelId="{12F3857E-A917-944A-B0C6-6F55AEB07972}">
      <dsp:nvSpPr>
        <dsp:cNvPr id="8" name="矩形 7"/>
        <dsp:cNvSpPr/>
      </dsp:nvSpPr>
      <dsp:spPr bwMode="white">
        <a:xfrm>
          <a:off x="0" y="1761416"/>
          <a:ext cx="5929354" cy="327600"/>
        </a:xfrm>
        <a:prstGeom prst="rect">
          <a:avLst/>
        </a:prstGeom>
      </dsp:spPr>
      <dsp:style>
        <a:lnRef idx="1">
          <a:schemeClr val="accent2">
            <a:hueOff val="-1800000"/>
            <a:satOff val="-19345"/>
            <a:lumOff val="-156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270764" rIns="460183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761416"/>
        <a:ext cx="5929354" cy="327600"/>
      </dsp:txXfrm>
    </dsp:sp>
    <dsp:sp modelId="{DCED4EE8-3E09-794A-811F-8FAA9F54FB41}">
      <dsp:nvSpPr>
        <dsp:cNvPr id="7" name="圆角矩形 6"/>
        <dsp:cNvSpPr/>
      </dsp:nvSpPr>
      <dsp:spPr bwMode="white">
        <a:xfrm>
          <a:off x="296468" y="1569536"/>
          <a:ext cx="4150548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1800000"/>
            <a:satOff val="-19345"/>
            <a:lumOff val="-156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3.2</a:t>
          </a:r>
          <a:r>
            <a:rPr lang="zh-CN" altLang="en-US" dirty="0"/>
            <a:t> 引用</a:t>
          </a:r>
        </a:p>
      </dsp:txBody>
      <dsp:txXfrm>
        <a:off x="296468" y="1569536"/>
        <a:ext cx="4150548" cy="383760"/>
      </dsp:txXfrm>
    </dsp:sp>
    <dsp:sp modelId="{425392B6-9750-0C43-8457-6DA7A65135C6}">
      <dsp:nvSpPr>
        <dsp:cNvPr id="11" name="矩形 10"/>
        <dsp:cNvSpPr/>
      </dsp:nvSpPr>
      <dsp:spPr bwMode="white">
        <a:xfrm>
          <a:off x="0" y="2351096"/>
          <a:ext cx="5929354" cy="327600"/>
        </a:xfrm>
        <a:prstGeom prst="rect">
          <a:avLst/>
        </a:prstGeom>
      </dsp:spPr>
      <dsp:style>
        <a:lnRef idx="1">
          <a:schemeClr val="accent2">
            <a:hueOff val="-3600000"/>
            <a:satOff val="-38692"/>
            <a:lumOff val="-313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270764" rIns="460183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51096"/>
        <a:ext cx="5929354" cy="327600"/>
      </dsp:txXfrm>
    </dsp:sp>
    <dsp:sp modelId="{53722A4E-D126-CA43-8C79-C4A499B01CAC}">
      <dsp:nvSpPr>
        <dsp:cNvPr id="10" name="圆角矩形 9"/>
        <dsp:cNvSpPr/>
      </dsp:nvSpPr>
      <dsp:spPr bwMode="white">
        <a:xfrm>
          <a:off x="296468" y="2159216"/>
          <a:ext cx="4150548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3600000"/>
            <a:satOff val="-38692"/>
            <a:lumOff val="-313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3.3 </a:t>
          </a:r>
          <a:r>
            <a:rPr lang="zh-CN" altLang="en-US" dirty="0"/>
            <a:t>枚举</a:t>
          </a:r>
        </a:p>
      </dsp:txBody>
      <dsp:txXfrm>
        <a:off x="296468" y="2159216"/>
        <a:ext cx="4150548" cy="383760"/>
      </dsp:txXfrm>
    </dsp:sp>
    <dsp:sp modelId="{E2ACB5FF-69F3-1F48-B8E8-1D13A4CCF2F0}">
      <dsp:nvSpPr>
        <dsp:cNvPr id="14" name="矩形 13"/>
        <dsp:cNvSpPr/>
      </dsp:nvSpPr>
      <dsp:spPr bwMode="white">
        <a:xfrm>
          <a:off x="0" y="2940776"/>
          <a:ext cx="5929354" cy="327600"/>
        </a:xfrm>
        <a:prstGeom prst="rect">
          <a:avLst/>
        </a:prstGeom>
      </dsp:spPr>
      <dsp:style>
        <a:lnRef idx="1">
          <a:schemeClr val="accent2">
            <a:hueOff val="-5400000"/>
            <a:satOff val="-58038"/>
            <a:lumOff val="-470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270764" rIns="460183" bIns="92456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940776"/>
        <a:ext cx="5929354" cy="327600"/>
      </dsp:txXfrm>
    </dsp:sp>
    <dsp:sp modelId="{99D2844A-0648-C744-929E-55D1D4F87CA8}">
      <dsp:nvSpPr>
        <dsp:cNvPr id="13" name="圆角矩形 12"/>
        <dsp:cNvSpPr/>
      </dsp:nvSpPr>
      <dsp:spPr bwMode="white">
        <a:xfrm>
          <a:off x="296468" y="2748896"/>
          <a:ext cx="4150548" cy="38376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5400000"/>
            <a:satOff val="-5803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3. 4 </a:t>
          </a:r>
          <a:r>
            <a:rPr lang="zh-CN" altLang="en-US" dirty="0"/>
            <a:t>注解</a:t>
          </a:r>
        </a:p>
      </dsp:txBody>
      <dsp:txXfrm>
        <a:off x="296468" y="2748896"/>
        <a:ext cx="4150548" cy="383760"/>
      </dsp:txXfrm>
    </dsp:sp>
    <dsp:sp modelId="{DAAF6963-E65C-47D1-9946-15C9FF58088A}">
      <dsp:nvSpPr>
        <dsp:cNvPr id="3" name="矩形 2" hidden="1"/>
        <dsp:cNvSpPr/>
      </dsp:nvSpPr>
      <dsp:spPr>
        <a:xfrm>
          <a:off x="0" y="17771"/>
          <a:ext cx="296468" cy="383760"/>
        </a:xfrm>
        <a:prstGeom prst="rect">
          <a:avLst/>
        </a:prstGeom>
      </dsp:spPr>
      <dsp:txXfrm>
        <a:off x="0" y="17771"/>
        <a:ext cx="296468" cy="383760"/>
      </dsp:txXfrm>
    </dsp:sp>
    <dsp:sp modelId="{4DB91D2B-0833-944F-A88F-18C13275160A}">
      <dsp:nvSpPr>
        <dsp:cNvPr id="6" name="矩形 5" hidden="1"/>
        <dsp:cNvSpPr/>
      </dsp:nvSpPr>
      <dsp:spPr>
        <a:xfrm>
          <a:off x="0" y="1569536"/>
          <a:ext cx="296468" cy="383760"/>
        </a:xfrm>
        <a:prstGeom prst="rect">
          <a:avLst/>
        </a:prstGeom>
      </dsp:spPr>
      <dsp:txXfrm>
        <a:off x="0" y="1569536"/>
        <a:ext cx="296468" cy="383760"/>
      </dsp:txXfrm>
    </dsp:sp>
    <dsp:sp modelId="{0F5164D0-6D86-3C40-9FCA-5942A80716FA}">
      <dsp:nvSpPr>
        <dsp:cNvPr id="9" name="矩形 8" hidden="1"/>
        <dsp:cNvSpPr/>
      </dsp:nvSpPr>
      <dsp:spPr>
        <a:xfrm>
          <a:off x="0" y="2159216"/>
          <a:ext cx="296468" cy="383760"/>
        </a:xfrm>
        <a:prstGeom prst="rect">
          <a:avLst/>
        </a:prstGeom>
      </dsp:spPr>
      <dsp:txXfrm>
        <a:off x="0" y="2159216"/>
        <a:ext cx="296468" cy="383760"/>
      </dsp:txXfrm>
    </dsp:sp>
    <dsp:sp modelId="{451CE8E6-1ABE-9640-A302-07B0DE4F310F}">
      <dsp:nvSpPr>
        <dsp:cNvPr id="12" name="矩形 11" hidden="1"/>
        <dsp:cNvSpPr/>
      </dsp:nvSpPr>
      <dsp:spPr>
        <a:xfrm>
          <a:off x="0" y="2748896"/>
          <a:ext cx="296468" cy="383760"/>
        </a:xfrm>
        <a:prstGeom prst="rect">
          <a:avLst/>
        </a:prstGeom>
      </dsp:spPr>
      <dsp:txXfrm>
        <a:off x="0" y="2748896"/>
        <a:ext cx="296468" cy="38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BB548-4544-46A5-8423-F94A584A16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www.cqu.edu.cn/" TargetMode="External"/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/>
                <a:t>（</a:t>
              </a:r>
              <a:r>
                <a:rPr lang="en-US" altLang="zh-CN" sz="1600" b="1" dirty="0"/>
                <a:t>8</a:t>
              </a:r>
              <a:r>
                <a:rPr lang="zh-CN" altLang="en-US" sz="1600" b="1" dirty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  <a:endParaRPr lang="zh-CN" altLang="en-US" sz="10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  <a:endParaRPr lang="zh-CN" altLang="en-US" sz="10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  <a:endParaRPr lang="zh-CN" altLang="en-US" sz="10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  <a:endParaRPr lang="zh-CN" altLang="en-US" sz="105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/>
                <a:t>（</a:t>
              </a:r>
              <a:r>
                <a:rPr lang="en-US" altLang="zh-CN" sz="1600" b="1" dirty="0"/>
                <a:t>12</a:t>
              </a:r>
              <a:r>
                <a:rPr lang="zh-CN" altLang="en-US" sz="1600" b="1" dirty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0" tooltip="重庆大学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www.cqu.edu.c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996952"/>
            <a:ext cx="4032448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/>
              <a:t>第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章  数组、引用、枚举和注解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二维数组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数组的下标数</a:t>
            </a:r>
            <a:r>
              <a:rPr lang="zh-CN" altLang="en-US" dirty="0"/>
              <a:t>也</a:t>
            </a:r>
            <a:r>
              <a:rPr lang="zh-CN" altLang="zh-CN" dirty="0"/>
              <a:t>称为数组的维数，维数大于</a:t>
            </a:r>
            <a:r>
              <a:rPr lang="en-US" altLang="zh-CN" dirty="0"/>
              <a:t>1</a:t>
            </a:r>
            <a:r>
              <a:rPr lang="zh-CN" altLang="zh-CN" dirty="0"/>
              <a:t>的数组叫多维数组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多维数组的使用方法基本类似，下面我们以二维数组为例进行分析。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二维数组可看作是特殊的一维数组，即：二维数组中每一个元素又是一个一维数组。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利用二维数组可以更方便地处理表格、空间形式的数据，如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x,y</a:t>
            </a:r>
            <a:r>
              <a:rPr lang="zh-CN" altLang="zh-CN" sz="2400" dirty="0"/>
              <a:t>）坐标系中</a:t>
            </a:r>
            <a:r>
              <a:rPr lang="zh-CN" altLang="en-US" sz="2400" dirty="0"/>
              <a:t>的点。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二维数组的定义与初始化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二维数组的定义与一维数组相似：</a:t>
            </a:r>
            <a:endParaRPr lang="zh-CN" altLang="zh-CN" dirty="0"/>
          </a:p>
          <a:p>
            <a:pPr lvl="1" fontAlgn="base"/>
            <a:r>
              <a:rPr lang="zh-CN" altLang="zh-CN" dirty="0"/>
              <a:t>数据类型  数组名</a:t>
            </a:r>
            <a:r>
              <a:rPr lang="en-US" altLang="zh-CN" dirty="0"/>
              <a:t>[ ][ ]</a:t>
            </a:r>
            <a:r>
              <a:rPr lang="zh-CN" altLang="zh-CN" dirty="0"/>
              <a:t>；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或者</a:t>
            </a:r>
            <a:r>
              <a:rPr lang="zh-CN" altLang="en-US" dirty="0"/>
              <a:t>    </a:t>
            </a:r>
            <a:r>
              <a:rPr lang="zh-CN" altLang="zh-CN" dirty="0"/>
              <a:t>数据类型</a:t>
            </a:r>
            <a:r>
              <a:rPr lang="en-US" altLang="zh-CN" dirty="0"/>
              <a:t>[ ][ ] </a:t>
            </a:r>
            <a:r>
              <a:rPr lang="zh-CN" altLang="zh-CN" dirty="0"/>
              <a:t>数组名；</a:t>
            </a:r>
            <a:endParaRPr lang="en-US" altLang="zh-CN" dirty="0"/>
          </a:p>
          <a:p>
            <a:pPr lvl="1" fontAlgn="base"/>
            <a:endParaRPr lang="zh-CN" altLang="zh-CN" dirty="0"/>
          </a:p>
          <a:p>
            <a:pPr fontAlgn="base"/>
            <a:r>
              <a:rPr lang="zh-CN" altLang="zh-CN" dirty="0"/>
              <a:t>可以先定义数组，再分配内存空间，也可以同时进行这两项工作。如：</a:t>
            </a:r>
            <a:endParaRPr lang="zh-CN" altLang="zh-CN" dirty="0"/>
          </a:p>
          <a:p>
            <a:pPr lvl="1" fontAlgn="base"/>
            <a:r>
              <a:rPr lang="en-US" altLang="zh-CN" dirty="0" err="1"/>
              <a:t>int</a:t>
            </a:r>
            <a:r>
              <a:rPr lang="en-US" altLang="zh-CN" dirty="0"/>
              <a:t> temp[][];     temp=new </a:t>
            </a:r>
            <a:r>
              <a:rPr lang="en-US" altLang="zh-CN" dirty="0" err="1"/>
              <a:t>int</a:t>
            </a:r>
            <a:r>
              <a:rPr lang="en-US" altLang="zh-CN" dirty="0"/>
              <a:t>[2][3]; </a:t>
            </a:r>
            <a:endParaRPr lang="zh-CN" altLang="zh-CN" dirty="0"/>
          </a:p>
          <a:p>
            <a:pPr lvl="1" fontAlgn="base"/>
            <a:r>
              <a:rPr lang="en-US" altLang="zh-CN" dirty="0" err="1"/>
              <a:t>int</a:t>
            </a:r>
            <a:r>
              <a:rPr lang="en-US" altLang="zh-CN" dirty="0"/>
              <a:t> temp[][]=new </a:t>
            </a:r>
            <a:r>
              <a:rPr lang="en-US" altLang="zh-CN" dirty="0" err="1"/>
              <a:t>int</a:t>
            </a:r>
            <a:r>
              <a:rPr lang="en-US" altLang="zh-CN" dirty="0"/>
              <a:t>[2][3];  //</a:t>
            </a:r>
            <a:r>
              <a:rPr lang="zh-CN" altLang="en-US" dirty="0"/>
              <a:t>即创建一</a:t>
            </a:r>
            <a:r>
              <a:rPr lang="zh-CN" altLang="zh-CN" dirty="0"/>
              <a:t>行数为</a:t>
            </a:r>
            <a:r>
              <a:rPr lang="en-US" altLang="zh-CN" dirty="0"/>
              <a:t>2</a:t>
            </a:r>
            <a:r>
              <a:rPr lang="zh-CN" altLang="zh-CN" dirty="0"/>
              <a:t>，列数为</a:t>
            </a:r>
            <a:r>
              <a:rPr lang="en-US" altLang="zh-CN" dirty="0"/>
              <a:t>3</a:t>
            </a:r>
            <a:r>
              <a:rPr lang="zh-CN" altLang="en-US" dirty="0"/>
              <a:t>的整数数组</a:t>
            </a:r>
            <a:r>
              <a:rPr lang="en-US" altLang="zh-CN" dirty="0"/>
              <a:t>temp</a:t>
            </a:r>
            <a:endParaRPr lang="en-US" altLang="zh-CN" dirty="0"/>
          </a:p>
          <a:p>
            <a:pPr lvl="1" fontAlgn="base"/>
            <a:endParaRPr lang="zh-CN" altLang="zh-CN" dirty="0"/>
          </a:p>
          <a:p>
            <a:r>
              <a:rPr lang="zh-CN" altLang="zh-CN" dirty="0"/>
              <a:t>也可将其</a:t>
            </a:r>
            <a:r>
              <a:rPr lang="zh-CN" altLang="en-US" dirty="0"/>
              <a:t>视为</a:t>
            </a:r>
            <a:r>
              <a:rPr lang="zh-CN" altLang="zh-CN" dirty="0"/>
              <a:t>一长度为</a:t>
            </a:r>
            <a:r>
              <a:rPr lang="en-US" altLang="zh-CN" dirty="0"/>
              <a:t>2</a:t>
            </a:r>
            <a:r>
              <a:rPr lang="zh-CN" altLang="zh-CN" dirty="0"/>
              <a:t>的一维数组，每个数组成员又是一个长度为</a:t>
            </a:r>
            <a:r>
              <a:rPr lang="en-US" altLang="zh-CN" dirty="0"/>
              <a:t>3</a:t>
            </a:r>
            <a:r>
              <a:rPr lang="zh-CN" altLang="zh-CN" dirty="0"/>
              <a:t>的一维数组。这些数组成员按行排列如下：</a:t>
            </a:r>
            <a:endParaRPr lang="zh-CN" altLang="zh-CN" dirty="0"/>
          </a:p>
          <a:p>
            <a:pPr lvl="1" fontAlgn="base"/>
            <a:r>
              <a:rPr lang="en-US" altLang="zh-CN" dirty="0"/>
              <a:t>temp[0][0], temp[0][1], temp[0][2],</a:t>
            </a:r>
            <a:endParaRPr lang="zh-CN" altLang="zh-CN" dirty="0"/>
          </a:p>
          <a:p>
            <a:pPr lvl="1" fontAlgn="base"/>
            <a:r>
              <a:rPr lang="en-US" altLang="zh-CN" dirty="0"/>
              <a:t>temp[1][0], temp[1][1], temp[1][2],</a:t>
            </a:r>
            <a:endParaRPr lang="zh-CN" altLang="zh-CN" dirty="0"/>
          </a:p>
          <a:p>
            <a:pPr fontAlgn="base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二维数组的定义与初始化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可以</a:t>
            </a:r>
            <a:r>
              <a:rPr lang="zh-CN" altLang="zh-CN" dirty="0"/>
              <a:t>在定义数组的同时对其进行初始化，</a:t>
            </a:r>
            <a:r>
              <a:rPr lang="zh-CN" altLang="en-US" dirty="0"/>
              <a:t>格式为：</a:t>
            </a:r>
            <a:endParaRPr lang="en-US" altLang="zh-CN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类型名  数组名</a:t>
            </a:r>
            <a:r>
              <a:rPr lang="en-US" altLang="zh-CN" sz="2400" dirty="0">
                <a:latin typeface="Times New Roman" panose="02020603050405020304" pitchFamily="18" charset="0"/>
              </a:rPr>
              <a:t>[ ][ ]={{</a:t>
            </a:r>
            <a:r>
              <a:rPr lang="zh-CN" altLang="en-US" sz="2400" dirty="0">
                <a:latin typeface="Times New Roman" panose="02020603050405020304" pitchFamily="18" charset="0"/>
              </a:rPr>
              <a:t>数据</a:t>
            </a:r>
            <a:r>
              <a:rPr lang="en-US" altLang="zh-CN" sz="2400" dirty="0">
                <a:latin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</a:rPr>
              <a:t>，数据</a:t>
            </a:r>
            <a:r>
              <a:rPr lang="en-US" altLang="zh-CN" sz="2400" dirty="0">
                <a:latin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……}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</a:rPr>
              <a:t>数据</a:t>
            </a:r>
            <a:r>
              <a:rPr lang="en-US" altLang="zh-CN" sz="2400" dirty="0">
                <a:latin typeface="Times New Roman" panose="02020603050405020304" pitchFamily="18" charset="0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</a:rPr>
              <a:t>，数据</a:t>
            </a:r>
            <a:r>
              <a:rPr lang="en-US" altLang="zh-CN" sz="2400" dirty="0">
                <a:latin typeface="Times New Roman" panose="02020603050405020304" pitchFamily="18" charset="0"/>
              </a:rPr>
              <a:t>22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……}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……}</a:t>
            </a:r>
            <a:endParaRPr lang="en-US" altLang="zh-CN" dirty="0"/>
          </a:p>
          <a:p>
            <a:r>
              <a:rPr lang="zh-CN" altLang="zh-CN" dirty="0"/>
              <a:t>如：</a:t>
            </a:r>
            <a:endParaRPr lang="zh-CN" altLang="zh-CN" dirty="0"/>
          </a:p>
          <a:p>
            <a:pPr lvl="1" fontAlgn="base"/>
            <a:r>
              <a:rPr lang="en-US" altLang="zh-CN" dirty="0" err="1"/>
              <a:t>int</a:t>
            </a:r>
            <a:r>
              <a:rPr lang="en-US" altLang="zh-CN" dirty="0"/>
              <a:t> temp[][]={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1,2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3,4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5,6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}</a:t>
            </a:r>
            <a:endParaRPr lang="en-US" altLang="zh-CN" dirty="0"/>
          </a:p>
          <a:p>
            <a:pPr fontAlgn="base"/>
            <a:r>
              <a:rPr lang="zh-CN" altLang="en-US" dirty="0"/>
              <a:t>注意：</a:t>
            </a:r>
            <a:endParaRPr lang="en-US" altLang="zh-CN" dirty="0"/>
          </a:p>
          <a:p>
            <a:pPr lvl="1" fontAlgn="base"/>
            <a:r>
              <a:rPr lang="en-US" altLang="zh-CN" dirty="0"/>
              <a:t>(1) </a:t>
            </a:r>
            <a:r>
              <a:rPr lang="zh-CN" altLang="zh-CN" dirty="0"/>
              <a:t>等式右边大括号内嵌套的大括号不能省，它代表数组的一行</a:t>
            </a:r>
            <a:r>
              <a:rPr lang="en-US" altLang="zh-CN" dirty="0"/>
              <a:t>;</a:t>
            </a:r>
            <a:endParaRPr lang="en-US" altLang="zh-CN" dirty="0"/>
          </a:p>
          <a:p>
            <a:pPr lvl="1" fontAlgn="base"/>
            <a:r>
              <a:rPr lang="en-US" altLang="zh-CN" dirty="0"/>
              <a:t>(2) </a:t>
            </a:r>
            <a:r>
              <a:rPr lang="zh-CN" altLang="en-US" dirty="0"/>
              <a:t>允许每个二维数组成员的长度不同，如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 a[ ][ ]={{1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2}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{3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5}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{6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8}}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fontAlgn="base"/>
            <a:r>
              <a:rPr lang="en-US" altLang="zh-CN" dirty="0"/>
              <a:t>(3) </a:t>
            </a:r>
            <a:r>
              <a:rPr lang="zh-CN" altLang="en-US" dirty="0"/>
              <a:t>系统根据初始值自动确定数组长度和内存空间大小，如上面数组</a:t>
            </a:r>
            <a:r>
              <a:rPr lang="en-US" altLang="zh-CN" dirty="0"/>
              <a:t>a</a:t>
            </a:r>
            <a:r>
              <a:rPr lang="zh-CN" altLang="en-US" dirty="0"/>
              <a:t>的第二维长度分别为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base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引用二维数组元素</a:t>
            </a:r>
            <a:r>
              <a:rPr lang="zh-CN" altLang="en-US" dirty="0"/>
              <a:t>基本</a:t>
            </a:r>
            <a:r>
              <a:rPr lang="zh-CN" altLang="zh-CN" dirty="0"/>
              <a:t>方式为：</a:t>
            </a:r>
            <a:endParaRPr lang="zh-CN" altLang="zh-CN" dirty="0"/>
          </a:p>
          <a:p>
            <a:pPr lvl="1" fontAlgn="base"/>
            <a:r>
              <a:rPr lang="en-US" altLang="zh-CN" dirty="0"/>
              <a:t>   </a:t>
            </a:r>
            <a:r>
              <a:rPr lang="zh-CN" altLang="zh-CN" dirty="0"/>
              <a:t>数组名</a:t>
            </a:r>
            <a:r>
              <a:rPr lang="en-US" altLang="zh-CN" dirty="0"/>
              <a:t>[</a:t>
            </a:r>
            <a:r>
              <a:rPr lang="zh-CN" altLang="zh-CN" dirty="0"/>
              <a:t>下标</a:t>
            </a:r>
            <a:r>
              <a:rPr lang="en-US" altLang="zh-CN" dirty="0"/>
              <a:t>1][</a:t>
            </a:r>
            <a:r>
              <a:rPr lang="zh-CN" altLang="zh-CN" dirty="0"/>
              <a:t>下标</a:t>
            </a:r>
            <a:r>
              <a:rPr lang="en-US" altLang="zh-CN" dirty="0"/>
              <a:t>2]</a:t>
            </a:r>
            <a:endParaRPr lang="en-US" altLang="zh-CN" dirty="0"/>
          </a:p>
          <a:p>
            <a:pPr lvl="1" fontAlgn="base"/>
            <a:endParaRPr lang="zh-CN" altLang="zh-CN" dirty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>
                <a:latin typeface="Times New Roman" panose="02020603050405020304" pitchFamily="18" charset="0"/>
              </a:rPr>
              <a:t>下标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和下标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与一维数组的下标要求相同。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/>
              <a:t>可以通过</a:t>
            </a:r>
            <a:r>
              <a:rPr lang="en-US" altLang="zh-CN" sz="2800" dirty="0"/>
              <a:t>length</a:t>
            </a:r>
            <a:r>
              <a:rPr lang="zh-CN" altLang="zh-CN" sz="2800" dirty="0"/>
              <a:t>属性求每一维数组的长度，如：</a:t>
            </a:r>
            <a:endParaRPr lang="zh-CN" altLang="zh-CN" sz="2800" dirty="0"/>
          </a:p>
          <a:p>
            <a:pPr lvl="1" fontAlgn="base"/>
            <a:r>
              <a:rPr lang="en-US" altLang="zh-CN" dirty="0" err="1"/>
              <a:t>int</a:t>
            </a:r>
            <a:r>
              <a:rPr lang="en-US" altLang="zh-CN" dirty="0"/>
              <a:t> temp[][]=new </a:t>
            </a:r>
            <a:r>
              <a:rPr lang="en-US" altLang="zh-CN" dirty="0" err="1"/>
              <a:t>int</a:t>
            </a:r>
            <a:r>
              <a:rPr lang="en-US" altLang="zh-CN" dirty="0"/>
              <a:t>[3][5];</a:t>
            </a:r>
            <a:endParaRPr lang="zh-CN" altLang="zh-CN" dirty="0"/>
          </a:p>
          <a:p>
            <a:pPr lvl="1" fontAlgn="base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temp.length</a:t>
            </a:r>
            <a:r>
              <a:rPr lang="en-US" altLang="zh-CN" dirty="0"/>
              <a:t>); </a:t>
            </a:r>
            <a:r>
              <a:rPr lang="en-US" altLang="zh-CN" sz="1800" dirty="0"/>
              <a:t>// </a:t>
            </a:r>
            <a:r>
              <a:rPr lang="zh-CN" altLang="zh-CN" sz="1800" dirty="0"/>
              <a:t>求二维数组的长度实际是求它的行数</a:t>
            </a:r>
            <a:r>
              <a:rPr lang="en-US" altLang="zh-CN" sz="1800" dirty="0"/>
              <a:t>3</a:t>
            </a:r>
            <a:endParaRPr lang="zh-CN" altLang="zh-CN" sz="1800" dirty="0"/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(temp[0].length);</a:t>
            </a:r>
            <a:r>
              <a:rPr lang="en-US" altLang="zh-CN" sz="1800" dirty="0"/>
              <a:t>//temp[0]</a:t>
            </a:r>
            <a:r>
              <a:rPr lang="zh-CN" altLang="en-US" sz="1800" dirty="0"/>
              <a:t>的长度为</a:t>
            </a:r>
            <a:r>
              <a:rPr lang="en-US" altLang="zh-CN" sz="1800" dirty="0"/>
              <a:t>5</a:t>
            </a:r>
            <a:endParaRPr lang="zh-CN" altLang="en-US" sz="1800" dirty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>
                <a:latin typeface="Times New Roman" panose="02020603050405020304" pitchFamily="18" charset="0"/>
              </a:rPr>
              <a:t> 对二维数组元素的引用通常使用嵌套的循环结构完成。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求二维数组中各元素的和</a:t>
            </a:r>
            <a:endParaRPr lang="zh-CN" altLang="en-US" dirty="0"/>
          </a:p>
        </p:txBody>
      </p:sp>
      <p:pic>
        <p:nvPicPr>
          <p:cNvPr id="1025" name="Picture 1" descr="C:\Users\guping\AppData\Roaming\Tencent\Users\752286757\QQ\WinTemp\RichOle\V89_R){HQ(CYW0RK4NWDEZU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5656" y="1556792"/>
            <a:ext cx="5486400" cy="5229225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guping\AppData\Roaming\Tencent\Users\752286757\QQ\WinTemp\RichOle\9E[M)OY(W3Q8RE~SMOPX~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056" y="4725144"/>
            <a:ext cx="1676400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Arrays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为方便数组的</a:t>
            </a:r>
            <a:r>
              <a:rPr lang="zh-CN" altLang="en-US" dirty="0"/>
              <a:t>使用</a:t>
            </a:r>
            <a:r>
              <a:rPr lang="zh-CN" altLang="zh-CN" dirty="0"/>
              <a:t>，</a:t>
            </a:r>
            <a:r>
              <a:rPr lang="en-US" altLang="zh-CN" dirty="0"/>
              <a:t>Java</a:t>
            </a:r>
            <a:r>
              <a:rPr lang="zh-CN" altLang="zh-CN" dirty="0"/>
              <a:t>在包</a:t>
            </a:r>
            <a:r>
              <a:rPr lang="en-US" altLang="zh-CN" dirty="0" err="1"/>
              <a:t>java.util</a:t>
            </a:r>
            <a:r>
              <a:rPr lang="zh-CN" altLang="zh-CN" dirty="0"/>
              <a:t>定义了一个叫</a:t>
            </a:r>
            <a:r>
              <a:rPr lang="en-US" altLang="zh-CN" dirty="0"/>
              <a:t>Arrays</a:t>
            </a:r>
            <a:r>
              <a:rPr lang="zh-CN" altLang="zh-CN" dirty="0"/>
              <a:t>的类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Arrays</a:t>
            </a:r>
            <a:r>
              <a:rPr lang="zh-CN" altLang="en-US" dirty="0"/>
              <a:t>类提供了多个操作数组的静态方法：</a:t>
            </a:r>
            <a:endParaRPr lang="en-US" altLang="zh-CN" dirty="0"/>
          </a:p>
          <a:p>
            <a:pPr lvl="1"/>
            <a:r>
              <a:rPr lang="en-US" altLang="zh-CN" dirty="0"/>
              <a:t>static type[] </a:t>
            </a:r>
            <a:r>
              <a:rPr lang="en-US" altLang="zh-CN" dirty="0" err="1">
                <a:solidFill>
                  <a:srgbClr val="C00000"/>
                </a:solidFill>
              </a:rPr>
              <a:t>copyOf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(type[] </a:t>
            </a:r>
            <a:r>
              <a:rPr lang="en-US" altLang="zh-CN" dirty="0" err="1"/>
              <a:t>original,int</a:t>
            </a:r>
            <a:r>
              <a:rPr lang="en-US" altLang="zh-CN" dirty="0"/>
              <a:t> length)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将</a:t>
            </a:r>
            <a:r>
              <a:rPr lang="en-US" altLang="zh-CN" dirty="0"/>
              <a:t>original</a:t>
            </a:r>
            <a:r>
              <a:rPr lang="zh-CN" altLang="zh-CN" dirty="0"/>
              <a:t>数组复制为一个新数组，其中</a:t>
            </a:r>
            <a:r>
              <a:rPr lang="en-US" altLang="zh-CN" dirty="0"/>
              <a:t>length</a:t>
            </a:r>
            <a:r>
              <a:rPr lang="zh-CN" altLang="zh-CN" dirty="0"/>
              <a:t>为新数组的长度。</a:t>
            </a:r>
            <a:endParaRPr lang="zh-CN" altLang="zh-CN" dirty="0"/>
          </a:p>
          <a:p>
            <a:pPr lvl="1"/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binarySearch</a:t>
            </a:r>
            <a:r>
              <a:rPr lang="zh-CN" altLang="zh-CN" dirty="0"/>
              <a:t>（</a:t>
            </a:r>
            <a:r>
              <a:rPr lang="en-US" altLang="zh-CN" dirty="0"/>
              <a:t>type[] </a:t>
            </a:r>
            <a:r>
              <a:rPr lang="en-US" altLang="zh-CN" dirty="0" err="1"/>
              <a:t>a,type</a:t>
            </a:r>
            <a:r>
              <a:rPr lang="en-US" altLang="zh-CN" dirty="0"/>
              <a:t> key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使用二分搜索法在数组</a:t>
            </a:r>
            <a:r>
              <a:rPr lang="en-US" altLang="zh-CN" dirty="0"/>
              <a:t>a</a:t>
            </a:r>
            <a:r>
              <a:rPr lang="zh-CN" altLang="zh-CN" dirty="0"/>
              <a:t>中搜索指定值</a:t>
            </a:r>
            <a:r>
              <a:rPr lang="en-US" altLang="zh-CN" dirty="0"/>
              <a:t>key</a:t>
            </a:r>
            <a:r>
              <a:rPr lang="zh-CN" altLang="zh-CN" dirty="0"/>
              <a:t>；</a:t>
            </a:r>
            <a:endParaRPr lang="zh-CN" altLang="zh-CN" dirty="0"/>
          </a:p>
          <a:p>
            <a:pPr lvl="1"/>
            <a:r>
              <a:rPr lang="en-US" altLang="zh-CN" dirty="0"/>
              <a:t>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equals</a:t>
            </a:r>
            <a:r>
              <a:rPr lang="zh-CN" altLang="zh-CN" dirty="0"/>
              <a:t>（</a:t>
            </a:r>
            <a:r>
              <a:rPr lang="en-US" altLang="zh-CN" dirty="0"/>
              <a:t>type[] </a:t>
            </a:r>
            <a:r>
              <a:rPr lang="en-US" altLang="zh-CN" dirty="0" err="1"/>
              <a:t>a,type</a:t>
            </a:r>
            <a:r>
              <a:rPr lang="en-US" altLang="zh-CN" dirty="0"/>
              <a:t>[] b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比较两个数组是否相等；</a:t>
            </a:r>
            <a:endParaRPr lang="zh-CN" altLang="zh-CN" dirty="0"/>
          </a:p>
          <a:p>
            <a:pPr lvl="1"/>
            <a:r>
              <a:rPr lang="en-US" altLang="zh-CN" dirty="0"/>
              <a:t>static void </a:t>
            </a:r>
            <a:r>
              <a:rPr lang="en-US" altLang="zh-CN" dirty="0">
                <a:solidFill>
                  <a:srgbClr val="C00000"/>
                </a:solidFill>
              </a:rPr>
              <a:t>fill</a:t>
            </a:r>
            <a:r>
              <a:rPr lang="en-US" altLang="zh-CN" dirty="0"/>
              <a:t> (type[] a, type 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用一个指定的值</a:t>
            </a:r>
            <a:r>
              <a:rPr lang="en-US" altLang="zh-CN" dirty="0" err="1"/>
              <a:t>val</a:t>
            </a:r>
            <a:r>
              <a:rPr lang="zh-CN" altLang="zh-CN" dirty="0"/>
              <a:t>填充数组</a:t>
            </a:r>
            <a:r>
              <a:rPr lang="en-US" altLang="zh-CN" dirty="0"/>
              <a:t>a</a:t>
            </a:r>
            <a:r>
              <a:rPr lang="zh-CN" altLang="zh-CN" dirty="0"/>
              <a:t>；</a:t>
            </a:r>
            <a:endParaRPr lang="zh-CN" altLang="zh-CN" dirty="0"/>
          </a:p>
          <a:p>
            <a:pPr lvl="1"/>
            <a:r>
              <a:rPr lang="en-US" altLang="zh-CN" dirty="0"/>
              <a:t>static void </a:t>
            </a:r>
            <a:r>
              <a:rPr lang="en-US" altLang="zh-CN" dirty="0">
                <a:solidFill>
                  <a:srgbClr val="C00000"/>
                </a:solidFill>
              </a:rPr>
              <a:t>fill</a:t>
            </a:r>
            <a:r>
              <a:rPr lang="en-US" altLang="zh-CN" dirty="0"/>
              <a:t> (type[] a, 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fromIndex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toIndex</a:t>
            </a:r>
            <a:r>
              <a:rPr lang="en-US" altLang="zh-CN" dirty="0"/>
              <a:t>, type 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与前一个方法类似，但填充时仅仅针对下标为</a:t>
            </a:r>
            <a:r>
              <a:rPr lang="en-US" altLang="zh-CN" dirty="0" err="1"/>
              <a:t>fromIndex</a:t>
            </a:r>
            <a:r>
              <a:rPr lang="zh-CN" altLang="zh-CN" dirty="0"/>
              <a:t>到</a:t>
            </a:r>
            <a:r>
              <a:rPr lang="en-US" altLang="zh-CN" dirty="0"/>
              <a:t>toIndex-1</a:t>
            </a:r>
            <a:r>
              <a:rPr lang="zh-CN" altLang="zh-CN" dirty="0"/>
              <a:t>的数组元素赋值为</a:t>
            </a:r>
            <a:r>
              <a:rPr lang="en-US" altLang="zh-CN" dirty="0" err="1"/>
              <a:t>val</a:t>
            </a:r>
            <a:r>
              <a:rPr lang="zh-CN" altLang="zh-CN" dirty="0"/>
              <a:t>；</a:t>
            </a:r>
            <a:endParaRPr lang="zh-CN" altLang="zh-CN" dirty="0"/>
          </a:p>
          <a:p>
            <a:pPr lvl="1"/>
            <a:r>
              <a:rPr lang="en-US" altLang="zh-CN" dirty="0"/>
              <a:t>static void </a:t>
            </a:r>
            <a:r>
              <a:rPr lang="en-US" altLang="zh-CN" dirty="0" err="1">
                <a:solidFill>
                  <a:srgbClr val="C00000"/>
                </a:solidFill>
              </a:rPr>
              <a:t>sort</a:t>
            </a:r>
            <a:r>
              <a:rPr lang="zh-CN" altLang="zh-CN" dirty="0"/>
              <a:t>（</a:t>
            </a:r>
            <a:r>
              <a:rPr lang="en-US" altLang="zh-CN" dirty="0"/>
              <a:t>type[] a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zh-CN" dirty="0"/>
              <a:t>对数组</a:t>
            </a:r>
            <a:r>
              <a:rPr lang="en-US" altLang="zh-CN" dirty="0"/>
              <a:t>a</a:t>
            </a:r>
            <a:r>
              <a:rPr lang="zh-CN" altLang="zh-CN" dirty="0"/>
              <a:t>排序；</a:t>
            </a:r>
            <a:endParaRPr lang="zh-CN" altLang="zh-CN" dirty="0"/>
          </a:p>
          <a:p>
            <a:pPr lvl="1">
              <a:buNone/>
            </a:pPr>
            <a:r>
              <a:rPr lang="zh-CN" altLang="en-US" dirty="0"/>
              <a:t>（补充了函数的使用，随机数</a:t>
            </a:r>
            <a:r>
              <a:rPr lang="en-US" altLang="zh-CN" dirty="0"/>
              <a:t>Random</a:t>
            </a:r>
            <a:r>
              <a:rPr lang="zh-CN" altLang="en-US" dirty="0"/>
              <a:t>，</a:t>
            </a:r>
            <a:r>
              <a:rPr lang="en-US" altLang="zh-CN" dirty="0" err="1"/>
              <a:t>ArrayList</a:t>
            </a:r>
            <a:r>
              <a:rPr lang="zh-CN" altLang="en-US" dirty="0" smtClean="0"/>
              <a:t>，</a:t>
            </a:r>
            <a:r>
              <a:rPr lang="zh-CN" altLang="en-US" dirty="0"/>
              <a:t>重写</a:t>
            </a:r>
            <a:r>
              <a:rPr lang="zh-CN" altLang="en-US" dirty="0" smtClean="0"/>
              <a:t>比较</a:t>
            </a:r>
            <a:r>
              <a:rPr lang="zh-CN" altLang="en-US" dirty="0" smtClean="0"/>
              <a:t>函数</a:t>
            </a:r>
            <a:r>
              <a:rPr lang="zh-CN" altLang="en-US" dirty="0"/>
              <a:t>，举了两个例子：找出距离平均值最近的数。）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对数组按照中文名称排序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教材例</a:t>
            </a:r>
            <a:r>
              <a:rPr lang="en-US" altLang="zh-CN" dirty="0" smtClean="0"/>
              <a:t>3.6  </a:t>
            </a:r>
            <a:r>
              <a:rPr lang="zh-CN" altLang="en-US" dirty="0" smtClean="0"/>
              <a:t>按照中文汉语拼音排序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按照姓氏笔画排序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在数组中找出距离平均值最近的两个数。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重写比较器，排序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本章案例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zh-CN" dirty="0"/>
              <a:t>类的基本使用</a:t>
            </a:r>
            <a:endParaRPr lang="zh-CN" altLang="en-US" dirty="0"/>
          </a:p>
        </p:txBody>
      </p:sp>
      <p:pic>
        <p:nvPicPr>
          <p:cNvPr id="27650" name="Picture 2" descr="C:\Users\guping\AppData\Roaming\Tencent\Users\752286757\QQ\WinTemp\RichOle\16]5Q0[$O]O5RW2IO%YS)(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5696" y="1844824"/>
            <a:ext cx="5267325" cy="41148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本章案例</a:t>
            </a:r>
            <a:r>
              <a:rPr lang="en-US" altLang="zh-CN" dirty="0"/>
              <a:t>3</a:t>
            </a:r>
            <a:r>
              <a:rPr lang="zh-CN" altLang="en-US" dirty="0"/>
              <a:t>（续前）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4" descr="C:\Users\guping\AppData\Roaming\Tencent\Users\752286757\QQ\WinTemp\RichOle\G)9HPD]O2YF8Q)B2Z66~LCT.png"/>
          <p:cNvPicPr>
            <a:picLocks noChangeAspect="1" noChangeArrowheads="1"/>
          </p:cNvPicPr>
          <p:nvPr/>
        </p:nvPicPr>
        <p:blipFill>
          <a:blip r:embed="rId1" cstate="print"/>
          <a:srcRect l="5300"/>
          <a:stretch>
            <a:fillRect/>
          </a:stretch>
        </p:blipFill>
        <p:spPr bwMode="auto">
          <a:xfrm>
            <a:off x="2051720" y="1124744"/>
            <a:ext cx="4536504" cy="336301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:\Users\guping\AppData\Roaming\Tencent\Users\752286757\QQ\WinTemp\RichOle\Z_WNB5[{(AZL6P6T0V{2BI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97152"/>
            <a:ext cx="360045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引用</a:t>
            </a:r>
            <a:r>
              <a:rPr lang="en-US" altLang="zh-CN" dirty="0"/>
              <a:t>-Java</a:t>
            </a:r>
            <a:r>
              <a:rPr lang="zh-CN" altLang="en-US" dirty="0"/>
              <a:t>中的四种引用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强引用</a:t>
            </a:r>
            <a:endParaRPr lang="en-US" altLang="zh-CN" dirty="0"/>
          </a:p>
          <a:p>
            <a:pPr lvl="1"/>
            <a:r>
              <a:rPr lang="zh-CN" altLang="en-US" dirty="0"/>
              <a:t>如果一个对象具有强引用，它就不会被垃圾回收器回收；</a:t>
            </a:r>
            <a:endParaRPr lang="en-US" altLang="zh-CN" dirty="0"/>
          </a:p>
          <a:p>
            <a:pPr lvl="1"/>
            <a:r>
              <a:rPr lang="zh-CN" altLang="en-US" dirty="0"/>
              <a:t>即使当前内存空间不足，</a:t>
            </a:r>
            <a:r>
              <a:rPr lang="en-US" altLang="zh-CN" dirty="0"/>
              <a:t>JVM</a:t>
            </a:r>
            <a:r>
              <a:rPr lang="zh-CN" altLang="en-US" dirty="0"/>
              <a:t>也不会回收它，而是抛出 </a:t>
            </a:r>
            <a:r>
              <a:rPr lang="en-US" altLang="zh-CN" dirty="0" err="1"/>
              <a:t>OutOfMemoryError</a:t>
            </a:r>
            <a:r>
              <a:rPr lang="en-US" altLang="zh-CN" dirty="0"/>
              <a:t> </a:t>
            </a:r>
            <a:r>
              <a:rPr lang="zh-CN" altLang="en-US" dirty="0"/>
              <a:t>错误，使程序异常终止；</a:t>
            </a:r>
            <a:endParaRPr lang="en-US" altLang="zh-CN" dirty="0"/>
          </a:p>
          <a:p>
            <a:pPr lvl="1"/>
            <a:r>
              <a:rPr lang="zh-CN" altLang="en-US" dirty="0"/>
              <a:t>如果想中断强引用和某个对象之间的关联，可以显式地将引用赋值为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r>
              <a:rPr lang="en-US" altLang="zh-CN" dirty="0"/>
              <a:t>JVM</a:t>
            </a:r>
            <a:r>
              <a:rPr lang="zh-CN" altLang="en-US" dirty="0"/>
              <a:t>在合适的时间就会回收该对象，具体什么时候收集这要取决于具体的垃圾回收器。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形式：</a:t>
            </a:r>
            <a:r>
              <a:rPr lang="en-US" altLang="zh-CN" dirty="0"/>
              <a:t>Object </a:t>
            </a:r>
            <a:r>
              <a:rPr lang="en-US" altLang="zh-CN" dirty="0" err="1"/>
              <a:t>strongReference</a:t>
            </a:r>
            <a:r>
              <a:rPr lang="en-US" altLang="zh-CN" dirty="0"/>
              <a:t> = new Object();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强引用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或者：</a:t>
            </a:r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"hello"; // </a:t>
            </a:r>
            <a:r>
              <a:rPr lang="zh-CN" altLang="en-US" dirty="0"/>
              <a:t>强引用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str</a:t>
            </a:r>
            <a:r>
              <a:rPr lang="en-US" altLang="zh-CN" dirty="0"/>
              <a:t> = null; // </a:t>
            </a:r>
            <a:r>
              <a:rPr lang="zh-CN" altLang="en-US" dirty="0"/>
              <a:t>取消强引用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C00000"/>
                </a:solidFill>
              </a:rPr>
              <a:t>主要内容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  <a:endParaRPr lang="en-US" altLang="zh-CN" sz="22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引用</a:t>
            </a:r>
            <a:r>
              <a:rPr lang="en-US" altLang="zh-CN" dirty="0"/>
              <a:t>-Java</a:t>
            </a:r>
            <a:r>
              <a:rPr lang="zh-CN" altLang="en-US" dirty="0"/>
              <a:t>中的四种引用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软引用</a:t>
            </a:r>
            <a:endParaRPr lang="en-US" altLang="zh-CN" dirty="0"/>
          </a:p>
          <a:p>
            <a:pPr lvl="1"/>
            <a:r>
              <a:rPr lang="zh-CN" altLang="en-US" dirty="0"/>
              <a:t>在使用软引用时，如果内存的空间足够，软引用就能继续被使用，而不会被垃圾回收器回收；</a:t>
            </a:r>
            <a:endParaRPr lang="en-US" altLang="zh-CN" dirty="0"/>
          </a:p>
          <a:p>
            <a:pPr lvl="1"/>
            <a:r>
              <a:rPr lang="zh-CN" altLang="en-US" dirty="0"/>
              <a:t>只有在内存空间不足时，软引用才会被垃圾回收器回收；</a:t>
            </a:r>
            <a:endParaRPr lang="en-US" altLang="zh-CN" dirty="0"/>
          </a:p>
          <a:p>
            <a:pPr lvl="1"/>
            <a:r>
              <a:rPr lang="en-US" altLang="zh-CN" dirty="0"/>
              <a:t>JDK </a:t>
            </a:r>
            <a:r>
              <a:rPr lang="zh-CN" altLang="en-US" dirty="0"/>
              <a:t>提供了 </a:t>
            </a:r>
            <a:r>
              <a:rPr lang="en-US" altLang="zh-CN" dirty="0" err="1"/>
              <a:t>SoftReference</a:t>
            </a:r>
            <a:r>
              <a:rPr lang="en-US" altLang="zh-CN" dirty="0"/>
              <a:t> </a:t>
            </a:r>
            <a:r>
              <a:rPr lang="zh-CN" altLang="en-US" dirty="0"/>
              <a:t>类来表示软引用；</a:t>
            </a:r>
            <a:endParaRPr lang="en-US" altLang="zh-CN" dirty="0"/>
          </a:p>
          <a:p>
            <a:pPr lvl="1"/>
            <a:r>
              <a:rPr lang="zh-CN" altLang="en-US" dirty="0"/>
              <a:t>软引用在被垃圾回收时，也遵循</a:t>
            </a:r>
            <a:r>
              <a:rPr lang="en-US" altLang="zh-CN" dirty="0"/>
              <a:t>LRU</a:t>
            </a:r>
            <a:r>
              <a:rPr lang="zh-CN" altLang="en-US" dirty="0"/>
              <a:t>法则，优先回收最近最少被使用的对象进行回收。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7150" indent="0">
              <a:buNone/>
            </a:pPr>
            <a:r>
              <a:rPr lang="en-US" altLang="zh-CN" sz="1800" dirty="0" err="1"/>
              <a:t>SoftReference</a:t>
            </a:r>
            <a:r>
              <a:rPr lang="en-US" altLang="zh-CN" sz="1800" dirty="0"/>
              <a:t>&lt;String&gt; </a:t>
            </a:r>
            <a:r>
              <a:rPr lang="en-US" altLang="zh-CN" sz="1800" dirty="0" err="1"/>
              <a:t>softName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SoftReference</a:t>
            </a:r>
            <a:r>
              <a:rPr lang="en-US" altLang="zh-CN" sz="1800" dirty="0"/>
              <a:t>&lt;&gt;(“</a:t>
            </a:r>
            <a:r>
              <a:rPr lang="zh-CN" altLang="en-US" sz="1800" dirty="0"/>
              <a:t>张三</a:t>
            </a:r>
            <a:r>
              <a:rPr lang="en-US" altLang="zh-CN" sz="1800" dirty="0"/>
              <a:t>”);//</a:t>
            </a:r>
            <a:r>
              <a:rPr lang="zh-CN" altLang="en-US" sz="1800" dirty="0"/>
              <a:t>软引用</a:t>
            </a:r>
            <a:endParaRPr lang="en-US" altLang="zh-CN" sz="1800" dirty="0"/>
          </a:p>
          <a:p>
            <a:pPr marL="57150" indent="0">
              <a:buNone/>
            </a:pPr>
            <a:r>
              <a:rPr lang="zh-CN" altLang="en-US" sz="1800" dirty="0"/>
              <a:t>或者：</a:t>
            </a:r>
            <a:endParaRPr lang="en-US" altLang="zh-CN" sz="1800" dirty="0"/>
          </a:p>
          <a:p>
            <a:pPr marL="57150" indent="0">
              <a:buNone/>
            </a:pPr>
            <a:r>
              <a:rPr lang="en-GB" altLang="zh-CN" sz="1800" dirty="0"/>
              <a:t>String </a:t>
            </a:r>
            <a:r>
              <a:rPr lang="en-GB" altLang="zh-CN" sz="1800" dirty="0" err="1"/>
              <a:t>str</a:t>
            </a:r>
            <a:r>
              <a:rPr lang="en-GB" altLang="zh-CN" sz="1800" dirty="0"/>
              <a:t> = new String(“</a:t>
            </a:r>
            <a:r>
              <a:rPr lang="zh-CN" altLang="en-GB" sz="1800" dirty="0"/>
              <a:t>张</a:t>
            </a:r>
            <a:r>
              <a:rPr lang="zh-CN" altLang="en-US" sz="1800" dirty="0"/>
              <a:t>三</a:t>
            </a:r>
            <a:r>
              <a:rPr lang="en-GB" altLang="zh-CN" sz="1800" dirty="0"/>
              <a:t>”); </a:t>
            </a:r>
            <a:r>
              <a:rPr lang="en-US" altLang="zh-CN" sz="1800" dirty="0"/>
              <a:t>//</a:t>
            </a:r>
            <a:r>
              <a:rPr lang="zh-CN" altLang="en-US" sz="1800" dirty="0"/>
              <a:t>强引用</a:t>
            </a:r>
            <a:endParaRPr lang="en-GB" altLang="zh-CN" sz="1800" dirty="0"/>
          </a:p>
          <a:p>
            <a:pPr marL="57150" indent="0">
              <a:buNone/>
            </a:pPr>
            <a:r>
              <a:rPr lang="en-GB" altLang="zh-CN" sz="1800" dirty="0" err="1"/>
              <a:t>SoftReference</a:t>
            </a:r>
            <a:r>
              <a:rPr lang="en-GB" altLang="zh-CN" sz="1800" dirty="0"/>
              <a:t>&lt;String&gt; </a:t>
            </a:r>
            <a:r>
              <a:rPr lang="en-GB" altLang="zh-CN" sz="1800" dirty="0" err="1"/>
              <a:t>softReference</a:t>
            </a:r>
            <a:r>
              <a:rPr lang="en-GB" altLang="zh-CN" sz="1800" dirty="0"/>
              <a:t> = new </a:t>
            </a:r>
            <a:r>
              <a:rPr lang="en-GB" altLang="zh-CN" sz="1800" dirty="0" err="1"/>
              <a:t>SoftReference</a:t>
            </a:r>
            <a:r>
              <a:rPr lang="en-GB" altLang="zh-CN" sz="1800" dirty="0"/>
              <a:t>&lt;&gt;(</a:t>
            </a:r>
            <a:r>
              <a:rPr lang="en-GB" altLang="zh-CN" sz="1800" dirty="0" err="1"/>
              <a:t>str</a:t>
            </a:r>
            <a:r>
              <a:rPr lang="en-GB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dirty="0"/>
              <a:t>//</a:t>
            </a:r>
            <a:r>
              <a:rPr lang="zh-CN" altLang="en-US" sz="1800" dirty="0"/>
              <a:t>软引用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引用</a:t>
            </a:r>
            <a:r>
              <a:rPr lang="en-US" altLang="zh-CN" dirty="0"/>
              <a:t>-Java</a:t>
            </a:r>
            <a:r>
              <a:rPr lang="zh-CN" altLang="en-US" dirty="0"/>
              <a:t>中的四种引用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弱引用</a:t>
            </a:r>
            <a:endParaRPr lang="en-US" altLang="zh-CN" dirty="0"/>
          </a:p>
          <a:p>
            <a:pPr lvl="1"/>
            <a:r>
              <a:rPr lang="zh-CN" altLang="en-US" dirty="0"/>
              <a:t>如果一个对象只具有弱引用，其生命周期相比于软引用更加短暂；</a:t>
            </a:r>
            <a:endParaRPr lang="en-US" altLang="zh-CN" dirty="0"/>
          </a:p>
          <a:p>
            <a:pPr lvl="1"/>
            <a:r>
              <a:rPr lang="zh-CN" altLang="en-US" dirty="0"/>
              <a:t>在垃圾回收器线程扫描它所管辖的内存区域的过程中，一旦发现了只具有弱引用的对象，不管当前内存空间足够与否，都会对它进行回收。</a:t>
            </a:r>
            <a:endParaRPr lang="en-US" altLang="zh-CN" dirty="0"/>
          </a:p>
          <a:p>
            <a:pPr lvl="1"/>
            <a:r>
              <a:rPr lang="zh-CN" altLang="en-US" dirty="0"/>
              <a:t>不过由于垃圾回收器是一个优先级较低的线程，所以并不一定能迅速发现弱引用对象；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JDK </a:t>
            </a:r>
            <a:r>
              <a:rPr lang="zh-CN" altLang="en-US" dirty="0"/>
              <a:t>提供了 </a:t>
            </a:r>
            <a:r>
              <a:rPr lang="en-US" altLang="zh-CN" dirty="0"/>
              <a:t> </a:t>
            </a:r>
            <a:r>
              <a:rPr lang="en-US" altLang="zh-CN" dirty="0" err="1"/>
              <a:t>WeakReference</a:t>
            </a:r>
            <a:r>
              <a:rPr lang="en-US" altLang="zh-CN" dirty="0"/>
              <a:t>  </a:t>
            </a:r>
            <a:r>
              <a:rPr lang="zh-CN" altLang="en-US" dirty="0"/>
              <a:t>类来表示弱引用；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7150" indent="0">
              <a:buNone/>
            </a:pPr>
            <a:r>
              <a:rPr lang="en-US" altLang="zh-CN" sz="1800" dirty="0" err="1"/>
              <a:t>WeakReference</a:t>
            </a:r>
            <a:r>
              <a:rPr lang="en-US" altLang="zh-CN" sz="1800" dirty="0"/>
              <a:t> &lt;String&gt; </a:t>
            </a:r>
            <a:r>
              <a:rPr lang="en-US" altLang="zh-CN" sz="1800" dirty="0" err="1"/>
              <a:t>weakName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WeakReference</a:t>
            </a:r>
            <a:r>
              <a:rPr lang="en-US" altLang="zh-CN" sz="1800" dirty="0"/>
              <a:t> &lt;&gt;(“</a:t>
            </a:r>
            <a:r>
              <a:rPr lang="zh-CN" altLang="en-US" sz="1800" dirty="0"/>
              <a:t>张三</a:t>
            </a:r>
            <a:r>
              <a:rPr lang="en-US" altLang="zh-CN" sz="1800" dirty="0"/>
              <a:t>”);//</a:t>
            </a:r>
            <a:r>
              <a:rPr lang="zh-CN" altLang="en-US" sz="1800" dirty="0"/>
              <a:t>弱引用</a:t>
            </a:r>
            <a:endParaRPr lang="en-US" altLang="zh-CN" sz="1800" dirty="0"/>
          </a:p>
          <a:p>
            <a:pPr marL="57150" indent="0">
              <a:buNone/>
            </a:pPr>
            <a:r>
              <a:rPr lang="zh-CN" altLang="en-US" sz="1800" dirty="0"/>
              <a:t>或者：</a:t>
            </a:r>
            <a:endParaRPr lang="en-US" altLang="zh-CN" sz="1800" dirty="0"/>
          </a:p>
          <a:p>
            <a:pPr marL="57150" indent="0">
              <a:buNone/>
            </a:pPr>
            <a:r>
              <a:rPr lang="en-GB" altLang="zh-CN" sz="1800" dirty="0"/>
              <a:t>String </a:t>
            </a:r>
            <a:r>
              <a:rPr lang="en-GB" altLang="zh-CN" sz="1800" dirty="0" err="1"/>
              <a:t>str</a:t>
            </a:r>
            <a:r>
              <a:rPr lang="en-GB" altLang="zh-CN" sz="1800" dirty="0"/>
              <a:t> = new String(“</a:t>
            </a:r>
            <a:r>
              <a:rPr lang="zh-CN" altLang="en-GB" sz="1800" dirty="0"/>
              <a:t>张</a:t>
            </a:r>
            <a:r>
              <a:rPr lang="zh-CN" altLang="en-US" sz="1800" dirty="0"/>
              <a:t>三</a:t>
            </a:r>
            <a:r>
              <a:rPr lang="en-GB" altLang="zh-CN" sz="1800" dirty="0"/>
              <a:t>”); </a:t>
            </a:r>
            <a:r>
              <a:rPr lang="en-US" altLang="zh-CN" sz="1800" dirty="0"/>
              <a:t>//</a:t>
            </a:r>
            <a:r>
              <a:rPr lang="zh-CN" altLang="en-US" sz="1800" dirty="0"/>
              <a:t>强引用</a:t>
            </a:r>
            <a:endParaRPr lang="en-GB" altLang="zh-CN" sz="1800" dirty="0"/>
          </a:p>
          <a:p>
            <a:pPr marL="57150" indent="0">
              <a:buNone/>
            </a:pPr>
            <a:r>
              <a:rPr lang="en-US" altLang="zh-CN" sz="1800" dirty="0" err="1"/>
              <a:t>WeakReference</a:t>
            </a:r>
            <a:r>
              <a:rPr lang="en-US" altLang="zh-CN" sz="1800" dirty="0"/>
              <a:t> </a:t>
            </a:r>
            <a:r>
              <a:rPr lang="en-GB" altLang="zh-CN" sz="1800" dirty="0"/>
              <a:t>&lt;String&gt; </a:t>
            </a:r>
            <a:r>
              <a:rPr lang="en-US" altLang="zh-CN" sz="1800" dirty="0" err="1"/>
              <a:t>weakName</a:t>
            </a:r>
            <a:r>
              <a:rPr lang="en-GB" altLang="zh-CN" sz="1800" dirty="0"/>
              <a:t> = new </a:t>
            </a:r>
            <a:r>
              <a:rPr lang="en-US" altLang="zh-CN" sz="1800" dirty="0" err="1"/>
              <a:t>WeakReference</a:t>
            </a:r>
            <a:r>
              <a:rPr lang="en-US" altLang="zh-CN" sz="1800" dirty="0"/>
              <a:t> </a:t>
            </a:r>
            <a:r>
              <a:rPr lang="en-GB" altLang="zh-CN" sz="1800" dirty="0"/>
              <a:t>&lt;&gt;(</a:t>
            </a:r>
            <a:r>
              <a:rPr lang="en-GB" altLang="zh-CN" sz="1800" dirty="0" err="1"/>
              <a:t>str</a:t>
            </a:r>
            <a:r>
              <a:rPr lang="en-GB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dirty="0"/>
              <a:t>//</a:t>
            </a:r>
            <a:r>
              <a:rPr lang="zh-CN" altLang="en-US" sz="1800" dirty="0"/>
              <a:t>弱引用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引用</a:t>
            </a:r>
            <a:r>
              <a:rPr lang="en-US" altLang="zh-CN" dirty="0"/>
              <a:t>-Java</a:t>
            </a:r>
            <a:r>
              <a:rPr lang="zh-CN" altLang="en-US" dirty="0"/>
              <a:t>中的四种引用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5442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虚引用</a:t>
            </a:r>
            <a:r>
              <a:rPr lang="en-US" altLang="zh-CN" dirty="0"/>
              <a:t>- </a:t>
            </a:r>
            <a:r>
              <a:rPr lang="en-US" altLang="zh-CN" dirty="0" err="1"/>
              <a:t>PhantomReference</a:t>
            </a:r>
            <a:endParaRPr lang="en-US" altLang="zh-CN" dirty="0"/>
          </a:p>
          <a:p>
            <a:pPr lvl="1"/>
            <a:r>
              <a:rPr lang="zh-CN" altLang="en-US" dirty="0"/>
              <a:t>虚引用与其他几种引用都不同，虚引用并不会决定对象的生命周期。如果一个对象仅持有虚引用，那么它就和没有任何引用一样，在任何时候都可能被垃圾回收器回收；</a:t>
            </a:r>
            <a:endParaRPr lang="en-US" altLang="zh-CN" dirty="0"/>
          </a:p>
          <a:p>
            <a:pPr lvl="1"/>
            <a:r>
              <a:rPr lang="zh-CN" altLang="en-US" dirty="0"/>
              <a:t>虚引用与软引用和弱引用的一个区别在于：虚引用必须和引用队列</a:t>
            </a:r>
            <a:r>
              <a:rPr lang="en-US" altLang="zh-CN" dirty="0"/>
              <a:t>(</a:t>
            </a:r>
            <a:r>
              <a:rPr lang="en-US" altLang="zh-CN" dirty="0" err="1"/>
              <a:t>ReferenceQueue</a:t>
            </a:r>
            <a:r>
              <a:rPr lang="en-US" altLang="zh-CN" dirty="0"/>
              <a:t>)</a:t>
            </a:r>
            <a:r>
              <a:rPr lang="zh-CN" altLang="en-US" dirty="0"/>
              <a:t>联合使用。当垃圾回收器准备回收一个对象时，如果发现它还有虚引用，就会在回收对象的内存之前，把这个虚引用加入到与之关联的引用队列中。 </a:t>
            </a:r>
            <a:endParaRPr lang="en-US" altLang="zh-CN" dirty="0"/>
          </a:p>
          <a:p>
            <a:pPr lvl="1"/>
            <a:r>
              <a:rPr lang="zh-CN" altLang="en-US" dirty="0"/>
              <a:t>虚引用主要用来跟踪对象被垃圾回收器回收的活动，程序可以通过判断引用队列中是否已经加入了虚引用，来了解被引用的对象是否将要进行垃圾回收。如果程序发现某个虚引用已经被加入到引用队列，那么就可以在所引用的对象的内存被回收之前采取必要的行动，也可以理解为一种回调方法。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57150" indent="0">
              <a:buNone/>
            </a:pPr>
            <a:r>
              <a:rPr lang="en-US" altLang="zh-CN" sz="1800" dirty="0" err="1"/>
              <a:t>ReferenceQueue</a:t>
            </a:r>
            <a:r>
              <a:rPr lang="en-US" altLang="zh-CN" sz="1800" dirty="0"/>
              <a:t>&lt;String&gt; queue = new </a:t>
            </a:r>
            <a:r>
              <a:rPr lang="en-US" altLang="zh-CN" sz="1800" dirty="0" err="1"/>
              <a:t>ReferenceQueue</a:t>
            </a:r>
            <a:r>
              <a:rPr lang="en-US" altLang="zh-CN" sz="1800" dirty="0"/>
              <a:t>&lt;String&gt;();</a:t>
            </a:r>
            <a:endParaRPr lang="en-US" altLang="zh-CN" sz="1800" dirty="0"/>
          </a:p>
          <a:p>
            <a:pPr marL="57150" indent="0">
              <a:buNone/>
            </a:pPr>
            <a:r>
              <a:rPr lang="en-US" altLang="zh-CN" sz="1800" dirty="0" err="1"/>
              <a:t>PhantomReference</a:t>
            </a:r>
            <a:r>
              <a:rPr lang="en-US" altLang="zh-CN" sz="1800" dirty="0"/>
              <a:t>&lt;String&gt; </a:t>
            </a:r>
            <a:r>
              <a:rPr lang="en-US" altLang="zh-CN" sz="1800" dirty="0" err="1"/>
              <a:t>pr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PhantomReference</a:t>
            </a:r>
            <a:r>
              <a:rPr lang="en-US" altLang="zh-CN" sz="1800" dirty="0"/>
              <a:t>&lt;String&gt;(new String(“hello”), queue);</a:t>
            </a:r>
            <a:r>
              <a:rPr lang="zh-CN" altLang="en-US" sz="1800" dirty="0"/>
              <a:t>  </a:t>
            </a:r>
            <a:r>
              <a:rPr lang="en-US" altLang="zh-CN" sz="1800" dirty="0"/>
              <a:t>//</a:t>
            </a:r>
            <a:r>
              <a:rPr lang="zh-CN" altLang="en-US" sz="1800" dirty="0"/>
              <a:t>虚引用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枚举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枚举类型是一种特殊的数据类型，之所以特殊是因为它既是一种类</a:t>
            </a:r>
            <a:r>
              <a:rPr lang="en-US" altLang="zh-CN" sz="2000" dirty="0"/>
              <a:t>(class)</a:t>
            </a:r>
            <a:r>
              <a:rPr lang="zh-CN" altLang="en-US" sz="2000" dirty="0"/>
              <a:t>类型却又比类类型多了些特殊的约束，但是这些约束的存在也造就了枚举类型的简洁性、安全性以及便捷性。</a:t>
            </a:r>
            <a:endParaRPr lang="zh-CN" altLang="en-US" sz="2000" dirty="0"/>
          </a:p>
          <a:p>
            <a:r>
              <a:rPr lang="zh-CN" altLang="en-US" b="1" dirty="0"/>
              <a:t>用法一：常量</a:t>
            </a: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21711"/>
            <a:ext cx="6012160" cy="33957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0" b="32122"/>
          <a:stretch>
            <a:fillRect/>
          </a:stretch>
        </p:blipFill>
        <p:spPr>
          <a:xfrm>
            <a:off x="5793160" y="3861048"/>
            <a:ext cx="2882528" cy="162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枚举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用法二：</a:t>
            </a:r>
            <a:r>
              <a:rPr lang="en-US" altLang="zh-CN" b="1" dirty="0"/>
              <a:t> switch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switch</a:t>
            </a:r>
            <a:r>
              <a:rPr lang="zh-CN" altLang="en-US" dirty="0"/>
              <a:t>语句支持</a:t>
            </a:r>
            <a:r>
              <a:rPr lang="en-US" altLang="zh-CN" dirty="0" err="1"/>
              <a:t>int,char,enum,String</a:t>
            </a:r>
            <a:r>
              <a:rPr lang="zh-CN" altLang="en-US" dirty="0"/>
              <a:t>类型，使用枚举，能让我们的代码可读性更强。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49"/>
          <a:stretch>
            <a:fillRect/>
          </a:stretch>
        </p:blipFill>
        <p:spPr>
          <a:xfrm>
            <a:off x="1475656" y="2492896"/>
            <a:ext cx="3691261" cy="38168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2406" y="6453188"/>
            <a:ext cx="531581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注：枚举其它的用法涉及后续知识，请参考学习资料</a:t>
            </a:r>
            <a:endParaRPr kumimoji="1" lang="zh-CN" altLang="en-US" sz="1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4608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java</a:t>
            </a:r>
            <a:r>
              <a:rPr lang="zh-CN" altLang="en-US" dirty="0"/>
              <a:t>注解</a:t>
            </a:r>
            <a:r>
              <a:rPr lang="en-US" altLang="zh-CN" dirty="0"/>
              <a:t>(@Annotation)</a:t>
            </a:r>
            <a:r>
              <a:rPr lang="zh-CN" altLang="en-US" dirty="0"/>
              <a:t>是在</a:t>
            </a:r>
            <a:r>
              <a:rPr lang="en-US" altLang="zh-CN" dirty="0"/>
              <a:t>JDK5</a:t>
            </a:r>
            <a:r>
              <a:rPr lang="zh-CN" altLang="en-US" dirty="0"/>
              <a:t>时引入的特性，鉴于目前大部分框架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 Junit</a:t>
            </a:r>
            <a:r>
              <a:rPr lang="zh-CN" altLang="en-US" dirty="0"/>
              <a:t>、</a:t>
            </a:r>
            <a:r>
              <a:rPr lang="en-US" altLang="zh-CN" dirty="0"/>
              <a:t>Struts</a:t>
            </a:r>
            <a:r>
              <a:rPr lang="zh-CN" altLang="en-US" dirty="0"/>
              <a:t>、</a:t>
            </a:r>
            <a:r>
              <a:rPr lang="en-US" altLang="zh-CN" dirty="0"/>
              <a:t>Spring)</a:t>
            </a:r>
            <a:r>
              <a:rPr lang="zh-CN" altLang="en-US" dirty="0"/>
              <a:t>都使用了注解简化代码并提高编码的效率。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Java </a:t>
            </a:r>
            <a:r>
              <a:rPr lang="zh-CN" altLang="en-US" dirty="0"/>
              <a:t>语言中的类、方法、变量、参数和包等都可以被注解。和 </a:t>
            </a:r>
            <a:r>
              <a:rPr lang="en-US" altLang="zh-CN" dirty="0"/>
              <a:t>Javadoc </a:t>
            </a:r>
            <a:r>
              <a:rPr lang="zh-CN" altLang="en-US" dirty="0"/>
              <a:t>不同，</a:t>
            </a:r>
            <a:r>
              <a:rPr lang="en-US" altLang="zh-CN" dirty="0"/>
              <a:t>Java</a:t>
            </a:r>
            <a:r>
              <a:rPr lang="zh-CN" altLang="en-US" dirty="0"/>
              <a:t>注解可以通过反射获取标注内容。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在编译器生成类文件时，注解可以被嵌入到字节码中。</a:t>
            </a:r>
            <a:r>
              <a:rPr lang="en-US" altLang="zh-CN" dirty="0"/>
              <a:t>Java </a:t>
            </a:r>
            <a:r>
              <a:rPr lang="zh-CN" altLang="en-US" dirty="0"/>
              <a:t>虚拟机可以保留注解内容，在运行时可以获取到标注内容 。当然它也支持自定义 </a:t>
            </a:r>
            <a:r>
              <a:rPr lang="en-US" altLang="zh-CN" dirty="0"/>
              <a:t>Java </a:t>
            </a:r>
            <a:r>
              <a:rPr lang="zh-CN" altLang="en-US" dirty="0"/>
              <a:t>标注。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984" y="6402665"/>
            <a:ext cx="5976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注：本讲只介绍几个基本注解的含义，详细的内容请参考资料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616277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作用在代码的常用注解是</a:t>
            </a:r>
            <a:endParaRPr lang="zh-CN" altLang="en-US" dirty="0"/>
          </a:p>
          <a:p>
            <a:pPr latinLnBrk="1"/>
            <a:r>
              <a:rPr lang="en-US" altLang="zh-CN" dirty="0"/>
              <a:t>@Override - </a:t>
            </a:r>
            <a:r>
              <a:rPr lang="zh-CN" altLang="en-US" dirty="0"/>
              <a:t>检查该方法是否是重载方法。如果发现其父类，或者是引用的接口中并没有该方法时，会报编译错误。</a:t>
            </a:r>
            <a:endParaRPr lang="zh-CN" altLang="en-US" dirty="0"/>
          </a:p>
          <a:p>
            <a:pPr latinLnBrk="1"/>
            <a:r>
              <a:rPr lang="en-US" altLang="zh-CN" dirty="0"/>
              <a:t>@Deprecated - </a:t>
            </a:r>
            <a:r>
              <a:rPr lang="zh-CN" altLang="en-US" dirty="0"/>
              <a:t>标记过时方法。如果使用该方法，会报编译警告。</a:t>
            </a:r>
            <a:endParaRPr lang="zh-CN" altLang="en-US" dirty="0"/>
          </a:p>
          <a:p>
            <a:pPr latinLnBrk="1"/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en-US" altLang="zh-CN" dirty="0"/>
              <a:t> - </a:t>
            </a:r>
            <a:r>
              <a:rPr lang="zh-CN" altLang="en-US" dirty="0"/>
              <a:t>指示编译器去忽略注解中声明的警告。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这几个注解都具有编译检查作用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注解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352160" cy="5112221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作用在其他注解的常用注解</a:t>
            </a:r>
            <a:r>
              <a:rPr lang="en-US" altLang="zh-CN" b="1" dirty="0"/>
              <a:t>(</a:t>
            </a:r>
            <a:r>
              <a:rPr lang="zh-CN" altLang="en-US" b="1" dirty="0"/>
              <a:t>或者说 元注解</a:t>
            </a:r>
            <a:r>
              <a:rPr lang="en-US" altLang="zh-CN" b="1" dirty="0"/>
              <a:t>):</a:t>
            </a:r>
            <a:endParaRPr lang="en-US" altLang="zh-CN" b="1" dirty="0"/>
          </a:p>
          <a:p>
            <a:pPr latinLnBrk="1"/>
            <a:r>
              <a:rPr lang="en-US" altLang="zh-CN" dirty="0"/>
              <a:t>@Retention - </a:t>
            </a:r>
            <a:r>
              <a:rPr lang="zh-CN" altLang="en-US" dirty="0"/>
              <a:t>标识这个注解怎么保存，是只在代码中，还是编入</a:t>
            </a:r>
            <a:r>
              <a:rPr lang="en-US" altLang="zh-CN" dirty="0"/>
              <a:t>class</a:t>
            </a:r>
            <a:r>
              <a:rPr lang="zh-CN" altLang="en-US" dirty="0"/>
              <a:t>文件中，或者是在运行时可以通过反射访问。</a:t>
            </a:r>
            <a:endParaRPr lang="zh-CN" altLang="en-US" dirty="0"/>
          </a:p>
          <a:p>
            <a:pPr latinLnBrk="1"/>
            <a:r>
              <a:rPr lang="en-US" altLang="zh-CN" dirty="0"/>
              <a:t>@Documented - </a:t>
            </a:r>
            <a:r>
              <a:rPr lang="zh-CN" altLang="en-US" dirty="0"/>
              <a:t>标记这些注解是否包含在用户文档中。</a:t>
            </a:r>
            <a:endParaRPr lang="zh-CN" altLang="en-US" dirty="0"/>
          </a:p>
          <a:p>
            <a:pPr latinLnBrk="1"/>
            <a:r>
              <a:rPr lang="en-US" altLang="zh-CN" dirty="0"/>
              <a:t>@Target - </a:t>
            </a:r>
            <a:r>
              <a:rPr lang="zh-CN" altLang="en-US" dirty="0"/>
              <a:t>标记这个注解应该是哪种 </a:t>
            </a:r>
            <a:r>
              <a:rPr lang="en-US" altLang="zh-CN" dirty="0"/>
              <a:t>Java </a:t>
            </a:r>
            <a:r>
              <a:rPr lang="zh-CN" altLang="en-US" dirty="0"/>
              <a:t>成员。</a:t>
            </a:r>
            <a:endParaRPr lang="zh-CN" altLang="en-US" dirty="0"/>
          </a:p>
          <a:p>
            <a:pPr latinLnBrk="1"/>
            <a:r>
              <a:rPr lang="en-US" altLang="zh-CN" dirty="0"/>
              <a:t>@Inherited - </a:t>
            </a:r>
            <a:r>
              <a:rPr lang="zh-CN" altLang="en-US" dirty="0"/>
              <a:t>标记这个注解是继承于哪个注解类</a:t>
            </a:r>
            <a:r>
              <a:rPr lang="en-US" altLang="zh-CN" dirty="0"/>
              <a:t>(</a:t>
            </a:r>
            <a:r>
              <a:rPr lang="zh-CN" altLang="en-US" dirty="0"/>
              <a:t>默认 注解并没有继承于任何子类</a:t>
            </a:r>
            <a:r>
              <a:rPr lang="en-US" altLang="zh-CN" dirty="0"/>
              <a:t>)</a:t>
            </a:r>
            <a:endParaRPr lang="en-US" altLang="zh-CN" dirty="0"/>
          </a:p>
          <a:p>
            <a:pPr latinLnBrk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1" tooltip="重庆大学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3.1.1 </a:t>
            </a:r>
            <a:r>
              <a:rPr lang="zh-CN" altLang="en-US" sz="3600" dirty="0"/>
              <a:t>初识数组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数组是一组具有相同类型的有序数据组成的集合。</a:t>
            </a:r>
            <a:endParaRPr lang="en-US" altLang="zh-CN" dirty="0" err="1"/>
          </a:p>
          <a:p>
            <a:r>
              <a:rPr lang="zh-CN" altLang="en-US" dirty="0"/>
              <a:t>数组中的一个数据成员称为数组元素，通过数组名</a:t>
            </a:r>
            <a:r>
              <a:rPr lang="en-US" altLang="zh-CN" dirty="0"/>
              <a:t>+</a:t>
            </a:r>
            <a:r>
              <a:rPr lang="zh-CN" altLang="en-US" dirty="0"/>
              <a:t>下标来唯一确定。</a:t>
            </a:r>
            <a:endParaRPr lang="en-US" altLang="zh-CN" dirty="0"/>
          </a:p>
          <a:p>
            <a:r>
              <a:rPr lang="zh-CN" altLang="en-US" dirty="0"/>
              <a:t>每个数组元素类似于一个普通变量，可以用来保存数据，所以数组是有序变量的集合。</a:t>
            </a:r>
            <a:endParaRPr lang="en-US" altLang="zh-CN" dirty="0" err="1"/>
          </a:p>
          <a:p>
            <a:r>
              <a:rPr lang="en-US" altLang="zh-CN" dirty="0" err="1"/>
              <a:t>Java</a:t>
            </a:r>
            <a:r>
              <a:rPr lang="zh-CN" altLang="en-US" dirty="0"/>
              <a:t>中数组的元素类型可以是简单的数据类型，也可以是类。</a:t>
            </a:r>
            <a:endParaRPr lang="zh-CN" altLang="en-US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一个数组的创建需要三个步骤： </a:t>
            </a:r>
            <a:endParaRPr lang="zh-CN" altLang="en-US" dirty="0"/>
          </a:p>
          <a:p>
            <a:r>
              <a:rPr lang="en-US" altLang="zh-CN" sz="2600" dirty="0"/>
              <a:t>1</a:t>
            </a:r>
            <a:r>
              <a:rPr lang="zh-CN" altLang="en-US" sz="2600" dirty="0"/>
              <a:t>．定义数组</a:t>
            </a:r>
            <a:endParaRPr lang="zh-CN" altLang="en-US" sz="2600" dirty="0"/>
          </a:p>
          <a:p>
            <a:pPr lvl="1"/>
            <a:r>
              <a:rPr lang="zh-CN" altLang="en-US" sz="2200" dirty="0"/>
              <a:t>   数组元素类型 数组名</a:t>
            </a:r>
            <a:r>
              <a:rPr lang="en-US" altLang="zh-CN" sz="2200" dirty="0"/>
              <a:t>[ ]</a:t>
            </a:r>
            <a:r>
              <a:rPr lang="zh-CN" altLang="en-US" sz="2200" dirty="0"/>
              <a:t>；</a:t>
            </a:r>
            <a:endParaRPr lang="zh-CN" altLang="en-US" sz="2200" dirty="0"/>
          </a:p>
          <a:p>
            <a:pPr>
              <a:buNone/>
            </a:pPr>
            <a:r>
              <a:rPr lang="zh-CN" altLang="en-US" sz="2600" dirty="0"/>
              <a:t>     或</a:t>
            </a:r>
            <a:endParaRPr lang="zh-CN" altLang="en-US" sz="2600" dirty="0"/>
          </a:p>
          <a:p>
            <a:pPr lvl="1"/>
            <a:r>
              <a:rPr lang="zh-CN" altLang="en-US" sz="2200" dirty="0"/>
              <a:t>   数组元素类型 </a:t>
            </a:r>
            <a:r>
              <a:rPr lang="en-US" altLang="zh-CN" sz="2200" dirty="0"/>
              <a:t>[ ] </a:t>
            </a:r>
            <a:r>
              <a:rPr lang="zh-CN" altLang="en-US" sz="2200" dirty="0"/>
              <a:t>数组名； </a:t>
            </a:r>
            <a:endParaRPr lang="zh-CN" altLang="en-US" sz="2200" dirty="0"/>
          </a:p>
          <a:p>
            <a:r>
              <a:rPr lang="en-US" altLang="zh-CN" sz="2600" dirty="0"/>
              <a:t>2</a:t>
            </a:r>
            <a:r>
              <a:rPr lang="zh-CN" altLang="en-US" sz="2600" dirty="0"/>
              <a:t>．生成数组 </a:t>
            </a:r>
            <a:endParaRPr lang="zh-CN" altLang="en-US" sz="2600" dirty="0"/>
          </a:p>
          <a:p>
            <a:pPr lvl="1"/>
            <a:r>
              <a:rPr lang="zh-CN" altLang="en-US" sz="2200" dirty="0"/>
              <a:t>   数组名</a:t>
            </a:r>
            <a:r>
              <a:rPr lang="en-US" altLang="zh-CN" sz="2200" dirty="0"/>
              <a:t>=new </a:t>
            </a:r>
            <a:r>
              <a:rPr lang="zh-CN" altLang="en-US" sz="2200" dirty="0"/>
              <a:t>数组元素类型</a:t>
            </a:r>
            <a:r>
              <a:rPr lang="en-US" altLang="zh-CN" sz="2200" dirty="0"/>
              <a:t>[</a:t>
            </a:r>
            <a:r>
              <a:rPr lang="zh-CN" altLang="en-US" sz="2200" dirty="0"/>
              <a:t>数组长度</a:t>
            </a:r>
            <a:r>
              <a:rPr lang="en-US" altLang="zh-CN" sz="2200" dirty="0"/>
              <a:t>]</a:t>
            </a:r>
            <a:r>
              <a:rPr lang="zh-CN" altLang="en-US" sz="2200" dirty="0"/>
              <a:t>； </a:t>
            </a:r>
            <a:endParaRPr lang="zh-CN" altLang="en-US" sz="2200" dirty="0"/>
          </a:p>
          <a:p>
            <a:r>
              <a:rPr lang="en-US" altLang="zh-CN" sz="2600" dirty="0"/>
              <a:t>3</a:t>
            </a:r>
            <a:r>
              <a:rPr lang="zh-CN" altLang="en-US" sz="2600" dirty="0"/>
              <a:t>．初始化数组 </a:t>
            </a:r>
            <a:endParaRPr lang="zh-CN" altLang="en-US" sz="2600" dirty="0"/>
          </a:p>
          <a:p>
            <a:pPr lvl="1"/>
            <a:r>
              <a:rPr lang="zh-CN" altLang="en-US" sz="2200" dirty="0"/>
              <a:t>  使数组中的各个元素有确定的数值。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500" dirty="0">
                <a:latin typeface="Times New Roman" panose="02020603050405020304" pitchFamily="18" charset="0"/>
              </a:rPr>
              <a:t>数据类型    数组名</a:t>
            </a:r>
            <a:r>
              <a:rPr lang="en-US" altLang="zh-CN" sz="2500" dirty="0">
                <a:latin typeface="Times New Roman" panose="02020603050405020304" pitchFamily="18" charset="0"/>
              </a:rPr>
              <a:t>[ ]</a:t>
            </a:r>
            <a:r>
              <a:rPr lang="zh-CN" altLang="en-US" sz="2500" dirty="0">
                <a:latin typeface="Times New Roman" panose="02020603050405020304" pitchFamily="18" charset="0"/>
              </a:rPr>
              <a:t>；    或     数据类型</a:t>
            </a:r>
            <a:r>
              <a:rPr lang="en-US" altLang="zh-CN" sz="2500" dirty="0">
                <a:latin typeface="Times New Roman" panose="02020603050405020304" pitchFamily="18" charset="0"/>
              </a:rPr>
              <a:t>[ ]   </a:t>
            </a:r>
            <a:r>
              <a:rPr lang="zh-CN" altLang="en-US" sz="2500" dirty="0">
                <a:latin typeface="Times New Roman" panose="02020603050405020304" pitchFamily="18" charset="0"/>
              </a:rPr>
              <a:t>数组名；</a:t>
            </a:r>
            <a:endParaRPr lang="zh-CN" altLang="en-US" sz="25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100" dirty="0">
                <a:latin typeface="Times New Roman" panose="02020603050405020304" pitchFamily="18" charset="0"/>
              </a:rPr>
              <a:t>数据类型是指数组元素的数据类型；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>
                <a:latin typeface="Times New Roman" panose="02020603050405020304" pitchFamily="18" charset="0"/>
              </a:rPr>
              <a:t>[ ]</a:t>
            </a:r>
            <a:r>
              <a:rPr lang="zh-CN" altLang="en-US" sz="2100" dirty="0">
                <a:latin typeface="Times New Roman" panose="02020603050405020304" pitchFamily="18" charset="0"/>
              </a:rPr>
              <a:t>表示定义的变量是一个数组变量，并且是一维的。</a:t>
            </a:r>
            <a:endParaRPr lang="zh-CN" altLang="en-US" sz="21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5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500" dirty="0">
                <a:latin typeface="Times New Roman" panose="02020603050405020304" pitchFamily="18" charset="0"/>
              </a:rPr>
              <a:t>例如：</a:t>
            </a:r>
            <a:endParaRPr lang="zh-CN" altLang="en-US" sz="25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100" dirty="0">
                <a:latin typeface="Times New Roman" panose="02020603050405020304" pitchFamily="18" charset="0"/>
              </a:rPr>
              <a:t>         a[];  (</a:t>
            </a:r>
            <a:r>
              <a:rPr lang="zh-CN" altLang="en-US" sz="2100" dirty="0">
                <a:latin typeface="Times New Roman" panose="02020603050405020304" pitchFamily="18" charset="0"/>
              </a:rPr>
              <a:t>或</a:t>
            </a:r>
            <a:r>
              <a:rPr lang="en-US" altLang="zh-CN" sz="21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100" dirty="0">
                <a:latin typeface="Times New Roman" panose="02020603050405020304" pitchFamily="18" charset="0"/>
              </a:rPr>
              <a:t>[]  a;)    //</a:t>
            </a:r>
            <a:r>
              <a:rPr lang="zh-CN" altLang="en-US" sz="2100" dirty="0">
                <a:latin typeface="Times New Roman" panose="02020603050405020304" pitchFamily="18" charset="0"/>
              </a:rPr>
              <a:t>声明一个一维整型的数组</a:t>
            </a:r>
            <a:r>
              <a:rPr lang="en-US" altLang="zh-CN" sz="2100" dirty="0">
                <a:latin typeface="Times New Roman" panose="02020603050405020304" pitchFamily="18" charset="0"/>
              </a:rPr>
              <a:t>a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>
                <a:latin typeface="Times New Roman" panose="02020603050405020304" pitchFamily="18" charset="0"/>
              </a:rPr>
              <a:t>char      b[];  (</a:t>
            </a:r>
            <a:r>
              <a:rPr lang="zh-CN" altLang="en-US" sz="2100" dirty="0">
                <a:latin typeface="Times New Roman" panose="02020603050405020304" pitchFamily="18" charset="0"/>
              </a:rPr>
              <a:t>或</a:t>
            </a:r>
            <a:r>
              <a:rPr lang="en-US" altLang="zh-CN" sz="2100" dirty="0">
                <a:latin typeface="Times New Roman" panose="02020603050405020304" pitchFamily="18" charset="0"/>
              </a:rPr>
              <a:t>char[]  b;)   //</a:t>
            </a:r>
            <a:r>
              <a:rPr lang="zh-CN" altLang="en-US" sz="2100" dirty="0">
                <a:latin typeface="Times New Roman" panose="02020603050405020304" pitchFamily="18" charset="0"/>
              </a:rPr>
              <a:t>声明一个一维字符型的数组</a:t>
            </a:r>
            <a:r>
              <a:rPr lang="en-US" altLang="zh-CN" sz="2100" dirty="0">
                <a:latin typeface="Times New Roman" panose="02020603050405020304" pitchFamily="18" charset="0"/>
              </a:rPr>
              <a:t>b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>
                <a:latin typeface="Times New Roman" panose="02020603050405020304" pitchFamily="18" charset="0"/>
              </a:rPr>
              <a:t>double  c[];  (</a:t>
            </a:r>
            <a:r>
              <a:rPr lang="zh-CN" altLang="en-US" sz="2100" dirty="0">
                <a:latin typeface="Times New Roman" panose="02020603050405020304" pitchFamily="18" charset="0"/>
              </a:rPr>
              <a:t>或</a:t>
            </a:r>
            <a:r>
              <a:rPr lang="en-US" altLang="zh-CN" sz="2100" dirty="0">
                <a:latin typeface="Times New Roman" panose="02020603050405020304" pitchFamily="18" charset="0"/>
              </a:rPr>
              <a:t>double[]  c;) //</a:t>
            </a:r>
            <a:r>
              <a:rPr lang="zh-CN" altLang="en-US" sz="2100" dirty="0">
                <a:latin typeface="Times New Roman" panose="02020603050405020304" pitchFamily="18" charset="0"/>
              </a:rPr>
              <a:t>声明一个一维双精度实型的数组</a:t>
            </a:r>
            <a:r>
              <a:rPr lang="en-US" altLang="zh-CN" sz="2100" dirty="0">
                <a:latin typeface="Times New Roman" panose="02020603050405020304" pitchFamily="18" charset="0"/>
              </a:rPr>
              <a:t>c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100" dirty="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定义数组时，不会为数组分配存储空间。因此，数组声明时，是不指明长度的。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数组定义只是建立了一种数组的引用，还必须使用关键字</a:t>
            </a:r>
            <a:r>
              <a:rPr lang="en-US" altLang="zh-CN" dirty="0"/>
              <a:t>new</a:t>
            </a:r>
            <a:r>
              <a:rPr lang="zh-CN" altLang="zh-CN" dirty="0"/>
              <a:t>为其分配内存空间。</a:t>
            </a:r>
            <a:endParaRPr lang="zh-CN" altLang="zh-CN" dirty="0"/>
          </a:p>
          <a:p>
            <a:pPr lvl="1" fontAlgn="base"/>
            <a:r>
              <a:rPr lang="zh-CN" altLang="zh-CN" sz="2200" dirty="0"/>
              <a:t>数组变量名</a:t>
            </a:r>
            <a:r>
              <a:rPr lang="en-US" altLang="zh-CN" sz="2200" dirty="0"/>
              <a:t>= new </a:t>
            </a:r>
            <a:r>
              <a:rPr lang="zh-CN" altLang="zh-CN" sz="2200" dirty="0"/>
              <a:t>数据类型</a:t>
            </a:r>
            <a:r>
              <a:rPr lang="en-US" altLang="zh-CN" sz="2200" dirty="0"/>
              <a:t>[</a:t>
            </a:r>
            <a:r>
              <a:rPr lang="zh-CN" altLang="zh-CN" sz="2200" dirty="0"/>
              <a:t>数组长度</a:t>
            </a:r>
            <a:r>
              <a:rPr lang="en-US" altLang="zh-CN" sz="2200" dirty="0"/>
              <a:t>]</a:t>
            </a:r>
            <a:endParaRPr lang="en-US" altLang="zh-CN" sz="2200" dirty="0"/>
          </a:p>
          <a:p>
            <a:pPr lvl="1" fontAlgn="base"/>
            <a:endParaRPr lang="zh-CN" altLang="zh-CN" sz="2200" dirty="0"/>
          </a:p>
          <a:p>
            <a:r>
              <a:rPr lang="zh-CN" altLang="zh-CN" dirty="0"/>
              <a:t>如：</a:t>
            </a:r>
            <a:endParaRPr lang="zh-CN" altLang="zh-CN" dirty="0"/>
          </a:p>
          <a:p>
            <a:pPr lvl="1" fontAlgn="base"/>
            <a:r>
              <a:rPr lang="en-US" altLang="zh-CN" dirty="0"/>
              <a:t>char s[];  s=new char[5];</a:t>
            </a:r>
            <a:endParaRPr lang="en-US" altLang="zh-CN" dirty="0"/>
          </a:p>
          <a:p>
            <a:pPr lvl="1" fontAlgn="base"/>
            <a:endParaRPr lang="en-US" altLang="zh-CN" dirty="0"/>
          </a:p>
          <a:p>
            <a:pPr fontAlgn="base"/>
            <a:r>
              <a:rPr lang="zh-CN" altLang="en-US" dirty="0"/>
              <a:t>也可以</a:t>
            </a:r>
            <a:r>
              <a:rPr lang="zh-CN" altLang="zh-CN" dirty="0"/>
              <a:t>在定义数组的同时为之分配内存空间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fontAlgn="base"/>
            <a:r>
              <a:rPr lang="en-US" altLang="zh-CN" dirty="0" err="1"/>
              <a:t>int</a:t>
            </a:r>
            <a:r>
              <a:rPr lang="en-US" altLang="zh-CN" dirty="0"/>
              <a:t> temp[]=new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  <a:endParaRPr lang="zh-CN" altLang="zh-CN" dirty="0"/>
          </a:p>
          <a:p>
            <a:pPr fontAlgn="base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可以通过</a:t>
            </a:r>
            <a:r>
              <a:rPr lang="zh-CN" altLang="en-US" dirty="0"/>
              <a:t>对数组成员赋值</a:t>
            </a:r>
            <a:r>
              <a:rPr lang="zh-CN" altLang="zh-CN" dirty="0"/>
              <a:t>的方式对数组初始化</a:t>
            </a:r>
            <a:endParaRPr lang="en-US" altLang="zh-CN" dirty="0"/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s[ ];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s=new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[3];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s[0]=1;        	 //</a:t>
            </a:r>
            <a:r>
              <a:rPr lang="zh-CN" altLang="en-US" sz="2400" dirty="0">
                <a:latin typeface="Times New Roman" panose="02020603050405020304" pitchFamily="18" charset="0"/>
              </a:rPr>
              <a:t>为第一个元素分配空间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s[1]=2;		//</a:t>
            </a:r>
            <a:r>
              <a:rPr lang="zh-CN" altLang="en-US" sz="2400" dirty="0">
                <a:latin typeface="Times New Roman" panose="02020603050405020304" pitchFamily="18" charset="0"/>
              </a:rPr>
              <a:t>为第二个元素分配空间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s[2]=3;		//</a:t>
            </a:r>
            <a:r>
              <a:rPr lang="zh-CN" altLang="en-US" sz="2400" dirty="0">
                <a:latin typeface="Times New Roman" panose="02020603050405020304" pitchFamily="18" charset="0"/>
              </a:rPr>
              <a:t>为第三个元素分配空间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也可以将</a:t>
            </a:r>
            <a:r>
              <a:rPr lang="zh-CN" altLang="zh-CN" dirty="0"/>
              <a:t>内存空间分配，初始化工作放在一条语句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s[ ]=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zh-CN" altLang="en-US" sz="2400" dirty="0">
                <a:latin typeface="Verdana" panose="020B0604030504040204" pitchFamily="34" charset="0"/>
              </a:rPr>
              <a:t>使得 </a:t>
            </a:r>
            <a:r>
              <a:rPr lang="en-US" altLang="zh-CN" sz="2400" dirty="0">
                <a:latin typeface="Times New Roman" panose="02020603050405020304" pitchFamily="18" charset="0"/>
              </a:rPr>
              <a:t>s[0]=1</a:t>
            </a:r>
            <a:r>
              <a:rPr lang="zh-CN" altLang="en-US" sz="2400" dirty="0">
                <a:latin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</a:rPr>
              <a:t>s[1]=2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s[2]=3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Verdana" panose="020B0604030504040204" pitchFamily="34" charset="0"/>
              </a:rPr>
              <a:t>  </a:t>
            </a:r>
            <a:r>
              <a:rPr lang="zh-CN" altLang="en-US" sz="2400" dirty="0">
                <a:latin typeface="Verdana" panose="020B0604030504040204" pitchFamily="34" charset="0"/>
              </a:rPr>
              <a:t>此时数组的长度由给定初值的个数自动决定。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lvl="1"/>
            <a:endParaRPr lang="en-US" altLang="zh-CN" sz="2400" dirty="0"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zh-CN" altLang="en-US" dirty="0"/>
              <a:t>：数组不能整体进行赋值。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访问一位数组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数组元素的访问可</a:t>
            </a:r>
            <a:r>
              <a:rPr lang="zh-CN" altLang="zh-CN" dirty="0"/>
              <a:t>通过数组名</a:t>
            </a:r>
            <a:r>
              <a:rPr lang="zh-CN" altLang="en-US" dirty="0"/>
              <a:t>加</a:t>
            </a:r>
            <a:r>
              <a:rPr lang="zh-CN" altLang="zh-CN" dirty="0"/>
              <a:t>下标来实现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Verdana" panose="020B0604030504040204" pitchFamily="34" charset="0"/>
              </a:rPr>
              <a:t>   数组名</a:t>
            </a:r>
            <a:r>
              <a:rPr lang="en-US" altLang="zh-CN" dirty="0">
                <a:latin typeface="Verdana" panose="020B0604030504040204" pitchFamily="34" charset="0"/>
              </a:rPr>
              <a:t>[</a:t>
            </a:r>
            <a:r>
              <a:rPr lang="zh-CN" altLang="en-US" dirty="0">
                <a:latin typeface="Verdana" panose="020B0604030504040204" pitchFamily="34" charset="0"/>
              </a:rPr>
              <a:t>下标</a:t>
            </a:r>
            <a:r>
              <a:rPr lang="en-US" altLang="zh-CN" dirty="0">
                <a:latin typeface="Verdana" panose="020B0604030504040204" pitchFamily="34" charset="0"/>
              </a:rPr>
              <a:t>]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Verdana" panose="020B0604030504040204" pitchFamily="34" charset="0"/>
            </a:endParaRPr>
          </a:p>
          <a:p>
            <a:r>
              <a:rPr lang="zh-CN" altLang="en-US" dirty="0"/>
              <a:t>如数组</a:t>
            </a:r>
            <a:r>
              <a:rPr lang="en-US" altLang="zh-CN" dirty="0"/>
              <a:t>temp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temp[0], temp[1],…, temp[9]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表示分别引用</a:t>
            </a:r>
            <a:r>
              <a:rPr lang="zh-CN" altLang="zh-CN" dirty="0"/>
              <a:t>数组的第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zh-CN" altLang="en-US" dirty="0"/>
              <a:t>到第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zh-CN" altLang="zh-CN" dirty="0"/>
              <a:t>元素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600" dirty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C00000"/>
                </a:solidFill>
              </a:rPr>
              <a:t>注意</a:t>
            </a:r>
            <a:r>
              <a:rPr lang="zh-CN" altLang="en-US" sz="2600" dirty="0"/>
              <a:t>：数组的下标是从</a:t>
            </a:r>
            <a:r>
              <a:rPr lang="en-US" altLang="zh-CN" sz="2600" dirty="0"/>
              <a:t>0</a:t>
            </a:r>
            <a:r>
              <a:rPr lang="zh-CN" altLang="en-US" sz="2600" dirty="0"/>
              <a:t>开始，到数组长度减</a:t>
            </a:r>
            <a:r>
              <a:rPr lang="en-US" altLang="zh-CN" sz="2600" dirty="0"/>
              <a:t>1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None/>
            </a:pPr>
            <a:r>
              <a:rPr lang="en-US" altLang="zh-CN" sz="2600" dirty="0"/>
              <a:t>               </a:t>
            </a:r>
            <a:r>
              <a:rPr lang="zh-CN" altLang="en-US" sz="2600" dirty="0"/>
              <a:t>数组长度可以通过“</a:t>
            </a:r>
            <a:r>
              <a:rPr lang="zh-CN" altLang="zh-CN" sz="2600" dirty="0"/>
              <a:t>数组名</a:t>
            </a:r>
            <a:r>
              <a:rPr lang="en-US" altLang="zh-CN" sz="2600" dirty="0"/>
              <a:t>.length</a:t>
            </a:r>
            <a:r>
              <a:rPr lang="zh-CN" altLang="en-US" sz="2600" dirty="0"/>
              <a:t>”</a:t>
            </a:r>
            <a:r>
              <a:rPr lang="zh-CN" altLang="zh-CN" sz="2600" dirty="0"/>
              <a:t>来获取</a:t>
            </a:r>
            <a:r>
              <a:rPr lang="zh-CN" altLang="en-US" sz="2600" dirty="0"/>
              <a:t>。</a:t>
            </a:r>
            <a:endParaRPr lang="zh-CN" altLang="zh-CN" sz="2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lang="zh-CN" altLang="zh-CN" dirty="0"/>
              <a:t>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求一维数组的最大值及位置。</a:t>
            </a:r>
            <a:endParaRPr lang="zh-CN" altLang="en-US" dirty="0"/>
          </a:p>
        </p:txBody>
      </p:sp>
      <p:pic>
        <p:nvPicPr>
          <p:cNvPr id="1026" name="Picture 2" descr="C:\Users\guping\AppData\Roaming\Tencent\Users\752286757\QQ\WinTemp\RichOle\}X)9J6_4E{7Q(~O}($H_RT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5656" y="1484784"/>
            <a:ext cx="5715000" cy="523875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5550</Words>
  <Application>WPS 演示</Application>
  <PresentationFormat>全屏显示(4:3)</PresentationFormat>
  <Paragraphs>334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黑体</vt:lpstr>
      <vt:lpstr>方正正大黑简体</vt:lpstr>
      <vt:lpstr>Calibri</vt:lpstr>
      <vt:lpstr>Calibri</vt:lpstr>
      <vt:lpstr>Times New Roman</vt:lpstr>
      <vt:lpstr>Verdana</vt:lpstr>
      <vt:lpstr>Arial Unicode MS</vt:lpstr>
      <vt:lpstr>由Nordri®（www.nordridesign.com ） 设计提供</vt:lpstr>
      <vt:lpstr>Java程序设计</vt:lpstr>
      <vt:lpstr>PowerPoint 演示文稿</vt:lpstr>
      <vt:lpstr>3.1.1 初识数组</vt:lpstr>
      <vt:lpstr>3.1.2 一维数组</vt:lpstr>
      <vt:lpstr>定义一维数组</vt:lpstr>
      <vt:lpstr>生成一维数组</vt:lpstr>
      <vt:lpstr>初始化一维数组</vt:lpstr>
      <vt:lpstr>访问一位数组</vt:lpstr>
      <vt:lpstr>本章案例1</vt:lpstr>
      <vt:lpstr>3.1.3 二维数组</vt:lpstr>
      <vt:lpstr>二维数组的定义与初始化(1)</vt:lpstr>
      <vt:lpstr>二维数组的定义与初始化(2)</vt:lpstr>
      <vt:lpstr>二维数组的使用</vt:lpstr>
      <vt:lpstr>本章案例2</vt:lpstr>
      <vt:lpstr>3.1.4 Arrays类</vt:lpstr>
      <vt:lpstr>对数组按照中文名称排序</vt:lpstr>
      <vt:lpstr>本章案例3</vt:lpstr>
      <vt:lpstr>本章案例3（续前）</vt:lpstr>
      <vt:lpstr>3.2 引用-Java中的四种引用</vt:lpstr>
      <vt:lpstr>3.2 引用-Java中的四种引用</vt:lpstr>
      <vt:lpstr>3.2 引用-Java中的四种引用</vt:lpstr>
      <vt:lpstr>3.2 引用-Java中的四种引用</vt:lpstr>
      <vt:lpstr>3.3 枚举</vt:lpstr>
      <vt:lpstr>3.3 枚举</vt:lpstr>
      <vt:lpstr>3.4 注解</vt:lpstr>
      <vt:lpstr>3.4 注解</vt:lpstr>
      <vt:lpstr>3.4 注解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Nordri® Design</dc:creator>
  <dc:description>Nordri® 
专注于有效的信息传递设计
www.nordridesign.com</dc:description>
  <dc:subject>PPT模板/图示</dc:subject>
  <cp:lastModifiedBy>Taimount</cp:lastModifiedBy>
  <cp:revision>445</cp:revision>
  <dcterms:created xsi:type="dcterms:W3CDTF">2011-11-03T02:06:00Z</dcterms:created>
  <dcterms:modified xsi:type="dcterms:W3CDTF">2024-02-23T08:49:20Z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2052-12.1.0.16250</vt:lpwstr>
  </property>
  <property fmtid="{D5CDD505-2E9C-101B-9397-08002B2CF9AE}" pid="6" name="ICV">
    <vt:lpwstr>D705F8D35EC241DD9C07852BE0705DF8_12</vt:lpwstr>
  </property>
</Properties>
</file>