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66" r:id="rId3"/>
    <p:sldId id="264" r:id="rId4"/>
    <p:sldId id="280" r:id="rId5"/>
    <p:sldId id="281" r:id="rId6"/>
    <p:sldId id="282" r:id="rId7"/>
    <p:sldId id="267" r:id="rId8"/>
    <p:sldId id="268" r:id="rId9"/>
    <p:sldId id="269" r:id="rId10"/>
    <p:sldId id="270" r:id="rId11"/>
    <p:sldId id="271" r:id="rId12"/>
    <p:sldId id="272" r:id="rId13"/>
    <p:sldId id="283" r:id="rId14"/>
    <p:sldId id="273" r:id="rId15"/>
    <p:sldId id="274" r:id="rId16"/>
    <p:sldId id="284" r:id="rId17"/>
    <p:sldId id="285" r:id="rId18"/>
    <p:sldId id="275" r:id="rId19"/>
    <p:sldId id="286" r:id="rId20"/>
    <p:sldId id="276" r:id="rId21"/>
    <p:sldId id="287" r:id="rId22"/>
    <p:sldId id="288" r:id="rId23"/>
    <p:sldId id="277" r:id="rId24"/>
    <p:sldId id="289" r:id="rId25"/>
    <p:sldId id="278" r:id="rId26"/>
    <p:sldId id="290" r:id="rId27"/>
    <p:sldId id="291" r:id="rId28"/>
    <p:sldId id="279" r:id="rId29"/>
    <p:sldId id="292" r:id="rId30"/>
    <p:sldId id="293" r:id="rId31"/>
    <p:sldId id="294" r:id="rId32"/>
    <p:sldId id="295" r:id="rId33"/>
    <p:sldId id="296" r:id="rId34"/>
    <p:sldId id="25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7" autoAdjust="0"/>
    <p:restoredTop sz="94660"/>
  </p:normalViewPr>
  <p:slideViewPr>
    <p:cSldViewPr>
      <p:cViewPr varScale="1">
        <p:scale>
          <a:sx n="73" d="100"/>
          <a:sy n="73" d="100"/>
        </p:scale>
        <p:origin x="1266" y="27"/>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zh-CN" altLang="en-US"/>
        </a:p>
      </dgm:t>
    </dgm:pt>
    <dgm:pt modelId="{5D72DEBB-C4EE-4A4C-998A-DBACC02F0CFB}">
      <dgm:prSet phldrT="[文本]"/>
      <dgm:spPr/>
      <dgm:t>
        <a:bodyPr/>
        <a:lstStyle/>
        <a:p>
          <a:r>
            <a:rPr lang="en-US" altLang="zh-CN" dirty="0" smtClean="0"/>
            <a:t>4.2 </a:t>
          </a:r>
          <a:r>
            <a:rPr lang="zh-CN" altLang="en-US" dirty="0" smtClean="0"/>
            <a:t>类和对象初探</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smtClean="0"/>
            <a:t>4.3 </a:t>
          </a:r>
          <a:r>
            <a:rPr lang="zh-CN" altLang="en-US" dirty="0" smtClean="0"/>
            <a:t>定义类</a:t>
          </a:r>
          <a:endParaRPr lang="zh-CN" altLang="en-US" dirty="0"/>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smtClean="0"/>
            <a:t>4.4 </a:t>
          </a:r>
          <a:r>
            <a:rPr lang="zh-CN" altLang="en-US" dirty="0" smtClean="0"/>
            <a:t>对象</a:t>
          </a:r>
          <a:endParaRPr lang="zh-CN" altLang="en-US" dirty="0"/>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smtClean="0"/>
            <a:t>4.1 </a:t>
          </a:r>
          <a:r>
            <a:rPr lang="zh-CN" altLang="en-US" dirty="0" smtClean="0"/>
            <a:t>面向对象基础</a:t>
          </a:r>
          <a:endParaRPr lang="zh-CN" altLang="en-US" dirty="0"/>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86AD3C4E-4CBF-4417-B333-14317B29D985}">
      <dgm:prSet phldrT="[文本]"/>
      <dgm:spPr/>
      <dgm:t>
        <a:bodyPr/>
        <a:lstStyle/>
        <a:p>
          <a:r>
            <a:rPr lang="en-US" altLang="zh-CN" dirty="0" smtClean="0"/>
            <a:t>4.5 </a:t>
          </a:r>
          <a:r>
            <a:rPr lang="zh-CN" altLang="en-US" dirty="0" smtClean="0"/>
            <a:t>包</a:t>
          </a:r>
          <a:endParaRPr lang="zh-CN" altLang="en-US" dirty="0"/>
        </a:p>
      </dgm:t>
    </dgm:pt>
    <dgm:pt modelId="{BEF44BDF-6153-42DE-98AD-B2995D351EFF}" type="parTrans" cxnId="{286D1F7C-CBBF-47A9-9771-74E6C1B6D86A}">
      <dgm:prSet/>
      <dgm:spPr/>
      <dgm:t>
        <a:bodyPr/>
        <a:lstStyle/>
        <a:p>
          <a:endParaRPr lang="zh-CN" altLang="en-US"/>
        </a:p>
      </dgm:t>
    </dgm:pt>
    <dgm:pt modelId="{8CF9CB2C-E68D-4F1F-A28C-CBE9C70CC99D}" type="sibTrans" cxnId="{286D1F7C-CBBF-47A9-9771-74E6C1B6D86A}">
      <dgm:prSet/>
      <dgm:spPr/>
      <dgm:t>
        <a:bodyPr/>
        <a:lstStyle/>
        <a:p>
          <a:endParaRPr lang="zh-CN" altLang="en-US"/>
        </a:p>
      </dgm:t>
    </dgm:pt>
    <dgm:pt modelId="{93714A2A-A5A1-42EC-AAF2-E9A966087574}">
      <dgm:prSet phldrT="[文本]"/>
      <dgm:spPr/>
      <dgm:t>
        <a:bodyPr/>
        <a:lstStyle/>
        <a:p>
          <a:r>
            <a:rPr lang="en-US" altLang="zh-CN" dirty="0" smtClean="0"/>
            <a:t>4.6 </a:t>
          </a:r>
          <a:r>
            <a:rPr lang="zh-CN" altLang="en-US" dirty="0" smtClean="0"/>
            <a:t>类及成员修饰符</a:t>
          </a:r>
          <a:endParaRPr lang="zh-CN" altLang="en-US" dirty="0"/>
        </a:p>
      </dgm:t>
    </dgm:pt>
    <dgm:pt modelId="{326B0C29-0710-4464-8681-141A22CA4FBD}" type="parTrans" cxnId="{AD6174D0-7A5B-459B-8FB3-B75AFF524849}">
      <dgm:prSet/>
      <dgm:spPr/>
      <dgm:t>
        <a:bodyPr/>
        <a:lstStyle/>
        <a:p>
          <a:endParaRPr lang="zh-CN" altLang="en-US"/>
        </a:p>
      </dgm:t>
    </dgm:pt>
    <dgm:pt modelId="{54C76A81-55D4-43C8-A0B1-B0D1905DB1B9}" type="sibTrans" cxnId="{AD6174D0-7A5B-459B-8FB3-B75AFF524849}">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6"/>
      <dgm:spPr/>
      <dgm:t>
        <a:bodyPr/>
        <a:lstStyle/>
        <a:p>
          <a:endParaRPr lang="zh-CN" altLang="en-US"/>
        </a:p>
      </dgm:t>
    </dgm:pt>
    <dgm:pt modelId="{AC4AC34F-010F-4B17-BD33-4CFEA89B14D2}" type="pres">
      <dgm:prSet presAssocID="{0D916324-155A-416C-938E-0577D8483687}" presName="parentText" presStyleLbl="node1" presStyleIdx="0" presStyleCnt="6">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6">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6"/>
      <dgm:spPr/>
      <dgm:t>
        <a:bodyPr/>
        <a:lstStyle/>
        <a:p>
          <a:endParaRPr lang="zh-CN" altLang="en-US"/>
        </a:p>
      </dgm:t>
    </dgm:pt>
    <dgm:pt modelId="{833C47F7-914D-4919-99FE-C55F44DD4350}" type="pres">
      <dgm:prSet presAssocID="{5D72DEBB-C4EE-4A4C-998A-DBACC02F0CFB}" presName="parentText" presStyleLbl="node1" presStyleIdx="1" presStyleCnt="6">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6">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6"/>
      <dgm:spPr/>
      <dgm:t>
        <a:bodyPr/>
        <a:lstStyle/>
        <a:p>
          <a:endParaRPr lang="zh-CN" altLang="en-US"/>
        </a:p>
      </dgm:t>
    </dgm:pt>
    <dgm:pt modelId="{120FC45C-3BD5-48EA-A639-E7D5A20ED3FD}" type="pres">
      <dgm:prSet presAssocID="{240C59D7-2CE4-462A-9515-C237DA44CA8D}" presName="parentText" presStyleLbl="node1" presStyleIdx="2" presStyleCnt="6">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6">
        <dgm:presLayoutVars>
          <dgm:bulletEnabled val="1"/>
        </dgm:presLayoutVars>
      </dgm:prSet>
      <dgm:spPr/>
      <dgm:t>
        <a:bodyPr/>
        <a:lstStyle/>
        <a:p>
          <a:endParaRPr lang="zh-CN" altLang="en-US"/>
        </a:p>
      </dgm:t>
    </dgm:pt>
    <dgm:pt modelId="{C761DE94-27E5-4F75-9E5A-A7E6DD8791DF}" type="pres">
      <dgm:prSet presAssocID="{947B3124-FA3E-44E6-A51D-10587B3FB02E}" presName="spaceBetweenRectangles" presStyleCnt="0"/>
      <dgm:spPr/>
      <dgm:t>
        <a:bodyPr/>
        <a:lstStyle/>
        <a:p>
          <a:endParaRPr lang="zh-CN" altLang="en-US"/>
        </a:p>
      </dgm:t>
    </dgm:pt>
    <dgm:pt modelId="{B38C66CE-824B-42F9-A9FE-390D8396D086}" type="pres">
      <dgm:prSet presAssocID="{B05E394A-9B94-4D12-AA2A-4A782672DD2C}" presName="parentLin" presStyleCnt="0"/>
      <dgm:spPr/>
      <dgm:t>
        <a:bodyPr/>
        <a:lstStyle/>
        <a:p>
          <a:endParaRPr lang="zh-CN" altLang="en-US"/>
        </a:p>
      </dgm:t>
    </dgm:pt>
    <dgm:pt modelId="{0846F4B8-B208-428D-B0F2-ECF3D2F850BA}" type="pres">
      <dgm:prSet presAssocID="{B05E394A-9B94-4D12-AA2A-4A782672DD2C}" presName="parentLeftMargin" presStyleLbl="node1" presStyleIdx="2" presStyleCnt="6"/>
      <dgm:spPr/>
      <dgm:t>
        <a:bodyPr/>
        <a:lstStyle/>
        <a:p>
          <a:endParaRPr lang="zh-CN" altLang="en-US"/>
        </a:p>
      </dgm:t>
    </dgm:pt>
    <dgm:pt modelId="{8D3EE3B5-4895-4D5C-BF7C-9C953348E53B}" type="pres">
      <dgm:prSet presAssocID="{B05E394A-9B94-4D12-AA2A-4A782672DD2C}" presName="parentText" presStyleLbl="node1" presStyleIdx="3" presStyleCnt="6">
        <dgm:presLayoutVars>
          <dgm:chMax val="0"/>
          <dgm:bulletEnabled val="1"/>
        </dgm:presLayoutVars>
      </dgm:prSet>
      <dgm:spPr/>
      <dgm:t>
        <a:bodyPr/>
        <a:lstStyle/>
        <a:p>
          <a:endParaRPr lang="zh-CN" altLang="en-US"/>
        </a:p>
      </dgm:t>
    </dgm:pt>
    <dgm:pt modelId="{F262F509-6396-4BFC-87D5-70BB0970B22E}" type="pres">
      <dgm:prSet presAssocID="{B05E394A-9B94-4D12-AA2A-4A782672DD2C}" presName="negativeSpace" presStyleCnt="0"/>
      <dgm:spPr/>
      <dgm:t>
        <a:bodyPr/>
        <a:lstStyle/>
        <a:p>
          <a:endParaRPr lang="zh-CN" altLang="en-US"/>
        </a:p>
      </dgm:t>
    </dgm:pt>
    <dgm:pt modelId="{F776FF77-BBFD-429A-B555-3A759A0377CC}" type="pres">
      <dgm:prSet presAssocID="{B05E394A-9B94-4D12-AA2A-4A782672DD2C}" presName="childText" presStyleLbl="conFgAcc1" presStyleIdx="3" presStyleCnt="6">
        <dgm:presLayoutVars>
          <dgm:bulletEnabled val="1"/>
        </dgm:presLayoutVars>
      </dgm:prSet>
      <dgm:spPr/>
      <dgm:t>
        <a:bodyPr/>
        <a:lstStyle/>
        <a:p>
          <a:endParaRPr lang="zh-CN" altLang="en-US"/>
        </a:p>
      </dgm:t>
    </dgm:pt>
    <dgm:pt modelId="{D07CC03A-CDB1-4712-8D77-68F87324B785}" type="pres">
      <dgm:prSet presAssocID="{7A5B6132-DA9E-4D4C-92AC-FEA7555A6732}" presName="spaceBetweenRectangles" presStyleCnt="0"/>
      <dgm:spPr/>
    </dgm:pt>
    <dgm:pt modelId="{7DC48790-F4FC-4159-8EFD-290D88EB1404}" type="pres">
      <dgm:prSet presAssocID="{86AD3C4E-4CBF-4417-B333-14317B29D985}" presName="parentLin" presStyleCnt="0"/>
      <dgm:spPr/>
    </dgm:pt>
    <dgm:pt modelId="{8C4EEF7B-A5F0-47BD-8028-BA075134B75E}" type="pres">
      <dgm:prSet presAssocID="{86AD3C4E-4CBF-4417-B333-14317B29D985}" presName="parentLeftMargin" presStyleLbl="node1" presStyleIdx="3" presStyleCnt="6"/>
      <dgm:spPr/>
      <dgm:t>
        <a:bodyPr/>
        <a:lstStyle/>
        <a:p>
          <a:endParaRPr lang="zh-CN" altLang="en-US"/>
        </a:p>
      </dgm:t>
    </dgm:pt>
    <dgm:pt modelId="{3C626A4A-ED39-4E15-B1C8-C27F8389BA4C}" type="pres">
      <dgm:prSet presAssocID="{86AD3C4E-4CBF-4417-B333-14317B29D985}" presName="parentText" presStyleLbl="node1" presStyleIdx="4" presStyleCnt="6">
        <dgm:presLayoutVars>
          <dgm:chMax val="0"/>
          <dgm:bulletEnabled val="1"/>
        </dgm:presLayoutVars>
      </dgm:prSet>
      <dgm:spPr/>
      <dgm:t>
        <a:bodyPr/>
        <a:lstStyle/>
        <a:p>
          <a:endParaRPr lang="zh-CN" altLang="en-US"/>
        </a:p>
      </dgm:t>
    </dgm:pt>
    <dgm:pt modelId="{30005D31-204D-49E4-8122-8E1521124D1A}" type="pres">
      <dgm:prSet presAssocID="{86AD3C4E-4CBF-4417-B333-14317B29D985}" presName="negativeSpace" presStyleCnt="0"/>
      <dgm:spPr/>
    </dgm:pt>
    <dgm:pt modelId="{F1DBED99-FF6C-46B7-B9FD-506CDB768434}" type="pres">
      <dgm:prSet presAssocID="{86AD3C4E-4CBF-4417-B333-14317B29D985}" presName="childText" presStyleLbl="conFgAcc1" presStyleIdx="4" presStyleCnt="6">
        <dgm:presLayoutVars>
          <dgm:bulletEnabled val="1"/>
        </dgm:presLayoutVars>
      </dgm:prSet>
      <dgm:spPr/>
    </dgm:pt>
    <dgm:pt modelId="{2AE5747C-0B86-4DD3-89B7-B0605D1302AF}" type="pres">
      <dgm:prSet presAssocID="{8CF9CB2C-E68D-4F1F-A28C-CBE9C70CC99D}" presName="spaceBetweenRectangles" presStyleCnt="0"/>
      <dgm:spPr/>
    </dgm:pt>
    <dgm:pt modelId="{CB1CC500-3058-4261-AE0F-3CDA49EEAB5D}" type="pres">
      <dgm:prSet presAssocID="{93714A2A-A5A1-42EC-AAF2-E9A966087574}" presName="parentLin" presStyleCnt="0"/>
      <dgm:spPr/>
    </dgm:pt>
    <dgm:pt modelId="{6999BDAC-DF3A-4303-B882-0AE494AD0E8A}" type="pres">
      <dgm:prSet presAssocID="{93714A2A-A5A1-42EC-AAF2-E9A966087574}" presName="parentLeftMargin" presStyleLbl="node1" presStyleIdx="4" presStyleCnt="6"/>
      <dgm:spPr/>
      <dgm:t>
        <a:bodyPr/>
        <a:lstStyle/>
        <a:p>
          <a:endParaRPr lang="zh-CN" altLang="en-US"/>
        </a:p>
      </dgm:t>
    </dgm:pt>
    <dgm:pt modelId="{EE469E9E-6685-4661-BBE3-8410198B7B26}" type="pres">
      <dgm:prSet presAssocID="{93714A2A-A5A1-42EC-AAF2-E9A966087574}" presName="parentText" presStyleLbl="node1" presStyleIdx="5" presStyleCnt="6">
        <dgm:presLayoutVars>
          <dgm:chMax val="0"/>
          <dgm:bulletEnabled val="1"/>
        </dgm:presLayoutVars>
      </dgm:prSet>
      <dgm:spPr/>
      <dgm:t>
        <a:bodyPr/>
        <a:lstStyle/>
        <a:p>
          <a:endParaRPr lang="zh-CN" altLang="en-US"/>
        </a:p>
      </dgm:t>
    </dgm:pt>
    <dgm:pt modelId="{97386325-F464-4FBC-880A-2239B1CE2639}" type="pres">
      <dgm:prSet presAssocID="{93714A2A-A5A1-42EC-AAF2-E9A966087574}" presName="negativeSpace" presStyleCnt="0"/>
      <dgm:spPr/>
    </dgm:pt>
    <dgm:pt modelId="{90620CE4-B154-4295-B3D7-3D36F711CA0C}" type="pres">
      <dgm:prSet presAssocID="{93714A2A-A5A1-42EC-AAF2-E9A966087574}" presName="childText" presStyleLbl="conFgAcc1" presStyleIdx="5" presStyleCnt="6">
        <dgm:presLayoutVars>
          <dgm:bulletEnabled val="1"/>
        </dgm:presLayoutVars>
      </dgm:prSet>
      <dgm:spPr/>
    </dgm:pt>
  </dgm:ptLst>
  <dgm:cxnLst>
    <dgm:cxn modelId="{910A7DF5-E214-4793-B0E5-4BDA9128D21F}" srcId="{0274B17C-A8D6-4EC1-9F74-DEF1B852E50E}" destId="{240C59D7-2CE4-462A-9515-C237DA44CA8D}" srcOrd="2" destOrd="0" parTransId="{CD49C4B8-92C8-418B-931E-B71E1BE6881B}" sibTransId="{947B3124-FA3E-44E6-A51D-10587B3FB02E}"/>
    <dgm:cxn modelId="{6E7251A5-B96B-4EF7-BADE-58C06CFC0B9C}" type="presOf" srcId="{93714A2A-A5A1-42EC-AAF2-E9A966087574}" destId="{6999BDAC-DF3A-4303-B882-0AE494AD0E8A}" srcOrd="0" destOrd="0" presId="urn:microsoft.com/office/officeart/2005/8/layout/list1"/>
    <dgm:cxn modelId="{E3A0501F-13EA-4124-8EBB-39C96A416EA0}" type="presOf" srcId="{240C59D7-2CE4-462A-9515-C237DA44CA8D}" destId="{120FC45C-3BD5-48EA-A639-E7D5A20ED3FD}" srcOrd="1" destOrd="0" presId="urn:microsoft.com/office/officeart/2005/8/layout/list1"/>
    <dgm:cxn modelId="{248484EF-4C31-4D1D-A510-1B27C8B245A4}" type="presOf" srcId="{240C59D7-2CE4-462A-9515-C237DA44CA8D}" destId="{1C3B8E56-CDD6-48F6-8138-C0343817464C}" srcOrd="0" destOrd="0" presId="urn:microsoft.com/office/officeart/2005/8/layout/list1"/>
    <dgm:cxn modelId="{1CEC85CF-2F70-4576-9FEC-177E907FE2AB}" type="presOf" srcId="{86AD3C4E-4CBF-4417-B333-14317B29D985}" destId="{8C4EEF7B-A5F0-47BD-8028-BA075134B75E}" srcOrd="0" destOrd="0" presId="urn:microsoft.com/office/officeart/2005/8/layout/list1"/>
    <dgm:cxn modelId="{AEF98EBC-8932-47EC-8171-1F4CFAD95E5E}" type="presOf" srcId="{0D916324-155A-416C-938E-0577D8483687}" destId="{DAAF6963-E65C-47D1-9946-15C9FF58088A}" srcOrd="0" destOrd="0" presId="urn:microsoft.com/office/officeart/2005/8/layout/list1"/>
    <dgm:cxn modelId="{39779FF5-E9E5-4921-84F1-D56B3E925287}" type="presOf" srcId="{93714A2A-A5A1-42EC-AAF2-E9A966087574}" destId="{EE469E9E-6685-4661-BBE3-8410198B7B26}" srcOrd="1" destOrd="0" presId="urn:microsoft.com/office/officeart/2005/8/layout/list1"/>
    <dgm:cxn modelId="{325C4584-D11D-4454-82A6-39B337458648}" type="presOf" srcId="{0274B17C-A8D6-4EC1-9F74-DEF1B852E50E}" destId="{290ADAC8-17E0-4F11-BE79-899CD4DD5E12}" srcOrd="0" destOrd="0" presId="urn:microsoft.com/office/officeart/2005/8/layout/list1"/>
    <dgm:cxn modelId="{0330447A-381F-4E94-9F41-80B100C89CA3}" type="presOf" srcId="{B05E394A-9B94-4D12-AA2A-4A782672DD2C}" destId="{0846F4B8-B208-428D-B0F2-ECF3D2F850BA}" srcOrd="0" destOrd="0" presId="urn:microsoft.com/office/officeart/2005/8/layout/list1"/>
    <dgm:cxn modelId="{A68828CF-CB9C-4AFD-A51F-D8066E19251C}" type="presOf" srcId="{5D72DEBB-C4EE-4A4C-998A-DBACC02F0CFB}" destId="{20A6C866-FD85-4400-83D4-E3B919A34B51}" srcOrd="0" destOrd="0" presId="urn:microsoft.com/office/officeart/2005/8/layout/list1"/>
    <dgm:cxn modelId="{7C9F7A2B-8E83-4568-B521-78607E309ABB}" type="presOf" srcId="{0D916324-155A-416C-938E-0577D8483687}" destId="{AC4AC34F-010F-4B17-BD33-4CFEA89B14D2}" srcOrd="1" destOrd="0" presId="urn:microsoft.com/office/officeart/2005/8/layout/list1"/>
    <dgm:cxn modelId="{DAD30B86-5D82-4561-9BF4-8FBCCDDA715C}" srcId="{0274B17C-A8D6-4EC1-9F74-DEF1B852E50E}" destId="{B05E394A-9B94-4D12-AA2A-4A782672DD2C}" srcOrd="3" destOrd="0" parTransId="{A56B56F5-D1A3-4E94-9B1D-AFE1904D8299}" sibTransId="{7A5B6132-DA9E-4D4C-92AC-FEA7555A6732}"/>
    <dgm:cxn modelId="{AD6174D0-7A5B-459B-8FB3-B75AFF524849}" srcId="{0274B17C-A8D6-4EC1-9F74-DEF1B852E50E}" destId="{93714A2A-A5A1-42EC-AAF2-E9A966087574}" srcOrd="5" destOrd="0" parTransId="{326B0C29-0710-4464-8681-141A22CA4FBD}" sibTransId="{54C76A81-55D4-43C8-A0B1-B0D1905DB1B9}"/>
    <dgm:cxn modelId="{ED3ED375-F0E1-453A-821C-C5B49684AE25}" type="presOf" srcId="{B05E394A-9B94-4D12-AA2A-4A782672DD2C}" destId="{8D3EE3B5-4895-4D5C-BF7C-9C953348E53B}" srcOrd="1" destOrd="0" presId="urn:microsoft.com/office/officeart/2005/8/layout/list1"/>
    <dgm:cxn modelId="{286D1F7C-CBBF-47A9-9771-74E6C1B6D86A}" srcId="{0274B17C-A8D6-4EC1-9F74-DEF1B852E50E}" destId="{86AD3C4E-4CBF-4417-B333-14317B29D985}" srcOrd="4" destOrd="0" parTransId="{BEF44BDF-6153-42DE-98AD-B2995D351EFF}" sibTransId="{8CF9CB2C-E68D-4F1F-A28C-CBE9C70CC99D}"/>
    <dgm:cxn modelId="{1A220DA0-ED41-4929-AA2B-745CE0C8832B}" srcId="{0274B17C-A8D6-4EC1-9F74-DEF1B852E50E}" destId="{5D72DEBB-C4EE-4A4C-998A-DBACC02F0CFB}" srcOrd="1" destOrd="0" parTransId="{17E68D72-00DC-4896-AF97-6202D147E269}" sibTransId="{2E39222F-7B7B-4ED2-827E-1328DFCF5572}"/>
    <dgm:cxn modelId="{29E6D606-CF0E-4764-A051-23DAE912F13D}" srcId="{0274B17C-A8D6-4EC1-9F74-DEF1B852E50E}" destId="{0D916324-155A-416C-938E-0577D8483687}" srcOrd="0" destOrd="0" parTransId="{C9FB2DCC-F223-49D7-8639-D9EFA8EA51C2}" sibTransId="{0FD71FF6-9D7B-4209-A140-595DF160B1D3}"/>
    <dgm:cxn modelId="{56482DF2-4D3A-4573-9238-2C14AAF71A2D}" type="presOf" srcId="{5D72DEBB-C4EE-4A4C-998A-DBACC02F0CFB}" destId="{833C47F7-914D-4919-99FE-C55F44DD4350}" srcOrd="1" destOrd="0" presId="urn:microsoft.com/office/officeart/2005/8/layout/list1"/>
    <dgm:cxn modelId="{2D53E92A-690D-4823-9D10-FBBCB22B6FDA}" type="presOf" srcId="{86AD3C4E-4CBF-4417-B333-14317B29D985}" destId="{3C626A4A-ED39-4E15-B1C8-C27F8389BA4C}" srcOrd="1" destOrd="0" presId="urn:microsoft.com/office/officeart/2005/8/layout/list1"/>
    <dgm:cxn modelId="{3455500B-4D86-4521-A78E-BD094AB19436}" type="presParOf" srcId="{290ADAC8-17E0-4F11-BE79-899CD4DD5E12}" destId="{7D037558-1041-410C-BB00-56A53B46B633}" srcOrd="0" destOrd="0" presId="urn:microsoft.com/office/officeart/2005/8/layout/list1"/>
    <dgm:cxn modelId="{706AD71A-8BC4-4CFB-8515-6C297C2C3F69}" type="presParOf" srcId="{7D037558-1041-410C-BB00-56A53B46B633}" destId="{DAAF6963-E65C-47D1-9946-15C9FF58088A}" srcOrd="0" destOrd="0" presId="urn:microsoft.com/office/officeart/2005/8/layout/list1"/>
    <dgm:cxn modelId="{256E87BB-6CD3-4CCB-9F65-5DF5513C3A2B}" type="presParOf" srcId="{7D037558-1041-410C-BB00-56A53B46B633}" destId="{AC4AC34F-010F-4B17-BD33-4CFEA89B14D2}" srcOrd="1" destOrd="0" presId="urn:microsoft.com/office/officeart/2005/8/layout/list1"/>
    <dgm:cxn modelId="{F9B10E13-62EB-4753-9E2E-9A2765942477}" type="presParOf" srcId="{290ADAC8-17E0-4F11-BE79-899CD4DD5E12}" destId="{42051C9F-E171-4D08-ABA7-B3DCED05B5BB}" srcOrd="1" destOrd="0" presId="urn:microsoft.com/office/officeart/2005/8/layout/list1"/>
    <dgm:cxn modelId="{6EBE8C0D-6225-4DEC-8F94-055E22C5E45D}" type="presParOf" srcId="{290ADAC8-17E0-4F11-BE79-899CD4DD5E12}" destId="{5514F667-B578-4B34-8BA2-7019B8340873}" srcOrd="2" destOrd="0" presId="urn:microsoft.com/office/officeart/2005/8/layout/list1"/>
    <dgm:cxn modelId="{88743C12-CFAD-4D8D-A6E6-02E853691F68}" type="presParOf" srcId="{290ADAC8-17E0-4F11-BE79-899CD4DD5E12}" destId="{BF6E4AC2-A8AB-46D0-B337-7C6D62678552}" srcOrd="3" destOrd="0" presId="urn:microsoft.com/office/officeart/2005/8/layout/list1"/>
    <dgm:cxn modelId="{23527247-A103-4103-BF57-D58669FAE2BF}" type="presParOf" srcId="{290ADAC8-17E0-4F11-BE79-899CD4DD5E12}" destId="{45EF6FC4-75DC-49E3-BD05-7B7E6300CE25}" srcOrd="4" destOrd="0" presId="urn:microsoft.com/office/officeart/2005/8/layout/list1"/>
    <dgm:cxn modelId="{969964A7-551D-45DF-9BB5-5BCD3B8043BD}" type="presParOf" srcId="{45EF6FC4-75DC-49E3-BD05-7B7E6300CE25}" destId="{20A6C866-FD85-4400-83D4-E3B919A34B51}" srcOrd="0" destOrd="0" presId="urn:microsoft.com/office/officeart/2005/8/layout/list1"/>
    <dgm:cxn modelId="{B5E67C68-714A-4146-AC1A-85DE1C9D27C2}" type="presParOf" srcId="{45EF6FC4-75DC-49E3-BD05-7B7E6300CE25}" destId="{833C47F7-914D-4919-99FE-C55F44DD4350}" srcOrd="1" destOrd="0" presId="urn:microsoft.com/office/officeart/2005/8/layout/list1"/>
    <dgm:cxn modelId="{55AD5506-EC8F-4AC0-B4AB-65EE1ADB2C96}" type="presParOf" srcId="{290ADAC8-17E0-4F11-BE79-899CD4DD5E12}" destId="{1CA09CCC-EF99-4340-B4E1-5E5C5D8074D6}" srcOrd="5" destOrd="0" presId="urn:microsoft.com/office/officeart/2005/8/layout/list1"/>
    <dgm:cxn modelId="{629232D4-D779-4E21-BF8B-BFEA4581534F}" type="presParOf" srcId="{290ADAC8-17E0-4F11-BE79-899CD4DD5E12}" destId="{5EFADA3F-DBD8-47B3-87A4-F7C4DF43CC18}" srcOrd="6" destOrd="0" presId="urn:microsoft.com/office/officeart/2005/8/layout/list1"/>
    <dgm:cxn modelId="{A6AED330-1C10-456B-9ED6-ABF55004D7EE}" type="presParOf" srcId="{290ADAC8-17E0-4F11-BE79-899CD4DD5E12}" destId="{D5BCB613-75FD-4DEE-8DA5-6CE19F632FB4}" srcOrd="7" destOrd="0" presId="urn:microsoft.com/office/officeart/2005/8/layout/list1"/>
    <dgm:cxn modelId="{F325ECB1-3B03-4AA2-B694-CFA0CA730713}" type="presParOf" srcId="{290ADAC8-17E0-4F11-BE79-899CD4DD5E12}" destId="{AD00622C-704A-40DB-AA9A-CF6B66B9CB56}" srcOrd="8" destOrd="0" presId="urn:microsoft.com/office/officeart/2005/8/layout/list1"/>
    <dgm:cxn modelId="{B7E92C01-1C5E-4EAA-A34F-5D351AF5CC4C}" type="presParOf" srcId="{AD00622C-704A-40DB-AA9A-CF6B66B9CB56}" destId="{1C3B8E56-CDD6-48F6-8138-C0343817464C}" srcOrd="0" destOrd="0" presId="urn:microsoft.com/office/officeart/2005/8/layout/list1"/>
    <dgm:cxn modelId="{1FB5228A-80DD-478B-B9F5-91BB4A5D42C1}" type="presParOf" srcId="{AD00622C-704A-40DB-AA9A-CF6B66B9CB56}" destId="{120FC45C-3BD5-48EA-A639-E7D5A20ED3FD}" srcOrd="1" destOrd="0" presId="urn:microsoft.com/office/officeart/2005/8/layout/list1"/>
    <dgm:cxn modelId="{5BB43E96-72ED-46A2-A491-F79A0A405FC8}" type="presParOf" srcId="{290ADAC8-17E0-4F11-BE79-899CD4DD5E12}" destId="{197A93D8-BD3E-486E-ABDB-8DA346AD7C11}" srcOrd="9" destOrd="0" presId="urn:microsoft.com/office/officeart/2005/8/layout/list1"/>
    <dgm:cxn modelId="{82E84BCC-8CB5-44AF-8B1F-72EAF61B0859}" type="presParOf" srcId="{290ADAC8-17E0-4F11-BE79-899CD4DD5E12}" destId="{58D67328-282B-4E2B-B4DB-8AD412BAFFBC}" srcOrd="10" destOrd="0" presId="urn:microsoft.com/office/officeart/2005/8/layout/list1"/>
    <dgm:cxn modelId="{BC6019F3-4147-4BB7-8285-EF536769B6BA}" type="presParOf" srcId="{290ADAC8-17E0-4F11-BE79-899CD4DD5E12}" destId="{C761DE94-27E5-4F75-9E5A-A7E6DD8791DF}" srcOrd="11" destOrd="0" presId="urn:microsoft.com/office/officeart/2005/8/layout/list1"/>
    <dgm:cxn modelId="{483F83C0-4748-4F96-9DB9-6ACDA6D332FD}" type="presParOf" srcId="{290ADAC8-17E0-4F11-BE79-899CD4DD5E12}" destId="{B38C66CE-824B-42F9-A9FE-390D8396D086}" srcOrd="12" destOrd="0" presId="urn:microsoft.com/office/officeart/2005/8/layout/list1"/>
    <dgm:cxn modelId="{1B93DF9C-89A1-4975-9CB8-7F1A76A7AB37}" type="presParOf" srcId="{B38C66CE-824B-42F9-A9FE-390D8396D086}" destId="{0846F4B8-B208-428D-B0F2-ECF3D2F850BA}" srcOrd="0" destOrd="0" presId="urn:microsoft.com/office/officeart/2005/8/layout/list1"/>
    <dgm:cxn modelId="{B1899F03-DA1D-445D-A1FB-95CDAA0E1D06}" type="presParOf" srcId="{B38C66CE-824B-42F9-A9FE-390D8396D086}" destId="{8D3EE3B5-4895-4D5C-BF7C-9C953348E53B}" srcOrd="1" destOrd="0" presId="urn:microsoft.com/office/officeart/2005/8/layout/list1"/>
    <dgm:cxn modelId="{E869B7F3-968C-4FF2-88C2-5863D058A9FB}" type="presParOf" srcId="{290ADAC8-17E0-4F11-BE79-899CD4DD5E12}" destId="{F262F509-6396-4BFC-87D5-70BB0970B22E}" srcOrd="13" destOrd="0" presId="urn:microsoft.com/office/officeart/2005/8/layout/list1"/>
    <dgm:cxn modelId="{6CD1C0EC-03D0-463F-9014-E52C318DBE0E}" type="presParOf" srcId="{290ADAC8-17E0-4F11-BE79-899CD4DD5E12}" destId="{F776FF77-BBFD-429A-B555-3A759A0377CC}" srcOrd="14" destOrd="0" presId="urn:microsoft.com/office/officeart/2005/8/layout/list1"/>
    <dgm:cxn modelId="{39E92C3E-BAC0-4040-BE91-634969D6C5E9}" type="presParOf" srcId="{290ADAC8-17E0-4F11-BE79-899CD4DD5E12}" destId="{D07CC03A-CDB1-4712-8D77-68F87324B785}" srcOrd="15" destOrd="0" presId="urn:microsoft.com/office/officeart/2005/8/layout/list1"/>
    <dgm:cxn modelId="{FFB21B1B-AA15-493A-9DAC-158500FF25D0}" type="presParOf" srcId="{290ADAC8-17E0-4F11-BE79-899CD4DD5E12}" destId="{7DC48790-F4FC-4159-8EFD-290D88EB1404}" srcOrd="16" destOrd="0" presId="urn:microsoft.com/office/officeart/2005/8/layout/list1"/>
    <dgm:cxn modelId="{BE4D6B7D-86AA-49F8-80BA-75EC810B8F37}" type="presParOf" srcId="{7DC48790-F4FC-4159-8EFD-290D88EB1404}" destId="{8C4EEF7B-A5F0-47BD-8028-BA075134B75E}" srcOrd="0" destOrd="0" presId="urn:microsoft.com/office/officeart/2005/8/layout/list1"/>
    <dgm:cxn modelId="{8F30FE2D-034E-4CE1-BD3F-E35E9FE3F9B0}" type="presParOf" srcId="{7DC48790-F4FC-4159-8EFD-290D88EB1404}" destId="{3C626A4A-ED39-4E15-B1C8-C27F8389BA4C}" srcOrd="1" destOrd="0" presId="urn:microsoft.com/office/officeart/2005/8/layout/list1"/>
    <dgm:cxn modelId="{C4447FA0-73EE-46A8-A203-B3E1966742AF}" type="presParOf" srcId="{290ADAC8-17E0-4F11-BE79-899CD4DD5E12}" destId="{30005D31-204D-49E4-8122-8E1521124D1A}" srcOrd="17" destOrd="0" presId="urn:microsoft.com/office/officeart/2005/8/layout/list1"/>
    <dgm:cxn modelId="{DBD20295-313E-4D2F-B180-B6FE5CC572D3}" type="presParOf" srcId="{290ADAC8-17E0-4F11-BE79-899CD4DD5E12}" destId="{F1DBED99-FF6C-46B7-B9FD-506CDB768434}" srcOrd="18" destOrd="0" presId="urn:microsoft.com/office/officeart/2005/8/layout/list1"/>
    <dgm:cxn modelId="{28C3E325-C16C-404E-B0EE-9794EA024300}" type="presParOf" srcId="{290ADAC8-17E0-4F11-BE79-899CD4DD5E12}" destId="{2AE5747C-0B86-4DD3-89B7-B0605D1302AF}" srcOrd="19" destOrd="0" presId="urn:microsoft.com/office/officeart/2005/8/layout/list1"/>
    <dgm:cxn modelId="{BCEC78C5-EE3D-413A-87D6-5ED8EACD04A8}" type="presParOf" srcId="{290ADAC8-17E0-4F11-BE79-899CD4DD5E12}" destId="{CB1CC500-3058-4261-AE0F-3CDA49EEAB5D}" srcOrd="20" destOrd="0" presId="urn:microsoft.com/office/officeart/2005/8/layout/list1"/>
    <dgm:cxn modelId="{8189D1D1-1262-4138-B92E-2473FFDCF546}" type="presParOf" srcId="{CB1CC500-3058-4261-AE0F-3CDA49EEAB5D}" destId="{6999BDAC-DF3A-4303-B882-0AE494AD0E8A}" srcOrd="0" destOrd="0" presId="urn:microsoft.com/office/officeart/2005/8/layout/list1"/>
    <dgm:cxn modelId="{6B61798C-5649-4FC3-9F06-7EF86AD85C44}" type="presParOf" srcId="{CB1CC500-3058-4261-AE0F-3CDA49EEAB5D}" destId="{EE469E9E-6685-4661-BBE3-8410198B7B26}" srcOrd="1" destOrd="0" presId="urn:microsoft.com/office/officeart/2005/8/layout/list1"/>
    <dgm:cxn modelId="{646778E4-DB15-409F-9D36-D76644B19BE7}" type="presParOf" srcId="{290ADAC8-17E0-4F11-BE79-899CD4DD5E12}" destId="{97386325-F464-4FBC-880A-2239B1CE2639}" srcOrd="21" destOrd="0" presId="urn:microsoft.com/office/officeart/2005/8/layout/list1"/>
    <dgm:cxn modelId="{C8B5C580-3A18-4168-BA22-C685FFDCF475}" type="presParOf" srcId="{290ADAC8-17E0-4F11-BE79-899CD4DD5E12}" destId="{90620CE4-B154-4295-B3D7-3D36F711CA0C}"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4F667-B578-4B34-8BA2-7019B8340873}">
      <dsp:nvSpPr>
        <dsp:cNvPr id="0" name=""/>
        <dsp:cNvSpPr/>
      </dsp:nvSpPr>
      <dsp:spPr>
        <a:xfrm>
          <a:off x="0" y="321217"/>
          <a:ext cx="6380782" cy="40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4AC34F-010F-4B17-BD33-4CFEA89B14D2}">
      <dsp:nvSpPr>
        <dsp:cNvPr id="0" name=""/>
        <dsp:cNvSpPr/>
      </dsp:nvSpPr>
      <dsp:spPr>
        <a:xfrm>
          <a:off x="319039" y="85057"/>
          <a:ext cx="4466547"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4.1 </a:t>
          </a:r>
          <a:r>
            <a:rPr lang="zh-CN" altLang="en-US" sz="1600" kern="1200" dirty="0" smtClean="0"/>
            <a:t>面向对象基础</a:t>
          </a:r>
          <a:endParaRPr lang="zh-CN" altLang="en-US" sz="1600" kern="1200" dirty="0"/>
        </a:p>
      </dsp:txBody>
      <dsp:txXfrm>
        <a:off x="342096" y="108114"/>
        <a:ext cx="4420433" cy="426206"/>
      </dsp:txXfrm>
    </dsp:sp>
    <dsp:sp modelId="{5EFADA3F-DBD8-47B3-87A4-F7C4DF43CC18}">
      <dsp:nvSpPr>
        <dsp:cNvPr id="0" name=""/>
        <dsp:cNvSpPr/>
      </dsp:nvSpPr>
      <dsp:spPr>
        <a:xfrm>
          <a:off x="0" y="1046977"/>
          <a:ext cx="6380782" cy="403200"/>
        </a:xfrm>
        <a:prstGeom prst="rect">
          <a:avLst/>
        </a:prstGeom>
        <a:solidFill>
          <a:schemeClr val="lt1">
            <a:alpha val="90000"/>
            <a:hueOff val="0"/>
            <a:satOff val="0"/>
            <a:lumOff val="0"/>
            <a:alphaOff val="0"/>
          </a:schemeClr>
        </a:solidFill>
        <a:ln w="9525" cap="flat" cmpd="sng" algn="ctr">
          <a:solidFill>
            <a:schemeClr val="accent2">
              <a:hueOff val="-1071351"/>
              <a:satOff val="-11628"/>
              <a:lumOff val="-980"/>
              <a:alphaOff val="0"/>
            </a:schemeClr>
          </a:solidFill>
          <a:prstDash val="solid"/>
        </a:ln>
        <a:effectLst/>
      </dsp:spPr>
      <dsp:style>
        <a:lnRef idx="1">
          <a:scrgbClr r="0" g="0" b="0"/>
        </a:lnRef>
        <a:fillRef idx="1">
          <a:scrgbClr r="0" g="0" b="0"/>
        </a:fillRef>
        <a:effectRef idx="0">
          <a:scrgbClr r="0" g="0" b="0"/>
        </a:effectRef>
        <a:fontRef idx="minor"/>
      </dsp:style>
    </dsp:sp>
    <dsp:sp modelId="{833C47F7-914D-4919-99FE-C55F44DD4350}">
      <dsp:nvSpPr>
        <dsp:cNvPr id="0" name=""/>
        <dsp:cNvSpPr/>
      </dsp:nvSpPr>
      <dsp:spPr>
        <a:xfrm>
          <a:off x="319039" y="810818"/>
          <a:ext cx="4466547" cy="472320"/>
        </a:xfrm>
        <a:prstGeom prst="roundRect">
          <a:avLst/>
        </a:prstGeom>
        <a:gradFill rotWithShape="0">
          <a:gsLst>
            <a:gs pos="0">
              <a:schemeClr val="accent2">
                <a:hueOff val="-1071351"/>
                <a:satOff val="-11628"/>
                <a:lumOff val="-980"/>
                <a:alphaOff val="0"/>
                <a:shade val="51000"/>
                <a:satMod val="130000"/>
              </a:schemeClr>
            </a:gs>
            <a:gs pos="80000">
              <a:schemeClr val="accent2">
                <a:hueOff val="-1071351"/>
                <a:satOff val="-11628"/>
                <a:lumOff val="-980"/>
                <a:alphaOff val="0"/>
                <a:shade val="93000"/>
                <a:satMod val="130000"/>
              </a:schemeClr>
            </a:gs>
            <a:gs pos="100000">
              <a:schemeClr val="accent2">
                <a:hueOff val="-1071351"/>
                <a:satOff val="-11628"/>
                <a:lumOff val="-98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4.2 </a:t>
          </a:r>
          <a:r>
            <a:rPr lang="zh-CN" altLang="en-US" sz="1600" kern="1200" dirty="0" smtClean="0"/>
            <a:t>类和对象初探</a:t>
          </a:r>
          <a:endParaRPr lang="zh-CN" altLang="en-US" sz="1600" kern="1200" dirty="0"/>
        </a:p>
      </dsp:txBody>
      <dsp:txXfrm>
        <a:off x="342096" y="833875"/>
        <a:ext cx="4420433" cy="426206"/>
      </dsp:txXfrm>
    </dsp:sp>
    <dsp:sp modelId="{58D67328-282B-4E2B-B4DB-8AD412BAFFBC}">
      <dsp:nvSpPr>
        <dsp:cNvPr id="0" name=""/>
        <dsp:cNvSpPr/>
      </dsp:nvSpPr>
      <dsp:spPr>
        <a:xfrm>
          <a:off x="0" y="1772737"/>
          <a:ext cx="6380782" cy="403200"/>
        </a:xfrm>
        <a:prstGeom prst="rect">
          <a:avLst/>
        </a:prstGeom>
        <a:solidFill>
          <a:schemeClr val="lt1">
            <a:alpha val="90000"/>
            <a:hueOff val="0"/>
            <a:satOff val="0"/>
            <a:lumOff val="0"/>
            <a:alphaOff val="0"/>
          </a:schemeClr>
        </a:solidFill>
        <a:ln w="9525" cap="flat" cmpd="sng" algn="ctr">
          <a:solidFill>
            <a:schemeClr val="accent2">
              <a:hueOff val="-2142701"/>
              <a:satOff val="-23256"/>
              <a:lumOff val="-1960"/>
              <a:alphaOff val="0"/>
            </a:schemeClr>
          </a:solidFill>
          <a:prstDash val="solid"/>
        </a:ln>
        <a:effectLst/>
      </dsp:spPr>
      <dsp:style>
        <a:lnRef idx="1">
          <a:scrgbClr r="0" g="0" b="0"/>
        </a:lnRef>
        <a:fillRef idx="1">
          <a:scrgbClr r="0" g="0" b="0"/>
        </a:fillRef>
        <a:effectRef idx="0">
          <a:scrgbClr r="0" g="0" b="0"/>
        </a:effectRef>
        <a:fontRef idx="minor"/>
      </dsp:style>
    </dsp:sp>
    <dsp:sp modelId="{120FC45C-3BD5-48EA-A639-E7D5A20ED3FD}">
      <dsp:nvSpPr>
        <dsp:cNvPr id="0" name=""/>
        <dsp:cNvSpPr/>
      </dsp:nvSpPr>
      <dsp:spPr>
        <a:xfrm>
          <a:off x="319039" y="1536577"/>
          <a:ext cx="4466547" cy="472320"/>
        </a:xfrm>
        <a:prstGeom prst="roundRect">
          <a:avLst/>
        </a:prstGeom>
        <a:gradFill rotWithShape="0">
          <a:gsLst>
            <a:gs pos="0">
              <a:schemeClr val="accent2">
                <a:hueOff val="-2142701"/>
                <a:satOff val="-23256"/>
                <a:lumOff val="-1960"/>
                <a:alphaOff val="0"/>
                <a:shade val="51000"/>
                <a:satMod val="130000"/>
              </a:schemeClr>
            </a:gs>
            <a:gs pos="80000">
              <a:schemeClr val="accent2">
                <a:hueOff val="-2142701"/>
                <a:satOff val="-23256"/>
                <a:lumOff val="-1960"/>
                <a:alphaOff val="0"/>
                <a:shade val="93000"/>
                <a:satMod val="130000"/>
              </a:schemeClr>
            </a:gs>
            <a:gs pos="100000">
              <a:schemeClr val="accent2">
                <a:hueOff val="-2142701"/>
                <a:satOff val="-23256"/>
                <a:lumOff val="-19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4.3 </a:t>
          </a:r>
          <a:r>
            <a:rPr lang="zh-CN" altLang="en-US" sz="1600" kern="1200" dirty="0" smtClean="0"/>
            <a:t>定义类</a:t>
          </a:r>
          <a:endParaRPr lang="zh-CN" altLang="en-US" sz="1600" kern="1200" dirty="0"/>
        </a:p>
      </dsp:txBody>
      <dsp:txXfrm>
        <a:off x="342096" y="1559634"/>
        <a:ext cx="4420433" cy="426206"/>
      </dsp:txXfrm>
    </dsp:sp>
    <dsp:sp modelId="{F776FF77-BBFD-429A-B555-3A759A0377CC}">
      <dsp:nvSpPr>
        <dsp:cNvPr id="0" name=""/>
        <dsp:cNvSpPr/>
      </dsp:nvSpPr>
      <dsp:spPr>
        <a:xfrm>
          <a:off x="0" y="2498497"/>
          <a:ext cx="6380782" cy="403200"/>
        </a:xfrm>
        <a:prstGeom prst="rect">
          <a:avLst/>
        </a:prstGeom>
        <a:solidFill>
          <a:schemeClr val="lt1">
            <a:alpha val="90000"/>
            <a:hueOff val="0"/>
            <a:satOff val="0"/>
            <a:lumOff val="0"/>
            <a:alphaOff val="0"/>
          </a:schemeClr>
        </a:solidFill>
        <a:ln w="9525" cap="flat" cmpd="sng" algn="ctr">
          <a:solidFill>
            <a:schemeClr val="accent2">
              <a:hueOff val="-3214052"/>
              <a:satOff val="-34884"/>
              <a:lumOff val="-2941"/>
              <a:alphaOff val="0"/>
            </a:schemeClr>
          </a:solidFill>
          <a:prstDash val="solid"/>
        </a:ln>
        <a:effectLst/>
      </dsp:spPr>
      <dsp:style>
        <a:lnRef idx="1">
          <a:scrgbClr r="0" g="0" b="0"/>
        </a:lnRef>
        <a:fillRef idx="1">
          <a:scrgbClr r="0" g="0" b="0"/>
        </a:fillRef>
        <a:effectRef idx="0">
          <a:scrgbClr r="0" g="0" b="0"/>
        </a:effectRef>
        <a:fontRef idx="minor"/>
      </dsp:style>
    </dsp:sp>
    <dsp:sp modelId="{8D3EE3B5-4895-4D5C-BF7C-9C953348E53B}">
      <dsp:nvSpPr>
        <dsp:cNvPr id="0" name=""/>
        <dsp:cNvSpPr/>
      </dsp:nvSpPr>
      <dsp:spPr>
        <a:xfrm>
          <a:off x="319039" y="2262337"/>
          <a:ext cx="4466547" cy="472320"/>
        </a:xfrm>
        <a:prstGeom prst="roundRect">
          <a:avLst/>
        </a:prstGeom>
        <a:gradFill rotWithShape="0">
          <a:gsLst>
            <a:gs pos="0">
              <a:schemeClr val="accent2">
                <a:hueOff val="-3214052"/>
                <a:satOff val="-34884"/>
                <a:lumOff val="-2941"/>
                <a:alphaOff val="0"/>
                <a:shade val="51000"/>
                <a:satMod val="130000"/>
              </a:schemeClr>
            </a:gs>
            <a:gs pos="80000">
              <a:schemeClr val="accent2">
                <a:hueOff val="-3214052"/>
                <a:satOff val="-34884"/>
                <a:lumOff val="-2941"/>
                <a:alphaOff val="0"/>
                <a:shade val="93000"/>
                <a:satMod val="130000"/>
              </a:schemeClr>
            </a:gs>
            <a:gs pos="100000">
              <a:schemeClr val="accent2">
                <a:hueOff val="-3214052"/>
                <a:satOff val="-34884"/>
                <a:lumOff val="-294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4.4 </a:t>
          </a:r>
          <a:r>
            <a:rPr lang="zh-CN" altLang="en-US" sz="1600" kern="1200" dirty="0" smtClean="0"/>
            <a:t>对象</a:t>
          </a:r>
          <a:endParaRPr lang="zh-CN" altLang="en-US" sz="1600" kern="1200" dirty="0"/>
        </a:p>
      </dsp:txBody>
      <dsp:txXfrm>
        <a:off x="342096" y="2285394"/>
        <a:ext cx="4420433" cy="426206"/>
      </dsp:txXfrm>
    </dsp:sp>
    <dsp:sp modelId="{F1DBED99-FF6C-46B7-B9FD-506CDB768434}">
      <dsp:nvSpPr>
        <dsp:cNvPr id="0" name=""/>
        <dsp:cNvSpPr/>
      </dsp:nvSpPr>
      <dsp:spPr>
        <a:xfrm>
          <a:off x="0" y="3224258"/>
          <a:ext cx="6380782" cy="403200"/>
        </a:xfrm>
        <a:prstGeom prst="rect">
          <a:avLst/>
        </a:prstGeom>
        <a:solidFill>
          <a:schemeClr val="lt1">
            <a:alpha val="90000"/>
            <a:hueOff val="0"/>
            <a:satOff val="0"/>
            <a:lumOff val="0"/>
            <a:alphaOff val="0"/>
          </a:schemeClr>
        </a:solidFill>
        <a:ln w="9525" cap="flat" cmpd="sng" algn="ctr">
          <a:solidFill>
            <a:schemeClr val="accent2">
              <a:hueOff val="-4285402"/>
              <a:satOff val="-46512"/>
              <a:lumOff val="-3921"/>
              <a:alphaOff val="0"/>
            </a:schemeClr>
          </a:solidFill>
          <a:prstDash val="solid"/>
        </a:ln>
        <a:effectLst/>
      </dsp:spPr>
      <dsp:style>
        <a:lnRef idx="1">
          <a:scrgbClr r="0" g="0" b="0"/>
        </a:lnRef>
        <a:fillRef idx="1">
          <a:scrgbClr r="0" g="0" b="0"/>
        </a:fillRef>
        <a:effectRef idx="0">
          <a:scrgbClr r="0" g="0" b="0"/>
        </a:effectRef>
        <a:fontRef idx="minor"/>
      </dsp:style>
    </dsp:sp>
    <dsp:sp modelId="{3C626A4A-ED39-4E15-B1C8-C27F8389BA4C}">
      <dsp:nvSpPr>
        <dsp:cNvPr id="0" name=""/>
        <dsp:cNvSpPr/>
      </dsp:nvSpPr>
      <dsp:spPr>
        <a:xfrm>
          <a:off x="319039" y="2988098"/>
          <a:ext cx="4466547" cy="472320"/>
        </a:xfrm>
        <a:prstGeom prst="roundRect">
          <a:avLst/>
        </a:prstGeom>
        <a:gradFill rotWithShape="0">
          <a:gsLst>
            <a:gs pos="0">
              <a:schemeClr val="accent2">
                <a:hueOff val="-4285402"/>
                <a:satOff val="-46512"/>
                <a:lumOff val="-3921"/>
                <a:alphaOff val="0"/>
                <a:shade val="51000"/>
                <a:satMod val="130000"/>
              </a:schemeClr>
            </a:gs>
            <a:gs pos="80000">
              <a:schemeClr val="accent2">
                <a:hueOff val="-4285402"/>
                <a:satOff val="-46512"/>
                <a:lumOff val="-3921"/>
                <a:alphaOff val="0"/>
                <a:shade val="93000"/>
                <a:satMod val="130000"/>
              </a:schemeClr>
            </a:gs>
            <a:gs pos="100000">
              <a:schemeClr val="accent2">
                <a:hueOff val="-4285402"/>
                <a:satOff val="-46512"/>
                <a:lumOff val="-392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4.5 </a:t>
          </a:r>
          <a:r>
            <a:rPr lang="zh-CN" altLang="en-US" sz="1600" kern="1200" dirty="0" smtClean="0"/>
            <a:t>包</a:t>
          </a:r>
          <a:endParaRPr lang="zh-CN" altLang="en-US" sz="1600" kern="1200" dirty="0"/>
        </a:p>
      </dsp:txBody>
      <dsp:txXfrm>
        <a:off x="342096" y="3011155"/>
        <a:ext cx="4420433" cy="426206"/>
      </dsp:txXfrm>
    </dsp:sp>
    <dsp:sp modelId="{90620CE4-B154-4295-B3D7-3D36F711CA0C}">
      <dsp:nvSpPr>
        <dsp:cNvPr id="0" name=""/>
        <dsp:cNvSpPr/>
      </dsp:nvSpPr>
      <dsp:spPr>
        <a:xfrm>
          <a:off x="0" y="3950018"/>
          <a:ext cx="6380782" cy="403200"/>
        </a:xfrm>
        <a:prstGeom prst="rect">
          <a:avLst/>
        </a:prstGeom>
        <a:solidFill>
          <a:schemeClr val="lt1">
            <a:alpha val="90000"/>
            <a:hueOff val="0"/>
            <a:satOff val="0"/>
            <a:lumOff val="0"/>
            <a:alphaOff val="0"/>
          </a:schemeClr>
        </a:solidFill>
        <a:ln w="9525" cap="flat" cmpd="sng" algn="ctr">
          <a:solidFill>
            <a:schemeClr val="accent2">
              <a:hueOff val="-5356753"/>
              <a:satOff val="-58140"/>
              <a:lumOff val="-4901"/>
              <a:alphaOff val="0"/>
            </a:schemeClr>
          </a:solidFill>
          <a:prstDash val="solid"/>
        </a:ln>
        <a:effectLst/>
      </dsp:spPr>
      <dsp:style>
        <a:lnRef idx="1">
          <a:scrgbClr r="0" g="0" b="0"/>
        </a:lnRef>
        <a:fillRef idx="1">
          <a:scrgbClr r="0" g="0" b="0"/>
        </a:fillRef>
        <a:effectRef idx="0">
          <a:scrgbClr r="0" g="0" b="0"/>
        </a:effectRef>
        <a:fontRef idx="minor"/>
      </dsp:style>
    </dsp:sp>
    <dsp:sp modelId="{EE469E9E-6685-4661-BBE3-8410198B7B26}">
      <dsp:nvSpPr>
        <dsp:cNvPr id="0" name=""/>
        <dsp:cNvSpPr/>
      </dsp:nvSpPr>
      <dsp:spPr>
        <a:xfrm>
          <a:off x="319039" y="3713858"/>
          <a:ext cx="4466547" cy="472320"/>
        </a:xfrm>
        <a:prstGeom prst="roundRect">
          <a:avLst/>
        </a:prstGeom>
        <a:gradFill rotWithShape="0">
          <a:gsLst>
            <a:gs pos="0">
              <a:schemeClr val="accent2">
                <a:hueOff val="-5356753"/>
                <a:satOff val="-58140"/>
                <a:lumOff val="-4901"/>
                <a:alphaOff val="0"/>
                <a:shade val="51000"/>
                <a:satMod val="130000"/>
              </a:schemeClr>
            </a:gs>
            <a:gs pos="80000">
              <a:schemeClr val="accent2">
                <a:hueOff val="-5356753"/>
                <a:satOff val="-58140"/>
                <a:lumOff val="-4901"/>
                <a:alphaOff val="0"/>
                <a:shade val="93000"/>
                <a:satMod val="130000"/>
              </a:schemeClr>
            </a:gs>
            <a:gs pos="100000">
              <a:schemeClr val="accent2">
                <a:hueOff val="-5356753"/>
                <a:satOff val="-58140"/>
                <a:lumOff val="-49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8825" tIns="0" rIns="168825" bIns="0" numCol="1" spcCol="1270" anchor="ctr" anchorCtr="0">
          <a:noAutofit/>
        </a:bodyPr>
        <a:lstStyle/>
        <a:p>
          <a:pPr lvl="0" algn="l" defTabSz="711200">
            <a:lnSpc>
              <a:spcPct val="90000"/>
            </a:lnSpc>
            <a:spcBef>
              <a:spcPct val="0"/>
            </a:spcBef>
            <a:spcAft>
              <a:spcPct val="35000"/>
            </a:spcAft>
          </a:pPr>
          <a:r>
            <a:rPr lang="en-US" altLang="zh-CN" sz="1600" kern="1200" dirty="0" smtClean="0"/>
            <a:t>4.6 </a:t>
          </a:r>
          <a:r>
            <a:rPr lang="zh-CN" altLang="en-US" sz="1600" kern="1200" dirty="0" smtClean="0"/>
            <a:t>类及成员修饰符</a:t>
          </a:r>
          <a:endParaRPr lang="zh-CN" altLang="en-US" sz="1600" kern="1200" dirty="0"/>
        </a:p>
      </dsp:txBody>
      <dsp:txXfrm>
        <a:off x="342096" y="3736915"/>
        <a:ext cx="4420433"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pPr/>
              <a:t>2018/3/21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pPr/>
              <a:t>2018/3/21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pPr/>
              <a:t>‹#›</a:t>
            </a:fld>
            <a:endParaRPr lang="zh-CN" altLang="en-US"/>
          </a:p>
        </p:txBody>
      </p:sp>
    </p:spTree>
    <p:extLst>
      <p:ext uri="{BB962C8B-B14F-4D97-AF65-F5344CB8AC3E}">
        <p14:creationId xmlns:p14="http://schemas.microsoft.com/office/powerpoint/2010/main" val="10251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D6A1DB-A09E-4EE2-A5C9-C9D6805F2BA3}" type="slidenum">
              <a:rPr lang="zh-CN" altLang="en-US"/>
              <a:pPr fontAlgn="base">
                <a:spcBef>
                  <a:spcPct val="0"/>
                </a:spcBef>
                <a:spcAft>
                  <a:spcPct val="0"/>
                </a:spcAft>
              </a:pPr>
              <a:t>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extLst>
      <p:ext uri="{BB962C8B-B14F-4D97-AF65-F5344CB8AC3E}">
        <p14:creationId xmlns:p14="http://schemas.microsoft.com/office/powerpoint/2010/main" val="2561066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smtClean="0"/>
              <a:pPr/>
              <a:t>‹#›</a:t>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itchFamily="2" charset="2"/>
              <a:buChar char="n"/>
              <a:defRPr sz="2600" baseline="0"/>
            </a:lvl1pPr>
            <a:lvl2pPr>
              <a:defRPr sz="2200"/>
            </a:lvl2pPr>
            <a:lvl3pPr>
              <a:defRPr sz="16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05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Tree>
    <p:extLst>
      <p:ext uri="{BB962C8B-B14F-4D97-AF65-F5344CB8AC3E}">
        <p14:creationId xmlns:p14="http://schemas.microsoft.com/office/powerpoint/2010/main" val="4250065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Tree>
    <p:extLst>
      <p:ext uri="{BB962C8B-B14F-4D97-AF65-F5344CB8AC3E}">
        <p14:creationId xmlns:p14="http://schemas.microsoft.com/office/powerpoint/2010/main" val="4243940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pPr/>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a:spLocks/>
            </p:cNvSpPr>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itchFamily="34" charset="0"/>
                  <a:ea typeface="微软雅黑" pitchFamily="34" charset="-122"/>
                  <a:cs typeface="Arial" pitchFamily="34" charset="0"/>
                </a:rPr>
                <a:t>配色规则：</a:t>
              </a:r>
              <a:endParaRPr lang="en-US" altLang="zh-CN" sz="800" b="1" dirty="0" smtClean="0">
                <a:solidFill>
                  <a:prstClr val="black"/>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03</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smtClean="0">
                <a:solidFill>
                  <a:schemeClr val="tx1">
                    <a:lumMod val="50000"/>
                    <a:lumOff val="50000"/>
                  </a:schemeClr>
                </a:solidFill>
                <a:latin typeface="Arial" pitchFamily="34" charset="0"/>
                <a:ea typeface="微软雅黑" pitchFamily="34" charset="-122"/>
                <a:cs typeface="Arial"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a:spLocks/>
            </p:cNvSpPr>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204308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855368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cqu.edu.cn/"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5074" r="20205" b="3263"/>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p:nvSpPr>
        <p:spPr bwMode="auto">
          <a:xfrm>
            <a:off x="0" y="765175"/>
            <a:ext cx="8675688" cy="5616575"/>
          </a:xfrm>
          <a:prstGeom prst="rect">
            <a:avLst/>
          </a:prstGeom>
          <a:solidFill>
            <a:schemeClr val="bg1">
              <a:alpha val="90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itchFamily="34" charset="0"/>
                <a:cs typeface="Arial"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11"/>
          <p:cNvSpPr>
            <a:spLocks noChangeArrowheads="1"/>
          </p:cNvSpPr>
          <p:nvPr/>
        </p:nvSpPr>
        <p:spPr bwMode="auto">
          <a:xfrm>
            <a:off x="0" y="6864350"/>
            <a:ext cx="9144000" cy="287338"/>
          </a:xfrm>
          <a:prstGeom prst="rect">
            <a:avLst/>
          </a:prstGeom>
          <a:solidFill>
            <a:srgbClr val="BBBFC3">
              <a:alpha val="0"/>
            </a:srgbClr>
          </a:solidFill>
          <a:ln>
            <a:noFill/>
          </a:ln>
          <a:extLst/>
        </p:spPr>
        <p:txBody>
          <a:bodyPr anchor="ctr"/>
          <a:lstStyle/>
          <a:p>
            <a:pPr marL="622300"/>
            <a:endParaRPr lang="en-US" altLang="zh-CN" sz="1100" dirty="0">
              <a:solidFill>
                <a:schemeClr val="tx1"/>
              </a:solidFill>
              <a:cs typeface="Arial"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itchFamily="34" charset="0"/>
                <a:cs typeface="Arial" pitchFamily="34" charset="0"/>
              </a:defRPr>
            </a:lvl1pPr>
          </a:lstStyle>
          <a:p>
            <a:r>
              <a:rPr lang="en-US" altLang="zh-CN" smtClean="0"/>
              <a:t>P</a:t>
            </a:r>
            <a:fld id="{62DCC93C-90AC-48A1-9D9E-CBAB17A91522}" type="slidenum">
              <a:rPr lang="zh-CN" altLang="en-US" smtClean="0"/>
              <a:pPr/>
              <a:t>‹#›</a:t>
            </a:fld>
            <a:endParaRPr lang="zh-CN" altLang="en-US" dirty="0"/>
          </a:p>
        </p:txBody>
      </p:sp>
      <p:pic>
        <p:nvPicPr>
          <p:cNvPr id="2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1" tooltip="重庆大学"/>
          </p:cNvPr>
          <p:cNvPicPr>
            <a:picLocks noChangeAspect="1" noChangeArrowheads="1"/>
          </p:cNvPicPr>
          <p:nvPr/>
        </p:nvPicPr>
        <p:blipFill>
          <a:blip r:embed="rId12" cstate="print"/>
          <a:srcRect/>
          <a:stretch>
            <a:fillRect/>
          </a:stretch>
        </p:blipFill>
        <p:spPr bwMode="auto">
          <a:xfrm>
            <a:off x="6876256" y="66378"/>
            <a:ext cx="1748206" cy="554310"/>
          </a:xfrm>
          <a:prstGeom prst="rect">
            <a:avLst/>
          </a:prstGeom>
          <a:noFill/>
        </p:spPr>
      </p:pic>
    </p:spTree>
    <p:extLst>
      <p:ext uri="{BB962C8B-B14F-4D97-AF65-F5344CB8AC3E}">
        <p14:creationId xmlns:p14="http://schemas.microsoft.com/office/powerpoint/2010/main" val="35472934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3" r:id="rId3"/>
    <p:sldLayoutId id="2147483662" r:id="rId4"/>
    <p:sldLayoutId id="2147483667" r:id="rId5"/>
    <p:sldLayoutId id="2147483660" r:id="rId6"/>
    <p:sldLayoutId id="2147483668" r:id="rId7"/>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763688" y="3284984"/>
            <a:ext cx="4680520" cy="576064"/>
          </a:xfrm>
        </p:spPr>
        <p:txBody>
          <a:bodyPr>
            <a:noAutofit/>
          </a:bodyPr>
          <a:lstStyle/>
          <a:p>
            <a:pPr lvl="0" algn="r"/>
            <a:r>
              <a:rPr lang="zh-CN" altLang="en-US" sz="3600" b="1" dirty="0" smtClean="0"/>
              <a:t>第</a:t>
            </a:r>
            <a:r>
              <a:rPr lang="en-US" altLang="zh-CN" sz="3600" b="1" dirty="0" smtClean="0"/>
              <a:t>4</a:t>
            </a:r>
            <a:r>
              <a:rPr lang="zh-CN" altLang="en-US" sz="3600" b="1" dirty="0" smtClean="0"/>
              <a:t>章  类和对象设计</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34727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定义成员方法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10</a:t>
            </a:fld>
            <a:endParaRPr lang="zh-CN" altLang="en-US" dirty="0"/>
          </a:p>
        </p:txBody>
      </p:sp>
      <p:sp>
        <p:nvSpPr>
          <p:cNvPr id="4" name="内容占位符 3"/>
          <p:cNvSpPr>
            <a:spLocks noGrp="1"/>
          </p:cNvSpPr>
          <p:nvPr>
            <p:ph sz="quarter" idx="12"/>
          </p:nvPr>
        </p:nvSpPr>
        <p:spPr/>
        <p:txBody>
          <a:bodyPr>
            <a:normAutofit/>
          </a:bodyPr>
          <a:lstStyle/>
          <a:p>
            <a:r>
              <a:rPr lang="zh-CN" altLang="zh-CN" dirty="0" smtClean="0"/>
              <a:t>方法表示对象所具有的行为，</a:t>
            </a:r>
            <a:r>
              <a:rPr lang="zh-CN" altLang="en-US" dirty="0" smtClean="0"/>
              <a:t>定义</a:t>
            </a:r>
            <a:r>
              <a:rPr lang="zh-CN" altLang="zh-CN" dirty="0" smtClean="0"/>
              <a:t>格式如下：</a:t>
            </a:r>
            <a:endParaRPr lang="en-US" altLang="zh-CN" dirty="0" smtClean="0"/>
          </a:p>
          <a:p>
            <a:pPr>
              <a:buNone/>
            </a:pPr>
            <a:r>
              <a:rPr lang="en-US" altLang="zh-CN" dirty="0" smtClean="0"/>
              <a:t>   		</a:t>
            </a:r>
            <a:r>
              <a:rPr lang="en-US" altLang="zh-CN" sz="2000" dirty="0" smtClean="0"/>
              <a:t>[</a:t>
            </a:r>
            <a:r>
              <a:rPr lang="zh-CN" altLang="zh-CN" sz="2000" dirty="0" smtClean="0"/>
              <a:t>修饰符</a:t>
            </a:r>
            <a:r>
              <a:rPr lang="en-US" altLang="zh-CN" sz="2000" dirty="0" smtClean="0"/>
              <a:t>] </a:t>
            </a:r>
            <a:r>
              <a:rPr lang="zh-CN" altLang="zh-CN" sz="2000" dirty="0" smtClean="0"/>
              <a:t>返回值类型 方法名（</a:t>
            </a:r>
            <a:r>
              <a:rPr lang="en-US" altLang="zh-CN" sz="2000" dirty="0" smtClean="0"/>
              <a:t>[</a:t>
            </a:r>
            <a:r>
              <a:rPr lang="zh-CN" altLang="zh-CN" sz="2000" dirty="0" smtClean="0"/>
              <a:t>参数列表</a:t>
            </a:r>
            <a:r>
              <a:rPr lang="en-US" altLang="zh-CN" sz="2000" dirty="0" smtClean="0"/>
              <a:t>]</a:t>
            </a:r>
            <a:r>
              <a:rPr lang="zh-CN" altLang="zh-CN" sz="2000" dirty="0" smtClean="0"/>
              <a:t>）</a:t>
            </a:r>
            <a:r>
              <a:rPr lang="en-US" altLang="zh-CN" sz="2000" dirty="0" smtClean="0"/>
              <a:t>{	</a:t>
            </a:r>
            <a:endParaRPr lang="zh-CN" altLang="zh-CN" sz="2000" dirty="0" smtClean="0"/>
          </a:p>
          <a:p>
            <a:pPr>
              <a:buNone/>
            </a:pPr>
            <a:r>
              <a:rPr lang="en-US" altLang="zh-CN" sz="2000" dirty="0" smtClean="0"/>
              <a:t>			</a:t>
            </a:r>
            <a:r>
              <a:rPr lang="zh-CN" altLang="zh-CN" sz="2000" dirty="0" smtClean="0"/>
              <a:t>方法体</a:t>
            </a:r>
          </a:p>
          <a:p>
            <a:pPr>
              <a:buNone/>
            </a:pPr>
            <a:r>
              <a:rPr lang="en-US" altLang="zh-CN" sz="2000" dirty="0" smtClean="0"/>
              <a:t>		}</a:t>
            </a:r>
          </a:p>
          <a:p>
            <a:pPr lvl="1"/>
            <a:r>
              <a:rPr lang="zh-CN" altLang="zh-CN" sz="2000" dirty="0" smtClean="0"/>
              <a:t>如果方法不返回任何值，它必须声明为</a:t>
            </a:r>
            <a:r>
              <a:rPr lang="en-US" altLang="zh-CN" sz="2000" dirty="0" smtClean="0"/>
              <a:t>void</a:t>
            </a:r>
          </a:p>
          <a:p>
            <a:pPr lvl="1"/>
            <a:r>
              <a:rPr lang="zh-CN" altLang="en-US" sz="2000" dirty="0" smtClean="0"/>
              <a:t>如：</a:t>
            </a:r>
            <a:endParaRPr lang="zh-CN" altLang="zh-CN" sz="2000" dirty="0" smtClean="0"/>
          </a:p>
        </p:txBody>
      </p:sp>
      <p:pic>
        <p:nvPicPr>
          <p:cNvPr id="14338" name="Picture 2"/>
          <p:cNvPicPr>
            <a:picLocks noChangeAspect="1" noChangeArrowheads="1"/>
          </p:cNvPicPr>
          <p:nvPr/>
        </p:nvPicPr>
        <p:blipFill>
          <a:blip r:embed="rId2" cstate="print"/>
          <a:srcRect l="12293"/>
          <a:stretch>
            <a:fillRect/>
          </a:stretch>
        </p:blipFill>
        <p:spPr bwMode="auto">
          <a:xfrm>
            <a:off x="2843808" y="3429000"/>
            <a:ext cx="3476720" cy="3190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特殊成员方法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11</a:t>
            </a:fld>
            <a:endParaRPr lang="zh-CN" altLang="en-US" dirty="0"/>
          </a:p>
        </p:txBody>
      </p:sp>
      <p:sp>
        <p:nvSpPr>
          <p:cNvPr id="4" name="内容占位符 3"/>
          <p:cNvSpPr>
            <a:spLocks noGrp="1"/>
          </p:cNvSpPr>
          <p:nvPr>
            <p:ph sz="quarter" idx="12"/>
          </p:nvPr>
        </p:nvSpPr>
        <p:spPr/>
        <p:txBody>
          <a:bodyPr>
            <a:normAutofit/>
          </a:bodyPr>
          <a:lstStyle/>
          <a:p>
            <a:pPr>
              <a:lnSpc>
                <a:spcPct val="90000"/>
              </a:lnSpc>
            </a:pPr>
            <a:r>
              <a:rPr lang="en-US" altLang="zh-CN" dirty="0" smtClean="0"/>
              <a:t>main</a:t>
            </a:r>
            <a:r>
              <a:rPr lang="zh-CN" altLang="zh-CN" dirty="0" smtClean="0"/>
              <a:t>方法</a:t>
            </a:r>
            <a:r>
              <a:rPr lang="zh-CN" altLang="en-US" dirty="0" smtClean="0"/>
              <a:t>：</a:t>
            </a:r>
          </a:p>
          <a:p>
            <a:pPr lvl="1">
              <a:lnSpc>
                <a:spcPct val="90000"/>
              </a:lnSpc>
            </a:pPr>
            <a:r>
              <a:rPr lang="zh-CN" altLang="en-US" dirty="0" smtClean="0">
                <a:latin typeface="Verdana" pitchFamily="34" charset="0"/>
              </a:rPr>
              <a:t>   </a:t>
            </a:r>
            <a:r>
              <a:rPr lang="en-US" altLang="zh-CN" dirty="0" smtClean="0"/>
              <a:t>public static void main(String </a:t>
            </a:r>
            <a:r>
              <a:rPr lang="en-US" altLang="zh-CN" dirty="0" err="1" smtClean="0"/>
              <a:t>args</a:t>
            </a:r>
            <a:r>
              <a:rPr lang="en-US" altLang="zh-CN" dirty="0" smtClean="0"/>
              <a:t>[])</a:t>
            </a:r>
            <a:endParaRPr lang="zh-CN" altLang="zh-CN" dirty="0" smtClean="0"/>
          </a:p>
          <a:p>
            <a:pPr lvl="1">
              <a:lnSpc>
                <a:spcPct val="90000"/>
              </a:lnSpc>
            </a:pPr>
            <a:r>
              <a:rPr lang="en-US" altLang="zh-CN" dirty="0" smtClean="0"/>
              <a:t>   </a:t>
            </a:r>
            <a:r>
              <a:rPr lang="zh-CN" altLang="zh-CN" dirty="0" smtClean="0"/>
              <a:t>是</a:t>
            </a:r>
            <a:r>
              <a:rPr lang="zh-CN" altLang="en-US" dirty="0" smtClean="0"/>
              <a:t>整个</a:t>
            </a:r>
            <a:r>
              <a:rPr lang="en-US" altLang="zh-CN" dirty="0" smtClean="0"/>
              <a:t>Java</a:t>
            </a:r>
            <a:r>
              <a:rPr lang="zh-CN" altLang="zh-CN" dirty="0" smtClean="0"/>
              <a:t>应用程序的执行起点</a:t>
            </a:r>
            <a:endParaRPr lang="en-US" altLang="zh-CN" dirty="0" smtClean="0">
              <a:latin typeface="Verdana" pitchFamily="34" charset="0"/>
            </a:endParaRPr>
          </a:p>
          <a:p>
            <a:pPr lvl="1">
              <a:lnSpc>
                <a:spcPct val="90000"/>
              </a:lnSpc>
            </a:pPr>
            <a:endParaRPr lang="en-US" altLang="zh-CN" dirty="0" smtClean="0">
              <a:latin typeface="Verdana" pitchFamily="34" charset="0"/>
            </a:endParaRPr>
          </a:p>
          <a:p>
            <a:r>
              <a:rPr lang="zh-CN" altLang="zh-CN" dirty="0" smtClean="0"/>
              <a:t>构造方法</a:t>
            </a:r>
            <a:r>
              <a:rPr lang="zh-CN" altLang="en-US" dirty="0" smtClean="0"/>
              <a:t>：</a:t>
            </a:r>
            <a:endParaRPr lang="en-US" altLang="zh-CN" dirty="0" smtClean="0"/>
          </a:p>
          <a:p>
            <a:pPr lvl="1"/>
            <a:r>
              <a:rPr lang="en-US" altLang="zh-CN" dirty="0" smtClean="0"/>
              <a:t>   </a:t>
            </a:r>
            <a:r>
              <a:rPr lang="zh-CN" altLang="zh-CN" dirty="0" smtClean="0"/>
              <a:t>方法名必须与类名相同，且不能有</a:t>
            </a:r>
            <a:r>
              <a:rPr lang="zh-CN" altLang="en-US" dirty="0" smtClean="0"/>
              <a:t>任何</a:t>
            </a:r>
            <a:r>
              <a:rPr lang="zh-CN" altLang="zh-CN" dirty="0" smtClean="0"/>
              <a:t>返回值</a:t>
            </a:r>
            <a:r>
              <a:rPr lang="zh-CN" altLang="en-US" dirty="0" smtClean="0"/>
              <a:t>。</a:t>
            </a:r>
            <a:endParaRPr lang="en-US" altLang="zh-CN" dirty="0" smtClean="0"/>
          </a:p>
          <a:p>
            <a:pPr lvl="1"/>
            <a:r>
              <a:rPr lang="en-US" altLang="zh-CN" dirty="0" smtClean="0"/>
              <a:t>    </a:t>
            </a:r>
            <a:r>
              <a:rPr lang="zh-CN" altLang="en-US" dirty="0" smtClean="0"/>
              <a:t>可以有多个重载的构造方法</a:t>
            </a:r>
            <a:endParaRPr lang="en-US" altLang="zh-CN" dirty="0" smtClean="0"/>
          </a:p>
          <a:p>
            <a:pPr lvl="1"/>
            <a:r>
              <a:rPr lang="en-US" altLang="zh-CN" dirty="0" smtClean="0"/>
              <a:t>   </a:t>
            </a:r>
            <a:r>
              <a:rPr lang="zh-CN" altLang="zh-CN" dirty="0" smtClean="0"/>
              <a:t>如类</a:t>
            </a:r>
            <a:r>
              <a:rPr lang="en-US" altLang="zh-CN" dirty="0" smtClean="0"/>
              <a:t>Student</a:t>
            </a:r>
            <a:r>
              <a:rPr lang="zh-CN" altLang="zh-CN" dirty="0" smtClean="0"/>
              <a:t>的构造方法可定义为：</a:t>
            </a:r>
          </a:p>
          <a:p>
            <a:pPr lvl="2">
              <a:buNone/>
            </a:pPr>
            <a:r>
              <a:rPr lang="en-US" altLang="zh-CN" sz="2200" dirty="0" smtClean="0"/>
              <a:t>   Student (</a:t>
            </a:r>
            <a:r>
              <a:rPr lang="en-US" altLang="zh-CN" sz="2200" dirty="0" err="1" smtClean="0"/>
              <a:t>int</a:t>
            </a:r>
            <a:r>
              <a:rPr lang="en-US" altLang="zh-CN" sz="2200" dirty="0" smtClean="0"/>
              <a:t> </a:t>
            </a:r>
            <a:r>
              <a:rPr lang="en-US" altLang="zh-CN" sz="2200" dirty="0" err="1" smtClean="0"/>
              <a:t>i_no</a:t>
            </a:r>
            <a:r>
              <a:rPr lang="en-US" altLang="zh-CN" sz="2200" dirty="0" smtClean="0"/>
              <a:t>, String </a:t>
            </a:r>
            <a:r>
              <a:rPr lang="en-US" altLang="zh-CN" sz="2200" dirty="0" err="1" smtClean="0"/>
              <a:t>i_name</a:t>
            </a:r>
            <a:r>
              <a:rPr lang="en-US" altLang="zh-CN" sz="2200" dirty="0" smtClean="0"/>
              <a:t>)  {…}</a:t>
            </a:r>
          </a:p>
          <a:p>
            <a:pPr lvl="2">
              <a:buNone/>
            </a:pPr>
            <a:r>
              <a:rPr lang="zh-CN" altLang="zh-CN" sz="2200" dirty="0" smtClean="0"/>
              <a:t>或</a:t>
            </a:r>
          </a:p>
          <a:p>
            <a:pPr lvl="1">
              <a:buNone/>
            </a:pPr>
            <a:r>
              <a:rPr lang="en-US" altLang="zh-CN" dirty="0" smtClean="0"/>
              <a:t>          Student</a:t>
            </a:r>
            <a:r>
              <a:rPr lang="zh-CN" altLang="zh-CN" dirty="0" smtClean="0"/>
              <a:t>（</a:t>
            </a:r>
            <a:r>
              <a:rPr lang="en-US" altLang="zh-CN" dirty="0" smtClean="0"/>
              <a:t>String s</a:t>
            </a:r>
            <a:r>
              <a:rPr lang="zh-CN" altLang="zh-CN" dirty="0" smtClean="0"/>
              <a:t>）</a:t>
            </a:r>
            <a:r>
              <a:rPr lang="en-US" altLang="zh-CN" dirty="0" smtClean="0"/>
              <a:t> {…}</a:t>
            </a:r>
            <a:endParaRPr lang="zh-CN" altLang="zh-CN" dirty="0" smtClean="0"/>
          </a:p>
          <a:p>
            <a:pPr lvl="2"/>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12</a:t>
            </a:fld>
            <a:endParaRPr lang="zh-CN" altLang="en-US" dirty="0"/>
          </a:p>
        </p:txBody>
      </p:sp>
      <p:sp>
        <p:nvSpPr>
          <p:cNvPr id="4" name="内容占位符 3"/>
          <p:cNvSpPr>
            <a:spLocks noGrp="1"/>
          </p:cNvSpPr>
          <p:nvPr>
            <p:ph sz="quarter" idx="12"/>
          </p:nvPr>
        </p:nvSpPr>
        <p:spPr/>
        <p:txBody>
          <a:bodyPr/>
          <a:lstStyle/>
          <a:p>
            <a:r>
              <a:rPr lang="zh-CN" altLang="en-US" dirty="0" smtClean="0"/>
              <a:t>方法重载是指：多个方法拥有相同的方法名</a:t>
            </a:r>
            <a:r>
              <a:rPr lang="zh-CN" altLang="zh-CN" dirty="0" smtClean="0"/>
              <a:t>，</a:t>
            </a:r>
            <a:r>
              <a:rPr lang="zh-CN" altLang="en-US" dirty="0" smtClean="0"/>
              <a:t>但</a:t>
            </a:r>
            <a:r>
              <a:rPr lang="zh-CN" altLang="zh-CN" dirty="0" smtClean="0"/>
              <a:t>方法的参数列表不同，即参数的数量、类型不完全相同。</a:t>
            </a:r>
            <a:endParaRPr lang="en-US" altLang="zh-CN" dirty="0" smtClean="0"/>
          </a:p>
          <a:p>
            <a:endParaRPr lang="en-US" altLang="zh-CN" dirty="0" smtClean="0"/>
          </a:p>
          <a:p>
            <a:r>
              <a:rPr lang="zh-CN" altLang="en-US" dirty="0" smtClean="0">
                <a:solidFill>
                  <a:srgbClr val="C00000"/>
                </a:solidFill>
              </a:rPr>
              <a:t>注意</a:t>
            </a:r>
            <a:r>
              <a:rPr lang="zh-CN" altLang="en-US" dirty="0" smtClean="0"/>
              <a:t>：返回类型不能用来区分重载的方法。</a:t>
            </a:r>
            <a:endParaRPr lang="en-US" altLang="zh-CN" dirty="0" smtClean="0"/>
          </a:p>
          <a:p>
            <a:pPr lvl="1"/>
            <a:endParaRPr lang="en-US" altLang="zh-CN" dirty="0" smtClean="0"/>
          </a:p>
          <a:p>
            <a:r>
              <a:rPr lang="zh-CN" altLang="zh-CN" dirty="0" smtClean="0"/>
              <a:t>方法调用时，编译器根据实参列表的个数和类型自动调用匹配的方法</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13</a:t>
            </a:fld>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899592" y="1340768"/>
            <a:ext cx="7672112" cy="4248472"/>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对象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14</a:t>
            </a:fld>
            <a:endParaRPr lang="zh-CN" altLang="en-US" dirty="0"/>
          </a:p>
        </p:txBody>
      </p:sp>
      <p:sp>
        <p:nvSpPr>
          <p:cNvPr id="4" name="内容占位符 3"/>
          <p:cNvSpPr>
            <a:spLocks noGrp="1"/>
          </p:cNvSpPr>
          <p:nvPr>
            <p:ph sz="quarter" idx="12"/>
          </p:nvPr>
        </p:nvSpPr>
        <p:spPr/>
        <p:txBody>
          <a:bodyPr/>
          <a:lstStyle/>
          <a:p>
            <a:r>
              <a:rPr lang="zh-CN" altLang="zh-CN" dirty="0" smtClean="0"/>
              <a:t>实例化对象</a:t>
            </a:r>
            <a:endParaRPr lang="en-US" altLang="zh-CN" dirty="0" smtClean="0"/>
          </a:p>
          <a:p>
            <a:pPr lvl="1"/>
            <a:r>
              <a:rPr lang="zh-CN" altLang="zh-CN" sz="2000" dirty="0" smtClean="0"/>
              <a:t>类作为一种抽象的复合数据类型，必须先要实例化（即生成对象），然后才能使用。</a:t>
            </a:r>
            <a:endParaRPr lang="en-US" altLang="zh-CN" sz="2000" dirty="0" smtClean="0"/>
          </a:p>
          <a:p>
            <a:r>
              <a:rPr lang="zh-CN" altLang="en-US" sz="2400" dirty="0" smtClean="0"/>
              <a:t>实例化对象</a:t>
            </a:r>
            <a:r>
              <a:rPr lang="zh-CN" altLang="zh-CN" sz="2400" dirty="0" smtClean="0"/>
              <a:t>格式为</a:t>
            </a:r>
          </a:p>
          <a:p>
            <a:pPr lvl="1">
              <a:buNone/>
            </a:pPr>
            <a:r>
              <a:rPr lang="en-US" altLang="zh-CN" sz="2000" dirty="0" smtClean="0"/>
              <a:t>             </a:t>
            </a:r>
            <a:r>
              <a:rPr lang="zh-CN" altLang="zh-CN" sz="2000" dirty="0" smtClean="0">
                <a:solidFill>
                  <a:srgbClr val="C00000"/>
                </a:solidFill>
              </a:rPr>
              <a:t>类名 对象名</a:t>
            </a:r>
            <a:r>
              <a:rPr lang="en-US" altLang="zh-CN" sz="2000" dirty="0" smtClean="0">
                <a:solidFill>
                  <a:srgbClr val="C00000"/>
                </a:solidFill>
              </a:rPr>
              <a:t>= new </a:t>
            </a:r>
            <a:r>
              <a:rPr lang="zh-CN" altLang="zh-CN" sz="2000" dirty="0" smtClean="0">
                <a:solidFill>
                  <a:srgbClr val="C00000"/>
                </a:solidFill>
              </a:rPr>
              <a:t>类名（</a:t>
            </a:r>
            <a:r>
              <a:rPr lang="en-US" altLang="zh-CN" sz="2000" dirty="0" smtClean="0">
                <a:solidFill>
                  <a:srgbClr val="C00000"/>
                </a:solidFill>
              </a:rPr>
              <a:t>[</a:t>
            </a:r>
            <a:r>
              <a:rPr lang="zh-CN" altLang="zh-CN" sz="2000" dirty="0" smtClean="0">
                <a:solidFill>
                  <a:srgbClr val="C00000"/>
                </a:solidFill>
              </a:rPr>
              <a:t>参数列表</a:t>
            </a:r>
            <a:r>
              <a:rPr lang="en-US" altLang="zh-CN" sz="2000" dirty="0" smtClean="0">
                <a:solidFill>
                  <a:srgbClr val="C00000"/>
                </a:solidFill>
              </a:rPr>
              <a:t>]</a:t>
            </a:r>
            <a:r>
              <a:rPr lang="zh-CN" altLang="zh-CN" sz="2000" dirty="0" smtClean="0">
                <a:solidFill>
                  <a:srgbClr val="C00000"/>
                </a:solidFill>
              </a:rPr>
              <a:t>）</a:t>
            </a:r>
            <a:endParaRPr lang="en-US" altLang="zh-CN" sz="2000" dirty="0" smtClean="0">
              <a:solidFill>
                <a:srgbClr val="C00000"/>
              </a:solidFill>
            </a:endParaRPr>
          </a:p>
          <a:p>
            <a:pPr lvl="1"/>
            <a:r>
              <a:rPr lang="zh-CN" altLang="zh-CN" sz="2000" dirty="0" smtClean="0"/>
              <a:t>关键字</a:t>
            </a:r>
            <a:r>
              <a:rPr lang="en-US" altLang="zh-CN" sz="2000" dirty="0" smtClean="0"/>
              <a:t>new</a:t>
            </a:r>
            <a:r>
              <a:rPr lang="zh-CN" altLang="zh-CN" sz="2000" dirty="0" smtClean="0"/>
              <a:t>为每个生成的对象分配一片内存区域，并返回该对象的一个引用</a:t>
            </a:r>
            <a:r>
              <a:rPr lang="zh-CN" altLang="en-US" sz="2000" dirty="0" smtClean="0"/>
              <a:t>。</a:t>
            </a:r>
            <a:endParaRPr lang="en-US" altLang="zh-CN" sz="2000" dirty="0" smtClean="0"/>
          </a:p>
          <a:p>
            <a:pPr lvl="1"/>
            <a:r>
              <a:rPr lang="zh-CN" altLang="en-US" sz="2000" dirty="0">
                <a:solidFill>
                  <a:srgbClr val="FF0000"/>
                </a:solidFill>
              </a:rPr>
              <a:t>声明并不为对象分配内存空间，而只是分配一个引用空间；</a:t>
            </a:r>
            <a:endParaRPr lang="en-US" altLang="zh-CN" sz="2000" dirty="0" smtClean="0"/>
          </a:p>
          <a:p>
            <a:pPr lvl="1"/>
            <a:endParaRPr lang="zh-CN" altLang="zh-CN" sz="2000" dirty="0" smtClean="0"/>
          </a:p>
          <a:p>
            <a:r>
              <a:rPr lang="zh-CN" altLang="en-US" sz="2400" dirty="0" smtClean="0">
                <a:latin typeface="宋体" charset="-122"/>
              </a:rPr>
              <a:t>如</a:t>
            </a:r>
            <a:r>
              <a:rPr lang="zh-CN" altLang="zh-CN" sz="2400" dirty="0" smtClean="0"/>
              <a:t>实例化类</a:t>
            </a:r>
            <a:r>
              <a:rPr lang="en-US" altLang="zh-CN" sz="2400" dirty="0" smtClean="0"/>
              <a:t>Point</a:t>
            </a:r>
            <a:r>
              <a:rPr lang="zh-CN" altLang="zh-CN" sz="2400" dirty="0" smtClean="0"/>
              <a:t>的对象</a:t>
            </a:r>
            <a:r>
              <a:rPr lang="en-US" altLang="zh-CN" sz="2400" dirty="0" smtClean="0"/>
              <a:t>p1</a:t>
            </a:r>
          </a:p>
          <a:p>
            <a:pPr lvl="1"/>
            <a:r>
              <a:rPr lang="en-US" altLang="zh-CN" sz="2000" dirty="0" smtClean="0"/>
              <a:t>Point  p1=new Point (); </a:t>
            </a:r>
            <a:endParaRPr lang="zh-CN" altLang="zh-CN" sz="2000" dirty="0" smtClean="0"/>
          </a:p>
          <a:p>
            <a:endParaRPr lang="en-US" altLang="zh-CN" sz="2400" dirty="0" smtClean="0">
              <a:latin typeface="宋体" charset="-122"/>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15</a:t>
            </a:fld>
            <a:endParaRPr lang="zh-CN" altLang="en-US" dirty="0"/>
          </a:p>
        </p:txBody>
      </p:sp>
      <p:sp>
        <p:nvSpPr>
          <p:cNvPr id="4" name="内容占位符 3"/>
          <p:cNvSpPr>
            <a:spLocks noGrp="1"/>
          </p:cNvSpPr>
          <p:nvPr>
            <p:ph sz="quarter" idx="12"/>
          </p:nvPr>
        </p:nvSpPr>
        <p:spPr/>
        <p:txBody>
          <a:bodyPr>
            <a:normAutofit/>
          </a:bodyPr>
          <a:lstStyle/>
          <a:p>
            <a:r>
              <a:rPr lang="zh-CN" altLang="zh-CN" dirty="0" smtClean="0"/>
              <a:t>为所创建对象的成员变量赋初值</a:t>
            </a:r>
            <a:r>
              <a:rPr lang="zh-CN" altLang="en-US" dirty="0" smtClean="0"/>
              <a:t>。</a:t>
            </a:r>
            <a:endParaRPr lang="en-US" altLang="zh-CN" dirty="0" smtClean="0"/>
          </a:p>
          <a:p>
            <a:pPr lvl="1"/>
            <a:r>
              <a:rPr lang="zh-CN" altLang="en-US" dirty="0" smtClean="0"/>
              <a:t>可直接</a:t>
            </a:r>
            <a:r>
              <a:rPr lang="zh-CN" altLang="zh-CN" dirty="0" smtClean="0"/>
              <a:t>在定义成员变量的同时对其赋值</a:t>
            </a:r>
            <a:r>
              <a:rPr lang="zh-CN" altLang="en-US" dirty="0" smtClean="0"/>
              <a:t>。</a:t>
            </a:r>
            <a:endParaRPr lang="zh-CN" altLang="zh-CN" dirty="0" smtClean="0"/>
          </a:p>
          <a:p>
            <a:pPr lvl="1" fontAlgn="base"/>
            <a:r>
              <a:rPr lang="zh-CN" altLang="en-US" dirty="0" smtClean="0"/>
              <a:t>也可通过构造方法初始化对象。</a:t>
            </a:r>
            <a:endParaRPr lang="zh-CN" altLang="zh-CN" dirty="0" smtClean="0"/>
          </a:p>
          <a:p>
            <a:endParaRPr lang="en-US" altLang="zh-CN" dirty="0" smtClean="0"/>
          </a:p>
          <a:p>
            <a:r>
              <a:rPr lang="zh-CN" altLang="en-US" dirty="0" smtClean="0"/>
              <a:t>通过构造方法初始化对象步骤：</a:t>
            </a:r>
            <a:endParaRPr lang="en-US" altLang="zh-CN" dirty="0" smtClean="0"/>
          </a:p>
          <a:p>
            <a:pPr lvl="1"/>
            <a:r>
              <a:rPr lang="zh-CN" altLang="zh-CN" dirty="0" smtClean="0"/>
              <a:t>（</a:t>
            </a:r>
            <a:r>
              <a:rPr lang="en-US" altLang="zh-CN" dirty="0" smtClean="0"/>
              <a:t>1</a:t>
            </a:r>
            <a:r>
              <a:rPr lang="zh-CN" altLang="zh-CN" dirty="0" smtClean="0"/>
              <a:t>）定义一个或多个构造方法，并在方法体中对成员变量赋初值。</a:t>
            </a:r>
          </a:p>
          <a:p>
            <a:pPr lvl="1"/>
            <a:r>
              <a:rPr lang="en-US" altLang="zh-CN" dirty="0" smtClean="0"/>
              <a:t> </a:t>
            </a:r>
            <a:r>
              <a:rPr lang="zh-CN" altLang="zh-CN" dirty="0" smtClean="0"/>
              <a:t>（</a:t>
            </a:r>
            <a:r>
              <a:rPr lang="en-US" altLang="zh-CN" dirty="0" smtClean="0"/>
              <a:t>2</a:t>
            </a:r>
            <a:r>
              <a:rPr lang="zh-CN" altLang="zh-CN" dirty="0" smtClean="0"/>
              <a:t>）调用或执行相应的构造方法。</a:t>
            </a:r>
          </a:p>
          <a:p>
            <a:endParaRPr lang="zh-CN" altLang="zh-CN" dirty="0" smtClean="0"/>
          </a:p>
          <a:p>
            <a:pPr fontAlgn="base"/>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16</a:t>
            </a:fld>
            <a:endParaRPr lang="zh-CN" altLang="en-US" dirty="0"/>
          </a:p>
        </p:txBody>
      </p:sp>
      <p:pic>
        <p:nvPicPr>
          <p:cNvPr id="16390" name="Picture 6"/>
          <p:cNvPicPr>
            <a:picLocks noChangeAspect="1" noChangeArrowheads="1"/>
          </p:cNvPicPr>
          <p:nvPr/>
        </p:nvPicPr>
        <p:blipFill>
          <a:blip r:embed="rId2" cstate="print"/>
          <a:srcRect/>
          <a:stretch>
            <a:fillRect/>
          </a:stretch>
        </p:blipFill>
        <p:spPr bwMode="auto">
          <a:xfrm>
            <a:off x="467544" y="1196752"/>
            <a:ext cx="8676456" cy="4848988"/>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(3)</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17</a:t>
            </a:fld>
            <a:endParaRPr lang="zh-CN" altLang="en-US" dirty="0"/>
          </a:p>
        </p:txBody>
      </p:sp>
      <p:sp>
        <p:nvSpPr>
          <p:cNvPr id="4" name="内容占位符 3"/>
          <p:cNvSpPr>
            <a:spLocks noGrp="1"/>
          </p:cNvSpPr>
          <p:nvPr>
            <p:ph sz="quarter" idx="12"/>
          </p:nvPr>
        </p:nvSpPr>
        <p:spPr>
          <a:xfrm>
            <a:off x="468312" y="981075"/>
            <a:ext cx="8207376" cy="4968205"/>
          </a:xfrm>
        </p:spPr>
        <p:txBody>
          <a:bodyPr>
            <a:normAutofit/>
          </a:bodyPr>
          <a:lstStyle/>
          <a:p>
            <a:r>
              <a:rPr lang="zh-CN" altLang="en-US" dirty="0" smtClean="0"/>
              <a:t>构造方法使用注意：</a:t>
            </a:r>
            <a:endParaRPr lang="en-US" altLang="zh-CN" dirty="0" smtClean="0"/>
          </a:p>
          <a:p>
            <a:pPr lvl="1"/>
            <a:r>
              <a:rPr lang="zh-CN" altLang="en-US" dirty="0" smtClean="0"/>
              <a:t>（</a:t>
            </a:r>
            <a:r>
              <a:rPr lang="en-US" altLang="zh-CN" dirty="0" smtClean="0"/>
              <a:t>1</a:t>
            </a:r>
            <a:r>
              <a:rPr lang="zh-CN" altLang="en-US" dirty="0" smtClean="0"/>
              <a:t>）构造方法只能由</a:t>
            </a:r>
            <a:r>
              <a:rPr lang="en-US" altLang="zh-CN" dirty="0" smtClean="0"/>
              <a:t>new</a:t>
            </a:r>
            <a:r>
              <a:rPr lang="zh-CN" altLang="en-US" dirty="0" smtClean="0"/>
              <a:t>运算符调用。</a:t>
            </a:r>
          </a:p>
          <a:p>
            <a:pPr lvl="1"/>
            <a:r>
              <a:rPr lang="zh-CN" altLang="en-US" dirty="0" smtClean="0"/>
              <a:t>（</a:t>
            </a:r>
            <a:r>
              <a:rPr lang="en-US" altLang="zh-CN" dirty="0" smtClean="0"/>
              <a:t>2</a:t>
            </a:r>
            <a:r>
              <a:rPr lang="zh-CN" altLang="en-US" dirty="0" smtClean="0"/>
              <a:t>）构造方法也可以被重载。</a:t>
            </a:r>
            <a:endParaRPr lang="en-US" altLang="zh-CN" dirty="0" smtClean="0"/>
          </a:p>
          <a:p>
            <a:pPr lvl="1"/>
            <a:r>
              <a:rPr lang="zh-CN" altLang="en-US" dirty="0" smtClean="0"/>
              <a:t>（</a:t>
            </a:r>
            <a:r>
              <a:rPr lang="en-US" altLang="zh-CN" dirty="0" smtClean="0"/>
              <a:t>3</a:t>
            </a:r>
            <a:r>
              <a:rPr lang="zh-CN" altLang="en-US" dirty="0" smtClean="0"/>
              <a:t>）</a:t>
            </a:r>
            <a:r>
              <a:rPr lang="zh-CN" altLang="zh-CN" dirty="0" smtClean="0"/>
              <a:t>调用</a:t>
            </a:r>
            <a:r>
              <a:rPr lang="zh-CN" altLang="en-US" dirty="0" smtClean="0"/>
              <a:t>重载的</a:t>
            </a:r>
            <a:r>
              <a:rPr lang="zh-CN" altLang="zh-CN" dirty="0" smtClean="0"/>
              <a:t>构造方法</a:t>
            </a:r>
            <a:r>
              <a:rPr lang="zh-CN" altLang="en-US" dirty="0" smtClean="0"/>
              <a:t>时</a:t>
            </a:r>
            <a:r>
              <a:rPr lang="zh-CN" altLang="zh-CN" dirty="0" smtClean="0"/>
              <a:t>，</a:t>
            </a:r>
            <a:r>
              <a:rPr lang="zh-CN" altLang="en-US" dirty="0" smtClean="0"/>
              <a:t>同样</a:t>
            </a:r>
            <a:r>
              <a:rPr lang="zh-CN" altLang="zh-CN" dirty="0" smtClean="0"/>
              <a:t>根据参数的类型、个数等决定调用哪个构造方法</a:t>
            </a:r>
            <a:r>
              <a:rPr lang="zh-CN" altLang="en-US" dirty="0" smtClean="0"/>
              <a:t>。</a:t>
            </a:r>
            <a:endParaRPr lang="zh-CN" altLang="zh-CN" dirty="0" smtClean="0"/>
          </a:p>
          <a:p>
            <a:pPr lvl="1" fontAlgn="base"/>
            <a:r>
              <a:rPr lang="zh-CN" altLang="en-US" dirty="0" smtClean="0"/>
              <a:t>（</a:t>
            </a:r>
            <a:r>
              <a:rPr lang="en-US" altLang="zh-CN" dirty="0" smtClean="0"/>
              <a:t>4</a:t>
            </a:r>
            <a:r>
              <a:rPr lang="zh-CN" altLang="en-US" dirty="0" smtClean="0"/>
              <a:t>）构造方法不能被继承。</a:t>
            </a:r>
            <a:endParaRPr lang="en-US" altLang="zh-CN" dirty="0" smtClean="0"/>
          </a:p>
          <a:p>
            <a:pPr lvl="1" fontAlgn="base"/>
            <a:r>
              <a:rPr lang="zh-CN" altLang="en-US" dirty="0" smtClean="0"/>
              <a:t>（</a:t>
            </a:r>
            <a:r>
              <a:rPr lang="en-US" altLang="zh-CN" dirty="0" smtClean="0"/>
              <a:t>5</a:t>
            </a:r>
            <a:r>
              <a:rPr lang="zh-CN" altLang="en-US" dirty="0" smtClean="0"/>
              <a:t>）</a:t>
            </a:r>
            <a:r>
              <a:rPr lang="zh-CN" altLang="zh-CN" dirty="0" smtClean="0"/>
              <a:t>如果用户没有定义任何构造方法，则系统会自动生成缺省的</a:t>
            </a:r>
            <a:r>
              <a:rPr lang="zh-CN" altLang="en-US" dirty="0" smtClean="0"/>
              <a:t>无参</a:t>
            </a:r>
            <a:r>
              <a:rPr lang="zh-CN" altLang="zh-CN" dirty="0" smtClean="0"/>
              <a:t>构造方法。</a:t>
            </a:r>
            <a:endParaRPr lang="en-US" altLang="zh-CN" dirty="0" smtClean="0"/>
          </a:p>
          <a:p>
            <a:pPr lvl="1" fontAlgn="base"/>
            <a:endParaRPr lang="zh-CN" altLang="en-US" dirty="0" smtClean="0"/>
          </a:p>
          <a:p>
            <a:endParaRPr lang="en-US" altLang="zh-CN" dirty="0" smtClean="0"/>
          </a:p>
          <a:p>
            <a:endParaRPr lang="zh-CN" altLang="zh-CN" dirty="0" smtClean="0"/>
          </a:p>
          <a:p>
            <a:pPr fontAlgn="base"/>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使用对象</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dirty="0" smtClean="0"/>
              <a:t>P</a:t>
            </a:r>
            <a:fld id="{62DCC93C-90AC-48A1-9D9E-CBAB17A91522}" type="slidenum">
              <a:rPr lang="zh-CN" altLang="en-US" smtClean="0"/>
              <a:pPr/>
              <a:t>18</a:t>
            </a:fld>
            <a:endParaRPr lang="zh-CN" altLang="en-US" dirty="0"/>
          </a:p>
        </p:txBody>
      </p:sp>
      <p:sp>
        <p:nvSpPr>
          <p:cNvPr id="4" name="内容占位符 3"/>
          <p:cNvSpPr>
            <a:spLocks noGrp="1"/>
          </p:cNvSpPr>
          <p:nvPr>
            <p:ph sz="quarter" idx="12"/>
          </p:nvPr>
        </p:nvSpPr>
        <p:spPr/>
        <p:txBody>
          <a:bodyPr>
            <a:normAutofit/>
          </a:bodyPr>
          <a:lstStyle/>
          <a:p>
            <a:r>
              <a:rPr lang="zh-CN" altLang="zh-CN" dirty="0" smtClean="0"/>
              <a:t>包括对成员变量的引用和成员方法的调用，</a:t>
            </a:r>
            <a:r>
              <a:rPr lang="zh-CN" altLang="en-US" dirty="0" smtClean="0"/>
              <a:t>可</a:t>
            </a:r>
            <a:r>
              <a:rPr lang="zh-CN" altLang="zh-CN" dirty="0" smtClean="0"/>
              <a:t>通过点运算符（</a:t>
            </a:r>
            <a:r>
              <a:rPr lang="en-US" altLang="zh-CN" dirty="0" smtClean="0"/>
              <a:t>.</a:t>
            </a:r>
            <a:r>
              <a:rPr lang="zh-CN" altLang="zh-CN" dirty="0" smtClean="0"/>
              <a:t>）来实现，格式如下：</a:t>
            </a:r>
          </a:p>
          <a:p>
            <a:pPr lvl="1"/>
            <a:r>
              <a:rPr lang="zh-CN" altLang="zh-CN" dirty="0" smtClean="0"/>
              <a:t>对象名</a:t>
            </a:r>
            <a:r>
              <a:rPr lang="en-US" altLang="zh-CN" dirty="0" smtClean="0"/>
              <a:t>.</a:t>
            </a:r>
            <a:r>
              <a:rPr lang="zh-CN" altLang="zh-CN" dirty="0" smtClean="0"/>
              <a:t>成员变量名</a:t>
            </a:r>
          </a:p>
          <a:p>
            <a:pPr lvl="1"/>
            <a:r>
              <a:rPr lang="zh-CN" altLang="zh-CN" dirty="0" smtClean="0"/>
              <a:t>对象名</a:t>
            </a:r>
            <a:r>
              <a:rPr lang="en-US" altLang="zh-CN" dirty="0" smtClean="0"/>
              <a:t>.</a:t>
            </a:r>
            <a:r>
              <a:rPr lang="zh-CN" altLang="zh-CN" dirty="0" smtClean="0"/>
              <a:t>成员方法名</a:t>
            </a:r>
            <a:r>
              <a:rPr lang="en-US" altLang="zh-CN" dirty="0" smtClean="0"/>
              <a:t>(</a:t>
            </a:r>
            <a:r>
              <a:rPr lang="zh-CN" altLang="zh-CN" dirty="0" smtClean="0"/>
              <a:t>实参列表</a:t>
            </a:r>
            <a:r>
              <a:rPr lang="en-US" altLang="zh-CN" dirty="0" smtClean="0"/>
              <a:t>)</a:t>
            </a:r>
          </a:p>
          <a:p>
            <a:pPr lvl="1"/>
            <a:endParaRPr lang="zh-CN" altLang="zh-CN" dirty="0" smtClean="0"/>
          </a:p>
          <a:p>
            <a:pPr fontAlgn="base"/>
            <a:r>
              <a:rPr lang="zh-CN" altLang="en-US" dirty="0" smtClean="0"/>
              <a:t>注意：</a:t>
            </a:r>
            <a:endParaRPr lang="en-US" altLang="zh-CN" dirty="0" smtClean="0"/>
          </a:p>
          <a:p>
            <a:pPr lvl="1" fontAlgn="base"/>
            <a:r>
              <a:rPr lang="zh-CN" altLang="zh-CN" dirty="0" smtClean="0"/>
              <a:t>方法调用形式</a:t>
            </a:r>
            <a:r>
              <a:rPr lang="zh-CN" altLang="en-US" dirty="0" smtClean="0"/>
              <a:t>有两种形式</a:t>
            </a:r>
            <a:r>
              <a:rPr lang="zh-CN" altLang="zh-CN" dirty="0" smtClean="0"/>
              <a:t>：传值调用</a:t>
            </a:r>
            <a:r>
              <a:rPr lang="en-US" altLang="zh-CN" dirty="0" smtClean="0"/>
              <a:t> </a:t>
            </a:r>
            <a:r>
              <a:rPr lang="zh-CN" altLang="zh-CN" dirty="0" smtClean="0"/>
              <a:t>和</a:t>
            </a:r>
            <a:r>
              <a:rPr lang="en-US" altLang="zh-CN" dirty="0" smtClean="0"/>
              <a:t> </a:t>
            </a:r>
            <a:r>
              <a:rPr lang="zh-CN" altLang="zh-CN" dirty="0" smtClean="0"/>
              <a:t>引用</a:t>
            </a:r>
            <a:endParaRPr lang="en-US" altLang="zh-CN" dirty="0" smtClean="0"/>
          </a:p>
          <a:p>
            <a:pPr lvl="1" fontAlgn="base"/>
            <a:r>
              <a:rPr lang="zh-CN" altLang="en-US" dirty="0" smtClean="0"/>
              <a:t>传值调用是单向的，将</a:t>
            </a:r>
            <a:r>
              <a:rPr lang="zh-CN" altLang="zh-CN" dirty="0" smtClean="0"/>
              <a:t>实参的值对应传递给形参</a:t>
            </a:r>
            <a:endParaRPr lang="en-US" altLang="zh-CN" dirty="0" smtClean="0"/>
          </a:p>
          <a:p>
            <a:pPr lvl="1" fontAlgn="base"/>
            <a:r>
              <a:rPr lang="zh-CN" altLang="en-US" dirty="0" smtClean="0"/>
              <a:t>引用对实参和形参的影响则是双向的</a:t>
            </a:r>
            <a:endParaRPr lang="en-US" altLang="zh-CN" dirty="0" smtClean="0"/>
          </a:p>
          <a:p>
            <a:pPr lvl="1" fontAlgn="base"/>
            <a:r>
              <a:rPr lang="zh-CN" altLang="en-US" b="1" dirty="0" smtClean="0"/>
              <a:t>基本类型参数是传值，对象或者引用类型是传引用</a:t>
            </a:r>
            <a:endParaRPr lang="en-US" altLang="zh-CN" b="1" dirty="0" smtClean="0"/>
          </a:p>
          <a:p>
            <a:pPr fontAlgn="base"/>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使用对象</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dirty="0" smtClean="0"/>
              <a:t>P</a:t>
            </a:r>
            <a:fld id="{62DCC93C-90AC-48A1-9D9E-CBAB17A91522}" type="slidenum">
              <a:rPr lang="zh-CN" altLang="en-US" smtClean="0"/>
              <a:pPr/>
              <a:t>19</a:t>
            </a:fld>
            <a:endParaRPr lang="zh-CN" altLang="en-US" dirty="0"/>
          </a:p>
        </p:txBody>
      </p:sp>
      <p:pic>
        <p:nvPicPr>
          <p:cNvPr id="4" name="图片 3"/>
          <p:cNvPicPr>
            <a:picLocks noChangeAspect="1"/>
          </p:cNvPicPr>
          <p:nvPr/>
        </p:nvPicPr>
        <p:blipFill>
          <a:blip r:embed="rId3"/>
          <a:stretch>
            <a:fillRect/>
          </a:stretch>
        </p:blipFill>
        <p:spPr>
          <a:xfrm>
            <a:off x="251520" y="1101291"/>
            <a:ext cx="8399661" cy="4775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p:cNvPicPr>
            <a:picLocks noChangeAspect="1"/>
          </p:cNvPicPr>
          <p:nvPr/>
        </p:nvPicPr>
        <p:blipFill>
          <a:blip r:embed="rId4"/>
          <a:stretch>
            <a:fillRect/>
          </a:stretch>
        </p:blipFill>
        <p:spPr>
          <a:xfrm>
            <a:off x="251520" y="1665337"/>
            <a:ext cx="8438344" cy="4211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5"/>
          <a:stretch>
            <a:fillRect/>
          </a:stretch>
        </p:blipFill>
        <p:spPr>
          <a:xfrm>
            <a:off x="2371833" y="3067397"/>
            <a:ext cx="6276975" cy="280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lnSpcReduction="10000"/>
          </a:bodyPr>
          <a:lstStyle/>
          <a:p>
            <a:pPr>
              <a:buNone/>
            </a:pPr>
            <a:r>
              <a:rPr lang="zh-CN" altLang="en-US" sz="4800" dirty="0" smtClean="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headEnd/>
            <a:tailEnd/>
          </a:ln>
        </p:spPr>
        <p:txBody>
          <a:bodyPr wrap="none">
            <a:spAutoFit/>
          </a:bodyPr>
          <a:lstStyle/>
          <a:p>
            <a:r>
              <a:rPr lang="en-US" altLang="zh-CN" sz="2200" b="1">
                <a:solidFill>
                  <a:schemeClr val="bg1"/>
                </a:solidFill>
                <a:latin typeface="Calibri" pitchFamily="34" charset="0"/>
              </a:rPr>
              <a:t>Back to </a:t>
            </a:r>
          </a:p>
          <a:p>
            <a:r>
              <a:rPr lang="en-US" altLang="zh-CN" sz="2200" b="1">
                <a:solidFill>
                  <a:schemeClr val="bg1"/>
                </a:solidFill>
                <a:latin typeface="Calibri" pitchFamily="34" charset="0"/>
              </a:rPr>
              <a:t>school</a:t>
            </a:r>
            <a:endParaRPr lang="zh-CN" altLang="en-US" sz="2200" b="1">
              <a:solidFill>
                <a:schemeClr val="bg1"/>
              </a:solidFill>
              <a:latin typeface="Calibri" pitchFamily="34" charset="0"/>
            </a:endParaRPr>
          </a:p>
        </p:txBody>
      </p:sp>
      <p:graphicFrame>
        <p:nvGraphicFramePr>
          <p:cNvPr id="6" name="图示 5"/>
          <p:cNvGraphicFramePr/>
          <p:nvPr/>
        </p:nvGraphicFramePr>
        <p:xfrm>
          <a:off x="1071538" y="1943052"/>
          <a:ext cx="6380782" cy="4438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20</a:t>
            </a:fld>
            <a:endParaRPr lang="zh-CN" altLang="en-US" dirty="0"/>
          </a:p>
        </p:txBody>
      </p:sp>
      <p:sp>
        <p:nvSpPr>
          <p:cNvPr id="4" name="内容占位符 3"/>
          <p:cNvSpPr>
            <a:spLocks noGrp="1"/>
          </p:cNvSpPr>
          <p:nvPr>
            <p:ph sz="quarter" idx="12"/>
          </p:nvPr>
        </p:nvSpPr>
        <p:spPr/>
        <p:txBody>
          <a:bodyPr>
            <a:normAutofit fontScale="92500" lnSpcReduction="20000"/>
          </a:bodyPr>
          <a:lstStyle/>
          <a:p>
            <a:pPr fontAlgn="base"/>
            <a:r>
              <a:rPr lang="zh-CN" altLang="en-US" sz="2400" dirty="0" smtClean="0">
                <a:latin typeface="Times New Roman" pitchFamily="18" charset="0"/>
              </a:rPr>
              <a:t>定义静态变量和静态方法：</a:t>
            </a:r>
            <a:r>
              <a:rPr lang="zh-CN" altLang="en-US" sz="2000" dirty="0" smtClean="0">
                <a:latin typeface="Times New Roman" pitchFamily="18" charset="0"/>
              </a:rPr>
              <a:t>在变量或方法名前加一个关键字</a:t>
            </a:r>
            <a:r>
              <a:rPr lang="en-US" altLang="zh-CN" sz="2000" dirty="0" smtClean="0">
                <a:solidFill>
                  <a:srgbClr val="C00000"/>
                </a:solidFill>
                <a:latin typeface="Times New Roman" pitchFamily="18" charset="0"/>
              </a:rPr>
              <a:t>static</a:t>
            </a:r>
            <a:r>
              <a:rPr lang="zh-CN" altLang="en-US" sz="2000" dirty="0" smtClean="0">
                <a:latin typeface="Times New Roman" pitchFamily="18" charset="0"/>
              </a:rPr>
              <a:t>即可</a:t>
            </a:r>
            <a:endParaRPr lang="en-US" altLang="zh-CN" sz="2400" dirty="0" smtClean="0">
              <a:latin typeface="Times New Roman" pitchFamily="18" charset="0"/>
            </a:endParaRPr>
          </a:p>
          <a:p>
            <a:pPr fontAlgn="base"/>
            <a:endParaRPr lang="en-US" altLang="zh-CN" sz="2400" dirty="0" smtClean="0"/>
          </a:p>
          <a:p>
            <a:pPr fontAlgn="base"/>
            <a:endParaRPr lang="en-US" altLang="zh-CN" sz="2400" dirty="0" smtClean="0"/>
          </a:p>
          <a:p>
            <a:pPr fontAlgn="base"/>
            <a:endParaRPr lang="en-US" altLang="zh-CN" sz="2400" dirty="0" smtClean="0"/>
          </a:p>
          <a:p>
            <a:pPr fontAlgn="base"/>
            <a:endParaRPr lang="en-US" altLang="zh-CN" sz="2400" dirty="0" smtClean="0"/>
          </a:p>
          <a:p>
            <a:pPr fontAlgn="base"/>
            <a:endParaRPr lang="en-US" altLang="zh-CN" sz="2400" dirty="0" smtClean="0"/>
          </a:p>
          <a:p>
            <a:pPr fontAlgn="base"/>
            <a:endParaRPr lang="en-US" altLang="zh-CN" sz="2400" dirty="0" smtClean="0"/>
          </a:p>
          <a:p>
            <a:pPr fontAlgn="base"/>
            <a:r>
              <a:rPr lang="zh-CN" altLang="en-US" sz="2400" dirty="0" smtClean="0"/>
              <a:t>实例成员为特定实例所有，只能通过对象名访问。</a:t>
            </a:r>
            <a:endParaRPr lang="en-US" altLang="zh-CN" sz="2400" dirty="0" smtClean="0"/>
          </a:p>
          <a:p>
            <a:pPr fontAlgn="base"/>
            <a:r>
              <a:rPr lang="zh-CN" altLang="en-US" sz="2400" dirty="0" smtClean="0"/>
              <a:t>类成员（也称静态成员）为类所有，不属于某一个对象，可通过类名或对象名访问。</a:t>
            </a:r>
            <a:endParaRPr lang="en-US" altLang="zh-CN" sz="2400" dirty="0" smtClean="0"/>
          </a:p>
          <a:p>
            <a:pPr fontAlgn="base"/>
            <a:r>
              <a:rPr lang="zh-CN" altLang="en-US" sz="2400" dirty="0" smtClean="0">
                <a:latin typeface="Times New Roman" pitchFamily="18" charset="0"/>
              </a:rPr>
              <a:t>静态成员变量在生成该类的第一个对象时分配内存空间，该空间被类的所有实例共享。</a:t>
            </a:r>
            <a:endParaRPr lang="en-US" altLang="zh-CN" dirty="0" smtClean="0">
              <a:latin typeface="Times New Roman" pitchFamily="18" charset="0"/>
            </a:endParaRPr>
          </a:p>
        </p:txBody>
      </p:sp>
      <p:pic>
        <p:nvPicPr>
          <p:cNvPr id="25602" name="Picture 2"/>
          <p:cNvPicPr>
            <a:picLocks noChangeAspect="1" noChangeArrowheads="1"/>
          </p:cNvPicPr>
          <p:nvPr/>
        </p:nvPicPr>
        <p:blipFill>
          <a:blip r:embed="rId2" cstate="print"/>
          <a:srcRect/>
          <a:stretch>
            <a:fillRect/>
          </a:stretch>
        </p:blipFill>
        <p:spPr bwMode="auto">
          <a:xfrm>
            <a:off x="1619672" y="1412776"/>
            <a:ext cx="2723499" cy="2420888"/>
          </a:xfrm>
          <a:prstGeom prst="rect">
            <a:avLst/>
          </a:prstGeom>
          <a:noFill/>
          <a:ln w="9525">
            <a:noFill/>
            <a:miter lim="800000"/>
            <a:headEnd/>
            <a:tailEnd/>
          </a:ln>
        </p:spPr>
      </p:pic>
      <p:grpSp>
        <p:nvGrpSpPr>
          <p:cNvPr id="7" name="Group 6"/>
          <p:cNvGrpSpPr>
            <a:grpSpLocks/>
          </p:cNvGrpSpPr>
          <p:nvPr/>
        </p:nvGrpSpPr>
        <p:grpSpPr bwMode="auto">
          <a:xfrm>
            <a:off x="4788024" y="1412776"/>
            <a:ext cx="3744789" cy="2592834"/>
            <a:chOff x="3120" y="2016"/>
            <a:chExt cx="2448" cy="2064"/>
          </a:xfrm>
        </p:grpSpPr>
        <p:sp>
          <p:nvSpPr>
            <p:cNvPr id="8" name="Oval 7"/>
            <p:cNvSpPr>
              <a:spLocks noChangeArrowheads="1"/>
            </p:cNvSpPr>
            <p:nvPr/>
          </p:nvSpPr>
          <p:spPr bwMode="auto">
            <a:xfrm>
              <a:off x="3120" y="2592"/>
              <a:ext cx="1488" cy="816"/>
            </a:xfrm>
            <a:prstGeom prst="ellipse">
              <a:avLst/>
            </a:prstGeom>
            <a:noFill/>
            <a:ln w="9525">
              <a:solidFill>
                <a:schemeClr val="tx1"/>
              </a:solidFill>
              <a:round/>
              <a:headEnd/>
              <a:tailEnd/>
            </a:ln>
          </p:spPr>
          <p:txBody>
            <a:bodyPr wrap="none" anchor="ctr"/>
            <a:lstStyle/>
            <a:p>
              <a:pPr algn="ctr"/>
              <a:endParaRPr kumimoji="1" lang="zh-CN" altLang="zh-CN" sz="1600">
                <a:latin typeface="Times New Roman" pitchFamily="18" charset="0"/>
              </a:endParaRPr>
            </a:p>
          </p:txBody>
        </p:sp>
        <p:grpSp>
          <p:nvGrpSpPr>
            <p:cNvPr id="9" name="Group 8"/>
            <p:cNvGrpSpPr>
              <a:grpSpLocks/>
            </p:cNvGrpSpPr>
            <p:nvPr/>
          </p:nvGrpSpPr>
          <p:grpSpPr bwMode="auto">
            <a:xfrm>
              <a:off x="3216" y="2016"/>
              <a:ext cx="2352" cy="2064"/>
              <a:chOff x="3168" y="2016"/>
              <a:chExt cx="2352" cy="2064"/>
            </a:xfrm>
          </p:grpSpPr>
          <p:sp>
            <p:nvSpPr>
              <p:cNvPr id="10" name="Oval 9"/>
              <p:cNvSpPr>
                <a:spLocks noChangeArrowheads="1"/>
              </p:cNvSpPr>
              <p:nvPr/>
            </p:nvSpPr>
            <p:spPr bwMode="auto">
              <a:xfrm>
                <a:off x="3936" y="2592"/>
                <a:ext cx="1584" cy="912"/>
              </a:xfrm>
              <a:prstGeom prst="ellipse">
                <a:avLst/>
              </a:prstGeom>
              <a:noFill/>
              <a:ln w="9525">
                <a:solidFill>
                  <a:schemeClr val="tx1"/>
                </a:solidFill>
                <a:round/>
                <a:headEnd/>
                <a:tailEnd/>
              </a:ln>
            </p:spPr>
            <p:txBody>
              <a:bodyPr wrap="none" anchor="ctr"/>
              <a:lstStyle/>
              <a:p>
                <a:pPr algn="ctr"/>
                <a:endParaRPr kumimoji="1" lang="zh-CN" altLang="zh-CN" sz="1600">
                  <a:latin typeface="Times New Roman" pitchFamily="18" charset="0"/>
                </a:endParaRPr>
              </a:p>
            </p:txBody>
          </p:sp>
          <p:sp>
            <p:nvSpPr>
              <p:cNvPr id="11" name="Text Box 10"/>
              <p:cNvSpPr txBox="1">
                <a:spLocks noChangeArrowheads="1"/>
              </p:cNvSpPr>
              <p:nvPr/>
            </p:nvSpPr>
            <p:spPr bwMode="auto">
              <a:xfrm>
                <a:off x="3168" y="2784"/>
                <a:ext cx="654" cy="441"/>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object b</a:t>
                </a:r>
              </a:p>
              <a:p>
                <a:r>
                  <a:rPr kumimoji="1" lang="en-US" altLang="zh-CN" sz="1600" b="1">
                    <a:latin typeface="Times New Roman" pitchFamily="18" charset="0"/>
                  </a:rPr>
                  <a:t>char data</a:t>
                </a:r>
                <a:endParaRPr kumimoji="1" lang="en-US" altLang="zh-CN" sz="1600">
                  <a:latin typeface="Times New Roman" pitchFamily="18" charset="0"/>
                </a:endParaRPr>
              </a:p>
            </p:txBody>
          </p:sp>
          <p:sp>
            <p:nvSpPr>
              <p:cNvPr id="12" name="Text Box 11"/>
              <p:cNvSpPr txBox="1">
                <a:spLocks noChangeArrowheads="1"/>
              </p:cNvSpPr>
              <p:nvPr/>
            </p:nvSpPr>
            <p:spPr bwMode="auto">
              <a:xfrm>
                <a:off x="4704" y="2832"/>
                <a:ext cx="654" cy="441"/>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object c</a:t>
                </a:r>
              </a:p>
              <a:p>
                <a:r>
                  <a:rPr kumimoji="1" lang="en-US" altLang="zh-CN" sz="1600" b="1">
                    <a:latin typeface="Times New Roman" pitchFamily="18" charset="0"/>
                  </a:rPr>
                  <a:t>char data</a:t>
                </a:r>
                <a:endParaRPr kumimoji="1" lang="en-US" altLang="zh-CN" sz="1600">
                  <a:latin typeface="Times New Roman" pitchFamily="18" charset="0"/>
                </a:endParaRPr>
              </a:p>
            </p:txBody>
          </p:sp>
          <p:sp>
            <p:nvSpPr>
              <p:cNvPr id="13" name="Oval 12"/>
              <p:cNvSpPr>
                <a:spLocks noChangeArrowheads="1"/>
              </p:cNvSpPr>
              <p:nvPr/>
            </p:nvSpPr>
            <p:spPr bwMode="auto">
              <a:xfrm>
                <a:off x="3840" y="2016"/>
                <a:ext cx="816" cy="1296"/>
              </a:xfrm>
              <a:prstGeom prst="ellipse">
                <a:avLst/>
              </a:prstGeom>
              <a:noFill/>
              <a:ln w="9525">
                <a:solidFill>
                  <a:schemeClr val="tx1"/>
                </a:solidFill>
                <a:round/>
                <a:headEnd/>
                <a:tailEnd/>
              </a:ln>
            </p:spPr>
            <p:txBody>
              <a:bodyPr wrap="none" anchor="ctr"/>
              <a:lstStyle/>
              <a:p>
                <a:endParaRPr lang="zh-CN" altLang="en-US" sz="1600"/>
              </a:p>
            </p:txBody>
          </p:sp>
          <p:sp>
            <p:nvSpPr>
              <p:cNvPr id="14" name="Oval 13"/>
              <p:cNvSpPr>
                <a:spLocks noChangeArrowheads="1"/>
              </p:cNvSpPr>
              <p:nvPr/>
            </p:nvSpPr>
            <p:spPr bwMode="auto">
              <a:xfrm>
                <a:off x="3840" y="2640"/>
                <a:ext cx="816" cy="1440"/>
              </a:xfrm>
              <a:prstGeom prst="ellipse">
                <a:avLst/>
              </a:prstGeom>
              <a:noFill/>
              <a:ln w="9525">
                <a:solidFill>
                  <a:schemeClr val="tx1"/>
                </a:solidFill>
                <a:round/>
                <a:headEnd/>
                <a:tailEnd/>
              </a:ln>
            </p:spPr>
            <p:txBody>
              <a:bodyPr wrap="none" anchor="ctr"/>
              <a:lstStyle/>
              <a:p>
                <a:endParaRPr lang="zh-CN" altLang="en-US" sz="1600"/>
              </a:p>
            </p:txBody>
          </p:sp>
          <p:sp>
            <p:nvSpPr>
              <p:cNvPr id="15" name="Text Box 14"/>
              <p:cNvSpPr txBox="1">
                <a:spLocks noChangeArrowheads="1"/>
              </p:cNvSpPr>
              <p:nvPr/>
            </p:nvSpPr>
            <p:spPr bwMode="auto">
              <a:xfrm>
                <a:off x="3888" y="3552"/>
                <a:ext cx="666" cy="466"/>
              </a:xfrm>
              <a:prstGeom prst="rect">
                <a:avLst/>
              </a:prstGeom>
              <a:noFill/>
              <a:ln w="9525">
                <a:noFill/>
                <a:miter lim="800000"/>
                <a:headEnd/>
                <a:tailEnd/>
              </a:ln>
            </p:spPr>
            <p:txBody>
              <a:bodyPr wrap="none">
                <a:spAutoFit/>
              </a:bodyPr>
              <a:lstStyle/>
              <a:p>
                <a:r>
                  <a:rPr kumimoji="1" lang="en-US" altLang="zh-CN" sz="1600" b="1" dirty="0">
                    <a:latin typeface="Times New Roman" pitchFamily="18" charset="0"/>
                  </a:rPr>
                  <a:t>Object  </a:t>
                </a:r>
                <a:r>
                  <a:rPr kumimoji="1" lang="en-US" altLang="zh-CN" sz="1600" b="1" dirty="0" smtClean="0">
                    <a:latin typeface="Times New Roman" pitchFamily="18" charset="0"/>
                  </a:rPr>
                  <a:t>d</a:t>
                </a:r>
                <a:endParaRPr kumimoji="1" lang="en-US" altLang="zh-CN" sz="1600" b="1" dirty="0">
                  <a:latin typeface="Times New Roman" pitchFamily="18" charset="0"/>
                </a:endParaRPr>
              </a:p>
              <a:p>
                <a:r>
                  <a:rPr kumimoji="1" lang="en-US" altLang="zh-CN" sz="1600" b="1" dirty="0">
                    <a:latin typeface="Times New Roman" pitchFamily="18" charset="0"/>
                  </a:rPr>
                  <a:t>char data</a:t>
                </a:r>
                <a:endParaRPr kumimoji="1" lang="en-US" altLang="zh-CN" sz="1600" dirty="0">
                  <a:latin typeface="Times New Roman" pitchFamily="18" charset="0"/>
                </a:endParaRPr>
              </a:p>
            </p:txBody>
          </p:sp>
          <p:sp>
            <p:nvSpPr>
              <p:cNvPr id="16" name="Oval 15"/>
              <p:cNvSpPr>
                <a:spLocks noChangeArrowheads="1"/>
              </p:cNvSpPr>
              <p:nvPr/>
            </p:nvSpPr>
            <p:spPr bwMode="auto">
              <a:xfrm>
                <a:off x="3840" y="2640"/>
                <a:ext cx="864" cy="768"/>
              </a:xfrm>
              <a:prstGeom prst="ellipse">
                <a:avLst/>
              </a:prstGeom>
              <a:solidFill>
                <a:schemeClr val="accent1"/>
              </a:solidFill>
              <a:ln w="9525">
                <a:solidFill>
                  <a:schemeClr val="tx1"/>
                </a:solidFill>
                <a:round/>
                <a:headEnd/>
                <a:tailEnd/>
              </a:ln>
            </p:spPr>
            <p:txBody>
              <a:bodyPr wrap="none" anchor="ctr"/>
              <a:lstStyle/>
              <a:p>
                <a:pPr algn="ctr"/>
                <a:r>
                  <a:rPr kumimoji="1" lang="en-US" altLang="zh-CN" sz="1600" b="1">
                    <a:latin typeface="Times New Roman" pitchFamily="18" charset="0"/>
                  </a:rPr>
                  <a:t>static int</a:t>
                </a:r>
              </a:p>
              <a:p>
                <a:pPr algn="ctr"/>
                <a:r>
                  <a:rPr kumimoji="1" lang="en-US" altLang="zh-CN" sz="1600" b="1">
                    <a:latin typeface="Times New Roman" pitchFamily="18" charset="0"/>
                  </a:rPr>
                  <a:t>share_data</a:t>
                </a:r>
              </a:p>
            </p:txBody>
          </p:sp>
          <p:sp>
            <p:nvSpPr>
              <p:cNvPr id="17" name="Text Box 16"/>
              <p:cNvSpPr txBox="1">
                <a:spLocks noChangeArrowheads="1"/>
              </p:cNvSpPr>
              <p:nvPr/>
            </p:nvSpPr>
            <p:spPr bwMode="auto">
              <a:xfrm>
                <a:off x="3888" y="2112"/>
                <a:ext cx="666" cy="466"/>
              </a:xfrm>
              <a:prstGeom prst="rect">
                <a:avLst/>
              </a:prstGeom>
              <a:noFill/>
              <a:ln w="9525">
                <a:noFill/>
                <a:miter lim="800000"/>
                <a:headEnd/>
                <a:tailEnd/>
              </a:ln>
            </p:spPr>
            <p:txBody>
              <a:bodyPr wrap="none">
                <a:spAutoFit/>
              </a:bodyPr>
              <a:lstStyle/>
              <a:p>
                <a:r>
                  <a:rPr kumimoji="1" lang="en-US" altLang="zh-CN" sz="1600" b="1" dirty="0">
                    <a:latin typeface="Times New Roman" pitchFamily="18" charset="0"/>
                  </a:rPr>
                  <a:t>object  </a:t>
                </a:r>
                <a:r>
                  <a:rPr kumimoji="1" lang="en-US" altLang="zh-CN" sz="1600" b="1" dirty="0" smtClean="0">
                    <a:latin typeface="Times New Roman" pitchFamily="18" charset="0"/>
                  </a:rPr>
                  <a:t>a</a:t>
                </a:r>
                <a:endParaRPr kumimoji="1" lang="en-US" altLang="zh-CN" sz="1600" b="1" dirty="0">
                  <a:latin typeface="Times New Roman" pitchFamily="18" charset="0"/>
                </a:endParaRPr>
              </a:p>
              <a:p>
                <a:r>
                  <a:rPr kumimoji="1" lang="en-US" altLang="zh-CN" sz="1600" b="1" dirty="0">
                    <a:latin typeface="Times New Roman" pitchFamily="18" charset="0"/>
                  </a:rPr>
                  <a:t>char data</a:t>
                </a:r>
                <a:endParaRPr kumimoji="1" lang="en-US" altLang="zh-CN" sz="1600" dirty="0">
                  <a:latin typeface="Times New Roman" pitchFamily="18" charset="0"/>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21</a:t>
            </a:fld>
            <a:endParaRPr lang="zh-CN" altLang="en-US" dirty="0"/>
          </a:p>
        </p:txBody>
      </p:sp>
      <p:pic>
        <p:nvPicPr>
          <p:cNvPr id="36866" name="Picture 2"/>
          <p:cNvPicPr>
            <a:picLocks noGrp="1" noChangeAspect="1" noChangeArrowheads="1"/>
          </p:cNvPicPr>
          <p:nvPr>
            <p:ph sz="quarter" idx="12"/>
          </p:nvPr>
        </p:nvPicPr>
        <p:blipFill>
          <a:blip r:embed="rId2" cstate="print"/>
          <a:srcRect/>
          <a:stretch>
            <a:fillRect/>
          </a:stretch>
        </p:blipFill>
        <p:spPr bwMode="auto">
          <a:xfrm>
            <a:off x="1204838" y="899493"/>
            <a:ext cx="7149159" cy="5769867"/>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(3)</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22</a:t>
            </a:fld>
            <a:endParaRPr lang="zh-CN" altLang="en-US" dirty="0"/>
          </a:p>
        </p:txBody>
      </p:sp>
      <p:pic>
        <p:nvPicPr>
          <p:cNvPr id="37890" name="Picture 2"/>
          <p:cNvPicPr>
            <a:picLocks noGrp="1" noChangeAspect="1" noChangeArrowheads="1"/>
          </p:cNvPicPr>
          <p:nvPr>
            <p:ph sz="quarter" idx="12"/>
          </p:nvPr>
        </p:nvPicPr>
        <p:blipFill>
          <a:blip r:embed="rId2" cstate="print"/>
          <a:srcRect/>
          <a:stretch>
            <a:fillRect/>
          </a:stretch>
        </p:blipFill>
        <p:spPr bwMode="auto">
          <a:xfrm>
            <a:off x="1115617" y="980728"/>
            <a:ext cx="6900424" cy="4320480"/>
          </a:xfrm>
          <a:prstGeom prst="rect">
            <a:avLst/>
          </a:prstGeom>
          <a:ln w="3175" cap="sq" cmpd="thickThin">
            <a:solidFill>
              <a:srgbClr val="000000"/>
            </a:solidFill>
            <a:prstDash val="solid"/>
            <a:miter lim="800000"/>
          </a:ln>
          <a:effectLst>
            <a:innerShdw blurRad="76200">
              <a:srgbClr val="000000"/>
            </a:innerShdw>
          </a:effectLst>
        </p:spPr>
      </p:pic>
      <p:sp>
        <p:nvSpPr>
          <p:cNvPr id="37891" name="Rectangle 3"/>
          <p:cNvSpPr>
            <a:spLocks noChangeArrowheads="1"/>
          </p:cNvSpPr>
          <p:nvPr/>
        </p:nvSpPr>
        <p:spPr bwMode="auto">
          <a:xfrm>
            <a:off x="899592" y="5229200"/>
            <a:ext cx="806489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程序运行结果：</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主方法与命令行参数</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23</a:t>
            </a:fld>
            <a:endParaRPr lang="zh-CN" altLang="en-US" dirty="0"/>
          </a:p>
        </p:txBody>
      </p:sp>
      <p:sp>
        <p:nvSpPr>
          <p:cNvPr id="4" name="内容占位符 3"/>
          <p:cNvSpPr>
            <a:spLocks noGrp="1"/>
          </p:cNvSpPr>
          <p:nvPr>
            <p:ph sz="quarter" idx="12"/>
          </p:nvPr>
        </p:nvSpPr>
        <p:spPr/>
        <p:txBody>
          <a:bodyPr/>
          <a:lstStyle/>
          <a:p>
            <a:r>
              <a:rPr lang="zh-CN" altLang="zh-CN" dirty="0" smtClean="0"/>
              <a:t>一个</a:t>
            </a:r>
            <a:r>
              <a:rPr lang="en-US" altLang="zh-CN" dirty="0" smtClean="0"/>
              <a:t>Java</a:t>
            </a:r>
            <a:r>
              <a:rPr lang="zh-CN" altLang="zh-CN" dirty="0" smtClean="0"/>
              <a:t>应用程序（</a:t>
            </a:r>
            <a:r>
              <a:rPr lang="en-US" altLang="zh-CN" dirty="0" smtClean="0"/>
              <a:t>application</a:t>
            </a:r>
            <a:r>
              <a:rPr lang="zh-CN" altLang="zh-CN" dirty="0" smtClean="0"/>
              <a:t>）</a:t>
            </a:r>
            <a:r>
              <a:rPr lang="zh-CN" altLang="en-US" dirty="0" smtClean="0"/>
              <a:t>可以</a:t>
            </a:r>
            <a:r>
              <a:rPr lang="zh-CN" altLang="zh-CN" dirty="0" smtClean="0"/>
              <a:t>由一个或多个类构成，但其中只能有一个</a:t>
            </a:r>
            <a:r>
              <a:rPr lang="zh-CN" altLang="en-US" dirty="0" smtClean="0"/>
              <a:t>主</a:t>
            </a:r>
            <a:r>
              <a:rPr lang="zh-CN" altLang="zh-CN" dirty="0" smtClean="0"/>
              <a:t>类</a:t>
            </a:r>
            <a:r>
              <a:rPr lang="zh-CN" altLang="en-US" dirty="0" smtClean="0"/>
              <a:t>。</a:t>
            </a:r>
            <a:endParaRPr lang="en-US" altLang="zh-CN" dirty="0" smtClean="0"/>
          </a:p>
          <a:p>
            <a:r>
              <a:rPr lang="zh-CN" altLang="zh-CN" dirty="0" smtClean="0"/>
              <a:t>主类的特征之一是类名与</a:t>
            </a:r>
            <a:r>
              <a:rPr lang="en-US" altLang="zh-CN" dirty="0" smtClean="0"/>
              <a:t>Java</a:t>
            </a:r>
            <a:r>
              <a:rPr lang="zh-CN" altLang="zh-CN" dirty="0" smtClean="0"/>
              <a:t>文件名相同，且必须含有</a:t>
            </a:r>
            <a:r>
              <a:rPr lang="en-US" altLang="zh-CN" dirty="0" smtClean="0"/>
              <a:t>main()</a:t>
            </a:r>
            <a:r>
              <a:rPr lang="zh-CN" altLang="zh-CN" dirty="0" smtClean="0"/>
              <a:t>方法</a:t>
            </a:r>
            <a:endParaRPr lang="en-US" altLang="zh-CN" dirty="0" smtClean="0"/>
          </a:p>
          <a:p>
            <a:pPr lvl="1"/>
            <a:r>
              <a:rPr lang="en-US" altLang="zh-CN" dirty="0" smtClean="0"/>
              <a:t>public static void main(String </a:t>
            </a:r>
            <a:r>
              <a:rPr lang="en-US" altLang="zh-CN" dirty="0" err="1" smtClean="0"/>
              <a:t>args</a:t>
            </a:r>
            <a:r>
              <a:rPr lang="en-US" altLang="zh-CN" dirty="0" smtClean="0"/>
              <a:t>[]){…}</a:t>
            </a:r>
          </a:p>
          <a:p>
            <a:pPr lvl="1"/>
            <a:r>
              <a:rPr lang="en-US" altLang="zh-CN" dirty="0" smtClean="0"/>
              <a:t>main()</a:t>
            </a:r>
            <a:r>
              <a:rPr lang="zh-CN" altLang="zh-CN" dirty="0" smtClean="0"/>
              <a:t>方法可以</a:t>
            </a:r>
            <a:r>
              <a:rPr lang="zh-CN" altLang="en-US" dirty="0" smtClean="0"/>
              <a:t>通过数组</a:t>
            </a:r>
            <a:r>
              <a:rPr lang="en-US" altLang="zh-CN" dirty="0" err="1" smtClean="0"/>
              <a:t>args</a:t>
            </a:r>
            <a:r>
              <a:rPr lang="en-US" altLang="zh-CN" dirty="0" smtClean="0"/>
              <a:t>[]</a:t>
            </a:r>
            <a:r>
              <a:rPr lang="zh-CN" altLang="zh-CN" dirty="0" smtClean="0"/>
              <a:t>接收多个命令行参数，即</a:t>
            </a:r>
            <a:r>
              <a:rPr lang="en-US" altLang="zh-CN" dirty="0" err="1" smtClean="0"/>
              <a:t>args</a:t>
            </a:r>
            <a:r>
              <a:rPr lang="en-US" altLang="zh-CN" dirty="0" smtClean="0"/>
              <a:t>[0]</a:t>
            </a:r>
            <a:r>
              <a:rPr lang="zh-CN" altLang="zh-CN" dirty="0" smtClean="0"/>
              <a:t>存放第一个参数，</a:t>
            </a:r>
            <a:r>
              <a:rPr lang="en-US" altLang="zh-CN" dirty="0" err="1" smtClean="0"/>
              <a:t>args</a:t>
            </a:r>
            <a:r>
              <a:rPr lang="en-US" altLang="zh-CN" dirty="0" smtClean="0"/>
              <a:t>[1]</a:t>
            </a:r>
            <a:r>
              <a:rPr lang="zh-CN" altLang="zh-CN" dirty="0" smtClean="0"/>
              <a:t>存放第二个参数</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主方法与命令行参数</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24</a:t>
            </a:fld>
            <a:endParaRPr lang="zh-CN" altLang="en-US" dirty="0"/>
          </a:p>
        </p:txBody>
      </p:sp>
      <p:sp>
        <p:nvSpPr>
          <p:cNvPr id="5" name="内容占位符 4"/>
          <p:cNvSpPr>
            <a:spLocks noGrp="1"/>
          </p:cNvSpPr>
          <p:nvPr>
            <p:ph sz="quarter" idx="12"/>
          </p:nvPr>
        </p:nvSpPr>
        <p:spPr>
          <a:xfrm>
            <a:off x="467544" y="1052736"/>
            <a:ext cx="8207376" cy="5400675"/>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endParaRPr lang="en-US" altLang="zh-CN" sz="1400" dirty="0" smtClean="0"/>
          </a:p>
          <a:p>
            <a:endParaRPr lang="en-US" altLang="zh-CN" sz="1600" dirty="0" smtClean="0"/>
          </a:p>
          <a:p>
            <a:endParaRPr lang="zh-CN" altLang="zh-CN" sz="1600" dirty="0" smtClean="0"/>
          </a:p>
          <a:p>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499907" y="981075"/>
            <a:ext cx="8104541" cy="5436498"/>
          </a:xfrm>
          <a:prstGeom prst="rect">
            <a:avLst/>
          </a:prstGeom>
          <a:ln w="3175" cap="sq" cmpd="thickThin">
            <a:solidFill>
              <a:srgbClr val="000000"/>
            </a:solidFill>
            <a:prstDash val="solid"/>
            <a:miter lim="800000"/>
          </a:ln>
          <a:effectLst>
            <a:innerShdw blurRad="76200">
              <a:srgbClr val="000000"/>
            </a:innerShdw>
          </a:effectLst>
        </p:spPr>
      </p:pic>
      <p:pic>
        <p:nvPicPr>
          <p:cNvPr id="4" name="图片 3"/>
          <p:cNvPicPr>
            <a:picLocks noChangeAspect="1"/>
          </p:cNvPicPr>
          <p:nvPr/>
        </p:nvPicPr>
        <p:blipFill>
          <a:blip r:embed="rId3"/>
          <a:stretch>
            <a:fillRect/>
          </a:stretch>
        </p:blipFill>
        <p:spPr>
          <a:xfrm>
            <a:off x="429434" y="1013245"/>
            <a:ext cx="7886981" cy="1061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C:\Users\yangrl\AppData\Local\Temp\ksohtml\wps21F.t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835265"/>
            <a:ext cx="7272808" cy="575206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1835696" y="2146240"/>
            <a:ext cx="6067425" cy="29908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barn(inVertical)">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包</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25</a:t>
            </a:fld>
            <a:endParaRPr lang="zh-CN" altLang="en-US" dirty="0"/>
          </a:p>
        </p:txBody>
      </p:sp>
      <p:sp>
        <p:nvSpPr>
          <p:cNvPr id="4" name="内容占位符 3"/>
          <p:cNvSpPr>
            <a:spLocks noGrp="1"/>
          </p:cNvSpPr>
          <p:nvPr>
            <p:ph sz="quarter" idx="12"/>
          </p:nvPr>
        </p:nvSpPr>
        <p:spPr/>
        <p:txBody>
          <a:bodyPr>
            <a:normAutofit/>
          </a:bodyPr>
          <a:lstStyle/>
          <a:p>
            <a:r>
              <a:rPr lang="zh-CN" altLang="en-US" sz="2400" dirty="0" smtClean="0"/>
              <a:t>一组相关的类和接口集合称为包</a:t>
            </a:r>
            <a:r>
              <a:rPr lang="zh-CN" altLang="en-US" dirty="0" smtClean="0"/>
              <a:t>。</a:t>
            </a:r>
            <a:endParaRPr lang="en-US" altLang="zh-CN" dirty="0" smtClean="0"/>
          </a:p>
          <a:p>
            <a:r>
              <a:rPr lang="zh-CN" altLang="en-US" sz="2400" dirty="0" smtClean="0"/>
              <a:t>包将</a:t>
            </a:r>
            <a:r>
              <a:rPr lang="en-US" altLang="zh-CN" sz="2400" dirty="0" smtClean="0"/>
              <a:t>java</a:t>
            </a:r>
            <a:r>
              <a:rPr lang="zh-CN" altLang="en-US" sz="2400" dirty="0" smtClean="0"/>
              <a:t>类、接口等有机地组织成层次结构，这个层次结构与具体的文件系统的目录树结构层次一致。</a:t>
            </a:r>
            <a:endParaRPr lang="en-US" altLang="zh-CN" sz="2400" dirty="0" smtClean="0"/>
          </a:p>
          <a:p>
            <a:r>
              <a:rPr lang="zh-CN" altLang="en-US" sz="2400" dirty="0" smtClean="0"/>
              <a:t>同</a:t>
            </a:r>
            <a:r>
              <a:rPr lang="zh-CN" altLang="zh-CN" sz="2400" dirty="0" smtClean="0"/>
              <a:t>一个包中，类不可以重名，但是不同的包中允许相同的类名出现</a:t>
            </a:r>
            <a:r>
              <a:rPr lang="zh-CN" altLang="en-US" sz="2400" dirty="0" smtClean="0"/>
              <a:t>。</a:t>
            </a:r>
          </a:p>
          <a:p>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755576" y="3789040"/>
            <a:ext cx="3988135" cy="1512168"/>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784423" y="3789041"/>
            <a:ext cx="3892033"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包的定义</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26</a:t>
            </a:fld>
            <a:endParaRPr lang="zh-CN" altLang="en-US" dirty="0"/>
          </a:p>
        </p:txBody>
      </p:sp>
      <p:sp>
        <p:nvSpPr>
          <p:cNvPr id="4" name="内容占位符 3"/>
          <p:cNvSpPr>
            <a:spLocks noGrp="1"/>
          </p:cNvSpPr>
          <p:nvPr>
            <p:ph sz="quarter" idx="12"/>
          </p:nvPr>
        </p:nvSpPr>
        <p:spPr/>
        <p:txBody>
          <a:bodyPr>
            <a:normAutofit/>
          </a:bodyPr>
          <a:lstStyle/>
          <a:p>
            <a:r>
              <a:rPr lang="zh-CN" altLang="zh-CN" sz="2400" dirty="0" smtClean="0"/>
              <a:t>包的定义格式为：</a:t>
            </a:r>
          </a:p>
          <a:p>
            <a:pPr lvl="1">
              <a:buNone/>
            </a:pPr>
            <a:r>
              <a:rPr lang="en-US" altLang="zh-CN" sz="2000" dirty="0" smtClean="0"/>
              <a:t>      </a:t>
            </a:r>
            <a:r>
              <a:rPr lang="en-US" altLang="zh-CN" dirty="0" smtClean="0">
                <a:solidFill>
                  <a:srgbClr val="C00000"/>
                </a:solidFill>
              </a:rPr>
              <a:t>package  [</a:t>
            </a:r>
            <a:r>
              <a:rPr lang="zh-CN" altLang="zh-CN" dirty="0" smtClean="0">
                <a:solidFill>
                  <a:srgbClr val="C00000"/>
                </a:solidFill>
              </a:rPr>
              <a:t>包名</a:t>
            </a:r>
            <a:r>
              <a:rPr lang="en-US" altLang="zh-CN" dirty="0" smtClean="0">
                <a:solidFill>
                  <a:srgbClr val="C00000"/>
                </a:solidFill>
              </a:rPr>
              <a:t>1.[</a:t>
            </a:r>
            <a:r>
              <a:rPr lang="zh-CN" altLang="zh-CN" dirty="0" smtClean="0">
                <a:solidFill>
                  <a:srgbClr val="C00000"/>
                </a:solidFill>
              </a:rPr>
              <a:t>包名</a:t>
            </a:r>
            <a:r>
              <a:rPr lang="en-US" altLang="zh-CN" dirty="0" smtClean="0">
                <a:solidFill>
                  <a:srgbClr val="C00000"/>
                </a:solidFill>
              </a:rPr>
              <a:t>2.[</a:t>
            </a:r>
            <a:r>
              <a:rPr lang="zh-CN" altLang="zh-CN" dirty="0" smtClean="0">
                <a:solidFill>
                  <a:srgbClr val="C00000"/>
                </a:solidFill>
              </a:rPr>
              <a:t>包名</a:t>
            </a:r>
            <a:r>
              <a:rPr lang="en-US" altLang="zh-CN" dirty="0" smtClean="0">
                <a:solidFill>
                  <a:srgbClr val="C00000"/>
                </a:solidFill>
              </a:rPr>
              <a:t>3]]]</a:t>
            </a:r>
          </a:p>
          <a:p>
            <a:pPr lvl="1">
              <a:buNone/>
            </a:pPr>
            <a:endParaRPr lang="en-US" altLang="zh-CN" sz="2000" dirty="0" smtClean="0"/>
          </a:p>
          <a:p>
            <a:pPr marL="342900" lvl="1" indent="-342900">
              <a:buClr>
                <a:srgbClr val="7030A0"/>
              </a:buClr>
              <a:buSzPct val="70000"/>
              <a:buFont typeface="Wingdings" pitchFamily="2" charset="2"/>
              <a:buChar char="n"/>
            </a:pPr>
            <a:r>
              <a:rPr lang="zh-CN" altLang="zh-CN" sz="2400" dirty="0" smtClean="0"/>
              <a:t>“</a:t>
            </a:r>
            <a:r>
              <a:rPr lang="en-US" altLang="zh-CN" sz="2400" dirty="0" smtClean="0"/>
              <a:t>.</a:t>
            </a:r>
            <a:r>
              <a:rPr lang="zh-CN" altLang="zh-CN" sz="2400" dirty="0" smtClean="0"/>
              <a:t>”指明包的层次</a:t>
            </a:r>
          </a:p>
          <a:p>
            <a:r>
              <a:rPr lang="en-US" altLang="zh-CN" sz="2400" dirty="0" smtClean="0"/>
              <a:t>package</a:t>
            </a:r>
            <a:r>
              <a:rPr lang="zh-CN" altLang="en-US" sz="2400" dirty="0" smtClean="0"/>
              <a:t>语句必须是程序的第一条非空格、非注释语句。</a:t>
            </a:r>
            <a:endParaRPr lang="en-US" altLang="zh-CN" sz="2400" dirty="0" smtClean="0"/>
          </a:p>
          <a:p>
            <a:r>
              <a:rPr lang="zh-CN" altLang="en-US" sz="2400" dirty="0" smtClean="0"/>
              <a:t>通过</a:t>
            </a:r>
            <a:r>
              <a:rPr lang="en-US" altLang="zh-CN" sz="2400" dirty="0" smtClean="0"/>
              <a:t>package</a:t>
            </a:r>
            <a:r>
              <a:rPr lang="zh-CN" altLang="en-US" sz="2400" dirty="0" smtClean="0"/>
              <a:t>语句，可将</a:t>
            </a:r>
            <a:r>
              <a:rPr lang="en-US" altLang="zh-CN" sz="2400" dirty="0" smtClean="0"/>
              <a:t>Java</a:t>
            </a:r>
            <a:r>
              <a:rPr lang="zh-CN" altLang="en-US" sz="2400" dirty="0" smtClean="0"/>
              <a:t>程序分层次地存放在不同的目录下，目录名称与包的名称相同。</a:t>
            </a:r>
            <a:endParaRPr lang="zh-CN" altLang="en-US" dirty="0"/>
          </a:p>
        </p:txBody>
      </p:sp>
      <p:pic>
        <p:nvPicPr>
          <p:cNvPr id="7" name="Picture 2"/>
          <p:cNvPicPr>
            <a:picLocks noChangeAspect="1" noChangeArrowheads="1"/>
          </p:cNvPicPr>
          <p:nvPr/>
        </p:nvPicPr>
        <p:blipFill>
          <a:blip r:embed="rId2" cstate="print"/>
          <a:srcRect b="70000"/>
          <a:stretch>
            <a:fillRect/>
          </a:stretch>
        </p:blipFill>
        <p:spPr bwMode="auto">
          <a:xfrm>
            <a:off x="1475656" y="4509120"/>
            <a:ext cx="6440821" cy="1296144"/>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包的</a:t>
            </a:r>
            <a:r>
              <a:rPr lang="zh-CN" altLang="en-US" dirty="0" smtClean="0"/>
              <a:t>引入</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27</a:t>
            </a:fld>
            <a:endParaRPr lang="zh-CN" altLang="en-US" dirty="0"/>
          </a:p>
        </p:txBody>
      </p:sp>
      <p:sp>
        <p:nvSpPr>
          <p:cNvPr id="4" name="内容占位符 3"/>
          <p:cNvSpPr>
            <a:spLocks noGrp="1"/>
          </p:cNvSpPr>
          <p:nvPr>
            <p:ph sz="quarter" idx="12"/>
          </p:nvPr>
        </p:nvSpPr>
        <p:spPr/>
        <p:txBody>
          <a:bodyPr>
            <a:normAutofit fontScale="92500"/>
          </a:bodyPr>
          <a:lstStyle/>
          <a:p>
            <a:r>
              <a:rPr lang="zh-CN" altLang="en-US" sz="2400" dirty="0" smtClean="0"/>
              <a:t>若要用到某些包中的类或接口，一种方法是在程序的开始部分写出相应的引入（</a:t>
            </a:r>
            <a:r>
              <a:rPr lang="en-US" altLang="zh-CN" sz="2400" dirty="0" smtClean="0">
                <a:solidFill>
                  <a:srgbClr val="C00000"/>
                </a:solidFill>
              </a:rPr>
              <a:t>import</a:t>
            </a:r>
            <a:r>
              <a:rPr lang="zh-CN" altLang="en-US" sz="2400" dirty="0" smtClean="0"/>
              <a:t>）语句，指出要引入哪些包的哪些类。   </a:t>
            </a:r>
            <a:endParaRPr lang="en-US" altLang="zh-CN" sz="2400" dirty="0" smtClean="0"/>
          </a:p>
          <a:p>
            <a:pPr lvl="1">
              <a:buNone/>
            </a:pPr>
            <a:r>
              <a:rPr lang="fr-FR" altLang="zh-CN" sz="2000" dirty="0" smtClean="0">
                <a:solidFill>
                  <a:srgbClr val="C00000"/>
                </a:solidFill>
              </a:rPr>
              <a:t>import [</a:t>
            </a:r>
            <a:r>
              <a:rPr lang="zh-CN" altLang="zh-CN" sz="2000" dirty="0" smtClean="0">
                <a:solidFill>
                  <a:srgbClr val="C00000"/>
                </a:solidFill>
              </a:rPr>
              <a:t>包名</a:t>
            </a:r>
            <a:r>
              <a:rPr lang="fr-FR" altLang="zh-CN" sz="2000" dirty="0" smtClean="0">
                <a:solidFill>
                  <a:srgbClr val="C00000"/>
                </a:solidFill>
              </a:rPr>
              <a:t>1.[</a:t>
            </a:r>
            <a:r>
              <a:rPr lang="zh-CN" altLang="zh-CN" sz="2000" dirty="0" smtClean="0">
                <a:solidFill>
                  <a:srgbClr val="C00000"/>
                </a:solidFill>
              </a:rPr>
              <a:t>包名</a:t>
            </a:r>
            <a:r>
              <a:rPr lang="fr-FR" altLang="zh-CN" sz="2000" dirty="0" smtClean="0">
                <a:solidFill>
                  <a:srgbClr val="C00000"/>
                </a:solidFill>
              </a:rPr>
              <a:t>2.[</a:t>
            </a:r>
            <a:r>
              <a:rPr lang="zh-CN" altLang="zh-CN" sz="2000" dirty="0" smtClean="0">
                <a:solidFill>
                  <a:srgbClr val="C00000"/>
                </a:solidFill>
              </a:rPr>
              <a:t>包名</a:t>
            </a:r>
            <a:r>
              <a:rPr lang="fr-FR" altLang="zh-CN" sz="2000" dirty="0" smtClean="0">
                <a:solidFill>
                  <a:srgbClr val="C00000"/>
                </a:solidFill>
              </a:rPr>
              <a:t>3.]]] (</a:t>
            </a:r>
            <a:r>
              <a:rPr lang="zh-CN" altLang="zh-CN" sz="2000" dirty="0" smtClean="0">
                <a:solidFill>
                  <a:srgbClr val="C00000"/>
                </a:solidFill>
              </a:rPr>
              <a:t>类名</a:t>
            </a:r>
            <a:r>
              <a:rPr lang="fr-FR" altLang="zh-CN" sz="2000" dirty="0" smtClean="0">
                <a:solidFill>
                  <a:srgbClr val="C00000"/>
                </a:solidFill>
              </a:rPr>
              <a:t>|*)</a:t>
            </a:r>
            <a:endParaRPr lang="zh-CN" altLang="zh-CN" sz="2000" dirty="0" smtClean="0">
              <a:solidFill>
                <a:srgbClr val="C00000"/>
              </a:solidFill>
            </a:endParaRPr>
          </a:p>
          <a:p>
            <a:pPr lvl="1"/>
            <a:r>
              <a:rPr lang="zh-CN" altLang="zh-CN" sz="2000" dirty="0" smtClean="0"/>
              <a:t>（</a:t>
            </a:r>
            <a:r>
              <a:rPr lang="fr-FR" altLang="zh-CN" sz="2000" dirty="0" smtClean="0"/>
              <a:t>*</a:t>
            </a:r>
            <a:r>
              <a:rPr lang="zh-CN" altLang="zh-CN" sz="2000" dirty="0" smtClean="0"/>
              <a:t>）</a:t>
            </a:r>
            <a:r>
              <a:rPr lang="zh-CN" altLang="en-US" sz="2000" dirty="0" smtClean="0"/>
              <a:t>表示</a:t>
            </a:r>
            <a:r>
              <a:rPr lang="zh-CN" altLang="zh-CN" sz="2000" dirty="0" smtClean="0"/>
              <a:t>引入该包中所有的类</a:t>
            </a:r>
            <a:endParaRPr lang="en-US" altLang="zh-CN" sz="2000" dirty="0" smtClean="0"/>
          </a:p>
          <a:p>
            <a:pPr lvl="1"/>
            <a:r>
              <a:rPr lang="zh-CN" altLang="en-US" sz="2000" dirty="0" smtClean="0"/>
              <a:t> 如：</a:t>
            </a:r>
            <a:r>
              <a:rPr lang="fr-FR" altLang="zh-CN" sz="2000" dirty="0" smtClean="0"/>
              <a:t> import java.util.*</a:t>
            </a:r>
            <a:r>
              <a:rPr lang="zh-CN" altLang="zh-CN" sz="2000" dirty="0" smtClean="0"/>
              <a:t>；</a:t>
            </a:r>
            <a:r>
              <a:rPr lang="fr-FR" altLang="zh-CN" sz="2000" dirty="0" smtClean="0"/>
              <a:t>            //</a:t>
            </a:r>
            <a:r>
              <a:rPr lang="zh-CN" altLang="zh-CN" sz="2000" dirty="0" smtClean="0"/>
              <a:t>引入</a:t>
            </a:r>
            <a:r>
              <a:rPr lang="fr-FR" altLang="zh-CN" sz="2000" dirty="0" smtClean="0"/>
              <a:t>java.util</a:t>
            </a:r>
            <a:r>
              <a:rPr lang="zh-CN" altLang="zh-CN" sz="2000" dirty="0" smtClean="0"/>
              <a:t>包中的所有类</a:t>
            </a:r>
          </a:p>
          <a:p>
            <a:pPr lvl="1">
              <a:buNone/>
            </a:pPr>
            <a:r>
              <a:rPr lang="fr-FR" altLang="zh-CN" sz="2000" dirty="0" smtClean="0"/>
              <a:t>     import java.applet.Applet;       //</a:t>
            </a:r>
            <a:r>
              <a:rPr lang="zh-CN" altLang="zh-CN" sz="2000" dirty="0" smtClean="0"/>
              <a:t>引入</a:t>
            </a:r>
            <a:r>
              <a:rPr lang="fr-FR" altLang="zh-CN" sz="2000" dirty="0" smtClean="0"/>
              <a:t>java.applet</a:t>
            </a:r>
            <a:r>
              <a:rPr lang="zh-CN" altLang="zh-CN" sz="2000" dirty="0" smtClean="0"/>
              <a:t>包中的类</a:t>
            </a:r>
            <a:r>
              <a:rPr lang="fr-FR" altLang="zh-CN" sz="2000" dirty="0" smtClean="0"/>
              <a:t>Applet</a:t>
            </a:r>
            <a:endParaRPr lang="zh-CN" altLang="zh-CN" sz="2000" dirty="0" smtClean="0"/>
          </a:p>
          <a:p>
            <a:pPr lvl="1">
              <a:buNone/>
            </a:pPr>
            <a:r>
              <a:rPr lang="en-US" altLang="zh-CN" sz="2000" dirty="0" smtClean="0"/>
              <a:t>     Date d=</a:t>
            </a:r>
            <a:r>
              <a:rPr lang="en-US" altLang="zh-CN" sz="2000" b="1" dirty="0" smtClean="0"/>
              <a:t>new Date();              </a:t>
            </a:r>
            <a:r>
              <a:rPr lang="en-US" altLang="zh-CN" sz="2000" dirty="0" smtClean="0"/>
              <a:t>//</a:t>
            </a:r>
            <a:r>
              <a:rPr lang="zh-CN" altLang="en-US" sz="2000" dirty="0" smtClean="0"/>
              <a:t>使用</a:t>
            </a:r>
            <a:r>
              <a:rPr lang="fr-FR" altLang="zh-CN" sz="2000" dirty="0" smtClean="0"/>
              <a:t>java.util</a:t>
            </a:r>
            <a:r>
              <a:rPr lang="zh-CN" altLang="zh-CN" sz="2000" dirty="0" smtClean="0"/>
              <a:t>包中</a:t>
            </a:r>
            <a:r>
              <a:rPr lang="zh-CN" altLang="en-US" sz="2000" dirty="0" smtClean="0"/>
              <a:t>的</a:t>
            </a:r>
            <a:r>
              <a:rPr lang="en-US" altLang="zh-CN" sz="2000" dirty="0" smtClean="0"/>
              <a:t>Date</a:t>
            </a:r>
            <a:r>
              <a:rPr lang="zh-CN" altLang="en-US" sz="2000" dirty="0" smtClean="0"/>
              <a:t>类</a:t>
            </a:r>
          </a:p>
          <a:p>
            <a:r>
              <a:rPr lang="zh-CN" altLang="en-US" sz="2400" dirty="0" smtClean="0"/>
              <a:t>另一种方法不用引入语句，直接在要使用的类前给出其所在包名。</a:t>
            </a:r>
            <a:endParaRPr lang="en-US" altLang="zh-CN" sz="2400" dirty="0" smtClean="0"/>
          </a:p>
          <a:p>
            <a:pPr lvl="1">
              <a:buNone/>
            </a:pPr>
            <a:r>
              <a:rPr lang="en-US" altLang="zh-CN" sz="2000" dirty="0" smtClean="0"/>
              <a:t>    </a:t>
            </a:r>
            <a:r>
              <a:rPr lang="fr-FR" altLang="zh-CN" sz="2000" dirty="0" smtClean="0">
                <a:solidFill>
                  <a:srgbClr val="C00000"/>
                </a:solidFill>
              </a:rPr>
              <a:t>java.util.</a:t>
            </a:r>
            <a:r>
              <a:rPr lang="en-US" altLang="zh-CN" sz="2000" dirty="0" smtClean="0">
                <a:solidFill>
                  <a:srgbClr val="C00000"/>
                </a:solidFill>
              </a:rPr>
              <a:t>Date </a:t>
            </a:r>
            <a:r>
              <a:rPr lang="en-US" altLang="zh-CN" sz="2000" dirty="0" smtClean="0"/>
              <a:t>d=</a:t>
            </a:r>
            <a:r>
              <a:rPr lang="en-US" altLang="zh-CN" sz="2000" b="1" dirty="0" smtClean="0"/>
              <a:t>new </a:t>
            </a:r>
            <a:r>
              <a:rPr lang="fr-FR" altLang="zh-CN" sz="2000" dirty="0" smtClean="0">
                <a:solidFill>
                  <a:srgbClr val="C00000"/>
                </a:solidFill>
              </a:rPr>
              <a:t>java.util.</a:t>
            </a:r>
            <a:r>
              <a:rPr lang="en-US" altLang="zh-CN" sz="2000" b="1" dirty="0" smtClean="0">
                <a:solidFill>
                  <a:srgbClr val="C00000"/>
                </a:solidFill>
              </a:rPr>
              <a:t>Date</a:t>
            </a:r>
            <a:r>
              <a:rPr lang="en-US" altLang="zh-CN" sz="2000" b="1" dirty="0" smtClean="0"/>
              <a:t>();    </a:t>
            </a:r>
            <a:r>
              <a:rPr lang="en-US" altLang="zh-CN" sz="2000" dirty="0" smtClean="0"/>
              <a:t>//</a:t>
            </a:r>
            <a:r>
              <a:rPr lang="zh-CN" altLang="en-US" sz="2000" dirty="0" smtClean="0"/>
              <a:t>使用</a:t>
            </a:r>
            <a:r>
              <a:rPr lang="en-US" altLang="zh-CN" sz="2000" dirty="0" smtClean="0"/>
              <a:t>Date</a:t>
            </a:r>
            <a:r>
              <a:rPr lang="zh-CN" altLang="en-US" sz="2000" dirty="0" smtClean="0"/>
              <a:t>类的另一种方式</a:t>
            </a:r>
          </a:p>
          <a:p>
            <a:r>
              <a:rPr lang="zh-CN" altLang="en-US" sz="2400" dirty="0" smtClean="0"/>
              <a:t> 无论采用哪种方法，目的都是要使得被使用（引入）的类在用户程序中可见。</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 </a:t>
            </a:r>
            <a:r>
              <a:rPr lang="zh-CN" altLang="en-US" dirty="0" smtClean="0"/>
              <a:t>类及成员修饰符</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28</a:t>
            </a:fld>
            <a:endParaRPr lang="zh-CN" altLang="en-US" dirty="0"/>
          </a:p>
        </p:txBody>
      </p:sp>
      <p:sp>
        <p:nvSpPr>
          <p:cNvPr id="4" name="内容占位符 3"/>
          <p:cNvSpPr>
            <a:spLocks noGrp="1"/>
          </p:cNvSpPr>
          <p:nvPr>
            <p:ph sz="quarter" idx="12"/>
          </p:nvPr>
        </p:nvSpPr>
        <p:spPr/>
        <p:txBody>
          <a:bodyPr/>
          <a:lstStyle/>
          <a:p>
            <a:r>
              <a:rPr lang="zh-CN" altLang="zh-CN" dirty="0" smtClean="0"/>
              <a:t>修饰符</a:t>
            </a:r>
            <a:r>
              <a:rPr lang="zh-CN" altLang="en-US" dirty="0" smtClean="0"/>
              <a:t>可以</a:t>
            </a:r>
            <a:r>
              <a:rPr lang="zh-CN" altLang="zh-CN" dirty="0" smtClean="0"/>
              <a:t>对类及其成员进行限定，以说明它们的性质、相互关系和适用范围。</a:t>
            </a:r>
            <a:endParaRPr lang="en-US" altLang="zh-CN" dirty="0" smtClean="0"/>
          </a:p>
          <a:p>
            <a:r>
              <a:rPr lang="zh-CN" altLang="zh-CN" dirty="0" smtClean="0"/>
              <a:t>常见的修饰符包括</a:t>
            </a:r>
            <a:endParaRPr lang="en-US" altLang="zh-CN" dirty="0" smtClean="0"/>
          </a:p>
          <a:p>
            <a:pPr lvl="1"/>
            <a:r>
              <a:rPr lang="en-US" altLang="zh-CN" dirty="0" smtClean="0"/>
              <a:t>public</a:t>
            </a:r>
          </a:p>
          <a:p>
            <a:pPr lvl="1"/>
            <a:r>
              <a:rPr lang="en-US" altLang="zh-CN" dirty="0" smtClean="0"/>
              <a:t>protected</a:t>
            </a:r>
          </a:p>
          <a:p>
            <a:pPr lvl="1"/>
            <a:r>
              <a:rPr lang="en-US" altLang="zh-CN" dirty="0" smtClean="0"/>
              <a:t>private</a:t>
            </a:r>
          </a:p>
          <a:p>
            <a:pPr lvl="1"/>
            <a:r>
              <a:rPr lang="en-US" altLang="zh-CN" dirty="0" smtClean="0"/>
              <a:t>final</a:t>
            </a:r>
          </a:p>
          <a:p>
            <a:pPr lvl="1"/>
            <a:r>
              <a:rPr lang="en-US" altLang="zh-CN" dirty="0" smtClean="0"/>
              <a:t>abstract</a:t>
            </a:r>
          </a:p>
          <a:p>
            <a:pPr lvl="1"/>
            <a:r>
              <a:rPr lang="en-US" altLang="zh-CN" dirty="0" smtClean="0"/>
              <a:t>static</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public</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29</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en-US" altLang="zh-CN" dirty="0" smtClean="0"/>
              <a:t>public</a:t>
            </a:r>
            <a:r>
              <a:rPr lang="zh-CN" altLang="zh-CN" dirty="0" smtClean="0"/>
              <a:t>可以同时修饰类和成员变量、成员方法</a:t>
            </a:r>
            <a:r>
              <a:rPr lang="zh-CN" altLang="en-US" dirty="0" smtClean="0"/>
              <a:t>。</a:t>
            </a:r>
            <a:endParaRPr lang="en-US" altLang="zh-CN" dirty="0" smtClean="0"/>
          </a:p>
          <a:p>
            <a:r>
              <a:rPr lang="en-US" altLang="zh-CN" dirty="0" smtClean="0"/>
              <a:t>public</a:t>
            </a:r>
            <a:r>
              <a:rPr lang="zh-CN" altLang="zh-CN" dirty="0" smtClean="0"/>
              <a:t>修饰一个类名，如</a:t>
            </a:r>
            <a:r>
              <a:rPr lang="en-US" altLang="zh-CN" dirty="0" smtClean="0"/>
              <a:t>public class A{…}</a:t>
            </a:r>
            <a:r>
              <a:rPr lang="zh-CN" altLang="zh-CN" dirty="0" smtClean="0"/>
              <a:t>，则表示该类可以被其它类访问或引用</a:t>
            </a:r>
            <a:r>
              <a:rPr lang="zh-CN" altLang="en-US" dirty="0" smtClean="0"/>
              <a:t>。</a:t>
            </a:r>
            <a:endParaRPr lang="en-US" altLang="zh-CN" dirty="0" smtClean="0"/>
          </a:p>
          <a:p>
            <a:r>
              <a:rPr lang="en-US" altLang="zh-CN" dirty="0" smtClean="0"/>
              <a:t>public</a:t>
            </a:r>
            <a:r>
              <a:rPr lang="zh-CN" altLang="zh-CN" dirty="0" smtClean="0"/>
              <a:t>修饰成员变量、成员方法，表示该类的成员不仅可以被其内部成员访问，而且可以被其它类直接访问</a:t>
            </a:r>
            <a:r>
              <a:rPr lang="zh-CN" altLang="en-US" dirty="0" smtClean="0"/>
              <a:t>。</a:t>
            </a:r>
          </a:p>
          <a:p>
            <a:endParaRPr lang="zh-CN" altLang="en-US" dirty="0"/>
          </a:p>
        </p:txBody>
      </p:sp>
      <p:sp>
        <p:nvSpPr>
          <p:cNvPr id="5" name="Text Box 5"/>
          <p:cNvSpPr txBox="1">
            <a:spLocks noChangeArrowheads="1"/>
          </p:cNvSpPr>
          <p:nvPr/>
        </p:nvSpPr>
        <p:spPr bwMode="auto">
          <a:xfrm>
            <a:off x="1691680" y="4077072"/>
            <a:ext cx="5904656" cy="2308324"/>
          </a:xfrm>
          <a:prstGeom prst="rect">
            <a:avLst/>
          </a:prstGeom>
          <a:ln w="3175" cap="sq" cmpd="thickThin">
            <a:solidFill>
              <a:srgbClr val="000000"/>
            </a:solidFill>
            <a:prstDash val="solid"/>
            <a:miter lim="800000"/>
          </a:ln>
          <a:effectLst>
            <a:innerShdw blurRad="76200">
              <a:srgbClr val="000000"/>
            </a:innerShdw>
          </a:effectLst>
        </p:spPr>
        <p:txBody>
          <a:bodyPr wrap="square">
            <a:spAutoFit/>
          </a:bodyPr>
          <a:lstStyle/>
          <a:p>
            <a:r>
              <a:rPr kumimoji="1" lang="en-US" altLang="zh-CN" sz="2400" b="1" dirty="0">
                <a:latin typeface="Times New Roman" pitchFamily="18" charset="0"/>
              </a:rPr>
              <a:t>class </a:t>
            </a:r>
            <a:r>
              <a:rPr kumimoji="1" lang="en-US" altLang="zh-CN" sz="2400" b="1" dirty="0" smtClean="0">
                <a:latin typeface="Times New Roman" pitchFamily="18" charset="0"/>
              </a:rPr>
              <a:t>ABC{ </a:t>
            </a:r>
          </a:p>
          <a:p>
            <a:r>
              <a:rPr kumimoji="1" lang="en-US" altLang="zh-CN" sz="2400" b="1" dirty="0" smtClean="0">
                <a:latin typeface="Times New Roman" pitchFamily="18" charset="0"/>
              </a:rPr>
              <a:t>    public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pub_i</a:t>
            </a:r>
            <a:r>
              <a:rPr kumimoji="1" lang="en-US" altLang="zh-CN" sz="2400" b="1" dirty="0">
                <a:latin typeface="Times New Roman" pitchFamily="18" charset="0"/>
              </a:rPr>
              <a:t>=5</a:t>
            </a:r>
            <a:r>
              <a:rPr kumimoji="1" lang="zh-CN" altLang="en-US" sz="2400" b="1" dirty="0" smtClean="0">
                <a:latin typeface="Times New Roman" pitchFamily="18" charset="0"/>
              </a:rPr>
              <a:t>；  </a:t>
            </a:r>
            <a:endParaRPr kumimoji="1" lang="zh-CN" altLang="en-US" sz="2400" b="1" dirty="0">
              <a:latin typeface="Times New Roman" pitchFamily="18" charset="0"/>
            </a:endParaRPr>
          </a:p>
          <a:p>
            <a:r>
              <a:rPr kumimoji="1" lang="zh-CN" altLang="en-US" sz="2400" b="1" dirty="0">
                <a:latin typeface="Times New Roman" pitchFamily="18" charset="0"/>
              </a:rPr>
              <a:t>   </a:t>
            </a:r>
            <a:r>
              <a:rPr kumimoji="1" lang="zh-CN" altLang="en-US" sz="2400" b="1" dirty="0" smtClean="0">
                <a:latin typeface="Times New Roman" pitchFamily="18" charset="0"/>
              </a:rPr>
              <a:t> </a:t>
            </a:r>
            <a:r>
              <a:rPr kumimoji="1" lang="en-US" altLang="zh-CN" sz="2400" b="1" dirty="0" smtClean="0">
                <a:latin typeface="Times New Roman" pitchFamily="18" charset="0"/>
              </a:rPr>
              <a:t>public </a:t>
            </a:r>
            <a:r>
              <a:rPr kumimoji="1" lang="en-US" altLang="zh-CN" sz="2400" b="1" dirty="0">
                <a:latin typeface="Times New Roman" pitchFamily="18" charset="0"/>
              </a:rPr>
              <a:t>void show</a:t>
            </a:r>
            <a:r>
              <a:rPr kumimoji="1" lang="en-US" altLang="zh-CN" sz="2400" b="1" dirty="0" smtClean="0">
                <a:latin typeface="Times New Roman" pitchFamily="18" charset="0"/>
              </a:rPr>
              <a:t>)(){ </a:t>
            </a:r>
          </a:p>
          <a:p>
            <a:r>
              <a:rPr kumimoji="1" lang="en-US" altLang="zh-CN" sz="2400" b="1" dirty="0" smtClean="0">
                <a:latin typeface="Times New Roman" pitchFamily="18" charset="0"/>
              </a:rPr>
              <a:t>        </a:t>
            </a:r>
            <a:r>
              <a:rPr kumimoji="1" lang="en-US" altLang="zh-CN" sz="2400" b="1" dirty="0" err="1" smtClean="0">
                <a:latin typeface="Times New Roman" pitchFamily="18" charset="0"/>
              </a:rPr>
              <a:t>System.out.println</a:t>
            </a:r>
            <a:r>
              <a:rPr kumimoji="1" lang="en-US" altLang="zh-CN" sz="2400" b="1" dirty="0" smtClean="0">
                <a:latin typeface="Times New Roman" pitchFamily="18" charset="0"/>
              </a:rPr>
              <a:t> </a:t>
            </a:r>
            <a:r>
              <a:rPr kumimoji="1" lang="en-US" altLang="zh-CN" sz="2400" b="1" dirty="0">
                <a:latin typeface="Times New Roman" pitchFamily="18" charset="0"/>
              </a:rPr>
              <a:t>(“</a:t>
            </a:r>
            <a:r>
              <a:rPr kumimoji="1" lang="en-US" altLang="zh-CN" sz="2400" b="1" dirty="0" err="1">
                <a:latin typeface="Times New Roman" pitchFamily="18" charset="0"/>
              </a:rPr>
              <a:t>pub_i”+pub_i</a:t>
            </a:r>
            <a:r>
              <a:rPr kumimoji="1" lang="en-US" altLang="zh-CN" sz="2400" b="1" dirty="0">
                <a:latin typeface="Times New Roman" pitchFamily="18" charset="0"/>
              </a:rPr>
              <a:t>);</a:t>
            </a:r>
          </a:p>
          <a:p>
            <a:r>
              <a:rPr kumimoji="1" lang="en-US" altLang="zh-CN" sz="2400" b="1" dirty="0" smtClean="0">
                <a:latin typeface="Times New Roman" pitchFamily="18" charset="0"/>
              </a:rPr>
              <a:t>   }</a:t>
            </a:r>
          </a:p>
          <a:p>
            <a:r>
              <a:rPr kumimoji="1" lang="en-US" altLang="zh-CN" sz="2400" b="1" dirty="0" smtClean="0">
                <a:latin typeface="Times New Roman" pitchFamily="18" charset="0"/>
              </a:rPr>
              <a:t>}</a:t>
            </a:r>
            <a:endParaRPr kumimoji="1"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3</a:t>
            </a:fld>
            <a:endParaRPr lang="zh-CN" altLang="en-US" dirty="0"/>
          </a:p>
        </p:txBody>
      </p:sp>
      <p:sp>
        <p:nvSpPr>
          <p:cNvPr id="7" name="内容占位符 6"/>
          <p:cNvSpPr>
            <a:spLocks noGrp="1"/>
          </p:cNvSpPr>
          <p:nvPr>
            <p:ph sz="quarter" idx="12"/>
          </p:nvPr>
        </p:nvSpPr>
        <p:spPr/>
        <p:txBody>
          <a:bodyPr>
            <a:normAutofit/>
          </a:bodyPr>
          <a:lstStyle/>
          <a:p>
            <a:r>
              <a:rPr lang="zh-CN" altLang="en-US" dirty="0" smtClean="0"/>
              <a:t>抽象</a:t>
            </a:r>
            <a:endParaRPr lang="en-US" altLang="zh-CN" dirty="0" err="1" smtClean="0"/>
          </a:p>
          <a:p>
            <a:endParaRPr lang="zh-CN" altLang="en-US" sz="2800" dirty="0"/>
          </a:p>
        </p:txBody>
      </p:sp>
      <p:graphicFrame>
        <p:nvGraphicFramePr>
          <p:cNvPr id="5" name="Object 4"/>
          <p:cNvGraphicFramePr>
            <a:graphicFrameLocks noChangeAspect="1"/>
          </p:cNvGraphicFramePr>
          <p:nvPr/>
        </p:nvGraphicFramePr>
        <p:xfrm>
          <a:off x="611560" y="1844824"/>
          <a:ext cx="3121025" cy="1233488"/>
        </p:xfrm>
        <a:graphic>
          <a:graphicData uri="http://schemas.openxmlformats.org/presentationml/2006/ole">
            <mc:AlternateContent xmlns:mc="http://schemas.openxmlformats.org/markup-compatibility/2006">
              <mc:Choice xmlns:v="urn:schemas-microsoft-com:vml" Requires="v">
                <p:oleObj spid="_x0000_s1055"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844824"/>
                        <a:ext cx="3121025"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4212010" y="2502049"/>
            <a:ext cx="4572000" cy="2835275"/>
          </a:xfrm>
          <a:prstGeom prst="rect">
            <a:avLst/>
          </a:prstGeom>
          <a:solidFill>
            <a:srgbClr val="FFCC66"/>
          </a:solidFill>
          <a:ln w="9525">
            <a:noFill/>
            <a:miter lim="800000"/>
            <a:headEnd/>
            <a:tailEnd/>
          </a:ln>
        </p:spPr>
        <p:txBody>
          <a:bodyPr>
            <a:spAutoFit/>
          </a:bodyPr>
          <a:lstStyle/>
          <a:p>
            <a:r>
              <a:rPr kumimoji="1" lang="en-US" altLang="zh-CN" sz="2000" b="1" dirty="0">
                <a:latin typeface="Times New Roman" pitchFamily="18" charset="0"/>
              </a:rPr>
              <a:t>class Car {</a:t>
            </a:r>
          </a:p>
          <a:p>
            <a:r>
              <a:rPr kumimoji="1" lang="en-US" altLang="zh-CN" sz="2000" b="1" dirty="0">
                <a:latin typeface="Times New Roman" pitchFamily="18" charset="0"/>
              </a:rPr>
              <a:t>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color_number</a:t>
            </a:r>
            <a:r>
              <a:rPr kumimoji="1" lang="en-US" altLang="zh-CN" sz="2000" b="1" dirty="0">
                <a:latin typeface="Times New Roman" pitchFamily="18" charset="0"/>
              </a:rPr>
              <a:t>;  </a:t>
            </a:r>
          </a:p>
          <a:p>
            <a:r>
              <a:rPr kumimoji="1" lang="en-US" altLang="zh-CN" sz="2000" b="1" dirty="0">
                <a:latin typeface="Times New Roman" pitchFamily="18" charset="0"/>
              </a:rPr>
              <a:t>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door_number</a:t>
            </a:r>
            <a:r>
              <a:rPr kumimoji="1" lang="en-US" altLang="zh-CN" sz="2000" b="1" dirty="0">
                <a:latin typeface="Times New Roman" pitchFamily="18" charset="0"/>
              </a:rPr>
              <a:t>;</a:t>
            </a:r>
          </a:p>
          <a:p>
            <a:r>
              <a:rPr kumimoji="1" lang="en-US" altLang="zh-CN" sz="2000" b="1" dirty="0">
                <a:latin typeface="Times New Roman" pitchFamily="18" charset="0"/>
              </a:rPr>
              <a:t>    </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speed;</a:t>
            </a:r>
          </a:p>
          <a:p>
            <a:r>
              <a:rPr kumimoji="1" lang="en-US" altLang="zh-CN" sz="2000" b="1" dirty="0">
                <a:solidFill>
                  <a:srgbClr val="000066"/>
                </a:solidFill>
                <a:latin typeface="Times New Roman" pitchFamily="18" charset="0"/>
              </a:rPr>
              <a:t>   </a:t>
            </a:r>
          </a:p>
          <a:p>
            <a:r>
              <a:rPr kumimoji="1" lang="en-US" altLang="zh-CN" sz="2000" b="1" dirty="0">
                <a:solidFill>
                  <a:srgbClr val="000066"/>
                </a:solidFill>
                <a:latin typeface="Times New Roman" pitchFamily="18" charset="0"/>
              </a:rPr>
              <a:t>    void brake() { … }</a:t>
            </a:r>
          </a:p>
          <a:p>
            <a:r>
              <a:rPr kumimoji="1" lang="en-US" altLang="zh-CN" sz="2000" b="1" dirty="0">
                <a:solidFill>
                  <a:srgbClr val="000066"/>
                </a:solidFill>
                <a:latin typeface="Times New Roman" pitchFamily="18" charset="0"/>
              </a:rPr>
              <a:t>    void </a:t>
            </a:r>
            <a:r>
              <a:rPr kumimoji="1" lang="en-US" altLang="zh-CN" sz="2000" b="1" dirty="0" err="1">
                <a:solidFill>
                  <a:srgbClr val="000066"/>
                </a:solidFill>
                <a:latin typeface="Times New Roman" pitchFamily="18" charset="0"/>
              </a:rPr>
              <a:t>speedUp</a:t>
            </a:r>
            <a:r>
              <a:rPr kumimoji="1" lang="en-US" altLang="zh-CN" sz="2000" b="1" dirty="0">
                <a:solidFill>
                  <a:srgbClr val="000066"/>
                </a:solidFill>
                <a:latin typeface="Times New Roman" pitchFamily="18" charset="0"/>
              </a:rPr>
              <a:t>() {…};</a:t>
            </a:r>
          </a:p>
          <a:p>
            <a:r>
              <a:rPr kumimoji="1" lang="en-US" altLang="zh-CN" sz="2000" b="1" dirty="0">
                <a:solidFill>
                  <a:srgbClr val="000066"/>
                </a:solidFill>
                <a:latin typeface="Times New Roman" pitchFamily="18" charset="0"/>
              </a:rPr>
              <a:t>    void </a:t>
            </a:r>
            <a:r>
              <a:rPr kumimoji="1" lang="en-US" altLang="zh-CN" sz="2000" b="1" dirty="0" err="1">
                <a:solidFill>
                  <a:srgbClr val="000066"/>
                </a:solidFill>
                <a:latin typeface="Times New Roman" pitchFamily="18" charset="0"/>
              </a:rPr>
              <a:t>slowDown</a:t>
            </a:r>
            <a:r>
              <a:rPr kumimoji="1" lang="en-US" altLang="zh-CN" sz="2000" b="1" dirty="0">
                <a:solidFill>
                  <a:srgbClr val="000066"/>
                </a:solidFill>
                <a:latin typeface="Times New Roman" pitchFamily="18" charset="0"/>
              </a:rPr>
              <a:t>() { …  }</a:t>
            </a:r>
          </a:p>
          <a:p>
            <a:r>
              <a:rPr kumimoji="1" lang="en-US" altLang="zh-CN" sz="2000" b="1" dirty="0">
                <a:solidFill>
                  <a:srgbClr val="000066"/>
                </a:solidFill>
                <a:latin typeface="Times New Roman" pitchFamily="18" charset="0"/>
              </a:rPr>
              <a:t>}</a:t>
            </a:r>
            <a:r>
              <a:rPr kumimoji="1" lang="en-US" altLang="zh-CN" sz="2000" dirty="0">
                <a:solidFill>
                  <a:srgbClr val="000066"/>
                </a:solidFill>
                <a:latin typeface="Times New Roman" pitchFamily="18" charset="0"/>
              </a:rPr>
              <a:t>  </a:t>
            </a:r>
          </a:p>
        </p:txBody>
      </p:sp>
      <p:grpSp>
        <p:nvGrpSpPr>
          <p:cNvPr id="9" name="Group 6"/>
          <p:cNvGrpSpPr>
            <a:grpSpLocks/>
          </p:cNvGrpSpPr>
          <p:nvPr/>
        </p:nvGrpSpPr>
        <p:grpSpPr bwMode="auto">
          <a:xfrm>
            <a:off x="682998" y="4087962"/>
            <a:ext cx="3417888" cy="1933807"/>
            <a:chOff x="343" y="2592"/>
            <a:chExt cx="2153" cy="1587"/>
          </a:xfrm>
        </p:grpSpPr>
        <p:sp>
          <p:nvSpPr>
            <p:cNvPr id="10" name="Line 7"/>
            <p:cNvSpPr>
              <a:spLocks noChangeShapeType="1"/>
            </p:cNvSpPr>
            <p:nvPr/>
          </p:nvSpPr>
          <p:spPr bwMode="auto">
            <a:xfrm flipV="1">
              <a:off x="1680" y="2592"/>
              <a:ext cx="816" cy="12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 name="Text Box 8"/>
            <p:cNvSpPr txBox="1">
              <a:spLocks noChangeArrowheads="1"/>
            </p:cNvSpPr>
            <p:nvPr/>
          </p:nvSpPr>
          <p:spPr bwMode="auto">
            <a:xfrm>
              <a:off x="343" y="3411"/>
              <a:ext cx="1728" cy="768"/>
            </a:xfrm>
            <a:prstGeom prst="rect">
              <a:avLst/>
            </a:prstGeom>
            <a:solidFill>
              <a:schemeClr val="bg1"/>
            </a:solidFill>
            <a:ln w="9525">
              <a:solidFill>
                <a:schemeClr val="tx1"/>
              </a:solidFill>
              <a:miter lim="800000"/>
              <a:headEnd/>
              <a:tailEnd/>
            </a:ln>
          </p:spPr>
          <p:txBody>
            <a:bodyPr/>
            <a:lstStyle/>
            <a:p>
              <a:pPr marL="342900" indent="-342900">
                <a:spcBef>
                  <a:spcPct val="20000"/>
                </a:spcBef>
                <a:buClr>
                  <a:schemeClr val="folHlink"/>
                </a:buClr>
                <a:buSzPct val="60000"/>
                <a:buFont typeface="Wingdings" pitchFamily="2" charset="2"/>
                <a:buNone/>
              </a:pPr>
              <a:r>
                <a:rPr lang="zh-CN" altLang="en-US" sz="2000" dirty="0"/>
                <a:t>计算机</a:t>
              </a:r>
              <a:r>
                <a:rPr lang="zh-CN" altLang="en-US" sz="2000" dirty="0" smtClean="0"/>
                <a:t>中的</a:t>
              </a:r>
              <a:r>
                <a:rPr lang="zh-CN" altLang="en-US" sz="2000" dirty="0"/>
                <a:t>对象的原型</a:t>
              </a:r>
            </a:p>
          </p:txBody>
        </p:sp>
      </p:grpSp>
      <p:grpSp>
        <p:nvGrpSpPr>
          <p:cNvPr id="12" name="Group 9"/>
          <p:cNvGrpSpPr>
            <a:grpSpLocks/>
          </p:cNvGrpSpPr>
          <p:nvPr/>
        </p:nvGrpSpPr>
        <p:grpSpPr bwMode="auto">
          <a:xfrm>
            <a:off x="684585" y="2935437"/>
            <a:ext cx="2871787" cy="1439862"/>
            <a:chOff x="336" y="2064"/>
            <a:chExt cx="1536" cy="1248"/>
          </a:xfrm>
        </p:grpSpPr>
        <p:sp>
          <p:nvSpPr>
            <p:cNvPr id="13" name="Text Box 10"/>
            <p:cNvSpPr txBox="1">
              <a:spLocks noChangeArrowheads="1"/>
            </p:cNvSpPr>
            <p:nvPr/>
          </p:nvSpPr>
          <p:spPr bwMode="auto">
            <a:xfrm>
              <a:off x="336" y="2544"/>
              <a:ext cx="1536" cy="768"/>
            </a:xfrm>
            <a:prstGeom prst="rect">
              <a:avLst/>
            </a:prstGeom>
            <a:noFill/>
            <a:ln w="9525">
              <a:solidFill>
                <a:schemeClr val="tx1"/>
              </a:solid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2000"/>
                <a:t>   </a:t>
              </a:r>
              <a:r>
                <a:rPr lang="zh-CN" altLang="en-US" sz="2000"/>
                <a:t>现实生活中的对象</a:t>
              </a:r>
            </a:p>
          </p:txBody>
        </p:sp>
        <p:sp>
          <p:nvSpPr>
            <p:cNvPr id="14" name="Line 11"/>
            <p:cNvSpPr>
              <a:spLocks noChangeShapeType="1"/>
            </p:cNvSpPr>
            <p:nvPr/>
          </p:nvSpPr>
          <p:spPr bwMode="auto">
            <a:xfrm flipV="1">
              <a:off x="1152" y="2064"/>
              <a:ext cx="0" cy="384"/>
            </a:xfrm>
            <a:prstGeom prst="line">
              <a:avLst/>
            </a:prstGeom>
            <a:noFill/>
            <a:ln w="9525">
              <a:solidFill>
                <a:schemeClr val="tx1"/>
              </a:solidFill>
              <a:round/>
              <a:headEnd/>
              <a:tailEnd type="triangle" w="med" len="med"/>
            </a:ln>
          </p:spPr>
          <p:txBody>
            <a:bodyPr wrap="none" anchor="ctr"/>
            <a:lstStyle/>
            <a:p>
              <a:endParaRPr lang="zh-CN" altLang="en-US"/>
            </a:p>
          </p:txBody>
        </p:sp>
      </p:grpSp>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protected</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30</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zh-CN" altLang="zh-CN" sz="2200" dirty="0" smtClean="0"/>
              <a:t>主要用于修饰类成员</a:t>
            </a:r>
            <a:r>
              <a:rPr lang="zh-CN" altLang="en-US" sz="2200" dirty="0" smtClean="0"/>
              <a:t>。</a:t>
            </a:r>
            <a:endParaRPr lang="en-US" altLang="zh-CN" sz="2200" dirty="0" smtClean="0"/>
          </a:p>
          <a:p>
            <a:r>
              <a:rPr lang="zh-CN" altLang="en-US" sz="2200" dirty="0" smtClean="0"/>
              <a:t>表示被修饰的成员</a:t>
            </a:r>
            <a:r>
              <a:rPr lang="zh-CN" altLang="zh-CN" sz="2200" dirty="0" smtClean="0"/>
              <a:t>除了可以被类自身访问外，还可以被该类的子类，与该类在同一个包中的其它类访问</a:t>
            </a:r>
            <a:r>
              <a:rPr lang="zh-CN" altLang="en-US" sz="2200" dirty="0" smtClean="0"/>
              <a:t>。</a:t>
            </a:r>
            <a:endParaRPr lang="zh-CN" altLang="en-US" sz="2200" dirty="0"/>
          </a:p>
        </p:txBody>
      </p:sp>
      <p:pic>
        <p:nvPicPr>
          <p:cNvPr id="17411" name="Picture 3"/>
          <p:cNvPicPr>
            <a:picLocks noChangeAspect="1" noChangeArrowheads="1"/>
          </p:cNvPicPr>
          <p:nvPr/>
        </p:nvPicPr>
        <p:blipFill>
          <a:blip r:embed="rId2" cstate="print"/>
          <a:srcRect/>
          <a:stretch>
            <a:fillRect/>
          </a:stretch>
        </p:blipFill>
        <p:spPr bwMode="auto">
          <a:xfrm>
            <a:off x="1547664" y="2420888"/>
            <a:ext cx="6000750" cy="4391025"/>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private</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31</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en-US" altLang="zh-CN" sz="2200" dirty="0" smtClean="0"/>
              <a:t>private</a:t>
            </a:r>
            <a:r>
              <a:rPr lang="zh-CN" altLang="zh-CN" sz="2200" dirty="0" smtClean="0"/>
              <a:t>主要用于修饰类成员</a:t>
            </a:r>
            <a:r>
              <a:rPr lang="zh-CN" altLang="en-US" sz="2200" dirty="0" smtClean="0"/>
              <a:t>。</a:t>
            </a:r>
            <a:endParaRPr lang="en-US" altLang="zh-CN" sz="2200" dirty="0" smtClean="0"/>
          </a:p>
          <a:p>
            <a:r>
              <a:rPr lang="zh-CN" altLang="zh-CN" sz="2200" dirty="0" smtClean="0"/>
              <a:t>表示</a:t>
            </a:r>
            <a:r>
              <a:rPr lang="zh-CN" altLang="en-US" sz="2200" dirty="0" smtClean="0"/>
              <a:t>被修饰的</a:t>
            </a:r>
            <a:r>
              <a:rPr lang="zh-CN" altLang="zh-CN" sz="2200" dirty="0" smtClean="0"/>
              <a:t>类成员只能被类自身访问，任何其它类都无权修改或引用</a:t>
            </a:r>
            <a:r>
              <a:rPr lang="zh-CN" altLang="en-US" sz="2200" dirty="0" smtClean="0"/>
              <a:t>。</a:t>
            </a:r>
            <a:endParaRPr lang="zh-CN" altLang="en-US" sz="2200" dirty="0"/>
          </a:p>
        </p:txBody>
      </p:sp>
      <p:pic>
        <p:nvPicPr>
          <p:cNvPr id="18434" name="Picture 2"/>
          <p:cNvPicPr>
            <a:picLocks noChangeAspect="1" noChangeArrowheads="1"/>
          </p:cNvPicPr>
          <p:nvPr/>
        </p:nvPicPr>
        <p:blipFill>
          <a:blip r:embed="rId2" cstate="print"/>
          <a:srcRect/>
          <a:stretch>
            <a:fillRect/>
          </a:stretch>
        </p:blipFill>
        <p:spPr bwMode="auto">
          <a:xfrm>
            <a:off x="2339752" y="2025623"/>
            <a:ext cx="5256584" cy="4715745"/>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dirty="0" smtClean="0"/>
              <a:t>缺省</a:t>
            </a:r>
            <a:endParaRPr lang="zh-CN" altLang="en-US" i="1"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32</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zh-CN" altLang="zh-CN" sz="2400" dirty="0" smtClean="0"/>
              <a:t>如果类成员前没有</a:t>
            </a:r>
            <a:r>
              <a:rPr lang="zh-CN" altLang="en-US" sz="2400" dirty="0" smtClean="0"/>
              <a:t>使用</a:t>
            </a:r>
            <a:r>
              <a:rPr lang="en-US" altLang="zh-CN" sz="2400" dirty="0" err="1" smtClean="0"/>
              <a:t>public,protected,private</a:t>
            </a:r>
            <a:r>
              <a:rPr lang="zh-CN" altLang="zh-CN" sz="2400" dirty="0" smtClean="0"/>
              <a:t>中的任何一个修饰符，我们称它使用了缺省</a:t>
            </a:r>
            <a:r>
              <a:rPr lang="en-US" altLang="zh-CN" sz="2400" dirty="0" smtClean="0"/>
              <a:t>(default)</a:t>
            </a:r>
            <a:r>
              <a:rPr lang="zh-CN" altLang="zh-CN" sz="2400" dirty="0" smtClean="0"/>
              <a:t>修饰符。</a:t>
            </a:r>
            <a:endParaRPr lang="en-US" altLang="zh-CN" sz="2400" dirty="0" smtClean="0"/>
          </a:p>
          <a:p>
            <a:r>
              <a:rPr lang="zh-CN" altLang="zh-CN" sz="2400" dirty="0" smtClean="0"/>
              <a:t>这时，只有该类本身以及与该类在同一个包中的其它类才可以直接访问这些缺省成员。</a:t>
            </a:r>
            <a:endParaRPr lang="zh-CN"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1734666328"/>
              </p:ext>
            </p:extLst>
          </p:nvPr>
        </p:nvGraphicFramePr>
        <p:xfrm>
          <a:off x="827584" y="3212976"/>
          <a:ext cx="7704855" cy="2542620"/>
        </p:xfrm>
        <a:graphic>
          <a:graphicData uri="http://schemas.openxmlformats.org/drawingml/2006/table">
            <a:tbl>
              <a:tblPr/>
              <a:tblGrid>
                <a:gridCol w="1368152">
                  <a:extLst>
                    <a:ext uri="{9D8B030D-6E8A-4147-A177-3AD203B41FA5}">
                      <a16:colId xmlns:a16="http://schemas.microsoft.com/office/drawing/2014/main" val="20000"/>
                    </a:ext>
                  </a:extLst>
                </a:gridCol>
                <a:gridCol w="1365831">
                  <a:extLst>
                    <a:ext uri="{9D8B030D-6E8A-4147-A177-3AD203B41FA5}">
                      <a16:colId xmlns:a16="http://schemas.microsoft.com/office/drawing/2014/main" val="20001"/>
                    </a:ext>
                  </a:extLst>
                </a:gridCol>
                <a:gridCol w="1380261">
                  <a:extLst>
                    <a:ext uri="{9D8B030D-6E8A-4147-A177-3AD203B41FA5}">
                      <a16:colId xmlns:a16="http://schemas.microsoft.com/office/drawing/2014/main" val="20002"/>
                    </a:ext>
                  </a:extLst>
                </a:gridCol>
                <a:gridCol w="1944915">
                  <a:extLst>
                    <a:ext uri="{9D8B030D-6E8A-4147-A177-3AD203B41FA5}">
                      <a16:colId xmlns:a16="http://schemas.microsoft.com/office/drawing/2014/main" val="20003"/>
                    </a:ext>
                  </a:extLst>
                </a:gridCol>
                <a:gridCol w="1645696">
                  <a:extLst>
                    <a:ext uri="{9D8B030D-6E8A-4147-A177-3AD203B41FA5}">
                      <a16:colId xmlns:a16="http://schemas.microsoft.com/office/drawing/2014/main" val="20004"/>
                    </a:ext>
                  </a:extLst>
                </a:gridCol>
              </a:tblGrid>
              <a:tr h="483255">
                <a:tc>
                  <a:txBody>
                    <a:bodyPr/>
                    <a:lstStyle/>
                    <a:p>
                      <a:pPr algn="just">
                        <a:spcAft>
                          <a:spcPts val="0"/>
                        </a:spcAft>
                      </a:pPr>
                      <a:endParaRPr lang="en-US" sz="2000"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同一个类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同一个包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不同包中的子类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不同包中的非子类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3255">
                <a:tc>
                  <a:txBody>
                    <a:bodyPr/>
                    <a:lstStyle/>
                    <a:p>
                      <a:pPr algn="just">
                        <a:spcAft>
                          <a:spcPts val="0"/>
                        </a:spcAft>
                      </a:pPr>
                      <a:r>
                        <a:rPr lang="en-US" sz="2000" kern="100">
                          <a:latin typeface="+mn-ea"/>
                          <a:ea typeface="+mn-ea"/>
                        </a:rPr>
                        <a:t>private</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3255">
                <a:tc>
                  <a:txBody>
                    <a:bodyPr/>
                    <a:lstStyle/>
                    <a:p>
                      <a:pPr algn="just">
                        <a:spcAft>
                          <a:spcPts val="0"/>
                        </a:spcAft>
                      </a:pPr>
                      <a:r>
                        <a:rPr lang="zh-CN" altLang="en-US" sz="2000" i="1" kern="100" dirty="0" smtClean="0">
                          <a:latin typeface="+mn-ea"/>
                          <a:ea typeface="+mn-ea"/>
                        </a:rPr>
                        <a:t>缺省</a:t>
                      </a:r>
                      <a:endParaRPr lang="zh-CN" sz="2000" i="1" kern="100" dirty="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3255">
                <a:tc>
                  <a:txBody>
                    <a:bodyPr/>
                    <a:lstStyle/>
                    <a:p>
                      <a:pPr algn="just">
                        <a:spcAft>
                          <a:spcPts val="0"/>
                        </a:spcAft>
                      </a:pPr>
                      <a:r>
                        <a:rPr lang="en-US" sz="2000" kern="100">
                          <a:latin typeface="+mn-ea"/>
                          <a:ea typeface="+mn-ea"/>
                        </a:rPr>
                        <a:t>protected</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3255">
                <a:tc>
                  <a:txBody>
                    <a:bodyPr/>
                    <a:lstStyle/>
                    <a:p>
                      <a:pPr algn="just">
                        <a:spcAft>
                          <a:spcPts val="0"/>
                        </a:spcAft>
                      </a:pPr>
                      <a:r>
                        <a:rPr lang="en-US" sz="2000" kern="100">
                          <a:latin typeface="+mn-ea"/>
                          <a:ea typeface="+mn-ea"/>
                        </a:rPr>
                        <a:t>public</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mn-ea"/>
                          <a:ea typeface="+mn-ea"/>
                        </a:rPr>
                        <a:t>★</a:t>
                      </a:r>
                      <a:endParaRPr lang="zh-CN" sz="2000" kern="100" dirty="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final</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33</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en-US" altLang="zh-CN" sz="2400" dirty="0" smtClean="0"/>
              <a:t>final</a:t>
            </a:r>
            <a:r>
              <a:rPr lang="zh-CN" altLang="zh-CN" sz="2400" dirty="0" smtClean="0"/>
              <a:t>可用于修饰类、成员变量、成员方法</a:t>
            </a:r>
            <a:r>
              <a:rPr lang="zh-CN" altLang="en-US" sz="2200" dirty="0" smtClean="0"/>
              <a:t>。</a:t>
            </a:r>
            <a:endParaRPr lang="en-US" altLang="zh-CN" sz="2200" dirty="0" smtClean="0"/>
          </a:p>
          <a:p>
            <a:r>
              <a:rPr lang="en-US" altLang="zh-CN" sz="2400" dirty="0" smtClean="0"/>
              <a:t>final</a:t>
            </a:r>
            <a:r>
              <a:rPr lang="zh-CN" altLang="zh-CN" sz="2400" dirty="0" smtClean="0"/>
              <a:t>修饰的类不能再</a:t>
            </a:r>
            <a:r>
              <a:rPr lang="zh-CN" altLang="en-US" sz="2400" dirty="0" smtClean="0"/>
              <a:t>派生</a:t>
            </a:r>
            <a:r>
              <a:rPr lang="zh-CN" altLang="zh-CN" sz="2400" dirty="0" smtClean="0"/>
              <a:t>子类；</a:t>
            </a:r>
            <a:endParaRPr lang="en-US" altLang="zh-CN" sz="2400" dirty="0" smtClean="0"/>
          </a:p>
          <a:p>
            <a:r>
              <a:rPr lang="zh-CN" altLang="zh-CN" sz="2400" dirty="0" smtClean="0"/>
              <a:t>用</a:t>
            </a:r>
            <a:r>
              <a:rPr lang="en-US" altLang="zh-CN" sz="2400" dirty="0" smtClean="0"/>
              <a:t>final</a:t>
            </a:r>
            <a:r>
              <a:rPr lang="zh-CN" altLang="zh-CN" sz="2400" dirty="0" smtClean="0"/>
              <a:t>声明的方法不能再被重写；</a:t>
            </a:r>
            <a:endParaRPr lang="en-US" altLang="zh-CN" sz="2400" dirty="0" smtClean="0"/>
          </a:p>
          <a:p>
            <a:r>
              <a:rPr lang="zh-CN" altLang="zh-CN" sz="2400" dirty="0" smtClean="0"/>
              <a:t>用</a:t>
            </a:r>
            <a:r>
              <a:rPr lang="en-US" altLang="zh-CN" sz="2400" dirty="0" smtClean="0"/>
              <a:t>final</a:t>
            </a:r>
            <a:r>
              <a:rPr lang="zh-CN" altLang="zh-CN" sz="2400" dirty="0" smtClean="0"/>
              <a:t>声明的成员变量（</a:t>
            </a:r>
            <a:r>
              <a:rPr lang="zh-CN" altLang="en-US" sz="2400" dirty="0" smtClean="0"/>
              <a:t>即</a:t>
            </a:r>
            <a:r>
              <a:rPr lang="zh-CN" altLang="zh-CN" sz="2400" dirty="0" smtClean="0"/>
              <a:t>常量）初始化后，不能再被重新赋值或修改。</a:t>
            </a:r>
            <a:endParaRPr lang="zh-CN" altLang="zh-C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extLst>
      <p:ext uri="{BB962C8B-B14F-4D97-AF65-F5344CB8AC3E}">
        <p14:creationId xmlns:p14="http://schemas.microsoft.com/office/powerpoint/2010/main" val="237323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4</a:t>
            </a:fld>
            <a:endParaRPr lang="zh-CN" altLang="en-US" dirty="0"/>
          </a:p>
        </p:txBody>
      </p:sp>
      <p:sp>
        <p:nvSpPr>
          <p:cNvPr id="7" name="内容占位符 6"/>
          <p:cNvSpPr>
            <a:spLocks noGrp="1"/>
          </p:cNvSpPr>
          <p:nvPr>
            <p:ph sz="quarter" idx="12"/>
          </p:nvPr>
        </p:nvSpPr>
        <p:spPr/>
        <p:txBody>
          <a:bodyPr>
            <a:normAutofit/>
          </a:bodyPr>
          <a:lstStyle/>
          <a:p>
            <a:r>
              <a:rPr lang="zh-CN" altLang="en-US" sz="2800" dirty="0" smtClean="0"/>
              <a:t>封装</a:t>
            </a:r>
            <a:endParaRPr lang="en-US" altLang="zh-CN" sz="2800" dirty="0" smtClean="0"/>
          </a:p>
          <a:p>
            <a:pPr>
              <a:buNone/>
            </a:pPr>
            <a:r>
              <a:rPr lang="en-US" altLang="zh-CN" sz="2800" dirty="0" smtClean="0"/>
              <a:t>       </a:t>
            </a:r>
            <a:r>
              <a:rPr lang="zh-CN" altLang="zh-CN" sz="2400" dirty="0" smtClean="0"/>
              <a:t>封装是一种将操作和操作所涉及的数据捆绑在一起，使其免受外界干扰和误用的机制</a:t>
            </a:r>
            <a:r>
              <a:rPr lang="zh-CN" altLang="en-US" sz="2400" dirty="0" smtClean="0"/>
              <a:t>。</a:t>
            </a: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zh-CN" altLang="en-US" sz="2400" dirty="0" smtClean="0"/>
              <a:t>       通过封装，使用者只能</a:t>
            </a:r>
            <a:r>
              <a:rPr lang="zh-CN" altLang="zh-CN" sz="2400" dirty="0" smtClean="0"/>
              <a:t>通过录音机的按键来使用它，而不是直接改变其速度、方向</a:t>
            </a:r>
            <a:r>
              <a:rPr lang="zh-CN" altLang="en-US" sz="2400" dirty="0" smtClean="0"/>
              <a:t>。</a:t>
            </a:r>
            <a:endParaRPr lang="zh-CN" altLang="en-US" sz="2400" dirty="0"/>
          </a:p>
        </p:txBody>
      </p:sp>
      <p:pic>
        <p:nvPicPr>
          <p:cNvPr id="2051" name="Picture 3" descr="040101"/>
          <p:cNvPicPr>
            <a:picLocks noChangeAspect="1" noChangeArrowheads="1"/>
          </p:cNvPicPr>
          <p:nvPr/>
        </p:nvPicPr>
        <p:blipFill>
          <a:blip r:embed="rId2" cstate="print"/>
          <a:srcRect/>
          <a:stretch>
            <a:fillRect/>
          </a:stretch>
        </p:blipFill>
        <p:spPr bwMode="auto">
          <a:xfrm>
            <a:off x="3347864" y="2780928"/>
            <a:ext cx="2137288" cy="2160241"/>
          </a:xfrm>
          <a:prstGeom prst="rect">
            <a:avLst/>
          </a:prstGeom>
          <a:noFill/>
          <a:ln w="9525">
            <a:noFill/>
            <a:miter lim="800000"/>
            <a:headEnd/>
            <a:tailEnd/>
          </a:ln>
        </p:spPr>
      </p:pic>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5</a:t>
            </a:fld>
            <a:endParaRPr lang="zh-CN" altLang="en-US" dirty="0"/>
          </a:p>
        </p:txBody>
      </p:sp>
      <p:sp>
        <p:nvSpPr>
          <p:cNvPr id="7" name="内容占位符 6"/>
          <p:cNvSpPr>
            <a:spLocks noGrp="1"/>
          </p:cNvSpPr>
          <p:nvPr>
            <p:ph sz="quarter" idx="12"/>
          </p:nvPr>
        </p:nvSpPr>
        <p:spPr/>
        <p:txBody>
          <a:bodyPr>
            <a:normAutofit lnSpcReduction="10000"/>
          </a:bodyPr>
          <a:lstStyle/>
          <a:p>
            <a:r>
              <a:rPr lang="zh-CN" altLang="en-US" sz="2800" dirty="0" smtClean="0"/>
              <a:t>继承</a:t>
            </a:r>
            <a:endParaRPr lang="en-US" altLang="zh-CN" sz="2800" dirty="0" smtClean="0"/>
          </a:p>
          <a:p>
            <a:pPr>
              <a:buNone/>
            </a:pPr>
            <a:r>
              <a:rPr lang="en-US" altLang="zh-CN" sz="2400" dirty="0" smtClean="0"/>
              <a:t>       </a:t>
            </a:r>
            <a:r>
              <a:rPr lang="zh-CN" altLang="zh-CN" sz="2400" dirty="0" smtClean="0"/>
              <a:t>继承是指一个新的类</a:t>
            </a:r>
            <a:r>
              <a:rPr lang="en-US" altLang="zh-CN" sz="2400" dirty="0" smtClean="0"/>
              <a:t>(</a:t>
            </a:r>
            <a:r>
              <a:rPr lang="zh-CN" altLang="en-US" sz="2400" dirty="0" smtClean="0"/>
              <a:t>子类</a:t>
            </a:r>
            <a:r>
              <a:rPr lang="en-US" altLang="zh-CN" sz="2400" dirty="0" smtClean="0"/>
              <a:t>)</a:t>
            </a:r>
            <a:r>
              <a:rPr lang="zh-CN" altLang="zh-CN" sz="2400" dirty="0" smtClean="0"/>
              <a:t>继承原有类</a:t>
            </a:r>
            <a:r>
              <a:rPr lang="en-US" altLang="zh-CN" sz="2400" dirty="0" smtClean="0"/>
              <a:t>(</a:t>
            </a:r>
            <a:r>
              <a:rPr lang="zh-CN" altLang="en-US" sz="2400" dirty="0" smtClean="0"/>
              <a:t>父类</a:t>
            </a:r>
            <a:r>
              <a:rPr lang="en-US" altLang="zh-CN" sz="2400" dirty="0" smtClean="0"/>
              <a:t>)</a:t>
            </a:r>
            <a:r>
              <a:rPr lang="zh-CN" altLang="zh-CN" sz="2400" dirty="0" smtClean="0"/>
              <a:t>的基本特征，并可增加新的特性</a:t>
            </a:r>
            <a:r>
              <a:rPr lang="zh-CN" altLang="en-US" sz="2400" dirty="0" smtClean="0"/>
              <a:t>。</a:t>
            </a:r>
            <a:endParaRPr lang="en-US" altLang="zh-CN" sz="2400" dirty="0" smtClean="0"/>
          </a:p>
          <a:p>
            <a:pPr>
              <a:buNone/>
            </a:pPr>
            <a:r>
              <a:rPr lang="en-US" altLang="zh-CN" sz="2400" dirty="0" smtClean="0"/>
              <a:t>       </a:t>
            </a:r>
            <a:r>
              <a:rPr lang="zh-CN" altLang="en-US" sz="2400" dirty="0" smtClean="0"/>
              <a:t>由于</a:t>
            </a:r>
            <a:r>
              <a:rPr lang="zh-CN" altLang="zh-CN" sz="2400" dirty="0" smtClean="0"/>
              <a:t>父类的基本特征可被所有子类对象共享，</a:t>
            </a:r>
            <a:r>
              <a:rPr lang="zh-CN" altLang="en-US" sz="2400" dirty="0" smtClean="0"/>
              <a:t>因此通过集成可以</a:t>
            </a:r>
            <a:r>
              <a:rPr lang="zh-CN" altLang="zh-CN" sz="2400" dirty="0" smtClean="0"/>
              <a:t>提高类的</a:t>
            </a:r>
            <a:r>
              <a:rPr lang="zh-CN" altLang="en-US" sz="2400" dirty="0" smtClean="0"/>
              <a:t>复用性。</a:t>
            </a: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zh-CN" altLang="en-US" sz="2400" dirty="0" smtClean="0"/>
              <a:t>       </a:t>
            </a:r>
            <a:endParaRPr lang="zh-CN" altLang="en-US" sz="2400" dirty="0"/>
          </a:p>
        </p:txBody>
      </p:sp>
      <p:pic>
        <p:nvPicPr>
          <p:cNvPr id="3074" name="Picture 2" descr="40106"/>
          <p:cNvPicPr>
            <a:picLocks noChangeAspect="1" noChangeArrowheads="1"/>
          </p:cNvPicPr>
          <p:nvPr/>
        </p:nvPicPr>
        <p:blipFill>
          <a:blip r:embed="rId2" cstate="print"/>
          <a:srcRect/>
          <a:stretch>
            <a:fillRect/>
          </a:stretch>
        </p:blipFill>
        <p:spPr bwMode="auto">
          <a:xfrm>
            <a:off x="1979712" y="3717032"/>
            <a:ext cx="5368401" cy="1872208"/>
          </a:xfrm>
          <a:prstGeom prst="rect">
            <a:avLst/>
          </a:prstGeom>
          <a:noFill/>
          <a:ln w="9525">
            <a:noFill/>
            <a:miter lim="800000"/>
            <a:headEnd/>
            <a:tailEnd/>
          </a:ln>
        </p:spPr>
      </p:pic>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dirty="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6</a:t>
            </a:fld>
            <a:endParaRPr lang="zh-CN" altLang="en-US" dirty="0"/>
          </a:p>
        </p:txBody>
      </p:sp>
      <p:sp>
        <p:nvSpPr>
          <p:cNvPr id="7" name="内容占位符 6"/>
          <p:cNvSpPr>
            <a:spLocks noGrp="1"/>
          </p:cNvSpPr>
          <p:nvPr>
            <p:ph sz="quarter" idx="12"/>
          </p:nvPr>
        </p:nvSpPr>
        <p:spPr/>
        <p:txBody>
          <a:bodyPr>
            <a:normAutofit fontScale="92500" lnSpcReduction="10000"/>
          </a:bodyPr>
          <a:lstStyle/>
          <a:p>
            <a:r>
              <a:rPr lang="zh-CN" altLang="en-US" sz="2800" dirty="0" smtClean="0"/>
              <a:t>多态</a:t>
            </a:r>
            <a:endParaRPr lang="en-US" altLang="zh-CN" sz="2800" dirty="0" smtClean="0"/>
          </a:p>
          <a:p>
            <a:pPr>
              <a:buNone/>
            </a:pPr>
            <a:r>
              <a:rPr lang="en-US" altLang="zh-CN" sz="2400" dirty="0" smtClean="0"/>
              <a:t>         </a:t>
            </a:r>
            <a:r>
              <a:rPr lang="zh-CN" altLang="zh-CN" sz="2400" dirty="0" smtClean="0"/>
              <a:t>多态性是指类中同一名称的行为（方法）可以有多种不同的功能，或者相同的接口有多种实现方法</a:t>
            </a:r>
            <a:r>
              <a:rPr lang="zh-CN" altLang="en-US" sz="2400" dirty="0" smtClean="0"/>
              <a:t>。</a:t>
            </a:r>
            <a:endParaRPr lang="en-US" altLang="zh-CN" sz="2400" dirty="0" smtClean="0"/>
          </a:p>
          <a:p>
            <a:pPr lvl="1"/>
            <a:r>
              <a:rPr lang="zh-CN" altLang="en-US" sz="2000" dirty="0" smtClean="0"/>
              <a:t>重载（</a:t>
            </a:r>
            <a:r>
              <a:rPr lang="en-US" altLang="zh-CN" sz="2000" dirty="0" smtClean="0"/>
              <a:t>overload</a:t>
            </a:r>
            <a:r>
              <a:rPr lang="zh-CN" altLang="en-US" sz="2000" dirty="0" smtClean="0"/>
              <a:t>）</a:t>
            </a:r>
            <a:endParaRPr lang="en-US" altLang="zh-CN" sz="2000" dirty="0" smtClean="0"/>
          </a:p>
          <a:p>
            <a:pPr lvl="1"/>
            <a:r>
              <a:rPr lang="zh-CN" altLang="en-US" sz="2000" dirty="0" smtClean="0"/>
              <a:t>重写（覆盖，</a:t>
            </a:r>
            <a:r>
              <a:rPr lang="en-US" altLang="zh-CN" sz="2000" dirty="0" err="1" smtClean="0"/>
              <a:t>overide</a:t>
            </a:r>
            <a:r>
              <a:rPr lang="zh-CN" altLang="en-US" sz="2000" dirty="0" smtClean="0"/>
              <a:t>）</a:t>
            </a:r>
            <a:endParaRPr lang="en-US" altLang="zh-CN" dirty="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zh-CN" altLang="en-US" sz="2400" dirty="0" smtClean="0"/>
              <a:t>       </a:t>
            </a:r>
            <a:endParaRPr lang="zh-CN" altLang="en-US" sz="2400" dirty="0"/>
          </a:p>
        </p:txBody>
      </p:sp>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zh-CN" dirty="0" smtClean="0"/>
              <a:t>类和对象初探</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7</a:t>
            </a:fld>
            <a:endParaRPr lang="zh-CN" altLang="en-US" dirty="0"/>
          </a:p>
        </p:txBody>
      </p:sp>
      <p:sp>
        <p:nvSpPr>
          <p:cNvPr id="4" name="内容占位符 3"/>
          <p:cNvSpPr>
            <a:spLocks noGrp="1"/>
          </p:cNvSpPr>
          <p:nvPr>
            <p:ph sz="quarter" idx="12"/>
          </p:nvPr>
        </p:nvSpPr>
        <p:spPr/>
        <p:txBody>
          <a:bodyPr>
            <a:normAutofit/>
          </a:bodyPr>
          <a:lstStyle/>
          <a:p>
            <a:pPr>
              <a:buNone/>
            </a:pPr>
            <a:r>
              <a:rPr lang="zh-CN" altLang="en-US" dirty="0" smtClean="0"/>
              <a:t>        </a:t>
            </a:r>
            <a:r>
              <a:rPr lang="zh-CN" altLang="en-US" sz="2400" dirty="0" smtClean="0"/>
              <a:t>类是描述对象的“基本原型”，</a:t>
            </a:r>
            <a:r>
              <a:rPr lang="zh-CN" altLang="zh-CN" sz="2400" dirty="0" smtClean="0"/>
              <a:t>它封装了一类对象的属性和</a:t>
            </a:r>
            <a:r>
              <a:rPr lang="zh-CN" altLang="en-US" sz="2400" dirty="0" smtClean="0"/>
              <a:t>可以</a:t>
            </a:r>
            <a:r>
              <a:rPr lang="zh-CN" altLang="zh-CN" sz="2400" dirty="0" smtClean="0"/>
              <a:t>改变这些属性的方法</a:t>
            </a:r>
            <a:r>
              <a:rPr lang="zh-CN" altLang="en-US" sz="2400" dirty="0" smtClean="0"/>
              <a:t>，在面向对象的程序设计中，类是程序的基本单元。</a:t>
            </a:r>
          </a:p>
          <a:p>
            <a:pPr>
              <a:buNone/>
            </a:pPr>
            <a:r>
              <a:rPr lang="en-US" altLang="zh-CN" sz="2400" dirty="0" smtClean="0"/>
              <a:t>         </a:t>
            </a:r>
            <a:r>
              <a:rPr lang="zh-CN" altLang="zh-CN" sz="2400" dirty="0" smtClean="0"/>
              <a:t>用户必须先定义类，并生成该类的实例，然后才能通过该实例访问其成员变量和方法</a:t>
            </a:r>
            <a:r>
              <a:rPr lang="zh-CN" altLang="en-US" sz="2400" dirty="0" smtClean="0"/>
              <a:t>。</a:t>
            </a:r>
            <a:endParaRPr lang="zh-CN" altLang="en-US" sz="2400" dirty="0"/>
          </a:p>
        </p:txBody>
      </p:sp>
      <p:grpSp>
        <p:nvGrpSpPr>
          <p:cNvPr id="5" name="Group 6"/>
          <p:cNvGrpSpPr>
            <a:grpSpLocks/>
          </p:cNvGrpSpPr>
          <p:nvPr/>
        </p:nvGrpSpPr>
        <p:grpSpPr bwMode="auto">
          <a:xfrm>
            <a:off x="2267744" y="3861048"/>
            <a:ext cx="4067175" cy="2333625"/>
            <a:chOff x="2160" y="2112"/>
            <a:chExt cx="3312" cy="1791"/>
          </a:xfrm>
        </p:grpSpPr>
        <p:sp>
          <p:nvSpPr>
            <p:cNvPr id="6" name="Oval 7"/>
            <p:cNvSpPr>
              <a:spLocks noChangeArrowheads="1"/>
            </p:cNvSpPr>
            <p:nvPr/>
          </p:nvSpPr>
          <p:spPr bwMode="auto">
            <a:xfrm>
              <a:off x="3648" y="2112"/>
              <a:ext cx="1824" cy="1776"/>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7" name="Line 8"/>
            <p:cNvSpPr>
              <a:spLocks noChangeShapeType="1"/>
            </p:cNvSpPr>
            <p:nvPr/>
          </p:nvSpPr>
          <p:spPr bwMode="auto">
            <a:xfrm>
              <a:off x="4080" y="2256"/>
              <a:ext cx="912" cy="1488"/>
            </a:xfrm>
            <a:prstGeom prst="line">
              <a:avLst/>
            </a:prstGeom>
            <a:noFill/>
            <a:ln w="38100">
              <a:solidFill>
                <a:schemeClr val="tx1"/>
              </a:solidFill>
              <a:round/>
              <a:headEnd/>
              <a:tailEnd/>
            </a:ln>
          </p:spPr>
          <p:txBody>
            <a:bodyPr wrap="none" anchor="ctr"/>
            <a:lstStyle/>
            <a:p>
              <a:endParaRPr lang="zh-CN" altLang="en-US"/>
            </a:p>
          </p:txBody>
        </p:sp>
        <p:sp>
          <p:nvSpPr>
            <p:cNvPr id="8" name="Line 9"/>
            <p:cNvSpPr>
              <a:spLocks noChangeShapeType="1"/>
            </p:cNvSpPr>
            <p:nvPr/>
          </p:nvSpPr>
          <p:spPr bwMode="auto">
            <a:xfrm flipH="1">
              <a:off x="4176" y="2160"/>
              <a:ext cx="672" cy="1728"/>
            </a:xfrm>
            <a:prstGeom prst="line">
              <a:avLst/>
            </a:prstGeom>
            <a:noFill/>
            <a:ln w="9525">
              <a:solidFill>
                <a:schemeClr val="tx1"/>
              </a:solidFill>
              <a:round/>
              <a:headEnd/>
              <a:tailEnd/>
            </a:ln>
          </p:spPr>
          <p:txBody>
            <a:bodyPr wrap="none" anchor="ctr"/>
            <a:lstStyle/>
            <a:p>
              <a:endParaRPr lang="zh-CN" altLang="en-US"/>
            </a:p>
          </p:txBody>
        </p:sp>
        <p:sp>
          <p:nvSpPr>
            <p:cNvPr id="9" name="Line 10"/>
            <p:cNvSpPr>
              <a:spLocks noChangeShapeType="1"/>
            </p:cNvSpPr>
            <p:nvPr/>
          </p:nvSpPr>
          <p:spPr bwMode="auto">
            <a:xfrm>
              <a:off x="3648" y="2976"/>
              <a:ext cx="1824" cy="0"/>
            </a:xfrm>
            <a:prstGeom prst="line">
              <a:avLst/>
            </a:prstGeom>
            <a:noFill/>
            <a:ln w="38100">
              <a:solidFill>
                <a:schemeClr val="tx1"/>
              </a:solidFill>
              <a:round/>
              <a:headEnd/>
              <a:tailEnd/>
            </a:ln>
          </p:spPr>
          <p:txBody>
            <a:bodyPr wrap="none" anchor="ctr"/>
            <a:lstStyle/>
            <a:p>
              <a:endParaRPr lang="zh-CN" altLang="en-US"/>
            </a:p>
          </p:txBody>
        </p:sp>
        <p:sp>
          <p:nvSpPr>
            <p:cNvPr id="10" name="Oval 11"/>
            <p:cNvSpPr>
              <a:spLocks noChangeArrowheads="1"/>
            </p:cNvSpPr>
            <p:nvPr/>
          </p:nvSpPr>
          <p:spPr bwMode="auto">
            <a:xfrm>
              <a:off x="4080" y="2544"/>
              <a:ext cx="912" cy="864"/>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1" name="Rectangle 12"/>
            <p:cNvSpPr>
              <a:spLocks noChangeArrowheads="1"/>
            </p:cNvSpPr>
            <p:nvPr/>
          </p:nvSpPr>
          <p:spPr bwMode="auto">
            <a:xfrm>
              <a:off x="4416" y="2688"/>
              <a:ext cx="144" cy="144"/>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2" name="Oval 13"/>
            <p:cNvSpPr>
              <a:spLocks noChangeArrowheads="1"/>
            </p:cNvSpPr>
            <p:nvPr/>
          </p:nvSpPr>
          <p:spPr bwMode="auto">
            <a:xfrm>
              <a:off x="4224" y="3024"/>
              <a:ext cx="144" cy="192"/>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3" name="AutoShape 14"/>
            <p:cNvSpPr>
              <a:spLocks noChangeArrowheads="1"/>
            </p:cNvSpPr>
            <p:nvPr/>
          </p:nvSpPr>
          <p:spPr bwMode="auto">
            <a:xfrm>
              <a:off x="4272" y="2784"/>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Rectangle 15"/>
            <p:cNvSpPr>
              <a:spLocks noChangeArrowheads="1"/>
            </p:cNvSpPr>
            <p:nvPr/>
          </p:nvSpPr>
          <p:spPr bwMode="auto">
            <a:xfrm>
              <a:off x="4512" y="2976"/>
              <a:ext cx="144" cy="144"/>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5" name="Oval 16"/>
            <p:cNvSpPr>
              <a:spLocks noChangeArrowheads="1"/>
            </p:cNvSpPr>
            <p:nvPr/>
          </p:nvSpPr>
          <p:spPr bwMode="auto">
            <a:xfrm>
              <a:off x="4656" y="2736"/>
              <a:ext cx="144" cy="192"/>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6" name="AutoShape 17"/>
            <p:cNvSpPr>
              <a:spLocks noChangeArrowheads="1"/>
            </p:cNvSpPr>
            <p:nvPr/>
          </p:nvSpPr>
          <p:spPr bwMode="auto">
            <a:xfrm>
              <a:off x="4416" y="3168"/>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7" name="Text Box 18"/>
            <p:cNvSpPr txBox="1">
              <a:spLocks noChangeArrowheads="1"/>
            </p:cNvSpPr>
            <p:nvPr/>
          </p:nvSpPr>
          <p:spPr bwMode="auto">
            <a:xfrm>
              <a:off x="2160" y="2256"/>
              <a:ext cx="1114" cy="351"/>
            </a:xfrm>
            <a:prstGeom prst="rect">
              <a:avLst/>
            </a:prstGeom>
            <a:noFill/>
            <a:ln w="9525">
              <a:noFill/>
              <a:miter lim="800000"/>
              <a:headEnd/>
              <a:tailEnd/>
            </a:ln>
          </p:spPr>
          <p:txBody>
            <a:bodyPr wrap="none">
              <a:spAutoFit/>
            </a:bodyPr>
            <a:lstStyle/>
            <a:p>
              <a:r>
                <a:rPr kumimoji="1" lang="en-US" altLang="zh-CN" sz="2400" b="1">
                  <a:solidFill>
                    <a:srgbClr val="000066"/>
                  </a:solidFill>
                  <a:latin typeface="Times New Roman" pitchFamily="18" charset="0"/>
                </a:rPr>
                <a:t>variables</a:t>
              </a:r>
              <a:endParaRPr kumimoji="1" lang="en-US" altLang="zh-CN" sz="2400" b="1">
                <a:solidFill>
                  <a:srgbClr val="990000"/>
                </a:solidFill>
                <a:latin typeface="Times New Roman" pitchFamily="18" charset="0"/>
              </a:endParaRPr>
            </a:p>
          </p:txBody>
        </p:sp>
        <p:sp>
          <p:nvSpPr>
            <p:cNvPr id="18" name="Line 19"/>
            <p:cNvSpPr>
              <a:spLocks noChangeShapeType="1"/>
            </p:cNvSpPr>
            <p:nvPr/>
          </p:nvSpPr>
          <p:spPr bwMode="auto">
            <a:xfrm>
              <a:off x="2976" y="2448"/>
              <a:ext cx="1488"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 name="Line 20"/>
            <p:cNvSpPr>
              <a:spLocks noChangeShapeType="1"/>
            </p:cNvSpPr>
            <p:nvPr/>
          </p:nvSpPr>
          <p:spPr bwMode="auto">
            <a:xfrm>
              <a:off x="2976" y="2448"/>
              <a:ext cx="1392" cy="432"/>
            </a:xfrm>
            <a:prstGeom prst="line">
              <a:avLst/>
            </a:prstGeom>
            <a:noFill/>
            <a:ln w="9525">
              <a:solidFill>
                <a:schemeClr val="tx1"/>
              </a:solidFill>
              <a:round/>
              <a:headEnd/>
              <a:tailEnd/>
            </a:ln>
          </p:spPr>
          <p:txBody>
            <a:bodyPr wrap="none" anchor="ctr"/>
            <a:lstStyle/>
            <a:p>
              <a:endParaRPr lang="zh-CN" altLang="en-US"/>
            </a:p>
          </p:txBody>
        </p:sp>
        <p:sp>
          <p:nvSpPr>
            <p:cNvPr id="20" name="Line 21"/>
            <p:cNvSpPr>
              <a:spLocks noChangeShapeType="1"/>
            </p:cNvSpPr>
            <p:nvPr/>
          </p:nvSpPr>
          <p:spPr bwMode="auto">
            <a:xfrm>
              <a:off x="3024" y="2448"/>
              <a:ext cx="1248" cy="67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 name="Text Box 22"/>
            <p:cNvSpPr txBox="1">
              <a:spLocks noChangeArrowheads="1"/>
            </p:cNvSpPr>
            <p:nvPr/>
          </p:nvSpPr>
          <p:spPr bwMode="auto">
            <a:xfrm>
              <a:off x="2208" y="3552"/>
              <a:ext cx="1047" cy="351"/>
            </a:xfrm>
            <a:prstGeom prst="rect">
              <a:avLst/>
            </a:prstGeom>
            <a:noFill/>
            <a:ln w="9525">
              <a:noFill/>
              <a:miter lim="800000"/>
              <a:headEnd/>
              <a:tailEnd/>
            </a:ln>
          </p:spPr>
          <p:txBody>
            <a:bodyPr wrap="none">
              <a:spAutoFit/>
            </a:bodyPr>
            <a:lstStyle/>
            <a:p>
              <a:r>
                <a:rPr kumimoji="1" lang="en-US" altLang="zh-CN" sz="2400" b="1">
                  <a:solidFill>
                    <a:srgbClr val="000066"/>
                  </a:solidFill>
                  <a:latin typeface="Times New Roman" pitchFamily="18" charset="0"/>
                </a:rPr>
                <a:t>methods</a:t>
              </a:r>
              <a:endParaRPr kumimoji="1" lang="en-US" altLang="zh-CN" sz="2400" b="1">
                <a:solidFill>
                  <a:srgbClr val="990000"/>
                </a:solidFill>
                <a:latin typeface="Times New Roman" pitchFamily="18" charset="0"/>
              </a:endParaRPr>
            </a:p>
          </p:txBody>
        </p:sp>
        <p:sp>
          <p:nvSpPr>
            <p:cNvPr id="22" name="Line 23"/>
            <p:cNvSpPr>
              <a:spLocks noChangeShapeType="1"/>
            </p:cNvSpPr>
            <p:nvPr/>
          </p:nvSpPr>
          <p:spPr bwMode="auto">
            <a:xfrm flipV="1">
              <a:off x="3024" y="2832"/>
              <a:ext cx="720" cy="86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4"/>
            <p:cNvSpPr>
              <a:spLocks noChangeShapeType="1"/>
            </p:cNvSpPr>
            <p:nvPr/>
          </p:nvSpPr>
          <p:spPr bwMode="auto">
            <a:xfrm flipV="1">
              <a:off x="3024" y="3552"/>
              <a:ext cx="2112"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4" name="Line 25"/>
            <p:cNvSpPr>
              <a:spLocks noChangeShapeType="1"/>
            </p:cNvSpPr>
            <p:nvPr/>
          </p:nvSpPr>
          <p:spPr bwMode="auto">
            <a:xfrm flipV="1">
              <a:off x="3024" y="3312"/>
              <a:ext cx="960" cy="384"/>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定义类</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8</a:t>
            </a:fld>
            <a:endParaRPr lang="zh-CN" altLang="en-US" dirty="0"/>
          </a:p>
        </p:txBody>
      </p:sp>
      <p:sp>
        <p:nvSpPr>
          <p:cNvPr id="4" name="内容占位符 3"/>
          <p:cNvSpPr>
            <a:spLocks noGrp="1"/>
          </p:cNvSpPr>
          <p:nvPr>
            <p:ph sz="quarter" idx="12"/>
          </p:nvPr>
        </p:nvSpPr>
        <p:spPr>
          <a:xfrm>
            <a:off x="468312" y="981075"/>
            <a:ext cx="8352160" cy="5400675"/>
          </a:xfrm>
        </p:spPr>
        <p:txBody>
          <a:bodyPr/>
          <a:lstStyle/>
          <a:p>
            <a:r>
              <a:rPr lang="zh-CN" altLang="en-US" sz="2400" dirty="0" smtClean="0"/>
              <a:t>类</a:t>
            </a:r>
            <a:r>
              <a:rPr lang="zh-CN" altLang="zh-CN" sz="2400" dirty="0" smtClean="0"/>
              <a:t>通过关键字</a:t>
            </a:r>
            <a:r>
              <a:rPr lang="en-US" altLang="zh-CN" sz="2400" dirty="0" smtClean="0"/>
              <a:t>class</a:t>
            </a:r>
            <a:r>
              <a:rPr lang="zh-CN" altLang="zh-CN" sz="2400" dirty="0" smtClean="0"/>
              <a:t>进行标识，基本形式如下：</a:t>
            </a:r>
          </a:p>
          <a:p>
            <a:pPr>
              <a:buNone/>
            </a:pPr>
            <a:r>
              <a:rPr lang="en-US" altLang="zh-CN" sz="2400" dirty="0" smtClean="0"/>
              <a:t>      </a:t>
            </a:r>
          </a:p>
          <a:p>
            <a:pPr>
              <a:buNone/>
            </a:pPr>
            <a:r>
              <a:rPr lang="en-US" altLang="zh-CN" sz="2400" dirty="0" smtClean="0"/>
              <a:t>      </a:t>
            </a:r>
            <a:r>
              <a:rPr lang="en-US" altLang="zh-CN" sz="2200" dirty="0" smtClean="0"/>
              <a:t>[</a:t>
            </a:r>
            <a:r>
              <a:rPr lang="zh-CN" altLang="zh-CN" sz="2200" dirty="0" smtClean="0"/>
              <a:t>类修饰符</a:t>
            </a:r>
            <a:r>
              <a:rPr lang="en-US" altLang="zh-CN" sz="2200" dirty="0" smtClean="0"/>
              <a:t>] class </a:t>
            </a:r>
            <a:r>
              <a:rPr lang="zh-CN" altLang="zh-CN" sz="2200" dirty="0" smtClean="0"/>
              <a:t>类名</a:t>
            </a:r>
            <a:r>
              <a:rPr lang="en-US" altLang="zh-CN" sz="2200" dirty="0" smtClean="0"/>
              <a:t> [extends </a:t>
            </a:r>
            <a:r>
              <a:rPr lang="zh-CN" altLang="zh-CN" sz="2200" dirty="0" smtClean="0"/>
              <a:t>父类名</a:t>
            </a:r>
            <a:r>
              <a:rPr lang="en-US" altLang="zh-CN" sz="2200" dirty="0" smtClean="0"/>
              <a:t>] [implements </a:t>
            </a:r>
            <a:r>
              <a:rPr lang="zh-CN" altLang="zh-CN" sz="2200" dirty="0" smtClean="0"/>
              <a:t>接口名</a:t>
            </a:r>
            <a:r>
              <a:rPr lang="en-US" altLang="zh-CN" sz="2200" dirty="0" smtClean="0"/>
              <a:t>]</a:t>
            </a:r>
            <a:endParaRPr lang="zh-CN" altLang="zh-CN" sz="2200" dirty="0" smtClean="0"/>
          </a:p>
          <a:p>
            <a:pPr>
              <a:buNone/>
            </a:pPr>
            <a:r>
              <a:rPr lang="en-US" altLang="zh-CN" sz="2200" dirty="0" smtClean="0"/>
              <a:t>         {</a:t>
            </a:r>
            <a:endParaRPr lang="zh-CN" altLang="zh-CN" sz="2200" dirty="0" smtClean="0"/>
          </a:p>
          <a:p>
            <a:pPr>
              <a:buNone/>
            </a:pPr>
            <a:r>
              <a:rPr lang="en-US" altLang="zh-CN" sz="2200" dirty="0" smtClean="0"/>
              <a:t>               //</a:t>
            </a:r>
            <a:r>
              <a:rPr lang="zh-CN" altLang="zh-CN" sz="2200" dirty="0" smtClean="0"/>
              <a:t>类体，包括定义类的</a:t>
            </a:r>
            <a:r>
              <a:rPr lang="zh-CN" altLang="zh-CN" sz="2200" dirty="0" smtClean="0">
                <a:solidFill>
                  <a:srgbClr val="C00000"/>
                </a:solidFill>
              </a:rPr>
              <a:t>成员变量</a:t>
            </a:r>
            <a:r>
              <a:rPr lang="en-US" altLang="zh-CN" sz="2200" dirty="0" smtClean="0">
                <a:solidFill>
                  <a:srgbClr val="C00000"/>
                </a:solidFill>
              </a:rPr>
              <a:t> </a:t>
            </a:r>
            <a:r>
              <a:rPr lang="zh-CN" altLang="zh-CN" sz="2200" dirty="0" smtClean="0">
                <a:solidFill>
                  <a:srgbClr val="C00000"/>
                </a:solidFill>
              </a:rPr>
              <a:t>和</a:t>
            </a:r>
            <a:r>
              <a:rPr lang="en-US" altLang="zh-CN" sz="2200" dirty="0" smtClean="0">
                <a:solidFill>
                  <a:srgbClr val="C00000"/>
                </a:solidFill>
              </a:rPr>
              <a:t> </a:t>
            </a:r>
            <a:r>
              <a:rPr lang="zh-CN" altLang="en-US" sz="2200" dirty="0" smtClean="0">
                <a:solidFill>
                  <a:srgbClr val="C00000"/>
                </a:solidFill>
              </a:rPr>
              <a:t>成员</a:t>
            </a:r>
            <a:r>
              <a:rPr lang="zh-CN" altLang="zh-CN" sz="2200" dirty="0" smtClean="0">
                <a:solidFill>
                  <a:srgbClr val="C00000"/>
                </a:solidFill>
              </a:rPr>
              <a:t>方法</a:t>
            </a:r>
          </a:p>
          <a:p>
            <a:pPr>
              <a:buNone/>
            </a:pPr>
            <a:r>
              <a:rPr lang="en-US" altLang="zh-CN" sz="2200" dirty="0" smtClean="0"/>
              <a:t>         }</a:t>
            </a:r>
          </a:p>
          <a:p>
            <a:pPr>
              <a:buNone/>
            </a:pPr>
            <a:endParaRPr lang="en-US" altLang="zh-CN" sz="2400" dirty="0" smtClean="0"/>
          </a:p>
          <a:p>
            <a:pPr lvl="1"/>
            <a:r>
              <a:rPr lang="zh-CN" altLang="zh-CN" sz="2000" dirty="0" smtClean="0"/>
              <a:t>“</a:t>
            </a:r>
            <a:r>
              <a:rPr lang="en-US" altLang="zh-CN" sz="2000" dirty="0" smtClean="0"/>
              <a:t>extends </a:t>
            </a:r>
            <a:r>
              <a:rPr lang="zh-CN" altLang="zh-CN" sz="2000" dirty="0" smtClean="0"/>
              <a:t>父类名”为可选项，表示所定义的</a:t>
            </a:r>
            <a:r>
              <a:rPr lang="en-US" altLang="zh-CN" sz="2000" dirty="0" smtClean="0"/>
              <a:t>类继承</a:t>
            </a:r>
            <a:r>
              <a:rPr lang="zh-CN" altLang="zh-CN" sz="2000" dirty="0" smtClean="0"/>
              <a:t>自其它父类。</a:t>
            </a:r>
          </a:p>
          <a:p>
            <a:pPr lvl="1"/>
            <a:r>
              <a:rPr lang="zh-CN" altLang="zh-CN" sz="2000" dirty="0" smtClean="0"/>
              <a:t>“</a:t>
            </a:r>
            <a:r>
              <a:rPr lang="en-US" altLang="zh-CN" sz="2000" dirty="0" smtClean="0"/>
              <a:t>implements </a:t>
            </a:r>
            <a:r>
              <a:rPr lang="zh-CN" altLang="zh-CN" sz="2000" dirty="0" smtClean="0"/>
              <a:t>接口名”为可选项，它表示我们定义的类需要通过实现某个接口完成</a:t>
            </a:r>
          </a:p>
          <a:p>
            <a:pPr>
              <a:lnSpc>
                <a:spcPct val="90000"/>
              </a:lnSpc>
            </a:pPr>
            <a:endParaRPr lang="zh-CN" altLang="en-US" sz="2500" dirty="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定义成员变量</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9</a:t>
            </a:fld>
            <a:endParaRPr lang="zh-CN" altLang="en-US" dirty="0"/>
          </a:p>
        </p:txBody>
      </p:sp>
      <p:sp>
        <p:nvSpPr>
          <p:cNvPr id="4" name="内容占位符 3"/>
          <p:cNvSpPr>
            <a:spLocks noGrp="1"/>
          </p:cNvSpPr>
          <p:nvPr>
            <p:ph sz="quarter" idx="12"/>
          </p:nvPr>
        </p:nvSpPr>
        <p:spPr/>
        <p:txBody>
          <a:bodyPr/>
          <a:lstStyle/>
          <a:p>
            <a:r>
              <a:rPr lang="zh-CN" altLang="zh-CN" dirty="0" smtClean="0"/>
              <a:t>成员变量的定义格式为：</a:t>
            </a:r>
          </a:p>
          <a:p>
            <a:pPr>
              <a:buNone/>
            </a:pPr>
            <a:r>
              <a:rPr lang="en-US" altLang="zh-CN" dirty="0" smtClean="0"/>
              <a:t>     	  </a:t>
            </a:r>
            <a:r>
              <a:rPr lang="en-US" altLang="zh-CN" sz="2400" dirty="0" smtClean="0"/>
              <a:t>[</a:t>
            </a:r>
            <a:r>
              <a:rPr lang="zh-CN" altLang="zh-CN" sz="2400" dirty="0" smtClean="0"/>
              <a:t>修饰符</a:t>
            </a:r>
            <a:r>
              <a:rPr lang="en-US" altLang="zh-CN" sz="2400" dirty="0" smtClean="0"/>
              <a:t>]  </a:t>
            </a:r>
            <a:r>
              <a:rPr lang="zh-CN" altLang="zh-CN" sz="2400" dirty="0" smtClean="0"/>
              <a:t>类型</a:t>
            </a:r>
            <a:r>
              <a:rPr lang="en-US" altLang="zh-CN" sz="2400" dirty="0" smtClean="0"/>
              <a:t>  </a:t>
            </a:r>
            <a:r>
              <a:rPr lang="zh-CN" altLang="zh-CN" sz="2400" dirty="0" smtClean="0"/>
              <a:t>成员变量名列表；</a:t>
            </a:r>
            <a:endParaRPr lang="en-US" altLang="zh-CN" sz="2400" dirty="0" smtClean="0"/>
          </a:p>
          <a:p>
            <a:pPr>
              <a:buNone/>
            </a:pPr>
            <a:endParaRPr lang="en-US" altLang="zh-CN" sz="2400" dirty="0" smtClean="0"/>
          </a:p>
          <a:p>
            <a:pPr marL="0" indent="0">
              <a:buNone/>
            </a:pPr>
            <a:r>
              <a:rPr lang="en-US" altLang="zh-CN" sz="2000" dirty="0" smtClean="0"/>
              <a:t>     </a:t>
            </a:r>
            <a:r>
              <a:rPr lang="zh-CN" altLang="zh-CN" sz="2000" dirty="0" smtClean="0"/>
              <a:t>成员变量的修饰符（如</a:t>
            </a:r>
            <a:r>
              <a:rPr lang="en-US" altLang="zh-CN" sz="2000" dirty="0" smtClean="0"/>
              <a:t>public, protected, private, final, static</a:t>
            </a:r>
            <a:r>
              <a:rPr lang="zh-CN" altLang="zh-CN" sz="2000" dirty="0" smtClean="0"/>
              <a:t>等）为可选项，主要起到对变量进行访问控制和限定的作用</a:t>
            </a:r>
            <a:r>
              <a:rPr lang="zh-CN" altLang="en-US" sz="2000" dirty="0" smtClean="0"/>
              <a:t>。</a:t>
            </a:r>
            <a:endParaRPr lang="zh-CN" altLang="zh-CN" sz="2000" dirty="0" smtClean="0"/>
          </a:p>
          <a:p>
            <a:pPr fontAlgn="base"/>
            <a:endParaRPr lang="zh-CN" altLang="zh-CN" dirty="0" smtClean="0"/>
          </a:p>
          <a:p>
            <a:endParaRPr lang="zh-CN" altLang="en-US" dirty="0"/>
          </a:p>
        </p:txBody>
      </p:sp>
      <p:pic>
        <p:nvPicPr>
          <p:cNvPr id="17409" name="Picture 1" descr="C:\Users\guping\AppData\Roaming\Tencent\Users\2398291056\QQ\WinTemp\RichOle\2C@704`VAT65Q8N63`[ZXG0.png"/>
          <p:cNvPicPr>
            <a:picLocks noChangeAspect="1" noChangeArrowheads="1"/>
          </p:cNvPicPr>
          <p:nvPr/>
        </p:nvPicPr>
        <p:blipFill>
          <a:blip r:embed="rId2" cstate="print"/>
          <a:srcRect r="60000" b="51705"/>
          <a:stretch>
            <a:fillRect/>
          </a:stretch>
        </p:blipFill>
        <p:spPr bwMode="auto">
          <a:xfrm>
            <a:off x="1115616" y="3501008"/>
            <a:ext cx="3041618" cy="2376264"/>
          </a:xfrm>
          <a:prstGeom prst="rect">
            <a:avLst/>
          </a:prstGeom>
          <a:noFill/>
        </p:spPr>
      </p:pic>
      <p:pic>
        <p:nvPicPr>
          <p:cNvPr id="6" name="Picture 1" descr="C:\Users\guping\AppData\Roaming\Tencent\Users\2398291056\QQ\WinTemp\RichOle\2C@704`VAT65Q8N63`[ZXG0.png"/>
          <p:cNvPicPr>
            <a:picLocks noChangeAspect="1" noChangeArrowheads="1"/>
          </p:cNvPicPr>
          <p:nvPr/>
        </p:nvPicPr>
        <p:blipFill>
          <a:blip r:embed="rId2" cstate="print"/>
          <a:srcRect t="48295" r="60000"/>
          <a:stretch>
            <a:fillRect/>
          </a:stretch>
        </p:blipFill>
        <p:spPr bwMode="auto">
          <a:xfrm>
            <a:off x="4788024" y="3501008"/>
            <a:ext cx="2668885" cy="22322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docProps/app.xml><?xml version="1.0" encoding="utf-8"?>
<Properties xmlns="http://schemas.openxmlformats.org/officeDocument/2006/extended-properties" xmlns:vt="http://schemas.openxmlformats.org/officeDocument/2006/docPropsVTypes">
  <Template/>
  <TotalTime>2849</TotalTime>
  <Words>1985</Words>
  <Application>Microsoft Office PowerPoint</Application>
  <PresentationFormat>全屏显示(4:3)</PresentationFormat>
  <Paragraphs>302</Paragraphs>
  <Slides>34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方正正大黑简体</vt:lpstr>
      <vt:lpstr>宋体</vt:lpstr>
      <vt:lpstr>微软雅黑</vt:lpstr>
      <vt:lpstr>Arial</vt:lpstr>
      <vt:lpstr>Calibri</vt:lpstr>
      <vt:lpstr>Times New Roman</vt:lpstr>
      <vt:lpstr>Verdana</vt:lpstr>
      <vt:lpstr>Wingdings</vt:lpstr>
      <vt:lpstr>由Nordri®（www.nordridesign.com ） 设计提供</vt:lpstr>
      <vt:lpstr>剪辑</vt:lpstr>
      <vt:lpstr>Java程序设计</vt:lpstr>
      <vt:lpstr>PowerPoint 演示文稿</vt:lpstr>
      <vt:lpstr>4.1 面向对象基础</vt:lpstr>
      <vt:lpstr>4.1 面向对象基础</vt:lpstr>
      <vt:lpstr>4.1 面向对象基础</vt:lpstr>
      <vt:lpstr>4.1 面向对象基础</vt:lpstr>
      <vt:lpstr>4.2 类和对象初探</vt:lpstr>
      <vt:lpstr>4.3 定义类</vt:lpstr>
      <vt:lpstr>定义成员变量</vt:lpstr>
      <vt:lpstr>定义成员方法</vt:lpstr>
      <vt:lpstr>特殊成员方法</vt:lpstr>
      <vt:lpstr>方法重载(1)</vt:lpstr>
      <vt:lpstr>方法重载(2)</vt:lpstr>
      <vt:lpstr>4.4 对象</vt:lpstr>
      <vt:lpstr>初始化对象(1)</vt:lpstr>
      <vt:lpstr>初始化对象(2)</vt:lpstr>
      <vt:lpstr>初始化对象(3)</vt:lpstr>
      <vt:lpstr>使用对象(1)</vt:lpstr>
      <vt:lpstr>使用对象(2)</vt:lpstr>
      <vt:lpstr>使用静态变量和静态方法(1)</vt:lpstr>
      <vt:lpstr>使用静态变量和静态方法(2)</vt:lpstr>
      <vt:lpstr>使用静态变量和静态方法(3)</vt:lpstr>
      <vt:lpstr>主方法与命令行参数(1)</vt:lpstr>
      <vt:lpstr>主方法与命令行参数(2)</vt:lpstr>
      <vt:lpstr>4.5 包</vt:lpstr>
      <vt:lpstr>包的定义</vt:lpstr>
      <vt:lpstr>包的引入</vt:lpstr>
      <vt:lpstr>4.6 类及成员修饰符</vt:lpstr>
      <vt:lpstr>public</vt:lpstr>
      <vt:lpstr>protected</vt:lpstr>
      <vt:lpstr>private</vt:lpstr>
      <vt:lpstr>缺省</vt:lpstr>
      <vt:lpstr>final</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yangrl</cp:lastModifiedBy>
  <cp:revision>443</cp:revision>
  <dcterms:created xsi:type="dcterms:W3CDTF">2011-11-03T02:06:41Z</dcterms:created>
  <dcterms:modified xsi:type="dcterms:W3CDTF">2018-03-21T10:40:45Z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