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41"/>
  </p:handoutMasterIdLst>
  <p:sldIdLst>
    <p:sldId id="256" r:id="rId2"/>
    <p:sldId id="266" r:id="rId3"/>
    <p:sldId id="264" r:id="rId4"/>
    <p:sldId id="295" r:id="rId5"/>
    <p:sldId id="267" r:id="rId6"/>
    <p:sldId id="268" r:id="rId7"/>
    <p:sldId id="269" r:id="rId8"/>
    <p:sldId id="296" r:id="rId9"/>
    <p:sldId id="297" r:id="rId10"/>
    <p:sldId id="270" r:id="rId11"/>
    <p:sldId id="271" r:id="rId12"/>
    <p:sldId id="272" r:id="rId13"/>
    <p:sldId id="273" r:id="rId14"/>
    <p:sldId id="299" r:id="rId15"/>
    <p:sldId id="298" r:id="rId16"/>
    <p:sldId id="291" r:id="rId17"/>
    <p:sldId id="294" r:id="rId18"/>
    <p:sldId id="274" r:id="rId19"/>
    <p:sldId id="275" r:id="rId20"/>
    <p:sldId id="276" r:id="rId21"/>
    <p:sldId id="277" r:id="rId22"/>
    <p:sldId id="278" r:id="rId23"/>
    <p:sldId id="279" r:id="rId24"/>
    <p:sldId id="280" r:id="rId25"/>
    <p:sldId id="300" r:id="rId26"/>
    <p:sldId id="281" r:id="rId27"/>
    <p:sldId id="282" r:id="rId28"/>
    <p:sldId id="283" r:id="rId29"/>
    <p:sldId id="284" r:id="rId30"/>
    <p:sldId id="285" r:id="rId31"/>
    <p:sldId id="286" r:id="rId32"/>
    <p:sldId id="287" r:id="rId33"/>
    <p:sldId id="288" r:id="rId34"/>
    <p:sldId id="289" r:id="rId35"/>
    <p:sldId id="290" r:id="rId36"/>
    <p:sldId id="293" r:id="rId37"/>
    <p:sldId id="292" r:id="rId38"/>
    <p:sldId id="25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1603" autoAdjust="0"/>
  </p:normalViewPr>
  <p:slideViewPr>
    <p:cSldViewPr>
      <p:cViewPr varScale="1">
        <p:scale>
          <a:sx n="70" d="100"/>
          <a:sy n="70" d="100"/>
        </p:scale>
        <p:origin x="1790" y="-58"/>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1" loCatId="list" qsTypeId="urn:microsoft.com/office/officeart/2005/8/quickstyle/simple4#1" qsCatId="simple" csTypeId="urn:microsoft.com/office/officeart/2005/8/colors/colorful2#1" csCatId="colorful" phldr="1"/>
      <dgm:spPr/>
      <dgm:t>
        <a:bodyPr/>
        <a:lstStyle/>
        <a:p>
          <a:endParaRPr lang="zh-CN" altLang="en-US"/>
        </a:p>
      </dgm:t>
    </dgm:pt>
    <dgm:pt modelId="{5D72DEBB-C4EE-4A4C-998A-DBACC02F0CFB}">
      <dgm:prSet phldrT="[文本]"/>
      <dgm:spPr/>
      <dgm:t>
        <a:bodyPr/>
        <a:lstStyle/>
        <a:p>
          <a:r>
            <a:rPr lang="en-US" altLang="zh-CN" dirty="0"/>
            <a:t>9.2 </a:t>
          </a:r>
          <a:r>
            <a:rPr lang="zh-CN" altLang="zh-CN" dirty="0"/>
            <a:t>线程的概念</a:t>
          </a:r>
          <a:endParaRPr lang="zh-CN" altLang="en-US" dirty="0"/>
        </a:p>
      </dgm:t>
    </dgm:pt>
    <dgm:pt modelId="{17E68D72-00DC-4896-AF97-6202D147E269}" type="parTrans" cxnId="{1A220DA0-ED41-4929-AA2B-745CE0C8832B}">
      <dgm:prSet/>
      <dgm:spPr/>
      <dgm:t>
        <a:bodyPr/>
        <a:lstStyle/>
        <a:p>
          <a:endParaRPr lang="zh-CN" altLang="en-US"/>
        </a:p>
      </dgm:t>
    </dgm:pt>
    <dgm:pt modelId="{2E39222F-7B7B-4ED2-827E-1328DFCF5572}" type="sibTrans" cxnId="{1A220DA0-ED41-4929-AA2B-745CE0C8832B}">
      <dgm:prSet/>
      <dgm:spPr/>
      <dgm:t>
        <a:bodyPr/>
        <a:lstStyle/>
        <a:p>
          <a:endParaRPr lang="zh-CN" altLang="en-US"/>
        </a:p>
      </dgm:t>
    </dgm:pt>
    <dgm:pt modelId="{240C59D7-2CE4-462A-9515-C237DA44CA8D}">
      <dgm:prSet phldrT="[文本]"/>
      <dgm:spPr/>
      <dgm:t>
        <a:bodyPr/>
        <a:lstStyle/>
        <a:p>
          <a:r>
            <a:rPr lang="en-US" altLang="zh-CN" dirty="0"/>
            <a:t>9.3 </a:t>
          </a:r>
          <a:r>
            <a:rPr lang="zh-CN" altLang="en-US" dirty="0"/>
            <a:t>线程的创建</a:t>
          </a:r>
        </a:p>
      </dgm:t>
    </dgm:pt>
    <dgm:pt modelId="{CD49C4B8-92C8-418B-931E-B71E1BE6881B}" type="parTrans" cxnId="{910A7DF5-E214-4793-B0E5-4BDA9128D21F}">
      <dgm:prSet/>
      <dgm:spPr/>
      <dgm:t>
        <a:bodyPr/>
        <a:lstStyle/>
        <a:p>
          <a:endParaRPr lang="zh-CN" altLang="en-US"/>
        </a:p>
      </dgm:t>
    </dgm:pt>
    <dgm:pt modelId="{947B3124-FA3E-44E6-A51D-10587B3FB02E}" type="sibTrans" cxnId="{910A7DF5-E214-4793-B0E5-4BDA9128D21F}">
      <dgm:prSet/>
      <dgm:spPr/>
      <dgm:t>
        <a:bodyPr/>
        <a:lstStyle/>
        <a:p>
          <a:endParaRPr lang="zh-CN" altLang="en-US"/>
        </a:p>
      </dgm:t>
    </dgm:pt>
    <dgm:pt modelId="{B05E394A-9B94-4D12-AA2A-4A782672DD2C}">
      <dgm:prSet phldrT="[文本]"/>
      <dgm:spPr/>
      <dgm:t>
        <a:bodyPr/>
        <a:lstStyle/>
        <a:p>
          <a:r>
            <a:rPr lang="en-US" altLang="zh-CN" dirty="0"/>
            <a:t>9.4 </a:t>
          </a:r>
          <a:r>
            <a:rPr lang="zh-CN" altLang="en-US" dirty="0"/>
            <a:t>线程的生命周期及调度</a:t>
          </a:r>
        </a:p>
      </dgm:t>
    </dgm:pt>
    <dgm:pt modelId="{A56B56F5-D1A3-4E94-9B1D-AFE1904D8299}" type="parTrans" cxnId="{DAD30B86-5D82-4561-9BF4-8FBCCDDA715C}">
      <dgm:prSet/>
      <dgm:spPr/>
      <dgm:t>
        <a:bodyPr/>
        <a:lstStyle/>
        <a:p>
          <a:endParaRPr lang="zh-CN" altLang="en-US"/>
        </a:p>
      </dgm:t>
    </dgm:pt>
    <dgm:pt modelId="{7A5B6132-DA9E-4D4C-92AC-FEA7555A6732}" type="sibTrans" cxnId="{DAD30B86-5D82-4561-9BF4-8FBCCDDA715C}">
      <dgm:prSet/>
      <dgm:spPr/>
      <dgm:t>
        <a:bodyPr/>
        <a:lstStyle/>
        <a:p>
          <a:endParaRPr lang="zh-CN" altLang="en-US"/>
        </a:p>
      </dgm:t>
    </dgm:pt>
    <dgm:pt modelId="{0D916324-155A-416C-938E-0577D8483687}">
      <dgm:prSet/>
      <dgm:spPr/>
      <dgm:t>
        <a:bodyPr/>
        <a:lstStyle/>
        <a:p>
          <a:r>
            <a:rPr lang="en-US" altLang="zh-CN" dirty="0"/>
            <a:t>9.1 </a:t>
          </a:r>
          <a:r>
            <a:rPr lang="zh-CN" altLang="zh-CN" dirty="0"/>
            <a:t>为什么使用多线程</a:t>
          </a:r>
          <a:endParaRPr lang="zh-CN" altLang="en-US" dirty="0"/>
        </a:p>
      </dgm:t>
    </dgm:pt>
    <dgm:pt modelId="{C9FB2DCC-F223-49D7-8639-D9EFA8EA51C2}" type="parTrans" cxnId="{29E6D606-CF0E-4764-A051-23DAE912F13D}">
      <dgm:prSet/>
      <dgm:spPr/>
      <dgm:t>
        <a:bodyPr/>
        <a:lstStyle/>
        <a:p>
          <a:endParaRPr lang="zh-CN" altLang="en-US"/>
        </a:p>
      </dgm:t>
    </dgm:pt>
    <dgm:pt modelId="{0FD71FF6-9D7B-4209-A140-595DF160B1D3}" type="sibTrans" cxnId="{29E6D606-CF0E-4764-A051-23DAE912F13D}">
      <dgm:prSet/>
      <dgm:spPr/>
      <dgm:t>
        <a:bodyPr/>
        <a:lstStyle/>
        <a:p>
          <a:endParaRPr lang="zh-CN" altLang="en-US"/>
        </a:p>
      </dgm:t>
    </dgm:pt>
    <dgm:pt modelId="{B87B106B-6C82-40B7-B0C7-F1F524BB42F8}">
      <dgm:prSet phldrT="[文本]"/>
      <dgm:spPr/>
      <dgm:t>
        <a:bodyPr/>
        <a:lstStyle/>
        <a:p>
          <a:r>
            <a:rPr lang="en-US" altLang="zh-CN" dirty="0"/>
            <a:t>9.5</a:t>
          </a:r>
          <a:r>
            <a:rPr lang="zh-CN" altLang="en-US" dirty="0"/>
            <a:t> 多线程互斥与同步</a:t>
          </a:r>
        </a:p>
      </dgm:t>
    </dgm:pt>
    <dgm:pt modelId="{40D18F8C-892C-470B-B0AD-D119A55905BF}" type="parTrans" cxnId="{38ADA75A-4599-4DBF-858D-DB3288D950E0}">
      <dgm:prSet/>
      <dgm:spPr/>
      <dgm:t>
        <a:bodyPr/>
        <a:lstStyle/>
        <a:p>
          <a:endParaRPr lang="zh-CN" altLang="en-US"/>
        </a:p>
      </dgm:t>
    </dgm:pt>
    <dgm:pt modelId="{DE529C87-7250-461F-A092-1D0AD46FD827}" type="sibTrans" cxnId="{38ADA75A-4599-4DBF-858D-DB3288D950E0}">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5"/>
      <dgm:spPr/>
    </dgm:pt>
    <dgm:pt modelId="{AC4AC34F-010F-4B17-BD33-4CFEA89B14D2}" type="pres">
      <dgm:prSet presAssocID="{0D916324-155A-416C-938E-0577D8483687}" presName="parentText" presStyleLbl="node1" presStyleIdx="0" presStyleCnt="5">
        <dgm:presLayoutVars>
          <dgm:chMax val="0"/>
          <dgm:bulletEnabled val="1"/>
        </dgm:presLayoutVars>
      </dgm:prSet>
      <dgm:spPr/>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5">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pt>
    <dgm:pt modelId="{20A6C866-FD85-4400-83D4-E3B919A34B51}" type="pres">
      <dgm:prSet presAssocID="{5D72DEBB-C4EE-4A4C-998A-DBACC02F0CFB}" presName="parentLeftMargin" presStyleLbl="node1" presStyleIdx="0" presStyleCnt="5"/>
      <dgm:spPr/>
    </dgm:pt>
    <dgm:pt modelId="{833C47F7-914D-4919-99FE-C55F44DD4350}" type="pres">
      <dgm:prSet presAssocID="{5D72DEBB-C4EE-4A4C-998A-DBACC02F0CFB}" presName="parentText" presStyleLbl="node1" presStyleIdx="1" presStyleCnt="5">
        <dgm:presLayoutVars>
          <dgm:chMax val="0"/>
          <dgm:bulletEnabled val="1"/>
        </dgm:presLayoutVars>
      </dgm:prSet>
      <dgm:spPr/>
    </dgm:pt>
    <dgm:pt modelId="{1CA09CCC-EF99-4340-B4E1-5E5C5D8074D6}" type="pres">
      <dgm:prSet presAssocID="{5D72DEBB-C4EE-4A4C-998A-DBACC02F0CFB}" presName="negativeSpace" presStyleCnt="0"/>
      <dgm:spPr/>
    </dgm:pt>
    <dgm:pt modelId="{5EFADA3F-DBD8-47B3-87A4-F7C4DF43CC18}" type="pres">
      <dgm:prSet presAssocID="{5D72DEBB-C4EE-4A4C-998A-DBACC02F0CFB}" presName="childText" presStyleLbl="conFgAcc1" presStyleIdx="1" presStyleCnt="5">
        <dgm:presLayoutVars>
          <dgm:bulletEnabled val="1"/>
        </dgm:presLayoutVars>
      </dgm:prSet>
      <dgm:spPr/>
    </dgm:pt>
    <dgm:pt modelId="{D5BCB613-75FD-4DEE-8DA5-6CE19F632FB4}" type="pres">
      <dgm:prSet presAssocID="{2E39222F-7B7B-4ED2-827E-1328DFCF5572}" presName="spaceBetweenRectangles" presStyleCnt="0"/>
      <dgm:spPr/>
    </dgm:pt>
    <dgm:pt modelId="{AD00622C-704A-40DB-AA9A-CF6B66B9CB56}" type="pres">
      <dgm:prSet presAssocID="{240C59D7-2CE4-462A-9515-C237DA44CA8D}" presName="parentLin" presStyleCnt="0"/>
      <dgm:spPr/>
    </dgm:pt>
    <dgm:pt modelId="{1C3B8E56-CDD6-48F6-8138-C0343817464C}" type="pres">
      <dgm:prSet presAssocID="{240C59D7-2CE4-462A-9515-C237DA44CA8D}" presName="parentLeftMargin" presStyleLbl="node1" presStyleIdx="1" presStyleCnt="5"/>
      <dgm:spPr/>
    </dgm:pt>
    <dgm:pt modelId="{120FC45C-3BD5-48EA-A639-E7D5A20ED3FD}" type="pres">
      <dgm:prSet presAssocID="{240C59D7-2CE4-462A-9515-C237DA44CA8D}" presName="parentText" presStyleLbl="node1" presStyleIdx="2" presStyleCnt="5">
        <dgm:presLayoutVars>
          <dgm:chMax val="0"/>
          <dgm:bulletEnabled val="1"/>
        </dgm:presLayoutVars>
      </dgm:prSet>
      <dgm:spPr/>
    </dgm:pt>
    <dgm:pt modelId="{197A93D8-BD3E-486E-ABDB-8DA346AD7C11}" type="pres">
      <dgm:prSet presAssocID="{240C59D7-2CE4-462A-9515-C237DA44CA8D}" presName="negativeSpace" presStyleCnt="0"/>
      <dgm:spPr/>
    </dgm:pt>
    <dgm:pt modelId="{58D67328-282B-4E2B-B4DB-8AD412BAFFBC}" type="pres">
      <dgm:prSet presAssocID="{240C59D7-2CE4-462A-9515-C237DA44CA8D}" presName="childText" presStyleLbl="conFgAcc1" presStyleIdx="2" presStyleCnt="5">
        <dgm:presLayoutVars>
          <dgm:bulletEnabled val="1"/>
        </dgm:presLayoutVars>
      </dgm:prSet>
      <dgm:spPr/>
    </dgm:pt>
    <dgm:pt modelId="{C761DE94-27E5-4F75-9E5A-A7E6DD8791DF}" type="pres">
      <dgm:prSet presAssocID="{947B3124-FA3E-44E6-A51D-10587B3FB02E}" presName="spaceBetweenRectangles" presStyleCnt="0"/>
      <dgm:spPr/>
    </dgm:pt>
    <dgm:pt modelId="{B38C66CE-824B-42F9-A9FE-390D8396D086}" type="pres">
      <dgm:prSet presAssocID="{B05E394A-9B94-4D12-AA2A-4A782672DD2C}" presName="parentLin" presStyleCnt="0"/>
      <dgm:spPr/>
    </dgm:pt>
    <dgm:pt modelId="{0846F4B8-B208-428D-B0F2-ECF3D2F850BA}" type="pres">
      <dgm:prSet presAssocID="{B05E394A-9B94-4D12-AA2A-4A782672DD2C}" presName="parentLeftMargin" presStyleLbl="node1" presStyleIdx="2" presStyleCnt="5"/>
      <dgm:spPr/>
    </dgm:pt>
    <dgm:pt modelId="{8D3EE3B5-4895-4D5C-BF7C-9C953348E53B}" type="pres">
      <dgm:prSet presAssocID="{B05E394A-9B94-4D12-AA2A-4A782672DD2C}" presName="parentText" presStyleLbl="node1" presStyleIdx="3" presStyleCnt="5">
        <dgm:presLayoutVars>
          <dgm:chMax val="0"/>
          <dgm:bulletEnabled val="1"/>
        </dgm:presLayoutVars>
      </dgm:prSet>
      <dgm:spPr/>
    </dgm:pt>
    <dgm:pt modelId="{F262F509-6396-4BFC-87D5-70BB0970B22E}" type="pres">
      <dgm:prSet presAssocID="{B05E394A-9B94-4D12-AA2A-4A782672DD2C}" presName="negativeSpace" presStyleCnt="0"/>
      <dgm:spPr/>
    </dgm:pt>
    <dgm:pt modelId="{F776FF77-BBFD-429A-B555-3A759A0377CC}" type="pres">
      <dgm:prSet presAssocID="{B05E394A-9B94-4D12-AA2A-4A782672DD2C}" presName="childText" presStyleLbl="conFgAcc1" presStyleIdx="3" presStyleCnt="5">
        <dgm:presLayoutVars>
          <dgm:bulletEnabled val="1"/>
        </dgm:presLayoutVars>
      </dgm:prSet>
      <dgm:spPr/>
    </dgm:pt>
    <dgm:pt modelId="{1B7A4464-ADCF-44D1-9304-A80104851EF8}" type="pres">
      <dgm:prSet presAssocID="{7A5B6132-DA9E-4D4C-92AC-FEA7555A6732}" presName="spaceBetweenRectangles" presStyleCnt="0"/>
      <dgm:spPr/>
    </dgm:pt>
    <dgm:pt modelId="{C06398ED-9FEB-47AE-81F6-77C509A2B0D4}" type="pres">
      <dgm:prSet presAssocID="{B87B106B-6C82-40B7-B0C7-F1F524BB42F8}" presName="parentLin" presStyleCnt="0"/>
      <dgm:spPr/>
    </dgm:pt>
    <dgm:pt modelId="{06A35EBE-9B1D-4C2C-BEEA-0EB345D08345}" type="pres">
      <dgm:prSet presAssocID="{B87B106B-6C82-40B7-B0C7-F1F524BB42F8}" presName="parentLeftMargin" presStyleLbl="node1" presStyleIdx="3" presStyleCnt="5"/>
      <dgm:spPr/>
    </dgm:pt>
    <dgm:pt modelId="{C93F6028-EF4A-4F0A-B32B-BB7ACAE1B82A}" type="pres">
      <dgm:prSet presAssocID="{B87B106B-6C82-40B7-B0C7-F1F524BB42F8}" presName="parentText" presStyleLbl="node1" presStyleIdx="4" presStyleCnt="5">
        <dgm:presLayoutVars>
          <dgm:chMax val="0"/>
          <dgm:bulletEnabled val="1"/>
        </dgm:presLayoutVars>
      </dgm:prSet>
      <dgm:spPr/>
    </dgm:pt>
    <dgm:pt modelId="{DB7C3785-06DE-48DD-9D57-9CB73664D5C1}" type="pres">
      <dgm:prSet presAssocID="{B87B106B-6C82-40B7-B0C7-F1F524BB42F8}" presName="negativeSpace" presStyleCnt="0"/>
      <dgm:spPr/>
    </dgm:pt>
    <dgm:pt modelId="{7DF960DB-42E3-44D4-8426-15340FB5CC47}" type="pres">
      <dgm:prSet presAssocID="{B87B106B-6C82-40B7-B0C7-F1F524BB42F8}" presName="childText" presStyleLbl="conFgAcc1" presStyleIdx="4" presStyleCnt="5">
        <dgm:presLayoutVars>
          <dgm:bulletEnabled val="1"/>
        </dgm:presLayoutVars>
      </dgm:prSet>
      <dgm:spPr/>
    </dgm:pt>
  </dgm:ptLst>
  <dgm:cxnLst>
    <dgm:cxn modelId="{29E6D606-CF0E-4764-A051-23DAE912F13D}" srcId="{0274B17C-A8D6-4EC1-9F74-DEF1B852E50E}" destId="{0D916324-155A-416C-938E-0577D8483687}" srcOrd="0" destOrd="0" parTransId="{C9FB2DCC-F223-49D7-8639-D9EFA8EA51C2}" sibTransId="{0FD71FF6-9D7B-4209-A140-595DF160B1D3}"/>
    <dgm:cxn modelId="{E3A0501F-13EA-4124-8EBB-39C96A416EA0}" type="presOf" srcId="{240C59D7-2CE4-462A-9515-C237DA44CA8D}" destId="{120FC45C-3BD5-48EA-A639-E7D5A20ED3FD}" srcOrd="1" destOrd="0" presId="urn:microsoft.com/office/officeart/2005/8/layout/list1#1"/>
    <dgm:cxn modelId="{5B08A724-9ABD-45B1-B4E2-0E66A32A696C}" type="presOf" srcId="{B87B106B-6C82-40B7-B0C7-F1F524BB42F8}" destId="{06A35EBE-9B1D-4C2C-BEEA-0EB345D08345}" srcOrd="0" destOrd="0" presId="urn:microsoft.com/office/officeart/2005/8/layout/list1#1"/>
    <dgm:cxn modelId="{7C9F7A2B-8E83-4568-B521-78607E309ABB}" type="presOf" srcId="{0D916324-155A-416C-938E-0577D8483687}" destId="{AC4AC34F-010F-4B17-BD33-4CFEA89B14D2}" srcOrd="1" destOrd="0" presId="urn:microsoft.com/office/officeart/2005/8/layout/list1#1"/>
    <dgm:cxn modelId="{ED3ED375-F0E1-453A-821C-C5B49684AE25}" type="presOf" srcId="{B05E394A-9B94-4D12-AA2A-4A782672DD2C}" destId="{8D3EE3B5-4895-4D5C-BF7C-9C953348E53B}" srcOrd="1" destOrd="0" presId="urn:microsoft.com/office/officeart/2005/8/layout/list1#1"/>
    <dgm:cxn modelId="{0330447A-381F-4E94-9F41-80B100C89CA3}" type="presOf" srcId="{B05E394A-9B94-4D12-AA2A-4A782672DD2C}" destId="{0846F4B8-B208-428D-B0F2-ECF3D2F850BA}" srcOrd="0" destOrd="0" presId="urn:microsoft.com/office/officeart/2005/8/layout/list1#1"/>
    <dgm:cxn modelId="{38ADA75A-4599-4DBF-858D-DB3288D950E0}" srcId="{0274B17C-A8D6-4EC1-9F74-DEF1B852E50E}" destId="{B87B106B-6C82-40B7-B0C7-F1F524BB42F8}" srcOrd="4" destOrd="0" parTransId="{40D18F8C-892C-470B-B0AD-D119A55905BF}" sibTransId="{DE529C87-7250-461F-A092-1D0AD46FD827}"/>
    <dgm:cxn modelId="{325C4584-D11D-4454-82A6-39B337458648}" type="presOf" srcId="{0274B17C-A8D6-4EC1-9F74-DEF1B852E50E}" destId="{290ADAC8-17E0-4F11-BE79-899CD4DD5E12}" srcOrd="0" destOrd="0" presId="urn:microsoft.com/office/officeart/2005/8/layout/list1#1"/>
    <dgm:cxn modelId="{DAD30B86-5D82-4561-9BF4-8FBCCDDA715C}" srcId="{0274B17C-A8D6-4EC1-9F74-DEF1B852E50E}" destId="{B05E394A-9B94-4D12-AA2A-4A782672DD2C}" srcOrd="3" destOrd="0" parTransId="{A56B56F5-D1A3-4E94-9B1D-AFE1904D8299}" sibTransId="{7A5B6132-DA9E-4D4C-92AC-FEA7555A6732}"/>
    <dgm:cxn modelId="{66F87488-2360-400F-B6EE-18C88948DD38}" type="presOf" srcId="{B87B106B-6C82-40B7-B0C7-F1F524BB42F8}" destId="{C93F6028-EF4A-4F0A-B32B-BB7ACAE1B82A}" srcOrd="1" destOrd="0" presId="urn:microsoft.com/office/officeart/2005/8/layout/list1#1"/>
    <dgm:cxn modelId="{1A220DA0-ED41-4929-AA2B-745CE0C8832B}" srcId="{0274B17C-A8D6-4EC1-9F74-DEF1B852E50E}" destId="{5D72DEBB-C4EE-4A4C-998A-DBACC02F0CFB}" srcOrd="1" destOrd="0" parTransId="{17E68D72-00DC-4896-AF97-6202D147E269}" sibTransId="{2E39222F-7B7B-4ED2-827E-1328DFCF5572}"/>
    <dgm:cxn modelId="{AEF98EBC-8932-47EC-8171-1F4CFAD95E5E}" type="presOf" srcId="{0D916324-155A-416C-938E-0577D8483687}" destId="{DAAF6963-E65C-47D1-9946-15C9FF58088A}" srcOrd="0" destOrd="0" presId="urn:microsoft.com/office/officeart/2005/8/layout/list1#1"/>
    <dgm:cxn modelId="{A68828CF-CB9C-4AFD-A51F-D8066E19251C}" type="presOf" srcId="{5D72DEBB-C4EE-4A4C-998A-DBACC02F0CFB}" destId="{20A6C866-FD85-4400-83D4-E3B919A34B51}" srcOrd="0" destOrd="0" presId="urn:microsoft.com/office/officeart/2005/8/layout/list1#1"/>
    <dgm:cxn modelId="{248484EF-4C31-4D1D-A510-1B27C8B245A4}" type="presOf" srcId="{240C59D7-2CE4-462A-9515-C237DA44CA8D}" destId="{1C3B8E56-CDD6-48F6-8138-C0343817464C}" srcOrd="0" destOrd="0" presId="urn:microsoft.com/office/officeart/2005/8/layout/list1#1"/>
    <dgm:cxn modelId="{56482DF2-4D3A-4573-9238-2C14AAF71A2D}" type="presOf" srcId="{5D72DEBB-C4EE-4A4C-998A-DBACC02F0CFB}" destId="{833C47F7-914D-4919-99FE-C55F44DD4350}" srcOrd="1" destOrd="0" presId="urn:microsoft.com/office/officeart/2005/8/layout/list1#1"/>
    <dgm:cxn modelId="{910A7DF5-E214-4793-B0E5-4BDA9128D21F}" srcId="{0274B17C-A8D6-4EC1-9F74-DEF1B852E50E}" destId="{240C59D7-2CE4-462A-9515-C237DA44CA8D}" srcOrd="2" destOrd="0" parTransId="{CD49C4B8-92C8-418B-931E-B71E1BE6881B}" sibTransId="{947B3124-FA3E-44E6-A51D-10587B3FB02E}"/>
    <dgm:cxn modelId="{3455500B-4D86-4521-A78E-BD094AB19436}" type="presParOf" srcId="{290ADAC8-17E0-4F11-BE79-899CD4DD5E12}" destId="{7D037558-1041-410C-BB00-56A53B46B633}" srcOrd="0" destOrd="0" presId="urn:microsoft.com/office/officeart/2005/8/layout/list1#1"/>
    <dgm:cxn modelId="{706AD71A-8BC4-4CFB-8515-6C297C2C3F69}" type="presParOf" srcId="{7D037558-1041-410C-BB00-56A53B46B633}" destId="{DAAF6963-E65C-47D1-9946-15C9FF58088A}" srcOrd="0" destOrd="0" presId="urn:microsoft.com/office/officeart/2005/8/layout/list1#1"/>
    <dgm:cxn modelId="{256E87BB-6CD3-4CCB-9F65-5DF5513C3A2B}" type="presParOf" srcId="{7D037558-1041-410C-BB00-56A53B46B633}" destId="{AC4AC34F-010F-4B17-BD33-4CFEA89B14D2}" srcOrd="1" destOrd="0" presId="urn:microsoft.com/office/officeart/2005/8/layout/list1#1"/>
    <dgm:cxn modelId="{F9B10E13-62EB-4753-9E2E-9A2765942477}" type="presParOf" srcId="{290ADAC8-17E0-4F11-BE79-899CD4DD5E12}" destId="{42051C9F-E171-4D08-ABA7-B3DCED05B5BB}" srcOrd="1" destOrd="0" presId="urn:microsoft.com/office/officeart/2005/8/layout/list1#1"/>
    <dgm:cxn modelId="{6EBE8C0D-6225-4DEC-8F94-055E22C5E45D}" type="presParOf" srcId="{290ADAC8-17E0-4F11-BE79-899CD4DD5E12}" destId="{5514F667-B578-4B34-8BA2-7019B8340873}" srcOrd="2" destOrd="0" presId="urn:microsoft.com/office/officeart/2005/8/layout/list1#1"/>
    <dgm:cxn modelId="{88743C12-CFAD-4D8D-A6E6-02E853691F68}" type="presParOf" srcId="{290ADAC8-17E0-4F11-BE79-899CD4DD5E12}" destId="{BF6E4AC2-A8AB-46D0-B337-7C6D62678552}" srcOrd="3" destOrd="0" presId="urn:microsoft.com/office/officeart/2005/8/layout/list1#1"/>
    <dgm:cxn modelId="{23527247-A103-4103-BF57-D58669FAE2BF}" type="presParOf" srcId="{290ADAC8-17E0-4F11-BE79-899CD4DD5E12}" destId="{45EF6FC4-75DC-49E3-BD05-7B7E6300CE25}" srcOrd="4" destOrd="0" presId="urn:microsoft.com/office/officeart/2005/8/layout/list1#1"/>
    <dgm:cxn modelId="{969964A7-551D-45DF-9BB5-5BCD3B8043BD}" type="presParOf" srcId="{45EF6FC4-75DC-49E3-BD05-7B7E6300CE25}" destId="{20A6C866-FD85-4400-83D4-E3B919A34B51}" srcOrd="0" destOrd="0" presId="urn:microsoft.com/office/officeart/2005/8/layout/list1#1"/>
    <dgm:cxn modelId="{B5E67C68-714A-4146-AC1A-85DE1C9D27C2}" type="presParOf" srcId="{45EF6FC4-75DC-49E3-BD05-7B7E6300CE25}" destId="{833C47F7-914D-4919-99FE-C55F44DD4350}" srcOrd="1" destOrd="0" presId="urn:microsoft.com/office/officeart/2005/8/layout/list1#1"/>
    <dgm:cxn modelId="{55AD5506-EC8F-4AC0-B4AB-65EE1ADB2C96}" type="presParOf" srcId="{290ADAC8-17E0-4F11-BE79-899CD4DD5E12}" destId="{1CA09CCC-EF99-4340-B4E1-5E5C5D8074D6}" srcOrd="5" destOrd="0" presId="urn:microsoft.com/office/officeart/2005/8/layout/list1#1"/>
    <dgm:cxn modelId="{629232D4-D779-4E21-BF8B-BFEA4581534F}" type="presParOf" srcId="{290ADAC8-17E0-4F11-BE79-899CD4DD5E12}" destId="{5EFADA3F-DBD8-47B3-87A4-F7C4DF43CC18}" srcOrd="6" destOrd="0" presId="urn:microsoft.com/office/officeart/2005/8/layout/list1#1"/>
    <dgm:cxn modelId="{A6AED330-1C10-456B-9ED6-ABF55004D7EE}" type="presParOf" srcId="{290ADAC8-17E0-4F11-BE79-899CD4DD5E12}" destId="{D5BCB613-75FD-4DEE-8DA5-6CE19F632FB4}" srcOrd="7" destOrd="0" presId="urn:microsoft.com/office/officeart/2005/8/layout/list1#1"/>
    <dgm:cxn modelId="{F325ECB1-3B03-4AA2-B694-CFA0CA730713}" type="presParOf" srcId="{290ADAC8-17E0-4F11-BE79-899CD4DD5E12}" destId="{AD00622C-704A-40DB-AA9A-CF6B66B9CB56}" srcOrd="8" destOrd="0" presId="urn:microsoft.com/office/officeart/2005/8/layout/list1#1"/>
    <dgm:cxn modelId="{B7E92C01-1C5E-4EAA-A34F-5D351AF5CC4C}" type="presParOf" srcId="{AD00622C-704A-40DB-AA9A-CF6B66B9CB56}" destId="{1C3B8E56-CDD6-48F6-8138-C0343817464C}" srcOrd="0" destOrd="0" presId="urn:microsoft.com/office/officeart/2005/8/layout/list1#1"/>
    <dgm:cxn modelId="{1FB5228A-80DD-478B-B9F5-91BB4A5D42C1}" type="presParOf" srcId="{AD00622C-704A-40DB-AA9A-CF6B66B9CB56}" destId="{120FC45C-3BD5-48EA-A639-E7D5A20ED3FD}" srcOrd="1" destOrd="0" presId="urn:microsoft.com/office/officeart/2005/8/layout/list1#1"/>
    <dgm:cxn modelId="{5BB43E96-72ED-46A2-A491-F79A0A405FC8}" type="presParOf" srcId="{290ADAC8-17E0-4F11-BE79-899CD4DD5E12}" destId="{197A93D8-BD3E-486E-ABDB-8DA346AD7C11}" srcOrd="9" destOrd="0" presId="urn:microsoft.com/office/officeart/2005/8/layout/list1#1"/>
    <dgm:cxn modelId="{82E84BCC-8CB5-44AF-8B1F-72EAF61B0859}" type="presParOf" srcId="{290ADAC8-17E0-4F11-BE79-899CD4DD5E12}" destId="{58D67328-282B-4E2B-B4DB-8AD412BAFFBC}" srcOrd="10" destOrd="0" presId="urn:microsoft.com/office/officeart/2005/8/layout/list1#1"/>
    <dgm:cxn modelId="{BC6019F3-4147-4BB7-8285-EF536769B6BA}" type="presParOf" srcId="{290ADAC8-17E0-4F11-BE79-899CD4DD5E12}" destId="{C761DE94-27E5-4F75-9E5A-A7E6DD8791DF}" srcOrd="11" destOrd="0" presId="urn:microsoft.com/office/officeart/2005/8/layout/list1#1"/>
    <dgm:cxn modelId="{483F83C0-4748-4F96-9DB9-6ACDA6D332FD}" type="presParOf" srcId="{290ADAC8-17E0-4F11-BE79-899CD4DD5E12}" destId="{B38C66CE-824B-42F9-A9FE-390D8396D086}" srcOrd="12" destOrd="0" presId="urn:microsoft.com/office/officeart/2005/8/layout/list1#1"/>
    <dgm:cxn modelId="{1B93DF9C-89A1-4975-9CB8-7F1A76A7AB37}" type="presParOf" srcId="{B38C66CE-824B-42F9-A9FE-390D8396D086}" destId="{0846F4B8-B208-428D-B0F2-ECF3D2F850BA}" srcOrd="0" destOrd="0" presId="urn:microsoft.com/office/officeart/2005/8/layout/list1#1"/>
    <dgm:cxn modelId="{B1899F03-DA1D-445D-A1FB-95CDAA0E1D06}" type="presParOf" srcId="{B38C66CE-824B-42F9-A9FE-390D8396D086}" destId="{8D3EE3B5-4895-4D5C-BF7C-9C953348E53B}" srcOrd="1" destOrd="0" presId="urn:microsoft.com/office/officeart/2005/8/layout/list1#1"/>
    <dgm:cxn modelId="{E869B7F3-968C-4FF2-88C2-5863D058A9FB}" type="presParOf" srcId="{290ADAC8-17E0-4F11-BE79-899CD4DD5E12}" destId="{F262F509-6396-4BFC-87D5-70BB0970B22E}" srcOrd="13" destOrd="0" presId="urn:microsoft.com/office/officeart/2005/8/layout/list1#1"/>
    <dgm:cxn modelId="{6CD1C0EC-03D0-463F-9014-E52C318DBE0E}" type="presParOf" srcId="{290ADAC8-17E0-4F11-BE79-899CD4DD5E12}" destId="{F776FF77-BBFD-429A-B555-3A759A0377CC}" srcOrd="14" destOrd="0" presId="urn:microsoft.com/office/officeart/2005/8/layout/list1#1"/>
    <dgm:cxn modelId="{A4338DE5-A6F0-44F2-88AB-FA7C05F0FF51}" type="presParOf" srcId="{290ADAC8-17E0-4F11-BE79-899CD4DD5E12}" destId="{1B7A4464-ADCF-44D1-9304-A80104851EF8}" srcOrd="15" destOrd="0" presId="urn:microsoft.com/office/officeart/2005/8/layout/list1#1"/>
    <dgm:cxn modelId="{1DC75E7B-D374-448A-BF21-C8C9765F314F}" type="presParOf" srcId="{290ADAC8-17E0-4F11-BE79-899CD4DD5E12}" destId="{C06398ED-9FEB-47AE-81F6-77C509A2B0D4}" srcOrd="16" destOrd="0" presId="urn:microsoft.com/office/officeart/2005/8/layout/list1#1"/>
    <dgm:cxn modelId="{15B2CAA7-5354-4007-9043-7923EAA7567C}" type="presParOf" srcId="{C06398ED-9FEB-47AE-81F6-77C509A2B0D4}" destId="{06A35EBE-9B1D-4C2C-BEEA-0EB345D08345}" srcOrd="0" destOrd="0" presId="urn:microsoft.com/office/officeart/2005/8/layout/list1#1"/>
    <dgm:cxn modelId="{0E1BAC82-EA83-4712-997A-456BB836327F}" type="presParOf" srcId="{C06398ED-9FEB-47AE-81F6-77C509A2B0D4}" destId="{C93F6028-EF4A-4F0A-B32B-BB7ACAE1B82A}" srcOrd="1" destOrd="0" presId="urn:microsoft.com/office/officeart/2005/8/layout/list1#1"/>
    <dgm:cxn modelId="{01D7585E-5C5F-4D01-998D-4B2F2FEEC0BE}" type="presParOf" srcId="{290ADAC8-17E0-4F11-BE79-899CD4DD5E12}" destId="{DB7C3785-06DE-48DD-9D57-9CB73664D5C1}" srcOrd="17" destOrd="0" presId="urn:microsoft.com/office/officeart/2005/8/layout/list1#1"/>
    <dgm:cxn modelId="{A86E16FF-5494-414E-83D4-6A45FA42935F}" type="presParOf" srcId="{290ADAC8-17E0-4F11-BE79-899CD4DD5E12}" destId="{7DF960DB-42E3-44D4-8426-15340FB5CC47}" srcOrd="18"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4F667-B578-4B34-8BA2-7019B8340873}">
      <dsp:nvSpPr>
        <dsp:cNvPr id="0" name=""/>
        <dsp:cNvSpPr/>
      </dsp:nvSpPr>
      <dsp:spPr>
        <a:xfrm>
          <a:off x="0" y="276193"/>
          <a:ext cx="6956846" cy="453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4AC34F-010F-4B17-BD33-4CFEA89B14D2}">
      <dsp:nvSpPr>
        <dsp:cNvPr id="0" name=""/>
        <dsp:cNvSpPr/>
      </dsp:nvSpPr>
      <dsp:spPr>
        <a:xfrm>
          <a:off x="347842" y="10513"/>
          <a:ext cx="4869792" cy="5313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067" tIns="0" rIns="184067"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t>9.1 </a:t>
          </a:r>
          <a:r>
            <a:rPr lang="zh-CN" altLang="zh-CN" sz="1800" kern="1200" dirty="0"/>
            <a:t>为什么使用多线程</a:t>
          </a:r>
          <a:endParaRPr lang="zh-CN" altLang="en-US" sz="1800" kern="1200" dirty="0"/>
        </a:p>
      </dsp:txBody>
      <dsp:txXfrm>
        <a:off x="373781" y="36452"/>
        <a:ext cx="4817914" cy="479482"/>
      </dsp:txXfrm>
    </dsp:sp>
    <dsp:sp modelId="{5EFADA3F-DBD8-47B3-87A4-F7C4DF43CC18}">
      <dsp:nvSpPr>
        <dsp:cNvPr id="0" name=""/>
        <dsp:cNvSpPr/>
      </dsp:nvSpPr>
      <dsp:spPr>
        <a:xfrm>
          <a:off x="0" y="1092673"/>
          <a:ext cx="6956846" cy="453600"/>
        </a:xfrm>
        <a:prstGeom prst="rect">
          <a:avLst/>
        </a:prstGeom>
        <a:solidFill>
          <a:schemeClr val="lt1">
            <a:alpha val="90000"/>
            <a:hueOff val="0"/>
            <a:satOff val="0"/>
            <a:lumOff val="0"/>
            <a:alphaOff val="0"/>
          </a:schemeClr>
        </a:solidFill>
        <a:ln w="9525" cap="flat" cmpd="sng" algn="ctr">
          <a:solidFill>
            <a:schemeClr val="accent2">
              <a:hueOff val="-1339188"/>
              <a:satOff val="-14535"/>
              <a:lumOff val="-1225"/>
              <a:alphaOff val="0"/>
            </a:schemeClr>
          </a:solidFill>
          <a:prstDash val="solid"/>
        </a:ln>
        <a:effectLst/>
      </dsp:spPr>
      <dsp:style>
        <a:lnRef idx="1">
          <a:scrgbClr r="0" g="0" b="0"/>
        </a:lnRef>
        <a:fillRef idx="1">
          <a:scrgbClr r="0" g="0" b="0"/>
        </a:fillRef>
        <a:effectRef idx="0">
          <a:scrgbClr r="0" g="0" b="0"/>
        </a:effectRef>
        <a:fontRef idx="minor"/>
      </dsp:style>
    </dsp:sp>
    <dsp:sp modelId="{833C47F7-914D-4919-99FE-C55F44DD4350}">
      <dsp:nvSpPr>
        <dsp:cNvPr id="0" name=""/>
        <dsp:cNvSpPr/>
      </dsp:nvSpPr>
      <dsp:spPr>
        <a:xfrm>
          <a:off x="347842" y="826993"/>
          <a:ext cx="4869792" cy="531360"/>
        </a:xfrm>
        <a:prstGeom prst="roundRect">
          <a:avLst/>
        </a:prstGeom>
        <a:gradFill rotWithShape="0">
          <a:gsLst>
            <a:gs pos="0">
              <a:schemeClr val="accent2">
                <a:hueOff val="-1339188"/>
                <a:satOff val="-14535"/>
                <a:lumOff val="-1225"/>
                <a:alphaOff val="0"/>
                <a:shade val="51000"/>
                <a:satMod val="130000"/>
              </a:schemeClr>
            </a:gs>
            <a:gs pos="80000">
              <a:schemeClr val="accent2">
                <a:hueOff val="-1339188"/>
                <a:satOff val="-14535"/>
                <a:lumOff val="-1225"/>
                <a:alphaOff val="0"/>
                <a:shade val="93000"/>
                <a:satMod val="130000"/>
              </a:schemeClr>
            </a:gs>
            <a:gs pos="100000">
              <a:schemeClr val="accent2">
                <a:hueOff val="-1339188"/>
                <a:satOff val="-14535"/>
                <a:lumOff val="-12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067" tIns="0" rIns="184067"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t>9.2 </a:t>
          </a:r>
          <a:r>
            <a:rPr lang="zh-CN" altLang="zh-CN" sz="1800" kern="1200" dirty="0"/>
            <a:t>线程的概念</a:t>
          </a:r>
          <a:endParaRPr lang="zh-CN" altLang="en-US" sz="1800" kern="1200" dirty="0"/>
        </a:p>
      </dsp:txBody>
      <dsp:txXfrm>
        <a:off x="373781" y="852932"/>
        <a:ext cx="4817914" cy="479482"/>
      </dsp:txXfrm>
    </dsp:sp>
    <dsp:sp modelId="{58D67328-282B-4E2B-B4DB-8AD412BAFFBC}">
      <dsp:nvSpPr>
        <dsp:cNvPr id="0" name=""/>
        <dsp:cNvSpPr/>
      </dsp:nvSpPr>
      <dsp:spPr>
        <a:xfrm>
          <a:off x="0" y="1909154"/>
          <a:ext cx="6956846" cy="453600"/>
        </a:xfrm>
        <a:prstGeom prst="rect">
          <a:avLst/>
        </a:prstGeom>
        <a:solidFill>
          <a:schemeClr val="lt1">
            <a:alpha val="90000"/>
            <a:hueOff val="0"/>
            <a:satOff val="0"/>
            <a:lumOff val="0"/>
            <a:alphaOff val="0"/>
          </a:schemeClr>
        </a:solidFill>
        <a:ln w="9525" cap="flat" cmpd="sng" algn="ctr">
          <a:solidFill>
            <a:schemeClr val="accent2">
              <a:hueOff val="-2678376"/>
              <a:satOff val="-29070"/>
              <a:lumOff val="-2451"/>
              <a:alphaOff val="0"/>
            </a:schemeClr>
          </a:solidFill>
          <a:prstDash val="solid"/>
        </a:ln>
        <a:effectLst/>
      </dsp:spPr>
      <dsp:style>
        <a:lnRef idx="1">
          <a:scrgbClr r="0" g="0" b="0"/>
        </a:lnRef>
        <a:fillRef idx="1">
          <a:scrgbClr r="0" g="0" b="0"/>
        </a:fillRef>
        <a:effectRef idx="0">
          <a:scrgbClr r="0" g="0" b="0"/>
        </a:effectRef>
        <a:fontRef idx="minor"/>
      </dsp:style>
    </dsp:sp>
    <dsp:sp modelId="{120FC45C-3BD5-48EA-A639-E7D5A20ED3FD}">
      <dsp:nvSpPr>
        <dsp:cNvPr id="0" name=""/>
        <dsp:cNvSpPr/>
      </dsp:nvSpPr>
      <dsp:spPr>
        <a:xfrm>
          <a:off x="347842" y="1643474"/>
          <a:ext cx="4869792" cy="531360"/>
        </a:xfrm>
        <a:prstGeom prst="roundRect">
          <a:avLst/>
        </a:prstGeom>
        <a:gradFill rotWithShape="0">
          <a:gsLst>
            <a:gs pos="0">
              <a:schemeClr val="accent2">
                <a:hueOff val="-2678376"/>
                <a:satOff val="-29070"/>
                <a:lumOff val="-2451"/>
                <a:alphaOff val="0"/>
                <a:shade val="51000"/>
                <a:satMod val="130000"/>
              </a:schemeClr>
            </a:gs>
            <a:gs pos="80000">
              <a:schemeClr val="accent2">
                <a:hueOff val="-2678376"/>
                <a:satOff val="-29070"/>
                <a:lumOff val="-2451"/>
                <a:alphaOff val="0"/>
                <a:shade val="93000"/>
                <a:satMod val="130000"/>
              </a:schemeClr>
            </a:gs>
            <a:gs pos="100000">
              <a:schemeClr val="accent2">
                <a:hueOff val="-2678376"/>
                <a:satOff val="-29070"/>
                <a:lumOff val="-24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067" tIns="0" rIns="184067"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t>9.3 </a:t>
          </a:r>
          <a:r>
            <a:rPr lang="zh-CN" altLang="en-US" sz="1800" kern="1200" dirty="0"/>
            <a:t>线程的创建</a:t>
          </a:r>
        </a:p>
      </dsp:txBody>
      <dsp:txXfrm>
        <a:off x="373781" y="1669413"/>
        <a:ext cx="4817914" cy="479482"/>
      </dsp:txXfrm>
    </dsp:sp>
    <dsp:sp modelId="{F776FF77-BBFD-429A-B555-3A759A0377CC}">
      <dsp:nvSpPr>
        <dsp:cNvPr id="0" name=""/>
        <dsp:cNvSpPr/>
      </dsp:nvSpPr>
      <dsp:spPr>
        <a:xfrm>
          <a:off x="0" y="2725634"/>
          <a:ext cx="6956846" cy="453600"/>
        </a:xfrm>
        <a:prstGeom prst="rect">
          <a:avLst/>
        </a:prstGeom>
        <a:solidFill>
          <a:schemeClr val="lt1">
            <a:alpha val="90000"/>
            <a:hueOff val="0"/>
            <a:satOff val="0"/>
            <a:lumOff val="0"/>
            <a:alphaOff val="0"/>
          </a:schemeClr>
        </a:solidFill>
        <a:ln w="9525" cap="flat" cmpd="sng" algn="ctr">
          <a:solidFill>
            <a:schemeClr val="accent2">
              <a:hueOff val="-4017565"/>
              <a:satOff val="-43605"/>
              <a:lumOff val="-3676"/>
              <a:alphaOff val="0"/>
            </a:schemeClr>
          </a:solidFill>
          <a:prstDash val="solid"/>
        </a:ln>
        <a:effectLst/>
      </dsp:spPr>
      <dsp:style>
        <a:lnRef idx="1">
          <a:scrgbClr r="0" g="0" b="0"/>
        </a:lnRef>
        <a:fillRef idx="1">
          <a:scrgbClr r="0" g="0" b="0"/>
        </a:fillRef>
        <a:effectRef idx="0">
          <a:scrgbClr r="0" g="0" b="0"/>
        </a:effectRef>
        <a:fontRef idx="minor"/>
      </dsp:style>
    </dsp:sp>
    <dsp:sp modelId="{8D3EE3B5-4895-4D5C-BF7C-9C953348E53B}">
      <dsp:nvSpPr>
        <dsp:cNvPr id="0" name=""/>
        <dsp:cNvSpPr/>
      </dsp:nvSpPr>
      <dsp:spPr>
        <a:xfrm>
          <a:off x="347842" y="2459954"/>
          <a:ext cx="4869792" cy="531360"/>
        </a:xfrm>
        <a:prstGeom prst="roundRect">
          <a:avLst/>
        </a:prstGeom>
        <a:gradFill rotWithShape="0">
          <a:gsLst>
            <a:gs pos="0">
              <a:schemeClr val="accent2">
                <a:hueOff val="-4017565"/>
                <a:satOff val="-43605"/>
                <a:lumOff val="-3676"/>
                <a:alphaOff val="0"/>
                <a:shade val="51000"/>
                <a:satMod val="130000"/>
              </a:schemeClr>
            </a:gs>
            <a:gs pos="80000">
              <a:schemeClr val="accent2">
                <a:hueOff val="-4017565"/>
                <a:satOff val="-43605"/>
                <a:lumOff val="-3676"/>
                <a:alphaOff val="0"/>
                <a:shade val="93000"/>
                <a:satMod val="130000"/>
              </a:schemeClr>
            </a:gs>
            <a:gs pos="100000">
              <a:schemeClr val="accent2">
                <a:hueOff val="-4017565"/>
                <a:satOff val="-43605"/>
                <a:lumOff val="-36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067" tIns="0" rIns="184067"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t>9.4 </a:t>
          </a:r>
          <a:r>
            <a:rPr lang="zh-CN" altLang="en-US" sz="1800" kern="1200" dirty="0"/>
            <a:t>线程的生命周期及调度</a:t>
          </a:r>
        </a:p>
      </dsp:txBody>
      <dsp:txXfrm>
        <a:off x="373781" y="2485893"/>
        <a:ext cx="4817914" cy="479482"/>
      </dsp:txXfrm>
    </dsp:sp>
    <dsp:sp modelId="{7DF960DB-42E3-44D4-8426-15340FB5CC47}">
      <dsp:nvSpPr>
        <dsp:cNvPr id="0" name=""/>
        <dsp:cNvSpPr/>
      </dsp:nvSpPr>
      <dsp:spPr>
        <a:xfrm>
          <a:off x="0" y="3542114"/>
          <a:ext cx="6956846" cy="453600"/>
        </a:xfrm>
        <a:prstGeom prst="rect">
          <a:avLst/>
        </a:prstGeom>
        <a:solidFill>
          <a:schemeClr val="lt1">
            <a:alpha val="90000"/>
            <a:hueOff val="0"/>
            <a:satOff val="0"/>
            <a:lumOff val="0"/>
            <a:alphaOff val="0"/>
          </a:schemeClr>
        </a:solidFill>
        <a:ln w="9525" cap="flat" cmpd="sng" algn="ctr">
          <a:solidFill>
            <a:schemeClr val="accent2">
              <a:hueOff val="-5356753"/>
              <a:satOff val="-58140"/>
              <a:lumOff val="-4901"/>
              <a:alphaOff val="0"/>
            </a:schemeClr>
          </a:solidFill>
          <a:prstDash val="solid"/>
        </a:ln>
        <a:effectLst/>
      </dsp:spPr>
      <dsp:style>
        <a:lnRef idx="1">
          <a:scrgbClr r="0" g="0" b="0"/>
        </a:lnRef>
        <a:fillRef idx="1">
          <a:scrgbClr r="0" g="0" b="0"/>
        </a:fillRef>
        <a:effectRef idx="0">
          <a:scrgbClr r="0" g="0" b="0"/>
        </a:effectRef>
        <a:fontRef idx="minor"/>
      </dsp:style>
    </dsp:sp>
    <dsp:sp modelId="{C93F6028-EF4A-4F0A-B32B-BB7ACAE1B82A}">
      <dsp:nvSpPr>
        <dsp:cNvPr id="0" name=""/>
        <dsp:cNvSpPr/>
      </dsp:nvSpPr>
      <dsp:spPr>
        <a:xfrm>
          <a:off x="347842" y="3276434"/>
          <a:ext cx="4869792" cy="531360"/>
        </a:xfrm>
        <a:prstGeom prst="roundRect">
          <a:avLst/>
        </a:prstGeom>
        <a:gradFill rotWithShape="0">
          <a:gsLst>
            <a:gs pos="0">
              <a:schemeClr val="accent2">
                <a:hueOff val="-5356753"/>
                <a:satOff val="-58140"/>
                <a:lumOff val="-4901"/>
                <a:alphaOff val="0"/>
                <a:shade val="51000"/>
                <a:satMod val="130000"/>
              </a:schemeClr>
            </a:gs>
            <a:gs pos="80000">
              <a:schemeClr val="accent2">
                <a:hueOff val="-5356753"/>
                <a:satOff val="-58140"/>
                <a:lumOff val="-4901"/>
                <a:alphaOff val="0"/>
                <a:shade val="93000"/>
                <a:satMod val="130000"/>
              </a:schemeClr>
            </a:gs>
            <a:gs pos="100000">
              <a:schemeClr val="accent2">
                <a:hueOff val="-5356753"/>
                <a:satOff val="-58140"/>
                <a:lumOff val="-49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067" tIns="0" rIns="184067"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t>9.5</a:t>
          </a:r>
          <a:r>
            <a:rPr lang="zh-CN" altLang="en-US" sz="1800" kern="1200" dirty="0"/>
            <a:t> 多线程互斥与同步</a:t>
          </a:r>
        </a:p>
      </dsp:txBody>
      <dsp:txXfrm>
        <a:off x="373781" y="3302373"/>
        <a:ext cx="481791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t>2024/4/9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ln>
        </p:spPr>
      </p:sp>
      <p:sp>
        <p:nvSpPr>
          <p:cNvPr id="25602" name="Notes Placeholder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560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0D6A1DB-A09E-4EE2-A5C9-C9D6805F2BA3}" type="slidenum">
              <a:rPr lang="zh-CN" altLang="en-US"/>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 </a:t>
            </a:r>
            <a:r>
              <a:rPr lang="zh-CN" altLang="en-US" dirty="0"/>
              <a:t>： </a:t>
            </a:r>
            <a:r>
              <a:rPr lang="en-US" altLang="zh-CN" dirty="0"/>
              <a:t>compare and swap</a:t>
            </a:r>
            <a:endParaRPr lang="zh-CN" altLang="en-US" dirty="0"/>
          </a:p>
        </p:txBody>
      </p:sp>
      <p:sp>
        <p:nvSpPr>
          <p:cNvPr id="4" name="灯片编号占位符 3"/>
          <p:cNvSpPr>
            <a:spLocks noGrp="1"/>
          </p:cNvSpPr>
          <p:nvPr>
            <p:ph type="sldNum" sz="quarter" idx="10"/>
          </p:nvPr>
        </p:nvSpPr>
        <p:spPr/>
        <p:txBody>
          <a:bodyPr/>
          <a:lstStyle/>
          <a:p>
            <a:fld id="{EACBB548-4544-46A5-8423-F94A584A1612}" type="slidenum">
              <a:rPr lang="zh-CN" altLang="en-US" smtClean="0"/>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cqu.edu.c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a:fillRect/>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a:t>单击此处编辑母版标题样式</a:t>
            </a:r>
            <a:endParaRPr lang="zh-CN" altLang="en-US" dirty="0"/>
          </a:p>
        </p:txBody>
      </p:sp>
      <p:sp>
        <p:nvSpPr>
          <p:cNvPr id="3" name="副标题 2"/>
          <p:cNvSpPr>
            <a:spLocks noGrp="1"/>
          </p:cNvSpPr>
          <p:nvPr userDrawn="1">
            <p:ph type="subTitle" idx="1" hasCustomPrompt="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a:t>
            </a:fld>
            <a:endParaRPr lang="zh-CN" altLang="en-US" dirty="0"/>
          </a:p>
        </p:txBody>
      </p:sp>
      <p:sp>
        <p:nvSpPr>
          <p:cNvPr id="5" name="内容占位符 8"/>
          <p:cNvSpPr>
            <a:spLocks noGrp="1"/>
          </p:cNvSpPr>
          <p:nvPr>
            <p:ph sz="quarter" idx="12" hasCustomPrompt="1"/>
          </p:nvPr>
        </p:nvSpPr>
        <p:spPr>
          <a:xfrm>
            <a:off x="468312" y="981075"/>
            <a:ext cx="8207376" cy="5400675"/>
          </a:xfrm>
        </p:spPr>
        <p:txBody>
          <a:bodyPr/>
          <a:lstStyle>
            <a:lvl1pPr>
              <a:lnSpc>
                <a:spcPct val="120000"/>
              </a:lnSpc>
              <a:buClr>
                <a:srgbClr val="7030A0"/>
              </a:buClr>
              <a:buSzPct val="70000"/>
              <a:buFont typeface="Wingdings" panose="05000000000000000000" pitchFamily="2" charset="2"/>
              <a:buChar char="n"/>
              <a:defRPr sz="2600" baseline="0"/>
            </a:lvl1pPr>
            <a:lvl2pPr marL="742950" indent="-285750">
              <a:buFont typeface="Wingdings" panose="05000000000000000000" pitchFamily="2" charset="2"/>
              <a:buChar char="l"/>
              <a:defRPr sz="2200"/>
            </a:lvl2pPr>
            <a:lvl3pPr>
              <a:defRPr sz="1600"/>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a:t>P</a:t>
            </a:r>
            <a:fld id="{62DCC93C-90AC-48A1-9D9E-CBAB17A91522}" type="slidenum">
              <a:rPr lang="zh-CN" altLang="en-US" dirty="0"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a:t>P</a:t>
            </a:r>
            <a:fld id="{62DCC93C-90AC-48A1-9D9E-CBAB17A91522}" type="slidenum">
              <a:rPr lang="zh-CN" altLang="en-US" dirty="0" smtClean="0"/>
              <a:t>‹#›</a:t>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a:t>P</a:t>
            </a:r>
            <a:fld id="{62DCC93C-90AC-48A1-9D9E-CBAB17A91522}" type="slidenum">
              <a:rPr lang="zh-CN" altLang="en-US" smtClean="0"/>
              <a:t>‹#›</a:t>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a:t>（</a:t>
              </a:r>
              <a:r>
                <a:rPr lang="en-US" altLang="zh-CN" sz="1600" b="1" dirty="0"/>
                <a:t>8</a:t>
              </a:r>
              <a:r>
                <a:rPr lang="zh-CN" altLang="en-US" sz="1600" b="1" dirty="0"/>
                <a:t>种配色）</a:t>
              </a:r>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文字与背景</a:t>
              </a: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常用色</a:t>
              </a: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辅助色</a:t>
              </a: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链接色</a:t>
              </a: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a:solidFill>
                    <a:prstClr val="black"/>
                  </a:solidFill>
                  <a:latin typeface="Arial" panose="020B0604020202020204" pitchFamily="34" charset="0"/>
                  <a:ea typeface="微软雅黑" panose="020B0503020204020204" pitchFamily="34" charset="-122"/>
                  <a:cs typeface="Arial" panose="020B0604020202020204" pitchFamily="34" charset="0"/>
                </a:rPr>
                <a:t>配色规则：</a:t>
              </a:r>
              <a:endParaRPr lang="en-US" altLang="zh-CN" sz="800" b="1" dirty="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通常情况下，配色方案中的前四种色彩文</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“字与背景色”固定不变。常用色与模板</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/logo/</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企业标准色一致。辅助色可根据对色彩的要求进行调整。链接色可根据需求进行调整。</a:t>
              </a:r>
              <a:endPar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配色方案的编辑：</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07/10</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菜单中 </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颜色</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中修改；</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03</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格式</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幻灯片设计</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b="1" dirty="0">
                  <a:solidFill>
                    <a:schemeClr val="bg1">
                      <a:lumMod val="50000"/>
                    </a:schemeClr>
                  </a:solidFill>
                </a:rPr>
                <a:t>2007/2010</a:t>
              </a:r>
              <a:r>
                <a:rPr lang="zh-CN" altLang="en-US" sz="1600" b="1" dirty="0">
                  <a:solidFill>
                    <a:schemeClr val="bg1">
                      <a:lumMod val="50000"/>
                    </a:schemeClr>
                  </a:solidFill>
                </a:rPr>
                <a:t>版本配色方案 </a:t>
              </a:r>
              <a:r>
                <a:rPr lang="zh-CN" altLang="en-US" sz="1600" b="1" dirty="0"/>
                <a:t>（</a:t>
              </a:r>
              <a:r>
                <a:rPr lang="en-US" altLang="zh-CN" sz="1600" b="1" dirty="0"/>
                <a:t>12</a:t>
              </a:r>
              <a:r>
                <a:rPr lang="zh-CN" altLang="en-US" sz="1600" b="1" dirty="0"/>
                <a:t>种配色）</a:t>
              </a:r>
            </a:p>
          </p:txBody>
        </p:sp>
      </p:grpSp>
      <p:sp>
        <p:nvSpPr>
          <p:cNvPr id="3" name="标题 2"/>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a:fillRect/>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cqu.edu.cn/"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t="5074" r="20205" b="3263"/>
          <a:stretch>
            <a:fillRect/>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userDrawn="1"/>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p:spPr>
        <p:txBody>
          <a:bodyPr vert="horz" wrap="square" lIns="91440" tIns="45720" rIns="91440" bIns="45720" numCol="1" rtlCol="0" anchor="t" anchorCtr="0" compatLnSpc="1"/>
          <a:lstStyle/>
          <a:p>
            <a:pPr algn="ctr"/>
            <a:endParaRPr lang="zh-CN" altLang="en-US"/>
          </a:p>
        </p:txBody>
      </p:sp>
      <p:sp>
        <p:nvSpPr>
          <p:cNvPr id="15" name="矩形 14"/>
          <p:cNvSpPr/>
          <p:nvPr userDrawn="1"/>
        </p:nvSpPr>
        <p:spPr bwMode="auto">
          <a:xfrm>
            <a:off x="0" y="765175"/>
            <a:ext cx="8675688" cy="5616575"/>
          </a:xfrm>
          <a:prstGeom prst="rect">
            <a:avLst/>
          </a:prstGeom>
          <a:solidFill>
            <a:schemeClr val="bg1">
              <a:alpha val="90000"/>
            </a:schemeClr>
          </a:solidFill>
          <a:ln>
            <a:noFill/>
          </a:ln>
        </p:spPr>
        <p:txBody>
          <a:bodyPr vert="horz" wrap="square" lIns="91440" tIns="45720" rIns="91440" bIns="45720" numCol="1" rtlCol="0" anchor="t" anchorCtr="0" compatLnSpc="1"/>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anose="020B0604020202020204" pitchFamily="34" charset="0"/>
                <a:cs typeface="Arial" panose="020B0604020202020204"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a:endParaRPr lang="en-US" altLang="zh-CN" sz="1100" dirty="0">
              <a:solidFill>
                <a:schemeClr val="tx1"/>
              </a:solidFill>
              <a:cs typeface="Arial" panose="020B0604020202020204" pitchFamily="34"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r>
              <a:rPr lang="en-US" altLang="zh-CN"/>
              <a:t>P</a:t>
            </a:r>
            <a:fld id="{62DCC93C-90AC-48A1-9D9E-CBAB17A91522}" type="slidenum">
              <a:rPr lang="zh-CN" altLang="en-US" smtClean="0"/>
              <a:t>‹#›</a:t>
            </a:fld>
            <a:endParaRPr lang="zh-CN" altLang="en-US" dirty="0"/>
          </a:p>
        </p:txBody>
      </p:sp>
      <p:pic>
        <p:nvPicPr>
          <p:cNvPr id="27" name="Picture 2"/>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tretch>
            <a:fillRect/>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a:t>单击此处编辑母版标题样式</a:t>
            </a:r>
          </a:p>
        </p:txBody>
      </p:sp>
      <p:pic>
        <p:nvPicPr>
          <p:cNvPr id="25602" name="Picture 2" descr="http://www.cqu.edu.cn/Sites/CQUmain/Themes/Default/Images/logo.png">
            <a:hlinkClick r:id="rId11" tooltip="重庆大学"/>
          </p:cNvPr>
          <p:cNvPicPr>
            <a:picLocks noChangeAspect="1" noChangeArrowheads="1"/>
          </p:cNvPicPr>
          <p:nvPr userDrawn="1"/>
        </p:nvPicPr>
        <p:blipFill>
          <a:blip r:embed="rId12" cstate="print"/>
          <a:srcRect/>
          <a:stretch>
            <a:fillRect/>
          </a:stretch>
        </p:blipFill>
        <p:spPr bwMode="auto">
          <a:xfrm>
            <a:off x="6876256" y="66378"/>
            <a:ext cx="1748206" cy="55431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qu.edu.c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187624" y="3284984"/>
            <a:ext cx="4320480" cy="576064"/>
          </a:xfrm>
        </p:spPr>
        <p:txBody>
          <a:bodyPr>
            <a:noAutofit/>
          </a:bodyPr>
          <a:lstStyle/>
          <a:p>
            <a:pPr lvl="0" algn="r"/>
            <a:r>
              <a:rPr lang="zh-CN" altLang="en-US" sz="3600" b="1" dirty="0"/>
              <a:t>第</a:t>
            </a:r>
            <a:r>
              <a:rPr lang="en-US" altLang="zh-CN" sz="3600" b="1" dirty="0"/>
              <a:t>9</a:t>
            </a:r>
            <a:r>
              <a:rPr lang="zh-CN" altLang="en-US" sz="3600" b="1" dirty="0"/>
              <a:t>章  多线程</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采用继承法创建线程</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10</a:t>
            </a:fld>
            <a:endParaRPr lang="zh-CN" altLang="en-US" dirty="0"/>
          </a:p>
        </p:txBody>
      </p:sp>
      <p:pic>
        <p:nvPicPr>
          <p:cNvPr id="10" name="图片 9"/>
          <p:cNvPicPr>
            <a:picLocks noChangeAspect="1"/>
          </p:cNvPicPr>
          <p:nvPr/>
        </p:nvPicPr>
        <p:blipFill>
          <a:blip r:embed="rId2"/>
          <a:stretch>
            <a:fillRect/>
          </a:stretch>
        </p:blipFill>
        <p:spPr>
          <a:xfrm>
            <a:off x="2555776" y="1052736"/>
            <a:ext cx="4505325" cy="527685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通过实现接口创建线程</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11</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1259632" y="981075"/>
            <a:ext cx="6090001" cy="54006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3851920" y="1620978"/>
            <a:ext cx="4680520" cy="174418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矩形 6"/>
          <p:cNvSpPr/>
          <p:nvPr/>
        </p:nvSpPr>
        <p:spPr bwMode="auto">
          <a:xfrm>
            <a:off x="2051720" y="4005064"/>
            <a:ext cx="6120680" cy="504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1</a:t>
            </a:r>
            <a:r>
              <a:rPr lang="zh-CN" altLang="en-US" dirty="0"/>
              <a:t>：使用线程池创建线程</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12</a:t>
            </a:fld>
            <a:endParaRPr lang="zh-CN" altLang="en-US" dirty="0"/>
          </a:p>
        </p:txBody>
      </p:sp>
      <p:sp>
        <p:nvSpPr>
          <p:cNvPr id="4" name="内容占位符 3"/>
          <p:cNvSpPr>
            <a:spLocks noGrp="1"/>
          </p:cNvSpPr>
          <p:nvPr>
            <p:ph sz="quarter" idx="12"/>
          </p:nvPr>
        </p:nvSpPr>
        <p:spPr/>
        <p:txBody>
          <a:bodyPr/>
          <a:lstStyle/>
          <a:p>
            <a:r>
              <a:rPr lang="zh-CN" altLang="en-US" dirty="0"/>
              <a:t>前面的两种创建线程的方法，都需要新建</a:t>
            </a:r>
            <a:r>
              <a:rPr lang="en-US" altLang="zh-CN" dirty="0"/>
              <a:t>Thread</a:t>
            </a:r>
            <a:r>
              <a:rPr lang="zh-CN" altLang="en-US" dirty="0"/>
              <a:t>对象，这些线程完成任务后就死亡。</a:t>
            </a:r>
            <a:endParaRPr lang="en-US" altLang="zh-CN" dirty="0"/>
          </a:p>
          <a:p>
            <a:r>
              <a:rPr lang="zh-CN" altLang="en-US" dirty="0"/>
              <a:t>有时需要使用已经存在的线程对象，反复执行特定的任务。这种情况下，可以使用</a:t>
            </a:r>
            <a:r>
              <a:rPr lang="zh-CN" altLang="en-US" b="1" dirty="0"/>
              <a:t>线程池</a:t>
            </a:r>
            <a:r>
              <a:rPr lang="zh-CN" altLang="en-US" dirty="0"/>
              <a:t>。</a:t>
            </a:r>
            <a:endParaRPr lang="en-US" altLang="zh-CN" dirty="0"/>
          </a:p>
          <a:p>
            <a:r>
              <a:rPr lang="zh-CN" altLang="en-US" dirty="0"/>
              <a:t>基本思想是：事先创建一些待命的线程，如果需要执行任务，则从线程池中取一个线程来执行指定的任务，任务完成后，把线程放回线程池。可以重复使用线程，避免了重复创建线程对象，节省了资源。</a:t>
            </a:r>
            <a:endParaRPr lang="en-US" altLang="zh-CN" dirty="0"/>
          </a:p>
          <a:p>
            <a:pPr lvl="1"/>
            <a:r>
              <a:rPr lang="zh-CN" altLang="en-US" dirty="0"/>
              <a:t>案例：</a:t>
            </a:r>
            <a:r>
              <a:rPr lang="en-US" altLang="zh-CN" dirty="0"/>
              <a:t>Web</a:t>
            </a:r>
            <a:r>
              <a:rPr lang="zh-CN" altLang="en-US" dirty="0"/>
              <a:t>服务器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13</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395536" y="116632"/>
            <a:ext cx="8208912" cy="67008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14</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395536" y="116632"/>
            <a:ext cx="8208912" cy="67008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2771800" y="2806997"/>
            <a:ext cx="5690568" cy="355018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490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15</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395536" y="116632"/>
            <a:ext cx="8208912" cy="67008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图片 6"/>
          <p:cNvPicPr>
            <a:picLocks noChangeAspect="1"/>
          </p:cNvPicPr>
          <p:nvPr/>
        </p:nvPicPr>
        <p:blipFill>
          <a:blip r:embed="rId3"/>
          <a:stretch>
            <a:fillRect/>
          </a:stretch>
        </p:blipFill>
        <p:spPr>
          <a:xfrm>
            <a:off x="959446" y="1083132"/>
            <a:ext cx="7562850" cy="525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9745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扩展：使用</a:t>
            </a:r>
            <a:r>
              <a:rPr lang="en-US" altLang="zh-CN" dirty="0"/>
              <a:t>Timer</a:t>
            </a:r>
            <a:r>
              <a:rPr lang="zh-CN" altLang="en-US" dirty="0"/>
              <a:t>和</a:t>
            </a:r>
            <a:r>
              <a:rPr lang="en-US" altLang="zh-CN" dirty="0" err="1"/>
              <a:t>TimerTask</a:t>
            </a:r>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16</a:t>
            </a:fld>
            <a:endParaRPr lang="zh-CN" altLang="en-US" dirty="0"/>
          </a:p>
        </p:txBody>
      </p:sp>
      <p:sp>
        <p:nvSpPr>
          <p:cNvPr id="4" name="内容占位符 3"/>
          <p:cNvSpPr>
            <a:spLocks noGrp="1"/>
          </p:cNvSpPr>
          <p:nvPr>
            <p:ph sz="quarter" idx="12"/>
          </p:nvPr>
        </p:nvSpPr>
        <p:spPr/>
        <p:txBody>
          <a:bodyPr>
            <a:normAutofit/>
          </a:bodyPr>
          <a:lstStyle/>
          <a:p>
            <a:r>
              <a:rPr lang="en-US" altLang="zh-CN" dirty="0"/>
              <a:t> Timer</a:t>
            </a:r>
            <a:r>
              <a:rPr lang="zh-CN" altLang="en-US" dirty="0"/>
              <a:t>和</a:t>
            </a:r>
            <a:r>
              <a:rPr lang="en-US" altLang="zh-CN" dirty="0" err="1"/>
              <a:t>TimerTask</a:t>
            </a:r>
            <a:r>
              <a:rPr lang="zh-CN" altLang="en-US" dirty="0"/>
              <a:t>可以做为实现线程的第三种方式。</a:t>
            </a:r>
            <a:endParaRPr lang="en-US" altLang="zh-CN" dirty="0"/>
          </a:p>
          <a:p>
            <a:r>
              <a:rPr lang="en-US" altLang="zh-CN" dirty="0"/>
              <a:t>Timer</a:t>
            </a:r>
            <a:r>
              <a:rPr lang="zh-CN" altLang="en-US" dirty="0"/>
              <a:t>是一种线程设施，用于安排以后在后台线程中执行的任务。可安排任务执行一次，或者定期重复执行，可以看成一个定时器，可以调度</a:t>
            </a:r>
            <a:r>
              <a:rPr lang="en-US" altLang="zh-CN" dirty="0" err="1"/>
              <a:t>TimerTask</a:t>
            </a:r>
            <a:r>
              <a:rPr lang="zh-CN" altLang="en-US" dirty="0"/>
              <a:t>。</a:t>
            </a:r>
            <a:endParaRPr lang="en-US" altLang="zh-CN" dirty="0"/>
          </a:p>
          <a:p>
            <a:r>
              <a:rPr lang="en-US" altLang="zh-CN" dirty="0" err="1"/>
              <a:t>TimerTask</a:t>
            </a:r>
            <a:r>
              <a:rPr lang="zh-CN" altLang="en-US" dirty="0"/>
              <a:t>是一个抽象类，实现了</a:t>
            </a:r>
            <a:r>
              <a:rPr lang="en-US" altLang="zh-CN" dirty="0"/>
              <a:t>Runnable</a:t>
            </a:r>
            <a:r>
              <a:rPr lang="zh-CN" altLang="en-US" dirty="0"/>
              <a:t>接口，所以具备了多线程的能力。</a:t>
            </a:r>
            <a:endParaRPr lang="en-US" altLang="zh-CN" dirty="0"/>
          </a:p>
        </p:txBody>
      </p:sp>
      <p:pic>
        <p:nvPicPr>
          <p:cNvPr id="5" name="图片 4"/>
          <p:cNvPicPr>
            <a:picLocks noChangeAspect="1"/>
          </p:cNvPicPr>
          <p:nvPr/>
        </p:nvPicPr>
        <p:blipFill>
          <a:blip r:embed="rId2"/>
          <a:stretch>
            <a:fillRect/>
          </a:stretch>
        </p:blipFill>
        <p:spPr>
          <a:xfrm>
            <a:off x="141206" y="2132856"/>
            <a:ext cx="8861587" cy="45363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左右互搏，多线程排序</a:t>
            </a:r>
            <a:endParaRPr lang="en-US" altLang="zh-CN"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17</a:t>
            </a:fld>
            <a:endParaRPr lang="zh-CN" altLang="en-US" dirty="0"/>
          </a:p>
        </p:txBody>
      </p:sp>
      <p:sp>
        <p:nvSpPr>
          <p:cNvPr id="4" name="内容占位符 3"/>
          <p:cNvSpPr>
            <a:spLocks noGrp="1"/>
          </p:cNvSpPr>
          <p:nvPr>
            <p:ph sz="quarter" idx="12"/>
          </p:nvPr>
        </p:nvSpPr>
        <p:spPr/>
        <p:txBody>
          <a:bodyPr/>
          <a:lstStyle/>
          <a:p>
            <a:r>
              <a:rPr lang="zh-CN" altLang="en-US" dirty="0"/>
              <a:t>左手画圆，右手画方</a:t>
            </a:r>
            <a:endParaRPr lang="en-US" altLang="zh-CN" dirty="0"/>
          </a:p>
          <a:p>
            <a:r>
              <a:rPr lang="zh-CN" altLang="en-US" dirty="0"/>
              <a:t>看程序</a:t>
            </a:r>
          </a:p>
          <a:p>
            <a:r>
              <a:rPr lang="zh-CN" altLang="en-US" dirty="0"/>
              <a:t>多线程排序</a:t>
            </a:r>
            <a:r>
              <a:rPr lang="en-US" altLang="zh-CN" dirty="0"/>
              <a:t>-</a:t>
            </a:r>
            <a:r>
              <a:rPr lang="zh-CN" altLang="en-US" dirty="0"/>
              <a:t>多态应用</a:t>
            </a:r>
          </a:p>
        </p:txBody>
      </p:sp>
      <p:graphicFrame>
        <p:nvGraphicFramePr>
          <p:cNvPr id="5" name="Object 4"/>
          <p:cNvGraphicFramePr>
            <a:graphicFrameLocks noChangeAspect="1"/>
          </p:cNvGraphicFramePr>
          <p:nvPr/>
        </p:nvGraphicFramePr>
        <p:xfrm>
          <a:off x="3514408" y="3596323"/>
          <a:ext cx="3165475" cy="1054100"/>
        </p:xfrm>
        <a:graphic>
          <a:graphicData uri="http://schemas.openxmlformats.org/presentationml/2006/ole">
            <mc:AlternateContent xmlns:mc="http://schemas.openxmlformats.org/markup-compatibility/2006">
              <mc:Choice xmlns:v="urn:schemas-microsoft-com:vml" Requires="v">
                <p:oleObj spid="_x0000_s12306" name="包装程序外壳对象" showAsIcon="1" r:id="rId3" imgW="3086100" imgH="1019175" progId="Package">
                  <p:embed/>
                </p:oleObj>
              </mc:Choice>
              <mc:Fallback>
                <p:oleObj name="包装程序外壳对象" showAsIcon="1" r:id="rId3" imgW="3086100" imgH="1019175" progId="Package">
                  <p:embed/>
                  <p:pic>
                    <p:nvPicPr>
                      <p:cNvPr id="0" name="Object 4"/>
                      <p:cNvPicPr>
                        <a:picLocks noGrp="1" noChangeAspect="1" noChangeArrowheads="1"/>
                      </p:cNvPicPr>
                      <p:nvPr/>
                    </p:nvPicPr>
                    <p:blipFill>
                      <a:blip r:embed="rId4"/>
                      <a:srcRect/>
                      <a:stretch>
                        <a:fillRect/>
                      </a:stretch>
                    </p:blipFill>
                    <p:spPr bwMode="auto">
                      <a:xfrm>
                        <a:off x="3514408" y="3596323"/>
                        <a:ext cx="316547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9.4 </a:t>
            </a:r>
            <a:r>
              <a:rPr lang="zh-CN" altLang="en-US"/>
              <a:t>线程的生命周期及调度</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18</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395536" y="1556792"/>
            <a:ext cx="7987404" cy="36904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状态转换方法</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19</a:t>
            </a:fld>
            <a:endParaRPr lang="zh-CN" altLang="en-US" dirty="0"/>
          </a:p>
        </p:txBody>
      </p:sp>
      <p:sp>
        <p:nvSpPr>
          <p:cNvPr id="4" name="内容占位符 3"/>
          <p:cNvSpPr>
            <a:spLocks noGrp="1"/>
          </p:cNvSpPr>
          <p:nvPr>
            <p:ph sz="quarter" idx="12"/>
          </p:nvPr>
        </p:nvSpPr>
        <p:spPr/>
        <p:txBody>
          <a:bodyPr/>
          <a:lstStyle/>
          <a:p>
            <a:r>
              <a:rPr lang="en-US" altLang="zh-CN" dirty="0"/>
              <a:t>sleep(long n) </a:t>
            </a:r>
            <a:r>
              <a:rPr lang="zh-CN" altLang="en-US" dirty="0"/>
              <a:t>方法</a:t>
            </a:r>
          </a:p>
          <a:p>
            <a:r>
              <a:rPr lang="en-US" altLang="zh-CN" dirty="0"/>
              <a:t>suspend() </a:t>
            </a:r>
            <a:r>
              <a:rPr lang="zh-CN" altLang="en-US" dirty="0"/>
              <a:t>和 </a:t>
            </a:r>
            <a:r>
              <a:rPr lang="en-US" altLang="zh-CN" dirty="0"/>
              <a:t>resume() </a:t>
            </a:r>
            <a:r>
              <a:rPr lang="zh-CN" altLang="en-US" dirty="0"/>
              <a:t>方法</a:t>
            </a:r>
            <a:endParaRPr lang="en-US" altLang="zh-CN" dirty="0"/>
          </a:p>
          <a:p>
            <a:r>
              <a:rPr lang="en-US" altLang="zh-CN" dirty="0"/>
              <a:t>wait() </a:t>
            </a:r>
            <a:r>
              <a:rPr lang="zh-CN" altLang="en-US" dirty="0"/>
              <a:t>和 </a:t>
            </a:r>
            <a:r>
              <a:rPr lang="en-US" altLang="zh-CN" dirty="0"/>
              <a:t>notify() </a:t>
            </a:r>
            <a:r>
              <a:rPr lang="zh-CN" altLang="en-US" dirty="0"/>
              <a:t>方法</a:t>
            </a:r>
          </a:p>
          <a:p>
            <a:r>
              <a:rPr lang="en-US" altLang="zh-CN" dirty="0"/>
              <a:t>start</a:t>
            </a:r>
            <a:r>
              <a:rPr lang="zh-CN" altLang="en-US" dirty="0"/>
              <a:t>（）</a:t>
            </a:r>
            <a:endParaRPr lang="en-US" altLang="zh-CN" dirty="0"/>
          </a:p>
          <a:p>
            <a:r>
              <a:rPr lang="en-US" altLang="zh-CN" dirty="0"/>
              <a:t>Stop</a:t>
            </a:r>
            <a:r>
              <a:rPr lang="zh-CN" altLang="en-US" dirty="0"/>
              <a:t>（）</a:t>
            </a:r>
            <a:endParaRPr lang="en-US" altLang="zh-CN" dirty="0"/>
          </a:p>
          <a:p>
            <a:r>
              <a:rPr lang="en-US" altLang="zh-CN" dirty="0"/>
              <a:t>yield</a:t>
            </a:r>
            <a:r>
              <a:rPr lang="zh-CN" alt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000125" y="943512"/>
            <a:ext cx="3429000" cy="928687"/>
          </a:xfrm>
        </p:spPr>
        <p:txBody>
          <a:bodyPr>
            <a:normAutofit/>
          </a:bodyPr>
          <a:lstStyle/>
          <a:p>
            <a:pPr>
              <a:buNone/>
            </a:pPr>
            <a:r>
              <a:rPr lang="zh-CN" altLang="en-US" sz="4800" dirty="0">
                <a:solidFill>
                  <a:srgbClr val="C00000"/>
                </a:solidFill>
              </a:rPr>
              <a:t>主要内容</a:t>
            </a:r>
          </a:p>
        </p:txBody>
      </p:sp>
      <p:sp>
        <p:nvSpPr>
          <p:cNvPr id="24579" name="矩形 6"/>
          <p:cNvSpPr>
            <a:spLocks noChangeArrowheads="1"/>
          </p:cNvSpPr>
          <p:nvPr/>
        </p:nvSpPr>
        <p:spPr bwMode="auto">
          <a:xfrm>
            <a:off x="7747000" y="4857750"/>
            <a:ext cx="1111250" cy="769938"/>
          </a:xfrm>
          <a:prstGeom prst="rect">
            <a:avLst/>
          </a:prstGeom>
          <a:noFill/>
          <a:ln w="9525">
            <a:noFill/>
            <a:miter lim="800000"/>
          </a:ln>
        </p:spPr>
        <p:txBody>
          <a:bodyPr wrap="none">
            <a:spAutoFit/>
          </a:bodyPr>
          <a:lstStyle/>
          <a:p>
            <a:r>
              <a:rPr lang="en-US" altLang="zh-CN" sz="2200" b="1">
                <a:solidFill>
                  <a:schemeClr val="bg1"/>
                </a:solidFill>
                <a:latin typeface="Calibri" panose="020F0502020204030204" pitchFamily="34" charset="0"/>
              </a:rPr>
              <a:t>Back to </a:t>
            </a:r>
          </a:p>
          <a:p>
            <a:r>
              <a:rPr lang="en-US" altLang="zh-CN" sz="2200" b="1">
                <a:solidFill>
                  <a:schemeClr val="bg1"/>
                </a:solidFill>
                <a:latin typeface="Calibri" panose="020F0502020204030204" pitchFamily="34" charset="0"/>
              </a:rPr>
              <a:t>school</a:t>
            </a:r>
            <a:endParaRPr lang="zh-CN" altLang="en-US" sz="2200" b="1">
              <a:solidFill>
                <a:schemeClr val="bg1"/>
              </a:solidFill>
              <a:latin typeface="Calibri" panose="020F0502020204030204" pitchFamily="34" charset="0"/>
            </a:endParaRPr>
          </a:p>
        </p:txBody>
      </p:sp>
      <p:graphicFrame>
        <p:nvGraphicFramePr>
          <p:cNvPr id="6" name="图示 5"/>
          <p:cNvGraphicFramePr/>
          <p:nvPr/>
        </p:nvGraphicFramePr>
        <p:xfrm>
          <a:off x="1071538" y="1943052"/>
          <a:ext cx="6956846" cy="4006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线程调度和优先级</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20</a:t>
            </a:fld>
            <a:endParaRPr lang="zh-CN" altLang="en-US" dirty="0"/>
          </a:p>
        </p:txBody>
      </p:sp>
      <p:sp>
        <p:nvSpPr>
          <p:cNvPr id="4" name="内容占位符 3"/>
          <p:cNvSpPr>
            <a:spLocks noGrp="1"/>
          </p:cNvSpPr>
          <p:nvPr>
            <p:ph sz="quarter" idx="12"/>
          </p:nvPr>
        </p:nvSpPr>
        <p:spPr/>
        <p:txBody>
          <a:bodyPr/>
          <a:lstStyle/>
          <a:p>
            <a:r>
              <a:rPr lang="en-US" altLang="zh-CN" dirty="0"/>
              <a:t>Java</a:t>
            </a:r>
            <a:r>
              <a:rPr lang="zh-CN" altLang="en-US" dirty="0"/>
              <a:t>采用的是</a:t>
            </a:r>
            <a:r>
              <a:rPr lang="zh-CN" altLang="en-US" b="1" dirty="0"/>
              <a:t>基于优先级</a:t>
            </a:r>
            <a:r>
              <a:rPr lang="zh-CN" altLang="en-US" dirty="0"/>
              <a:t>的调度方法。这种算法是根据处于可运行态线程的相对优先级来实行调度。</a:t>
            </a:r>
            <a:endParaRPr lang="en-US" altLang="zh-CN" dirty="0"/>
          </a:p>
          <a:p>
            <a:r>
              <a:rPr lang="en-US" altLang="zh-CN" dirty="0"/>
              <a:t>Java</a:t>
            </a:r>
            <a:r>
              <a:rPr lang="zh-CN" altLang="en-US" dirty="0"/>
              <a:t>将线程的优先级分为</a:t>
            </a:r>
            <a:r>
              <a:rPr lang="en-US" altLang="zh-CN" dirty="0"/>
              <a:t>10</a:t>
            </a:r>
            <a:r>
              <a:rPr lang="zh-CN" altLang="en-US" dirty="0"/>
              <a:t>个等级，分别用</a:t>
            </a:r>
            <a:r>
              <a:rPr lang="en-US" altLang="zh-CN" dirty="0"/>
              <a:t>1~10</a:t>
            </a:r>
            <a:r>
              <a:rPr lang="zh-CN" altLang="en-US" dirty="0"/>
              <a:t>之间的数字表示。</a:t>
            </a:r>
            <a:endParaRPr lang="en-US" altLang="zh-CN" dirty="0"/>
          </a:p>
          <a:p>
            <a:pPr lvl="1"/>
            <a:r>
              <a:rPr lang="zh-CN" altLang="en-US" dirty="0"/>
              <a:t>数字越大表明线程的级别越高。</a:t>
            </a:r>
            <a:endParaRPr lang="en-US" altLang="zh-CN" dirty="0"/>
          </a:p>
          <a:p>
            <a:pPr lvl="1"/>
            <a:r>
              <a:rPr lang="zh-CN" altLang="en-US" dirty="0"/>
              <a:t>在</a:t>
            </a:r>
            <a:r>
              <a:rPr lang="en-US" altLang="zh-CN" dirty="0"/>
              <a:t>Thread</a:t>
            </a:r>
            <a:r>
              <a:rPr lang="zh-CN" altLang="en-US" dirty="0"/>
              <a:t>类中定义了表示线程最低、最高和普通优先级的成员变量</a:t>
            </a:r>
            <a:r>
              <a:rPr lang="en-US" altLang="zh-CN" dirty="0" err="1"/>
              <a:t>MIN_PRIORITY</a:t>
            </a:r>
            <a:r>
              <a:rPr lang="zh-CN" altLang="en-US" dirty="0"/>
              <a:t>、</a:t>
            </a:r>
            <a:r>
              <a:rPr lang="en-US" altLang="zh-CN" dirty="0" err="1"/>
              <a:t>MAX_PRIORITY</a:t>
            </a:r>
            <a:r>
              <a:rPr lang="zh-CN" altLang="en-US" dirty="0"/>
              <a:t>和</a:t>
            </a:r>
            <a:r>
              <a:rPr lang="en-US" altLang="zh-CN" dirty="0" err="1"/>
              <a:t>NORMAL_PRIORITY</a:t>
            </a:r>
            <a:r>
              <a:rPr lang="zh-CN" altLang="en-US" dirty="0"/>
              <a:t>，代表的优先级等级分别为</a:t>
            </a:r>
            <a:r>
              <a:rPr lang="en-US" altLang="zh-CN" dirty="0"/>
              <a:t>1</a:t>
            </a:r>
            <a:r>
              <a:rPr lang="zh-CN" altLang="en-US" dirty="0"/>
              <a:t>、</a:t>
            </a:r>
            <a:r>
              <a:rPr lang="en-US" altLang="zh-CN" dirty="0"/>
              <a:t>10</a:t>
            </a:r>
            <a:r>
              <a:rPr lang="zh-CN" altLang="en-US" dirty="0"/>
              <a:t>和</a:t>
            </a:r>
            <a:r>
              <a:rPr lang="en-US" altLang="zh-CN" dirty="0"/>
              <a:t>5</a:t>
            </a:r>
            <a:r>
              <a:rPr lang="zh-CN" altLang="en-US" dirty="0"/>
              <a:t>。</a:t>
            </a:r>
            <a:endParaRPr lang="en-US" altLang="zh-CN" dirty="0"/>
          </a:p>
          <a:p>
            <a:pPr lvl="1"/>
            <a:r>
              <a:rPr lang="zh-CN" altLang="en-US" dirty="0"/>
              <a:t>当一个线程对象被创建时，其默认的线程优先级是</a:t>
            </a:r>
            <a:r>
              <a:rPr lang="en-US" altLang="zh-CN" dirty="0"/>
              <a:t>5</a:t>
            </a:r>
            <a:r>
              <a:rPr lang="zh-CN" alt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21</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323528" y="821031"/>
            <a:ext cx="6319803" cy="54006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6012160" y="2798171"/>
            <a:ext cx="3190670" cy="365251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矩形 6"/>
          <p:cNvSpPr/>
          <p:nvPr/>
        </p:nvSpPr>
        <p:spPr>
          <a:xfrm>
            <a:off x="4139952" y="821031"/>
            <a:ext cx="4320479" cy="600164"/>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indent="267970" algn="just"/>
            <a:r>
              <a:rPr lang="zh-CN" altLang="en-US" sz="1100" b="1" kern="100" dirty="0">
                <a:latin typeface="+mn-ea"/>
              </a:rPr>
              <a:t>分析：</a:t>
            </a:r>
            <a:r>
              <a:rPr lang="zh-CN" altLang="en-US" sz="1100" kern="100" dirty="0">
                <a:latin typeface="+mn-ea"/>
              </a:rPr>
              <a:t>由程序运行结果可以看出，高优先级的线程有优先执行的机会，低优先级的线程也有执行的机会，不一定是高优先级执行完成后，它才执行。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线程的终止</a:t>
            </a:r>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22</a:t>
            </a:fld>
            <a:endParaRPr lang="zh-CN" altLang="en-US" dirty="0"/>
          </a:p>
        </p:txBody>
      </p:sp>
      <p:sp>
        <p:nvSpPr>
          <p:cNvPr id="4" name="内容占位符 3"/>
          <p:cNvSpPr>
            <a:spLocks noGrp="1"/>
          </p:cNvSpPr>
          <p:nvPr>
            <p:ph sz="quarter" idx="12"/>
          </p:nvPr>
        </p:nvSpPr>
        <p:spPr/>
        <p:txBody>
          <a:bodyPr>
            <a:normAutofit lnSpcReduction="10000"/>
          </a:bodyPr>
          <a:lstStyle/>
          <a:p>
            <a:r>
              <a:rPr lang="zh-CN" altLang="en-US" dirty="0"/>
              <a:t>线程体</a:t>
            </a:r>
            <a:r>
              <a:rPr lang="en-US" altLang="zh-CN" dirty="0"/>
              <a:t>run()</a:t>
            </a:r>
            <a:r>
              <a:rPr lang="zh-CN" altLang="en-US" dirty="0"/>
              <a:t>方法执行完成后，线程就终止了</a:t>
            </a:r>
            <a:endParaRPr lang="en-US" altLang="zh-CN" dirty="0"/>
          </a:p>
          <a:p>
            <a:r>
              <a:rPr lang="zh-CN" altLang="en-US" dirty="0"/>
              <a:t>也可以用修改某些变量以指示目标线程应该停止运行来取代。</a:t>
            </a:r>
            <a:endParaRPr lang="en-US" altLang="zh-CN" dirty="0"/>
          </a:p>
          <a:p>
            <a:pPr lvl="1"/>
            <a:r>
              <a:rPr lang="zh-CN" altLang="en-US" dirty="0"/>
              <a:t>要使线程在完成任务之前可取消，必须采取一定的措施，但应该是一个清晰而</a:t>
            </a:r>
            <a:r>
              <a:rPr lang="zh-CN" altLang="en-US" b="1" dirty="0"/>
              <a:t>安全</a:t>
            </a:r>
            <a:r>
              <a:rPr lang="zh-CN" altLang="en-US" dirty="0"/>
              <a:t>的机制使线程终止。</a:t>
            </a:r>
            <a:endParaRPr lang="en-US" altLang="zh-CN" dirty="0"/>
          </a:p>
          <a:p>
            <a:r>
              <a:rPr lang="zh-CN" altLang="en-US" dirty="0"/>
              <a:t>调用线程的</a:t>
            </a:r>
            <a:r>
              <a:rPr lang="en-US" altLang="zh-CN" dirty="0"/>
              <a:t>stop()</a:t>
            </a:r>
            <a:r>
              <a:rPr lang="zh-CN" altLang="en-US" dirty="0"/>
              <a:t>方法可以终止线程，但是这是一个不安全的方法，会破坏线程的状态，已经不推荐使用。</a:t>
            </a:r>
          </a:p>
          <a:p>
            <a:r>
              <a:rPr lang="zh-CN" altLang="en-US" dirty="0"/>
              <a:t>通过</a:t>
            </a:r>
            <a:r>
              <a:rPr lang="zh-CN" altLang="en-US" b="1" dirty="0"/>
              <a:t>中断</a:t>
            </a:r>
            <a:r>
              <a:rPr lang="zh-CN" altLang="en-US" dirty="0"/>
              <a:t>线程来请求取消线程的执行，并且让线程来监视并响应中断。</a:t>
            </a:r>
            <a:endParaRPr lang="en-US" altLang="zh-CN" dirty="0"/>
          </a:p>
          <a:p>
            <a:pPr lvl="1"/>
            <a:r>
              <a:rPr lang="zh-CN" altLang="en-US" dirty="0"/>
              <a:t>中断请求是用户希望能够终止线程的执行，但并不会强制终止线程，但是它会中断线程的睡眠状态，比如调用</a:t>
            </a:r>
            <a:r>
              <a:rPr lang="en-US" altLang="zh-CN" dirty="0"/>
              <a:t>sleep()</a:t>
            </a:r>
            <a:r>
              <a:rPr lang="zh-CN" altLang="en-US" dirty="0"/>
              <a:t>和</a:t>
            </a:r>
            <a:r>
              <a:rPr lang="en-US" altLang="zh-CN" dirty="0"/>
              <a:t>wait()</a:t>
            </a:r>
            <a:r>
              <a:rPr lang="zh-CN" altLang="en-US" dirty="0"/>
              <a:t>方法后。</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中断线程</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23</a:t>
            </a:fld>
            <a:endParaRPr lang="zh-CN" altLang="en-US" dirty="0"/>
          </a:p>
        </p:txBody>
      </p:sp>
      <p:sp>
        <p:nvSpPr>
          <p:cNvPr id="4" name="内容占位符 3"/>
          <p:cNvSpPr>
            <a:spLocks noGrp="1"/>
          </p:cNvSpPr>
          <p:nvPr>
            <p:ph sz="quarter" idx="12"/>
          </p:nvPr>
        </p:nvSpPr>
        <p:spPr/>
        <p:txBody>
          <a:bodyPr>
            <a:normAutofit fontScale="92500"/>
          </a:bodyPr>
          <a:lstStyle/>
          <a:p>
            <a:r>
              <a:rPr lang="en-US" altLang="zh-CN" dirty="0"/>
              <a:t>Thread</a:t>
            </a:r>
            <a:r>
              <a:rPr lang="zh-CN" altLang="en-US" dirty="0"/>
              <a:t>类提供的中断线程的方法有：</a:t>
            </a:r>
            <a:endParaRPr lang="en-US" altLang="zh-CN" dirty="0"/>
          </a:p>
          <a:p>
            <a:pPr lvl="1"/>
            <a:r>
              <a:rPr lang="en-US" altLang="zh-CN" dirty="0"/>
              <a:t>1</a:t>
            </a:r>
            <a:r>
              <a:rPr lang="zh-CN" altLang="en-US" dirty="0"/>
              <a:t>）</a:t>
            </a:r>
            <a:r>
              <a:rPr lang="en-US" altLang="zh-CN" dirty="0"/>
              <a:t>interrupt()</a:t>
            </a:r>
            <a:r>
              <a:rPr lang="zh-CN" altLang="en-US" dirty="0"/>
              <a:t>，向线程发送中断，</a:t>
            </a:r>
            <a:endParaRPr lang="en-US" altLang="zh-CN" dirty="0"/>
          </a:p>
          <a:p>
            <a:pPr lvl="1"/>
            <a:r>
              <a:rPr lang="en-US" altLang="zh-CN" dirty="0"/>
              <a:t>2</a:t>
            </a:r>
            <a:r>
              <a:rPr lang="zh-CN" altLang="en-US" dirty="0"/>
              <a:t>）</a:t>
            </a:r>
            <a:r>
              <a:rPr lang="en-US" altLang="zh-CN" dirty="0" err="1"/>
              <a:t>isInterrupted</a:t>
            </a:r>
            <a:r>
              <a:rPr lang="en-US" altLang="zh-CN" dirty="0"/>
              <a:t>()</a:t>
            </a:r>
            <a:r>
              <a:rPr lang="zh-CN" altLang="en-US" dirty="0"/>
              <a:t>，测试线程是否已经被中断；</a:t>
            </a:r>
            <a:endParaRPr lang="en-US" altLang="zh-CN" dirty="0"/>
          </a:p>
          <a:p>
            <a:pPr lvl="1"/>
            <a:r>
              <a:rPr lang="en-US" altLang="zh-CN" dirty="0"/>
              <a:t>3</a:t>
            </a:r>
            <a:r>
              <a:rPr lang="zh-CN" altLang="en-US" dirty="0"/>
              <a:t>）</a:t>
            </a:r>
            <a:r>
              <a:rPr lang="en-US" altLang="zh-CN" dirty="0"/>
              <a:t>interrupted()</a:t>
            </a:r>
            <a:r>
              <a:rPr lang="zh-CN" altLang="en-US" dirty="0"/>
              <a:t>，测试当前线程是否已经被中断，随后清楚线程“中断”状态的静态方法。</a:t>
            </a:r>
          </a:p>
          <a:p>
            <a:r>
              <a:rPr lang="zh-CN" altLang="en-US" dirty="0"/>
              <a:t>线程的中断状态只能有线程自己清除，当线程侦测到自己被中断时，经常需要在响应中断之前做某些清除工作，这些清除工作可能涉及那些在线程仍然保持中断状态时会受到影响的操作。</a:t>
            </a:r>
          </a:p>
          <a:p>
            <a:r>
              <a:rPr lang="zh-CN" altLang="en-US" dirty="0"/>
              <a:t>如果被中断的线程正在执行</a:t>
            </a:r>
            <a:r>
              <a:rPr lang="en-US" altLang="zh-CN" dirty="0"/>
              <a:t>sleep()</a:t>
            </a:r>
            <a:r>
              <a:rPr lang="zh-CN" altLang="en-US" dirty="0"/>
              <a:t>，或者</a:t>
            </a:r>
            <a:r>
              <a:rPr lang="en-US" altLang="zh-CN" dirty="0"/>
              <a:t>wait()</a:t>
            </a:r>
            <a:r>
              <a:rPr lang="zh-CN" altLang="en-US" dirty="0"/>
              <a:t>方法，就会抛出</a:t>
            </a:r>
            <a:r>
              <a:rPr lang="en-US" altLang="zh-CN" dirty="0" err="1"/>
              <a:t>InterruptedException</a:t>
            </a:r>
            <a:r>
              <a:rPr lang="zh-CN" altLang="en-US" dirty="0"/>
              <a:t>异常。这种抛出异常的中断会清除线程的中断状态。</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24</a:t>
            </a:fld>
            <a:endParaRPr lang="zh-CN" altLang="en-US" dirty="0"/>
          </a:p>
        </p:txBody>
      </p:sp>
      <p:sp>
        <p:nvSpPr>
          <p:cNvPr id="4" name="内容占位符 3"/>
          <p:cNvSpPr>
            <a:spLocks noGrp="1"/>
          </p:cNvSpPr>
          <p:nvPr>
            <p:ph sz="quarter" idx="12"/>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899592" y="65662"/>
            <a:ext cx="7056784" cy="676090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25</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395536" y="116632"/>
            <a:ext cx="8208912" cy="67008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4247795" y="2924944"/>
            <a:ext cx="4392488" cy="274034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730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2</a:t>
            </a:r>
            <a:r>
              <a:rPr lang="zh-CN" altLang="en-US" dirty="0"/>
              <a:t>：向线程发送中断信号</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26</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981160" y="981075"/>
            <a:ext cx="7181680" cy="54006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388059" y="736764"/>
            <a:ext cx="8367881" cy="574476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图片 6"/>
          <p:cNvPicPr>
            <a:picLocks noChangeAspect="1"/>
          </p:cNvPicPr>
          <p:nvPr/>
        </p:nvPicPr>
        <p:blipFill>
          <a:blip r:embed="rId4"/>
          <a:stretch>
            <a:fillRect/>
          </a:stretch>
        </p:blipFill>
        <p:spPr>
          <a:xfrm>
            <a:off x="4890690" y="4987461"/>
            <a:ext cx="3568700" cy="1778927"/>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多线程互斥与同步</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27</a:t>
            </a:fld>
            <a:endParaRPr lang="zh-CN" altLang="en-US" dirty="0"/>
          </a:p>
        </p:txBody>
      </p:sp>
      <p:sp>
        <p:nvSpPr>
          <p:cNvPr id="4" name="内容占位符 3"/>
          <p:cNvSpPr>
            <a:spLocks noGrp="1"/>
          </p:cNvSpPr>
          <p:nvPr>
            <p:ph sz="quarter" idx="12"/>
          </p:nvPr>
        </p:nvSpPr>
        <p:spPr/>
        <p:txBody>
          <a:bodyPr/>
          <a:lstStyle/>
          <a:p>
            <a:r>
              <a:rPr lang="zh-CN" altLang="en-US" dirty="0"/>
              <a:t>问题的提出</a:t>
            </a:r>
          </a:p>
          <a:p>
            <a:pPr lvl="1"/>
            <a:r>
              <a:rPr lang="zh-CN" altLang="en-US" dirty="0"/>
              <a:t>已知一个银行账号，当从多个渠道同时取钱的时候，有可能造成账号相关数据被破坏，请看下面的例子。</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1115616" y="2550319"/>
            <a:ext cx="6562725" cy="3867150"/>
          </a:xfrm>
          <a:prstGeom prst="rect">
            <a:avLst/>
          </a:prstGeom>
        </p:spPr>
      </p:pic>
      <p:pic>
        <p:nvPicPr>
          <p:cNvPr id="6" name="图片 5"/>
          <p:cNvPicPr>
            <a:picLocks noChangeAspect="1"/>
          </p:cNvPicPr>
          <p:nvPr/>
        </p:nvPicPr>
        <p:blipFill>
          <a:blip r:embed="rId3"/>
          <a:stretch>
            <a:fillRect/>
          </a:stretch>
        </p:blipFill>
        <p:spPr>
          <a:xfrm>
            <a:off x="539552" y="7888"/>
            <a:ext cx="6652894" cy="6734225"/>
          </a:xfrm>
          <a:prstGeom prst="rect">
            <a:avLst/>
          </a:prstGeom>
        </p:spPr>
      </p:pic>
      <p:pic>
        <p:nvPicPr>
          <p:cNvPr id="7" name="图片 6"/>
          <p:cNvPicPr>
            <a:picLocks noChangeAspect="1"/>
          </p:cNvPicPr>
          <p:nvPr/>
        </p:nvPicPr>
        <p:blipFill>
          <a:blip r:embed="rId4"/>
          <a:stretch>
            <a:fillRect/>
          </a:stretch>
        </p:blipFill>
        <p:spPr>
          <a:xfrm>
            <a:off x="449545" y="0"/>
            <a:ext cx="8766312" cy="667685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图片 7"/>
          <p:cNvPicPr>
            <a:picLocks noChangeAspect="1"/>
          </p:cNvPicPr>
          <p:nvPr/>
        </p:nvPicPr>
        <p:blipFill>
          <a:blip r:embed="rId5"/>
          <a:stretch>
            <a:fillRect/>
          </a:stretch>
        </p:blipFill>
        <p:spPr>
          <a:xfrm>
            <a:off x="6415873" y="3211600"/>
            <a:ext cx="3090663" cy="267114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互斥对象</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28</a:t>
            </a:fld>
            <a:endParaRPr lang="zh-CN" altLang="en-US" dirty="0"/>
          </a:p>
        </p:txBody>
      </p:sp>
      <p:sp>
        <p:nvSpPr>
          <p:cNvPr id="4" name="内容占位符 3"/>
          <p:cNvSpPr>
            <a:spLocks noGrp="1"/>
          </p:cNvSpPr>
          <p:nvPr>
            <p:ph sz="quarter" idx="12"/>
          </p:nvPr>
        </p:nvSpPr>
        <p:spPr/>
        <p:txBody>
          <a:bodyPr/>
          <a:lstStyle/>
          <a:p>
            <a:r>
              <a:rPr lang="zh-CN" altLang="en-US" dirty="0"/>
              <a:t>通常把多线程并发访问的资源称为临界资源。</a:t>
            </a:r>
            <a:endParaRPr lang="en-US" altLang="zh-CN" dirty="0"/>
          </a:p>
          <a:p>
            <a:pPr lvl="1"/>
            <a:r>
              <a:rPr lang="zh-CN" altLang="en-US" dirty="0"/>
              <a:t>对临界资源的访问必须是</a:t>
            </a:r>
            <a:r>
              <a:rPr lang="zh-CN" altLang="en-US" b="1" dirty="0"/>
              <a:t>互斥的</a:t>
            </a:r>
            <a:r>
              <a:rPr lang="zh-CN" altLang="en-US" dirty="0"/>
              <a:t>，</a:t>
            </a:r>
            <a:r>
              <a:rPr lang="en-US" altLang="zh-CN" dirty="0"/>
              <a:t>Java</a:t>
            </a:r>
            <a:r>
              <a:rPr lang="zh-CN" altLang="en-US" dirty="0"/>
              <a:t>可以为每个对象设置一个“互斥锁”，保证同一时刻只有一个线程拥有互斥锁。其他线程必须等待拥有锁的线程释放后才可以获取。</a:t>
            </a:r>
          </a:p>
          <a:p>
            <a:r>
              <a:rPr lang="en-US" altLang="zh-CN" dirty="0"/>
              <a:t>Java</a:t>
            </a:r>
            <a:r>
              <a:rPr lang="zh-CN" altLang="en-US" dirty="0"/>
              <a:t>提供了关键字</a:t>
            </a:r>
            <a:r>
              <a:rPr lang="en-US" altLang="zh-CN" b="1" dirty="0"/>
              <a:t>synchronized</a:t>
            </a:r>
            <a:r>
              <a:rPr lang="zh-CN" altLang="en-US" dirty="0"/>
              <a:t>来实现互斥锁。当定义类、方法或者代码片段中，使用该关键字，就表示和该关键字相关联的对象有互斥锁。</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正确银行账号对象</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29</a:t>
            </a:fld>
            <a:endParaRPr lang="zh-CN" altLang="en-US" dirty="0"/>
          </a:p>
        </p:txBody>
      </p:sp>
      <p:pic>
        <p:nvPicPr>
          <p:cNvPr id="6" name="内容占位符 5"/>
          <p:cNvPicPr>
            <a:picLocks noGrp="1" noChangeAspect="1"/>
          </p:cNvPicPr>
          <p:nvPr>
            <p:ph sz="quarter" idx="12"/>
          </p:nvPr>
        </p:nvPicPr>
        <p:blipFill>
          <a:blip r:embed="rId2">
            <a:clrChange>
              <a:clrFrom>
                <a:srgbClr val="FFFFFF"/>
              </a:clrFrom>
              <a:clrTo>
                <a:srgbClr val="FFFFFF">
                  <a:alpha val="0"/>
                </a:srgbClr>
              </a:clrTo>
            </a:clrChange>
          </a:blip>
          <a:stretch>
            <a:fillRect/>
          </a:stretch>
        </p:blipFill>
        <p:spPr>
          <a:xfrm>
            <a:off x="1187624" y="608258"/>
            <a:ext cx="5472224" cy="6154048"/>
          </a:xfrm>
          <a:prstGeom prst="rect">
            <a:avLst/>
          </a:prstGeom>
        </p:spPr>
      </p:pic>
      <p:pic>
        <p:nvPicPr>
          <p:cNvPr id="8" name="图片 7"/>
          <p:cNvPicPr>
            <a:picLocks noChangeAspect="1"/>
          </p:cNvPicPr>
          <p:nvPr/>
        </p:nvPicPr>
        <p:blipFill>
          <a:blip r:embed="rId3"/>
          <a:stretch>
            <a:fillRect/>
          </a:stretch>
        </p:blipFill>
        <p:spPr>
          <a:xfrm>
            <a:off x="5351176" y="3685282"/>
            <a:ext cx="3613293" cy="201873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9.1 </a:t>
            </a:r>
            <a:r>
              <a:rPr lang="zh-CN" altLang="en-US" dirty="0"/>
              <a:t>为什么使用多线程</a:t>
            </a:r>
            <a:endParaRPr lang="zh-CN" altLang="en-US" sz="3600" dirty="0"/>
          </a:p>
        </p:txBody>
      </p:sp>
      <p:sp>
        <p:nvSpPr>
          <p:cNvPr id="2" name="灯片编号占位符 1"/>
          <p:cNvSpPr>
            <a:spLocks noGrp="1"/>
          </p:cNvSpPr>
          <p:nvPr>
            <p:ph type="sldNum" sz="quarter" idx="11"/>
          </p:nvPr>
        </p:nvSpPr>
        <p:spPr/>
        <p:txBody>
          <a:bodyPr/>
          <a:lstStyle/>
          <a:p>
            <a:r>
              <a:rPr lang="en-US" altLang="zh-CN"/>
              <a:t>P</a:t>
            </a:r>
            <a:fld id="{62DCC93C-90AC-48A1-9D9E-CBAB17A91522}" type="slidenum">
              <a:rPr lang="zh-CN" altLang="en-US" smtClean="0"/>
              <a:t>3</a:t>
            </a:fld>
            <a:endParaRPr lang="zh-CN" altLang="en-US" dirty="0"/>
          </a:p>
        </p:txBody>
      </p:sp>
      <p:sp>
        <p:nvSpPr>
          <p:cNvPr id="7" name="内容占位符 6"/>
          <p:cNvSpPr>
            <a:spLocks noGrp="1"/>
          </p:cNvSpPr>
          <p:nvPr>
            <p:ph sz="quarter" idx="12"/>
          </p:nvPr>
        </p:nvSpPr>
        <p:spPr/>
        <p:txBody>
          <a:bodyPr>
            <a:normAutofit/>
          </a:bodyPr>
          <a:lstStyle/>
          <a:p>
            <a:r>
              <a:rPr lang="zh-CN" altLang="en-US" dirty="0"/>
              <a:t>要一个</a:t>
            </a:r>
            <a:r>
              <a:rPr lang="en-US" altLang="zh-CN" dirty="0"/>
              <a:t>Java</a:t>
            </a:r>
            <a:r>
              <a:rPr lang="zh-CN" altLang="en-US" dirty="0"/>
              <a:t>程序在一段时间内并发完成多个任务，就需要使用多线程。</a:t>
            </a:r>
          </a:p>
          <a:p>
            <a:endParaRPr lang="zh-CN" altLang="en-US" sz="2800" dirty="0"/>
          </a:p>
        </p:txBody>
      </p:sp>
      <p:pic>
        <p:nvPicPr>
          <p:cNvPr id="3" name="图片 2"/>
          <p:cNvPicPr>
            <a:picLocks noChangeAspect="1"/>
          </p:cNvPicPr>
          <p:nvPr/>
        </p:nvPicPr>
        <p:blipFill>
          <a:blip r:embed="rId2"/>
          <a:stretch>
            <a:fillRect/>
          </a:stretch>
        </p:blipFill>
        <p:spPr>
          <a:xfrm>
            <a:off x="1063762" y="1977253"/>
            <a:ext cx="7016476" cy="469210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线程的同步</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30</a:t>
            </a:fld>
            <a:endParaRPr lang="zh-CN" altLang="en-US" dirty="0"/>
          </a:p>
        </p:txBody>
      </p:sp>
      <p:sp>
        <p:nvSpPr>
          <p:cNvPr id="4" name="内容占位符 3"/>
          <p:cNvSpPr>
            <a:spLocks noGrp="1"/>
          </p:cNvSpPr>
          <p:nvPr>
            <p:ph sz="quarter" idx="12"/>
          </p:nvPr>
        </p:nvSpPr>
        <p:spPr/>
        <p:txBody>
          <a:bodyPr/>
          <a:lstStyle/>
          <a:p>
            <a:r>
              <a:rPr lang="zh-CN" altLang="en-US" dirty="0"/>
              <a:t>多线程并发工作时，有的时候需要互斥，有的时候需要他们相互协作，按照一定的步骤共同完成任务。</a:t>
            </a:r>
          </a:p>
          <a:p>
            <a:r>
              <a:rPr lang="zh-CN" altLang="en-US" dirty="0"/>
              <a:t>以银行账号为例，有两类线程：</a:t>
            </a:r>
            <a:endParaRPr lang="en-US" altLang="zh-CN" dirty="0"/>
          </a:p>
          <a:p>
            <a:pPr lvl="1"/>
            <a:r>
              <a:rPr lang="zh-CN" altLang="en-US" dirty="0"/>
              <a:t>存款线程和取款线程。存款线程负责向账号存款，取款线程负责从账号取款。操作的条件是：当账户余额为</a:t>
            </a:r>
            <a:r>
              <a:rPr lang="en-US" altLang="zh-CN" dirty="0"/>
              <a:t>0</a:t>
            </a:r>
            <a:r>
              <a:rPr lang="zh-CN" altLang="en-US" dirty="0"/>
              <a:t>时，不能取款，取款线程等待；当账户余额达到</a:t>
            </a:r>
            <a:r>
              <a:rPr lang="en-US" altLang="zh-CN" dirty="0"/>
              <a:t>1</a:t>
            </a:r>
            <a:r>
              <a:rPr lang="zh-CN" altLang="en-US" dirty="0"/>
              <a:t>万时，不能继续存款，存款线程等待。</a:t>
            </a:r>
          </a:p>
          <a:p>
            <a:endParaRPr lang="zh-CN" altLang="en-US" dirty="0"/>
          </a:p>
        </p:txBody>
      </p:sp>
      <p:sp>
        <p:nvSpPr>
          <p:cNvPr id="5" name="矩形 4"/>
          <p:cNvSpPr/>
          <p:nvPr/>
        </p:nvSpPr>
        <p:spPr>
          <a:xfrm>
            <a:off x="522805" y="1052736"/>
            <a:ext cx="8045172"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304800" algn="just"/>
            <a:r>
              <a:rPr lang="zh-CN" altLang="en-US" sz="2400" kern="100" dirty="0">
                <a:solidFill>
                  <a:srgbClr val="000000"/>
                </a:solidFill>
                <a:latin typeface="+mn-ea"/>
              </a:rPr>
              <a:t>生产者</a:t>
            </a:r>
            <a:r>
              <a:rPr lang="en-US" altLang="zh-CN" sz="2400" kern="100" dirty="0">
                <a:solidFill>
                  <a:srgbClr val="000000"/>
                </a:solidFill>
                <a:latin typeface="+mn-ea"/>
              </a:rPr>
              <a:t>-</a:t>
            </a:r>
            <a:r>
              <a:rPr lang="zh-CN" altLang="en-US" sz="2400" kern="100" dirty="0">
                <a:solidFill>
                  <a:srgbClr val="000000"/>
                </a:solidFill>
                <a:latin typeface="+mn-ea"/>
              </a:rPr>
              <a:t>消费者模型：（</a:t>
            </a:r>
            <a:r>
              <a:rPr lang="en-US" altLang="zh-CN" sz="2400" kern="100" dirty="0">
                <a:solidFill>
                  <a:srgbClr val="000000"/>
                </a:solidFill>
                <a:latin typeface="+mn-ea"/>
              </a:rPr>
              <a:t>1</a:t>
            </a:r>
            <a:r>
              <a:rPr lang="zh-CN" altLang="en-US" sz="2400" kern="100" dirty="0">
                <a:solidFill>
                  <a:srgbClr val="000000"/>
                </a:solidFill>
                <a:latin typeface="+mn-ea"/>
              </a:rPr>
              <a:t>）生产者生产商品保存到厂库；（</a:t>
            </a:r>
            <a:r>
              <a:rPr lang="en-US" altLang="zh-CN" sz="2400" kern="100" dirty="0">
                <a:solidFill>
                  <a:srgbClr val="000000"/>
                </a:solidFill>
                <a:latin typeface="+mn-ea"/>
              </a:rPr>
              <a:t>2</a:t>
            </a:r>
            <a:r>
              <a:rPr lang="zh-CN" altLang="en-US" sz="2400" kern="100" dirty="0">
                <a:solidFill>
                  <a:srgbClr val="000000"/>
                </a:solidFill>
                <a:latin typeface="+mn-ea"/>
              </a:rPr>
              <a:t>）消费者从厂库取走商品；（</a:t>
            </a:r>
            <a:r>
              <a:rPr lang="en-US" altLang="zh-CN" sz="2400" kern="100" dirty="0">
                <a:solidFill>
                  <a:srgbClr val="000000"/>
                </a:solidFill>
                <a:latin typeface="+mn-ea"/>
              </a:rPr>
              <a:t>3</a:t>
            </a:r>
            <a:r>
              <a:rPr lang="zh-CN" altLang="en-US" sz="2400" kern="100" dirty="0">
                <a:solidFill>
                  <a:srgbClr val="000000"/>
                </a:solidFill>
                <a:latin typeface="+mn-ea"/>
              </a:rPr>
              <a:t>）仓库容量有限，只有当仓库有剩余空间时，生产者可以把商品加入仓库，否则等待；（</a:t>
            </a:r>
            <a:r>
              <a:rPr lang="en-US" altLang="zh-CN" sz="2400" kern="100" dirty="0">
                <a:solidFill>
                  <a:srgbClr val="000000"/>
                </a:solidFill>
                <a:latin typeface="+mn-ea"/>
              </a:rPr>
              <a:t>4</a:t>
            </a:r>
            <a:r>
              <a:rPr lang="zh-CN" altLang="en-US" sz="2400" kern="100" dirty="0">
                <a:solidFill>
                  <a:srgbClr val="000000"/>
                </a:solidFill>
                <a:latin typeface="+mn-ea"/>
              </a:rPr>
              <a:t>）只有仓库非空时，消费者才能取走产品，否则等待。</a:t>
            </a:r>
            <a:endParaRPr lang="zh-CN" altLang="en-US" sz="2400" kern="100" dirty="0">
              <a:latin typeface="+mn-ea"/>
            </a:endParaRPr>
          </a:p>
        </p:txBody>
      </p:sp>
      <p:sp>
        <p:nvSpPr>
          <p:cNvPr id="6" name="矩形 5"/>
          <p:cNvSpPr/>
          <p:nvPr/>
        </p:nvSpPr>
        <p:spPr>
          <a:xfrm>
            <a:off x="522805" y="3063166"/>
            <a:ext cx="804517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304800" algn="just"/>
            <a:r>
              <a:rPr lang="en-US" altLang="zh-CN" sz="2800" kern="100" dirty="0">
                <a:solidFill>
                  <a:srgbClr val="000000"/>
                </a:solidFill>
                <a:latin typeface="+mn-ea"/>
              </a:rPr>
              <a:t>Java</a:t>
            </a:r>
            <a:r>
              <a:rPr lang="zh-CN" altLang="en-US" sz="2800" kern="100" dirty="0">
                <a:solidFill>
                  <a:srgbClr val="000000"/>
                </a:solidFill>
                <a:latin typeface="+mn-ea"/>
              </a:rPr>
              <a:t>为多线程同步提供了两类方法：</a:t>
            </a:r>
            <a:r>
              <a:rPr lang="en-US" altLang="zh-CN" sz="2800" kern="100" dirty="0">
                <a:solidFill>
                  <a:srgbClr val="000000"/>
                </a:solidFill>
                <a:latin typeface="+mn-ea"/>
              </a:rPr>
              <a:t>wait()</a:t>
            </a:r>
            <a:r>
              <a:rPr lang="zh-CN" altLang="en-US" sz="2800" kern="100" dirty="0">
                <a:solidFill>
                  <a:srgbClr val="000000"/>
                </a:solidFill>
                <a:latin typeface="+mn-ea"/>
              </a:rPr>
              <a:t>和</a:t>
            </a:r>
            <a:r>
              <a:rPr lang="en-US" altLang="zh-CN" sz="2800" kern="100" dirty="0">
                <a:solidFill>
                  <a:srgbClr val="000000"/>
                </a:solidFill>
                <a:latin typeface="+mn-ea"/>
              </a:rPr>
              <a:t>notify()</a:t>
            </a:r>
            <a:r>
              <a:rPr lang="zh-CN" altLang="en-US" sz="2800" kern="100" dirty="0">
                <a:solidFill>
                  <a:srgbClr val="000000"/>
                </a:solidFill>
                <a:latin typeface="+mn-ea"/>
              </a:rPr>
              <a:t>方法。</a:t>
            </a:r>
            <a:endParaRPr lang="en-US" altLang="zh-CN" sz="2800" kern="100" dirty="0">
              <a:solidFill>
                <a:srgbClr val="000000"/>
              </a:solidFill>
              <a:latin typeface="+mn-ea"/>
            </a:endParaRPr>
          </a:p>
          <a:p>
            <a:pPr indent="304800" algn="just"/>
            <a:r>
              <a:rPr lang="en-US" altLang="zh-CN" sz="2800" kern="100" dirty="0">
                <a:solidFill>
                  <a:srgbClr val="000000"/>
                </a:solidFill>
                <a:latin typeface="+mn-ea"/>
              </a:rPr>
              <a:t>wait()</a:t>
            </a:r>
            <a:r>
              <a:rPr lang="zh-CN" altLang="en-US" sz="2800" kern="100" dirty="0">
                <a:solidFill>
                  <a:srgbClr val="000000"/>
                </a:solidFill>
                <a:latin typeface="+mn-ea"/>
              </a:rPr>
              <a:t>方法的语义是，当一个线程执行了该方法时，放弃互斥锁，进入互斥锁的等待队列。</a:t>
            </a:r>
            <a:endParaRPr lang="en-US" altLang="zh-CN" sz="2800" kern="100" dirty="0">
              <a:solidFill>
                <a:srgbClr val="000000"/>
              </a:solidFill>
              <a:latin typeface="+mn-ea"/>
            </a:endParaRPr>
          </a:p>
          <a:p>
            <a:pPr indent="304800" algn="just"/>
            <a:r>
              <a:rPr lang="en-US" altLang="zh-CN" sz="2800" kern="100" dirty="0">
                <a:solidFill>
                  <a:srgbClr val="000000"/>
                </a:solidFill>
                <a:latin typeface="+mn-ea"/>
              </a:rPr>
              <a:t>notify()</a:t>
            </a:r>
            <a:r>
              <a:rPr lang="zh-CN" altLang="en-US" sz="2800" kern="100" dirty="0">
                <a:solidFill>
                  <a:srgbClr val="000000"/>
                </a:solidFill>
                <a:latin typeface="+mn-ea"/>
              </a:rPr>
              <a:t>方法的语义是，该方法唤醒互斥锁等待队列中的线程，并进入就绪状态。</a:t>
            </a:r>
            <a:endParaRPr lang="zh-CN" altLang="en-US" sz="2800" kern="1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31</a:t>
            </a:fld>
            <a:endParaRPr lang="zh-CN" altLang="en-US" dirty="0"/>
          </a:p>
        </p:txBody>
      </p:sp>
      <p:sp>
        <p:nvSpPr>
          <p:cNvPr id="4" name="内容占位符 3"/>
          <p:cNvSpPr>
            <a:spLocks noGrp="1"/>
          </p:cNvSpPr>
          <p:nvPr>
            <p:ph sz="quarter" idx="12"/>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07504" y="765175"/>
            <a:ext cx="8752217" cy="498705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72008" y="2548127"/>
            <a:ext cx="7020272" cy="390506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32</a:t>
            </a:fld>
            <a:endParaRPr lang="zh-CN" altLang="en-US" dirty="0"/>
          </a:p>
        </p:txBody>
      </p:sp>
      <p:sp>
        <p:nvSpPr>
          <p:cNvPr id="4" name="内容占位符 3"/>
          <p:cNvSpPr>
            <a:spLocks noGrp="1"/>
          </p:cNvSpPr>
          <p:nvPr>
            <p:ph sz="quarter" idx="12"/>
          </p:nvPr>
        </p:nvSpPr>
        <p:spPr/>
        <p:txBody>
          <a:bodyPr/>
          <a:lstStyle/>
          <a:p>
            <a:r>
              <a:rPr lang="zh-CN" altLang="en-US" dirty="0"/>
              <a:t>多线程同步时，有几个问题需要注意：</a:t>
            </a:r>
          </a:p>
          <a:p>
            <a:pPr lvl="1"/>
            <a:r>
              <a:rPr lang="en-US" altLang="zh-CN" dirty="0"/>
              <a:t>wait()</a:t>
            </a:r>
            <a:r>
              <a:rPr lang="zh-CN" altLang="en-US" dirty="0"/>
              <a:t>和</a:t>
            </a:r>
            <a:r>
              <a:rPr lang="en-US" altLang="zh-CN" dirty="0"/>
              <a:t>notify()</a:t>
            </a:r>
            <a:r>
              <a:rPr lang="zh-CN" altLang="en-US" dirty="0"/>
              <a:t>方法必须位于同步代码块中，也就是在</a:t>
            </a:r>
            <a:r>
              <a:rPr lang="en-US" altLang="zh-CN" dirty="0"/>
              <a:t>synchronized</a:t>
            </a:r>
            <a:r>
              <a:rPr lang="zh-CN" altLang="en-US" dirty="0"/>
              <a:t>代码块中。执行这些方法的线程必须已经获得了互斥锁。这两个方法属于拥有互斥锁的对象。</a:t>
            </a:r>
          </a:p>
          <a:p>
            <a:pPr lvl="1"/>
            <a:r>
              <a:rPr lang="en-US" altLang="zh-CN" dirty="0"/>
              <a:t>wait()</a:t>
            </a:r>
            <a:r>
              <a:rPr lang="zh-CN" altLang="en-US" dirty="0"/>
              <a:t>和</a:t>
            </a:r>
            <a:r>
              <a:rPr lang="en-US" altLang="zh-CN" dirty="0"/>
              <a:t>notify()</a:t>
            </a:r>
            <a:r>
              <a:rPr lang="zh-CN" altLang="en-US" dirty="0"/>
              <a:t>方法必须配对使用，执行</a:t>
            </a:r>
            <a:r>
              <a:rPr lang="en-US" altLang="zh-CN" dirty="0"/>
              <a:t>wait()</a:t>
            </a:r>
            <a:r>
              <a:rPr lang="zh-CN" altLang="en-US" dirty="0"/>
              <a:t>方法进入等待队列的线程，应该由另一个线程执行</a:t>
            </a:r>
            <a:r>
              <a:rPr lang="en-US" altLang="zh-CN" dirty="0"/>
              <a:t>notify()</a:t>
            </a:r>
            <a:r>
              <a:rPr lang="zh-CN" altLang="en-US" dirty="0"/>
              <a:t>方法唤醒。</a:t>
            </a:r>
          </a:p>
          <a:p>
            <a:pPr lvl="1"/>
            <a:r>
              <a:rPr lang="zh-CN" altLang="en-US" dirty="0"/>
              <a:t>在某些情况下，可以使用</a:t>
            </a:r>
            <a:r>
              <a:rPr lang="en-US" altLang="zh-CN" dirty="0" err="1"/>
              <a:t>notifyAll</a:t>
            </a:r>
            <a:r>
              <a:rPr lang="en-US" altLang="zh-CN" dirty="0"/>
              <a:t>()</a:t>
            </a:r>
            <a:r>
              <a:rPr lang="zh-CN" altLang="en-US" dirty="0"/>
              <a:t>方法代替</a:t>
            </a:r>
            <a:r>
              <a:rPr lang="en-US" altLang="zh-CN" dirty="0"/>
              <a:t>notify()</a:t>
            </a:r>
            <a:r>
              <a:rPr lang="zh-CN" altLang="en-US" dirty="0"/>
              <a:t>方法，唤醒等待队列中的所有线程。</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3</a:t>
            </a:r>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33</a:t>
            </a:fld>
            <a:endParaRPr lang="zh-CN" altLang="en-US" dirty="0"/>
          </a:p>
        </p:txBody>
      </p:sp>
      <p:sp>
        <p:nvSpPr>
          <p:cNvPr id="4" name="内容占位符 3"/>
          <p:cNvSpPr>
            <a:spLocks noGrp="1"/>
          </p:cNvSpPr>
          <p:nvPr>
            <p:ph sz="quarter" idx="12"/>
          </p:nvPr>
        </p:nvSpPr>
        <p:spPr/>
        <p:txBody>
          <a:bodyPr/>
          <a:lstStyle/>
          <a:p>
            <a:r>
              <a:rPr lang="zh-CN" altLang="en-US" dirty="0"/>
              <a:t>使用显示锁实现多线程互斥</a:t>
            </a:r>
            <a:endParaRPr lang="en-US" altLang="zh-CN" dirty="0"/>
          </a:p>
          <a:p>
            <a:pPr lvl="1"/>
            <a:r>
              <a:rPr lang="zh-CN" altLang="en-US" dirty="0"/>
              <a:t>包</a:t>
            </a:r>
            <a:r>
              <a:rPr lang="en-US" altLang="zh-CN" dirty="0" err="1"/>
              <a:t>java.util.concurrent.lock</a:t>
            </a:r>
            <a:r>
              <a:rPr lang="en-US" altLang="zh-CN" dirty="0"/>
              <a:t> </a:t>
            </a:r>
            <a:r>
              <a:rPr lang="zh-CN" altLang="en-US" dirty="0"/>
              <a:t>中的类 </a:t>
            </a:r>
            <a:r>
              <a:rPr lang="en-US" altLang="zh-CN" b="1" dirty="0" err="1"/>
              <a:t>ReentrantLock</a:t>
            </a:r>
            <a:r>
              <a:rPr lang="zh-CN" altLang="en-US" dirty="0"/>
              <a:t>作为显示锁，被作为 </a:t>
            </a:r>
            <a:r>
              <a:rPr lang="en-US" altLang="zh-CN" dirty="0"/>
              <a:t>Java </a:t>
            </a:r>
            <a:r>
              <a:rPr lang="zh-CN" altLang="en-US" dirty="0"/>
              <a:t>语言中 </a:t>
            </a:r>
            <a:r>
              <a:rPr lang="en-US" altLang="zh-CN" dirty="0"/>
              <a:t>synchronized </a:t>
            </a:r>
            <a:r>
              <a:rPr lang="zh-CN" altLang="en-US" dirty="0"/>
              <a:t>功能的替代，在争用条件下却有更好的性能。</a:t>
            </a:r>
            <a:endParaRPr lang="en-US" altLang="zh-CN" dirty="0"/>
          </a:p>
          <a:p>
            <a:pPr lvl="1"/>
            <a:r>
              <a:rPr lang="zh-CN" altLang="en-US" dirty="0"/>
              <a:t>它有一个与锁相关的获取计数器，如果拥有锁的某个线程得到锁，那么获取计数器就加</a:t>
            </a:r>
            <a:r>
              <a:rPr lang="en-US" altLang="zh-CN" dirty="0"/>
              <a:t>1</a:t>
            </a:r>
            <a:r>
              <a:rPr lang="zh-CN" altLang="en-US" dirty="0"/>
              <a:t>。</a:t>
            </a:r>
            <a:endParaRPr lang="en-US" altLang="zh-CN" dirty="0"/>
          </a:p>
          <a:p>
            <a:pPr lvl="1"/>
            <a:r>
              <a:rPr lang="zh-CN" altLang="en-US" dirty="0"/>
              <a:t>锁必须在 </a:t>
            </a:r>
            <a:r>
              <a:rPr lang="en-US" altLang="zh-CN" dirty="0"/>
              <a:t>finally </a:t>
            </a:r>
            <a:r>
              <a:rPr lang="zh-CN" altLang="en-US" dirty="0"/>
              <a:t>块中释放。否则，如果受保护的代码将抛出异常，锁就有可能永远得不到释放。</a:t>
            </a:r>
          </a:p>
          <a:p>
            <a:pPr lvl="1"/>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使用显示锁</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34</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557212" y="1196752"/>
            <a:ext cx="8029575" cy="48196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35</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1043608" y="9967"/>
            <a:ext cx="6253901" cy="669519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595312" y="819150"/>
            <a:ext cx="7953375" cy="5219700"/>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4"/>
          <a:stretch>
            <a:fillRect/>
          </a:stretch>
        </p:blipFill>
        <p:spPr>
          <a:xfrm>
            <a:off x="479946" y="144551"/>
            <a:ext cx="8352928" cy="661898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图片 7"/>
          <p:cNvPicPr>
            <a:picLocks noChangeAspect="1"/>
          </p:cNvPicPr>
          <p:nvPr/>
        </p:nvPicPr>
        <p:blipFill>
          <a:blip r:embed="rId5"/>
          <a:stretch>
            <a:fillRect/>
          </a:stretch>
        </p:blipFill>
        <p:spPr>
          <a:xfrm>
            <a:off x="2620911" y="2462936"/>
            <a:ext cx="4648200" cy="23717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经典同步与互斥问题</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36</a:t>
            </a:fld>
            <a:endParaRPr lang="zh-CN" altLang="en-US" dirty="0"/>
          </a:p>
        </p:txBody>
      </p:sp>
      <p:sp>
        <p:nvSpPr>
          <p:cNvPr id="4" name="内容占位符 3"/>
          <p:cNvSpPr>
            <a:spLocks noGrp="1"/>
          </p:cNvSpPr>
          <p:nvPr>
            <p:ph sz="quarter" idx="12"/>
          </p:nvPr>
        </p:nvSpPr>
        <p:spPr/>
        <p:txBody>
          <a:bodyPr/>
          <a:lstStyle/>
          <a:p>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哲学家用餐问题</a:t>
            </a: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lvl="1"/>
            <a:r>
              <a:rPr lang="zh-CN" altLang="en-US" dirty="0">
                <a:latin typeface="幼圆" panose="02010509060101010101" pitchFamily="49" charset="-122"/>
                <a:ea typeface="幼圆" panose="02010509060101010101" pitchFamily="49" charset="-122"/>
              </a:rPr>
              <a:t>五位哲学家坐在餐桌前</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他们在思考</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并在感到饥饿时就吃东西</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在每位哲学家之间有一个筷子</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为了吃东西</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一位哲学家必须要有两个筷子</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如果每位哲学家拿起右边的筷子</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然后等着拿左边的筷子</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问题就产生了</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在这种情况下就会发生死锁</a:t>
            </a:r>
            <a:r>
              <a:rPr lang="en-US" altLang="zh-CN" dirty="0">
                <a:latin typeface="幼圆" panose="02010509060101010101" pitchFamily="49" charset="-122"/>
                <a:ea typeface="幼圆" panose="02010509060101010101" pitchFamily="49" charset="-122"/>
              </a:rPr>
              <a:t>.</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课后知识</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37</a:t>
            </a:fld>
            <a:endParaRPr lang="zh-CN" altLang="en-US" dirty="0"/>
          </a:p>
        </p:txBody>
      </p:sp>
      <p:sp>
        <p:nvSpPr>
          <p:cNvPr id="4" name="内容占位符 3"/>
          <p:cNvSpPr>
            <a:spLocks noGrp="1"/>
          </p:cNvSpPr>
          <p:nvPr>
            <p:ph sz="quarter" idx="12"/>
          </p:nvPr>
        </p:nvSpPr>
        <p:spPr/>
        <p:txBody>
          <a:bodyPr/>
          <a:lstStyle/>
          <a:p>
            <a:r>
              <a:rPr lang="zh-CN" altLang="en-US" dirty="0"/>
              <a:t>使用显示锁实现多线程互斥</a:t>
            </a:r>
            <a:endParaRPr lang="en-US" altLang="zh-CN" dirty="0"/>
          </a:p>
          <a:p>
            <a:pPr lvl="1"/>
            <a:r>
              <a:rPr lang="zh-CN" altLang="en-US" dirty="0"/>
              <a:t>阻塞队列 </a:t>
            </a:r>
            <a:r>
              <a:rPr lang="en-US" altLang="zh-CN" dirty="0" err="1"/>
              <a:t>ArrayBlockingQueue</a:t>
            </a:r>
            <a:endParaRPr lang="en-US" altLang="zh-CN" dirty="0"/>
          </a:p>
          <a:p>
            <a:pPr lvl="1"/>
            <a:r>
              <a:rPr lang="en-US" altLang="zh-CN" dirty="0"/>
              <a:t>CAS</a:t>
            </a:r>
            <a:r>
              <a:rPr lang="zh-CN" altLang="en-US" dirty="0"/>
              <a:t>：</a:t>
            </a:r>
            <a:r>
              <a:rPr lang="en-US" altLang="zh-CN" dirty="0" err="1"/>
              <a:t>java.util.concurrent.atomic</a:t>
            </a:r>
            <a:endParaRPr lang="en-US" altLang="zh-CN" dirty="0"/>
          </a:p>
          <a:p>
            <a:pPr lvl="1"/>
            <a:r>
              <a:rPr lang="zh-CN" altLang="en-US" dirty="0"/>
              <a:t>显示锁</a:t>
            </a:r>
            <a:r>
              <a:rPr lang="en-US" altLang="zh-CN" dirty="0"/>
              <a:t>Lock </a:t>
            </a:r>
            <a:r>
              <a:rPr lang="zh-CN" altLang="en-US" dirty="0"/>
              <a:t>和</a:t>
            </a:r>
            <a:r>
              <a:rPr lang="en-US" altLang="zh-CN" dirty="0"/>
              <a:t>Condition</a:t>
            </a:r>
          </a:p>
          <a:p>
            <a:pPr lvl="1"/>
            <a:r>
              <a:rPr lang="en-US" altLang="zh-CN" dirty="0"/>
              <a:t>Callable</a:t>
            </a:r>
            <a:r>
              <a:rPr lang="zh-CN" altLang="en-US" dirty="0"/>
              <a:t>和</a:t>
            </a:r>
            <a:r>
              <a:rPr lang="en-US" altLang="zh-CN" dirty="0"/>
              <a:t>Future</a:t>
            </a:r>
          </a:p>
          <a:p>
            <a:pPr lvl="1"/>
            <a:r>
              <a:rPr lang="en-US" altLang="zh-CN" dirty="0"/>
              <a:t>Fork/Join</a:t>
            </a:r>
          </a:p>
          <a:p>
            <a:pPr lvl="1"/>
            <a:endParaRPr lang="en-US" altLang="zh-CN" dirty="0"/>
          </a:p>
        </p:txBody>
      </p:sp>
      <p:sp>
        <p:nvSpPr>
          <p:cNvPr id="5" name="横卷形 4"/>
          <p:cNvSpPr/>
          <p:nvPr/>
        </p:nvSpPr>
        <p:spPr bwMode="auto">
          <a:xfrm>
            <a:off x="2915816" y="5373216"/>
            <a:ext cx="3816424" cy="720080"/>
          </a:xfrm>
          <a:prstGeom prst="horizontalScroll">
            <a:avLst/>
          </a:prstGeom>
          <a:solidFill>
            <a:srgbClr val="F191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rtlCol="0" anchor="t" anchorCtr="0" compatLnSpc="1"/>
          <a:lstStyle/>
          <a:p>
            <a:pPr algn="ctr"/>
            <a:r>
              <a:rPr lang="zh-CN" altLang="en-US" dirty="0"/>
              <a:t>有些面试题，需要这方面的知识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a:solidFill>
                  <a:schemeClr val="tx1"/>
                </a:solidFill>
              </a:rPr>
              <a:t>本次课程结束！</a:t>
            </a:r>
          </a:p>
        </p:txBody>
      </p:sp>
      <p:pic>
        <p:nvPicPr>
          <p:cNvPr id="5" name="Picture 2" descr="http://www.cqu.edu.cn/Sites/CQUmain/Themes/Default/Images/logo.png">
            <a:hlinkClick r:id="rId2" tooltip="重庆大学"/>
          </p:cNvPr>
          <p:cNvPicPr>
            <a:picLocks noChangeAspect="1" noChangeArrowheads="1"/>
          </p:cNvPicPr>
          <p:nvPr/>
        </p:nvPicPr>
        <p:blipFill>
          <a:blip r:embed="rId3" cstate="print"/>
          <a:srcRect/>
          <a:stretch>
            <a:fillRect/>
          </a:stretch>
        </p:blipFill>
        <p:spPr bwMode="auto">
          <a:xfrm>
            <a:off x="323528" y="188640"/>
            <a:ext cx="1748206" cy="5543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9.1 </a:t>
            </a:r>
            <a:r>
              <a:rPr lang="zh-CN" altLang="en-US" dirty="0"/>
              <a:t>为什么使用多线程</a:t>
            </a:r>
            <a:endParaRPr lang="zh-CN" altLang="en-US" sz="3600" dirty="0"/>
          </a:p>
        </p:txBody>
      </p:sp>
      <p:sp>
        <p:nvSpPr>
          <p:cNvPr id="2" name="灯片编号占位符 1"/>
          <p:cNvSpPr>
            <a:spLocks noGrp="1"/>
          </p:cNvSpPr>
          <p:nvPr>
            <p:ph type="sldNum" sz="quarter" idx="11"/>
          </p:nvPr>
        </p:nvSpPr>
        <p:spPr/>
        <p:txBody>
          <a:bodyPr/>
          <a:lstStyle/>
          <a:p>
            <a:r>
              <a:rPr lang="en-US" altLang="zh-CN"/>
              <a:t>P</a:t>
            </a:r>
            <a:fld id="{62DCC93C-90AC-48A1-9D9E-CBAB17A91522}" type="slidenum">
              <a:rPr lang="zh-CN" altLang="en-US" smtClean="0"/>
              <a:t>4</a:t>
            </a:fld>
            <a:endParaRPr lang="zh-CN" altLang="en-US" dirty="0"/>
          </a:p>
        </p:txBody>
      </p:sp>
      <p:sp>
        <p:nvSpPr>
          <p:cNvPr id="7" name="内容占位符 6"/>
          <p:cNvSpPr>
            <a:spLocks noGrp="1"/>
          </p:cNvSpPr>
          <p:nvPr>
            <p:ph sz="quarter" idx="12"/>
          </p:nvPr>
        </p:nvSpPr>
        <p:spPr/>
        <p:txBody>
          <a:bodyPr>
            <a:normAutofit/>
          </a:bodyPr>
          <a:lstStyle/>
          <a:p>
            <a:r>
              <a:rPr lang="zh-CN" altLang="en-US" dirty="0"/>
              <a:t>要一个</a:t>
            </a:r>
            <a:r>
              <a:rPr lang="en-US" altLang="zh-CN" dirty="0"/>
              <a:t>Java</a:t>
            </a:r>
            <a:r>
              <a:rPr lang="zh-CN" altLang="en-US" dirty="0"/>
              <a:t>程序在一段时间内并发完成多个任务，就需要使用多线程。</a:t>
            </a:r>
          </a:p>
          <a:p>
            <a:endParaRPr lang="zh-CN" altLang="en-US" sz="2800" dirty="0"/>
          </a:p>
        </p:txBody>
      </p:sp>
      <p:pic>
        <p:nvPicPr>
          <p:cNvPr id="3" name="图片 2"/>
          <p:cNvPicPr>
            <a:picLocks noChangeAspect="1"/>
          </p:cNvPicPr>
          <p:nvPr/>
        </p:nvPicPr>
        <p:blipFill>
          <a:blip r:embed="rId2"/>
          <a:stretch>
            <a:fillRect/>
          </a:stretch>
        </p:blipFill>
        <p:spPr>
          <a:xfrm>
            <a:off x="683568" y="2050007"/>
            <a:ext cx="7016476" cy="4692106"/>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872232" y="2039798"/>
            <a:ext cx="7277100" cy="50482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977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线程的概念</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5</a:t>
            </a:fld>
            <a:endParaRPr lang="zh-CN" altLang="en-US" dirty="0"/>
          </a:p>
        </p:txBody>
      </p:sp>
      <p:sp>
        <p:nvSpPr>
          <p:cNvPr id="4" name="内容占位符 3"/>
          <p:cNvSpPr>
            <a:spLocks noGrp="1"/>
          </p:cNvSpPr>
          <p:nvPr>
            <p:ph sz="quarter" idx="12"/>
          </p:nvPr>
        </p:nvSpPr>
        <p:spPr/>
        <p:txBody>
          <a:bodyPr>
            <a:normAutofit/>
          </a:bodyPr>
          <a:lstStyle/>
          <a:p>
            <a:r>
              <a:rPr lang="zh-CN" altLang="en-US" dirty="0"/>
              <a:t>一个线程是一个进程内部的一个顺序控制流，必须在进程中运行。在一个进程中可以实现多个线程，这些线程同时运行，完成不同的功能。从逻辑的观点来看，多线程意味着一个程序的多行语句同时执行。</a:t>
            </a:r>
            <a:endParaRPr lang="en-US" altLang="zh-CN" dirty="0"/>
          </a:p>
          <a:p>
            <a:r>
              <a:rPr lang="zh-CN" altLang="en-US" dirty="0"/>
              <a:t>线程与进程的比较：</a:t>
            </a:r>
          </a:p>
          <a:p>
            <a:pPr lvl="1"/>
            <a:r>
              <a:rPr lang="zh-CN" altLang="en-US" dirty="0"/>
              <a:t>两者的粒度不同。线程则是在一个程序（进程）内。</a:t>
            </a:r>
          </a:p>
          <a:p>
            <a:pPr lvl="1"/>
            <a:r>
              <a:rPr lang="zh-CN" altLang="en-US" dirty="0"/>
              <a:t>不同进程的代码、内部数据和状态都是完全独立的，而一个进程内的多线程是共享进程的内存空间和系统资源，有可能互相影响。</a:t>
            </a:r>
          </a:p>
          <a:p>
            <a:pPr lvl="1"/>
            <a:r>
              <a:rPr lang="zh-CN" altLang="en-US" dirty="0"/>
              <a:t>线程本身的数据通常只有寄存器数据，以及一个程序执行时使用的堆栈，所以线程的切换比进程切换的负担要小。</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多线程具有如下优点</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6</a:t>
            </a:fld>
            <a:endParaRPr lang="zh-CN" altLang="en-US" dirty="0"/>
          </a:p>
        </p:txBody>
      </p:sp>
      <p:sp>
        <p:nvSpPr>
          <p:cNvPr id="4" name="内容占位符 3"/>
          <p:cNvSpPr>
            <a:spLocks noGrp="1"/>
          </p:cNvSpPr>
          <p:nvPr>
            <p:ph sz="quarter" idx="12"/>
          </p:nvPr>
        </p:nvSpPr>
        <p:spPr/>
        <p:txBody>
          <a:bodyPr>
            <a:normAutofit/>
          </a:bodyPr>
          <a:lstStyle/>
          <a:p>
            <a:r>
              <a:rPr lang="zh-CN" altLang="en-US" dirty="0"/>
              <a:t>多线程编程简单，效率高，线程间能直接</a:t>
            </a:r>
            <a:r>
              <a:rPr lang="zh-CN" altLang="en-US" b="1" dirty="0"/>
              <a:t>共享数据和资源</a:t>
            </a:r>
            <a:r>
              <a:rPr lang="zh-CN" altLang="en-US" dirty="0"/>
              <a:t>，多进程不能。</a:t>
            </a:r>
          </a:p>
          <a:p>
            <a:r>
              <a:rPr lang="zh-CN" altLang="en-US" dirty="0"/>
              <a:t>适合于开发服务程序（如</a:t>
            </a:r>
            <a:r>
              <a:rPr lang="en-US" altLang="zh-CN" dirty="0"/>
              <a:t>Web</a:t>
            </a:r>
            <a:r>
              <a:rPr lang="zh-CN" altLang="en-US" dirty="0"/>
              <a:t>服务，聊天服务等）。</a:t>
            </a:r>
          </a:p>
          <a:p>
            <a:r>
              <a:rPr lang="zh-CN" altLang="en-US" dirty="0"/>
              <a:t>适合于开发有多种交互接口的程序（如聊天程序的客户端，网络下载工具）。</a:t>
            </a:r>
          </a:p>
          <a:p>
            <a:r>
              <a:rPr lang="zh-CN" altLang="en-US" dirty="0"/>
              <a:t>适合于有人机交互又有计算量的程序（如字处理程序</a:t>
            </a:r>
            <a:r>
              <a:rPr lang="en-US" altLang="zh-CN" dirty="0"/>
              <a:t>Word</a:t>
            </a:r>
            <a:r>
              <a:rPr lang="zh-CN" altLang="en-US" dirty="0"/>
              <a:t>，</a:t>
            </a:r>
            <a:r>
              <a:rPr lang="en-US" altLang="zh-CN" dirty="0"/>
              <a:t>Excel</a:t>
            </a:r>
            <a:r>
              <a:rPr lang="zh-CN" altLang="en-US" dirty="0"/>
              <a:t>）。</a:t>
            </a:r>
          </a:p>
          <a:p>
            <a:r>
              <a:rPr lang="zh-CN" altLang="en-US" dirty="0"/>
              <a:t>程序的吞吐量会得到改善（同时监听多种设备，如网络端口、串口、并口以及其他外设）。</a:t>
            </a:r>
          </a:p>
          <a:p>
            <a:r>
              <a:rPr lang="zh-CN" altLang="en-US" dirty="0"/>
              <a:t>有多个处理器的系统，可以并发运行不同的线程。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a:t>
            </a:r>
            <a:r>
              <a:rPr lang="zh-CN" altLang="en-US" dirty="0"/>
              <a:t>线程的创建</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7</a:t>
            </a:fld>
            <a:endParaRPr lang="zh-CN" altLang="en-US" dirty="0"/>
          </a:p>
        </p:txBody>
      </p:sp>
      <p:sp>
        <p:nvSpPr>
          <p:cNvPr id="4" name="内容占位符 3"/>
          <p:cNvSpPr>
            <a:spLocks noGrp="1"/>
          </p:cNvSpPr>
          <p:nvPr>
            <p:ph sz="quarter" idx="12"/>
          </p:nvPr>
        </p:nvSpPr>
        <p:spPr/>
        <p:txBody>
          <a:bodyPr/>
          <a:lstStyle/>
          <a:p>
            <a:r>
              <a:rPr lang="en-US" altLang="zh-CN" dirty="0"/>
              <a:t>Java</a:t>
            </a:r>
            <a:r>
              <a:rPr lang="zh-CN" altLang="en-US" dirty="0"/>
              <a:t>提供了类 </a:t>
            </a:r>
            <a:r>
              <a:rPr lang="en-US" altLang="zh-CN" b="1" dirty="0" err="1"/>
              <a:t>java.lang.Thread</a:t>
            </a:r>
            <a:r>
              <a:rPr lang="en-US" altLang="zh-CN" b="1" dirty="0"/>
              <a:t> </a:t>
            </a:r>
            <a:r>
              <a:rPr lang="zh-CN" altLang="en-US" dirty="0"/>
              <a:t>来支持多线程编程，这个类提供了大量的方法控制线程。创建一个线程就是创建</a:t>
            </a:r>
            <a:r>
              <a:rPr lang="en-US" altLang="zh-CN" dirty="0"/>
              <a:t>Thread</a:t>
            </a:r>
            <a:r>
              <a:rPr lang="zh-CN" altLang="en-US" dirty="0"/>
              <a:t>类或者它的子类的对象。</a:t>
            </a:r>
          </a:p>
          <a:p>
            <a:pPr lvl="1"/>
            <a:r>
              <a:rPr lang="en-US" altLang="zh-CN" dirty="0"/>
              <a:t>Thread(Runnable target) </a:t>
            </a:r>
          </a:p>
          <a:p>
            <a:pPr lvl="1"/>
            <a:r>
              <a:rPr lang="en-US" altLang="zh-CN" dirty="0"/>
              <a:t>Thread(Runnable target, String name) </a:t>
            </a:r>
          </a:p>
          <a:p>
            <a:pPr lvl="1"/>
            <a:r>
              <a:rPr lang="en-US" altLang="zh-CN" dirty="0"/>
              <a:t>Thread(String name) </a:t>
            </a:r>
          </a:p>
          <a:p>
            <a:r>
              <a:rPr lang="zh-CN" altLang="en-US" dirty="0"/>
              <a:t>两种方法：</a:t>
            </a:r>
            <a:endParaRPr lang="en-US" altLang="zh-CN" dirty="0"/>
          </a:p>
          <a:p>
            <a:pPr lvl="1"/>
            <a:r>
              <a:rPr lang="zh-CN" altLang="en-US" dirty="0"/>
              <a:t>一种是继承</a:t>
            </a:r>
            <a:r>
              <a:rPr lang="en-US" altLang="zh-CN" dirty="0"/>
              <a:t>Thread</a:t>
            </a:r>
            <a:r>
              <a:rPr lang="zh-CN" altLang="en-US" dirty="0"/>
              <a:t>；</a:t>
            </a:r>
            <a:endParaRPr lang="en-US" altLang="zh-CN" dirty="0"/>
          </a:p>
          <a:p>
            <a:pPr lvl="1"/>
            <a:r>
              <a:rPr lang="zh-CN" altLang="en-US" dirty="0"/>
              <a:t>一种是实现接口</a:t>
            </a:r>
            <a:r>
              <a:rPr lang="en-US" altLang="zh-CN" dirty="0"/>
              <a:t>Runnable</a:t>
            </a:r>
            <a:r>
              <a:rPr lang="zh-CN" altLang="en-US" dirty="0"/>
              <a:t>。可以根据具体的应用环境进行选择。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采用继承法创建线程</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8</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1438616" y="958263"/>
            <a:ext cx="6097746" cy="54006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矩形 6"/>
          <p:cNvSpPr/>
          <p:nvPr/>
        </p:nvSpPr>
        <p:spPr bwMode="auto">
          <a:xfrm>
            <a:off x="1547664" y="2708920"/>
            <a:ext cx="4176464" cy="3600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lstStyle/>
          <a:p>
            <a:pPr algn="ctr"/>
            <a:endParaRPr lang="zh-CN" altLang="en-US"/>
          </a:p>
        </p:txBody>
      </p:sp>
      <p:sp>
        <p:nvSpPr>
          <p:cNvPr id="8" name="矩形 7"/>
          <p:cNvSpPr/>
          <p:nvPr/>
        </p:nvSpPr>
        <p:spPr bwMode="auto">
          <a:xfrm>
            <a:off x="1547664" y="3068960"/>
            <a:ext cx="4176464" cy="3600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lstStyle/>
          <a:p>
            <a:pPr algn="ctr"/>
            <a:endParaRPr lang="zh-CN" altLang="en-US"/>
          </a:p>
        </p:txBody>
      </p:sp>
    </p:spTree>
    <p:extLst>
      <p:ext uri="{BB962C8B-B14F-4D97-AF65-F5344CB8AC3E}">
        <p14:creationId xmlns:p14="http://schemas.microsoft.com/office/powerpoint/2010/main" val="237362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采用继承法创建线程</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9</a:t>
            </a:fld>
            <a:endParaRPr lang="zh-CN" altLang="en-US" dirty="0"/>
          </a:p>
        </p:txBody>
      </p:sp>
      <p:pic>
        <p:nvPicPr>
          <p:cNvPr id="6" name="图片 5"/>
          <p:cNvPicPr>
            <a:picLocks noChangeAspect="1"/>
          </p:cNvPicPr>
          <p:nvPr/>
        </p:nvPicPr>
        <p:blipFill>
          <a:blip r:embed="rId2"/>
          <a:stretch>
            <a:fillRect/>
          </a:stretch>
        </p:blipFill>
        <p:spPr>
          <a:xfrm>
            <a:off x="677674" y="1359544"/>
            <a:ext cx="7788652" cy="4327029"/>
          </a:xfrm>
          <a:prstGeom prst="rect">
            <a:avLst/>
          </a:prstGeom>
          <a:ln w="88900" cap="sq" cmpd="thickThin">
            <a:solidFill>
              <a:srgbClr val="000000"/>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10016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spPr>
      <a:bodyPr vert="horz" wrap="square" lIns="91440" tIns="45720" rIns="91440" bIns="45720" numCol="1" anchor="t" anchorCtr="0" compatLnSpc="1"/>
      <a:lstStyle>
        <a:defPPr>
          <a:defRPr/>
        </a:defPPr>
      </a:lstStyle>
    </a:spDef>
    <a:txDef>
      <a:spPr>
        <a:noFill/>
      </a:spPr>
      <a:bodyPr wrap="none" rtlCol="0">
        <a:spAutoFit/>
      </a:bodyPr>
      <a:lstStyle>
        <a:defPPr>
          <a:lnSpc>
            <a:spcPct val="120000"/>
          </a:lnSpc>
          <a:defRPr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第三章</Template>
  <TotalTime>40</TotalTime>
  <Words>2129</Words>
  <Application>Microsoft Office PowerPoint</Application>
  <PresentationFormat>全屏显示(4:3)</PresentationFormat>
  <Paragraphs>168</Paragraphs>
  <Slides>38</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7" baseType="lpstr">
      <vt:lpstr>方正正大黑简体</vt:lpstr>
      <vt:lpstr>宋体</vt:lpstr>
      <vt:lpstr>微软雅黑</vt:lpstr>
      <vt:lpstr>幼圆</vt:lpstr>
      <vt:lpstr>Arial</vt:lpstr>
      <vt:lpstr>Calibri</vt:lpstr>
      <vt:lpstr>Wingdings</vt:lpstr>
      <vt:lpstr>由Nordri®（www.nordridesign.com ） 设计提供</vt:lpstr>
      <vt:lpstr>包装程序外壳对象</vt:lpstr>
      <vt:lpstr>Java程序设计</vt:lpstr>
      <vt:lpstr>PowerPoint 演示文稿</vt:lpstr>
      <vt:lpstr>9.1 为什么使用多线程</vt:lpstr>
      <vt:lpstr>9.1 为什么使用多线程</vt:lpstr>
      <vt:lpstr>9.2 线程的概念</vt:lpstr>
      <vt:lpstr>多线程具有如下优点</vt:lpstr>
      <vt:lpstr>9.3线程的创建</vt:lpstr>
      <vt:lpstr>采用继承法创建线程</vt:lpstr>
      <vt:lpstr>采用继承法创建线程</vt:lpstr>
      <vt:lpstr>采用继承法创建线程</vt:lpstr>
      <vt:lpstr>通过实现接口创建线程</vt:lpstr>
      <vt:lpstr>实用案例1：使用线程池创建线程</vt:lpstr>
      <vt:lpstr>PowerPoint 演示文稿</vt:lpstr>
      <vt:lpstr>PowerPoint 演示文稿</vt:lpstr>
      <vt:lpstr>PowerPoint 演示文稿</vt:lpstr>
      <vt:lpstr>扩展：使用Timer和TimerTask</vt:lpstr>
      <vt:lpstr>左右互搏，多线程排序</vt:lpstr>
      <vt:lpstr>9.4 线程的生命周期及调度</vt:lpstr>
      <vt:lpstr>状态转换方法</vt:lpstr>
      <vt:lpstr>线程调度和优先级</vt:lpstr>
      <vt:lpstr>PowerPoint 演示文稿</vt:lpstr>
      <vt:lpstr>线程的终止</vt:lpstr>
      <vt:lpstr>中断线程</vt:lpstr>
      <vt:lpstr>PowerPoint 演示文稿</vt:lpstr>
      <vt:lpstr>3</vt:lpstr>
      <vt:lpstr>实用案例2：向线程发送中断信号</vt:lpstr>
      <vt:lpstr>9.5 多线程互斥与同步</vt:lpstr>
      <vt:lpstr>互斥对象</vt:lpstr>
      <vt:lpstr>正确银行账号对象</vt:lpstr>
      <vt:lpstr>线程的同步</vt:lpstr>
      <vt:lpstr>PowerPoint 演示文稿</vt:lpstr>
      <vt:lpstr>PowerPoint 演示文稿</vt:lpstr>
      <vt:lpstr>实用案例3</vt:lpstr>
      <vt:lpstr>使用显示锁</vt:lpstr>
      <vt:lpstr>PowerPoint 演示文稿</vt:lpstr>
      <vt:lpstr>经典同步与互斥问题</vt:lpstr>
      <vt:lpstr>课后知识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Java程序设计</dc:title>
  <dc:subject>PPT模板/图示</dc:subject>
  <dc:creator>yangrl</dc:creator>
  <dc:description>Nordri® _x000d_
专注于有效的信息传递设计_x000d_
www.nordridesign.com</dc:description>
  <cp:lastModifiedBy>李裹峒</cp:lastModifiedBy>
  <cp:revision>145</cp:revision>
  <dcterms:created xsi:type="dcterms:W3CDTF">2017-02-28T01:23:00Z</dcterms:created>
  <dcterms:modified xsi:type="dcterms:W3CDTF">2024-04-09T02:45:05Z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KSOProductBuildVer">
    <vt:lpwstr>2052-11.1.0.9926</vt:lpwstr>
  </property>
</Properties>
</file>