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mic Sans MS" panose="030F0902030302020204" pitchFamily="66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dkycHiz20erzr+B021faOx1xW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5"/>
  </p:normalViewPr>
  <p:slideViewPr>
    <p:cSldViewPr snapToGrid="0">
      <p:cViewPr varScale="1">
        <p:scale>
          <a:sx n="102" d="100"/>
          <a:sy n="102" d="100"/>
        </p:scale>
        <p:origin x="83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(3.2) Roger -- talk about the overall architecture (= yolo + post processing + rendering). Talk a little bit about training data set. The 7 classes. training runtime, Google Colab, accuracy. Challenge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(3.3) Mu -- talk about preprocessing XML, training, post-processing to get the arrows (I know this is Roger's stuff so please coordinate). Talk about the rendering.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8" name="Google Shape;68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lesson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ythonlessons/TensorFlow-2.x-YOLOv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Flow Chart Recognizer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1869377" y="2004164"/>
            <a:ext cx="5683818" cy="41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– From hand-drawn flowcharts to digital components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1703541" y="3087934"/>
            <a:ext cx="671401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Mu Chen, MS-SE (</a:t>
            </a:r>
            <a:r>
              <a:rPr lang="en-US" sz="1400" b="0" i="0" u="none" strike="noStrike" cap="non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mu.chen@sjsu.edu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 [SJSU ID: 014725425]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Roger Kuo, MS-SE (</a:t>
            </a:r>
            <a:r>
              <a:rPr lang="en-US" sz="1400" b="0" i="0" u="none" strike="noStrike" cap="non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roger.kuo@sjsu.edu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 [SJSU ID: 013784706]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Hardy Leung, MS-AI (</a:t>
            </a:r>
            <a:r>
              <a:rPr lang="en-US" sz="1400" b="0" i="0" u="none" strike="noStrike" cap="non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kwok-shing.leung@sjsu.edu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 [SJSU ID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016711877]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Jasmine Wang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, MS-AI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b="0" i="0" u="none" strike="noStrike" cap="non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jasmine.wang@sjsu.edu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[</a:t>
            </a: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SJSU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 002805362]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819150" y="407189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4000" b="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40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1240077" y="1800200"/>
            <a:ext cx="7231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scripts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rgbClr val="6E778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https://pylessons.com/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Yolo v</a:t>
            </a:r>
            <a:r>
              <a:rPr lang="en-US" sz="1800"/>
              <a:t>4</a:t>
            </a: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rgbClr val="6E778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https://github.com/pythonlessons/TensorFlow-2.x-YOLOv3</a:t>
            </a:r>
            <a:endParaRPr sz="1800" b="0" i="0" u="none" strike="noStrike" cap="none">
              <a:solidFill>
                <a:srgbClr val="6E778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729450" y="438412"/>
            <a:ext cx="7688700" cy="78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4000" b="0"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sz="40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>
            <a:spLocks noGrp="1"/>
          </p:cNvSpPr>
          <p:nvPr>
            <p:ph type="body" idx="1"/>
          </p:nvPr>
        </p:nvSpPr>
        <p:spPr>
          <a:xfrm>
            <a:off x="1766169" y="1340285"/>
            <a:ext cx="6652343" cy="299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Motivation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Goal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437989"/>
            <a:ext cx="3455720" cy="2835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accent1"/>
                </a:solidFill>
              </a:rPr>
              <a:t>Main Enemies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94" name="Google Shape;94;p3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" name="Google Shape;95;p3" descr="Cartoonish illustration of a woman with purple hair"/>
            <p:cNvPicPr preferRelativeResize="0"/>
            <p:nvPr/>
          </p:nvPicPr>
          <p:blipFill rotWithShape="1">
            <a:blip r:embed="rId3">
              <a:alphaModFix/>
            </a:blip>
            <a:srcRect l="-6205" t="-12421" r="-6215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96" name="Google Shape;96;p3"/>
          <p:cNvSpPr txBox="1">
            <a:spLocks noGrp="1"/>
          </p:cNvSpPr>
          <p:nvPr>
            <p:ph type="body" idx="4294967295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Gabby Google</a:t>
            </a:r>
            <a:endParaRPr sz="1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2649463" y="1351550"/>
            <a:ext cx="1644300" cy="1659175"/>
            <a:chOff x="2649450" y="1351550"/>
            <a:chExt cx="1644300" cy="1659175"/>
          </a:xfrm>
        </p:grpSpPr>
        <p:sp>
          <p:nvSpPr>
            <p:cNvPr id="98" name="Google Shape;98;p3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" name="Google Shape;99;p3" descr="Cartoonish illustration of a boy in a yellow shirt"/>
            <p:cNvPicPr preferRelativeResize="0"/>
            <p:nvPr/>
          </p:nvPicPr>
          <p:blipFill rotWithShape="1">
            <a:blip r:embed="rId4">
              <a:alphaModFix/>
            </a:blip>
            <a:srcRect l="-8182" t="-12397" r="-4214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3"/>
          <p:cNvSpPr txBox="1">
            <a:spLocks noGrp="1"/>
          </p:cNvSpPr>
          <p:nvPr>
            <p:ph type="body" idx="4294967295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US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Abraham Apple</a:t>
            </a:r>
            <a:endParaRPr sz="1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4867425" y="1366425"/>
            <a:ext cx="1644312" cy="1644300"/>
            <a:chOff x="4867413" y="1351550"/>
            <a:chExt cx="1644312" cy="1644300"/>
          </a:xfrm>
        </p:grpSpPr>
        <p:sp>
          <p:nvSpPr>
            <p:cNvPr id="102" name="Google Shape;102;p3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" name="Google Shape;103;p3" descr="Cartoonish illustration of a woman with orange hair"/>
            <p:cNvPicPr preferRelativeResize="0"/>
            <p:nvPr/>
          </p:nvPicPr>
          <p:blipFill rotWithShape="1">
            <a:blip r:embed="rId5">
              <a:alphaModFix/>
            </a:blip>
            <a:srcRect l="-4969" t="-9938" r="-4969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3"/>
          <p:cNvSpPr txBox="1">
            <a:spLocks noGrp="1"/>
          </p:cNvSpPr>
          <p:nvPr>
            <p:ph type="body" idx="4294967295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US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Melinda Meta</a:t>
            </a:r>
            <a:endParaRPr sz="1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3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106" name="Google Shape;106;p3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3" descr="Cartoonish illustration of a man in a blue shirt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3"/>
          <p:cNvSpPr txBox="1">
            <a:spLocks noGrp="1"/>
          </p:cNvSpPr>
          <p:nvPr>
            <p:ph type="body" idx="4294967295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US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Harry Hua Li</a:t>
            </a:r>
            <a:endParaRPr sz="1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350729" y="338160"/>
            <a:ext cx="8266098" cy="64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4000" b="0">
                <a:latin typeface="Arial"/>
                <a:ea typeface="Arial"/>
                <a:cs typeface="Arial"/>
                <a:sym typeface="Arial"/>
              </a:rPr>
              <a:t>Model, Architecture &amp; Algorithm</a:t>
            </a:r>
            <a:endParaRPr sz="40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01975" y="982225"/>
            <a:ext cx="76668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989556" y="1164921"/>
            <a:ext cx="7379219" cy="449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– custom yolo-v4 deep neural network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classes corresponding key components</a:t>
            </a:r>
            <a:endParaRPr/>
          </a:p>
          <a:p>
            <a:pPr marL="460375" marR="0" lvl="2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  <a:p>
            <a:pPr marL="460375" marR="0" lvl="3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arrow</a:t>
            </a:r>
            <a:endParaRPr/>
          </a:p>
          <a:p>
            <a:pPr marL="460375" marR="0" lvl="3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(parallelograms)</a:t>
            </a:r>
            <a:endParaRPr/>
          </a:p>
          <a:p>
            <a:pPr marL="460375" marR="0" lvl="3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(diamonds)</a:t>
            </a:r>
            <a:endParaRPr/>
          </a:p>
          <a:p>
            <a:pPr marL="460375" marR="0" lvl="3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(straight or rounded rectangles)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0375" marR="0" lvl="3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terminator</a:t>
            </a:r>
            <a:endParaRPr/>
          </a:p>
          <a:p>
            <a:pPr marL="460375" marR="0" lvl="3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 (input/output)</a:t>
            </a:r>
            <a:endParaRPr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  <a:p>
            <a:pPr marL="46037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Wrote a custom algorithm to detect arrow direction to establish the full logical relationship among 7 elements</a:t>
            </a:r>
            <a:endParaRPr/>
          </a:p>
          <a:p>
            <a:pPr marL="46037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the full symbol representation of flowchart, together with the shapes and text elements</a:t>
            </a:r>
            <a:endParaRPr/>
          </a:p>
          <a:p>
            <a:pPr marL="460375" marR="0" lvl="3" indent="-85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0375" marR="0" lvl="3" indent="-85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538" marR="0" lvl="3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2192055" y="381806"/>
            <a:ext cx="5038893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4000" b="0">
                <a:latin typeface="Arial"/>
                <a:ea typeface="Arial"/>
                <a:cs typeface="Arial"/>
                <a:sym typeface="Arial"/>
              </a:rPr>
              <a:t>Tools &amp; Dataset</a:t>
            </a:r>
            <a:endParaRPr sz="40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1484415" y="1157975"/>
            <a:ext cx="6650181" cy="3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31775" lvl="0" indent="-231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Tools used </a:t>
            </a:r>
            <a:endParaRPr/>
          </a:p>
          <a:p>
            <a:pPr marL="347663" lvl="1" indent="-1111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Google tesseract OCR engine and schemDraw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7663" lvl="1" indent="-1111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Yolo scripts from PyLessons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47663" lvl="1" indent="-1111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Yolo-v4</a:t>
            </a:r>
            <a:endParaRPr/>
          </a:p>
          <a:p>
            <a:pPr marL="347663" lvl="1" indent="-1111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Python 3.10, openCV 2.0, and etc. </a:t>
            </a:r>
            <a:endParaRPr/>
          </a:p>
          <a:p>
            <a:pPr marL="236538" lvl="0" indent="-142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292100" lvl="0" indent="-2809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DataSet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54013" lvl="0" indent="-2079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Starting from scratch, we trained the dataset with 600+ high-quality annotated flowchart images to generate pre-trained yolo weights for transfer-learning later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526093" y="376950"/>
            <a:ext cx="8104339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4000" b="0">
                <a:latin typeface="Arial"/>
                <a:ea typeface="Arial"/>
                <a:cs typeface="Arial"/>
                <a:sym typeface="Arial"/>
              </a:rPr>
              <a:t>Pre-processing &amp; Post-processing</a:t>
            </a:r>
            <a:endParaRPr sz="40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783771" y="1306286"/>
            <a:ext cx="7541079" cy="3132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Pre-processing </a:t>
            </a:r>
            <a:endParaRPr/>
          </a:p>
          <a:p>
            <a:pPr marL="695325" lvl="1" indent="-231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XML files converted to yolo script format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Post-processing</a:t>
            </a:r>
            <a:endParaRPr/>
          </a:p>
          <a:p>
            <a:pPr marL="695325" lvl="1" indent="-231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Collected the list of detected objects with a rich set of positional and logic metadata and then converted to actual text based format</a:t>
            </a:r>
            <a:endParaRPr/>
          </a:p>
          <a:p>
            <a:pPr marL="6159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2248423" y="376950"/>
            <a:ext cx="4223628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4000" b="0">
                <a:latin typeface="Arial"/>
                <a:ea typeface="Arial"/>
                <a:cs typeface="Arial"/>
                <a:sym typeface="Arial"/>
              </a:rPr>
              <a:t>Demo</a:t>
            </a:r>
            <a:endParaRPr sz="40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2483708" y="2312488"/>
            <a:ext cx="49191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insert a pre-recorded video clip here</a:t>
            </a:r>
            <a:endParaRPr/>
          </a:p>
          <a:p>
            <a:pPr marL="285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1359243" y="305550"/>
            <a:ext cx="645472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4000" b="0">
                <a:latin typeface="Arial"/>
                <a:ea typeface="Arial"/>
                <a:cs typeface="Arial"/>
                <a:sym typeface="Arial"/>
              </a:rPr>
              <a:t>Post-Mortem Review</a:t>
            </a:r>
            <a:endParaRPr sz="40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1149179" y="1259657"/>
            <a:ext cx="7054523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  <a:endParaRPr/>
          </a:p>
          <a:p>
            <a:pPr marL="460375" marR="0" lvl="2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laptop CPU to Google Colab Pro GPU, however it still took 6+ hours to train yolo weights</a:t>
            </a:r>
            <a:endParaRPr/>
          </a:p>
          <a:p>
            <a:pPr marL="460375" marR="0" lvl="2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batch = 133  due to memory issues</a:t>
            </a:r>
            <a:endParaRPr/>
          </a:p>
          <a:p>
            <a:pPr marL="2857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/>
          </a:p>
          <a:p>
            <a:pPr marL="460375" marR="0" lvl="1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Achieved 90%+ mAP with 96%+ accuracy on all flowchart elements except arrows and texts</a:t>
            </a:r>
            <a:endParaRPr/>
          </a:p>
          <a:p>
            <a:pPr marL="460375" marR="0" lvl="1" indent="-1349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extended to other output formats:</a:t>
            </a:r>
            <a:endParaRPr/>
          </a:p>
          <a:p>
            <a:pPr marL="5778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iPyCanvas </a:t>
            </a:r>
            <a:endParaRPr/>
          </a:p>
          <a:p>
            <a:pPr marL="5778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LATEX,</a:t>
            </a:r>
            <a:endParaRPr/>
          </a:p>
          <a:p>
            <a:pPr marL="5778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Graphviz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819150" y="438411"/>
            <a:ext cx="7505700" cy="651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4000" b="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40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1453020" y="1402915"/>
            <a:ext cx="6538586" cy="358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4013" marR="0" lvl="0" indent="-2143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is decent to handle the application we choose:</a:t>
            </a:r>
            <a:endParaRPr dirty="0"/>
          </a:p>
          <a:p>
            <a:pPr marL="571500" marR="0" lvl="1" indent="-2238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scores and test scores all demonstrate how well the model can generalize and then eventually apply to unseen data</a:t>
            </a:r>
            <a:endParaRPr dirty="0"/>
          </a:p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013" marR="0" lvl="0" indent="-2143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future:</a:t>
            </a:r>
            <a:endParaRPr dirty="0"/>
          </a:p>
          <a:p>
            <a:pPr marL="573088" marR="0" lvl="2" indent="-219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Larger dataset</a:t>
            </a:r>
            <a:endParaRPr dirty="0"/>
          </a:p>
          <a:p>
            <a:pPr marL="573088" marR="0" lvl="2" indent="-219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GPUs </a:t>
            </a:r>
            <a:r>
              <a:rPr lang="en-US" dirty="0"/>
              <a:t>–o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migrate to Google Cloud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3088" marR="0" lvl="2" indent="-219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code if needed </a:t>
            </a:r>
            <a:endParaRPr dirty="0"/>
          </a:p>
          <a:p>
            <a:pPr marL="571500" marR="0" lvl="2" indent="-1349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Computers haven’t taken our jobs … yet</a:t>
            </a:r>
            <a:endParaRPr dirty="0"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Macintosh PowerPoint</Application>
  <PresentationFormat>On-screen Show 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Comic Sans MS</vt:lpstr>
      <vt:lpstr>Lato</vt:lpstr>
      <vt:lpstr>Raleway</vt:lpstr>
      <vt:lpstr>Calibri</vt:lpstr>
      <vt:lpstr>Streamline</vt:lpstr>
      <vt:lpstr>Flow Chart Recognizer</vt:lpstr>
      <vt:lpstr>Problem Definition</vt:lpstr>
      <vt:lpstr>Main Enemies</vt:lpstr>
      <vt:lpstr>Model, Architecture &amp; Algorithm</vt:lpstr>
      <vt:lpstr>Tools &amp; Dataset</vt:lpstr>
      <vt:lpstr>Pre-processing &amp; Post-processing</vt:lpstr>
      <vt:lpstr>Demo</vt:lpstr>
      <vt:lpstr>Post-Mortem Review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 Recognizer</dc:title>
  <cp:lastModifiedBy>xianzhew_99@yahoo.com</cp:lastModifiedBy>
  <cp:revision>1</cp:revision>
  <dcterms:modified xsi:type="dcterms:W3CDTF">2023-05-04T18:10:17Z</dcterms:modified>
</cp:coreProperties>
</file>