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everyone. The title of our project is Flowchart Recognition, from Hand-Draw Flowchart to Digital Components. Our team include Mu Chen, Roger Kuo, Hardy Leung, and Jasmine Wang.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02235cb6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02235cb6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Flowcharts are incredibly versatile and flexible tools, often the most succinct way to summarize or visualize concepts such as workflow and relationships. Although software such as PowerPoint, Keynote, and Google Docs support flowcharts through drawing primitives, the creation process is often awkward and hard to control. Many people avoid flowcharts altogether, not to mention the inevitable discrepancy between what was intended and how it turns out. As such, the objective of our project is to apply deep-learning techniques to develop a hand-drawn flowchart recognition system that accurately translates user’s intent to actual rendering of flowcharts.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02235cb6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02235cb6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The key ingredient of our flowchart recognition system is the YOLO engine custom trained to detect flowchart objects. We then perform a series of transformations and analysis to extract connectivity and relationships. We also perform OCR to convert handwritings into actual English words. The result is a symbolic flowchart that fully captures the positional, relational, and textual intents of the user, which we can then render in several different ways. Roger will now cover more technical details.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our dataset, we used a collection of over 600 high-quality flowchart samples with annotations.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annotation data includes bounding box coordinates and class IDs.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split our data with an 80/20 ratio into training and testing sets.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preprocessing, we converted the xml annotations into the </a:t>
            </a:r>
            <a:r>
              <a:rPr lang="en">
                <a:solidFill>
                  <a:schemeClr val="dk1"/>
                </a:solidFill>
              </a:rPr>
              <a:t>accepted</a:t>
            </a:r>
            <a:r>
              <a:rPr lang="en">
                <a:solidFill>
                  <a:schemeClr val="dk1"/>
                </a:solidFill>
              </a:rPr>
              <a:t> YOLO training format.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30 seconds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f1e0da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f1e0da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Using GPU acceleration, as well as the Tiny YOLOv4 weights for transfer learning,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we trained a custom YOLOv4 model that is able to </a:t>
            </a:r>
            <a:r>
              <a:rPr lang="en">
                <a:solidFill>
                  <a:schemeClr val="dk1"/>
                </a:solidFill>
              </a:rPr>
              <a:t>detect seven different object classes that correspond to typical flowchart design.</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includes text, arrows, data, decisions, processes, terminators, and connections.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model was able to achieve a mean Average Precision of approximately 90%,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achieving averages above 96% for most of the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40 seconds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72% for arrows, 66% for text</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6+ hours training</a:t>
            </a:r>
            <a:endParaRPr i="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f1e0da3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f1e0da3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passing a hand-drawn flowchart into our model, </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the model detects and processes several pieces of information.</a:t>
            </a:r>
            <a:endParaRPr>
              <a:solidFill>
                <a:schemeClr val="dk1"/>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During detection, it compiles a list of objects, </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detailing each object with a rich set of positional and logical attributes.</a:t>
            </a:r>
            <a:endParaRPr>
              <a:solidFill>
                <a:schemeClr val="dk1"/>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addition, it uses k-means clustering to determine the head and tail positions of each </a:t>
            </a:r>
            <a:r>
              <a:rPr lang="en">
                <a:solidFill>
                  <a:schemeClr val="dk1"/>
                </a:solidFill>
              </a:rPr>
              <a:t>identified</a:t>
            </a:r>
            <a:r>
              <a:rPr lang="en">
                <a:solidFill>
                  <a:schemeClr val="dk1"/>
                </a:solidFill>
              </a:rPr>
              <a:t> arrow.</a:t>
            </a:r>
            <a:endParaRPr strike="sngStrike">
              <a:solidFill>
                <a:schemeClr val="dk1"/>
              </a:solidFill>
            </a:endParaRPr>
          </a:p>
          <a:p>
            <a:pPr indent="0" lvl="0" marL="0" rtl="0" algn="l">
              <a:spcBef>
                <a:spcPts val="0"/>
              </a:spcBef>
              <a:spcAft>
                <a:spcPts val="0"/>
              </a:spcAft>
              <a:buClr>
                <a:schemeClr val="dk1"/>
              </a:buClr>
              <a:buSzPts val="1100"/>
              <a:buFont typeface="Arial"/>
              <a:buNone/>
            </a:pPr>
            <a:r>
              <a:t/>
            </a:r>
            <a:endParaRPr strike="sngStrike">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Chen Mu will discuss rendering the digital output.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30 seconds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trike="sngStrike">
                <a:solidFill>
                  <a:schemeClr val="dk1"/>
                </a:solidFill>
              </a:rPr>
              <a:t>Using the object list, it then calculates text-to-object relationships as well as arrow-to-objects relationships.</a:t>
            </a:r>
            <a:endParaRPr strike="sngStrike">
              <a:solidFill>
                <a:schemeClr val="dk1"/>
              </a:solidFill>
            </a:endParaRPr>
          </a:p>
          <a:p>
            <a:pPr indent="0" lvl="0" marL="0" rtl="0" algn="l">
              <a:spcBef>
                <a:spcPts val="0"/>
              </a:spcBef>
              <a:spcAft>
                <a:spcPts val="0"/>
              </a:spcAft>
              <a:buClr>
                <a:schemeClr val="dk1"/>
              </a:buClr>
              <a:buSzPts val="1100"/>
              <a:buFont typeface="Arial"/>
              <a:buNone/>
            </a:pPr>
            <a:r>
              <a:t/>
            </a:r>
            <a:endParaRPr strike="sngStrike">
              <a:solidFill>
                <a:schemeClr val="dk1"/>
              </a:solidFill>
            </a:endParaRPr>
          </a:p>
          <a:p>
            <a:pPr indent="0" lvl="0" marL="0" rtl="0" algn="l">
              <a:spcBef>
                <a:spcPts val="0"/>
              </a:spcBef>
              <a:spcAft>
                <a:spcPts val="0"/>
              </a:spcAft>
              <a:buClr>
                <a:schemeClr val="dk1"/>
              </a:buClr>
              <a:buSzPts val="1100"/>
              <a:buFont typeface="Arial"/>
              <a:buNone/>
            </a:pPr>
            <a:r>
              <a:rPr lang="en" strike="sngStrike">
                <a:solidFill>
                  <a:schemeClr val="dk1"/>
                </a:solidFill>
              </a:rPr>
              <a:t>Finally, it uses the compiled arrow data to determine the correct flow of the original input diagram.</a:t>
            </a:r>
            <a:endParaRPr strike="sngStrike">
              <a:solidFill>
                <a:schemeClr val="dk1"/>
              </a:solidFill>
            </a:endParaRPr>
          </a:p>
          <a:p>
            <a:pPr indent="0" lvl="0" marL="0" rtl="0" algn="l">
              <a:spcBef>
                <a:spcPts val="0"/>
              </a:spcBef>
              <a:spcAft>
                <a:spcPts val="0"/>
              </a:spcAft>
              <a:buClr>
                <a:schemeClr val="dk1"/>
              </a:buClr>
              <a:buSzPts val="1100"/>
              <a:buFont typeface="Arial"/>
              <a:buNone/>
            </a:pPr>
            <a:r>
              <a:t/>
            </a:r>
            <a:endParaRPr strike="sngStrike">
              <a:solidFill>
                <a:schemeClr val="dk1"/>
              </a:solidFill>
            </a:endParaRPr>
          </a:p>
          <a:p>
            <a:pPr indent="0" lvl="0" marL="0" rtl="0" algn="l">
              <a:spcBef>
                <a:spcPts val="0"/>
              </a:spcBef>
              <a:spcAft>
                <a:spcPts val="0"/>
              </a:spcAft>
              <a:buClr>
                <a:schemeClr val="dk1"/>
              </a:buClr>
              <a:buSzPts val="1100"/>
              <a:buFont typeface="Arial"/>
              <a:buNone/>
            </a:pPr>
            <a:r>
              <a:rPr lang="en" strike="sngStrike">
                <a:solidFill>
                  <a:schemeClr val="dk1"/>
                </a:solidFill>
              </a:rPr>
              <a:t>~ 45 seconds</a:t>
            </a:r>
            <a:endParaRPr strike="sngStrike">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03b6a56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03b6a56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f1e0da3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f1e0da3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05983186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05983186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1"/>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2" name="Shape 82"/>
        <p:cNvGrpSpPr/>
        <p:nvPr/>
      </p:nvGrpSpPr>
      <p:grpSpPr>
        <a:xfrm>
          <a:off x="0" y="0"/>
          <a:ext cx="0" cy="0"/>
          <a:chOff x="0" y="0"/>
          <a:chExt cx="0" cy="0"/>
        </a:xfrm>
      </p:grpSpPr>
      <p:grpSp>
        <p:nvGrpSpPr>
          <p:cNvPr id="83" name="Google Shape;83;p12"/>
          <p:cNvGrpSpPr/>
          <p:nvPr/>
        </p:nvGrpSpPr>
        <p:grpSpPr>
          <a:xfrm>
            <a:off x="830392" y="4169130"/>
            <a:ext cx="745763" cy="45826"/>
            <a:chOff x="4580561" y="2589004"/>
            <a:chExt cx="1064464" cy="25200"/>
          </a:xfrm>
        </p:grpSpPr>
        <p:sp>
          <p:nvSpPr>
            <p:cNvPr id="84" name="Google Shape;84;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2"/>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7" name="Google Shape;87;p12"/>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8" name="Google Shape;88;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70" name="Shape 70"/>
        <p:cNvGrpSpPr/>
        <p:nvPr/>
      </p:nvGrpSpPr>
      <p:grpSpPr>
        <a:xfrm>
          <a:off x="0" y="0"/>
          <a:ext cx="0" cy="0"/>
          <a:chOff x="0" y="0"/>
          <a:chExt cx="0" cy="0"/>
        </a:xfrm>
      </p:grpSpPr>
      <p:sp>
        <p:nvSpPr>
          <p:cNvPr id="71" name="Google Shape;71;p10"/>
          <p:cNvSpPr/>
          <p:nvPr/>
        </p:nvSpPr>
        <p:spPr>
          <a:xfrm>
            <a:off x="0" y="0"/>
            <a:ext cx="27408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0"/>
          <p:cNvGrpSpPr/>
          <p:nvPr/>
        </p:nvGrpSpPr>
        <p:grpSpPr>
          <a:xfrm>
            <a:off x="830392" y="1191256"/>
            <a:ext cx="745763" cy="45826"/>
            <a:chOff x="4580561" y="2589004"/>
            <a:chExt cx="1064464" cy="25200"/>
          </a:xfrm>
        </p:grpSpPr>
        <p:sp>
          <p:nvSpPr>
            <p:cNvPr id="73" name="Google Shape;73;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0" y="1318650"/>
            <a:ext cx="2740800" cy="16872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76" name="Google Shape;76;p10"/>
          <p:cNvSpPr txBox="1"/>
          <p:nvPr>
            <p:ph idx="1" type="subTitle"/>
          </p:nvPr>
        </p:nvSpPr>
        <p:spPr>
          <a:xfrm>
            <a:off x="150" y="3161525"/>
            <a:ext cx="2740800" cy="75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7" name="Google Shape;77;p10"/>
          <p:cNvSpPr txBox="1"/>
          <p:nvPr>
            <p:ph idx="2" type="body"/>
          </p:nvPr>
        </p:nvSpPr>
        <p:spPr>
          <a:xfrm>
            <a:off x="3341825" y="521275"/>
            <a:ext cx="5206800" cy="4228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lessons.com/" TargetMode="External"/><Relationship Id="rId4" Type="http://schemas.openxmlformats.org/officeDocument/2006/relationships/hyperlink" Target="https://github.com/pythonlessons/TensorFlow-2.x-YOLOv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Flowchart Recognition</a:t>
            </a:r>
            <a:endParaRPr/>
          </a:p>
        </p:txBody>
      </p:sp>
      <p:sp>
        <p:nvSpPr>
          <p:cNvPr id="96" name="Google Shape;96;p14"/>
          <p:cNvSpPr txBox="1"/>
          <p:nvPr>
            <p:ph idx="1" type="subTitle"/>
          </p:nvPr>
        </p:nvSpPr>
        <p:spPr>
          <a:xfrm>
            <a:off x="0" y="2182950"/>
            <a:ext cx="91440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1018"/>
              <a:buNone/>
            </a:pPr>
            <a:r>
              <a:rPr lang="en" sz="1879"/>
              <a:t>from Hand-drawn Flowchart to Digital Components</a:t>
            </a:r>
            <a:endParaRPr sz="1879"/>
          </a:p>
        </p:txBody>
      </p:sp>
      <p:sp>
        <p:nvSpPr>
          <p:cNvPr id="97" name="Google Shape;97;p14"/>
          <p:cNvSpPr txBox="1"/>
          <p:nvPr/>
        </p:nvSpPr>
        <p:spPr>
          <a:xfrm>
            <a:off x="1208375" y="2987100"/>
            <a:ext cx="6382800" cy="2156400"/>
          </a:xfrm>
          <a:prstGeom prst="rect">
            <a:avLst/>
          </a:prstGeom>
          <a:noFill/>
          <a:ln>
            <a:noFill/>
          </a:ln>
        </p:spPr>
        <p:txBody>
          <a:bodyPr anchorCtr="0" anchor="t" bIns="91425" lIns="91425" spcFirstLastPara="1" rIns="91425" wrap="square" tIns="91425">
            <a:noAutofit/>
          </a:bodyPr>
          <a:lstStyle/>
          <a:p>
            <a:pPr indent="0" lvl="0" marL="57150" marR="31172" rtl="0" algn="ctr">
              <a:lnSpc>
                <a:spcPct val="115000"/>
              </a:lnSpc>
              <a:spcBef>
                <a:spcPts val="0"/>
              </a:spcBef>
              <a:spcAft>
                <a:spcPts val="0"/>
              </a:spcAft>
              <a:buNone/>
            </a:pPr>
            <a:r>
              <a:rPr lang="en">
                <a:solidFill>
                  <a:srgbClr val="222222"/>
                </a:solidFill>
                <a:latin typeface="Lato"/>
                <a:ea typeface="Lato"/>
                <a:cs typeface="Lato"/>
                <a:sym typeface="Lato"/>
              </a:rPr>
              <a:t>SJSU CMPE 258</a:t>
            </a:r>
            <a:endParaRPr>
              <a:solidFill>
                <a:srgbClr val="222222"/>
              </a:solidFill>
              <a:latin typeface="Lato"/>
              <a:ea typeface="Lato"/>
              <a:cs typeface="Lato"/>
              <a:sym typeface="Lato"/>
            </a:endParaRPr>
          </a:p>
          <a:p>
            <a:pPr indent="0" lvl="0" marL="57150" marR="0" rtl="0" algn="ctr">
              <a:lnSpc>
                <a:spcPct val="115000"/>
              </a:lnSpc>
              <a:spcBef>
                <a:spcPts val="0"/>
              </a:spcBef>
              <a:spcAft>
                <a:spcPts val="0"/>
              </a:spcAft>
              <a:buNone/>
            </a:pPr>
            <a:r>
              <a:t/>
            </a:r>
            <a:endParaRPr sz="1200">
              <a:solidFill>
                <a:srgbClr val="222222"/>
              </a:solidFill>
              <a:latin typeface="Lato"/>
              <a:ea typeface="Lato"/>
              <a:cs typeface="Lato"/>
              <a:sym typeface="Lato"/>
            </a:endParaRPr>
          </a:p>
          <a:p>
            <a:pPr indent="0" lvl="0" marL="57150" marR="0" rtl="0" algn="ctr">
              <a:lnSpc>
                <a:spcPct val="115000"/>
              </a:lnSpc>
              <a:spcBef>
                <a:spcPts val="0"/>
              </a:spcBef>
              <a:spcAft>
                <a:spcPts val="0"/>
              </a:spcAft>
              <a:buNone/>
            </a:pPr>
            <a:r>
              <a:rPr lang="en" sz="1200">
                <a:solidFill>
                  <a:srgbClr val="222222"/>
                </a:solidFill>
                <a:latin typeface="Lato"/>
                <a:ea typeface="Lato"/>
                <a:cs typeface="Lato"/>
                <a:sym typeface="Lato"/>
              </a:rPr>
              <a:t>Mu Chen, MS-SE (</a:t>
            </a:r>
            <a:r>
              <a:rPr lang="en" sz="1200">
                <a:solidFill>
                  <a:srgbClr val="1155CC"/>
                </a:solidFill>
                <a:latin typeface="Lato"/>
                <a:ea typeface="Lato"/>
                <a:cs typeface="Lato"/>
                <a:sym typeface="Lato"/>
              </a:rPr>
              <a:t>mu.chen@sjsu.edu</a:t>
            </a:r>
            <a:r>
              <a:rPr lang="en" sz="1200">
                <a:solidFill>
                  <a:srgbClr val="222222"/>
                </a:solidFill>
                <a:latin typeface="Lato"/>
                <a:ea typeface="Lato"/>
                <a:cs typeface="Lato"/>
                <a:sym typeface="Lato"/>
              </a:rPr>
              <a:t>) [SJSU ID: 014725425]</a:t>
            </a:r>
            <a:endParaRPr sz="1200">
              <a:solidFill>
                <a:srgbClr val="222222"/>
              </a:solidFill>
              <a:latin typeface="Lato"/>
              <a:ea typeface="Lato"/>
              <a:cs typeface="Lato"/>
              <a:sym typeface="Lato"/>
            </a:endParaRPr>
          </a:p>
          <a:p>
            <a:pPr indent="0" lvl="0" marL="57150" marR="0" rtl="0" algn="ctr">
              <a:lnSpc>
                <a:spcPct val="115000"/>
              </a:lnSpc>
              <a:spcBef>
                <a:spcPts val="0"/>
              </a:spcBef>
              <a:spcAft>
                <a:spcPts val="0"/>
              </a:spcAft>
              <a:buNone/>
            </a:pPr>
            <a:r>
              <a:rPr lang="en" sz="1200">
                <a:solidFill>
                  <a:srgbClr val="222222"/>
                </a:solidFill>
                <a:latin typeface="Lato"/>
                <a:ea typeface="Lato"/>
                <a:cs typeface="Lato"/>
                <a:sym typeface="Lato"/>
              </a:rPr>
              <a:t>Roger Kuo, MS-SE (</a:t>
            </a:r>
            <a:r>
              <a:rPr lang="en" sz="1200">
                <a:solidFill>
                  <a:srgbClr val="1155CC"/>
                </a:solidFill>
                <a:latin typeface="Lato"/>
                <a:ea typeface="Lato"/>
                <a:cs typeface="Lato"/>
                <a:sym typeface="Lato"/>
              </a:rPr>
              <a:t>roger.kuo@sjsu.edu</a:t>
            </a:r>
            <a:r>
              <a:rPr lang="en" sz="1200">
                <a:solidFill>
                  <a:srgbClr val="222222"/>
                </a:solidFill>
                <a:latin typeface="Lato"/>
                <a:ea typeface="Lato"/>
                <a:cs typeface="Lato"/>
                <a:sym typeface="Lato"/>
              </a:rPr>
              <a:t>) [SJSU ID: 013784706]</a:t>
            </a:r>
            <a:endParaRPr sz="1200">
              <a:solidFill>
                <a:srgbClr val="222222"/>
              </a:solidFill>
              <a:latin typeface="Lato"/>
              <a:ea typeface="Lato"/>
              <a:cs typeface="Lato"/>
              <a:sym typeface="Lato"/>
            </a:endParaRPr>
          </a:p>
          <a:p>
            <a:pPr indent="0" lvl="0" marL="57150" marR="0" rtl="0" algn="ctr">
              <a:lnSpc>
                <a:spcPct val="115000"/>
              </a:lnSpc>
              <a:spcBef>
                <a:spcPts val="0"/>
              </a:spcBef>
              <a:spcAft>
                <a:spcPts val="0"/>
              </a:spcAft>
              <a:buNone/>
            </a:pPr>
            <a:r>
              <a:rPr lang="en" sz="1200">
                <a:solidFill>
                  <a:srgbClr val="222222"/>
                </a:solidFill>
                <a:latin typeface="Lato"/>
                <a:ea typeface="Lato"/>
                <a:cs typeface="Lato"/>
                <a:sym typeface="Lato"/>
              </a:rPr>
              <a:t>Hardy Leung, MS-AI (</a:t>
            </a:r>
            <a:r>
              <a:rPr lang="en" sz="1200">
                <a:solidFill>
                  <a:srgbClr val="1155CC"/>
                </a:solidFill>
                <a:latin typeface="Lato"/>
                <a:ea typeface="Lato"/>
                <a:cs typeface="Lato"/>
                <a:sym typeface="Lato"/>
              </a:rPr>
              <a:t>kwok-shing.leung@sjsu.edu</a:t>
            </a:r>
            <a:r>
              <a:rPr lang="en" sz="1200">
                <a:solidFill>
                  <a:srgbClr val="222222"/>
                </a:solidFill>
                <a:latin typeface="Lato"/>
                <a:ea typeface="Lato"/>
                <a:cs typeface="Lato"/>
                <a:sym typeface="Lato"/>
              </a:rPr>
              <a:t>) [SJSU ID</a:t>
            </a:r>
            <a:r>
              <a:rPr lang="en" sz="1200">
                <a:latin typeface="Lato"/>
                <a:ea typeface="Lato"/>
                <a:cs typeface="Lato"/>
                <a:sym typeface="Lato"/>
              </a:rPr>
              <a:t>:</a:t>
            </a:r>
            <a:r>
              <a:rPr lang="en" sz="1200">
                <a:solidFill>
                  <a:srgbClr val="222222"/>
                </a:solidFill>
                <a:latin typeface="Lato"/>
                <a:ea typeface="Lato"/>
                <a:cs typeface="Lato"/>
                <a:sym typeface="Lato"/>
              </a:rPr>
              <a:t> 016711877]</a:t>
            </a:r>
            <a:endParaRPr sz="1200">
              <a:latin typeface="Lato"/>
              <a:ea typeface="Lato"/>
              <a:cs typeface="Lato"/>
              <a:sym typeface="Lato"/>
            </a:endParaRPr>
          </a:p>
          <a:p>
            <a:pPr indent="0" lvl="0" marL="57150" marR="0" rtl="0" algn="ctr">
              <a:lnSpc>
                <a:spcPct val="115000"/>
              </a:lnSpc>
              <a:spcBef>
                <a:spcPts val="0"/>
              </a:spcBef>
              <a:spcAft>
                <a:spcPts val="0"/>
              </a:spcAft>
              <a:buNone/>
            </a:pPr>
            <a:r>
              <a:rPr lang="en" sz="1200">
                <a:latin typeface="Lato"/>
                <a:ea typeface="Lato"/>
                <a:cs typeface="Lato"/>
                <a:sym typeface="Lato"/>
              </a:rPr>
              <a:t>Jasmine Wang</a:t>
            </a:r>
            <a:r>
              <a:rPr lang="en" sz="1200">
                <a:solidFill>
                  <a:srgbClr val="222222"/>
                </a:solidFill>
                <a:latin typeface="Lato"/>
                <a:ea typeface="Lato"/>
                <a:cs typeface="Lato"/>
                <a:sym typeface="Lato"/>
              </a:rPr>
              <a:t>, MS-AI</a:t>
            </a:r>
            <a:r>
              <a:rPr lang="en" sz="1200">
                <a:latin typeface="Lato"/>
                <a:ea typeface="Lato"/>
                <a:cs typeface="Lato"/>
                <a:sym typeface="Lato"/>
              </a:rPr>
              <a:t> (</a:t>
            </a:r>
            <a:r>
              <a:rPr lang="en" sz="1200">
                <a:solidFill>
                  <a:srgbClr val="1155CC"/>
                </a:solidFill>
                <a:latin typeface="Lato"/>
                <a:ea typeface="Lato"/>
                <a:cs typeface="Lato"/>
                <a:sym typeface="Lato"/>
              </a:rPr>
              <a:t>jasmine.wang@sjsu.edu</a:t>
            </a:r>
            <a:r>
              <a:rPr lang="en" sz="1200">
                <a:latin typeface="Lato"/>
                <a:ea typeface="Lato"/>
                <a:cs typeface="Lato"/>
                <a:sym typeface="Lato"/>
              </a:rPr>
              <a:t>) [</a:t>
            </a:r>
            <a:r>
              <a:rPr lang="en" sz="1200">
                <a:solidFill>
                  <a:srgbClr val="222222"/>
                </a:solidFill>
                <a:latin typeface="Lato"/>
                <a:ea typeface="Lato"/>
                <a:cs typeface="Lato"/>
                <a:sym typeface="Lato"/>
              </a:rPr>
              <a:t>SJSU </a:t>
            </a:r>
            <a:r>
              <a:rPr lang="en" sz="1200">
                <a:latin typeface="Lato"/>
                <a:ea typeface="Lato"/>
                <a:cs typeface="Lato"/>
                <a:sym typeface="Lato"/>
              </a:rPr>
              <a:t>ID: 002805362]</a:t>
            </a:r>
            <a:endParaRPr sz="1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2" type="body"/>
          </p:nvPr>
        </p:nvSpPr>
        <p:spPr>
          <a:xfrm>
            <a:off x="4572000" y="1352625"/>
            <a:ext cx="4254900" cy="3790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Incredibly versatile and flexible</a:t>
            </a:r>
            <a:endParaRPr/>
          </a:p>
          <a:p>
            <a:pPr indent="457200" lvl="0" marL="457200" rtl="0" algn="l">
              <a:spcBef>
                <a:spcPts val="1200"/>
              </a:spcBef>
              <a:spcAft>
                <a:spcPts val="0"/>
              </a:spcAft>
              <a:buNone/>
            </a:pPr>
            <a:r>
              <a:rPr lang="en"/>
              <a:t>Succinctly summarize or visualize concepts</a:t>
            </a:r>
            <a:endParaRPr/>
          </a:p>
          <a:p>
            <a:pPr indent="-311150" lvl="0" marL="457200" rtl="0" algn="l">
              <a:spcBef>
                <a:spcPts val="1200"/>
              </a:spcBef>
              <a:spcAft>
                <a:spcPts val="0"/>
              </a:spcAft>
              <a:buSzPts val="1300"/>
              <a:buChar char="●"/>
            </a:pPr>
            <a:r>
              <a:rPr lang="en"/>
              <a:t>PPT, Keynote,  Google Docs all support FC</a:t>
            </a:r>
            <a:endParaRPr/>
          </a:p>
          <a:p>
            <a:pPr indent="0" lvl="0" marL="0" rtl="0" algn="l">
              <a:spcBef>
                <a:spcPts val="1200"/>
              </a:spcBef>
              <a:spcAft>
                <a:spcPts val="0"/>
              </a:spcAft>
              <a:buNone/>
            </a:pPr>
            <a:r>
              <a:rPr lang="en"/>
              <a:t>		Very primitive</a:t>
            </a:r>
            <a:endParaRPr/>
          </a:p>
          <a:p>
            <a:pPr indent="457200" lvl="0" marL="457200" rtl="0" algn="l">
              <a:spcBef>
                <a:spcPts val="1200"/>
              </a:spcBef>
              <a:spcAft>
                <a:spcPts val="0"/>
              </a:spcAft>
              <a:buNone/>
            </a:pPr>
            <a:r>
              <a:rPr lang="en"/>
              <a:t>Hard to use</a:t>
            </a:r>
            <a:endParaRPr/>
          </a:p>
          <a:p>
            <a:pPr indent="0" lvl="0" marL="0" rtl="0" algn="l">
              <a:spcBef>
                <a:spcPts val="1200"/>
              </a:spcBef>
              <a:spcAft>
                <a:spcPts val="0"/>
              </a:spcAft>
              <a:buNone/>
            </a:pPr>
            <a:r>
              <a:rPr lang="en"/>
              <a:t>		Mismatch between intents and outcomes</a:t>
            </a:r>
            <a:endParaRPr/>
          </a:p>
          <a:p>
            <a:pPr indent="0" lvl="0" marL="0" rtl="0" algn="l">
              <a:spcBef>
                <a:spcPts val="1200"/>
              </a:spcBef>
              <a:spcAft>
                <a:spcPts val="0"/>
              </a:spcAft>
              <a:buNone/>
            </a:pPr>
            <a:r>
              <a:rPr lang="en"/>
              <a:t>		</a:t>
            </a:r>
            <a:r>
              <a:rPr lang="en"/>
              <a:t>Disappointment</a:t>
            </a:r>
            <a:endParaRPr/>
          </a:p>
          <a:p>
            <a:pPr indent="-311150" lvl="0" marL="457200" rtl="0" algn="l">
              <a:spcBef>
                <a:spcPts val="1200"/>
              </a:spcBef>
              <a:spcAft>
                <a:spcPts val="0"/>
              </a:spcAft>
              <a:buSzPts val="1300"/>
              <a:buChar char="●"/>
            </a:pPr>
            <a:r>
              <a:rPr b="1" lang="en"/>
              <a:t>Deep Learning to the rescue</a:t>
            </a:r>
            <a:endParaRPr b="1"/>
          </a:p>
          <a:p>
            <a:pPr indent="0" lvl="0" marL="0" rtl="0" algn="l">
              <a:spcBef>
                <a:spcPts val="1200"/>
              </a:spcBef>
              <a:spcAft>
                <a:spcPts val="0"/>
              </a:spcAft>
              <a:buNone/>
            </a:pPr>
            <a:r>
              <a:rPr b="1" lang="en"/>
              <a:t>		</a:t>
            </a:r>
            <a:r>
              <a:rPr lang="en"/>
              <a:t>translate user’s intent to</a:t>
            </a:r>
            <a:endParaRPr/>
          </a:p>
          <a:p>
            <a:pPr indent="457200" lvl="0" marL="457200" rtl="0" algn="l">
              <a:spcBef>
                <a:spcPts val="1200"/>
              </a:spcBef>
              <a:spcAft>
                <a:spcPts val="0"/>
              </a:spcAft>
              <a:buNone/>
            </a:pPr>
            <a:r>
              <a:rPr lang="en"/>
              <a:t>accurate rendering of flow chart</a:t>
            </a:r>
            <a:endParaRPr/>
          </a:p>
          <a:p>
            <a:pPr indent="0" lvl="0" marL="0" rtl="0" algn="l">
              <a:spcBef>
                <a:spcPts val="1200"/>
              </a:spcBef>
              <a:spcAft>
                <a:spcPts val="1200"/>
              </a:spcAft>
              <a:buNone/>
            </a:pPr>
            <a:r>
              <a:t/>
            </a:r>
            <a:endParaRPr/>
          </a:p>
        </p:txBody>
      </p:sp>
      <p:sp>
        <p:nvSpPr>
          <p:cNvPr id="103" name="Google Shape;103;p15"/>
          <p:cNvSpPr txBox="1"/>
          <p:nvPr>
            <p:ph type="title"/>
          </p:nvPr>
        </p:nvSpPr>
        <p:spPr>
          <a:xfrm>
            <a:off x="730000" y="1318650"/>
            <a:ext cx="3300900" cy="168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Flowcharts?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2" type="body"/>
          </p:nvPr>
        </p:nvSpPr>
        <p:spPr>
          <a:xfrm>
            <a:off x="4572000" y="1352625"/>
            <a:ext cx="4254900" cy="3790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Custom-trained YOLO engine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Processing + Transformation + Analysis</a:t>
            </a:r>
            <a:endParaRPr/>
          </a:p>
          <a:p>
            <a:pPr indent="0" lvl="0" marL="0" rtl="0" algn="l">
              <a:spcBef>
                <a:spcPts val="1200"/>
              </a:spcBef>
              <a:spcAft>
                <a:spcPts val="0"/>
              </a:spcAft>
              <a:buNone/>
            </a:pPr>
            <a:r>
              <a:rPr lang="en"/>
              <a:t>		Connectivity</a:t>
            </a:r>
            <a:endParaRPr/>
          </a:p>
          <a:p>
            <a:pPr indent="457200" lvl="0" marL="457200" rtl="0" algn="l">
              <a:spcBef>
                <a:spcPts val="1200"/>
              </a:spcBef>
              <a:spcAft>
                <a:spcPts val="0"/>
              </a:spcAft>
              <a:buNone/>
            </a:pPr>
            <a:r>
              <a:rPr lang="en"/>
              <a:t>Symbolic Relations</a:t>
            </a:r>
            <a:endParaRPr/>
          </a:p>
          <a:p>
            <a:pPr indent="0" lvl="0" marL="0" rtl="0" algn="l">
              <a:spcBef>
                <a:spcPts val="1200"/>
              </a:spcBef>
              <a:spcAft>
                <a:spcPts val="0"/>
              </a:spcAft>
              <a:buNone/>
            </a:pPr>
            <a:r>
              <a:rPr lang="en"/>
              <a:t>		Text OCR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Result = Symbolic Flowchart</a:t>
            </a:r>
            <a:endParaRPr b="1"/>
          </a:p>
          <a:p>
            <a:pPr indent="0" lvl="0" marL="0" rtl="0" algn="l">
              <a:spcBef>
                <a:spcPts val="1200"/>
              </a:spcBef>
              <a:spcAft>
                <a:spcPts val="0"/>
              </a:spcAft>
              <a:buNone/>
            </a:pPr>
            <a:r>
              <a:rPr b="1" lang="en"/>
              <a:t>		</a:t>
            </a:r>
            <a:r>
              <a:rPr lang="en"/>
              <a:t>Intents fully captured</a:t>
            </a:r>
            <a:endParaRPr/>
          </a:p>
          <a:p>
            <a:pPr indent="0" lvl="0" marL="0" rtl="0" algn="l">
              <a:spcBef>
                <a:spcPts val="1200"/>
              </a:spcBef>
              <a:spcAft>
                <a:spcPts val="0"/>
              </a:spcAft>
              <a:buNone/>
            </a:pPr>
            <a:r>
              <a:rPr lang="en"/>
              <a:t>		Can be rendered in several ways</a:t>
            </a:r>
            <a:endParaRPr/>
          </a:p>
          <a:p>
            <a:pPr indent="0" lvl="0" marL="0" rtl="0" algn="l">
              <a:spcBef>
                <a:spcPts val="1200"/>
              </a:spcBef>
              <a:spcAft>
                <a:spcPts val="1200"/>
              </a:spcAft>
              <a:buNone/>
            </a:pPr>
            <a:r>
              <a:t/>
            </a:r>
            <a:endParaRPr/>
          </a:p>
        </p:txBody>
      </p:sp>
      <p:pic>
        <p:nvPicPr>
          <p:cNvPr id="109" name="Google Shape;109;p16"/>
          <p:cNvPicPr preferRelativeResize="0"/>
          <p:nvPr/>
        </p:nvPicPr>
        <p:blipFill>
          <a:blip r:embed="rId3">
            <a:alphaModFix/>
          </a:blip>
          <a:stretch>
            <a:fillRect/>
          </a:stretch>
        </p:blipFill>
        <p:spPr>
          <a:xfrm>
            <a:off x="-2" y="1616647"/>
            <a:ext cx="4572000" cy="3526853"/>
          </a:xfrm>
          <a:prstGeom prst="rect">
            <a:avLst/>
          </a:prstGeom>
          <a:noFill/>
          <a:ln>
            <a:noFill/>
          </a:ln>
        </p:spPr>
      </p:pic>
      <p:sp>
        <p:nvSpPr>
          <p:cNvPr id="110" name="Google Shape;110;p16"/>
          <p:cNvSpPr txBox="1"/>
          <p:nvPr>
            <p:ph type="title"/>
          </p:nvPr>
        </p:nvSpPr>
        <p:spPr>
          <a:xfrm>
            <a:off x="1861300" y="0"/>
            <a:ext cx="3300900" cy="168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Architecture 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600+ high-quality flowcharts</a:t>
            </a:r>
            <a:endParaRPr/>
          </a:p>
          <a:p>
            <a:pPr indent="-298450" lvl="1" marL="914400" rtl="0" algn="l">
              <a:lnSpc>
                <a:spcPct val="150000"/>
              </a:lnSpc>
              <a:spcBef>
                <a:spcPts val="0"/>
              </a:spcBef>
              <a:spcAft>
                <a:spcPts val="0"/>
              </a:spcAft>
              <a:buSzPts val="1100"/>
              <a:buChar char="○"/>
            </a:pPr>
            <a:r>
              <a:rPr lang="en"/>
              <a:t>With xml annotations</a:t>
            </a:r>
            <a:endParaRPr/>
          </a:p>
          <a:p>
            <a:pPr indent="-311150" lvl="0" marL="457200" rtl="0" algn="l">
              <a:lnSpc>
                <a:spcPct val="150000"/>
              </a:lnSpc>
              <a:spcBef>
                <a:spcPts val="0"/>
              </a:spcBef>
              <a:spcAft>
                <a:spcPts val="0"/>
              </a:spcAft>
              <a:buSzPts val="1300"/>
              <a:buChar char="●"/>
            </a:pPr>
            <a:r>
              <a:rPr lang="en"/>
              <a:t>80/20 </a:t>
            </a:r>
            <a:r>
              <a:rPr lang="en"/>
              <a:t>training/testing </a:t>
            </a:r>
            <a:r>
              <a:rPr lang="en"/>
              <a:t>split</a:t>
            </a:r>
            <a:endParaRPr/>
          </a:p>
          <a:p>
            <a:pPr indent="-311150" lvl="0" marL="457200" rtl="0" algn="l">
              <a:lnSpc>
                <a:spcPct val="150000"/>
              </a:lnSpc>
              <a:spcBef>
                <a:spcPts val="0"/>
              </a:spcBef>
              <a:spcAft>
                <a:spcPts val="0"/>
              </a:spcAft>
              <a:buSzPts val="1300"/>
              <a:buChar char="●"/>
            </a:pPr>
            <a:r>
              <a:rPr lang="en"/>
              <a:t>Annotation conversion</a:t>
            </a:r>
            <a:endParaRPr/>
          </a:p>
          <a:p>
            <a:pPr indent="-298450" lvl="1" marL="914400" rtl="0" algn="l">
              <a:lnSpc>
                <a:spcPct val="150000"/>
              </a:lnSpc>
              <a:spcBef>
                <a:spcPts val="0"/>
              </a:spcBef>
              <a:spcAft>
                <a:spcPts val="0"/>
              </a:spcAft>
              <a:buSzPts val="1100"/>
              <a:buChar char="○"/>
            </a:pPr>
            <a:r>
              <a:rPr lang="en"/>
              <a:t>From xml to YOLO format</a:t>
            </a:r>
            <a:endParaRPr/>
          </a:p>
        </p:txBody>
      </p:sp>
      <p:sp>
        <p:nvSpPr>
          <p:cNvPr id="116" name="Google Shape;116;p17"/>
          <p:cNvSpPr txBox="1"/>
          <p:nvPr>
            <p:ph type="title"/>
          </p:nvPr>
        </p:nvSpPr>
        <p:spPr>
          <a:xfrm>
            <a:off x="730000" y="1318650"/>
            <a:ext cx="3300900" cy="168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 and Preprocessing</a:t>
            </a:r>
            <a:endParaRPr/>
          </a:p>
        </p:txBody>
      </p:sp>
      <p:sp>
        <p:nvSpPr>
          <p:cNvPr id="117" name="Google Shape;117;p1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Custom YOLOv4 Model</a:t>
            </a:r>
            <a:endParaRPr/>
          </a:p>
          <a:p>
            <a:pPr indent="-298450" lvl="1" marL="914400" rtl="0" algn="l">
              <a:lnSpc>
                <a:spcPct val="150000"/>
              </a:lnSpc>
              <a:spcBef>
                <a:spcPts val="0"/>
              </a:spcBef>
              <a:spcAft>
                <a:spcPts val="0"/>
              </a:spcAft>
              <a:buSzPts val="1100"/>
              <a:buChar char="○"/>
            </a:pPr>
            <a:r>
              <a:rPr lang="en" sz="1300"/>
              <a:t>Tiny YOLOv4 weights</a:t>
            </a:r>
            <a:endParaRPr/>
          </a:p>
          <a:p>
            <a:pPr indent="-311150" lvl="0" marL="457200" rtl="0" algn="l">
              <a:lnSpc>
                <a:spcPct val="150000"/>
              </a:lnSpc>
              <a:spcBef>
                <a:spcPts val="0"/>
              </a:spcBef>
              <a:spcAft>
                <a:spcPts val="0"/>
              </a:spcAft>
              <a:buSzPts val="1300"/>
              <a:buChar char="•"/>
            </a:pPr>
            <a:r>
              <a:rPr lang="en"/>
              <a:t>Seven custom classes</a:t>
            </a:r>
            <a:endParaRPr/>
          </a:p>
          <a:p>
            <a:pPr indent="-298450" lvl="1" marL="914400" rtl="0" algn="l">
              <a:lnSpc>
                <a:spcPct val="150000"/>
              </a:lnSpc>
              <a:spcBef>
                <a:spcPts val="0"/>
              </a:spcBef>
              <a:spcAft>
                <a:spcPts val="0"/>
              </a:spcAft>
              <a:buSzPts val="1100"/>
              <a:buChar char="○"/>
            </a:pPr>
            <a:r>
              <a:rPr lang="en"/>
              <a:t>Text; Arrow; Data; Decision, Process; Terminator; Connection</a:t>
            </a:r>
            <a:endParaRPr/>
          </a:p>
          <a:p>
            <a:pPr indent="-311150" lvl="0" marL="457200" rtl="0" algn="l">
              <a:lnSpc>
                <a:spcPct val="150000"/>
              </a:lnSpc>
              <a:spcBef>
                <a:spcPts val="0"/>
              </a:spcBef>
              <a:spcAft>
                <a:spcPts val="0"/>
              </a:spcAft>
              <a:buSzPts val="1300"/>
              <a:buChar char="•"/>
            </a:pPr>
            <a:r>
              <a:rPr lang="en"/>
              <a:t>Achieved 90%+ mAP </a:t>
            </a:r>
            <a:endParaRPr/>
          </a:p>
          <a:p>
            <a:pPr indent="-298450" lvl="1" marL="914400" rtl="0" algn="l">
              <a:lnSpc>
                <a:spcPct val="150000"/>
              </a:lnSpc>
              <a:spcBef>
                <a:spcPts val="0"/>
              </a:spcBef>
              <a:spcAft>
                <a:spcPts val="0"/>
              </a:spcAft>
              <a:buSzPts val="1100"/>
              <a:buChar char="○"/>
            </a:pPr>
            <a:r>
              <a:rPr lang="en"/>
              <a:t>96%+ accuracy on all flowchart elements except arrows and texts</a:t>
            </a:r>
            <a:endParaRPr sz="1600">
              <a:solidFill>
                <a:srgbClr val="000000"/>
              </a:solidFill>
            </a:endParaRPr>
          </a:p>
        </p:txBody>
      </p:sp>
      <p:sp>
        <p:nvSpPr>
          <p:cNvPr id="123" name="Google Shape;123;p1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4" name="Google Shape;124;p18"/>
          <p:cNvSpPr txBox="1"/>
          <p:nvPr>
            <p:ph type="title"/>
          </p:nvPr>
        </p:nvSpPr>
        <p:spPr>
          <a:xfrm>
            <a:off x="730000" y="1318650"/>
            <a:ext cx="3300900" cy="168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List objects with attributes</a:t>
            </a:r>
            <a:endParaRPr/>
          </a:p>
          <a:p>
            <a:pPr indent="-298450" lvl="1" marL="914400" rtl="0" algn="l">
              <a:lnSpc>
                <a:spcPct val="150000"/>
              </a:lnSpc>
              <a:spcBef>
                <a:spcPts val="0"/>
              </a:spcBef>
              <a:spcAft>
                <a:spcPts val="0"/>
              </a:spcAft>
              <a:buSzPts val="1100"/>
              <a:buChar char="○"/>
            </a:pPr>
            <a:r>
              <a:rPr lang="en"/>
              <a:t>Position, Class, etc</a:t>
            </a:r>
            <a:endParaRPr/>
          </a:p>
          <a:p>
            <a:pPr indent="-311150" lvl="0" marL="457200" rtl="0" algn="l">
              <a:lnSpc>
                <a:spcPct val="150000"/>
              </a:lnSpc>
              <a:spcBef>
                <a:spcPts val="0"/>
              </a:spcBef>
              <a:spcAft>
                <a:spcPts val="0"/>
              </a:spcAft>
              <a:buSzPts val="1300"/>
              <a:buChar char="•"/>
            </a:pPr>
            <a:r>
              <a:rPr lang="en"/>
              <a:t>Arrow head/tail detection</a:t>
            </a:r>
            <a:endParaRPr/>
          </a:p>
          <a:p>
            <a:pPr indent="-298450" lvl="1" marL="914400" rtl="0" algn="l">
              <a:lnSpc>
                <a:spcPct val="150000"/>
              </a:lnSpc>
              <a:spcBef>
                <a:spcPts val="0"/>
              </a:spcBef>
              <a:spcAft>
                <a:spcPts val="0"/>
              </a:spcAft>
              <a:buSzPts val="1100"/>
              <a:buChar char="○"/>
            </a:pPr>
            <a:r>
              <a:rPr lang="en"/>
              <a:t>K-means clustering</a:t>
            </a:r>
            <a:endParaRPr/>
          </a:p>
        </p:txBody>
      </p:sp>
      <p:sp>
        <p:nvSpPr>
          <p:cNvPr id="130" name="Google Shape;130;p1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1" name="Google Shape;131;p19"/>
          <p:cNvSpPr txBox="1"/>
          <p:nvPr>
            <p:ph type="title"/>
          </p:nvPr>
        </p:nvSpPr>
        <p:spPr>
          <a:xfrm>
            <a:off x="730000" y="1318650"/>
            <a:ext cx="3300900" cy="168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Detection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50" y="1822500"/>
            <a:ext cx="2740800" cy="168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Flowchart Rendering</a:t>
            </a:r>
            <a:endParaRPr/>
          </a:p>
        </p:txBody>
      </p:sp>
      <p:sp>
        <p:nvSpPr>
          <p:cNvPr id="137" name="Google Shape;137;p20"/>
          <p:cNvSpPr txBox="1"/>
          <p:nvPr>
            <p:ph idx="1" type="subTitle"/>
          </p:nvPr>
        </p:nvSpPr>
        <p:spPr>
          <a:xfrm>
            <a:off x="150" y="3161525"/>
            <a:ext cx="2740800" cy="75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8" name="Google Shape;138;p20"/>
          <p:cNvSpPr txBox="1"/>
          <p:nvPr>
            <p:ph idx="2" type="body"/>
          </p:nvPr>
        </p:nvSpPr>
        <p:spPr>
          <a:xfrm>
            <a:off x="3314175" y="299050"/>
            <a:ext cx="5206800" cy="4228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With</a:t>
            </a:r>
            <a:r>
              <a:rPr lang="en"/>
              <a:t> all recognized objects</a:t>
            </a:r>
            <a:endParaRPr/>
          </a:p>
          <a:p>
            <a:pPr indent="-311150" lvl="0" marL="457200" rtl="0" algn="l">
              <a:lnSpc>
                <a:spcPct val="150000"/>
              </a:lnSpc>
              <a:spcBef>
                <a:spcPts val="0"/>
              </a:spcBef>
              <a:spcAft>
                <a:spcPts val="0"/>
              </a:spcAft>
              <a:buSzPts val="1300"/>
              <a:buChar char="●"/>
            </a:pPr>
            <a:r>
              <a:rPr lang="en"/>
              <a:t>Extract arrow to shape relationships</a:t>
            </a:r>
            <a:endParaRPr/>
          </a:p>
          <a:p>
            <a:pPr indent="-311150" lvl="0" marL="457200" rtl="0" algn="l">
              <a:lnSpc>
                <a:spcPct val="150000"/>
              </a:lnSpc>
              <a:spcBef>
                <a:spcPts val="0"/>
              </a:spcBef>
              <a:spcAft>
                <a:spcPts val="0"/>
              </a:spcAft>
              <a:buSzPts val="1300"/>
              <a:buChar char="●"/>
            </a:pPr>
            <a:r>
              <a:rPr lang="en"/>
              <a:t>Extract text to shape relationships</a:t>
            </a:r>
            <a:endParaRPr/>
          </a:p>
          <a:p>
            <a:pPr indent="-311150" lvl="0" marL="457200" rtl="0" algn="l">
              <a:lnSpc>
                <a:spcPct val="150000"/>
              </a:lnSpc>
              <a:spcBef>
                <a:spcPts val="0"/>
              </a:spcBef>
              <a:spcAft>
                <a:spcPts val="0"/>
              </a:spcAft>
              <a:buSzPts val="1300"/>
              <a:buChar char="●"/>
            </a:pPr>
            <a:r>
              <a:rPr lang="en"/>
              <a:t>SchemDraw</a:t>
            </a:r>
            <a:endParaRPr/>
          </a:p>
          <a:p>
            <a:pPr indent="-298450" lvl="1" marL="914400" rtl="0" algn="l">
              <a:lnSpc>
                <a:spcPct val="150000"/>
              </a:lnSpc>
              <a:spcBef>
                <a:spcPts val="0"/>
              </a:spcBef>
              <a:spcAft>
                <a:spcPts val="0"/>
              </a:spcAft>
              <a:buSzPts val="1100"/>
              <a:buChar char="○"/>
            </a:pPr>
            <a:r>
              <a:rPr lang="en"/>
              <a:t>Display flow chart based on shape relationships</a:t>
            </a:r>
            <a:endParaRPr/>
          </a:p>
          <a:p>
            <a:pPr indent="-298450" lvl="1" marL="914400" rtl="0" algn="l">
              <a:lnSpc>
                <a:spcPct val="150000"/>
              </a:lnSpc>
              <a:spcBef>
                <a:spcPts val="0"/>
              </a:spcBef>
              <a:spcAft>
                <a:spcPts val="0"/>
              </a:spcAft>
              <a:buSzPts val="1100"/>
              <a:buChar char="○"/>
            </a:pPr>
            <a:r>
              <a:rPr lang="en"/>
              <a:t>Drawback: Rely heavily on the correctness of detection</a:t>
            </a:r>
            <a:endParaRPr/>
          </a:p>
          <a:p>
            <a:pPr indent="-311150" lvl="0" marL="457200" rtl="0" algn="l">
              <a:lnSpc>
                <a:spcPct val="150000"/>
              </a:lnSpc>
              <a:spcBef>
                <a:spcPts val="0"/>
              </a:spcBef>
              <a:spcAft>
                <a:spcPts val="0"/>
              </a:spcAft>
              <a:buSzPts val="1300"/>
              <a:buChar char="●"/>
            </a:pPr>
            <a:r>
              <a:rPr lang="en"/>
              <a:t>Tesseract for text recognition (need improvement)</a:t>
            </a:r>
            <a:endParaRPr/>
          </a:p>
        </p:txBody>
      </p:sp>
      <p:pic>
        <p:nvPicPr>
          <p:cNvPr id="139" name="Google Shape;139;p20"/>
          <p:cNvPicPr preferRelativeResize="0"/>
          <p:nvPr/>
        </p:nvPicPr>
        <p:blipFill>
          <a:blip r:embed="rId3">
            <a:alphaModFix/>
          </a:blip>
          <a:stretch>
            <a:fillRect/>
          </a:stretch>
        </p:blipFill>
        <p:spPr>
          <a:xfrm>
            <a:off x="7162511" y="2607450"/>
            <a:ext cx="1664582" cy="2265500"/>
          </a:xfrm>
          <a:prstGeom prst="rect">
            <a:avLst/>
          </a:prstGeom>
          <a:noFill/>
          <a:ln>
            <a:noFill/>
          </a:ln>
        </p:spPr>
      </p:pic>
      <p:pic>
        <p:nvPicPr>
          <p:cNvPr id="140" name="Google Shape;140;p20"/>
          <p:cNvPicPr preferRelativeResize="0"/>
          <p:nvPr/>
        </p:nvPicPr>
        <p:blipFill>
          <a:blip r:embed="rId4">
            <a:alphaModFix/>
          </a:blip>
          <a:stretch>
            <a:fillRect/>
          </a:stretch>
        </p:blipFill>
        <p:spPr>
          <a:xfrm>
            <a:off x="2961750" y="2788464"/>
            <a:ext cx="2288376" cy="1903436"/>
          </a:xfrm>
          <a:prstGeom prst="rect">
            <a:avLst/>
          </a:prstGeom>
          <a:noFill/>
          <a:ln>
            <a:noFill/>
          </a:ln>
        </p:spPr>
      </p:pic>
      <p:sp>
        <p:nvSpPr>
          <p:cNvPr id="141" name="Google Shape;141;p20"/>
          <p:cNvSpPr/>
          <p:nvPr/>
        </p:nvSpPr>
        <p:spPr>
          <a:xfrm>
            <a:off x="5250125" y="3523725"/>
            <a:ext cx="316200" cy="43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5566325" y="3216850"/>
            <a:ext cx="144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Text-Shape</a:t>
            </a:r>
            <a:endParaRPr sz="800">
              <a:latin typeface="Lato"/>
              <a:ea typeface="Lato"/>
              <a:cs typeface="Lato"/>
              <a:sym typeface="Lato"/>
            </a:endParaRPr>
          </a:p>
          <a:p>
            <a:pPr indent="0" lvl="0" marL="0" rtl="0" algn="l">
              <a:spcBef>
                <a:spcPts val="0"/>
              </a:spcBef>
              <a:spcAft>
                <a:spcPts val="0"/>
              </a:spcAft>
              <a:buNone/>
            </a:pPr>
            <a:r>
              <a:rPr lang="en" sz="800">
                <a:latin typeface="Lato"/>
                <a:ea typeface="Lato"/>
                <a:cs typeface="Lato"/>
                <a:sym typeface="Lato"/>
              </a:rPr>
              <a:t>{text_id: shape_id,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lang="en" sz="800">
                <a:latin typeface="Lato"/>
                <a:ea typeface="Lato"/>
                <a:cs typeface="Lato"/>
                <a:sym typeface="Lato"/>
              </a:rPr>
              <a:t>Arrow-Shape</a:t>
            </a:r>
            <a:endParaRPr sz="800">
              <a:latin typeface="Lato"/>
              <a:ea typeface="Lato"/>
              <a:cs typeface="Lato"/>
              <a:sym typeface="Lato"/>
            </a:endParaRPr>
          </a:p>
          <a:p>
            <a:pPr indent="0" lvl="0" marL="0" rtl="0" algn="l">
              <a:spcBef>
                <a:spcPts val="0"/>
              </a:spcBef>
              <a:spcAft>
                <a:spcPts val="0"/>
              </a:spcAft>
              <a:buNone/>
            </a:pPr>
            <a:r>
              <a:rPr lang="en" sz="800">
                <a:latin typeface="Lato"/>
                <a:ea typeface="Lato"/>
                <a:cs typeface="Lato"/>
                <a:sym typeface="Lato"/>
              </a:rPr>
              <a:t>{Arrow_id: (head_shape_id, tail_shape_id), …}</a:t>
            </a:r>
            <a:endParaRPr sz="800">
              <a:latin typeface="Lato"/>
              <a:ea typeface="Lato"/>
              <a:cs typeface="Lato"/>
              <a:sym typeface="Lato"/>
            </a:endParaRPr>
          </a:p>
        </p:txBody>
      </p:sp>
      <p:sp>
        <p:nvSpPr>
          <p:cNvPr id="143" name="Google Shape;143;p20"/>
          <p:cNvSpPr/>
          <p:nvPr/>
        </p:nvSpPr>
        <p:spPr>
          <a:xfrm>
            <a:off x="6827563" y="3523750"/>
            <a:ext cx="316200" cy="43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729450" y="1853850"/>
            <a:ext cx="7688700" cy="2973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Achieved 90%+ mAP with 96%+ accuracy on all flowchart elements except arrow and text</a:t>
            </a:r>
            <a:endParaRPr/>
          </a:p>
          <a:p>
            <a:pPr indent="-311150" lvl="0" marL="457200" rtl="0" algn="l">
              <a:spcBef>
                <a:spcPts val="0"/>
              </a:spcBef>
              <a:spcAft>
                <a:spcPts val="0"/>
              </a:spcAft>
              <a:buSzPts val="1300"/>
              <a:buChar char="●"/>
            </a:pPr>
            <a:r>
              <a:rPr lang="en"/>
              <a:t>Challenges:</a:t>
            </a:r>
            <a:endParaRPr/>
          </a:p>
          <a:p>
            <a:pPr indent="-298450" lvl="1" marL="914400" rtl="0" algn="l">
              <a:spcBef>
                <a:spcPts val="0"/>
              </a:spcBef>
              <a:spcAft>
                <a:spcPts val="0"/>
              </a:spcAft>
              <a:buSzPts val="1100"/>
              <a:buChar char="○"/>
            </a:pPr>
            <a:r>
              <a:rPr lang="en"/>
              <a:t>Arrow and text detection needs improvement</a:t>
            </a:r>
            <a:endParaRPr/>
          </a:p>
          <a:p>
            <a:pPr indent="-298450" lvl="2" marL="1371600" rtl="0" algn="l">
              <a:spcBef>
                <a:spcPts val="0"/>
              </a:spcBef>
              <a:spcAft>
                <a:spcPts val="0"/>
              </a:spcAft>
              <a:buSzPts val="1100"/>
              <a:buChar char="■"/>
            </a:pPr>
            <a:r>
              <a:rPr lang="en"/>
              <a:t>Current YOLO precision too low</a:t>
            </a:r>
            <a:endParaRPr/>
          </a:p>
          <a:p>
            <a:pPr indent="-298450" lvl="1" marL="914400" rtl="0" algn="l">
              <a:spcBef>
                <a:spcPts val="0"/>
              </a:spcBef>
              <a:spcAft>
                <a:spcPts val="0"/>
              </a:spcAft>
              <a:buSzPts val="1100"/>
              <a:buChar char="○"/>
            </a:pPr>
            <a:r>
              <a:rPr lang="en"/>
              <a:t>Arrow head/tail detection needs improvement </a:t>
            </a:r>
            <a:endParaRPr/>
          </a:p>
          <a:p>
            <a:pPr indent="-298450" lvl="2" marL="1371600" rtl="0" algn="l">
              <a:spcBef>
                <a:spcPts val="0"/>
              </a:spcBef>
              <a:spcAft>
                <a:spcPts val="0"/>
              </a:spcAft>
              <a:buSzPts val="1100"/>
              <a:buChar char="■"/>
            </a:pPr>
            <a:r>
              <a:rPr lang="en"/>
              <a:t>Current method not resilient to noise</a:t>
            </a:r>
            <a:endParaRPr/>
          </a:p>
          <a:p>
            <a:pPr indent="-298450" lvl="1" marL="914400" rtl="0" algn="l">
              <a:spcBef>
                <a:spcPts val="0"/>
              </a:spcBef>
              <a:spcAft>
                <a:spcPts val="0"/>
              </a:spcAft>
              <a:buSzPts val="1100"/>
              <a:buChar char="○"/>
            </a:pPr>
            <a:r>
              <a:rPr lang="en"/>
              <a:t>Schemdraw is not the most optimal rendering tool</a:t>
            </a:r>
            <a:endParaRPr/>
          </a:p>
          <a:p>
            <a:pPr indent="-298450" lvl="2" marL="1371600" rtl="0" algn="l">
              <a:spcBef>
                <a:spcPts val="0"/>
              </a:spcBef>
              <a:spcAft>
                <a:spcPts val="0"/>
              </a:spcAft>
              <a:buSzPts val="1100"/>
              <a:buChar char="■"/>
            </a:pPr>
            <a:r>
              <a:rPr lang="en"/>
              <a:t>Current method heavily relies on detection accuracy</a:t>
            </a:r>
            <a:endParaRPr/>
          </a:p>
          <a:p>
            <a:pPr indent="-298450" lvl="1" marL="914400" rtl="0" algn="l">
              <a:spcBef>
                <a:spcPts val="0"/>
              </a:spcBef>
              <a:spcAft>
                <a:spcPts val="0"/>
              </a:spcAft>
              <a:buSzPts val="1100"/>
              <a:buChar char="○"/>
            </a:pPr>
            <a:r>
              <a:rPr lang="en"/>
              <a:t>Tesseract needs to be trained specifically for handwritten text</a:t>
            </a:r>
            <a:endParaRPr/>
          </a:p>
          <a:p>
            <a:pPr indent="-311150" lvl="0" marL="457200" rtl="0" algn="l">
              <a:spcBef>
                <a:spcPts val="0"/>
              </a:spcBef>
              <a:spcAft>
                <a:spcPts val="0"/>
              </a:spcAft>
              <a:buSzPts val="1300"/>
              <a:buChar char="●"/>
            </a:pPr>
            <a:r>
              <a:rPr lang="en"/>
              <a:t>Future Plans:</a:t>
            </a:r>
            <a:endParaRPr/>
          </a:p>
          <a:p>
            <a:pPr indent="-298450" lvl="1" marL="914400" rtl="0" algn="l">
              <a:spcBef>
                <a:spcPts val="0"/>
              </a:spcBef>
              <a:spcAft>
                <a:spcPts val="0"/>
              </a:spcAft>
              <a:buSzPts val="1100"/>
              <a:buChar char="○"/>
            </a:pPr>
            <a:r>
              <a:rPr lang="en"/>
              <a:t>Larger dataset to cover more variety and migrating to HPC to accelerate training</a:t>
            </a:r>
            <a:endParaRPr/>
          </a:p>
          <a:p>
            <a:pPr indent="-298450" lvl="1" marL="914400" rtl="0" algn="l">
              <a:spcBef>
                <a:spcPts val="0"/>
              </a:spcBef>
              <a:spcAft>
                <a:spcPts val="0"/>
              </a:spcAft>
              <a:buSzPts val="1100"/>
              <a:buChar char="○"/>
            </a:pPr>
            <a:r>
              <a:rPr lang="en"/>
              <a:t>Overall code efficiency improvement including semi-automatic testing </a:t>
            </a:r>
            <a:endParaRPr/>
          </a:p>
        </p:txBody>
      </p:sp>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7650" y="1309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5" name="Google Shape;15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Char char="●"/>
            </a:pPr>
            <a:r>
              <a:rPr lang="en"/>
              <a:t>Python scripts</a:t>
            </a:r>
            <a:endParaRPr/>
          </a:p>
          <a:p>
            <a:pPr indent="457200" lvl="0" marL="0" rtl="0" algn="l">
              <a:spcBef>
                <a:spcPts val="1200"/>
              </a:spcBef>
              <a:spcAft>
                <a:spcPts val="0"/>
              </a:spcAft>
              <a:buNone/>
            </a:pPr>
            <a:r>
              <a:rPr lang="en" u="sng">
                <a:solidFill>
                  <a:schemeClr val="hlink"/>
                </a:solidFill>
                <a:hlinkClick r:id="rId3"/>
              </a:rPr>
              <a:t>https://pylessons.com/</a:t>
            </a:r>
            <a:endParaRPr/>
          </a:p>
          <a:p>
            <a:pPr indent="-311150" lvl="0" marL="457200" rtl="0" algn="l">
              <a:spcBef>
                <a:spcPts val="1200"/>
              </a:spcBef>
              <a:spcAft>
                <a:spcPts val="0"/>
              </a:spcAft>
              <a:buSzPts val="1300"/>
              <a:buChar char="●"/>
            </a:pPr>
            <a:r>
              <a:rPr lang="en"/>
              <a:t>Yolo v4</a:t>
            </a:r>
            <a:endParaRPr/>
          </a:p>
          <a:p>
            <a:pPr indent="457200" lvl="0" marL="0" rtl="0" algn="l">
              <a:spcBef>
                <a:spcPts val="1200"/>
              </a:spcBef>
              <a:spcAft>
                <a:spcPts val="1200"/>
              </a:spcAft>
              <a:buNone/>
            </a:pPr>
            <a:r>
              <a:rPr lang="en" u="sng">
                <a:solidFill>
                  <a:schemeClr val="hlink"/>
                </a:solidFill>
                <a:hlinkClick r:id="rId4"/>
              </a:rPr>
              <a:t>https://github.com/pythonlessons/TensorFlow-2.x-YOLOv3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