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533" r:id="rId3"/>
    <p:sldId id="1980" r:id="rId4"/>
    <p:sldId id="1590" r:id="rId5"/>
    <p:sldId id="1972" r:id="rId6"/>
    <p:sldId id="1955" r:id="rId7"/>
    <p:sldId id="1974" r:id="rId8"/>
    <p:sldId id="618" r:id="rId9"/>
    <p:sldId id="1976" r:id="rId10"/>
    <p:sldId id="1977" r:id="rId11"/>
    <p:sldId id="625" r:id="rId12"/>
    <p:sldId id="1975" r:id="rId13"/>
    <p:sldId id="1978" r:id="rId14"/>
    <p:sldId id="1979" r:id="rId15"/>
    <p:sldId id="1965" r:id="rId16"/>
    <p:sldId id="1981" r:id="rId17"/>
    <p:sldId id="1967" r:id="rId18"/>
    <p:sldId id="1964" r:id="rId19"/>
    <p:sldId id="19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38" autoAdjust="0"/>
  </p:normalViewPr>
  <p:slideViewPr>
    <p:cSldViewPr snapToGrid="0">
      <p:cViewPr>
        <p:scale>
          <a:sx n="75" d="100"/>
          <a:sy n="75" d="100"/>
        </p:scale>
        <p:origin x="3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4297F-206C-4DBB-98D2-75950834A925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1826-02E9-4577-8757-8CC0040DB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1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is a very usual case!</a:t>
            </a:r>
          </a:p>
          <a:p>
            <a:r>
              <a:rPr lang="zh-TW" altLang="en-US" dirty="0"/>
              <a:t>那之前 </a:t>
            </a:r>
            <a:r>
              <a:rPr lang="en-US" altLang="zh-TW" dirty="0"/>
              <a:t>Hessian </a:t>
            </a:r>
            <a:r>
              <a:rPr lang="zh-TW" altLang="en-US" dirty="0"/>
              <a:t>的結果怎麼來的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4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𝑡=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∕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√(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𝑡+1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)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54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𝑡=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∕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√(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𝑡+1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)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1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黑科技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746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12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E.g. 1/t decay: </a:t>
                </a:r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𝑡=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∕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√(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𝑡+1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)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7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 an example about average </a:t>
            </a:r>
            <a:r>
              <a:rPr lang="en-US" altLang="zh-TW" dirty="0" err="1"/>
              <a:t>v.s</a:t>
            </a:r>
            <a:r>
              <a:rPr lang="en-US" altLang="zh-TW" dirty="0"/>
              <a:t>. absolute?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94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695D46"/>
                </a:solidFill>
                <a:effectLst/>
                <a:latin typeface="Open Sans"/>
              </a:rPr>
              <a:t>use second order optimization method, such as Newton’s method or Levenberg-Marquardt algorithm (more stable)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04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is series even for a linear 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Should I describe why deep learning lead to this kind of error surface?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5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already know the principle.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0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54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45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Mean Squares of gradients 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Root Mean Square of the gradients with previous gradients being decayed </a:t>
            </a:r>
            <a:endParaRPr lang="zh-TW" altLang="en-US" sz="1200" dirty="0"/>
          </a:p>
          <a:p>
            <a:endParaRPr lang="en-US" altLang="zh-TW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9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3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</a:t>
            </a:r>
            <a:r>
              <a:rPr lang="en-US" altLang="zh-TW" dirty="0" err="1"/>
              <a:t>adam</a:t>
            </a:r>
            <a:r>
              <a:rPr lang="en-US" altLang="zh-TW" dirty="0"/>
              <a:t> needs bias-corrected ?</a:t>
            </a:r>
          </a:p>
          <a:p>
            <a:r>
              <a:rPr lang="en-US" altLang="zh-TW" b="0" i="0" dirty="0">
                <a:effectLst/>
                <a:latin typeface="Roboto"/>
              </a:rPr>
              <a:t>Note that if we initialize </a:t>
            </a:r>
            <a:r>
              <a:rPr lang="en-US" altLang="zh-TW" b="0" i="0" u="none" strike="noStrike" dirty="0">
                <a:effectLst/>
                <a:latin typeface="MathJax_Main-bold"/>
              </a:rPr>
              <a:t>v</a:t>
            </a:r>
            <a:r>
              <a:rPr lang="en-US" altLang="zh-TW" b="0" i="0" u="none" strike="noStrike" dirty="0">
                <a:effectLst/>
                <a:latin typeface="MathJax_Main"/>
              </a:rPr>
              <a:t>0=</a:t>
            </a:r>
            <a:r>
              <a:rPr lang="en-US" altLang="zh-TW" b="0" i="0" u="none" strike="noStrike" dirty="0">
                <a:effectLst/>
                <a:latin typeface="MathJax_Main-bold"/>
              </a:rPr>
              <a:t>s</a:t>
            </a:r>
            <a:r>
              <a:rPr lang="en-US" altLang="zh-TW" b="0" i="0" u="none" strike="noStrike" dirty="0">
                <a:effectLst/>
                <a:latin typeface="MathJax_Main"/>
              </a:rPr>
              <a:t>0=0</a:t>
            </a:r>
            <a:r>
              <a:rPr lang="en-US" altLang="zh-TW" b="0" i="0" u="none" strike="noStrike" dirty="0">
                <a:effectLst/>
                <a:latin typeface="Roboto"/>
              </a:rPr>
              <a:t>v0=s0=0</a:t>
            </a:r>
            <a:r>
              <a:rPr lang="en-US" altLang="zh-TW" b="0" i="0" dirty="0">
                <a:effectLst/>
                <a:latin typeface="Roboto"/>
              </a:rPr>
              <a:t> we have a significant amount of bias initially towards smaller values.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=======</a:t>
            </a:r>
          </a:p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0584-6B7D-4C0F-93CF-3AE5A52848DD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34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D10C-2925-42CA-92A3-401FAF2364FD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0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EE11-AB71-4DA6-AF1A-971E253E1658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9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A786-9B72-42A4-B1A9-71E74ABFC450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2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54D-6974-4F77-B2D7-3111CC3BF50B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B98C-3CE7-494C-96AA-3AFC0BB64239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9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D428-42A0-44E4-B578-C2453D0F9D68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56E-1D78-4D10-9CD2-5D6BDF349CA2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5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9941-C6E2-442C-9BDD-DE41153CC198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5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961B-B58D-4AB1-826A-9A9DD689488D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ACA8-9ED1-4AFF-A990-8B340B5D9590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75E2-EE44-4E6D-8BBB-0BD046427371}" type="datetime1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7752-9D94-4B17-B370-AD119E26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0.png"/><Relationship Id="rId10" Type="http://schemas.openxmlformats.org/officeDocument/2006/relationships/image" Target="../media/image37.png"/><Relationship Id="rId4" Type="http://schemas.openxmlformats.org/officeDocument/2006/relationships/image" Target="../media/image31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03YKGHXnL8" TargetMode="External"/><Relationship Id="rId2" Type="http://schemas.openxmlformats.org/officeDocument/2006/relationships/hyperlink" Target="https://youtu.be/4pUmZ8hXl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10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0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30.png"/><Relationship Id="rId5" Type="http://schemas.openxmlformats.org/officeDocument/2006/relationships/image" Target="../media/image71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30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4F1A2-623C-4CA6-BCA7-36A3DC49F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Error surface is rugged …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558064-8E30-48F7-8607-274054789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Tips for training: </a:t>
            </a:r>
            <a:r>
              <a:rPr lang="en-US" altLang="zh-TW" sz="2800" b="1" dirty="0"/>
              <a:t>Adaptive Learning Rate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F51BB8-96D7-4D12-B6E5-CEEC47A9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7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613533" y="1654196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D123ECCD-5FC0-49C4-A188-76FEBA1386B6}"/>
              </a:ext>
            </a:extLst>
          </p:cNvPr>
          <p:cNvSpPr/>
          <p:nvPr/>
        </p:nvSpPr>
        <p:spPr>
          <a:xfrm>
            <a:off x="909075" y="3677981"/>
            <a:ext cx="7464196" cy="2611138"/>
          </a:xfrm>
          <a:custGeom>
            <a:avLst/>
            <a:gdLst>
              <a:gd name="connsiteX0" fmla="*/ 0 w 7464196"/>
              <a:gd name="connsiteY0" fmla="*/ 0 h 3043435"/>
              <a:gd name="connsiteX1" fmla="*/ 1843314 w 7464196"/>
              <a:gd name="connsiteY1" fmla="*/ 304800 h 3043435"/>
              <a:gd name="connsiteX2" fmla="*/ 2699657 w 7464196"/>
              <a:gd name="connsiteY2" fmla="*/ 986971 h 3043435"/>
              <a:gd name="connsiteX3" fmla="*/ 4093028 w 7464196"/>
              <a:gd name="connsiteY3" fmla="*/ 2569029 h 3043435"/>
              <a:gd name="connsiteX4" fmla="*/ 4891314 w 7464196"/>
              <a:gd name="connsiteY4" fmla="*/ 2888343 h 3043435"/>
              <a:gd name="connsiteX5" fmla="*/ 7242628 w 7464196"/>
              <a:gd name="connsiteY5" fmla="*/ 3033486 h 3043435"/>
              <a:gd name="connsiteX6" fmla="*/ 7228114 w 7464196"/>
              <a:gd name="connsiteY6" fmla="*/ 3018971 h 304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4196" h="3043435">
                <a:moveTo>
                  <a:pt x="0" y="0"/>
                </a:moveTo>
                <a:cubicBezTo>
                  <a:pt x="696685" y="70152"/>
                  <a:pt x="1393371" y="140305"/>
                  <a:pt x="1843314" y="304800"/>
                </a:cubicBezTo>
                <a:cubicBezTo>
                  <a:pt x="2293257" y="469295"/>
                  <a:pt x="2324705" y="609600"/>
                  <a:pt x="2699657" y="986971"/>
                </a:cubicBezTo>
                <a:cubicBezTo>
                  <a:pt x="3074609" y="1364342"/>
                  <a:pt x="3727752" y="2252134"/>
                  <a:pt x="4093028" y="2569029"/>
                </a:cubicBezTo>
                <a:cubicBezTo>
                  <a:pt x="4458304" y="2885924"/>
                  <a:pt x="4366381" y="2810934"/>
                  <a:pt x="4891314" y="2888343"/>
                </a:cubicBezTo>
                <a:cubicBezTo>
                  <a:pt x="5416247" y="2965752"/>
                  <a:pt x="7242628" y="3033486"/>
                  <a:pt x="7242628" y="3033486"/>
                </a:cubicBezTo>
                <a:cubicBezTo>
                  <a:pt x="7632095" y="3055257"/>
                  <a:pt x="7430104" y="3037114"/>
                  <a:pt x="7228114" y="30189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EDD573-8122-4E8C-86E8-E8DB632344B5}"/>
                  </a:ext>
                </a:extLst>
              </p:cNvPr>
              <p:cNvSpPr txBox="1"/>
              <p:nvPr/>
            </p:nvSpPr>
            <p:spPr>
              <a:xfrm>
                <a:off x="4551779" y="416445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increase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EDD573-8122-4E8C-86E8-E8DB6323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779" y="4164451"/>
                <a:ext cx="1760231" cy="479106"/>
              </a:xfrm>
              <a:prstGeom prst="rect">
                <a:avLst/>
              </a:prstGeom>
              <a:blipFill>
                <a:blip r:embed="rId4"/>
                <a:stretch>
                  <a:fillRect l="-5556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A55BFB7-1A48-4D1C-ABDD-BB723E1252E6}"/>
                  </a:ext>
                </a:extLst>
              </p:cNvPr>
              <p:cNvSpPr txBox="1"/>
              <p:nvPr/>
            </p:nvSpPr>
            <p:spPr>
              <a:xfrm>
                <a:off x="6803507" y="5105222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decrease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A55BFB7-1A48-4D1C-ABDD-BB723E12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507" y="5105222"/>
                <a:ext cx="1760231" cy="479106"/>
              </a:xfrm>
              <a:prstGeom prst="rect">
                <a:avLst/>
              </a:prstGeom>
              <a:blipFill>
                <a:blip r:embed="rId5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8D0521EC-D66E-4BC1-8B7C-A65896B3AB82}"/>
              </a:ext>
            </a:extLst>
          </p:cNvPr>
          <p:cNvSpPr txBox="1"/>
          <p:nvPr/>
        </p:nvSpPr>
        <p:spPr>
          <a:xfrm>
            <a:off x="4551779" y="4643557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smaller step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0CD5CF1-0A66-4C17-BC7A-D265707354E7}"/>
              </a:ext>
            </a:extLst>
          </p:cNvPr>
          <p:cNvSpPr txBox="1"/>
          <p:nvPr/>
        </p:nvSpPr>
        <p:spPr>
          <a:xfrm>
            <a:off x="6803507" y="5525811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CA5F35-E330-4D8A-8DB8-2D54A19B23F7}"/>
                  </a:ext>
                </a:extLst>
              </p:cNvPr>
              <p:cNvSpPr txBox="1"/>
              <p:nvPr/>
            </p:nvSpPr>
            <p:spPr>
              <a:xfrm>
                <a:off x="3829392" y="1590051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CA5F35-E330-4D8A-8DB8-2D54A19B2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92" y="1590051"/>
                <a:ext cx="5019066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39CED34-0B0B-4D55-A64E-5E8780946A3B}"/>
                  </a:ext>
                </a:extLst>
              </p:cNvPr>
              <p:cNvSpPr txBox="1"/>
              <p:nvPr/>
            </p:nvSpPr>
            <p:spPr>
              <a:xfrm>
                <a:off x="6966036" y="1159164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39CED34-0B0B-4D55-A64E-5E878094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36" y="1159164"/>
                <a:ext cx="16426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8E0D076-ED3D-4739-AE88-06A98E340BB1}"/>
              </a:ext>
            </a:extLst>
          </p:cNvPr>
          <p:cNvSpPr txBox="1"/>
          <p:nvPr/>
        </p:nvSpPr>
        <p:spPr>
          <a:xfrm>
            <a:off x="3565301" y="2570607"/>
            <a:ext cx="547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recent gradient has larger influence, and the past gradients have less influence.</a:t>
            </a:r>
            <a:endParaRPr lang="zh-TW" altLang="en-US" sz="2400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D789483-B8DC-48B2-9F6B-5F8897006FF2}"/>
              </a:ext>
            </a:extLst>
          </p:cNvPr>
          <p:cNvSpPr/>
          <p:nvPr/>
        </p:nvSpPr>
        <p:spPr>
          <a:xfrm>
            <a:off x="4018982" y="4642979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8ADAB15-63DB-4D5D-90F6-546686AB63D8}"/>
              </a:ext>
            </a:extLst>
          </p:cNvPr>
          <p:cNvSpPr/>
          <p:nvPr/>
        </p:nvSpPr>
        <p:spPr>
          <a:xfrm>
            <a:off x="1269189" y="3324515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44B9A51-F2D9-4145-ACCD-3E7740DD7AE0}"/>
              </a:ext>
            </a:extLst>
          </p:cNvPr>
          <p:cNvSpPr/>
          <p:nvPr/>
        </p:nvSpPr>
        <p:spPr>
          <a:xfrm>
            <a:off x="2226777" y="3431583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35EAEE2-50F6-40F0-88BD-13CCA358C607}"/>
                  </a:ext>
                </a:extLst>
              </p:cNvPr>
              <p:cNvSpPr txBox="1"/>
              <p:nvPr/>
            </p:nvSpPr>
            <p:spPr>
              <a:xfrm>
                <a:off x="1707483" y="403108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35EAEE2-50F6-40F0-88BD-13CCA35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83" y="4031081"/>
                <a:ext cx="1760231" cy="479106"/>
              </a:xfrm>
              <a:prstGeom prst="rect">
                <a:avLst/>
              </a:prstGeom>
              <a:blipFill>
                <a:blip r:embed="rId8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EB657270-876F-4835-82DB-DDDE8D200A6C}"/>
              </a:ext>
            </a:extLst>
          </p:cNvPr>
          <p:cNvSpPr txBox="1"/>
          <p:nvPr/>
        </p:nvSpPr>
        <p:spPr>
          <a:xfrm>
            <a:off x="1683517" y="4510187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77D9DE8-A50D-4F0B-A232-B945CC6B0307}"/>
              </a:ext>
            </a:extLst>
          </p:cNvPr>
          <p:cNvSpPr/>
          <p:nvPr/>
        </p:nvSpPr>
        <p:spPr>
          <a:xfrm>
            <a:off x="6422572" y="5797008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A0FF3A-AB64-42AE-8B8F-34B17D80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F65C0A-1BE0-4CD4-9038-C1741E8EC7BA}"/>
              </a:ext>
            </a:extLst>
          </p:cNvPr>
          <p:cNvCxnSpPr>
            <a:cxnSpLocks/>
          </p:cNvCxnSpPr>
          <p:nvPr/>
        </p:nvCxnSpPr>
        <p:spPr>
          <a:xfrm flipV="1">
            <a:off x="5702300" y="1159164"/>
            <a:ext cx="0" cy="7077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74D474F-CB43-4ED4-9DF3-0ED487339896}"/>
                  </a:ext>
                </a:extLst>
              </p:cNvPr>
              <p:cNvSpPr txBox="1"/>
              <p:nvPr/>
            </p:nvSpPr>
            <p:spPr>
              <a:xfrm>
                <a:off x="4477681" y="653046"/>
                <a:ext cx="497379" cy="46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74D474F-CB43-4ED4-9DF3-0ED487339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681" y="653046"/>
                <a:ext cx="497379" cy="465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42D6FC7-0466-464D-A313-C85189926E75}"/>
                  </a:ext>
                </a:extLst>
              </p:cNvPr>
              <p:cNvSpPr txBox="1"/>
              <p:nvPr/>
            </p:nvSpPr>
            <p:spPr>
              <a:xfrm>
                <a:off x="5018940" y="661266"/>
                <a:ext cx="497379" cy="46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42D6FC7-0466-464D-A313-C8518992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40" y="661266"/>
                <a:ext cx="497379" cy="4651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085A75A-44B0-437D-A3B2-71D3DC621CE6}"/>
              </a:ext>
            </a:extLst>
          </p:cNvPr>
          <p:cNvSpPr txBox="1"/>
          <p:nvPr/>
        </p:nvSpPr>
        <p:spPr>
          <a:xfrm>
            <a:off x="5417203" y="611538"/>
            <a:ext cx="74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EAFDECA-17FD-4257-8063-E94086429852}"/>
                  </a:ext>
                </a:extLst>
              </p:cNvPr>
              <p:cNvSpPr txBox="1"/>
              <p:nvPr/>
            </p:nvSpPr>
            <p:spPr>
              <a:xfrm>
                <a:off x="6141410" y="672253"/>
                <a:ext cx="798745" cy="467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EAFDECA-17FD-4257-8063-E94086429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10" y="672253"/>
                <a:ext cx="798745" cy="467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22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33" grpId="0"/>
      <p:bldP spid="34" grpId="0"/>
      <p:bldP spid="35" grpId="0"/>
      <p:bldP spid="38" grpId="0" animBg="1"/>
      <p:bldP spid="39" grpId="0" animBg="1"/>
      <p:bldP spid="40" grpId="0" animBg="1"/>
      <p:bldP spid="41" grpId="0"/>
      <p:bldP spid="42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Adam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sz="4400" dirty="0" err="1"/>
              <a:t>RMSProp</a:t>
            </a:r>
            <a:r>
              <a:rPr lang="en-US" altLang="zh-TW" sz="4400" dirty="0"/>
              <a:t> + Momentum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407769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93705" y="3635526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93705" y="4001294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4002157" y="3816626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4002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CD09C2-698D-4446-B872-240BFD3C9152}"/>
              </a:ext>
            </a:extLst>
          </p:cNvPr>
          <p:cNvSpPr txBox="1"/>
          <p:nvPr/>
        </p:nvSpPr>
        <p:spPr>
          <a:xfrm>
            <a:off x="4002157" y="202530"/>
            <a:ext cx="672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5D5803-FF08-485D-999D-28CEF114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3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B5A8C9E-948B-42E5-9AEF-6A1AEE9D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7" y="647442"/>
            <a:ext cx="4131129" cy="27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5EEFB30-FACC-43B0-920E-9454A1A8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69" y="647442"/>
            <a:ext cx="4131129" cy="27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034C990-FA8D-493B-B6ED-2C4D9DD1955F}"/>
                  </a:ext>
                </a:extLst>
              </p:cNvPr>
              <p:cNvSpPr txBox="1"/>
              <p:nvPr/>
            </p:nvSpPr>
            <p:spPr>
              <a:xfrm>
                <a:off x="570592" y="4862059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034C990-FA8D-493B-B6ED-2C4D9DD1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2" y="4862059"/>
                <a:ext cx="3363613" cy="16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D431EE48-1248-45E2-81B7-8A218F3C2A47}"/>
              </a:ext>
            </a:extLst>
          </p:cNvPr>
          <p:cNvGrpSpPr/>
          <p:nvPr/>
        </p:nvGrpSpPr>
        <p:grpSpPr>
          <a:xfrm>
            <a:off x="788762" y="378486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6A5D145A-79B0-41E3-92D3-805ECA51CD7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6A5D145A-79B0-41E3-92D3-805ECA51C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E1B7C33-9D56-4BEE-A62D-B97B7C71EAA2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19004778-EE2E-4C2B-ACA6-4B256726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40" y="3390793"/>
            <a:ext cx="5092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30ABEE-279E-4D01-B716-85B71D82EE54}"/>
              </a:ext>
            </a:extLst>
          </p:cNvPr>
          <p:cNvSpPr txBox="1"/>
          <p:nvPr/>
        </p:nvSpPr>
        <p:spPr>
          <a:xfrm>
            <a:off x="404658" y="124222"/>
            <a:ext cx="52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Without Adaptive Learning Rate</a:t>
            </a:r>
            <a:endParaRPr lang="zh-TW" altLang="en-US" sz="2800" b="1" i="1" u="sng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6D9405A-3FE5-4B03-ABE6-F2C5CE215F04}"/>
              </a:ext>
            </a:extLst>
          </p:cNvPr>
          <p:cNvSpPr/>
          <p:nvPr/>
        </p:nvSpPr>
        <p:spPr>
          <a:xfrm>
            <a:off x="4731658" y="3280229"/>
            <a:ext cx="1625600" cy="2220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256E8-987F-4DEE-9963-1F07230F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7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/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/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1F7A767-0822-4092-945E-42858F8E77C8}"/>
              </a:ext>
            </a:extLst>
          </p:cNvPr>
          <p:cNvCxnSpPr/>
          <p:nvPr/>
        </p:nvCxnSpPr>
        <p:spPr>
          <a:xfrm>
            <a:off x="1407168" y="3078748"/>
            <a:ext cx="247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/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1EF45B-4393-4CB2-AD05-221EEC86364B}"/>
              </a:ext>
            </a:extLst>
          </p:cNvPr>
          <p:cNvCxnSpPr>
            <a:cxnSpLocks/>
          </p:cNvCxnSpPr>
          <p:nvPr/>
        </p:nvCxnSpPr>
        <p:spPr>
          <a:xfrm flipV="1">
            <a:off x="1367754" y="1423372"/>
            <a:ext cx="0" cy="163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/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blipFill>
                <a:blip r:embed="rId6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9E84FB-D455-4AA6-80D6-831146BDDF96}"/>
              </a:ext>
            </a:extLst>
          </p:cNvPr>
          <p:cNvSpPr txBox="1"/>
          <p:nvPr/>
        </p:nvSpPr>
        <p:spPr>
          <a:xfrm>
            <a:off x="4406095" y="1490232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Learning Rate Decay</a:t>
            </a:r>
            <a:endParaRPr lang="zh-TW" altLang="en-US" sz="2400" b="1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F9A0DA-8C30-4765-A46F-B5C6DA8BF586}"/>
              </a:ext>
            </a:extLst>
          </p:cNvPr>
          <p:cNvSpPr txBox="1"/>
          <p:nvPr/>
        </p:nvSpPr>
        <p:spPr>
          <a:xfrm>
            <a:off x="4406095" y="2090954"/>
            <a:ext cx="437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</a:t>
            </a:r>
            <a:r>
              <a:rPr lang="en-US" altLang="zh-TW" sz="2400" dirty="0"/>
              <a:t>s</a:t>
            </a:r>
            <a:r>
              <a:rPr lang="zh-TW" altLang="en-US" sz="2400" dirty="0"/>
              <a:t> </a:t>
            </a:r>
            <a:r>
              <a:rPr lang="en-US" altLang="zh-TW" sz="2400" dirty="0"/>
              <a:t>the training goes, </a:t>
            </a:r>
            <a:r>
              <a:rPr lang="zh-TW" altLang="en-US" sz="2400" dirty="0"/>
              <a:t>we are close</a:t>
            </a:r>
            <a:r>
              <a:rPr lang="en-US" altLang="zh-TW" sz="2400" dirty="0"/>
              <a:t>r</a:t>
            </a:r>
            <a:r>
              <a:rPr lang="zh-TW" altLang="en-US" sz="2400" dirty="0"/>
              <a:t> to the destination, so we reduce the learning rate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624AB6-68E2-441B-9655-363862A281C9}"/>
              </a:ext>
            </a:extLst>
          </p:cNvPr>
          <p:cNvSpPr txBox="1"/>
          <p:nvPr/>
        </p:nvSpPr>
        <p:spPr>
          <a:xfrm>
            <a:off x="303114" y="2274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Learning Rate Scheduling </a:t>
            </a:r>
            <a:endParaRPr lang="zh-TW" altLang="en-US" sz="3200" b="1" i="1" u="sng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5DD9472-17C9-4710-A7C1-BD45475D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66" y="3665781"/>
            <a:ext cx="4370553" cy="29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6B695985-842F-4B85-8440-E5E25739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44" y="3665781"/>
            <a:ext cx="4315850" cy="2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AB7ED19-BAD7-49CD-B79B-C737E366E889}"/>
              </a:ext>
            </a:extLst>
          </p:cNvPr>
          <p:cNvSpPr/>
          <p:nvPr/>
        </p:nvSpPr>
        <p:spPr>
          <a:xfrm>
            <a:off x="1473546" y="1852236"/>
            <a:ext cx="2231136" cy="1112212"/>
          </a:xfrm>
          <a:custGeom>
            <a:avLst/>
            <a:gdLst>
              <a:gd name="connsiteX0" fmla="*/ 0 w 2231136"/>
              <a:gd name="connsiteY0" fmla="*/ 0 h 1112212"/>
              <a:gd name="connsiteX1" fmla="*/ 475488 w 2231136"/>
              <a:gd name="connsiteY1" fmla="*/ 548640 h 1112212"/>
              <a:gd name="connsiteX2" fmla="*/ 1517904 w 2231136"/>
              <a:gd name="connsiteY2" fmla="*/ 1042416 h 1112212"/>
              <a:gd name="connsiteX3" fmla="*/ 2231136 w 2231136"/>
              <a:gd name="connsiteY3" fmla="*/ 1097280 h 11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136" h="1112212">
                <a:moveTo>
                  <a:pt x="0" y="0"/>
                </a:moveTo>
                <a:cubicBezTo>
                  <a:pt x="111252" y="187452"/>
                  <a:pt x="222504" y="374904"/>
                  <a:pt x="475488" y="548640"/>
                </a:cubicBezTo>
                <a:cubicBezTo>
                  <a:pt x="728472" y="722376"/>
                  <a:pt x="1225296" y="950976"/>
                  <a:pt x="1517904" y="1042416"/>
                </a:cubicBezTo>
                <a:cubicBezTo>
                  <a:pt x="1810512" y="1133856"/>
                  <a:pt x="2020824" y="1115568"/>
                  <a:pt x="2231136" y="109728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5D8380-7AE2-4C04-A8FB-B2688BE7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6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/>
      <p:bldP spid="27" grpId="0"/>
      <p:bldP spid="23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/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/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1F7A767-0822-4092-945E-42858F8E77C8}"/>
              </a:ext>
            </a:extLst>
          </p:cNvPr>
          <p:cNvCxnSpPr/>
          <p:nvPr/>
        </p:nvCxnSpPr>
        <p:spPr>
          <a:xfrm>
            <a:off x="1407168" y="3078748"/>
            <a:ext cx="247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/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1EF45B-4393-4CB2-AD05-221EEC86364B}"/>
              </a:ext>
            </a:extLst>
          </p:cNvPr>
          <p:cNvCxnSpPr>
            <a:cxnSpLocks/>
          </p:cNvCxnSpPr>
          <p:nvPr/>
        </p:nvCxnSpPr>
        <p:spPr>
          <a:xfrm flipV="1">
            <a:off x="1367754" y="1423372"/>
            <a:ext cx="0" cy="163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/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blipFill>
                <a:blip r:embed="rId6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9E84FB-D455-4AA6-80D6-831146BDDF96}"/>
              </a:ext>
            </a:extLst>
          </p:cNvPr>
          <p:cNvSpPr txBox="1"/>
          <p:nvPr/>
        </p:nvSpPr>
        <p:spPr>
          <a:xfrm>
            <a:off x="4406095" y="1490232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Learning Rate Decay</a:t>
            </a:r>
            <a:endParaRPr lang="zh-TW" altLang="en-US" sz="2400" b="1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F9A0DA-8C30-4765-A46F-B5C6DA8BF586}"/>
              </a:ext>
            </a:extLst>
          </p:cNvPr>
          <p:cNvSpPr txBox="1"/>
          <p:nvPr/>
        </p:nvSpPr>
        <p:spPr>
          <a:xfrm>
            <a:off x="4406095" y="2090954"/>
            <a:ext cx="437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</a:t>
            </a:r>
            <a:r>
              <a:rPr lang="en-US" altLang="zh-TW" sz="2400" dirty="0"/>
              <a:t>s</a:t>
            </a:r>
            <a:r>
              <a:rPr lang="zh-TW" altLang="en-US" sz="2400" dirty="0"/>
              <a:t> </a:t>
            </a:r>
            <a:r>
              <a:rPr lang="en-US" altLang="zh-TW" sz="2400" dirty="0"/>
              <a:t>the training goes, </a:t>
            </a:r>
            <a:r>
              <a:rPr lang="zh-TW" altLang="en-US" sz="2400" dirty="0"/>
              <a:t>we are close</a:t>
            </a:r>
            <a:r>
              <a:rPr lang="en-US" altLang="zh-TW" sz="2400" dirty="0"/>
              <a:t>r</a:t>
            </a:r>
            <a:r>
              <a:rPr lang="zh-TW" altLang="en-US" sz="2400" dirty="0"/>
              <a:t> to the destination, so we reduce the learning rate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624AB6-68E2-441B-9655-363862A281C9}"/>
              </a:ext>
            </a:extLst>
          </p:cNvPr>
          <p:cNvSpPr txBox="1"/>
          <p:nvPr/>
        </p:nvSpPr>
        <p:spPr>
          <a:xfrm>
            <a:off x="303114" y="2274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Learning Rate Scheduling </a:t>
            </a:r>
            <a:endParaRPr lang="zh-TW" altLang="en-US" sz="32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844B421-1B1C-4C2E-9943-F8FC01E25393}"/>
              </a:ext>
            </a:extLst>
          </p:cNvPr>
          <p:cNvSpPr txBox="1"/>
          <p:nvPr/>
        </p:nvSpPr>
        <p:spPr>
          <a:xfrm>
            <a:off x="4557496" y="3507666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Warm Up</a:t>
            </a:r>
            <a:endParaRPr lang="zh-TW" altLang="en-US" sz="2400" b="1" i="1" u="sng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BC0138-EE65-4A8B-B5D0-8CF7CDE5BB91}"/>
              </a:ext>
            </a:extLst>
          </p:cNvPr>
          <p:cNvSpPr txBox="1"/>
          <p:nvPr/>
        </p:nvSpPr>
        <p:spPr>
          <a:xfrm>
            <a:off x="4559424" y="4048732"/>
            <a:ext cx="4373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Increase and then decrease? </a:t>
            </a:r>
            <a:endParaRPr lang="zh-TW" altLang="en-US" sz="2400" dirty="0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EF93DB37-B1B1-4E0A-A405-7EC94EDE62AF}"/>
              </a:ext>
            </a:extLst>
          </p:cNvPr>
          <p:cNvSpPr/>
          <p:nvPr/>
        </p:nvSpPr>
        <p:spPr>
          <a:xfrm>
            <a:off x="1473546" y="1852236"/>
            <a:ext cx="2231136" cy="1112212"/>
          </a:xfrm>
          <a:custGeom>
            <a:avLst/>
            <a:gdLst>
              <a:gd name="connsiteX0" fmla="*/ 0 w 2231136"/>
              <a:gd name="connsiteY0" fmla="*/ 0 h 1112212"/>
              <a:gd name="connsiteX1" fmla="*/ 475488 w 2231136"/>
              <a:gd name="connsiteY1" fmla="*/ 548640 h 1112212"/>
              <a:gd name="connsiteX2" fmla="*/ 1517904 w 2231136"/>
              <a:gd name="connsiteY2" fmla="*/ 1042416 h 1112212"/>
              <a:gd name="connsiteX3" fmla="*/ 2231136 w 2231136"/>
              <a:gd name="connsiteY3" fmla="*/ 1097280 h 11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136" h="1112212">
                <a:moveTo>
                  <a:pt x="0" y="0"/>
                </a:moveTo>
                <a:cubicBezTo>
                  <a:pt x="111252" y="187452"/>
                  <a:pt x="222504" y="374904"/>
                  <a:pt x="475488" y="548640"/>
                </a:cubicBezTo>
                <a:cubicBezTo>
                  <a:pt x="728472" y="722376"/>
                  <a:pt x="1225296" y="950976"/>
                  <a:pt x="1517904" y="1042416"/>
                </a:cubicBezTo>
                <a:cubicBezTo>
                  <a:pt x="1810512" y="1133856"/>
                  <a:pt x="2020824" y="1115568"/>
                  <a:pt x="2231136" y="109728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9C91E00-872E-4DF7-A2F9-6609641CE99F}"/>
              </a:ext>
            </a:extLst>
          </p:cNvPr>
          <p:cNvGrpSpPr/>
          <p:nvPr/>
        </p:nvGrpSpPr>
        <p:grpSpPr>
          <a:xfrm>
            <a:off x="775585" y="3712703"/>
            <a:ext cx="3305029" cy="1816685"/>
            <a:chOff x="736171" y="4130990"/>
            <a:chExt cx="3305029" cy="1816685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028B261-B3DD-4D2A-9CFF-E087A8760852}"/>
                </a:ext>
              </a:extLst>
            </p:cNvPr>
            <p:cNvCxnSpPr/>
            <p:nvPr/>
          </p:nvCxnSpPr>
          <p:spPr>
            <a:xfrm>
              <a:off x="1367754" y="5806943"/>
              <a:ext cx="247518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/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279BF1D-2BC4-4A25-9046-6700A0E04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151567"/>
              <a:ext cx="0" cy="1631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/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96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6DD6F2DD-866C-4119-95E7-BE4B47CB8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676935"/>
              <a:ext cx="425698" cy="1105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0A33585F-0E4B-4638-A36C-5B4CDA7CFE97}"/>
                </a:ext>
              </a:extLst>
            </p:cNvPr>
            <p:cNvSpPr/>
            <p:nvPr/>
          </p:nvSpPr>
          <p:spPr>
            <a:xfrm>
              <a:off x="1754040" y="4654614"/>
              <a:ext cx="1950642" cy="1083785"/>
            </a:xfrm>
            <a:custGeom>
              <a:avLst/>
              <a:gdLst>
                <a:gd name="connsiteX0" fmla="*/ 0 w 2231136"/>
                <a:gd name="connsiteY0" fmla="*/ 0 h 1112212"/>
                <a:gd name="connsiteX1" fmla="*/ 475488 w 2231136"/>
                <a:gd name="connsiteY1" fmla="*/ 548640 h 1112212"/>
                <a:gd name="connsiteX2" fmla="*/ 1517904 w 2231136"/>
                <a:gd name="connsiteY2" fmla="*/ 1042416 h 1112212"/>
                <a:gd name="connsiteX3" fmla="*/ 2231136 w 2231136"/>
                <a:gd name="connsiteY3" fmla="*/ 1097280 h 11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136" h="1112212">
                  <a:moveTo>
                    <a:pt x="0" y="0"/>
                  </a:moveTo>
                  <a:cubicBezTo>
                    <a:pt x="111252" y="187452"/>
                    <a:pt x="222504" y="374904"/>
                    <a:pt x="475488" y="548640"/>
                  </a:cubicBezTo>
                  <a:cubicBezTo>
                    <a:pt x="728472" y="722376"/>
                    <a:pt x="1225296" y="950976"/>
                    <a:pt x="1517904" y="1042416"/>
                  </a:cubicBezTo>
                  <a:cubicBezTo>
                    <a:pt x="1810512" y="1133856"/>
                    <a:pt x="2020824" y="1115568"/>
                    <a:pt x="2231136" y="109728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47070F-0F4E-433D-B35C-C1E318F5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6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B35E92-13C9-4333-A2BF-7BE32A46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9" y="3429000"/>
            <a:ext cx="7630590" cy="23053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A974D41-CF54-4C97-9E71-48275C87C7CF}"/>
              </a:ext>
            </a:extLst>
          </p:cNvPr>
          <p:cNvSpPr txBox="1"/>
          <p:nvPr/>
        </p:nvSpPr>
        <p:spPr>
          <a:xfrm>
            <a:off x="5290457" y="28417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https://arxiv.org/abs/1512.03385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5278D4-4942-46E9-96E2-C2F90F1378AB}"/>
              </a:ext>
            </a:extLst>
          </p:cNvPr>
          <p:cNvSpPr txBox="1"/>
          <p:nvPr/>
        </p:nvSpPr>
        <p:spPr>
          <a:xfrm>
            <a:off x="5505450" y="5611342"/>
            <a:ext cx="472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https://arxiv.org/abs/1706.03762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A954C2-0991-4AED-8C85-20AB1821F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2" y="867611"/>
            <a:ext cx="4553585" cy="234347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2107D8-789B-4352-94A7-F159F818885E}"/>
              </a:ext>
            </a:extLst>
          </p:cNvPr>
          <p:cNvSpPr txBox="1"/>
          <p:nvPr/>
        </p:nvSpPr>
        <p:spPr>
          <a:xfrm>
            <a:off x="5290457" y="2263836"/>
            <a:ext cx="257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Residual Network </a:t>
            </a:r>
            <a:endParaRPr lang="zh-TW" altLang="en-US" sz="2400" b="1" u="sng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711DFE4-4AEA-407C-B38A-47903E1ED1FE}"/>
              </a:ext>
            </a:extLst>
          </p:cNvPr>
          <p:cNvCxnSpPr/>
          <p:nvPr/>
        </p:nvCxnSpPr>
        <p:spPr>
          <a:xfrm>
            <a:off x="584472" y="1689350"/>
            <a:ext cx="12697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2C15C0-5F95-466B-A892-766950B038B0}"/>
              </a:ext>
            </a:extLst>
          </p:cNvPr>
          <p:cNvCxnSpPr>
            <a:cxnSpLocks/>
          </p:cNvCxnSpPr>
          <p:nvPr/>
        </p:nvCxnSpPr>
        <p:spPr>
          <a:xfrm>
            <a:off x="3430327" y="1917950"/>
            <a:ext cx="9384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608F9C-054A-4BD1-AF50-EBAD279B6681}"/>
              </a:ext>
            </a:extLst>
          </p:cNvPr>
          <p:cNvSpPr txBox="1"/>
          <p:nvPr/>
        </p:nvSpPr>
        <p:spPr>
          <a:xfrm>
            <a:off x="3638551" y="5531538"/>
            <a:ext cx="2147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u="sng" dirty="0"/>
              <a:t>Transformer </a:t>
            </a:r>
            <a:endParaRPr lang="zh-TW" altLang="en-US" sz="2400" b="1" u="sng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2FD5CFF-C36A-40DE-8A7B-A26D0DBC106A}"/>
              </a:ext>
            </a:extLst>
          </p:cNvPr>
          <p:cNvCxnSpPr>
            <a:cxnSpLocks/>
          </p:cNvCxnSpPr>
          <p:nvPr/>
        </p:nvCxnSpPr>
        <p:spPr>
          <a:xfrm>
            <a:off x="2961090" y="4870700"/>
            <a:ext cx="40874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6A286B-ADAD-4857-AC90-15BB1259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8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/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0FE8BD7-FEED-4775-BE0D-5B06A4AA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87" y="482477"/>
                <a:ext cx="2927275" cy="868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/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08407B3-E9EB-4F2D-84BD-64ED7778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4" y="255712"/>
                <a:ext cx="4959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1F7A767-0822-4092-945E-42858F8E77C8}"/>
              </a:ext>
            </a:extLst>
          </p:cNvPr>
          <p:cNvCxnSpPr/>
          <p:nvPr/>
        </p:nvCxnSpPr>
        <p:spPr>
          <a:xfrm>
            <a:off x="1407168" y="3078748"/>
            <a:ext cx="247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/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6E86BB0-C44E-436A-85C4-2704CF2F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55" y="2850148"/>
                <a:ext cx="19825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1EF45B-4393-4CB2-AD05-221EEC86364B}"/>
              </a:ext>
            </a:extLst>
          </p:cNvPr>
          <p:cNvCxnSpPr>
            <a:cxnSpLocks/>
          </p:cNvCxnSpPr>
          <p:nvPr/>
        </p:nvCxnSpPr>
        <p:spPr>
          <a:xfrm flipV="1">
            <a:off x="1367754" y="1423372"/>
            <a:ext cx="0" cy="163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/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84C2F8-992A-4C26-9A2E-AA0DCD22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5" y="1402795"/>
                <a:ext cx="472965" cy="461665"/>
              </a:xfrm>
              <a:prstGeom prst="rect">
                <a:avLst/>
              </a:prstGeom>
              <a:blipFill>
                <a:blip r:embed="rId6"/>
                <a:stretch>
                  <a:fillRect l="-384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9E84FB-D455-4AA6-80D6-831146BDDF96}"/>
              </a:ext>
            </a:extLst>
          </p:cNvPr>
          <p:cNvSpPr txBox="1"/>
          <p:nvPr/>
        </p:nvSpPr>
        <p:spPr>
          <a:xfrm>
            <a:off x="4406095" y="1490232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Learning Rate Decay</a:t>
            </a:r>
            <a:endParaRPr lang="zh-TW" altLang="en-US" sz="2400" b="1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F9A0DA-8C30-4765-A46F-B5C6DA8BF586}"/>
              </a:ext>
            </a:extLst>
          </p:cNvPr>
          <p:cNvSpPr txBox="1"/>
          <p:nvPr/>
        </p:nvSpPr>
        <p:spPr>
          <a:xfrm>
            <a:off x="4406095" y="2090954"/>
            <a:ext cx="437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After </a:t>
            </a:r>
            <a:r>
              <a:rPr lang="en-US" altLang="zh-TW" sz="2400" dirty="0"/>
              <a:t>the training goes, </a:t>
            </a:r>
            <a:r>
              <a:rPr lang="zh-TW" altLang="en-US" sz="2400" dirty="0"/>
              <a:t>we are close to the destination, so we reduce the learning rate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624AB6-68E2-441B-9655-363862A281C9}"/>
              </a:ext>
            </a:extLst>
          </p:cNvPr>
          <p:cNvSpPr txBox="1"/>
          <p:nvPr/>
        </p:nvSpPr>
        <p:spPr>
          <a:xfrm>
            <a:off x="303114" y="2274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Learning Rate Scheduling </a:t>
            </a:r>
            <a:endParaRPr lang="zh-TW" altLang="en-US" sz="32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844B421-1B1C-4C2E-9943-F8FC01E25393}"/>
              </a:ext>
            </a:extLst>
          </p:cNvPr>
          <p:cNvSpPr txBox="1"/>
          <p:nvPr/>
        </p:nvSpPr>
        <p:spPr>
          <a:xfrm>
            <a:off x="4557496" y="3507666"/>
            <a:ext cx="329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Warm Up</a:t>
            </a:r>
            <a:endParaRPr lang="zh-TW" altLang="en-US" sz="2400" b="1" i="1" u="sng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BC0138-EE65-4A8B-B5D0-8CF7CDE5BB91}"/>
              </a:ext>
            </a:extLst>
          </p:cNvPr>
          <p:cNvSpPr txBox="1"/>
          <p:nvPr/>
        </p:nvSpPr>
        <p:spPr>
          <a:xfrm>
            <a:off x="4559424" y="4048732"/>
            <a:ext cx="4373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Increase and then decrease?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CE96524-29F9-49BD-9C58-00F912D32DB6}"/>
                  </a:ext>
                </a:extLst>
              </p:cNvPr>
              <p:cNvSpPr txBox="1"/>
              <p:nvPr/>
            </p:nvSpPr>
            <p:spPr>
              <a:xfrm>
                <a:off x="4559936" y="4637573"/>
                <a:ext cx="4070555" cy="848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/>
                  <a:t>A</a:t>
                </a:r>
                <a:r>
                  <a:rPr lang="en-US" altLang="zh-TW" sz="2400" dirty="0"/>
                  <a:t>t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the beginning, the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large variance.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CE96524-29F9-49BD-9C58-00F912D3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36" y="4637573"/>
                <a:ext cx="4070555" cy="848437"/>
              </a:xfrm>
              <a:prstGeom prst="rect">
                <a:avLst/>
              </a:prstGeom>
              <a:blipFill>
                <a:blip r:embed="rId7"/>
                <a:stretch>
                  <a:fillRect l="-2246" t="-5755" r="-599" b="-158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EF93DB37-B1B1-4E0A-A405-7EC94EDE62AF}"/>
              </a:ext>
            </a:extLst>
          </p:cNvPr>
          <p:cNvSpPr/>
          <p:nvPr/>
        </p:nvSpPr>
        <p:spPr>
          <a:xfrm>
            <a:off x="1473546" y="1852236"/>
            <a:ext cx="2231136" cy="1112212"/>
          </a:xfrm>
          <a:custGeom>
            <a:avLst/>
            <a:gdLst>
              <a:gd name="connsiteX0" fmla="*/ 0 w 2231136"/>
              <a:gd name="connsiteY0" fmla="*/ 0 h 1112212"/>
              <a:gd name="connsiteX1" fmla="*/ 475488 w 2231136"/>
              <a:gd name="connsiteY1" fmla="*/ 548640 h 1112212"/>
              <a:gd name="connsiteX2" fmla="*/ 1517904 w 2231136"/>
              <a:gd name="connsiteY2" fmla="*/ 1042416 h 1112212"/>
              <a:gd name="connsiteX3" fmla="*/ 2231136 w 2231136"/>
              <a:gd name="connsiteY3" fmla="*/ 1097280 h 11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136" h="1112212">
                <a:moveTo>
                  <a:pt x="0" y="0"/>
                </a:moveTo>
                <a:cubicBezTo>
                  <a:pt x="111252" y="187452"/>
                  <a:pt x="222504" y="374904"/>
                  <a:pt x="475488" y="548640"/>
                </a:cubicBezTo>
                <a:cubicBezTo>
                  <a:pt x="728472" y="722376"/>
                  <a:pt x="1225296" y="950976"/>
                  <a:pt x="1517904" y="1042416"/>
                </a:cubicBezTo>
                <a:cubicBezTo>
                  <a:pt x="1810512" y="1133856"/>
                  <a:pt x="2020824" y="1115568"/>
                  <a:pt x="2231136" y="109728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9C91E00-872E-4DF7-A2F9-6609641CE99F}"/>
              </a:ext>
            </a:extLst>
          </p:cNvPr>
          <p:cNvGrpSpPr/>
          <p:nvPr/>
        </p:nvGrpSpPr>
        <p:grpSpPr>
          <a:xfrm>
            <a:off x="775585" y="3712703"/>
            <a:ext cx="3305029" cy="1816685"/>
            <a:chOff x="736171" y="4130990"/>
            <a:chExt cx="3305029" cy="1816685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028B261-B3DD-4D2A-9CFF-E087A8760852}"/>
                </a:ext>
              </a:extLst>
            </p:cNvPr>
            <p:cNvCxnSpPr/>
            <p:nvPr/>
          </p:nvCxnSpPr>
          <p:spPr>
            <a:xfrm>
              <a:off x="1367754" y="5806943"/>
              <a:ext cx="247518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/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279BF1D-2BC4-4A25-9046-6700A0E04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151567"/>
              <a:ext cx="0" cy="1631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/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96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6DD6F2DD-866C-4119-95E7-BE4B47CB8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676935"/>
              <a:ext cx="425698" cy="1105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0A33585F-0E4B-4638-A36C-5B4CDA7CFE97}"/>
                </a:ext>
              </a:extLst>
            </p:cNvPr>
            <p:cNvSpPr/>
            <p:nvPr/>
          </p:nvSpPr>
          <p:spPr>
            <a:xfrm>
              <a:off x="1754040" y="4654614"/>
              <a:ext cx="1950642" cy="1083785"/>
            </a:xfrm>
            <a:custGeom>
              <a:avLst/>
              <a:gdLst>
                <a:gd name="connsiteX0" fmla="*/ 0 w 2231136"/>
                <a:gd name="connsiteY0" fmla="*/ 0 h 1112212"/>
                <a:gd name="connsiteX1" fmla="*/ 475488 w 2231136"/>
                <a:gd name="connsiteY1" fmla="*/ 548640 h 1112212"/>
                <a:gd name="connsiteX2" fmla="*/ 1517904 w 2231136"/>
                <a:gd name="connsiteY2" fmla="*/ 1042416 h 1112212"/>
                <a:gd name="connsiteX3" fmla="*/ 2231136 w 2231136"/>
                <a:gd name="connsiteY3" fmla="*/ 1097280 h 11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136" h="1112212">
                  <a:moveTo>
                    <a:pt x="0" y="0"/>
                  </a:moveTo>
                  <a:cubicBezTo>
                    <a:pt x="111252" y="187452"/>
                    <a:pt x="222504" y="374904"/>
                    <a:pt x="475488" y="548640"/>
                  </a:cubicBezTo>
                  <a:cubicBezTo>
                    <a:pt x="728472" y="722376"/>
                    <a:pt x="1225296" y="950976"/>
                    <a:pt x="1517904" y="1042416"/>
                  </a:cubicBezTo>
                  <a:cubicBezTo>
                    <a:pt x="1810512" y="1133856"/>
                    <a:pt x="2020824" y="1115568"/>
                    <a:pt x="2231136" y="109728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D98AC4-76BE-4461-867F-A2A2BDA596DA}"/>
              </a:ext>
            </a:extLst>
          </p:cNvPr>
          <p:cNvSpPr txBox="1"/>
          <p:nvPr/>
        </p:nvSpPr>
        <p:spPr>
          <a:xfrm>
            <a:off x="1308261" y="5927753"/>
            <a:ext cx="5212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Please refer to </a:t>
            </a:r>
            <a:r>
              <a:rPr lang="en-US" altLang="zh-TW" sz="2800" b="1" dirty="0" err="1"/>
              <a:t>RAdam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3CD3C55-442A-47B5-809F-FEFDC8F1B9EB}"/>
              </a:ext>
            </a:extLst>
          </p:cNvPr>
          <p:cNvSpPr txBox="1"/>
          <p:nvPr/>
        </p:nvSpPr>
        <p:spPr>
          <a:xfrm>
            <a:off x="4951601" y="6004697"/>
            <a:ext cx="358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https://arxiv.org/abs/1908.03265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FC4E36-9F69-4286-B0D9-1F7A203F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42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5EBB2-F560-424E-9752-D5A2D8A1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Optimization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81901B-F34F-442A-829B-35E36E0D95B6}"/>
                  </a:ext>
                </a:extLst>
              </p:cNvPr>
              <p:cNvSpPr txBox="1"/>
              <p:nvPr/>
            </p:nvSpPr>
            <p:spPr>
              <a:xfrm>
                <a:off x="943774" y="4091624"/>
                <a:ext cx="2957092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81901B-F34F-442A-829B-35E36E0D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4" y="4091624"/>
                <a:ext cx="2957092" cy="100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798EC19-47E4-4D40-810A-240C3DBCCD05}"/>
              </a:ext>
            </a:extLst>
          </p:cNvPr>
          <p:cNvCxnSpPr>
            <a:cxnSpLocks/>
          </p:cNvCxnSpPr>
          <p:nvPr/>
        </p:nvCxnSpPr>
        <p:spPr>
          <a:xfrm flipV="1">
            <a:off x="3411913" y="4041228"/>
            <a:ext cx="488953" cy="1710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794314-90D8-4418-A1E1-ECD8138737A6}"/>
              </a:ext>
            </a:extLst>
          </p:cNvPr>
          <p:cNvSpPr txBox="1"/>
          <p:nvPr/>
        </p:nvSpPr>
        <p:spPr>
          <a:xfrm>
            <a:off x="3929028" y="3782530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Learning rate scheduling 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274728-8673-415C-AE68-ADC06D408260}"/>
              </a:ext>
            </a:extLst>
          </p:cNvPr>
          <p:cNvCxnSpPr>
            <a:cxnSpLocks/>
          </p:cNvCxnSpPr>
          <p:nvPr/>
        </p:nvCxnSpPr>
        <p:spPr>
          <a:xfrm>
            <a:off x="3272214" y="5142057"/>
            <a:ext cx="324175" cy="5949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7CE34C-86B6-48C8-BB7B-35B67E730E71}"/>
              </a:ext>
            </a:extLst>
          </p:cNvPr>
          <p:cNvSpPr txBox="1"/>
          <p:nvPr/>
        </p:nvSpPr>
        <p:spPr>
          <a:xfrm>
            <a:off x="2747379" y="568484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root mean square of the gradients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4B45CD-5F9D-4E98-99C0-E1156D2187A4}"/>
              </a:ext>
            </a:extLst>
          </p:cNvPr>
          <p:cNvSpPr txBox="1"/>
          <p:nvPr/>
        </p:nvSpPr>
        <p:spPr>
          <a:xfrm>
            <a:off x="4296056" y="4398753"/>
            <a:ext cx="45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Momentum: weighted sum of the previous gradients 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96EBCD5-6AC7-41B9-8DED-BF72CBAB718E}"/>
              </a:ext>
            </a:extLst>
          </p:cNvPr>
          <p:cNvCxnSpPr>
            <a:cxnSpLocks/>
          </p:cNvCxnSpPr>
          <p:nvPr/>
        </p:nvCxnSpPr>
        <p:spPr>
          <a:xfrm>
            <a:off x="3929028" y="4620243"/>
            <a:ext cx="3951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36DAF7-B36E-422B-A7D8-4D7CCAF0AB42}"/>
                  </a:ext>
                </a:extLst>
              </p:cNvPr>
              <p:cNvSpPr txBox="1"/>
              <p:nvPr/>
            </p:nvSpPr>
            <p:spPr>
              <a:xfrm>
                <a:off x="943774" y="2231678"/>
                <a:ext cx="2624756" cy="46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sz="280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36DAF7-B36E-422B-A7D8-4D7CCAF0A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4" y="2231678"/>
                <a:ext cx="2624756" cy="467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488D3DC0-C21D-4ED8-941B-1B48B4786FF4}"/>
              </a:ext>
            </a:extLst>
          </p:cNvPr>
          <p:cNvSpPr txBox="1"/>
          <p:nvPr/>
        </p:nvSpPr>
        <p:spPr>
          <a:xfrm>
            <a:off x="628650" y="1519084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(Vanilla) Gradient Descent </a:t>
            </a:r>
            <a:endParaRPr lang="zh-TW" altLang="en-US" sz="2800" i="1" u="sng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454849-8954-4936-A6E2-F3D44EA01A8C}"/>
              </a:ext>
            </a:extLst>
          </p:cNvPr>
          <p:cNvSpPr txBox="1"/>
          <p:nvPr/>
        </p:nvSpPr>
        <p:spPr>
          <a:xfrm>
            <a:off x="628650" y="3133727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Various Improvements</a:t>
            </a:r>
            <a:endParaRPr lang="zh-TW" altLang="en-US" sz="2800" i="1" u="sng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776AF9-E12A-439A-84E4-EF31563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D853ABB-55AD-42CA-8AD0-F9E21F74B2BB}"/>
              </a:ext>
            </a:extLst>
          </p:cNvPr>
          <p:cNvSpPr/>
          <p:nvPr/>
        </p:nvSpPr>
        <p:spPr>
          <a:xfrm>
            <a:off x="7169927" y="4814251"/>
            <a:ext cx="1620872" cy="816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Consider direction</a:t>
            </a:r>
            <a:endParaRPr lang="zh-TW" altLang="en-US" sz="2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01FCB04-B673-43AC-A60E-5EF834910AD9}"/>
              </a:ext>
            </a:extLst>
          </p:cNvPr>
          <p:cNvSpPr/>
          <p:nvPr/>
        </p:nvSpPr>
        <p:spPr>
          <a:xfrm>
            <a:off x="5552157" y="6130558"/>
            <a:ext cx="2508585" cy="40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only magnitude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719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4" grpId="0"/>
      <p:bldP spid="12" grpId="0"/>
      <p:bldP spid="7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CEDC6-DA85-49D4-A5A0-F057448A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7456E9-ACC4-4D17-9BFD-BADEA2B66C1D}"/>
              </a:ext>
            </a:extLst>
          </p:cNvPr>
          <p:cNvSpPr txBox="1"/>
          <p:nvPr/>
        </p:nvSpPr>
        <p:spPr>
          <a:xfrm>
            <a:off x="778328" y="5101564"/>
            <a:ext cx="360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https://youtu.be/4pUmZ8hXlHM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A10095-1270-49B8-A5DE-CBC9E53A3FB0}"/>
              </a:ext>
            </a:extLst>
          </p:cNvPr>
          <p:cNvSpPr txBox="1"/>
          <p:nvPr/>
        </p:nvSpPr>
        <p:spPr>
          <a:xfrm>
            <a:off x="4387849" y="51015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https://youtu.be/e03YKGHXnL8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B3D15A-098D-4A32-82D5-66C70B5BA7C8}"/>
              </a:ext>
            </a:extLst>
          </p:cNvPr>
          <p:cNvSpPr txBox="1"/>
          <p:nvPr/>
        </p:nvSpPr>
        <p:spPr>
          <a:xfrm>
            <a:off x="1414688" y="5470896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49D0B21-3DDE-423C-A354-1C2551A9FFC7}"/>
              </a:ext>
            </a:extLst>
          </p:cNvPr>
          <p:cNvSpPr txBox="1"/>
          <p:nvPr/>
        </p:nvSpPr>
        <p:spPr>
          <a:xfrm>
            <a:off x="5505449" y="5470896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 Mandarin)</a:t>
            </a:r>
            <a:endParaRPr lang="zh-TW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5777AB-E7A1-49C9-8617-24532EBA0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1807935"/>
            <a:ext cx="3242129" cy="3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97D743-C4F4-42D6-94AD-FD8561589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84" y="1807935"/>
            <a:ext cx="3242129" cy="3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7FA847-0AD1-4CFF-B229-F04B8BD9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6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54397A8-FEDC-403E-8CC7-549713A3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7" y="2533528"/>
            <a:ext cx="4572000" cy="25066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2C71D3-73D2-4875-BE1D-D3EBF60B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Time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329ED7-B5D6-40CC-8BC7-4F776BD176C1}"/>
              </a:ext>
            </a:extLst>
          </p:cNvPr>
          <p:cNvSpPr txBox="1"/>
          <p:nvPr/>
        </p:nvSpPr>
        <p:spPr>
          <a:xfrm>
            <a:off x="3889514" y="803485"/>
            <a:ext cx="505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https://arxiv.org/abs/1712.09913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184AE0-1B50-4B37-BB58-8641B9D2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7" y="1632633"/>
            <a:ext cx="4044875" cy="3407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835D0C-043E-4758-9797-E662D9CF73B7}"/>
              </a:ext>
            </a:extLst>
          </p:cNvPr>
          <p:cNvSpPr txBox="1"/>
          <p:nvPr/>
        </p:nvSpPr>
        <p:spPr>
          <a:xfrm>
            <a:off x="541566" y="5040185"/>
            <a:ext cx="404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 optimization strategies:</a:t>
            </a:r>
            <a:r>
              <a:rPr lang="zh-TW" altLang="en-US" sz="2400" dirty="0"/>
              <a:t> </a:t>
            </a:r>
            <a:r>
              <a:rPr lang="en-US" altLang="zh-TW" sz="2400" dirty="0"/>
              <a:t>If the mountain won't move, build a road around it. 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B96A7F-C393-445F-942D-6B686A55F917}"/>
              </a:ext>
            </a:extLst>
          </p:cNvPr>
          <p:cNvSpPr txBox="1"/>
          <p:nvPr/>
        </p:nvSpPr>
        <p:spPr>
          <a:xfrm>
            <a:off x="4920270" y="2071863"/>
            <a:ext cx="332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Next time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18526B-7ED8-4991-BC24-52B19CE1FA29}"/>
              </a:ext>
            </a:extLst>
          </p:cNvPr>
          <p:cNvSpPr txBox="1"/>
          <p:nvPr/>
        </p:nvSpPr>
        <p:spPr>
          <a:xfrm>
            <a:off x="4799241" y="5040185"/>
            <a:ext cx="392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we change the error surface?</a:t>
            </a:r>
          </a:p>
          <a:p>
            <a:r>
              <a:rPr lang="en-US" altLang="zh-TW" sz="2400" dirty="0"/>
              <a:t>Directly move the mountain!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2D3BAD-F8A9-4028-AA6C-A8F3F773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93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Training stuck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Gradient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People believe training stuck because the parameters are around a critical point …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BF54C1-F21F-45B9-8548-346C03829C4F}"/>
              </a:ext>
            </a:extLst>
          </p:cNvPr>
          <p:cNvSpPr txBox="1"/>
          <p:nvPr/>
        </p:nvSpPr>
        <p:spPr>
          <a:xfrm>
            <a:off x="2102684" y="3309562"/>
            <a:ext cx="177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5B1ACF-51EB-4875-8097-B9344C4578FC}"/>
              </a:ext>
            </a:extLst>
          </p:cNvPr>
          <p:cNvSpPr txBox="1"/>
          <p:nvPr/>
        </p:nvSpPr>
        <p:spPr>
          <a:xfrm>
            <a:off x="2108869" y="5176335"/>
            <a:ext cx="177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norm of gradient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2CE14CF-5A61-4878-98AB-5241B1048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492" y="4801937"/>
            <a:ext cx="4924145" cy="1787933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668550FA-9691-45E7-AFA0-321004B5B00A}"/>
              </a:ext>
            </a:extLst>
          </p:cNvPr>
          <p:cNvSpPr/>
          <p:nvPr/>
        </p:nvSpPr>
        <p:spPr>
          <a:xfrm>
            <a:off x="6053756" y="5608453"/>
            <a:ext cx="1444624" cy="961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C573858-7238-43B9-B435-F19F07B51A68}"/>
              </a:ext>
            </a:extLst>
          </p:cNvPr>
          <p:cNvSpPr/>
          <p:nvPr/>
        </p:nvSpPr>
        <p:spPr>
          <a:xfrm>
            <a:off x="7969642" y="5713955"/>
            <a:ext cx="689881" cy="961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7DAE9C-3DB5-4654-9633-04B59067D8CB}"/>
              </a:ext>
            </a:extLst>
          </p:cNvPr>
          <p:cNvSpPr txBox="1"/>
          <p:nvPr/>
        </p:nvSpPr>
        <p:spPr>
          <a:xfrm>
            <a:off x="1915885" y="51030"/>
            <a:ext cx="7228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https://docs.google.com/presentation/d/1siUFXARYRpNiMeSRwgFbt7mZVjkMPhR5od09w0Z8xaU/edit#slide=id.g3532c09be1_0_382</a:t>
            </a:r>
          </a:p>
        </p:txBody>
      </p:sp>
      <p:sp>
        <p:nvSpPr>
          <p:cNvPr id="18" name="手繪多邊形 11">
            <a:extLst>
              <a:ext uri="{FF2B5EF4-FFF2-40B4-BE49-F238E27FC236}">
                <a16:creationId xmlns:a16="http://schemas.microsoft.com/office/drawing/2014/main" id="{99F13315-02AF-4DAF-96D9-35FD106574C4}"/>
              </a:ext>
            </a:extLst>
          </p:cNvPr>
          <p:cNvSpPr/>
          <p:nvPr/>
        </p:nvSpPr>
        <p:spPr>
          <a:xfrm>
            <a:off x="628650" y="3603674"/>
            <a:ext cx="2319210" cy="2261592"/>
          </a:xfrm>
          <a:custGeom>
            <a:avLst/>
            <a:gdLst>
              <a:gd name="connsiteX0" fmla="*/ 0 w 3899756"/>
              <a:gd name="connsiteY0" fmla="*/ 2050581 h 4527158"/>
              <a:gd name="connsiteX1" fmla="*/ 514350 w 3899756"/>
              <a:gd name="connsiteY1" fmla="*/ 2964981 h 4527158"/>
              <a:gd name="connsiteX2" fmla="*/ 1257300 w 3899756"/>
              <a:gd name="connsiteY2" fmla="*/ 3403131 h 4527158"/>
              <a:gd name="connsiteX3" fmla="*/ 1733550 w 3899756"/>
              <a:gd name="connsiteY3" fmla="*/ 4527081 h 4527158"/>
              <a:gd name="connsiteX4" fmla="*/ 2266950 w 3899756"/>
              <a:gd name="connsiteY4" fmla="*/ 3345981 h 4527158"/>
              <a:gd name="connsiteX5" fmla="*/ 2552700 w 3899756"/>
              <a:gd name="connsiteY5" fmla="*/ 2641131 h 4527158"/>
              <a:gd name="connsiteX6" fmla="*/ 3162300 w 3899756"/>
              <a:gd name="connsiteY6" fmla="*/ 2488731 h 4527158"/>
              <a:gd name="connsiteX7" fmla="*/ 3829050 w 3899756"/>
              <a:gd name="connsiteY7" fmla="*/ 374181 h 4527158"/>
              <a:gd name="connsiteX8" fmla="*/ 3848100 w 3899756"/>
              <a:gd name="connsiteY8" fmla="*/ 12231 h 4527158"/>
              <a:gd name="connsiteX0" fmla="*/ 0 w 3902334"/>
              <a:gd name="connsiteY0" fmla="*/ 2047495 h 4524072"/>
              <a:gd name="connsiteX1" fmla="*/ 514350 w 3902334"/>
              <a:gd name="connsiteY1" fmla="*/ 2961895 h 4524072"/>
              <a:gd name="connsiteX2" fmla="*/ 1257300 w 3902334"/>
              <a:gd name="connsiteY2" fmla="*/ 3400045 h 4524072"/>
              <a:gd name="connsiteX3" fmla="*/ 1733550 w 3902334"/>
              <a:gd name="connsiteY3" fmla="*/ 4523995 h 4524072"/>
              <a:gd name="connsiteX4" fmla="*/ 2266950 w 3902334"/>
              <a:gd name="connsiteY4" fmla="*/ 3342895 h 4524072"/>
              <a:gd name="connsiteX5" fmla="*/ 2552700 w 3902334"/>
              <a:gd name="connsiteY5" fmla="*/ 2638045 h 4524072"/>
              <a:gd name="connsiteX6" fmla="*/ 3124200 w 3902334"/>
              <a:gd name="connsiteY6" fmla="*/ 2323720 h 4524072"/>
              <a:gd name="connsiteX7" fmla="*/ 3829050 w 3902334"/>
              <a:gd name="connsiteY7" fmla="*/ 371095 h 4524072"/>
              <a:gd name="connsiteX8" fmla="*/ 3848100 w 3902334"/>
              <a:gd name="connsiteY8" fmla="*/ 9145 h 4524072"/>
              <a:gd name="connsiteX0" fmla="*/ 0 w 3900367"/>
              <a:gd name="connsiteY0" fmla="*/ 2046608 h 4523185"/>
              <a:gd name="connsiteX1" fmla="*/ 514350 w 3900367"/>
              <a:gd name="connsiteY1" fmla="*/ 2961008 h 4523185"/>
              <a:gd name="connsiteX2" fmla="*/ 1257300 w 3900367"/>
              <a:gd name="connsiteY2" fmla="*/ 3399158 h 4523185"/>
              <a:gd name="connsiteX3" fmla="*/ 1733550 w 3900367"/>
              <a:gd name="connsiteY3" fmla="*/ 4523108 h 4523185"/>
              <a:gd name="connsiteX4" fmla="*/ 2266950 w 3900367"/>
              <a:gd name="connsiteY4" fmla="*/ 3342008 h 4523185"/>
              <a:gd name="connsiteX5" fmla="*/ 2552700 w 3900367"/>
              <a:gd name="connsiteY5" fmla="*/ 2637158 h 4523185"/>
              <a:gd name="connsiteX6" fmla="*/ 3153228 w 3900367"/>
              <a:gd name="connsiteY6" fmla="*/ 2264775 h 4523185"/>
              <a:gd name="connsiteX7" fmla="*/ 3829050 w 3900367"/>
              <a:gd name="connsiteY7" fmla="*/ 370208 h 4523185"/>
              <a:gd name="connsiteX8" fmla="*/ 3848100 w 3900367"/>
              <a:gd name="connsiteY8" fmla="*/ 8258 h 452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67" h="4523185">
                <a:moveTo>
                  <a:pt x="0" y="2046608"/>
                </a:moveTo>
                <a:cubicBezTo>
                  <a:pt x="152400" y="2391095"/>
                  <a:pt x="304800" y="2735583"/>
                  <a:pt x="514350" y="2961008"/>
                </a:cubicBezTo>
                <a:cubicBezTo>
                  <a:pt x="723900" y="3186433"/>
                  <a:pt x="1054100" y="3138808"/>
                  <a:pt x="1257300" y="3399158"/>
                </a:cubicBezTo>
                <a:cubicBezTo>
                  <a:pt x="1460500" y="3659508"/>
                  <a:pt x="1565275" y="4532633"/>
                  <a:pt x="1733550" y="4523108"/>
                </a:cubicBezTo>
                <a:cubicBezTo>
                  <a:pt x="1901825" y="4513583"/>
                  <a:pt x="2130425" y="3656333"/>
                  <a:pt x="2266950" y="3342008"/>
                </a:cubicBezTo>
                <a:cubicBezTo>
                  <a:pt x="2403475" y="3027683"/>
                  <a:pt x="2404987" y="2816697"/>
                  <a:pt x="2552700" y="2637158"/>
                </a:cubicBezTo>
                <a:cubicBezTo>
                  <a:pt x="2700413" y="2457619"/>
                  <a:pt x="2940503" y="2642600"/>
                  <a:pt x="3153228" y="2264775"/>
                </a:cubicBezTo>
                <a:cubicBezTo>
                  <a:pt x="3365953" y="1886950"/>
                  <a:pt x="3713238" y="746294"/>
                  <a:pt x="3829050" y="370208"/>
                </a:cubicBezTo>
                <a:cubicBezTo>
                  <a:pt x="3944862" y="-5878"/>
                  <a:pt x="3895725" y="-17142"/>
                  <a:pt x="3848100" y="82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3A26658-BE85-4B2C-8452-9120D810D829}"/>
              </a:ext>
            </a:extLst>
          </p:cNvPr>
          <p:cNvCxnSpPr>
            <a:cxnSpLocks/>
          </p:cNvCxnSpPr>
          <p:nvPr/>
        </p:nvCxnSpPr>
        <p:spPr>
          <a:xfrm flipH="1">
            <a:off x="1078903" y="5153162"/>
            <a:ext cx="94038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9C6A1C8-235A-49E4-A3C1-7F84B7C684EE}"/>
              </a:ext>
            </a:extLst>
          </p:cNvPr>
          <p:cNvCxnSpPr>
            <a:cxnSpLocks/>
          </p:cNvCxnSpPr>
          <p:nvPr/>
        </p:nvCxnSpPr>
        <p:spPr>
          <a:xfrm flipV="1">
            <a:off x="1003495" y="5045233"/>
            <a:ext cx="1015790" cy="279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5BFAB-7F2E-4939-B3BF-A7ECED3B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37757AB-9F7C-4F8E-B964-FC9D58776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118" y="2779245"/>
            <a:ext cx="4742405" cy="19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4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80B0F-3A41-420A-B1F5-869806BA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 a minute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0A4C9-8AD2-4DF3-BBA5-EFC6134C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29E6FC-974F-417C-BD65-42ED872C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83" y="160496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28278A-168C-4622-B17F-FE1875DA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43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4257D57-98E7-4DF4-94EC-CD74DD93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6" y="3429000"/>
            <a:ext cx="4047877" cy="27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684C97-5999-4F23-8076-133480BC3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8999"/>
            <a:ext cx="4047877" cy="27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05A0CB8-274C-4A14-B3CC-DDA0BAAD958F}"/>
              </a:ext>
            </a:extLst>
          </p:cNvPr>
          <p:cNvSpPr txBox="1"/>
          <p:nvPr/>
        </p:nvSpPr>
        <p:spPr>
          <a:xfrm>
            <a:off x="5955381" y="3960753"/>
            <a:ext cx="128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100,000 updates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AEEA532-43E0-4F77-85C6-E4CDCD24EDBB}"/>
                  </a:ext>
                </a:extLst>
              </p:cNvPr>
              <p:cNvSpPr txBox="1"/>
              <p:nvPr/>
            </p:nvSpPr>
            <p:spPr>
              <a:xfrm>
                <a:off x="1810002" y="6137396"/>
                <a:ext cx="1637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10</a:t>
                </a:r>
                <a:r>
                  <a:rPr lang="en-US" altLang="zh-TW" sz="2400" baseline="30000" dirty="0"/>
                  <a:t>-2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AEEA532-43E0-4F77-85C6-E4CDCD24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02" y="6137396"/>
                <a:ext cx="1637633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460ABB-B10F-43DF-ADE9-F57C62DEFDCB}"/>
              </a:ext>
            </a:extLst>
          </p:cNvPr>
          <p:cNvSpPr txBox="1"/>
          <p:nvPr/>
        </p:nvSpPr>
        <p:spPr>
          <a:xfrm>
            <a:off x="512656" y="2290088"/>
            <a:ext cx="39687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Learning rate </a:t>
            </a:r>
            <a:r>
              <a:rPr lang="en-US" altLang="zh-TW" sz="2800" b="1" dirty="0"/>
              <a:t>cannot</a:t>
            </a:r>
            <a:r>
              <a:rPr lang="en-US" altLang="zh-TW" sz="2800" dirty="0"/>
              <a:t> be </a:t>
            </a:r>
            <a:r>
              <a:rPr lang="en-US" altLang="zh-TW" sz="2800" b="1" dirty="0"/>
              <a:t>one-size-fits-all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79C7E-C0B2-4242-BA14-B0FCF2115C46}"/>
              </a:ext>
            </a:extLst>
          </p:cNvPr>
          <p:cNvSpPr txBox="1"/>
          <p:nvPr/>
        </p:nvSpPr>
        <p:spPr>
          <a:xfrm>
            <a:off x="341752" y="265560"/>
            <a:ext cx="4331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sng" dirty="0"/>
              <a:t>Training can be difficult even without critical points.</a:t>
            </a:r>
            <a:endParaRPr lang="zh-TW" altLang="en-US" sz="2800" b="1" i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26A0D-4869-427D-9D42-090C45DD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40" y="325767"/>
            <a:ext cx="4172043" cy="28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2F1E5E-6A2A-4AB2-8948-731A01A9F382}"/>
                  </a:ext>
                </a:extLst>
              </p:cNvPr>
              <p:cNvSpPr txBox="1"/>
              <p:nvPr/>
            </p:nvSpPr>
            <p:spPr>
              <a:xfrm>
                <a:off x="5965424" y="6154502"/>
                <a:ext cx="1637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10</a:t>
                </a:r>
                <a:r>
                  <a:rPr lang="en-US" altLang="zh-TW" sz="2400" baseline="30000" dirty="0"/>
                  <a:t>-7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2F1E5E-6A2A-4AB2-8948-731A01A9F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24" y="6154502"/>
                <a:ext cx="163763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7C3B7CB-C073-4F8C-BBE7-FBD712C60B68}"/>
              </a:ext>
            </a:extLst>
          </p:cNvPr>
          <p:cNvCxnSpPr>
            <a:cxnSpLocks/>
          </p:cNvCxnSpPr>
          <p:nvPr/>
        </p:nvCxnSpPr>
        <p:spPr>
          <a:xfrm flipH="1">
            <a:off x="7098224" y="4082127"/>
            <a:ext cx="442546" cy="294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99BA9C6F-6FA8-4CF0-8383-496ACF3CFF17}"/>
              </a:ext>
            </a:extLst>
          </p:cNvPr>
          <p:cNvSpPr/>
          <p:nvPr/>
        </p:nvSpPr>
        <p:spPr>
          <a:xfrm>
            <a:off x="7866993" y="2286000"/>
            <a:ext cx="173421" cy="173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4CDA8A-BA02-4058-B3AD-EC08B496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ABC4A9-6C53-499A-AB58-0316A098DD5A}"/>
              </a:ext>
            </a:extLst>
          </p:cNvPr>
          <p:cNvSpPr txBox="1"/>
          <p:nvPr/>
        </p:nvSpPr>
        <p:spPr>
          <a:xfrm>
            <a:off x="704009" y="1613136"/>
            <a:ext cx="39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error surface is convex.</a:t>
            </a:r>
            <a:endParaRPr lang="zh-TW" altLang="en-US" sz="2400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9A3323F6-012D-4188-9609-0C109D6DDE2E}"/>
              </a:ext>
            </a:extLst>
          </p:cNvPr>
          <p:cNvSpPr/>
          <p:nvPr/>
        </p:nvSpPr>
        <p:spPr>
          <a:xfrm>
            <a:off x="4377273" y="1734224"/>
            <a:ext cx="519045" cy="2335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89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4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A9741-09EE-4CFE-A391-09D336CE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parameters needs different learning rate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FE3FE26-B1B5-4893-B1F5-71D16EDF594A}"/>
              </a:ext>
            </a:extLst>
          </p:cNvPr>
          <p:cNvGrpSpPr/>
          <p:nvPr/>
        </p:nvGrpSpPr>
        <p:grpSpPr>
          <a:xfrm>
            <a:off x="57096" y="1873746"/>
            <a:ext cx="5558825" cy="4289424"/>
            <a:chOff x="773413" y="2230720"/>
            <a:chExt cx="5558825" cy="42894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4AC878-CCF1-425A-85A9-69D0896F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E423912D-D1DB-42CA-8639-FFF0374669E9}"/>
                    </a:ext>
                  </a:extLst>
                </p:cNvPr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8B040E5-7FBB-4709-8D19-B2C71746B47B}"/>
                    </a:ext>
                  </a:extLst>
                </p:cNvPr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8C2E270-7DE8-43D4-9257-02226BA6E305}"/>
              </a:ext>
            </a:extLst>
          </p:cNvPr>
          <p:cNvSpPr/>
          <p:nvPr/>
        </p:nvSpPr>
        <p:spPr>
          <a:xfrm>
            <a:off x="3352380" y="4476071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CDAFB4-9722-4346-8560-988E61FBDEF6}"/>
              </a:ext>
            </a:extLst>
          </p:cNvPr>
          <p:cNvCxnSpPr/>
          <p:nvPr/>
        </p:nvCxnSpPr>
        <p:spPr>
          <a:xfrm>
            <a:off x="1352130" y="4919814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A582EE0-521C-4079-A45F-F01BF809A795}"/>
              </a:ext>
            </a:extLst>
          </p:cNvPr>
          <p:cNvSpPr/>
          <p:nvPr/>
        </p:nvSpPr>
        <p:spPr>
          <a:xfrm>
            <a:off x="589847" y="2430098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D6D4B00-2894-4FE2-98A2-884B793580CD}"/>
              </a:ext>
            </a:extLst>
          </p:cNvPr>
          <p:cNvCxnSpPr/>
          <p:nvPr/>
        </p:nvCxnSpPr>
        <p:spPr>
          <a:xfrm rot="5400000" flipH="1">
            <a:off x="631336" y="4240205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363B11F-1DF9-4B9A-8745-85440AADD213}"/>
                  </a:ext>
                </a:extLst>
              </p:cNvPr>
              <p:cNvSpPr txBox="1"/>
              <p:nvPr/>
            </p:nvSpPr>
            <p:spPr>
              <a:xfrm>
                <a:off x="5720294" y="2354078"/>
                <a:ext cx="2624756" cy="46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sz="280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363B11F-1DF9-4B9A-8745-85440AADD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94" y="2354078"/>
                <a:ext cx="2624756" cy="4673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B4289A6-20A9-4EB1-A046-539286B4E6D6}"/>
                  </a:ext>
                </a:extLst>
              </p:cNvPr>
              <p:cNvSpPr txBox="1"/>
              <p:nvPr/>
            </p:nvSpPr>
            <p:spPr>
              <a:xfrm>
                <a:off x="5692888" y="4240205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B4289A6-20A9-4EB1-A046-539286B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8" y="4240205"/>
                <a:ext cx="2927275" cy="868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F230ED8-1E64-4177-AE44-83D586848D03}"/>
              </a:ext>
            </a:extLst>
          </p:cNvPr>
          <p:cNvSpPr/>
          <p:nvPr/>
        </p:nvSpPr>
        <p:spPr>
          <a:xfrm>
            <a:off x="7699298" y="4208530"/>
            <a:ext cx="478971" cy="8686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8EC56B-079E-47FD-A14D-E4A98E4118FB}"/>
              </a:ext>
            </a:extLst>
          </p:cNvPr>
          <p:cNvSpPr/>
          <p:nvPr/>
        </p:nvSpPr>
        <p:spPr>
          <a:xfrm>
            <a:off x="7699298" y="2387100"/>
            <a:ext cx="246743" cy="4673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8C9CBA-8D78-4CE1-89E6-992EDCB4C83A}"/>
              </a:ext>
            </a:extLst>
          </p:cNvPr>
          <p:cNvSpPr txBox="1"/>
          <p:nvPr/>
        </p:nvSpPr>
        <p:spPr>
          <a:xfrm>
            <a:off x="6284863" y="5323954"/>
            <a:ext cx="2126554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Parameter dependent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4897FC8-3FC4-42DB-A49A-EDB5B6F3660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38784" y="5077229"/>
            <a:ext cx="0" cy="25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E9B2C9A-422B-483C-9E1D-B0841800A060}"/>
                  </a:ext>
                </a:extLst>
              </p:cNvPr>
              <p:cNvSpPr txBox="1"/>
              <p:nvPr/>
            </p:nvSpPr>
            <p:spPr>
              <a:xfrm>
                <a:off x="6432033" y="2967212"/>
                <a:ext cx="2274084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E9B2C9A-422B-483C-9E1D-B0841800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33" y="2967212"/>
                <a:ext cx="2274084" cy="892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E6EFC6-A725-412C-B574-933470C9AFDE}"/>
              </a:ext>
            </a:extLst>
          </p:cNvPr>
          <p:cNvSpPr txBox="1"/>
          <p:nvPr/>
        </p:nvSpPr>
        <p:spPr>
          <a:xfrm>
            <a:off x="4102100" y="1721918"/>
            <a:ext cx="441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Formulation for </a:t>
            </a:r>
            <a:r>
              <a:rPr lang="en-US" altLang="zh-TW" sz="2400" b="1" dirty="0"/>
              <a:t>one</a:t>
            </a:r>
            <a:r>
              <a:rPr lang="en-US" altLang="zh-TW" sz="2400" dirty="0"/>
              <a:t> parameter: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196382-58D5-49D0-9A0B-ED21833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5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  <p:bldP spid="16" grpId="0"/>
      <p:bldP spid="19" grpId="0" animBg="1"/>
      <p:bldP spid="20" grpId="0" animBg="1"/>
      <p:bldP spid="21" grpId="0" animBg="1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 Mean Square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5588075" y="61349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F85D1B4-8A4E-4477-81F4-E4BDD70EF805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0FEB8-DB06-49F6-AD49-3D03F8F1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F2486CC-F183-44A2-AD96-CE2A922E53EE}"/>
                  </a:ext>
                </a:extLst>
              </p:cNvPr>
              <p:cNvSpPr txBox="1"/>
              <p:nvPr/>
            </p:nvSpPr>
            <p:spPr>
              <a:xfrm>
                <a:off x="6046107" y="1775707"/>
                <a:ext cx="1092094" cy="490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F2486CC-F183-44A2-AD96-CE2A922E5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07" y="1775707"/>
                <a:ext cx="1092094" cy="4905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2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15" grpId="0"/>
      <p:bldP spid="19" grpId="0"/>
      <p:bldP spid="20" grpId="0"/>
      <p:bldP spid="21" grpId="0"/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 Mean Square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28650" y="3686401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86401"/>
                <a:ext cx="3363613" cy="1676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846820" y="2609205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BDE6231B-A472-419C-A7CB-10844C873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792" y="3472778"/>
            <a:ext cx="2960678" cy="264515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6F6AB94-0DE3-4ED6-B488-EAD7BD31C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804" y="1908421"/>
            <a:ext cx="3746235" cy="146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1A0C22D-05B8-4736-8F4A-3BD8D95C6161}"/>
                  </a:ext>
                </a:extLst>
              </p:cNvPr>
              <p:cNvSpPr txBox="1"/>
              <p:nvPr/>
            </p:nvSpPr>
            <p:spPr>
              <a:xfrm>
                <a:off x="7952077" y="2929039"/>
                <a:ext cx="396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1A0C22D-05B8-4736-8F4A-3BD8D95C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77" y="2929039"/>
                <a:ext cx="396775" cy="369332"/>
              </a:xfrm>
              <a:prstGeom prst="rect">
                <a:avLst/>
              </a:prstGeom>
              <a:blipFill>
                <a:blip r:embed="rId7"/>
                <a:stretch>
                  <a:fillRect l="-16667" r="-454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9674DC-E13E-4208-9EAC-DA7C8FEB0303}"/>
                  </a:ext>
                </a:extLst>
              </p:cNvPr>
              <p:cNvSpPr txBox="1"/>
              <p:nvPr/>
            </p:nvSpPr>
            <p:spPr>
              <a:xfrm>
                <a:off x="7952077" y="5561642"/>
                <a:ext cx="403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9674DC-E13E-4208-9EAC-DA7C8FEB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77" y="5561642"/>
                <a:ext cx="403892" cy="369332"/>
              </a:xfrm>
              <a:prstGeom prst="rect">
                <a:avLst/>
              </a:prstGeom>
              <a:blipFill>
                <a:blip r:embed="rId8"/>
                <a:stretch>
                  <a:fillRect l="-16418" r="-447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橢圓 24">
            <a:extLst>
              <a:ext uri="{FF2B5EF4-FFF2-40B4-BE49-F238E27FC236}">
                <a16:creationId xmlns:a16="http://schemas.microsoft.com/office/drawing/2014/main" id="{ED23F335-E7B6-473D-958C-70ECE4680300}"/>
              </a:ext>
            </a:extLst>
          </p:cNvPr>
          <p:cNvSpPr/>
          <p:nvPr/>
        </p:nvSpPr>
        <p:spPr>
          <a:xfrm>
            <a:off x="5130225" y="2400655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56382C3-196C-4400-8583-72DE08AA43FE}"/>
              </a:ext>
            </a:extLst>
          </p:cNvPr>
          <p:cNvSpPr/>
          <p:nvPr/>
        </p:nvSpPr>
        <p:spPr>
          <a:xfrm>
            <a:off x="5586407" y="2854088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5F9F86B2-E8ED-4EBF-BA26-5E4B636638A0}"/>
              </a:ext>
            </a:extLst>
          </p:cNvPr>
          <p:cNvSpPr/>
          <p:nvPr/>
        </p:nvSpPr>
        <p:spPr>
          <a:xfrm>
            <a:off x="5254727" y="3883008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E679820-16CD-451D-8D3A-F54520B42CE6}"/>
              </a:ext>
            </a:extLst>
          </p:cNvPr>
          <p:cNvSpPr/>
          <p:nvPr/>
        </p:nvSpPr>
        <p:spPr>
          <a:xfrm>
            <a:off x="5661358" y="4937552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3A7FE19-F08F-41F5-B197-84506FBC3AA8}"/>
                  </a:ext>
                </a:extLst>
              </p:cNvPr>
              <p:cNvSpPr txBox="1"/>
              <p:nvPr/>
            </p:nvSpPr>
            <p:spPr>
              <a:xfrm>
                <a:off x="4967975" y="1876249"/>
                <a:ext cx="6243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3A7FE19-F08F-41F5-B197-84506FBC3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75" y="1876249"/>
                <a:ext cx="624304" cy="477054"/>
              </a:xfrm>
              <a:prstGeom prst="rect">
                <a:avLst/>
              </a:prstGeom>
              <a:blipFill>
                <a:blip r:embed="rId9"/>
                <a:stretch>
                  <a:fillRect l="-3922" r="-24510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D3CD2430-B7F5-4363-A0D4-4C9A3C670713}"/>
                  </a:ext>
                </a:extLst>
              </p:cNvPr>
              <p:cNvSpPr txBox="1"/>
              <p:nvPr/>
            </p:nvSpPr>
            <p:spPr>
              <a:xfrm>
                <a:off x="5395603" y="2353267"/>
                <a:ext cx="624304" cy="461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D3CD2430-B7F5-4363-A0D4-4C9A3C67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03" y="2353267"/>
                <a:ext cx="624304" cy="46179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CE232CB-F6DE-4023-98B0-6E3716291159}"/>
                  </a:ext>
                </a:extLst>
              </p:cNvPr>
              <p:cNvSpPr txBox="1"/>
              <p:nvPr/>
            </p:nvSpPr>
            <p:spPr>
              <a:xfrm>
                <a:off x="5308681" y="3602596"/>
                <a:ext cx="624304" cy="477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CE232CB-F6DE-4023-98B0-6E371629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81" y="3602596"/>
                <a:ext cx="624304" cy="477823"/>
              </a:xfrm>
              <a:prstGeom prst="rect">
                <a:avLst/>
              </a:prstGeom>
              <a:blipFill>
                <a:blip r:embed="rId11"/>
                <a:stretch>
                  <a:fillRect l="-3922" r="-24510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93A2827-142B-490D-BB1E-8156133FD4B7}"/>
                  </a:ext>
                </a:extLst>
              </p:cNvPr>
              <p:cNvSpPr txBox="1"/>
              <p:nvPr/>
            </p:nvSpPr>
            <p:spPr>
              <a:xfrm>
                <a:off x="5661358" y="4462165"/>
                <a:ext cx="624304" cy="462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93A2827-142B-490D-BB1E-8156133FD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358" y="4462165"/>
                <a:ext cx="624304" cy="462563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890E6672-D7CC-49DC-906C-C2359561EA5E}"/>
              </a:ext>
            </a:extLst>
          </p:cNvPr>
          <p:cNvGrpSpPr/>
          <p:nvPr/>
        </p:nvGrpSpPr>
        <p:grpSpPr>
          <a:xfrm>
            <a:off x="6692816" y="1552637"/>
            <a:ext cx="1457648" cy="461665"/>
            <a:chOff x="5539229" y="1241848"/>
            <a:chExt cx="1457648" cy="461665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B9DC667-1186-4AE4-8BF1-D58155BCD80C}"/>
                </a:ext>
              </a:extLst>
            </p:cNvPr>
            <p:cNvSpPr txBox="1"/>
            <p:nvPr/>
          </p:nvSpPr>
          <p:spPr>
            <a:xfrm>
              <a:off x="5539229" y="1241848"/>
              <a:ext cx="1407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smaller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665217-6DFD-4E76-94CA-B26D01FA664B}"/>
                    </a:ext>
                  </a:extLst>
                </p:cNvPr>
                <p:cNvSpPr txBox="1"/>
                <p:nvPr/>
              </p:nvSpPr>
              <p:spPr>
                <a:xfrm>
                  <a:off x="6612221" y="1266213"/>
                  <a:ext cx="384656" cy="370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1665217-6DFD-4E76-94CA-B26D01FA6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221" y="1266213"/>
                  <a:ext cx="384656" cy="370999"/>
                </a:xfrm>
                <a:prstGeom prst="rect">
                  <a:avLst/>
                </a:prstGeom>
                <a:blipFill>
                  <a:blip r:embed="rId13"/>
                  <a:stretch>
                    <a:fillRect l="-11111" t="-3279" r="-4762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4E9F8F5-DB9F-4A63-9FCF-6957BB389234}"/>
              </a:ext>
            </a:extLst>
          </p:cNvPr>
          <p:cNvGrpSpPr/>
          <p:nvPr/>
        </p:nvGrpSpPr>
        <p:grpSpPr>
          <a:xfrm>
            <a:off x="6245795" y="3826093"/>
            <a:ext cx="1706282" cy="461665"/>
            <a:chOff x="5290596" y="1229359"/>
            <a:chExt cx="1706282" cy="461665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91E5851-3086-4746-BC4D-1DBDA6E82C95}"/>
                </a:ext>
              </a:extLst>
            </p:cNvPr>
            <p:cNvSpPr txBox="1"/>
            <p:nvPr/>
          </p:nvSpPr>
          <p:spPr>
            <a:xfrm>
              <a:off x="5290596" y="1229359"/>
              <a:ext cx="1407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larger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662CD054-A786-4631-A380-5EA726ECF85B}"/>
                    </a:ext>
                  </a:extLst>
                </p:cNvPr>
                <p:cNvSpPr txBox="1"/>
                <p:nvPr/>
              </p:nvSpPr>
              <p:spPr>
                <a:xfrm>
                  <a:off x="6612221" y="1266213"/>
                  <a:ext cx="384657" cy="371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662CD054-A786-4631-A380-5EA726ECF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221" y="1266213"/>
                  <a:ext cx="384657" cy="371768"/>
                </a:xfrm>
                <a:prstGeom prst="rect">
                  <a:avLst/>
                </a:prstGeom>
                <a:blipFill>
                  <a:blip r:embed="rId14"/>
                  <a:stretch>
                    <a:fillRect l="-9524" t="-1639" r="-476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0A3D12-82DE-4FAC-A363-CD3CFA4CFF92}"/>
              </a:ext>
            </a:extLst>
          </p:cNvPr>
          <p:cNvSpPr txBox="1"/>
          <p:nvPr/>
        </p:nvSpPr>
        <p:spPr>
          <a:xfrm>
            <a:off x="6692816" y="1989052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E23002B-0144-403B-A539-2C1A8E3DB2F3}"/>
              </a:ext>
            </a:extLst>
          </p:cNvPr>
          <p:cNvSpPr txBox="1"/>
          <p:nvPr/>
        </p:nvSpPr>
        <p:spPr>
          <a:xfrm>
            <a:off x="6750608" y="4293714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smaller step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AA88D2-D40A-47B6-ABE3-4B1E8C225519}"/>
              </a:ext>
            </a:extLst>
          </p:cNvPr>
          <p:cNvSpPr txBox="1"/>
          <p:nvPr/>
        </p:nvSpPr>
        <p:spPr>
          <a:xfrm>
            <a:off x="783569" y="5561642"/>
            <a:ext cx="336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Used in </a:t>
            </a:r>
            <a:r>
              <a:rPr lang="en-US" altLang="zh-TW" sz="2800" b="1" dirty="0" err="1"/>
              <a:t>Adagrad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3301E-A656-40F7-B9EE-28D8DC08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95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2" grpId="0" animBg="1"/>
      <p:bldP spid="43" grpId="0"/>
      <p:bldP spid="44" grpId="0"/>
      <p:bldP spid="46" grpId="0"/>
      <p:bldP spid="47" grpId="0"/>
      <p:bldP spid="8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 adapts dynamically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45460" y="1993989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15A9393-AFCC-4362-B8E5-3120F5C1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2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774588" y="2716752"/>
                <a:ext cx="480509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716752"/>
                <a:ext cx="4805098" cy="87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74588" y="5567085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567085"/>
                <a:ext cx="5019066" cy="876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774588" y="3911218"/>
                <a:ext cx="4805098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911218"/>
                <a:ext cx="4805098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5588075" y="61349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F85D1B4-8A4E-4477-81F4-E4BDD70EF805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3830A62-8462-4C9D-BFCA-54F222113D3B}"/>
                  </a:ext>
                </a:extLst>
              </p:cNvPr>
              <p:cNvSpPr txBox="1"/>
              <p:nvPr/>
            </p:nvSpPr>
            <p:spPr>
              <a:xfrm>
                <a:off x="6745732" y="2178967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3830A62-8462-4C9D-BFCA-54F222113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32" y="2178967"/>
                <a:ext cx="164269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A25CB3-BFB4-4E99-B28B-D85F0374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43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19" grpId="0"/>
      <p:bldP spid="20" grpId="0"/>
      <p:bldP spid="21" grpId="0"/>
      <p:bldP spid="5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1107</Words>
  <Application>Microsoft Office PowerPoint</Application>
  <PresentationFormat>如螢幕大小 (4:3)</PresentationFormat>
  <Paragraphs>221</Paragraphs>
  <Slides>19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MathJax_Main</vt:lpstr>
      <vt:lpstr>MathJax_Main-bold</vt:lpstr>
      <vt:lpstr>Open Sans</vt:lpstr>
      <vt:lpstr>Roboto</vt:lpstr>
      <vt:lpstr>Arial</vt:lpstr>
      <vt:lpstr>Calibri</vt:lpstr>
      <vt:lpstr>Calibri Light</vt:lpstr>
      <vt:lpstr>Cambria Math</vt:lpstr>
      <vt:lpstr>Office 佈景主題</vt:lpstr>
      <vt:lpstr>Error surface is rugged …</vt:lpstr>
      <vt:lpstr>Training stuck ≠ Small Gradient </vt:lpstr>
      <vt:lpstr>Wait a minute …</vt:lpstr>
      <vt:lpstr>PowerPoint 簡報</vt:lpstr>
      <vt:lpstr>Different parameters needs different learning rate</vt:lpstr>
      <vt:lpstr>Root Mean Square</vt:lpstr>
      <vt:lpstr>Root Mean Square</vt:lpstr>
      <vt:lpstr>Learning rate adapts dynamically</vt:lpstr>
      <vt:lpstr>RMSProp</vt:lpstr>
      <vt:lpstr>RMSProp</vt:lpstr>
      <vt:lpstr>Adam: RMSProp + Momentum </vt:lpstr>
      <vt:lpstr>PowerPoint 簡報</vt:lpstr>
      <vt:lpstr>PowerPoint 簡報</vt:lpstr>
      <vt:lpstr>PowerPoint 簡報</vt:lpstr>
      <vt:lpstr>PowerPoint 簡報</vt:lpstr>
      <vt:lpstr>PowerPoint 簡報</vt:lpstr>
      <vt:lpstr>Summary of Optimization </vt:lpstr>
      <vt:lpstr>To Learn More ……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60</cp:revision>
  <dcterms:created xsi:type="dcterms:W3CDTF">2021-03-01T02:44:28Z</dcterms:created>
  <dcterms:modified xsi:type="dcterms:W3CDTF">2021-03-11T17:45:37Z</dcterms:modified>
</cp:coreProperties>
</file>