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024" r:id="rId3"/>
    <p:sldId id="1979" r:id="rId4"/>
    <p:sldId id="2003" r:id="rId5"/>
    <p:sldId id="1982" r:id="rId6"/>
    <p:sldId id="2012" r:id="rId7"/>
    <p:sldId id="1983" r:id="rId8"/>
    <p:sldId id="2027" r:id="rId9"/>
    <p:sldId id="1984" r:id="rId10"/>
    <p:sldId id="1988" r:id="rId11"/>
    <p:sldId id="2013" r:id="rId12"/>
    <p:sldId id="2014" r:id="rId13"/>
    <p:sldId id="1993" r:id="rId14"/>
    <p:sldId id="2004" r:id="rId15"/>
    <p:sldId id="2015" r:id="rId16"/>
    <p:sldId id="2017" r:id="rId17"/>
    <p:sldId id="2028" r:id="rId18"/>
    <p:sldId id="2018" r:id="rId19"/>
    <p:sldId id="2019" r:id="rId20"/>
    <p:sldId id="2029" r:id="rId21"/>
    <p:sldId id="2023" r:id="rId22"/>
    <p:sldId id="1997" r:id="rId23"/>
    <p:sldId id="1998" r:id="rId24"/>
    <p:sldId id="1999" r:id="rId25"/>
    <p:sldId id="2020" r:id="rId26"/>
    <p:sldId id="2026" r:id="rId27"/>
    <p:sldId id="2021" r:id="rId28"/>
    <p:sldId id="1987" r:id="rId29"/>
    <p:sldId id="202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5545-7FBE-468E-A937-39272F4EBC9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6C2B2-C3F2-4E77-8A50-AC19EA562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9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TBD: </a:t>
            </a:r>
          </a:p>
          <a:p>
            <a:r>
              <a:rPr lang="zh-TW" altLang="en-US" b="0" dirty="0"/>
              <a:t>引用程式等等</a:t>
            </a:r>
            <a:endParaRPr lang="en-US" altLang="zh-TW" b="0" dirty="0"/>
          </a:p>
          <a:p>
            <a:r>
              <a:rPr lang="zh-TW" altLang="en-US" b="0" dirty="0"/>
              <a:t>不能用額外資料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en-US" altLang="zh-TW" b="0" dirty="0"/>
              <a:t>=====</a:t>
            </a:r>
          </a:p>
          <a:p>
            <a:r>
              <a:rPr lang="en-US" altLang="zh-TW" b="0" dirty="0"/>
              <a:t>How is the results on 2/26?</a:t>
            </a:r>
          </a:p>
          <a:p>
            <a:r>
              <a:rPr lang="en-US" altLang="zh-TW" b="0" dirty="0"/>
              <a:t>======</a:t>
            </a:r>
          </a:p>
          <a:p>
            <a:r>
              <a:rPr lang="en-US" altLang="zh-TW" b="0" dirty="0"/>
              <a:t>Outline:</a:t>
            </a:r>
          </a:p>
          <a:p>
            <a:endParaRPr lang="en-US" altLang="zh-TW" b="0" dirty="0"/>
          </a:p>
          <a:p>
            <a:pPr marL="228600" indent="-228600">
              <a:buAutoNum type="arabicPeriod"/>
            </a:pPr>
            <a:r>
              <a:rPr lang="en-US" altLang="zh-TW" b="0" dirty="0"/>
              <a:t>Model bias</a:t>
            </a:r>
          </a:p>
          <a:p>
            <a:pPr marL="0" indent="0">
              <a:buNone/>
            </a:pPr>
            <a:r>
              <a:rPr lang="en-US" altLang="zh-TW" b="0" dirty="0" err="1"/>
              <a:t>Agnosis</a:t>
            </a:r>
            <a:r>
              <a:rPr lang="en-US" altLang="zh-TW" b="0" dirty="0"/>
              <a:t>: </a:t>
            </a:r>
          </a:p>
          <a:p>
            <a:pPr marL="0" indent="0">
              <a:buNone/>
            </a:pPr>
            <a:r>
              <a:rPr lang="en-US" altLang="zh-TW" b="0" dirty="0"/>
              <a:t>Solution: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2. Optimization Error </a:t>
            </a:r>
          </a:p>
          <a:p>
            <a:pPr marL="0" indent="0">
              <a:buNone/>
            </a:pPr>
            <a:r>
              <a:rPr lang="en-US" altLang="zh-TW" b="0" dirty="0" err="1"/>
              <a:t>Agnosis</a:t>
            </a:r>
            <a:r>
              <a:rPr lang="en-US" altLang="zh-TW" b="0" dirty="0"/>
              <a:t>: </a:t>
            </a:r>
          </a:p>
          <a:p>
            <a:pPr marL="0" indent="0">
              <a:buNone/>
            </a:pPr>
            <a:r>
              <a:rPr lang="en-US" altLang="zh-TW" b="0" dirty="0"/>
              <a:t>Solution: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3. Variance?</a:t>
            </a:r>
          </a:p>
          <a:p>
            <a:pPr marL="0" indent="0">
              <a:buNone/>
            </a:pPr>
            <a:r>
              <a:rPr lang="en-US" altLang="zh-TW" b="0" dirty="0" err="1"/>
              <a:t>Agnosis</a:t>
            </a:r>
            <a:r>
              <a:rPr lang="en-US" altLang="zh-TW" b="0" dirty="0"/>
              <a:t>: model big, data little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Solution:  collect data, augmentation</a:t>
            </a:r>
          </a:p>
          <a:p>
            <a:pPr marL="0" indent="0">
              <a:buNone/>
            </a:pPr>
            <a:r>
              <a:rPr lang="en-US" altLang="zh-TW" b="0" dirty="0"/>
              <a:t>Model selection!</a:t>
            </a:r>
          </a:p>
          <a:p>
            <a:pPr marL="0" indent="0">
              <a:buNone/>
            </a:pPr>
            <a:r>
              <a:rPr lang="en-US" altLang="zh-TW" b="0" dirty="0"/>
              <a:t>Constrain your model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====</a:t>
            </a:r>
          </a:p>
          <a:p>
            <a:pPr marL="0" indent="0">
              <a:buNone/>
            </a:pPr>
            <a:r>
              <a:rPr lang="en-US" altLang="zh-TW" b="0" dirty="0"/>
              <a:t>Variance and bias trade-off – select your model carefully 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====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en-US" altLang="zh-TW" b="0" dirty="0"/>
              <a:t>4. Mismatch</a:t>
            </a:r>
          </a:p>
          <a:p>
            <a:pPr marL="0" indent="0">
              <a:buNone/>
            </a:pPr>
            <a:r>
              <a:rPr lang="en-US" altLang="zh-TW" b="0" dirty="0" err="1"/>
              <a:t>Agnoisis</a:t>
            </a:r>
            <a:r>
              <a:rPr lang="en-US" altLang="zh-TW" b="0" dirty="0"/>
              <a:t>:      (it does not work even with more data)</a:t>
            </a:r>
          </a:p>
          <a:p>
            <a:pPr marL="0" indent="0">
              <a:buNone/>
            </a:pPr>
            <a:r>
              <a:rPr lang="en-US" altLang="zh-TW" b="0" dirty="0"/>
              <a:t>Solution:  </a:t>
            </a:r>
          </a:p>
          <a:p>
            <a:endParaRPr lang="en-US" altLang="zh-TW" b="0" dirty="0"/>
          </a:p>
          <a:p>
            <a:r>
              <a:rPr lang="en-US" altLang="zh-TW" b="0" dirty="0"/>
              <a:t>====================</a:t>
            </a:r>
          </a:p>
          <a:p>
            <a:r>
              <a:rPr lang="en-US" altLang="zh-TW" b="0" dirty="0"/>
              <a:t>-- Mention the issue of variance </a:t>
            </a:r>
          </a:p>
          <a:p>
            <a:r>
              <a:rPr lang="en-US" altLang="zh-TW" b="0" dirty="0"/>
              <a:t>-- Bias and variance trade off</a:t>
            </a:r>
          </a:p>
          <a:p>
            <a:r>
              <a:rPr lang="en-US" altLang="zh-TW" b="0" dirty="0"/>
              <a:t>	lots of different things may influence them</a:t>
            </a:r>
          </a:p>
          <a:p>
            <a:r>
              <a:rPr lang="en-US" altLang="zh-TW" b="0" dirty="0"/>
              <a:t>-- </a:t>
            </a:r>
            <a:r>
              <a:rPr lang="en-US" altLang="zh-TW" sz="1800" b="0" i="0" dirty="0">
                <a:solidFill>
                  <a:srgbClr val="E17704"/>
                </a:solidFill>
                <a:effectLst/>
                <a:latin typeface="arial" panose="020B0604020202020204" pitchFamily="34" charset="0"/>
              </a:rPr>
              <a:t>You can’t have your cake and eat it (too)?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66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reason</a:t>
            </a:r>
          </a:p>
          <a:p>
            <a:r>
              <a:rPr lang="en-US" altLang="zh-TW" dirty="0"/>
              <a:t>-- where does it come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solution</a:t>
            </a:r>
          </a:p>
          <a:p>
            <a:endParaRPr lang="en-US" altLang="zh-TW" dirty="0"/>
          </a:p>
          <a:p>
            <a:r>
              <a:rPr lang="en-US" altLang="zh-TW" dirty="0"/>
              <a:t>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trade-off</a:t>
            </a:r>
          </a:p>
          <a:p>
            <a:endParaRPr lang="en-US" altLang="zh-TW" dirty="0"/>
          </a:p>
          <a:p>
            <a:r>
              <a:rPr lang="en-US" altLang="zh-TW" dirty="0"/>
              <a:t>-- Kaggle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58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17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36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97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1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27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81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nothing goes wrong in optimization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7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Most famous example: MS, IBM</a:t>
            </a:r>
          </a:p>
          <a:p>
            <a:endParaRPr lang="en-US" altLang="zh-TW" dirty="0"/>
          </a:p>
          <a:p>
            <a:r>
              <a:rPr lang="en-US" altLang="zh-TW" dirty="0"/>
              <a:t>======</a:t>
            </a:r>
          </a:p>
          <a:p>
            <a:r>
              <a:rPr lang="en-US" altLang="zh-TW" dirty="0"/>
              <a:t>Even worse</a:t>
            </a:r>
          </a:p>
          <a:p>
            <a:endParaRPr lang="en-US" altLang="zh-TW" dirty="0"/>
          </a:p>
          <a:p>
            <a:r>
              <a:rPr lang="en-US" altLang="zh-TW" dirty="0"/>
              <a:t>Even worse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3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有人在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上好就得意了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排前幾名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Overfit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在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上啦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8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E79A1-5F04-4C9F-9A94-186D96F02F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76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2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00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27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跟魔關羽一樣 </a:t>
            </a:r>
            <a:r>
              <a:rPr lang="en-US" altLang="zh-TW" dirty="0"/>
              <a:t>….. XD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0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2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not helpful even if you make your model more flexible.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9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a simpler model first, no optimization issue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0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a simpler model first, no optimization issue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8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6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7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0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4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2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4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01CC-CC5A-4D8D-9356-03EFFB23467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C85-E61C-49CD-B607-1E864C77A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8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B1EBD4-2FDF-45B0-8061-094C79F5E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7EF29B-469A-49E2-BA57-7B7153AA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General Guidance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13B671-AE1E-44D1-BD1F-20F01F7E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FFFF"/>
                </a:solidFill>
              </a:rPr>
              <a:t>Hung-yi Lee </a:t>
            </a:r>
            <a:r>
              <a:rPr lang="zh-TW" alt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01599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4935-BD2F-4D86-8833-75EAFB1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6A7C6-CD91-4665-9CAC-448F17D7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803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Gaining the insights from comparison 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Start from shallower networks (or other models), which are easier to optimize. 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If deeper networks do not obtain smaller loss on </a:t>
            </a:r>
            <a:r>
              <a:rPr lang="en-US" altLang="zh-TW" b="1" dirty="0">
                <a:solidFill>
                  <a:prstClr val="black"/>
                </a:solidFill>
              </a:rPr>
              <a:t>training data</a:t>
            </a:r>
            <a:r>
              <a:rPr lang="en-US" altLang="zh-TW" dirty="0">
                <a:solidFill>
                  <a:prstClr val="black"/>
                </a:solidFill>
              </a:rPr>
              <a:t>,  then there is optimization issue. 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Solution: More powerful optimization technology (next lecture)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3975F-06C7-4CAF-A57A-C9B5FD087FDC}"/>
              </a:ext>
            </a:extLst>
          </p:cNvPr>
          <p:cNvSpPr txBox="1"/>
          <p:nvPr/>
        </p:nvSpPr>
        <p:spPr>
          <a:xfrm>
            <a:off x="5225261" y="152047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Ref: http://arxiv.org/abs/1512.03385</a:t>
            </a:r>
            <a:endParaRPr lang="en-US" altLang="zh-TW" sz="18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0386AD0-F477-40D2-87CC-B97EF1E5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3106"/>
              </p:ext>
            </p:extLst>
          </p:nvPr>
        </p:nvGraphicFramePr>
        <p:xfrm>
          <a:off x="517150" y="4174145"/>
          <a:ext cx="81096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59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290399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layer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0.34k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7BA41597-A248-4A5F-B129-DB92351BACA3}"/>
              </a:ext>
            </a:extLst>
          </p:cNvPr>
          <p:cNvSpPr/>
          <p:nvPr/>
        </p:nvSpPr>
        <p:spPr>
          <a:xfrm>
            <a:off x="7402286" y="4174145"/>
            <a:ext cx="1224563" cy="914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1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5799606" y="683669"/>
            <a:ext cx="75998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7603666" y="2341197"/>
            <a:ext cx="89309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5570882" y="1599940"/>
            <a:ext cx="2624814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01DFF21-FE49-4FE9-A11F-47FF964D029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5B7211E-043C-4992-9FEB-6AFC1CE040F9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7A5DEEB-8182-4F02-80CF-2DD05264CAA7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4E714C0-21D6-4DE8-811D-927A3F86F534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9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5799606" y="683669"/>
            <a:ext cx="75998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5329360" y="2386997"/>
            <a:ext cx="89309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5570882" y="1599940"/>
            <a:ext cx="2624814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1656121-9FC8-40F5-A3FA-E922C7B8A7F3}"/>
              </a:ext>
            </a:extLst>
          </p:cNvPr>
          <p:cNvSpPr/>
          <p:nvPr/>
        </p:nvSpPr>
        <p:spPr>
          <a:xfrm>
            <a:off x="3394536" y="3583671"/>
            <a:ext cx="1481345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930CBB7-4077-4722-83F2-09733612866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693974D-2F95-4A3D-8DF6-5DF2191E291F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0C2BB56-BB86-4734-BD99-64E52E96D178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AE92A4E-7D1D-43E6-A6FE-41A774A4A265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D5710-812B-4331-8A81-0752E7F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E92AE-3BB8-406E-9F01-94861827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Small loss on training data, large loss on testing data. Why?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A56C57-AE0D-44B0-A14C-03585356DE41}"/>
              </a:ext>
            </a:extLst>
          </p:cNvPr>
          <p:cNvSpPr txBox="1"/>
          <p:nvPr/>
        </p:nvSpPr>
        <p:spPr>
          <a:xfrm>
            <a:off x="822581" y="2880586"/>
            <a:ext cx="290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prstClr val="black"/>
                </a:solidFill>
              </a:rPr>
              <a:t>An extreme example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BFCC3B-21BA-41C8-A7BE-B862C9CFE81A}"/>
              </a:ext>
            </a:extLst>
          </p:cNvPr>
          <p:cNvSpPr txBox="1"/>
          <p:nvPr/>
        </p:nvSpPr>
        <p:spPr>
          <a:xfrm>
            <a:off x="822581" y="3636428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484038F-4738-446D-B429-4B37A84D6BE8}"/>
                  </a:ext>
                </a:extLst>
              </p:cNvPr>
              <p:cNvSpPr txBox="1"/>
              <p:nvPr/>
            </p:nvSpPr>
            <p:spPr>
              <a:xfrm>
                <a:off x="2756312" y="3658837"/>
                <a:ext cx="413921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484038F-4738-446D-B429-4B37A84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2" y="3658837"/>
                <a:ext cx="413921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D3F9D0-BE16-46C8-9B38-DDD2E04176DB}"/>
                  </a:ext>
                </a:extLst>
              </p:cNvPr>
              <p:cNvSpPr txBox="1"/>
              <p:nvPr/>
            </p:nvSpPr>
            <p:spPr>
              <a:xfrm>
                <a:off x="955145" y="4378058"/>
                <a:ext cx="233326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D3F9D0-BE16-46C8-9B38-DDD2E041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45" y="4378058"/>
                <a:ext cx="2333267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6A3E8E7-693A-4C65-A2C0-A926F2A86AAA}"/>
                  </a:ext>
                </a:extLst>
              </p:cNvPr>
              <p:cNvSpPr txBox="1"/>
              <p:nvPr/>
            </p:nvSpPr>
            <p:spPr>
              <a:xfrm>
                <a:off x="3665123" y="4451283"/>
                <a:ext cx="110235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6A3E8E7-693A-4C65-A2C0-A926F2A86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23" y="4451283"/>
                <a:ext cx="1102353" cy="381258"/>
              </a:xfrm>
              <a:prstGeom prst="rect">
                <a:avLst/>
              </a:prstGeom>
              <a:blipFill>
                <a:blip r:embed="rId5"/>
                <a:stretch>
                  <a:fillRect l="-5525" t="-1587" r="-3315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BA1E67D-2197-4C7C-8953-941A4CFD7F52}"/>
                  </a:ext>
                </a:extLst>
              </p:cNvPr>
              <p:cNvSpPr txBox="1"/>
              <p:nvPr/>
            </p:nvSpPr>
            <p:spPr>
              <a:xfrm>
                <a:off x="3665123" y="4832541"/>
                <a:ext cx="1451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BA1E67D-2197-4C7C-8953-941A4CFD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23" y="4832541"/>
                <a:ext cx="1451038" cy="369332"/>
              </a:xfrm>
              <a:prstGeom prst="rect">
                <a:avLst/>
              </a:prstGeom>
              <a:blipFill>
                <a:blip r:embed="rId6"/>
                <a:stretch>
                  <a:fillRect l="-4622" r="-462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DA6EDB-E4FB-488E-8FA2-E124C9F4386A}"/>
              </a:ext>
            </a:extLst>
          </p:cNvPr>
          <p:cNvSpPr txBox="1"/>
          <p:nvPr/>
        </p:nvSpPr>
        <p:spPr>
          <a:xfrm>
            <a:off x="822581" y="5597694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function obtains </a:t>
            </a:r>
            <a:r>
              <a:rPr lang="en-US" altLang="zh-TW" sz="2400" b="1" dirty="0"/>
              <a:t>zero training loss</a:t>
            </a:r>
            <a:r>
              <a:rPr lang="en-US" altLang="zh-TW" sz="2400" dirty="0"/>
              <a:t>, but </a:t>
            </a:r>
            <a:r>
              <a:rPr lang="en-US" altLang="zh-TW" sz="2400" b="1" dirty="0"/>
              <a:t>large testing loss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7C34D76-F27A-4126-8371-C1EE65EE2912}"/>
              </a:ext>
            </a:extLst>
          </p:cNvPr>
          <p:cNvSpPr txBox="1"/>
          <p:nvPr/>
        </p:nvSpPr>
        <p:spPr>
          <a:xfrm>
            <a:off x="5436267" y="4542733"/>
            <a:ext cx="327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Less than useless 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2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03B852F7-DC30-4FA5-B883-0C1985564937}"/>
              </a:ext>
            </a:extLst>
          </p:cNvPr>
          <p:cNvCxnSpPr>
            <a:cxnSpLocks/>
          </p:cNvCxnSpPr>
          <p:nvPr/>
        </p:nvCxnSpPr>
        <p:spPr>
          <a:xfrm>
            <a:off x="7565130" y="4622469"/>
            <a:ext cx="0" cy="49632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BBA95D49-6E53-4E41-931A-AA2BAC46F710}"/>
              </a:ext>
            </a:extLst>
          </p:cNvPr>
          <p:cNvSpPr/>
          <p:nvPr/>
        </p:nvSpPr>
        <p:spPr>
          <a:xfrm>
            <a:off x="5755867" y="834163"/>
            <a:ext cx="2525486" cy="2265522"/>
          </a:xfrm>
          <a:custGeom>
            <a:avLst/>
            <a:gdLst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2061029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1973944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09814 h 2238843"/>
              <a:gd name="connsiteX1" fmla="*/ 145143 w 2525486"/>
              <a:gd name="connsiteY1" fmla="*/ 976100 h 2238843"/>
              <a:gd name="connsiteX2" fmla="*/ 420914 w 2525486"/>
              <a:gd name="connsiteY2" fmla="*/ 1556671 h 2238843"/>
              <a:gd name="connsiteX3" fmla="*/ 566056 w 2525486"/>
              <a:gd name="connsiteY3" fmla="*/ 642271 h 2238843"/>
              <a:gd name="connsiteX4" fmla="*/ 769257 w 2525486"/>
              <a:gd name="connsiteY4" fmla="*/ 1005128 h 2238843"/>
              <a:gd name="connsiteX5" fmla="*/ 899886 w 2525486"/>
              <a:gd name="connsiteY5" fmla="*/ 3643 h 2238843"/>
              <a:gd name="connsiteX6" fmla="*/ 1262743 w 2525486"/>
              <a:gd name="connsiteY6" fmla="*/ 1426043 h 2238843"/>
              <a:gd name="connsiteX7" fmla="*/ 1538514 w 2525486"/>
              <a:gd name="connsiteY7" fmla="*/ 1019643 h 2238843"/>
              <a:gd name="connsiteX8" fmla="*/ 1756229 w 2525486"/>
              <a:gd name="connsiteY8" fmla="*/ 743871 h 2238843"/>
              <a:gd name="connsiteX9" fmla="*/ 1973944 w 2525486"/>
              <a:gd name="connsiteY9" fmla="*/ 1397014 h 2238843"/>
              <a:gd name="connsiteX10" fmla="*/ 2177143 w 2525486"/>
              <a:gd name="connsiteY10" fmla="*/ 2093700 h 2238843"/>
              <a:gd name="connsiteX11" fmla="*/ 2525486 w 2525486"/>
              <a:gd name="connsiteY11" fmla="*/ 2238843 h 2238843"/>
              <a:gd name="connsiteX12" fmla="*/ 2525486 w 2525486"/>
              <a:gd name="connsiteY12" fmla="*/ 2238843 h 2238843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20914 w 2525486"/>
              <a:gd name="connsiteY2" fmla="*/ 1583350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203200 w 2525486"/>
              <a:gd name="connsiteY1" fmla="*/ 915693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486" h="2265522">
                <a:moveTo>
                  <a:pt x="0" y="2236493"/>
                </a:moveTo>
                <a:cubicBezTo>
                  <a:pt x="37495" y="1674064"/>
                  <a:pt x="128210" y="995522"/>
                  <a:pt x="203200" y="915693"/>
                </a:cubicBezTo>
                <a:cubicBezTo>
                  <a:pt x="278190" y="835865"/>
                  <a:pt x="389466" y="1798646"/>
                  <a:pt x="449942" y="1757522"/>
                </a:cubicBezTo>
                <a:cubicBezTo>
                  <a:pt x="510418" y="1716398"/>
                  <a:pt x="529770" y="879407"/>
                  <a:pt x="566056" y="668950"/>
                </a:cubicBezTo>
                <a:cubicBezTo>
                  <a:pt x="602342" y="458493"/>
                  <a:pt x="612019" y="601216"/>
                  <a:pt x="667657" y="494778"/>
                </a:cubicBezTo>
                <a:cubicBezTo>
                  <a:pt x="723295" y="388340"/>
                  <a:pt x="800705" y="-129335"/>
                  <a:pt x="899886" y="30322"/>
                </a:cubicBezTo>
                <a:cubicBezTo>
                  <a:pt x="999067" y="189979"/>
                  <a:pt x="1156305" y="1283389"/>
                  <a:pt x="1262743" y="1452722"/>
                </a:cubicBezTo>
                <a:cubicBezTo>
                  <a:pt x="1369181" y="1622055"/>
                  <a:pt x="1456266" y="1160017"/>
                  <a:pt x="1538514" y="1046322"/>
                </a:cubicBezTo>
                <a:cubicBezTo>
                  <a:pt x="1620762" y="932627"/>
                  <a:pt x="1683657" y="707655"/>
                  <a:pt x="1756229" y="770550"/>
                </a:cubicBezTo>
                <a:cubicBezTo>
                  <a:pt x="1828801" y="833445"/>
                  <a:pt x="1903792" y="1198722"/>
                  <a:pt x="1973944" y="1423693"/>
                </a:cubicBezTo>
                <a:cubicBezTo>
                  <a:pt x="2044096" y="1648664"/>
                  <a:pt x="2085219" y="1980074"/>
                  <a:pt x="2177143" y="2120379"/>
                </a:cubicBezTo>
                <a:cubicBezTo>
                  <a:pt x="2269067" y="2260684"/>
                  <a:pt x="2525486" y="2265522"/>
                  <a:pt x="2525486" y="2265522"/>
                </a:cubicBezTo>
                <a:lnTo>
                  <a:pt x="2525486" y="226552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5198F4-923F-484A-856F-7AB3F2BE247B}"/>
              </a:ext>
            </a:extLst>
          </p:cNvPr>
          <p:cNvSpPr txBox="1"/>
          <p:nvPr/>
        </p:nvSpPr>
        <p:spPr>
          <a:xfrm>
            <a:off x="7394194" y="851448"/>
            <a:ext cx="173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“freestyle”</a:t>
            </a:r>
            <a:endParaRPr lang="zh-TW" altLang="en-US" sz="2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A383EFF-F068-466F-89A8-6202FB2FB01D}"/>
              </a:ext>
            </a:extLst>
          </p:cNvPr>
          <p:cNvCxnSpPr/>
          <p:nvPr/>
        </p:nvCxnSpPr>
        <p:spPr>
          <a:xfrm flipH="1">
            <a:off x="6913860" y="1145686"/>
            <a:ext cx="497840" cy="22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F8207DF-7D20-466F-BF1F-4A19B4547B05}"/>
              </a:ext>
            </a:extLst>
          </p:cNvPr>
          <p:cNvSpPr/>
          <p:nvPr/>
        </p:nvSpPr>
        <p:spPr>
          <a:xfrm>
            <a:off x="5806447" y="3825748"/>
            <a:ext cx="2525486" cy="2265522"/>
          </a:xfrm>
          <a:custGeom>
            <a:avLst/>
            <a:gdLst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2061029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1973944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09814 h 2238843"/>
              <a:gd name="connsiteX1" fmla="*/ 145143 w 2525486"/>
              <a:gd name="connsiteY1" fmla="*/ 976100 h 2238843"/>
              <a:gd name="connsiteX2" fmla="*/ 420914 w 2525486"/>
              <a:gd name="connsiteY2" fmla="*/ 1556671 h 2238843"/>
              <a:gd name="connsiteX3" fmla="*/ 566056 w 2525486"/>
              <a:gd name="connsiteY3" fmla="*/ 642271 h 2238843"/>
              <a:gd name="connsiteX4" fmla="*/ 769257 w 2525486"/>
              <a:gd name="connsiteY4" fmla="*/ 1005128 h 2238843"/>
              <a:gd name="connsiteX5" fmla="*/ 899886 w 2525486"/>
              <a:gd name="connsiteY5" fmla="*/ 3643 h 2238843"/>
              <a:gd name="connsiteX6" fmla="*/ 1262743 w 2525486"/>
              <a:gd name="connsiteY6" fmla="*/ 1426043 h 2238843"/>
              <a:gd name="connsiteX7" fmla="*/ 1538514 w 2525486"/>
              <a:gd name="connsiteY7" fmla="*/ 1019643 h 2238843"/>
              <a:gd name="connsiteX8" fmla="*/ 1756229 w 2525486"/>
              <a:gd name="connsiteY8" fmla="*/ 743871 h 2238843"/>
              <a:gd name="connsiteX9" fmla="*/ 1973944 w 2525486"/>
              <a:gd name="connsiteY9" fmla="*/ 1397014 h 2238843"/>
              <a:gd name="connsiteX10" fmla="*/ 2177143 w 2525486"/>
              <a:gd name="connsiteY10" fmla="*/ 2093700 h 2238843"/>
              <a:gd name="connsiteX11" fmla="*/ 2525486 w 2525486"/>
              <a:gd name="connsiteY11" fmla="*/ 2238843 h 2238843"/>
              <a:gd name="connsiteX12" fmla="*/ 2525486 w 2525486"/>
              <a:gd name="connsiteY12" fmla="*/ 2238843 h 2238843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20914 w 2525486"/>
              <a:gd name="connsiteY2" fmla="*/ 1583350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203200 w 2525486"/>
              <a:gd name="connsiteY1" fmla="*/ 915693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486" h="2265522">
                <a:moveTo>
                  <a:pt x="0" y="2236493"/>
                </a:moveTo>
                <a:cubicBezTo>
                  <a:pt x="37495" y="1674064"/>
                  <a:pt x="128210" y="995522"/>
                  <a:pt x="203200" y="915693"/>
                </a:cubicBezTo>
                <a:cubicBezTo>
                  <a:pt x="278190" y="835865"/>
                  <a:pt x="389466" y="1798646"/>
                  <a:pt x="449942" y="1757522"/>
                </a:cubicBezTo>
                <a:cubicBezTo>
                  <a:pt x="510418" y="1716398"/>
                  <a:pt x="529770" y="879407"/>
                  <a:pt x="566056" y="668950"/>
                </a:cubicBezTo>
                <a:cubicBezTo>
                  <a:pt x="602342" y="458493"/>
                  <a:pt x="612019" y="601216"/>
                  <a:pt x="667657" y="494778"/>
                </a:cubicBezTo>
                <a:cubicBezTo>
                  <a:pt x="723295" y="388340"/>
                  <a:pt x="800705" y="-129335"/>
                  <a:pt x="899886" y="30322"/>
                </a:cubicBezTo>
                <a:cubicBezTo>
                  <a:pt x="999067" y="189979"/>
                  <a:pt x="1156305" y="1283389"/>
                  <a:pt x="1262743" y="1452722"/>
                </a:cubicBezTo>
                <a:cubicBezTo>
                  <a:pt x="1369181" y="1622055"/>
                  <a:pt x="1456266" y="1160017"/>
                  <a:pt x="1538514" y="1046322"/>
                </a:cubicBezTo>
                <a:cubicBezTo>
                  <a:pt x="1620762" y="932627"/>
                  <a:pt x="1683657" y="707655"/>
                  <a:pt x="1756229" y="770550"/>
                </a:cubicBezTo>
                <a:cubicBezTo>
                  <a:pt x="1828801" y="833445"/>
                  <a:pt x="1903792" y="1198722"/>
                  <a:pt x="1973944" y="1423693"/>
                </a:cubicBezTo>
                <a:cubicBezTo>
                  <a:pt x="2044096" y="1648664"/>
                  <a:pt x="2085219" y="1980074"/>
                  <a:pt x="2177143" y="2120379"/>
                </a:cubicBezTo>
                <a:cubicBezTo>
                  <a:pt x="2269067" y="2260684"/>
                  <a:pt x="2525486" y="2265522"/>
                  <a:pt x="2525486" y="2265522"/>
                </a:cubicBezTo>
                <a:lnTo>
                  <a:pt x="2525486" y="226552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732761" y="1567865"/>
            <a:ext cx="11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Flexible 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713F256-0450-4A57-BD86-609D6B76BA1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606246" y="4047813"/>
            <a:ext cx="147" cy="57673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2D85958-F117-4C32-A698-5F1BD2D0B09F}"/>
              </a:ext>
            </a:extLst>
          </p:cNvPr>
          <p:cNvCxnSpPr>
            <a:cxnSpLocks/>
          </p:cNvCxnSpPr>
          <p:nvPr/>
        </p:nvCxnSpPr>
        <p:spPr>
          <a:xfrm>
            <a:off x="7151605" y="4836893"/>
            <a:ext cx="0" cy="49632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AE7D21B-DADA-4B6F-946C-7769BC0BCE73}"/>
              </a:ext>
            </a:extLst>
          </p:cNvPr>
          <p:cNvSpPr txBox="1"/>
          <p:nvPr/>
        </p:nvSpPr>
        <p:spPr>
          <a:xfrm>
            <a:off x="7100464" y="3968824"/>
            <a:ext cx="143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loss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6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/>
      <p:bldP spid="10" grpId="0"/>
      <p:bldP spid="20" grpId="0"/>
      <p:bldP spid="21" grpId="0"/>
      <p:bldP spid="22" grpId="0" animBg="1"/>
      <p:bldP spid="23" grpId="0" animBg="1"/>
      <p:bldP spid="24" grpId="0" animBg="1"/>
      <p:bldP spid="31" grpId="0"/>
      <p:bldP spid="32" grpId="0"/>
      <p:bldP spid="40" grpId="0"/>
      <p:bldP spid="44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3C7D68B7-E61C-4C9F-9803-DA0467A6DAB4}"/>
              </a:ext>
            </a:extLst>
          </p:cNvPr>
          <p:cNvSpPr/>
          <p:nvPr/>
        </p:nvSpPr>
        <p:spPr>
          <a:xfrm>
            <a:off x="5753819" y="1583891"/>
            <a:ext cx="2278497" cy="143860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  <a:gd name="connsiteX0" fmla="*/ 0 w 1753849"/>
              <a:gd name="connsiteY0" fmla="*/ 1380802 h 1485733"/>
              <a:gd name="connsiteX1" fmla="*/ 839449 w 1753849"/>
              <a:gd name="connsiteY1" fmla="*/ 31688 h 1485733"/>
              <a:gd name="connsiteX2" fmla="*/ 1313299 w 1753849"/>
              <a:gd name="connsiteY2" fmla="*/ 513019 h 1485733"/>
              <a:gd name="connsiteX3" fmla="*/ 1753849 w 1753849"/>
              <a:gd name="connsiteY3" fmla="*/ 1485733 h 1485733"/>
              <a:gd name="connsiteX0" fmla="*/ 0 w 1753849"/>
              <a:gd name="connsiteY0" fmla="*/ 1380802 h 1485733"/>
              <a:gd name="connsiteX1" fmla="*/ 556661 w 1753849"/>
              <a:gd name="connsiteY1" fmla="*/ 200599 h 1485733"/>
              <a:gd name="connsiteX2" fmla="*/ 839449 w 1753849"/>
              <a:gd name="connsiteY2" fmla="*/ 31688 h 1485733"/>
              <a:gd name="connsiteX3" fmla="*/ 1313299 w 1753849"/>
              <a:gd name="connsiteY3" fmla="*/ 513019 h 1485733"/>
              <a:gd name="connsiteX4" fmla="*/ 1753849 w 1753849"/>
              <a:gd name="connsiteY4" fmla="*/ 1485733 h 1485733"/>
              <a:gd name="connsiteX0" fmla="*/ 0 w 1753849"/>
              <a:gd name="connsiteY0" fmla="*/ 1380802 h 1485733"/>
              <a:gd name="connsiteX1" fmla="*/ 509738 w 1753849"/>
              <a:gd name="connsiteY1" fmla="*/ 223459 h 1485733"/>
              <a:gd name="connsiteX2" fmla="*/ 839449 w 1753849"/>
              <a:gd name="connsiteY2" fmla="*/ 31688 h 1485733"/>
              <a:gd name="connsiteX3" fmla="*/ 1313299 w 1753849"/>
              <a:gd name="connsiteY3" fmla="*/ 513019 h 1485733"/>
              <a:gd name="connsiteX4" fmla="*/ 1753849 w 1753849"/>
              <a:gd name="connsiteY4" fmla="*/ 1485733 h 1485733"/>
              <a:gd name="connsiteX0" fmla="*/ 0 w 1753849"/>
              <a:gd name="connsiteY0" fmla="*/ 1345240 h 1450171"/>
              <a:gd name="connsiteX1" fmla="*/ 509738 w 1753849"/>
              <a:gd name="connsiteY1" fmla="*/ 187897 h 1450171"/>
              <a:gd name="connsiteX2" fmla="*/ 774930 w 1753849"/>
              <a:gd name="connsiteY2" fmla="*/ 34226 h 1450171"/>
              <a:gd name="connsiteX3" fmla="*/ 1313299 w 1753849"/>
              <a:gd name="connsiteY3" fmla="*/ 477457 h 1450171"/>
              <a:gd name="connsiteX4" fmla="*/ 1753849 w 1753849"/>
              <a:gd name="connsiteY4" fmla="*/ 1450171 h 1450171"/>
              <a:gd name="connsiteX0" fmla="*/ 0 w 1753849"/>
              <a:gd name="connsiteY0" fmla="*/ 1345240 h 1450171"/>
              <a:gd name="connsiteX1" fmla="*/ 509738 w 1753849"/>
              <a:gd name="connsiteY1" fmla="*/ 187897 h 1450171"/>
              <a:gd name="connsiteX2" fmla="*/ 798391 w 1753849"/>
              <a:gd name="connsiteY2" fmla="*/ 34226 h 1450171"/>
              <a:gd name="connsiteX3" fmla="*/ 1313299 w 1753849"/>
              <a:gd name="connsiteY3" fmla="*/ 477457 h 1450171"/>
              <a:gd name="connsiteX4" fmla="*/ 1753849 w 1753849"/>
              <a:gd name="connsiteY4" fmla="*/ 1450171 h 1450171"/>
              <a:gd name="connsiteX0" fmla="*/ 0 w 1753849"/>
              <a:gd name="connsiteY0" fmla="*/ 1344598 h 1449529"/>
              <a:gd name="connsiteX1" fmla="*/ 509738 w 1753849"/>
              <a:gd name="connsiteY1" fmla="*/ 187255 h 1449529"/>
              <a:gd name="connsiteX2" fmla="*/ 798391 w 1753849"/>
              <a:gd name="connsiteY2" fmla="*/ 33584 h 1449529"/>
              <a:gd name="connsiteX3" fmla="*/ 1354357 w 1753849"/>
              <a:gd name="connsiteY3" fmla="*/ 560635 h 1449529"/>
              <a:gd name="connsiteX4" fmla="*/ 1753849 w 1753849"/>
              <a:gd name="connsiteY4" fmla="*/ 1449529 h 1449529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248780 w 1753849"/>
              <a:gd name="connsiteY3" fmla="*/ 385152 h 1441686"/>
              <a:gd name="connsiteX4" fmla="*/ 1354357 w 1753849"/>
              <a:gd name="connsiteY4" fmla="*/ 552792 h 1441686"/>
              <a:gd name="connsiteX5" fmla="*/ 1753849 w 1753849"/>
              <a:gd name="connsiteY5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248780 w 1753849"/>
              <a:gd name="connsiteY3" fmla="*/ 385152 h 1441686"/>
              <a:gd name="connsiteX4" fmla="*/ 1354357 w 1753849"/>
              <a:gd name="connsiteY4" fmla="*/ 552792 h 1441686"/>
              <a:gd name="connsiteX5" fmla="*/ 1401281 w 1753849"/>
              <a:gd name="connsiteY5" fmla="*/ 6442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54357 w 1753849"/>
              <a:gd name="connsiteY4" fmla="*/ 552792 h 1441686"/>
              <a:gd name="connsiteX5" fmla="*/ 1401281 w 1753849"/>
              <a:gd name="connsiteY5" fmla="*/ 6442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54357 w 1753849"/>
              <a:gd name="connsiteY4" fmla="*/ 552792 h 1441686"/>
              <a:gd name="connsiteX5" fmla="*/ 1454070 w 1753849"/>
              <a:gd name="connsiteY5" fmla="*/ 7966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89550 w 1753849"/>
              <a:gd name="connsiteY4" fmla="*/ 484212 h 1441686"/>
              <a:gd name="connsiteX5" fmla="*/ 1454070 w 1753849"/>
              <a:gd name="connsiteY5" fmla="*/ 796631 h 1441686"/>
              <a:gd name="connsiteX6" fmla="*/ 1753849 w 1753849"/>
              <a:gd name="connsiteY6" fmla="*/ 1441686 h 1441686"/>
              <a:gd name="connsiteX0" fmla="*/ 0 w 1753849"/>
              <a:gd name="connsiteY0" fmla="*/ 1317845 h 1422776"/>
              <a:gd name="connsiteX1" fmla="*/ 509738 w 1753849"/>
              <a:gd name="connsiteY1" fmla="*/ 160502 h 1422776"/>
              <a:gd name="connsiteX2" fmla="*/ 798391 w 1753849"/>
              <a:gd name="connsiteY2" fmla="*/ 6831 h 1422776"/>
              <a:gd name="connsiteX3" fmla="*/ 978971 w 1753849"/>
              <a:gd name="connsiteY3" fmla="*/ 107161 h 1422776"/>
              <a:gd name="connsiteX4" fmla="*/ 1184260 w 1753849"/>
              <a:gd name="connsiteY4" fmla="*/ 244322 h 1422776"/>
              <a:gd name="connsiteX5" fmla="*/ 1389550 w 1753849"/>
              <a:gd name="connsiteY5" fmla="*/ 465302 h 1422776"/>
              <a:gd name="connsiteX6" fmla="*/ 1454070 w 1753849"/>
              <a:gd name="connsiteY6" fmla="*/ 777721 h 1422776"/>
              <a:gd name="connsiteX7" fmla="*/ 1753849 w 1753849"/>
              <a:gd name="connsiteY7" fmla="*/ 1422776 h 1422776"/>
              <a:gd name="connsiteX0" fmla="*/ 0 w 1753849"/>
              <a:gd name="connsiteY0" fmla="*/ 1329888 h 1434819"/>
              <a:gd name="connsiteX1" fmla="*/ 509738 w 1753849"/>
              <a:gd name="connsiteY1" fmla="*/ 172545 h 1434819"/>
              <a:gd name="connsiteX2" fmla="*/ 798391 w 1753849"/>
              <a:gd name="connsiteY2" fmla="*/ 18874 h 1434819"/>
              <a:gd name="connsiteX3" fmla="*/ 1043490 w 1753849"/>
              <a:gd name="connsiteY3" fmla="*/ 20144 h 1434819"/>
              <a:gd name="connsiteX4" fmla="*/ 1184260 w 1753849"/>
              <a:gd name="connsiteY4" fmla="*/ 256365 h 1434819"/>
              <a:gd name="connsiteX5" fmla="*/ 1389550 w 1753849"/>
              <a:gd name="connsiteY5" fmla="*/ 477345 h 1434819"/>
              <a:gd name="connsiteX6" fmla="*/ 1454070 w 1753849"/>
              <a:gd name="connsiteY6" fmla="*/ 789764 h 1434819"/>
              <a:gd name="connsiteX7" fmla="*/ 1753849 w 1753849"/>
              <a:gd name="connsiteY7" fmla="*/ 1434819 h 1434819"/>
              <a:gd name="connsiteX0" fmla="*/ 0 w 1753849"/>
              <a:gd name="connsiteY0" fmla="*/ 1329888 h 1434819"/>
              <a:gd name="connsiteX1" fmla="*/ 439353 w 1753849"/>
              <a:gd name="connsiteY1" fmla="*/ 317325 h 1434819"/>
              <a:gd name="connsiteX2" fmla="*/ 798391 w 1753849"/>
              <a:gd name="connsiteY2" fmla="*/ 18874 h 1434819"/>
              <a:gd name="connsiteX3" fmla="*/ 1043490 w 1753849"/>
              <a:gd name="connsiteY3" fmla="*/ 20144 h 1434819"/>
              <a:gd name="connsiteX4" fmla="*/ 1184260 w 1753849"/>
              <a:gd name="connsiteY4" fmla="*/ 256365 h 1434819"/>
              <a:gd name="connsiteX5" fmla="*/ 1389550 w 1753849"/>
              <a:gd name="connsiteY5" fmla="*/ 477345 h 1434819"/>
              <a:gd name="connsiteX6" fmla="*/ 1454070 w 1753849"/>
              <a:gd name="connsiteY6" fmla="*/ 789764 h 1434819"/>
              <a:gd name="connsiteX7" fmla="*/ 1753849 w 1753849"/>
              <a:gd name="connsiteY7" fmla="*/ 1434819 h 1434819"/>
              <a:gd name="connsiteX0" fmla="*/ 0 w 1753849"/>
              <a:gd name="connsiteY0" fmla="*/ 1333672 h 1438603"/>
              <a:gd name="connsiteX1" fmla="*/ 439353 w 1753849"/>
              <a:gd name="connsiteY1" fmla="*/ 321109 h 1438603"/>
              <a:gd name="connsiteX2" fmla="*/ 574257 w 1753849"/>
              <a:gd name="connsiteY2" fmla="*/ 153469 h 1438603"/>
              <a:gd name="connsiteX3" fmla="*/ 798391 w 1753849"/>
              <a:gd name="connsiteY3" fmla="*/ 22658 h 1438603"/>
              <a:gd name="connsiteX4" fmla="*/ 1043490 w 1753849"/>
              <a:gd name="connsiteY4" fmla="*/ 23928 h 1438603"/>
              <a:gd name="connsiteX5" fmla="*/ 1184260 w 1753849"/>
              <a:gd name="connsiteY5" fmla="*/ 260149 h 1438603"/>
              <a:gd name="connsiteX6" fmla="*/ 1389550 w 1753849"/>
              <a:gd name="connsiteY6" fmla="*/ 481129 h 1438603"/>
              <a:gd name="connsiteX7" fmla="*/ 1454070 w 1753849"/>
              <a:gd name="connsiteY7" fmla="*/ 793548 h 1438603"/>
              <a:gd name="connsiteX8" fmla="*/ 1753849 w 1753849"/>
              <a:gd name="connsiteY8" fmla="*/ 1438603 h 1438603"/>
              <a:gd name="connsiteX0" fmla="*/ 0 w 1753849"/>
              <a:gd name="connsiteY0" fmla="*/ 1333672 h 1438603"/>
              <a:gd name="connsiteX1" fmla="*/ 439353 w 1753849"/>
              <a:gd name="connsiteY1" fmla="*/ 321109 h 1438603"/>
              <a:gd name="connsiteX2" fmla="*/ 609450 w 1753849"/>
              <a:gd name="connsiteY2" fmla="*/ 237289 h 1438603"/>
              <a:gd name="connsiteX3" fmla="*/ 798391 w 1753849"/>
              <a:gd name="connsiteY3" fmla="*/ 22658 h 1438603"/>
              <a:gd name="connsiteX4" fmla="*/ 1043490 w 1753849"/>
              <a:gd name="connsiteY4" fmla="*/ 23928 h 1438603"/>
              <a:gd name="connsiteX5" fmla="*/ 1184260 w 1753849"/>
              <a:gd name="connsiteY5" fmla="*/ 260149 h 1438603"/>
              <a:gd name="connsiteX6" fmla="*/ 1389550 w 1753849"/>
              <a:gd name="connsiteY6" fmla="*/ 481129 h 1438603"/>
              <a:gd name="connsiteX7" fmla="*/ 1454070 w 1753849"/>
              <a:gd name="connsiteY7" fmla="*/ 793548 h 1438603"/>
              <a:gd name="connsiteX8" fmla="*/ 1753849 w 1753849"/>
              <a:gd name="connsiteY8" fmla="*/ 1438603 h 143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3849" h="1438603">
                <a:moveTo>
                  <a:pt x="0" y="1333672"/>
                </a:moveTo>
                <a:cubicBezTo>
                  <a:pt x="92777" y="1136972"/>
                  <a:pt x="299445" y="545961"/>
                  <a:pt x="439353" y="321109"/>
                </a:cubicBezTo>
                <a:cubicBezTo>
                  <a:pt x="535062" y="124409"/>
                  <a:pt x="549610" y="287031"/>
                  <a:pt x="609450" y="237289"/>
                </a:cubicBezTo>
                <a:cubicBezTo>
                  <a:pt x="669290" y="187547"/>
                  <a:pt x="720186" y="44248"/>
                  <a:pt x="798391" y="22658"/>
                </a:cubicBezTo>
                <a:cubicBezTo>
                  <a:pt x="876596" y="1068"/>
                  <a:pt x="979179" y="-15654"/>
                  <a:pt x="1043490" y="23928"/>
                </a:cubicBezTo>
                <a:cubicBezTo>
                  <a:pt x="1107802" y="63510"/>
                  <a:pt x="1115830" y="200459"/>
                  <a:pt x="1184260" y="260149"/>
                </a:cubicBezTo>
                <a:cubicBezTo>
                  <a:pt x="1252690" y="319839"/>
                  <a:pt x="1364133" y="437949"/>
                  <a:pt x="1389550" y="481129"/>
                </a:cubicBezTo>
                <a:cubicBezTo>
                  <a:pt x="1414967" y="524309"/>
                  <a:pt x="1387488" y="645399"/>
                  <a:pt x="1454070" y="793548"/>
                </a:cubicBezTo>
                <a:cubicBezTo>
                  <a:pt x="1520652" y="941697"/>
                  <a:pt x="1695088" y="1305694"/>
                  <a:pt x="1753849" y="143860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732761" y="1567865"/>
            <a:ext cx="11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Flexible 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4D92CDE-0843-4155-95FF-E7E9A30C9C11}"/>
              </a:ext>
            </a:extLst>
          </p:cNvPr>
          <p:cNvSpPr/>
          <p:nvPr/>
        </p:nvSpPr>
        <p:spPr>
          <a:xfrm>
            <a:off x="3346200" y="297735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89AA998-0BF4-40A1-8704-1FDEC53ED7B8}"/>
              </a:ext>
            </a:extLst>
          </p:cNvPr>
          <p:cNvSpPr/>
          <p:nvPr/>
        </p:nvSpPr>
        <p:spPr>
          <a:xfrm>
            <a:off x="2492078" y="2202371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97FA27E-AE85-48B3-83D8-3FF4B2A6966F}"/>
              </a:ext>
            </a:extLst>
          </p:cNvPr>
          <p:cNvSpPr/>
          <p:nvPr/>
        </p:nvSpPr>
        <p:spPr>
          <a:xfrm>
            <a:off x="2003285" y="2520271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089A579-8724-4A04-BBA9-C8CE4611F2F4}"/>
              </a:ext>
            </a:extLst>
          </p:cNvPr>
          <p:cNvSpPr/>
          <p:nvPr/>
        </p:nvSpPr>
        <p:spPr>
          <a:xfrm>
            <a:off x="1630142" y="313043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8DF6307-B453-46D7-9A4F-64A1112F6249}"/>
              </a:ext>
            </a:extLst>
          </p:cNvPr>
          <p:cNvSpPr/>
          <p:nvPr/>
        </p:nvSpPr>
        <p:spPr>
          <a:xfrm>
            <a:off x="1517095" y="341944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2BB04DAF-6356-4399-8316-B64676CCC639}"/>
              </a:ext>
            </a:extLst>
          </p:cNvPr>
          <p:cNvSpPr/>
          <p:nvPr/>
        </p:nvSpPr>
        <p:spPr>
          <a:xfrm>
            <a:off x="3655636" y="3496460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64CDE86-F351-43E9-A3A5-CDC53CAFF6D8}"/>
              </a:ext>
            </a:extLst>
          </p:cNvPr>
          <p:cNvSpPr/>
          <p:nvPr/>
        </p:nvSpPr>
        <p:spPr>
          <a:xfrm>
            <a:off x="6000144" y="2134558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042ADFED-951A-4423-BFB5-24C8F286613E}"/>
              </a:ext>
            </a:extLst>
          </p:cNvPr>
          <p:cNvSpPr/>
          <p:nvPr/>
        </p:nvSpPr>
        <p:spPr>
          <a:xfrm>
            <a:off x="7197572" y="175888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EE2C6F24-5CC3-422E-BC77-19E60B5E62AF}"/>
              </a:ext>
            </a:extLst>
          </p:cNvPr>
          <p:cNvSpPr/>
          <p:nvPr/>
        </p:nvSpPr>
        <p:spPr>
          <a:xfrm>
            <a:off x="7720375" y="254991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99B1059-7F3D-4EF9-A748-9D4E1DC811C1}"/>
              </a:ext>
            </a:extLst>
          </p:cNvPr>
          <p:cNvSpPr/>
          <p:nvPr/>
        </p:nvSpPr>
        <p:spPr>
          <a:xfrm>
            <a:off x="7560139" y="227902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BDE64DDF-A131-4F5E-982B-7E658AF2545C}"/>
              </a:ext>
            </a:extLst>
          </p:cNvPr>
          <p:cNvSpPr/>
          <p:nvPr/>
        </p:nvSpPr>
        <p:spPr>
          <a:xfrm>
            <a:off x="6706017" y="1504044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E848C92E-14AA-48BA-95F3-D5C54BA28190}"/>
              </a:ext>
            </a:extLst>
          </p:cNvPr>
          <p:cNvSpPr/>
          <p:nvPr/>
        </p:nvSpPr>
        <p:spPr>
          <a:xfrm>
            <a:off x="6217224" y="1821944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B7B07342-C4D0-47AD-96B9-40051A89A78B}"/>
              </a:ext>
            </a:extLst>
          </p:cNvPr>
          <p:cNvSpPr/>
          <p:nvPr/>
        </p:nvSpPr>
        <p:spPr>
          <a:xfrm>
            <a:off x="5844081" y="243211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CDD27375-A10B-4DB3-9EBC-07F55690F252}"/>
              </a:ext>
            </a:extLst>
          </p:cNvPr>
          <p:cNvSpPr/>
          <p:nvPr/>
        </p:nvSpPr>
        <p:spPr>
          <a:xfrm>
            <a:off x="5731034" y="272112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E0DBCEB5-CABE-4529-873D-74FD975E1E3E}"/>
              </a:ext>
            </a:extLst>
          </p:cNvPr>
          <p:cNvSpPr/>
          <p:nvPr/>
        </p:nvSpPr>
        <p:spPr>
          <a:xfrm>
            <a:off x="7869575" y="279813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E3E542-05B0-4CE4-BF6E-59EDAE2FD952}"/>
              </a:ext>
            </a:extLst>
          </p:cNvPr>
          <p:cNvSpPr txBox="1"/>
          <p:nvPr/>
        </p:nvSpPr>
        <p:spPr>
          <a:xfrm>
            <a:off x="4452930" y="3452760"/>
            <a:ext cx="301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More training data</a:t>
            </a:r>
            <a:endParaRPr lang="zh-TW" altLang="en-US" sz="28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A912B15-A82E-4D3C-B5BC-3EE62ACC83F7}"/>
              </a:ext>
            </a:extLst>
          </p:cNvPr>
          <p:cNvSpPr txBox="1"/>
          <p:nvPr/>
        </p:nvSpPr>
        <p:spPr>
          <a:xfrm>
            <a:off x="833187" y="4562000"/>
            <a:ext cx="311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Data augmentation</a:t>
            </a:r>
            <a:endParaRPr lang="zh-TW" altLang="en-US" sz="2800" b="1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2FD5F6A-9417-4AAF-B9B8-14EFA6B991FA}"/>
              </a:ext>
            </a:extLst>
          </p:cNvPr>
          <p:cNvSpPr txBox="1"/>
          <p:nvPr/>
        </p:nvSpPr>
        <p:spPr>
          <a:xfrm>
            <a:off x="5360155" y="3867585"/>
            <a:ext cx="3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cannot</a:t>
            </a:r>
            <a:r>
              <a:rPr lang="en-US" altLang="zh-TW" sz="2800" dirty="0"/>
              <a:t> do it in HWs)</a:t>
            </a:r>
            <a:endParaRPr lang="zh-TW" alt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4256B5-A5FF-4DB0-9DE5-45277297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5" y="528634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字方塊 85">
            <a:extLst>
              <a:ext uri="{FF2B5EF4-FFF2-40B4-BE49-F238E27FC236}">
                <a16:creationId xmlns:a16="http://schemas.microsoft.com/office/drawing/2014/main" id="{96733E50-7068-427B-9036-BDB5C860ECD0}"/>
              </a:ext>
            </a:extLst>
          </p:cNvPr>
          <p:cNvSpPr txBox="1"/>
          <p:nvPr/>
        </p:nvSpPr>
        <p:spPr>
          <a:xfrm>
            <a:off x="3878355" y="4556400"/>
            <a:ext cx="3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(you can do that in HWs)</a:t>
            </a:r>
            <a:endParaRPr lang="zh-TW" altLang="en-US" sz="2800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18F23556-C6BC-495A-B3A7-D23B7E4B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4010" y="527146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ABF7D2A0-3EB7-460E-BAD0-68C50317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38631" y="5245884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066A8307-9261-4992-BC77-A37D34CA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18" y="5488194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3C25E8-B3C8-455A-96B6-2AEF41BB54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791" y="5253610"/>
            <a:ext cx="1578225" cy="12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A378A68A-0E8B-4994-9612-F6DB9F3ED051}"/>
              </a:ext>
            </a:extLst>
          </p:cNvPr>
          <p:cNvGrpSpPr/>
          <p:nvPr/>
        </p:nvGrpSpPr>
        <p:grpSpPr>
          <a:xfrm>
            <a:off x="5449484" y="813436"/>
            <a:ext cx="3257488" cy="2286406"/>
            <a:chOff x="5999125" y="4110157"/>
            <a:chExt cx="3257488" cy="2286406"/>
          </a:xfrm>
        </p:grpSpPr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3428026F-22EF-4239-A122-7094EDD18199}"/>
                </a:ext>
              </a:extLst>
            </p:cNvPr>
            <p:cNvSpPr/>
            <p:nvPr/>
          </p:nvSpPr>
          <p:spPr>
            <a:xfrm>
              <a:off x="6120657" y="4735456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862EA268-9579-4C99-B6B4-2A48223AF489}"/>
                </a:ext>
              </a:extLst>
            </p:cNvPr>
            <p:cNvSpPr/>
            <p:nvPr/>
          </p:nvSpPr>
          <p:spPr>
            <a:xfrm>
              <a:off x="6273056" y="4887856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2DEE66A5-1511-43A4-A0D9-C6F4080D1EC7}"/>
                </a:ext>
              </a:extLst>
            </p:cNvPr>
            <p:cNvSpPr/>
            <p:nvPr/>
          </p:nvSpPr>
          <p:spPr>
            <a:xfrm>
              <a:off x="7445203" y="4663963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40DA48F3-F5A3-4C04-B795-5F00B89325D5}"/>
                </a:ext>
              </a:extLst>
            </p:cNvPr>
            <p:cNvSpPr/>
            <p:nvPr/>
          </p:nvSpPr>
          <p:spPr>
            <a:xfrm>
              <a:off x="7597603" y="5662948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: 圖案 84">
              <a:extLst>
                <a:ext uri="{FF2B5EF4-FFF2-40B4-BE49-F238E27FC236}">
                  <a16:creationId xmlns:a16="http://schemas.microsoft.com/office/drawing/2014/main" id="{2C69FCEA-256B-445C-B5B8-D296CE043D0C}"/>
                </a:ext>
              </a:extLst>
            </p:cNvPr>
            <p:cNvSpPr/>
            <p:nvPr/>
          </p:nvSpPr>
          <p:spPr>
            <a:xfrm flipV="1">
              <a:off x="5999125" y="4656920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8CCA6B97-603F-46A6-A968-BF261FC6BF3D}"/>
                </a:ext>
              </a:extLst>
            </p:cNvPr>
            <p:cNvSpPr/>
            <p:nvPr/>
          </p:nvSpPr>
          <p:spPr>
            <a:xfrm flipV="1">
              <a:off x="6794236" y="4110157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5610BD59-F5AE-41CE-83FC-A3AD338F3F7A}"/>
                </a:ext>
              </a:extLst>
            </p:cNvPr>
            <p:cNvSpPr/>
            <p:nvPr/>
          </p:nvSpPr>
          <p:spPr>
            <a:xfrm flipV="1">
              <a:off x="7707778" y="4134428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6293EBC0-7282-4F62-B13A-1EBB2882D806}"/>
                </a:ext>
              </a:extLst>
            </p:cNvPr>
            <p:cNvSpPr/>
            <p:nvPr/>
          </p:nvSpPr>
          <p:spPr>
            <a:xfrm flipV="1">
              <a:off x="8067129" y="4251862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constrained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9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5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06711B6D-46AF-48FA-8F4A-F53A6C0B83CD}"/>
              </a:ext>
            </a:extLst>
          </p:cNvPr>
          <p:cNvGrpSpPr/>
          <p:nvPr/>
        </p:nvGrpSpPr>
        <p:grpSpPr>
          <a:xfrm>
            <a:off x="5449484" y="813436"/>
            <a:ext cx="3257488" cy="2286406"/>
            <a:chOff x="5999125" y="4110157"/>
            <a:chExt cx="3257488" cy="2286406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E13F06CB-50AD-4186-9EBA-657C9F7205BA}"/>
                </a:ext>
              </a:extLst>
            </p:cNvPr>
            <p:cNvSpPr/>
            <p:nvPr/>
          </p:nvSpPr>
          <p:spPr>
            <a:xfrm>
              <a:off x="6120657" y="4735456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153C4F7B-D7C3-4518-85F4-EACAACACC44F}"/>
                </a:ext>
              </a:extLst>
            </p:cNvPr>
            <p:cNvSpPr/>
            <p:nvPr/>
          </p:nvSpPr>
          <p:spPr>
            <a:xfrm>
              <a:off x="6273056" y="4887856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3AFDC7D9-D1B1-476A-BD1A-FA91AE9D9E03}"/>
                </a:ext>
              </a:extLst>
            </p:cNvPr>
            <p:cNvSpPr/>
            <p:nvPr/>
          </p:nvSpPr>
          <p:spPr>
            <a:xfrm>
              <a:off x="7445203" y="4663963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A631331B-88AA-4C6C-AF53-BCCBBEBF5D29}"/>
                </a:ext>
              </a:extLst>
            </p:cNvPr>
            <p:cNvSpPr/>
            <p:nvPr/>
          </p:nvSpPr>
          <p:spPr>
            <a:xfrm>
              <a:off x="7597603" y="5662948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F3C08597-D5AC-48C2-AD17-054AD9C5F730}"/>
                </a:ext>
              </a:extLst>
            </p:cNvPr>
            <p:cNvSpPr/>
            <p:nvPr/>
          </p:nvSpPr>
          <p:spPr>
            <a:xfrm flipV="1">
              <a:off x="5999125" y="4656920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AA6C1B-BE76-4674-999C-D0DEC28B9C56}"/>
                </a:ext>
              </a:extLst>
            </p:cNvPr>
            <p:cNvSpPr/>
            <p:nvPr/>
          </p:nvSpPr>
          <p:spPr>
            <a:xfrm flipV="1">
              <a:off x="6794236" y="4110157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E7A96CB6-8945-4CFF-B4FC-D694AAAB6FAD}"/>
                </a:ext>
              </a:extLst>
            </p:cNvPr>
            <p:cNvSpPr/>
            <p:nvPr/>
          </p:nvSpPr>
          <p:spPr>
            <a:xfrm flipV="1">
              <a:off x="7707778" y="4134428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2A7EFC79-DCC7-44F5-8ED9-7580F292F884}"/>
                </a:ext>
              </a:extLst>
            </p:cNvPr>
            <p:cNvSpPr/>
            <p:nvPr/>
          </p:nvSpPr>
          <p:spPr>
            <a:xfrm flipV="1">
              <a:off x="8067129" y="4251862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0AC25703-16FE-42B3-8FC7-E6B9AF699D6A}"/>
              </a:ext>
            </a:extLst>
          </p:cNvPr>
          <p:cNvSpPr/>
          <p:nvPr/>
        </p:nvSpPr>
        <p:spPr>
          <a:xfrm>
            <a:off x="5811377" y="4606034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7A79EE40-856F-42B2-95B6-D9A6781D9BC6}"/>
              </a:ext>
            </a:extLst>
          </p:cNvPr>
          <p:cNvSpPr/>
          <p:nvPr/>
        </p:nvSpPr>
        <p:spPr>
          <a:xfrm>
            <a:off x="5730251" y="1579593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constrained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9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45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31" grpId="0"/>
      <p:bldP spid="32" grpId="0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9092943-546D-4B23-83B4-D018BA7170CF}"/>
              </a:ext>
            </a:extLst>
          </p:cNvPr>
          <p:cNvSpPr txBox="1"/>
          <p:nvPr/>
        </p:nvSpPr>
        <p:spPr>
          <a:xfrm>
            <a:off x="950902" y="4709764"/>
            <a:ext cx="32565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Less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Early stopping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Dropout 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3821F22-312E-4721-95D3-33F8B96648F8}"/>
              </a:ext>
            </a:extLst>
          </p:cNvPr>
          <p:cNvSpPr txBox="1"/>
          <p:nvPr/>
        </p:nvSpPr>
        <p:spPr>
          <a:xfrm>
            <a:off x="925878" y="4336483"/>
            <a:ext cx="5405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Less parameters, sharing parameters 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3D0F169-F45D-49AB-B745-976A4122713E}"/>
              </a:ext>
            </a:extLst>
          </p:cNvPr>
          <p:cNvSpPr/>
          <p:nvPr/>
        </p:nvSpPr>
        <p:spPr>
          <a:xfrm>
            <a:off x="6098455" y="4244810"/>
            <a:ext cx="2548329" cy="20346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3596D82-A239-4001-8186-4334F3281716}"/>
              </a:ext>
            </a:extLst>
          </p:cNvPr>
          <p:cNvSpPr/>
          <p:nvPr/>
        </p:nvSpPr>
        <p:spPr>
          <a:xfrm>
            <a:off x="7106701" y="5190798"/>
            <a:ext cx="1227347" cy="826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8CCDD6-3053-4816-BEE7-5ACE072277B8}"/>
              </a:ext>
            </a:extLst>
          </p:cNvPr>
          <p:cNvSpPr txBox="1"/>
          <p:nvPr/>
        </p:nvSpPr>
        <p:spPr>
          <a:xfrm>
            <a:off x="6339857" y="4698054"/>
            <a:ext cx="233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Fully-connected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0DC9F32-2308-4534-8466-EF6B39EB818F}"/>
              </a:ext>
            </a:extLst>
          </p:cNvPr>
          <p:cNvGrpSpPr/>
          <p:nvPr/>
        </p:nvGrpSpPr>
        <p:grpSpPr>
          <a:xfrm>
            <a:off x="3032615" y="813436"/>
            <a:ext cx="5674357" cy="2790446"/>
            <a:chOff x="3032615" y="813436"/>
            <a:chExt cx="5674357" cy="2790446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1DFE3F-9AC3-4430-80F3-FD59CB88C555}"/>
                </a:ext>
              </a:extLst>
            </p:cNvPr>
            <p:cNvGrpSpPr/>
            <p:nvPr/>
          </p:nvGrpSpPr>
          <p:grpSpPr>
            <a:xfrm>
              <a:off x="5449484" y="813436"/>
              <a:ext cx="3257488" cy="2286406"/>
              <a:chOff x="5999125" y="4110157"/>
              <a:chExt cx="3257488" cy="2286406"/>
            </a:xfrm>
          </p:grpSpPr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EF8A3BC3-485B-4701-B036-81385462A37B}"/>
                  </a:ext>
                </a:extLst>
              </p:cNvPr>
              <p:cNvSpPr/>
              <p:nvPr/>
            </p:nvSpPr>
            <p:spPr>
              <a:xfrm>
                <a:off x="6120657" y="4735456"/>
                <a:ext cx="1659010" cy="1454373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FC5C79FA-F7F8-426F-9C6E-7CD39E718536}"/>
                  </a:ext>
                </a:extLst>
              </p:cNvPr>
              <p:cNvSpPr/>
              <p:nvPr/>
            </p:nvSpPr>
            <p:spPr>
              <a:xfrm>
                <a:off x="6273056" y="4887856"/>
                <a:ext cx="2278497" cy="1454373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0BEBFA6D-0153-43A1-B165-717BDFE4CAD4}"/>
                  </a:ext>
                </a:extLst>
              </p:cNvPr>
              <p:cNvSpPr/>
              <p:nvPr/>
            </p:nvSpPr>
            <p:spPr>
              <a:xfrm>
                <a:off x="7445203" y="4663963"/>
                <a:ext cx="1659010" cy="1454373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1F5173FF-2291-4EBC-A23F-668142A84EB0}"/>
                  </a:ext>
                </a:extLst>
              </p:cNvPr>
              <p:cNvSpPr/>
              <p:nvPr/>
            </p:nvSpPr>
            <p:spPr>
              <a:xfrm>
                <a:off x="7597603" y="5662948"/>
                <a:ext cx="1659010" cy="607788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F113DD99-D0ED-4879-9181-0E624A831B4B}"/>
                  </a:ext>
                </a:extLst>
              </p:cNvPr>
              <p:cNvSpPr/>
              <p:nvPr/>
            </p:nvSpPr>
            <p:spPr>
              <a:xfrm flipV="1">
                <a:off x="5999125" y="4656920"/>
                <a:ext cx="1659010" cy="607788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9AE0DBC6-26A3-40F7-BF9B-1B5146EF8767}"/>
                  </a:ext>
                </a:extLst>
              </p:cNvPr>
              <p:cNvSpPr/>
              <p:nvPr/>
            </p:nvSpPr>
            <p:spPr>
              <a:xfrm flipV="1">
                <a:off x="6794236" y="4110157"/>
                <a:ext cx="650967" cy="2144701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99AFE2A7-7010-494B-A30B-03B86DC165A4}"/>
                  </a:ext>
                </a:extLst>
              </p:cNvPr>
              <p:cNvSpPr/>
              <p:nvPr/>
            </p:nvSpPr>
            <p:spPr>
              <a:xfrm flipV="1">
                <a:off x="7707778" y="4134428"/>
                <a:ext cx="650967" cy="2144701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手繪多邊形: 圖案 37">
                <a:extLst>
                  <a:ext uri="{FF2B5EF4-FFF2-40B4-BE49-F238E27FC236}">
                    <a16:creationId xmlns:a16="http://schemas.microsoft.com/office/drawing/2014/main" id="{457FD72C-6427-452C-B7E8-F83D0777C581}"/>
                  </a:ext>
                </a:extLst>
              </p:cNvPr>
              <p:cNvSpPr/>
              <p:nvPr/>
            </p:nvSpPr>
            <p:spPr>
              <a:xfrm flipV="1">
                <a:off x="8067129" y="4251862"/>
                <a:ext cx="650967" cy="2144701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88A28305-1F5D-448F-B20C-D05B599B3BC7}"/>
                </a:ext>
              </a:extLst>
            </p:cNvPr>
            <p:cNvSpPr/>
            <p:nvPr/>
          </p:nvSpPr>
          <p:spPr>
            <a:xfrm>
              <a:off x="5730251" y="1579593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DA871F3-D5B2-4DB3-88FB-FD8B1A38488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445" y="3187831"/>
              <a:ext cx="25483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0C2EC985-ABE4-487A-98BE-5A5DD58988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22677" y="2071063"/>
              <a:ext cx="22335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18FD12-C5C1-4560-81E4-876BB4F13E9A}"/>
                    </a:ext>
                  </a:extLst>
                </p:cNvPr>
                <p:cNvSpPr txBox="1"/>
                <p:nvPr/>
              </p:nvSpPr>
              <p:spPr>
                <a:xfrm>
                  <a:off x="7916997" y="323455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18FD12-C5C1-4560-81E4-876BB4F13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997" y="323455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C3EC609-AED2-4839-986F-FD4A8F81115D}"/>
                    </a:ext>
                  </a:extLst>
                </p:cNvPr>
                <p:cNvSpPr txBox="1"/>
                <p:nvPr/>
              </p:nvSpPr>
              <p:spPr>
                <a:xfrm>
                  <a:off x="5278745" y="95429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C3EC609-AED2-4839-986F-FD4A8F811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745" y="954295"/>
                  <a:ext cx="24570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95C9B2C-B2E3-415F-AB1A-3EF843F11116}"/>
                </a:ext>
              </a:extLst>
            </p:cNvPr>
            <p:cNvSpPr/>
            <p:nvPr/>
          </p:nvSpPr>
          <p:spPr>
            <a:xfrm>
              <a:off x="6000144" y="2135689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97E857A7-8EBB-4E57-8889-BDB2947876E7}"/>
                </a:ext>
              </a:extLst>
            </p:cNvPr>
            <p:cNvSpPr/>
            <p:nvPr/>
          </p:nvSpPr>
          <p:spPr>
            <a:xfrm>
              <a:off x="7197572" y="1760017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7247D026-032E-4B00-BB2F-DE6FF318523E}"/>
                </a:ext>
              </a:extLst>
            </p:cNvPr>
            <p:cNvSpPr/>
            <p:nvPr/>
          </p:nvSpPr>
          <p:spPr>
            <a:xfrm>
              <a:off x="7720375" y="2551046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4E92FBE-924A-4681-AF21-DCFB19818361}"/>
                </a:ext>
              </a:extLst>
            </p:cNvPr>
            <p:cNvSpPr txBox="1"/>
            <p:nvPr/>
          </p:nvSpPr>
          <p:spPr>
            <a:xfrm>
              <a:off x="3032615" y="1580144"/>
              <a:ext cx="238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constrained </a:t>
              </a:r>
            </a:p>
            <a:p>
              <a:pPr algn="ctr"/>
              <a:r>
                <a:rPr lang="en-US" altLang="zh-TW" sz="2400" dirty="0"/>
                <a:t>model</a:t>
              </a:r>
              <a:endParaRPr lang="zh-TW" altLang="en-US" sz="2400" dirty="0"/>
            </a:p>
          </p:txBody>
        </p:sp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58A58DCA-2817-43EA-80A2-9E3495380BCF}"/>
                </a:ext>
              </a:extLst>
            </p:cNvPr>
            <p:cNvSpPr/>
            <p:nvPr/>
          </p:nvSpPr>
          <p:spPr>
            <a:xfrm rot="19894898">
              <a:off x="4209907" y="2401710"/>
              <a:ext cx="1107098" cy="46166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6130EDFB-075C-4E74-B028-CB6FFE27976F}"/>
                    </a:ext>
                  </a:extLst>
                </p:cNvPr>
                <p:cNvSpPr txBox="1"/>
                <p:nvPr/>
              </p:nvSpPr>
              <p:spPr>
                <a:xfrm>
                  <a:off x="6064931" y="1095999"/>
                  <a:ext cx="2370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6130EDFB-075C-4E74-B028-CB6FFE279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931" y="1095999"/>
                  <a:ext cx="237026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28" r="-77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686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" grpId="0" animBg="1"/>
      <p:bldP spid="4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04788263-7F93-4B0E-BDC2-C49B9CA205C9}"/>
              </a:ext>
            </a:extLst>
          </p:cNvPr>
          <p:cNvGrpSpPr/>
          <p:nvPr/>
        </p:nvGrpSpPr>
        <p:grpSpPr>
          <a:xfrm>
            <a:off x="5673053" y="998134"/>
            <a:ext cx="2734752" cy="2031373"/>
            <a:chOff x="8799852" y="1073911"/>
            <a:chExt cx="2734752" cy="2031373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5B9DCBC-3538-4136-82AE-5E6D908A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9852" y="2509376"/>
              <a:ext cx="2598821" cy="44350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DBFC8E9-5CCB-46DD-8C12-3B74C9B6B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4719" y="2280356"/>
              <a:ext cx="2598821" cy="44350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981973-7EBF-442C-B1AC-6E5841EB8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2252" y="2127956"/>
              <a:ext cx="2202582" cy="97732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1B20CF3-CFAE-4997-A081-A96A8AA4B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7119" y="1626216"/>
              <a:ext cx="1663120" cy="125004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125854E-CAE9-45FB-8637-921995253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2793" y="1073911"/>
              <a:ext cx="966325" cy="1728936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26AD840-3F9B-499E-8B3F-6AF3FB1B0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193" y="1858328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545D2A94-F886-43BD-B12E-D607E787A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978" y="1562774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99D03970-1C9C-4F2B-9DAC-3264768DF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7" y="1318612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239BD44-5417-4BF2-A1B4-E158537D6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8837" y="1813140"/>
              <a:ext cx="1815997" cy="754792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8BAD2C7-E50F-4767-A418-B015185FF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1237" y="15726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A42E2BF2-1532-48FC-BD88-2AC0694D2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637" y="17250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09B800F3-D8D9-473C-98B7-D9599A86E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6037" y="18774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4D909021-43A9-4BD7-8ADD-2D799DACA6F8}"/>
              </a:ext>
            </a:extLst>
          </p:cNvPr>
          <p:cNvGrpSpPr/>
          <p:nvPr/>
        </p:nvGrpSpPr>
        <p:grpSpPr>
          <a:xfrm>
            <a:off x="6000144" y="1760017"/>
            <a:ext cx="1916853" cy="987651"/>
            <a:chOff x="6000144" y="1760017"/>
            <a:chExt cx="1916853" cy="987651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5C865A56-D1AF-4AE7-9B0C-B8A23B93BB4F}"/>
                </a:ext>
              </a:extLst>
            </p:cNvPr>
            <p:cNvSpPr/>
            <p:nvPr/>
          </p:nvSpPr>
          <p:spPr>
            <a:xfrm>
              <a:off x="6000144" y="2135689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2E9A9E5-3206-4416-8794-194231F2F434}"/>
                </a:ext>
              </a:extLst>
            </p:cNvPr>
            <p:cNvSpPr/>
            <p:nvPr/>
          </p:nvSpPr>
          <p:spPr>
            <a:xfrm>
              <a:off x="7197572" y="1760017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047C039-FA8B-4421-AB73-999DC11275D3}"/>
                </a:ext>
              </a:extLst>
            </p:cNvPr>
            <p:cNvSpPr/>
            <p:nvPr/>
          </p:nvSpPr>
          <p:spPr>
            <a:xfrm>
              <a:off x="7720375" y="2551046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471240" y="1626216"/>
            <a:ext cx="170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constrain </a:t>
            </a:r>
            <a:r>
              <a:rPr lang="en-US" altLang="zh-TW" sz="2400" dirty="0">
                <a:solidFill>
                  <a:srgbClr val="FF0000"/>
                </a:solidFill>
              </a:rPr>
              <a:t>too much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blipFill>
                <a:blip r:embed="rId9"/>
                <a:stretch>
                  <a:fillRect l="-4382" r="-398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EDB9027-777A-4A89-83BB-37DF8BEA128F}"/>
              </a:ext>
            </a:extLst>
          </p:cNvPr>
          <p:cNvCxnSpPr>
            <a:cxnSpLocks/>
          </p:cNvCxnSpPr>
          <p:nvPr/>
        </p:nvCxnSpPr>
        <p:spPr>
          <a:xfrm flipV="1">
            <a:off x="5811377" y="1582892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3EED50F-3D7D-4A34-8A20-4E2E0795FED5}"/>
              </a:ext>
            </a:extLst>
          </p:cNvPr>
          <p:cNvCxnSpPr>
            <a:cxnSpLocks/>
          </p:cNvCxnSpPr>
          <p:nvPr/>
        </p:nvCxnSpPr>
        <p:spPr>
          <a:xfrm flipV="1">
            <a:off x="5808251" y="4645099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7A59732-83CB-4663-9312-3E98B38BFDA6}"/>
              </a:ext>
            </a:extLst>
          </p:cNvPr>
          <p:cNvSpPr txBox="1"/>
          <p:nvPr/>
        </p:nvSpPr>
        <p:spPr>
          <a:xfrm>
            <a:off x="5940248" y="3889637"/>
            <a:ext cx="290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Back to model bias 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3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2" grpId="0" animBg="1"/>
      <p:bldP spid="53" grpId="0" animBg="1"/>
      <p:bldP spid="54" grpId="0" animBg="1"/>
      <p:bldP spid="45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做出道地的日式味噌湯，高湯、配料有這些公式！ - 食譜自由配- 自由電子報">
            <a:extLst>
              <a:ext uri="{FF2B5EF4-FFF2-40B4-BE49-F238E27FC236}">
                <a16:creationId xmlns:a16="http://schemas.microsoft.com/office/drawing/2014/main" id="{18A79062-20D3-4431-AC1D-4C8BF9E9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40" y="3763591"/>
            <a:ext cx="1299029" cy="9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483F48-424B-4709-B62B-7CDE2B14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ML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4920AC-5BBB-4103-9061-DD6CAAE96E99}"/>
              </a:ext>
            </a:extLst>
          </p:cNvPr>
          <p:cNvSpPr txBox="1"/>
          <p:nvPr/>
        </p:nvSpPr>
        <p:spPr>
          <a:xfrm>
            <a:off x="628650" y="1668280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AE28DFF-D634-4BD6-BF92-1107F53F8F5D}"/>
                  </a:ext>
                </a:extLst>
              </p:cNvPr>
              <p:cNvSpPr txBox="1"/>
              <p:nvPr/>
            </p:nvSpPr>
            <p:spPr>
              <a:xfrm>
                <a:off x="2562381" y="1690689"/>
                <a:ext cx="413921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AE28DFF-D634-4BD6-BF92-1107F53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81" y="1690689"/>
                <a:ext cx="413921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02CEA54-3C78-426B-8EC7-EB537887CAE8}"/>
              </a:ext>
            </a:extLst>
          </p:cNvPr>
          <p:cNvSpPr txBox="1"/>
          <p:nvPr/>
        </p:nvSpPr>
        <p:spPr>
          <a:xfrm>
            <a:off x="628650" y="2434818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9CE6AB-4458-4501-B3EA-ACC97A016FC2}"/>
                  </a:ext>
                </a:extLst>
              </p:cNvPr>
              <p:cNvSpPr txBox="1"/>
              <p:nvPr/>
            </p:nvSpPr>
            <p:spPr>
              <a:xfrm>
                <a:off x="2442411" y="2481433"/>
                <a:ext cx="2977738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9CE6AB-4458-4501-B3EA-ACC97A016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11" y="2481433"/>
                <a:ext cx="2977738" cy="41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F4BAF5-D38D-49A8-B00A-E395840A592F}"/>
                  </a:ext>
                </a:extLst>
              </p:cNvPr>
              <p:cNvSpPr txBox="1"/>
              <p:nvPr/>
            </p:nvSpPr>
            <p:spPr>
              <a:xfrm>
                <a:off x="1100334" y="3905362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F4BAF5-D38D-49A8-B00A-E395840A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34" y="3905362"/>
                <a:ext cx="259686" cy="369332"/>
              </a:xfrm>
              <a:prstGeom prst="rect">
                <a:avLst/>
              </a:prstGeom>
              <a:blipFill>
                <a:blip r:embed="rId5"/>
                <a:stretch>
                  <a:fillRect l="-30952" t="-26667" r="-7142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A422B4-5291-4DE5-A348-F99564372C53}"/>
                  </a:ext>
                </a:extLst>
              </p:cNvPr>
              <p:cNvSpPr txBox="1"/>
              <p:nvPr/>
            </p:nvSpPr>
            <p:spPr>
              <a:xfrm>
                <a:off x="2588048" y="3859195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phoneme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A422B4-5291-4DE5-A348-F9956437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48" y="3859195"/>
                <a:ext cx="1705429" cy="461665"/>
              </a:xfrm>
              <a:prstGeom prst="rect">
                <a:avLst/>
              </a:prstGeom>
              <a:blipFill>
                <a:blip r:embed="rId6"/>
                <a:stretch>
                  <a:fillRect l="-1075" t="-10526" r="-465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9">
            <a:extLst>
              <a:ext uri="{FF2B5EF4-FFF2-40B4-BE49-F238E27FC236}">
                <a16:creationId xmlns:a16="http://schemas.microsoft.com/office/drawing/2014/main" id="{626B73BA-E868-4914-8ADB-61FD078E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34" y="3823150"/>
            <a:ext cx="854145" cy="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4634D7F-4CD4-4FDB-943D-BA8036F7AA56}"/>
                  </a:ext>
                </a:extLst>
              </p:cNvPr>
              <p:cNvSpPr txBox="1"/>
              <p:nvPr/>
            </p:nvSpPr>
            <p:spPr>
              <a:xfrm>
                <a:off x="5430654" y="403358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4634D7F-4CD4-4FDB-943D-BA8036F7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54" y="4033587"/>
                <a:ext cx="259686" cy="369332"/>
              </a:xfrm>
              <a:prstGeom prst="rect">
                <a:avLst/>
              </a:prstGeom>
              <a:blipFill>
                <a:blip r:embed="rId8"/>
                <a:stretch>
                  <a:fillRect l="-30952" t="-26667" r="-7142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C948D6D-CBC8-47FE-9AC0-F7F39E77A3A9}"/>
                  </a:ext>
                </a:extLst>
              </p:cNvPr>
              <p:cNvSpPr txBox="1"/>
              <p:nvPr/>
            </p:nvSpPr>
            <p:spPr>
              <a:xfrm>
                <a:off x="7136083" y="3987420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soup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C948D6D-CBC8-47FE-9AC0-F7F39E77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083" y="3987420"/>
                <a:ext cx="1705429" cy="461665"/>
              </a:xfrm>
              <a:prstGeom prst="rect">
                <a:avLst/>
              </a:prstGeom>
              <a:blipFill>
                <a:blip r:embed="rId9"/>
                <a:stretch>
                  <a:fillRect l="-107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93218C7-0B80-4380-9630-A7519C71EA6A}"/>
                  </a:ext>
                </a:extLst>
              </p:cNvPr>
              <p:cNvSpPr txBox="1"/>
              <p:nvPr/>
            </p:nvSpPr>
            <p:spPr>
              <a:xfrm>
                <a:off x="1097024" y="5412100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93218C7-0B80-4380-9630-A7519C71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24" y="5412100"/>
                <a:ext cx="259686" cy="369332"/>
              </a:xfrm>
              <a:prstGeom prst="rect">
                <a:avLst/>
              </a:prstGeom>
              <a:blipFill>
                <a:blip r:embed="rId10"/>
                <a:stretch>
                  <a:fillRect l="-30233" t="-26667" r="-6744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9">
            <a:extLst>
              <a:ext uri="{FF2B5EF4-FFF2-40B4-BE49-F238E27FC236}">
                <a16:creationId xmlns:a16="http://schemas.microsoft.com/office/drawing/2014/main" id="{8105D833-A490-4D84-B6A3-095FC265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24" y="5329888"/>
            <a:ext cx="854145" cy="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F654DB-CF1E-4BD1-9A36-5C3A004254F7}"/>
                  </a:ext>
                </a:extLst>
              </p:cNvPr>
              <p:cNvSpPr txBox="1"/>
              <p:nvPr/>
            </p:nvSpPr>
            <p:spPr>
              <a:xfrm>
                <a:off x="2651117" y="5334140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John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F654DB-CF1E-4BD1-9A36-5C3A0042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17" y="5334140"/>
                <a:ext cx="1705429" cy="461665"/>
              </a:xfrm>
              <a:prstGeom prst="rect">
                <a:avLst/>
              </a:prstGeom>
              <a:blipFill>
                <a:blip r:embed="rId11"/>
                <a:stretch>
                  <a:fillRect l="-10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DBE5B-CEF2-427A-B688-9D2690C9E52C}"/>
              </a:ext>
            </a:extLst>
          </p:cNvPr>
          <p:cNvSpPr txBox="1"/>
          <p:nvPr/>
        </p:nvSpPr>
        <p:spPr>
          <a:xfrm>
            <a:off x="2912374" y="5781432"/>
            <a:ext cx="170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(speaker)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03059EC-7C79-469F-91F2-8C81E7E773CF}"/>
                  </a:ext>
                </a:extLst>
              </p:cNvPr>
              <p:cNvSpPr txBox="1"/>
              <p:nvPr/>
            </p:nvSpPr>
            <p:spPr>
              <a:xfrm>
                <a:off x="4949451" y="535971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03059EC-7C79-469F-91F2-8C81E7E7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51" y="5359717"/>
                <a:ext cx="259686" cy="369332"/>
              </a:xfrm>
              <a:prstGeom prst="rect">
                <a:avLst/>
              </a:prstGeom>
              <a:blipFill>
                <a:blip r:embed="rId12"/>
                <a:stretch>
                  <a:fillRect l="-30233" t="-24590" r="-6744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03AA7A9-FA5A-4A78-B50A-48CF87EC8A38}"/>
                  </a:ext>
                </a:extLst>
              </p:cNvPr>
              <p:cNvSpPr txBox="1"/>
              <p:nvPr/>
            </p:nvSpPr>
            <p:spPr>
              <a:xfrm>
                <a:off x="6427164" y="5775725"/>
                <a:ext cx="2282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03AA7A9-FA5A-4A78-B50A-48CF87EC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64" y="5775725"/>
                <a:ext cx="2282752" cy="461665"/>
              </a:xfrm>
              <a:prstGeom prst="rect">
                <a:avLst/>
              </a:prstGeom>
              <a:blipFill>
                <a:blip r:embed="rId13"/>
                <a:stretch>
                  <a:fillRect l="-80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00508A-02FF-4E94-9280-8737E6B00BDE}"/>
              </a:ext>
            </a:extLst>
          </p:cNvPr>
          <p:cNvSpPr txBox="1"/>
          <p:nvPr/>
        </p:nvSpPr>
        <p:spPr>
          <a:xfrm>
            <a:off x="5209137" y="5318724"/>
            <a:ext cx="1917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痛みを知れ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80DAAB-6707-4B59-83B4-CF3ACB2F7024}"/>
              </a:ext>
            </a:extLst>
          </p:cNvPr>
          <p:cNvSpPr txBox="1"/>
          <p:nvPr/>
        </p:nvSpPr>
        <p:spPr>
          <a:xfrm>
            <a:off x="6739375" y="5790098"/>
            <a:ext cx="1957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了解痛苦吧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014143-6DB3-4832-A312-A598BA698B47}"/>
              </a:ext>
            </a:extLst>
          </p:cNvPr>
          <p:cNvSpPr txBox="1"/>
          <p:nvPr/>
        </p:nvSpPr>
        <p:spPr>
          <a:xfrm>
            <a:off x="668534" y="3248328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Speech Recognition </a:t>
            </a:r>
            <a:endParaRPr lang="zh-TW" altLang="en-US" sz="2400" i="1" u="sng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82D764-D327-4698-A9FE-F1155FB68BFB}"/>
              </a:ext>
            </a:extLst>
          </p:cNvPr>
          <p:cNvSpPr txBox="1"/>
          <p:nvPr/>
        </p:nvSpPr>
        <p:spPr>
          <a:xfrm>
            <a:off x="4818060" y="3221117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Image Recognition </a:t>
            </a:r>
            <a:endParaRPr lang="zh-TW" altLang="en-US" sz="2400" i="1" u="sng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1DF356-1390-4B8F-8E36-FE39B6C2B04E}"/>
              </a:ext>
            </a:extLst>
          </p:cNvPr>
          <p:cNvSpPr txBox="1"/>
          <p:nvPr/>
        </p:nvSpPr>
        <p:spPr>
          <a:xfrm>
            <a:off x="673825" y="4705646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Speaker Recognition </a:t>
            </a:r>
            <a:endParaRPr lang="zh-TW" altLang="en-US" sz="2400" i="1" u="sng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9D873DD-D37D-4D10-A4AF-84DB108D3072}"/>
              </a:ext>
            </a:extLst>
          </p:cNvPr>
          <p:cNvSpPr txBox="1"/>
          <p:nvPr/>
        </p:nvSpPr>
        <p:spPr>
          <a:xfrm>
            <a:off x="4810954" y="4799969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Machine Translation</a:t>
            </a:r>
            <a:endParaRPr lang="zh-TW" alt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179827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6" grpId="0"/>
      <p:bldP spid="18" grpId="0"/>
      <p:bldP spid="19" grpId="0"/>
      <p:bldP spid="20" grpId="0"/>
      <p:bldP spid="22" grpId="0"/>
      <p:bldP spid="25" grpId="0"/>
      <p:bldP spid="27" grpId="0"/>
      <p:bldP spid="26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D04B-91E6-4E6B-AAA9-B3A8D551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Bias-Complexity Trade-off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0C5B520-65A3-4E32-86E0-E421346BDA6A}"/>
              </a:ext>
            </a:extLst>
          </p:cNvPr>
          <p:cNvCxnSpPr/>
          <p:nvPr/>
        </p:nvCxnSpPr>
        <p:spPr>
          <a:xfrm>
            <a:off x="2057398" y="5238750"/>
            <a:ext cx="542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1A309C-AA17-4F6C-BC47-E83F0BFA84CD}"/>
              </a:ext>
            </a:extLst>
          </p:cNvPr>
          <p:cNvCxnSpPr>
            <a:cxnSpLocks/>
          </p:cNvCxnSpPr>
          <p:nvPr/>
        </p:nvCxnSpPr>
        <p:spPr>
          <a:xfrm flipV="1">
            <a:off x="2057398" y="1943100"/>
            <a:ext cx="0" cy="32956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3DEB57-6187-40EC-9295-CA975589F755}"/>
              </a:ext>
            </a:extLst>
          </p:cNvPr>
          <p:cNvSpPr txBox="1"/>
          <p:nvPr/>
        </p:nvSpPr>
        <p:spPr>
          <a:xfrm>
            <a:off x="628650" y="1928515"/>
            <a:ext cx="121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loss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E2A03D-CB3A-48F3-A495-931117CF4CBA}"/>
              </a:ext>
            </a:extLst>
          </p:cNvPr>
          <p:cNvSpPr txBox="1"/>
          <p:nvPr/>
        </p:nvSpPr>
        <p:spPr>
          <a:xfrm>
            <a:off x="1847846" y="5354338"/>
            <a:ext cx="5886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 becomes complex </a:t>
            </a:r>
          </a:p>
          <a:p>
            <a:pPr algn="ctr"/>
            <a:r>
              <a:rPr lang="en-US" altLang="zh-TW" sz="2800" dirty="0"/>
              <a:t>(e.g. more features, more parameters)</a:t>
            </a:r>
            <a:endParaRPr lang="zh-TW" altLang="en-US" sz="2800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FB0A300-05B1-47C8-98B3-259632E7166C}"/>
              </a:ext>
            </a:extLst>
          </p:cNvPr>
          <p:cNvSpPr/>
          <p:nvPr/>
        </p:nvSpPr>
        <p:spPr>
          <a:xfrm>
            <a:off x="2324098" y="2307941"/>
            <a:ext cx="4895849" cy="2678398"/>
          </a:xfrm>
          <a:custGeom>
            <a:avLst/>
            <a:gdLst>
              <a:gd name="connsiteX0" fmla="*/ 0 w 4724400"/>
              <a:gd name="connsiteY0" fmla="*/ 0 h 3072733"/>
              <a:gd name="connsiteX1" fmla="*/ 457200 w 4724400"/>
              <a:gd name="connsiteY1" fmla="*/ 1657350 h 3072733"/>
              <a:gd name="connsiteX2" fmla="*/ 1314450 w 4724400"/>
              <a:gd name="connsiteY2" fmla="*/ 2743200 h 3072733"/>
              <a:gd name="connsiteX3" fmla="*/ 2933700 w 4724400"/>
              <a:gd name="connsiteY3" fmla="*/ 3028950 h 3072733"/>
              <a:gd name="connsiteX4" fmla="*/ 4724400 w 4724400"/>
              <a:gd name="connsiteY4" fmla="*/ 3067050 h 30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0" h="3072733">
                <a:moveTo>
                  <a:pt x="0" y="0"/>
                </a:moveTo>
                <a:cubicBezTo>
                  <a:pt x="119062" y="600075"/>
                  <a:pt x="238125" y="1200150"/>
                  <a:pt x="457200" y="1657350"/>
                </a:cubicBezTo>
                <a:cubicBezTo>
                  <a:pt x="676275" y="2114550"/>
                  <a:pt x="901700" y="2514600"/>
                  <a:pt x="1314450" y="2743200"/>
                </a:cubicBezTo>
                <a:cubicBezTo>
                  <a:pt x="1727200" y="2971800"/>
                  <a:pt x="2365375" y="2974975"/>
                  <a:pt x="2933700" y="3028950"/>
                </a:cubicBezTo>
                <a:cubicBezTo>
                  <a:pt x="3502025" y="3082925"/>
                  <a:pt x="4113212" y="3074987"/>
                  <a:pt x="4724400" y="306705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3F7103-0252-4C86-A3F7-6D5B14B0E1C4}"/>
              </a:ext>
            </a:extLst>
          </p:cNvPr>
          <p:cNvSpPr txBox="1"/>
          <p:nvPr/>
        </p:nvSpPr>
        <p:spPr>
          <a:xfrm>
            <a:off x="6286500" y="4381522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Training loss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200C8712-E583-4B72-BE04-F61D3F5DE433}"/>
              </a:ext>
            </a:extLst>
          </p:cNvPr>
          <p:cNvSpPr/>
          <p:nvPr/>
        </p:nvSpPr>
        <p:spPr>
          <a:xfrm>
            <a:off x="2362196" y="1996450"/>
            <a:ext cx="5314950" cy="2800482"/>
          </a:xfrm>
          <a:custGeom>
            <a:avLst/>
            <a:gdLst>
              <a:gd name="connsiteX0" fmla="*/ 0 w 5314950"/>
              <a:gd name="connsiteY0" fmla="*/ 0 h 2800482"/>
              <a:gd name="connsiteX1" fmla="*/ 1066800 w 5314950"/>
              <a:gd name="connsiteY1" fmla="*/ 2286000 h 2800482"/>
              <a:gd name="connsiteX2" fmla="*/ 2647950 w 5314950"/>
              <a:gd name="connsiteY2" fmla="*/ 2800350 h 2800482"/>
              <a:gd name="connsiteX3" fmla="*/ 3981450 w 5314950"/>
              <a:gd name="connsiteY3" fmla="*/ 2266950 h 2800482"/>
              <a:gd name="connsiteX4" fmla="*/ 5314950 w 5314950"/>
              <a:gd name="connsiteY4" fmla="*/ 152400 h 280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800482">
                <a:moveTo>
                  <a:pt x="0" y="0"/>
                </a:moveTo>
                <a:cubicBezTo>
                  <a:pt x="312737" y="909637"/>
                  <a:pt x="625475" y="1819275"/>
                  <a:pt x="1066800" y="2286000"/>
                </a:cubicBezTo>
                <a:cubicBezTo>
                  <a:pt x="1508125" y="2752725"/>
                  <a:pt x="2162175" y="2803525"/>
                  <a:pt x="2647950" y="2800350"/>
                </a:cubicBezTo>
                <a:cubicBezTo>
                  <a:pt x="3133725" y="2797175"/>
                  <a:pt x="3536950" y="2708275"/>
                  <a:pt x="3981450" y="2266950"/>
                </a:cubicBezTo>
                <a:cubicBezTo>
                  <a:pt x="4425950" y="1825625"/>
                  <a:pt x="4870450" y="989012"/>
                  <a:pt x="5314950" y="1524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970BDF-9A1D-4405-92BB-106E0007F25D}"/>
              </a:ext>
            </a:extLst>
          </p:cNvPr>
          <p:cNvSpPr txBox="1"/>
          <p:nvPr/>
        </p:nvSpPr>
        <p:spPr>
          <a:xfrm>
            <a:off x="5638799" y="2001234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Testing loss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7FB7AE-7451-4266-A596-1D1743CDD4D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791071" y="3987520"/>
            <a:ext cx="0" cy="1251230"/>
          </a:xfrm>
          <a:prstGeom prst="line">
            <a:avLst/>
          </a:prstGeom>
          <a:ln w="76200">
            <a:solidFill>
              <a:srgbClr val="0000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C4C7AD1-079A-4598-9B46-E914349DAEC7}"/>
              </a:ext>
            </a:extLst>
          </p:cNvPr>
          <p:cNvSpPr txBox="1"/>
          <p:nvPr/>
        </p:nvSpPr>
        <p:spPr>
          <a:xfrm>
            <a:off x="3590924" y="3464300"/>
            <a:ext cx="2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select this one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9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64" y="825997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0889" y="825997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0972" y="825997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15027" y="311832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5110" y="35503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47232" y="166580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47232" y="216837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47231" y="266493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01695" y="1665802"/>
            <a:ext cx="14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01696" y="2168374"/>
            <a:ext cx="14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0.7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1696" y="2670935"/>
            <a:ext cx="166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97290" y="1665802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229632" y="1466860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229632" y="2396201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75957" y="191701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75957" y="2396201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612242" y="289576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857421" y="2895767"/>
            <a:ext cx="5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96492" y="2665826"/>
            <a:ext cx="183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7231" y="2644999"/>
            <a:ext cx="3510190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88686" y="116114"/>
            <a:ext cx="3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Homework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65598" y="3124336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Pick this one!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3044" y="3098075"/>
            <a:ext cx="227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May be poor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CAD387-3DBA-4401-9DFE-BA3289E1B66F}"/>
              </a:ext>
            </a:extLst>
          </p:cNvPr>
          <p:cNvSpPr txBox="1"/>
          <p:nvPr/>
        </p:nvSpPr>
        <p:spPr>
          <a:xfrm>
            <a:off x="427977" y="3534592"/>
            <a:ext cx="370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prstClr val="black"/>
                </a:solidFill>
              </a:rPr>
              <a:t>The extreme example again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C056246-C212-4696-9018-3183E015F2A1}"/>
                  </a:ext>
                </a:extLst>
              </p:cNvPr>
              <p:cNvSpPr txBox="1"/>
              <p:nvPr/>
            </p:nvSpPr>
            <p:spPr>
              <a:xfrm>
                <a:off x="640619" y="4195396"/>
                <a:ext cx="243175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C056246-C212-4696-9018-3183E015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9" y="4195396"/>
                <a:ext cx="2431755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C263919-FB60-4430-ADDE-9E899C068374}"/>
                  </a:ext>
                </a:extLst>
              </p:cNvPr>
              <p:cNvSpPr txBox="1"/>
              <p:nvPr/>
            </p:nvSpPr>
            <p:spPr>
              <a:xfrm>
                <a:off x="3350597" y="4268621"/>
                <a:ext cx="110235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C263919-FB60-4430-ADDE-9E899C06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97" y="4268621"/>
                <a:ext cx="1102353" cy="381258"/>
              </a:xfrm>
              <a:prstGeom prst="rect">
                <a:avLst/>
              </a:prstGeom>
              <a:blipFill>
                <a:blip r:embed="rId3"/>
                <a:stretch>
                  <a:fillRect l="-5556" t="-1587" r="-3889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4FC2EB5-E6A5-40C1-B099-202D388AA567}"/>
                  </a:ext>
                </a:extLst>
              </p:cNvPr>
              <p:cNvSpPr txBox="1"/>
              <p:nvPr/>
            </p:nvSpPr>
            <p:spPr>
              <a:xfrm>
                <a:off x="3350597" y="4649879"/>
                <a:ext cx="1451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4FC2EB5-E6A5-40C1-B099-202D388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97" y="4649879"/>
                <a:ext cx="1451038" cy="369332"/>
              </a:xfrm>
              <a:prstGeom prst="rect">
                <a:avLst/>
              </a:prstGeom>
              <a:blipFill>
                <a:blip r:embed="rId4"/>
                <a:stretch>
                  <a:fillRect l="-4622" r="-462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FB1C70A-8210-4A76-A494-408D9F663A1E}"/>
                  </a:ext>
                </a:extLst>
              </p:cNvPr>
              <p:cNvSpPr txBox="1"/>
              <p:nvPr/>
            </p:nvSpPr>
            <p:spPr>
              <a:xfrm>
                <a:off x="5032631" y="4442929"/>
                <a:ext cx="3827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: 1 - 10000000000000000000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FB1C70A-8210-4A76-A494-408D9F663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31" y="4442929"/>
                <a:ext cx="3827394" cy="369332"/>
              </a:xfrm>
              <a:prstGeom prst="rect">
                <a:avLst/>
              </a:prstGeom>
              <a:blipFill>
                <a:blip r:embed="rId5"/>
                <a:stretch>
                  <a:fillRect l="-2871" t="-26667" r="-319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07E6089-8D2E-4F03-9D90-A6ABEFD9DAE3}"/>
                  </a:ext>
                </a:extLst>
              </p:cNvPr>
              <p:cNvSpPr txBox="1"/>
              <p:nvPr/>
            </p:nvSpPr>
            <p:spPr>
              <a:xfrm>
                <a:off x="612483" y="5129692"/>
                <a:ext cx="8219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It is possible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56789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b="1" dirty="0"/>
                  <a:t>happens</a:t>
                </a:r>
                <a:r>
                  <a:rPr lang="en-US" altLang="zh-TW" sz="2400" dirty="0"/>
                  <a:t> to get good performance on public testing set.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07E6089-8D2E-4F03-9D90-A6ABEFD9D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3" y="5129692"/>
                <a:ext cx="8219406" cy="830997"/>
              </a:xfrm>
              <a:prstGeom prst="rect">
                <a:avLst/>
              </a:prstGeom>
              <a:blipFill>
                <a:blip r:embed="rId6"/>
                <a:stretch>
                  <a:fillRect l="-1112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39A92E-7A72-4975-A31E-FB6BDDEB3F68}"/>
                  </a:ext>
                </a:extLst>
              </p:cNvPr>
              <p:cNvSpPr txBox="1"/>
              <p:nvPr/>
            </p:nvSpPr>
            <p:spPr>
              <a:xfrm>
                <a:off x="612483" y="5945949"/>
                <a:ext cx="8219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So you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56789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/>
                  <a:t> ……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C39A92E-7A72-4975-A31E-FB6BDDEB3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3" y="5945949"/>
                <a:ext cx="8219406" cy="461665"/>
              </a:xfrm>
              <a:prstGeom prst="rect">
                <a:avLst/>
              </a:prstGeom>
              <a:blipFill>
                <a:blip r:embed="rId7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0F67572B-9E57-4277-B6F0-FEEE8426459F}"/>
              </a:ext>
            </a:extLst>
          </p:cNvPr>
          <p:cNvSpPr txBox="1"/>
          <p:nvPr/>
        </p:nvSpPr>
        <p:spPr>
          <a:xfrm>
            <a:off x="4283990" y="5993333"/>
            <a:ext cx="436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 on private testing set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529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3" grpId="0"/>
      <p:bldP spid="24" grpId="0" animBg="1"/>
      <p:bldP spid="29" grpId="0"/>
      <p:bldP spid="30" grpId="0"/>
      <p:bldP spid="28" grpId="0"/>
      <p:bldP spid="34" grpId="0"/>
      <p:bldP spid="35" grpId="0"/>
      <p:bldP spid="36" grpId="0"/>
      <p:bldP spid="37" grpId="0"/>
      <p:bldP spid="2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picard pa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7" y="3737348"/>
            <a:ext cx="4474711" cy="2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72657" y="4364292"/>
            <a:ext cx="292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http://www.chioka.in/how-to-select-your-final-models-in-a-kaggle-competitio/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2657" y="3959109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What will happen?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273466-796A-442B-9FE5-1AFD120CABA2}"/>
              </a:ext>
            </a:extLst>
          </p:cNvPr>
          <p:cNvGrpSpPr/>
          <p:nvPr/>
        </p:nvGrpSpPr>
        <p:grpSpPr>
          <a:xfrm>
            <a:off x="188686" y="116114"/>
            <a:ext cx="8128000" cy="3025445"/>
            <a:chOff x="188686" y="116114"/>
            <a:chExt cx="8128000" cy="302544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C3C121-4714-4E0E-A780-8F08FB74EC64}"/>
                </a:ext>
              </a:extLst>
            </p:cNvPr>
            <p:cNvSpPr/>
            <p:nvPr/>
          </p:nvSpPr>
          <p:spPr>
            <a:xfrm>
              <a:off x="541564" y="825997"/>
              <a:ext cx="2946400" cy="62411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Training Set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876402B-E71F-4784-85FB-EBB1320F3E4B}"/>
                </a:ext>
              </a:extLst>
            </p:cNvPr>
            <p:cNvSpPr/>
            <p:nvPr/>
          </p:nvSpPr>
          <p:spPr>
            <a:xfrm>
              <a:off x="4030889" y="825997"/>
              <a:ext cx="1995714" cy="6241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Testing Set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C1915F6-297B-4A81-909B-3C8BB9EB3F89}"/>
                </a:ext>
              </a:extLst>
            </p:cNvPr>
            <p:cNvSpPr/>
            <p:nvPr/>
          </p:nvSpPr>
          <p:spPr>
            <a:xfrm>
              <a:off x="6320972" y="825997"/>
              <a:ext cx="1995714" cy="6241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Testing Set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C69A40DD-40EC-4E5C-AD54-ED16F0A22340}"/>
                </a:ext>
              </a:extLst>
            </p:cNvPr>
            <p:cNvSpPr txBox="1"/>
            <p:nvPr/>
          </p:nvSpPr>
          <p:spPr>
            <a:xfrm>
              <a:off x="4115027" y="311832"/>
              <a:ext cx="1827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public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537B7FE-35D4-4CC7-B1F9-86F8F2BEABAC}"/>
                </a:ext>
              </a:extLst>
            </p:cNvPr>
            <p:cNvSpPr txBox="1"/>
            <p:nvPr/>
          </p:nvSpPr>
          <p:spPr>
            <a:xfrm>
              <a:off x="6405110" y="355033"/>
              <a:ext cx="1827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private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1443D8B-B8A6-4F16-8C64-76641F595914}"/>
                </a:ext>
              </a:extLst>
            </p:cNvPr>
            <p:cNvSpPr txBox="1"/>
            <p:nvPr/>
          </p:nvSpPr>
          <p:spPr>
            <a:xfrm>
              <a:off x="2347232" y="1665803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7087F1B-CA97-4662-8D2C-954EC205F64F}"/>
                </a:ext>
              </a:extLst>
            </p:cNvPr>
            <p:cNvSpPr txBox="1"/>
            <p:nvPr/>
          </p:nvSpPr>
          <p:spPr>
            <a:xfrm>
              <a:off x="2347232" y="2168375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5B40F7C-A8E8-4378-9A46-43F4C644C644}"/>
                </a:ext>
              </a:extLst>
            </p:cNvPr>
            <p:cNvSpPr txBox="1"/>
            <p:nvPr/>
          </p:nvSpPr>
          <p:spPr>
            <a:xfrm>
              <a:off x="2347231" y="2664935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8F8EF25-80A5-4026-88E6-8FA448A931E0}"/>
                </a:ext>
              </a:extLst>
            </p:cNvPr>
            <p:cNvSpPr txBox="1"/>
            <p:nvPr/>
          </p:nvSpPr>
          <p:spPr>
            <a:xfrm>
              <a:off x="4501695" y="1665802"/>
              <a:ext cx="1440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= 0.9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D51665D-1C16-4E4D-8FFE-2C28188F24DC}"/>
                </a:ext>
              </a:extLst>
            </p:cNvPr>
            <p:cNvSpPr txBox="1"/>
            <p:nvPr/>
          </p:nvSpPr>
          <p:spPr>
            <a:xfrm>
              <a:off x="4501696" y="2168374"/>
              <a:ext cx="1440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= 0.7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597C2F7-984E-4EF7-A38C-BAD7C4065AD3}"/>
                </a:ext>
              </a:extLst>
            </p:cNvPr>
            <p:cNvSpPr txBox="1"/>
            <p:nvPr/>
          </p:nvSpPr>
          <p:spPr>
            <a:xfrm>
              <a:off x="4501696" y="2670935"/>
              <a:ext cx="1662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= 0.5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左大括弧 43">
              <a:extLst>
                <a:ext uri="{FF2B5EF4-FFF2-40B4-BE49-F238E27FC236}">
                  <a16:creationId xmlns:a16="http://schemas.microsoft.com/office/drawing/2014/main" id="{2E612531-3BC5-4D19-A25E-347C922682AD}"/>
                </a:ext>
              </a:extLst>
            </p:cNvPr>
            <p:cNvSpPr/>
            <p:nvPr/>
          </p:nvSpPr>
          <p:spPr>
            <a:xfrm>
              <a:off x="1897290" y="1665802"/>
              <a:ext cx="478970" cy="1460798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98AEB7C-EECE-48D3-A8D8-75E8539EFA7A}"/>
                </a:ext>
              </a:extLst>
            </p:cNvPr>
            <p:cNvCxnSpPr/>
            <p:nvPr/>
          </p:nvCxnSpPr>
          <p:spPr>
            <a:xfrm>
              <a:off x="1229632" y="1466860"/>
              <a:ext cx="0" cy="92934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1AEC06C-0478-4B42-88B5-80D3E7F2882D}"/>
                </a:ext>
              </a:extLst>
            </p:cNvPr>
            <p:cNvCxnSpPr/>
            <p:nvPr/>
          </p:nvCxnSpPr>
          <p:spPr>
            <a:xfrm>
              <a:off x="1229632" y="2396201"/>
              <a:ext cx="6096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C9AB0035-5EF8-40DD-BD2B-9D2FF6F906CA}"/>
                </a:ext>
              </a:extLst>
            </p:cNvPr>
            <p:cNvCxnSpPr/>
            <p:nvPr/>
          </p:nvCxnSpPr>
          <p:spPr>
            <a:xfrm>
              <a:off x="3575957" y="1917016"/>
              <a:ext cx="967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BE1C524-B3DD-4E50-80CF-07FAA6021384}"/>
                </a:ext>
              </a:extLst>
            </p:cNvPr>
            <p:cNvCxnSpPr/>
            <p:nvPr/>
          </p:nvCxnSpPr>
          <p:spPr>
            <a:xfrm>
              <a:off x="3575957" y="2396201"/>
              <a:ext cx="967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0AF77E00-08B8-4C71-9E00-1B9B2B6086E1}"/>
                </a:ext>
              </a:extLst>
            </p:cNvPr>
            <p:cNvCxnSpPr/>
            <p:nvPr/>
          </p:nvCxnSpPr>
          <p:spPr>
            <a:xfrm>
              <a:off x="3612242" y="2895767"/>
              <a:ext cx="9679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FE042896-9C76-4C0D-B1A5-F833B8F0A2A9}"/>
                </a:ext>
              </a:extLst>
            </p:cNvPr>
            <p:cNvCxnSpPr/>
            <p:nvPr/>
          </p:nvCxnSpPr>
          <p:spPr>
            <a:xfrm>
              <a:off x="5857421" y="2895767"/>
              <a:ext cx="521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0739875-1CA0-44CC-A50A-FA6D4E62BF0E}"/>
                </a:ext>
              </a:extLst>
            </p:cNvPr>
            <p:cNvSpPr txBox="1"/>
            <p:nvPr/>
          </p:nvSpPr>
          <p:spPr>
            <a:xfrm>
              <a:off x="6396492" y="2665826"/>
              <a:ext cx="183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mse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&gt; 0.5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F942C3B-5B5B-4449-9FD7-A8E3673B27F3}"/>
                </a:ext>
              </a:extLst>
            </p:cNvPr>
            <p:cNvSpPr/>
            <p:nvPr/>
          </p:nvSpPr>
          <p:spPr>
            <a:xfrm>
              <a:off x="2347231" y="2644999"/>
              <a:ext cx="3510190" cy="4965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6035F6A-472C-4DB8-93A3-FF699F98E0BA}"/>
                </a:ext>
              </a:extLst>
            </p:cNvPr>
            <p:cNvSpPr txBox="1"/>
            <p:nvPr/>
          </p:nvSpPr>
          <p:spPr>
            <a:xfrm>
              <a:off x="188686" y="116114"/>
              <a:ext cx="3386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Homework</a:t>
              </a:r>
              <a:endParaRPr kumimoji="0" lang="zh-TW" altLang="en-US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61DD779-C2B8-412E-8F67-F52CDBA70120}"/>
              </a:ext>
            </a:extLst>
          </p:cNvPr>
          <p:cNvGrpSpPr/>
          <p:nvPr/>
        </p:nvGrpSpPr>
        <p:grpSpPr>
          <a:xfrm>
            <a:off x="4165598" y="3098075"/>
            <a:ext cx="4520207" cy="487926"/>
            <a:chOff x="4165598" y="3098075"/>
            <a:chExt cx="4520207" cy="487926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38BEC1A-7BE7-46FA-A3DC-F18C470373A7}"/>
                </a:ext>
              </a:extLst>
            </p:cNvPr>
            <p:cNvSpPr txBox="1"/>
            <p:nvPr/>
          </p:nvSpPr>
          <p:spPr>
            <a:xfrm>
              <a:off x="4165598" y="3124336"/>
              <a:ext cx="199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Pick this one!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773D80E-4293-45BD-A53C-5C79F60B9528}"/>
                </a:ext>
              </a:extLst>
            </p:cNvPr>
            <p:cNvSpPr txBox="1"/>
            <p:nvPr/>
          </p:nvSpPr>
          <p:spPr>
            <a:xfrm>
              <a:off x="6413044" y="3098075"/>
              <a:ext cx="2272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May be poor 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222222A-1EB5-47E7-8C17-E9997D53AEDB}"/>
              </a:ext>
            </a:extLst>
          </p:cNvPr>
          <p:cNvSpPr txBox="1"/>
          <p:nvPr/>
        </p:nvSpPr>
        <p:spPr>
          <a:xfrm>
            <a:off x="779453" y="5400364"/>
            <a:ext cx="516301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This explains why machine usually beats human on benchmark corpora.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F7B5695-2A0E-4BC1-A367-C1B697612374}"/>
              </a:ext>
            </a:extLst>
          </p:cNvPr>
          <p:cNvSpPr txBox="1"/>
          <p:nvPr/>
        </p:nvSpPr>
        <p:spPr>
          <a:xfrm>
            <a:off x="5982146" y="1443451"/>
            <a:ext cx="266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6" grpId="0" animBg="1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Validation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" name="直線單箭頭接點 12"/>
          <p:cNvCxnSpPr>
            <a:stCxn id="4" idx="2"/>
            <a:endCxn id="10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11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22800" y="4695955"/>
            <a:ext cx="148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22800" y="5198527"/>
            <a:ext cx="155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822801" y="5701088"/>
            <a:ext cx="155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5846" y="5710121"/>
            <a:ext cx="155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左大括弧 27"/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1961" y="5688282"/>
            <a:ext cx="156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2904" y="5671183"/>
            <a:ext cx="332524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Using the results of public testing data to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select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your 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are making public set better than private set.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recommend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820215C-7FC1-4474-9A4B-C73007B3B31C}"/>
              </a:ext>
            </a:extLst>
          </p:cNvPr>
          <p:cNvSpPr txBox="1"/>
          <p:nvPr/>
        </p:nvSpPr>
        <p:spPr>
          <a:xfrm>
            <a:off x="420120" y="1644421"/>
            <a:ext cx="3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split?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5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1" grpId="0"/>
      <p:bldP spid="33" grpId="0" animBg="1"/>
      <p:bldP spid="40" grpId="0"/>
      <p:bldP spid="48" grpId="0"/>
      <p:bldP spid="49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N-fold 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41340" y="2414179"/>
            <a:ext cx="145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66738" y="3096469"/>
            <a:ext cx="142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41340" y="3778759"/>
            <a:ext cx="146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13908" y="2414179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013908" y="3096469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039306" y="3778759"/>
            <a:ext cx="147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660902" y="2404294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60902" y="3086584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21893" y="3768874"/>
            <a:ext cx="153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lang="en-US" altLang="zh-TW" sz="2400" dirty="0" err="1">
                <a:solidFill>
                  <a:prstClr val="black"/>
                </a:solidFill>
              </a:rPr>
              <a:t>mse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9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776667" y="5675240"/>
            <a:ext cx="1316112" cy="3794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5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of 2/26!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0265"/>
              </p:ext>
            </p:extLst>
          </p:nvPr>
        </p:nvGraphicFramePr>
        <p:xfrm>
          <a:off x="265045" y="1690689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1671388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DC07A2F-B7EC-4EAB-ACFA-EB5F8A78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15" y="2123031"/>
            <a:ext cx="6668158" cy="456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8B1669-2632-4F5D-B931-DEBBF7F122F1}"/>
              </a:ext>
            </a:extLst>
          </p:cNvPr>
          <p:cNvSpPr txBox="1"/>
          <p:nvPr/>
        </p:nvSpPr>
        <p:spPr>
          <a:xfrm>
            <a:off x="6516914" y="5370927"/>
            <a:ext cx="132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 = 2.58k</a:t>
            </a:r>
            <a:endParaRPr lang="zh-TW" altLang="en-US" sz="24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97A5EA9-BA60-49A0-9BAF-61F66C3D0686}"/>
              </a:ext>
            </a:extLst>
          </p:cNvPr>
          <p:cNvSpPr/>
          <p:nvPr/>
        </p:nvSpPr>
        <p:spPr>
          <a:xfrm>
            <a:off x="7178113" y="2307820"/>
            <a:ext cx="291301" cy="2575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287C2D6-1CCF-43CB-A7CB-3F804A08ACBB}"/>
              </a:ext>
            </a:extLst>
          </p:cNvPr>
          <p:cNvSpPr/>
          <p:nvPr/>
        </p:nvSpPr>
        <p:spPr>
          <a:xfrm>
            <a:off x="7259416" y="4067175"/>
            <a:ext cx="171898" cy="1704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C4B3C5-6D46-4386-913A-5026A0FC1788}"/>
              </a:ext>
            </a:extLst>
          </p:cNvPr>
          <p:cNvSpPr txBox="1"/>
          <p:nvPr/>
        </p:nvSpPr>
        <p:spPr>
          <a:xfrm>
            <a:off x="2310172" y="2334567"/>
            <a:ext cx="338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real, </a:t>
            </a:r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predicted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7A0E96-A5AB-4D90-BF44-AAFC0DB2F1C5}"/>
              </a:ext>
            </a:extLst>
          </p:cNvPr>
          <p:cNvSpPr txBox="1"/>
          <p:nvPr/>
        </p:nvSpPr>
        <p:spPr>
          <a:xfrm>
            <a:off x="6429060" y="2205777"/>
            <a:ext cx="86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6279847" y="3608826"/>
            <a:ext cx="1316112" cy="3794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14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B417A-9805-4877-922C-BA6616D2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Mismatch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9F09D-1B61-4E94-B747-DE89A9B1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Your training and testing data have different distributions. 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BF0ED6-187C-4D0B-9EAE-7992C0FF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286"/>
            <a:ext cx="9144000" cy="9215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70DF93-E272-40C2-89A6-CA3622097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4181"/>
            <a:ext cx="9144000" cy="106471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B3F83A0-6A96-469D-974D-64F15A8AE53D}"/>
              </a:ext>
            </a:extLst>
          </p:cNvPr>
          <p:cNvSpPr txBox="1"/>
          <p:nvPr/>
        </p:nvSpPr>
        <p:spPr>
          <a:xfrm>
            <a:off x="0" y="3322516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Data</a:t>
            </a:r>
            <a:endParaRPr lang="zh-TW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06E64C-D00B-41E8-BAFF-1E285A70B673}"/>
              </a:ext>
            </a:extLst>
          </p:cNvPr>
          <p:cNvSpPr txBox="1"/>
          <p:nvPr/>
        </p:nvSpPr>
        <p:spPr>
          <a:xfrm>
            <a:off x="0" y="5135621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Data</a:t>
            </a:r>
            <a:endParaRPr lang="zh-TW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62F137-3889-4B7A-8CB7-BC26720822D7}"/>
              </a:ext>
            </a:extLst>
          </p:cNvPr>
          <p:cNvSpPr txBox="1"/>
          <p:nvPr/>
        </p:nvSpPr>
        <p:spPr>
          <a:xfrm>
            <a:off x="2965904" y="4749439"/>
            <a:ext cx="612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Simply increasing the training data will not help.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D2DD4D-7493-4039-A9A3-0EABEBCE3321}"/>
              </a:ext>
            </a:extLst>
          </p:cNvPr>
          <p:cNvSpPr txBox="1"/>
          <p:nvPr/>
        </p:nvSpPr>
        <p:spPr>
          <a:xfrm>
            <a:off x="741557" y="2639204"/>
            <a:ext cx="777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HWs do not have this problem, except HW11</a:t>
            </a:r>
            <a:endParaRPr lang="zh-TW" alt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897D40-819E-4F9D-B175-C25F7EA65BC1}"/>
              </a:ext>
            </a:extLst>
          </p:cNvPr>
          <p:cNvSpPr txBox="1"/>
          <p:nvPr/>
        </p:nvSpPr>
        <p:spPr>
          <a:xfrm>
            <a:off x="2911311" y="2158032"/>
            <a:ext cx="5417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Be aware of how data is generated.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96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2407105" y="5946610"/>
            <a:ext cx="5541140" cy="771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9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639461"/>
              </p:ext>
            </p:extLst>
          </p:nvPr>
        </p:nvGraphicFramePr>
        <p:xfrm>
          <a:off x="628650" y="121233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ML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951063" y="407133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071332"/>
                <a:ext cx="1363130" cy="369332"/>
              </a:xfrm>
              <a:prstGeom prst="rect">
                <a:avLst/>
              </a:prstGeom>
              <a:blipFill>
                <a:blip r:embed="rId8"/>
                <a:stretch>
                  <a:fillRect l="-491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427259" y="2186317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Training: </a:t>
            </a:r>
            <a:endParaRPr kumimoji="0" lang="zh-TW" altLang="en-US" sz="240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777219F-63B6-4468-AF2E-13F2B919A9B5}"/>
                  </a:ext>
                </a:extLst>
              </p:cNvPr>
              <p:cNvSpPr txBox="1"/>
              <p:nvPr/>
            </p:nvSpPr>
            <p:spPr>
              <a:xfrm>
                <a:off x="4233829" y="4071332"/>
                <a:ext cx="686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777219F-63B6-4468-AF2E-13F2B919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29" y="4071332"/>
                <a:ext cx="686534" cy="369332"/>
              </a:xfrm>
              <a:prstGeom prst="rect">
                <a:avLst/>
              </a:prstGeom>
              <a:blipFill>
                <a:blip r:embed="rId9"/>
                <a:stretch>
                  <a:fillRect l="-1071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24F856-FA85-4B36-94D3-AA6B2701778D}"/>
                  </a:ext>
                </a:extLst>
              </p:cNvPr>
              <p:cNvSpPr/>
              <p:nvPr/>
            </p:nvSpPr>
            <p:spPr>
              <a:xfrm>
                <a:off x="6350246" y="4009542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24F856-FA85-4B36-94D3-AA6B27017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46" y="4009542"/>
                <a:ext cx="2263440" cy="572849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8D0333A-8E2F-46BA-B66E-7E6668749D0B}"/>
                  </a:ext>
                </a:extLst>
              </p:cNvPr>
              <p:cNvSpPr txBox="1"/>
              <p:nvPr/>
            </p:nvSpPr>
            <p:spPr>
              <a:xfrm>
                <a:off x="3619923" y="5359040"/>
                <a:ext cx="5460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to label the testing data</a:t>
                </a:r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8D0333A-8E2F-46BA-B66E-7E666874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23" y="5359040"/>
                <a:ext cx="5460646" cy="461665"/>
              </a:xfrm>
              <a:prstGeom prst="rect">
                <a:avLst/>
              </a:prstGeom>
              <a:blipFill>
                <a:blip r:embed="rId11"/>
                <a:stretch>
                  <a:fillRect l="-178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63106E42-5CF3-46BA-A141-8C7147AD29E5}"/>
              </a:ext>
            </a:extLst>
          </p:cNvPr>
          <p:cNvGrpSpPr/>
          <p:nvPr/>
        </p:nvGrpSpPr>
        <p:grpSpPr>
          <a:xfrm>
            <a:off x="427259" y="1700446"/>
            <a:ext cx="6072941" cy="461665"/>
            <a:chOff x="628650" y="1668280"/>
            <a:chExt cx="6072941" cy="46166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783A7FC-1F42-441D-97ED-10A079C08884}"/>
                </a:ext>
              </a:extLst>
            </p:cNvPr>
            <p:cNvSpPr txBox="1"/>
            <p:nvPr/>
          </p:nvSpPr>
          <p:spPr>
            <a:xfrm>
              <a:off x="628650" y="1668280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/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EFCE32-0E93-4C09-A72C-22288727DF51}"/>
              </a:ext>
            </a:extLst>
          </p:cNvPr>
          <p:cNvGrpSpPr/>
          <p:nvPr/>
        </p:nvGrpSpPr>
        <p:grpSpPr>
          <a:xfrm>
            <a:off x="427259" y="4777980"/>
            <a:ext cx="4791499" cy="461665"/>
            <a:chOff x="628650" y="2434818"/>
            <a:chExt cx="4791499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DC0FA75-F9AD-4372-A8CF-29CE88C04486}"/>
                </a:ext>
              </a:extLst>
            </p:cNvPr>
            <p:cNvSpPr txBox="1"/>
            <p:nvPr/>
          </p:nvSpPr>
          <p:spPr>
            <a:xfrm>
              <a:off x="628650" y="2434818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Testing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/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E4F1C-E39E-474D-8F4C-55CCEB552045}"/>
                  </a:ext>
                </a:extLst>
              </p:cNvPr>
              <p:cNvSpPr txBox="1"/>
              <p:nvPr/>
            </p:nvSpPr>
            <p:spPr>
              <a:xfrm>
                <a:off x="2244494" y="6024437"/>
                <a:ext cx="300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E4F1C-E39E-474D-8F4C-55CCEB55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94" y="6024437"/>
                <a:ext cx="3007105" cy="369332"/>
              </a:xfrm>
              <a:prstGeom prst="rect">
                <a:avLst/>
              </a:prstGeom>
              <a:blipFill>
                <a:blip r:embed="rId1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DEA2F2-9A78-4330-99CF-F18D604640C9}"/>
              </a:ext>
            </a:extLst>
          </p:cNvPr>
          <p:cNvSpPr txBox="1"/>
          <p:nvPr/>
        </p:nvSpPr>
        <p:spPr>
          <a:xfrm>
            <a:off x="6350246" y="5962432"/>
            <a:ext cx="24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Upload to Kaggle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E893438-61F8-496D-8034-15F79240DBCA}"/>
              </a:ext>
            </a:extLst>
          </p:cNvPr>
          <p:cNvSpPr/>
          <p:nvPr/>
        </p:nvSpPr>
        <p:spPr>
          <a:xfrm>
            <a:off x="5345897" y="6027554"/>
            <a:ext cx="910050" cy="334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7" grpId="0"/>
      <p:bldP spid="19" grpId="0"/>
      <p:bldP spid="20" grpId="0"/>
      <p:bldP spid="3" grpId="0"/>
      <p:bldP spid="18" grpId="0"/>
      <p:bldP spid="2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46D7A0-6035-48A7-92C3-2A1A118D2BAF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D54DAF-3B36-4848-8F1A-162F7A29A045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6FCD4B-245D-4D27-A94D-D9820C0BEC33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B3E860B-ED01-48BA-8C89-4F9359C0CFF0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3389014" y="8767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2873210" y="701960"/>
            <a:ext cx="755362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1050693" y="1550278"/>
            <a:ext cx="884513" cy="7079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17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B2973-7987-43AA-9384-3189734C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2604"/>
            <a:ext cx="7886700" cy="5434359"/>
          </a:xfrm>
        </p:spPr>
        <p:txBody>
          <a:bodyPr/>
          <a:lstStyle/>
          <a:p>
            <a:r>
              <a:rPr lang="en-US" altLang="zh-TW" dirty="0"/>
              <a:t>The model is too simple.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Solution: redesign your model to make it more flexible 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E92FA80-71F3-4713-BE35-B52B47464223}"/>
                  </a:ext>
                </a:extLst>
              </p:cNvPr>
              <p:cNvSpPr txBox="1"/>
              <p:nvPr/>
            </p:nvSpPr>
            <p:spPr>
              <a:xfrm>
                <a:off x="5803926" y="3856338"/>
                <a:ext cx="3330651" cy="1085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E92FA80-71F3-4713-BE35-B52B4746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26" y="3856338"/>
                <a:ext cx="3330651" cy="1085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6EEAB9D-A5D2-4492-B29D-3657DCC01439}"/>
                  </a:ext>
                </a:extLst>
              </p:cNvPr>
              <p:cNvSpPr txBox="1"/>
              <p:nvPr/>
            </p:nvSpPr>
            <p:spPr>
              <a:xfrm>
                <a:off x="2357271" y="4199146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6EEAB9D-A5D2-4492-B29D-3657DCC0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71" y="4199146"/>
                <a:ext cx="1718034" cy="369332"/>
              </a:xfrm>
              <a:prstGeom prst="rect">
                <a:avLst/>
              </a:prstGeom>
              <a:blipFill>
                <a:blip r:embed="rId3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D8879CC-A623-41D1-8214-A8F844E0236D}"/>
                  </a:ext>
                </a:extLst>
              </p:cNvPr>
              <p:cNvSpPr txBox="1"/>
              <p:nvPr/>
            </p:nvSpPr>
            <p:spPr>
              <a:xfrm>
                <a:off x="2511120" y="5740605"/>
                <a:ext cx="64621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D8879CC-A623-41D1-8214-A8F844E0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20" y="5740605"/>
                <a:ext cx="64621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9CCE070-139E-48E5-9A03-FA76EDF29226}"/>
              </a:ext>
            </a:extLst>
          </p:cNvPr>
          <p:cNvCxnSpPr>
            <a:cxnSpLocks/>
          </p:cNvCxnSpPr>
          <p:nvPr/>
        </p:nvCxnSpPr>
        <p:spPr>
          <a:xfrm>
            <a:off x="4209143" y="4428047"/>
            <a:ext cx="2085755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0C25D9F-FB47-43DA-AF7B-AA5A7374B356}"/>
              </a:ext>
            </a:extLst>
          </p:cNvPr>
          <p:cNvCxnSpPr>
            <a:cxnSpLocks/>
          </p:cNvCxnSpPr>
          <p:nvPr/>
        </p:nvCxnSpPr>
        <p:spPr>
          <a:xfrm flipH="1">
            <a:off x="7283187" y="4808097"/>
            <a:ext cx="0" cy="94566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5E0BA1-F68C-4812-AECD-A827F50EF460}"/>
              </a:ext>
            </a:extLst>
          </p:cNvPr>
          <p:cNvSpPr txBox="1"/>
          <p:nvPr/>
        </p:nvSpPr>
        <p:spPr>
          <a:xfrm>
            <a:off x="4209143" y="3924893"/>
            <a:ext cx="20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More features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6CCEAF-18BC-49C2-9399-51D5DC6FDFFA}"/>
              </a:ext>
            </a:extLst>
          </p:cNvPr>
          <p:cNvSpPr txBox="1"/>
          <p:nvPr/>
        </p:nvSpPr>
        <p:spPr>
          <a:xfrm>
            <a:off x="3797128" y="4739043"/>
            <a:ext cx="333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Deep Learning </a:t>
            </a:r>
          </a:p>
          <a:p>
            <a:pPr algn="r"/>
            <a:r>
              <a:rPr lang="en-US" altLang="zh-TW" sz="2400" dirty="0"/>
              <a:t>(more neurons, layers)</a:t>
            </a:r>
            <a:endParaRPr lang="zh-TW" altLang="en-US" sz="24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6CC8FB-01AD-4676-9CCA-1BCD142F9EFE}"/>
              </a:ext>
            </a:extLst>
          </p:cNvPr>
          <p:cNvSpPr/>
          <p:nvPr/>
        </p:nvSpPr>
        <p:spPr>
          <a:xfrm>
            <a:off x="6669351" y="276579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AD2A499-35DB-4E7E-8329-1DE91CD5F55C}"/>
                  </a:ext>
                </a:extLst>
              </p:cNvPr>
              <p:cNvSpPr txBox="1"/>
              <p:nvPr/>
            </p:nvSpPr>
            <p:spPr>
              <a:xfrm>
                <a:off x="6989673" y="270877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AD2A499-35DB-4E7E-8329-1DE91CD5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73" y="2708771"/>
                <a:ext cx="812787" cy="369332"/>
              </a:xfrm>
              <a:prstGeom prst="rect">
                <a:avLst/>
              </a:prstGeom>
              <a:blipFill>
                <a:blip r:embed="rId5"/>
                <a:stretch>
                  <a:fillRect l="-135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>
            <a:extLst>
              <a:ext uri="{FF2B5EF4-FFF2-40B4-BE49-F238E27FC236}">
                <a16:creationId xmlns:a16="http://schemas.microsoft.com/office/drawing/2014/main" id="{D234BE2D-4AA3-4C9E-AD65-CE95F38CAF50}"/>
              </a:ext>
            </a:extLst>
          </p:cNvPr>
          <p:cNvSpPr/>
          <p:nvPr/>
        </p:nvSpPr>
        <p:spPr>
          <a:xfrm>
            <a:off x="4421470" y="1547812"/>
            <a:ext cx="1873428" cy="12789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B2A455C-1DA9-4495-8CF8-02A0B47B3648}"/>
                  </a:ext>
                </a:extLst>
              </p:cNvPr>
              <p:cNvSpPr txBox="1"/>
              <p:nvPr/>
            </p:nvSpPr>
            <p:spPr>
              <a:xfrm>
                <a:off x="6650585" y="1308700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B2A455C-1DA9-4495-8CF8-02A0B47B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85" y="1308700"/>
                <a:ext cx="944361" cy="386709"/>
              </a:xfrm>
              <a:prstGeom prst="rect">
                <a:avLst/>
              </a:prstGeom>
              <a:blipFill>
                <a:blip r:embed="rId6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7AD61CA-E6BE-4E91-A404-6BD23ED83876}"/>
                  </a:ext>
                </a:extLst>
              </p:cNvPr>
              <p:cNvSpPr txBox="1"/>
              <p:nvPr/>
            </p:nvSpPr>
            <p:spPr>
              <a:xfrm>
                <a:off x="4758491" y="865497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7AD61CA-E6BE-4E91-A404-6BD23ED8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91" y="865497"/>
                <a:ext cx="944361" cy="386709"/>
              </a:xfrm>
              <a:prstGeom prst="rect">
                <a:avLst/>
              </a:prstGeom>
              <a:blipFill>
                <a:blip r:embed="rId7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>
            <a:extLst>
              <a:ext uri="{FF2B5EF4-FFF2-40B4-BE49-F238E27FC236}">
                <a16:creationId xmlns:a16="http://schemas.microsoft.com/office/drawing/2014/main" id="{073A7F9A-C026-4181-ADC0-988222FCDAD8}"/>
              </a:ext>
            </a:extLst>
          </p:cNvPr>
          <p:cNvSpPr/>
          <p:nvPr/>
        </p:nvSpPr>
        <p:spPr>
          <a:xfrm>
            <a:off x="5571698" y="1740936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6D9D4F3-4ED6-4468-8CC4-69D4E0E5FDFC}"/>
              </a:ext>
            </a:extLst>
          </p:cNvPr>
          <p:cNvSpPr/>
          <p:nvPr/>
        </p:nvSpPr>
        <p:spPr>
          <a:xfrm>
            <a:off x="5069349" y="163657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FA4F164-F486-4BB8-A1A3-6E3521DE15B7}"/>
              </a:ext>
            </a:extLst>
          </p:cNvPr>
          <p:cNvSpPr/>
          <p:nvPr/>
        </p:nvSpPr>
        <p:spPr>
          <a:xfrm>
            <a:off x="5963762" y="2249770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1396C6A-4B9B-4716-9F32-8A40229D72D7}"/>
                  </a:ext>
                </a:extLst>
              </p:cNvPr>
              <p:cNvSpPr txBox="1"/>
              <p:nvPr/>
            </p:nvSpPr>
            <p:spPr>
              <a:xfrm>
                <a:off x="6881747" y="2148287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1396C6A-4B9B-4716-9F32-8A40229D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747" y="2148287"/>
                <a:ext cx="875431" cy="369332"/>
              </a:xfrm>
              <a:prstGeom prst="rect">
                <a:avLst/>
              </a:prstGeom>
              <a:blipFill>
                <a:blip r:embed="rId8"/>
                <a:stretch>
                  <a:fillRect l="-1250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F0D3DFE-0822-4DC4-8942-11B4FD2E529C}"/>
              </a:ext>
            </a:extLst>
          </p:cNvPr>
          <p:cNvCxnSpPr>
            <a:cxnSpLocks/>
          </p:cNvCxnSpPr>
          <p:nvPr/>
        </p:nvCxnSpPr>
        <p:spPr>
          <a:xfrm flipV="1">
            <a:off x="6251196" y="2348938"/>
            <a:ext cx="618486" cy="121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F3D3911-C77B-4210-8E6D-A556C28F6F38}"/>
              </a:ext>
            </a:extLst>
          </p:cNvPr>
          <p:cNvCxnSpPr>
            <a:cxnSpLocks/>
          </p:cNvCxnSpPr>
          <p:nvPr/>
        </p:nvCxnSpPr>
        <p:spPr>
          <a:xfrm flipV="1">
            <a:off x="5803926" y="1510257"/>
            <a:ext cx="780409" cy="27215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AD89032-DFD8-4C47-A482-2A7F24A6ECCF}"/>
              </a:ext>
            </a:extLst>
          </p:cNvPr>
          <p:cNvCxnSpPr>
            <a:cxnSpLocks/>
          </p:cNvCxnSpPr>
          <p:nvPr/>
        </p:nvCxnSpPr>
        <p:spPr>
          <a:xfrm flipV="1">
            <a:off x="5193356" y="1222685"/>
            <a:ext cx="37316" cy="43193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82CB27-5EF4-4E7A-9F57-D307EA03A25D}"/>
              </a:ext>
            </a:extLst>
          </p:cNvPr>
          <p:cNvSpPr txBox="1"/>
          <p:nvPr/>
        </p:nvSpPr>
        <p:spPr>
          <a:xfrm>
            <a:off x="4726571" y="2795462"/>
            <a:ext cx="185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too small …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A64A521-B6DB-445F-BE2B-2D7B0FC704E7}"/>
              </a:ext>
            </a:extLst>
          </p:cNvPr>
          <p:cNvSpPr txBox="1"/>
          <p:nvPr/>
        </p:nvSpPr>
        <p:spPr>
          <a:xfrm>
            <a:off x="237053" y="98978"/>
            <a:ext cx="258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Model Bias </a:t>
            </a:r>
            <a:endParaRPr lang="zh-TW" altLang="en-US" sz="3200" b="1" i="1" u="sng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8FF7FAD-8773-479A-B496-59D7083F1EE3}"/>
              </a:ext>
            </a:extLst>
          </p:cNvPr>
          <p:cNvSpPr txBox="1"/>
          <p:nvPr/>
        </p:nvSpPr>
        <p:spPr>
          <a:xfrm>
            <a:off x="7752943" y="2689703"/>
            <a:ext cx="163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1A83A9-92A0-4058-9AAC-CA7D3B2469E2}"/>
              </a:ext>
            </a:extLst>
          </p:cNvPr>
          <p:cNvSpPr txBox="1"/>
          <p:nvPr/>
        </p:nvSpPr>
        <p:spPr>
          <a:xfrm>
            <a:off x="239037" y="18254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find a needle in a haystack …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B85982-78FD-48E5-ABD2-E974957A6B9B}"/>
              </a:ext>
            </a:extLst>
          </p:cNvPr>
          <p:cNvSpPr txBox="1"/>
          <p:nvPr/>
        </p:nvSpPr>
        <p:spPr>
          <a:xfrm>
            <a:off x="877027" y="2316694"/>
            <a:ext cx="35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… but there is no needle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DF5E4E7-DAEA-4909-920B-A165A06F2D47}"/>
                  </a:ext>
                </a:extLst>
              </p:cNvPr>
              <p:cNvSpPr txBox="1"/>
              <p:nvPr/>
            </p:nvSpPr>
            <p:spPr>
              <a:xfrm>
                <a:off x="6103900" y="749323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DF5E4E7-DAEA-4909-920B-A165A06F2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00" y="749323"/>
                <a:ext cx="1363130" cy="369332"/>
              </a:xfrm>
              <a:prstGeom prst="rect">
                <a:avLst/>
              </a:prstGeom>
              <a:blipFill>
                <a:blip r:embed="rId9"/>
                <a:stretch>
                  <a:fillRect l="-491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58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5" grpId="0"/>
      <p:bldP spid="26" grpId="0"/>
      <p:bldP spid="14" grpId="0" animBg="1"/>
      <p:bldP spid="15" grpId="0"/>
      <p:bldP spid="16" grpId="0" animBg="1"/>
      <p:bldP spid="17" grpId="0"/>
      <p:bldP spid="21" grpId="0"/>
      <p:bldP spid="24" grpId="0" animBg="1"/>
      <p:bldP spid="27" grpId="0" animBg="1"/>
      <p:bldP spid="28" grpId="0" animBg="1"/>
      <p:bldP spid="29" grpId="0"/>
      <p:bldP spid="33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18019AC3-F3F5-48B8-B617-B8241C26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4" y="324041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F1B8371-0969-40C1-8B2E-758D11BC2A9D}"/>
              </a:ext>
            </a:extLst>
          </p:cNvPr>
          <p:cNvSpPr txBox="1"/>
          <p:nvPr/>
        </p:nvSpPr>
        <p:spPr>
          <a:xfrm>
            <a:off x="2808967" y="8767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training data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508F74-6CF4-4E3E-BA0F-78B8B3AACBF0}"/>
              </a:ext>
            </a:extLst>
          </p:cNvPr>
          <p:cNvSpPr txBox="1"/>
          <p:nvPr/>
        </p:nvSpPr>
        <p:spPr>
          <a:xfrm>
            <a:off x="2501446" y="68458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14915B-0ED6-401F-AFED-7246530AFD6D}"/>
              </a:ext>
            </a:extLst>
          </p:cNvPr>
          <p:cNvSpPr txBox="1"/>
          <p:nvPr/>
        </p:nvSpPr>
        <p:spPr>
          <a:xfrm>
            <a:off x="5410656" y="68458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36C41-79CA-4380-A5CD-224AA39BC8DA}"/>
              </a:ext>
            </a:extLst>
          </p:cNvPr>
          <p:cNvSpPr txBox="1"/>
          <p:nvPr/>
        </p:nvSpPr>
        <p:spPr>
          <a:xfrm>
            <a:off x="726054" y="150543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 </a:t>
            </a:r>
          </a:p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CF3CE4-21BB-4240-AC49-BCEA7ADAED08}"/>
              </a:ext>
            </a:extLst>
          </p:cNvPr>
          <p:cNvSpPr txBox="1"/>
          <p:nvPr/>
        </p:nvSpPr>
        <p:spPr>
          <a:xfrm>
            <a:off x="3200851" y="172782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B742B7-51D6-4303-9869-7EE10645C25A}"/>
              </a:ext>
            </a:extLst>
          </p:cNvPr>
          <p:cNvSpPr txBox="1"/>
          <p:nvPr/>
        </p:nvSpPr>
        <p:spPr>
          <a:xfrm>
            <a:off x="389957" y="262339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make your model complex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9CB21-F342-4898-BB73-201C83240788}"/>
              </a:ext>
            </a:extLst>
          </p:cNvPr>
          <p:cNvSpPr txBox="1"/>
          <p:nvPr/>
        </p:nvSpPr>
        <p:spPr>
          <a:xfrm>
            <a:off x="2646018" y="2621932"/>
            <a:ext cx="222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Next Lecture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82CC8D-7B8D-487D-B6BF-42EA29132B20}"/>
              </a:ext>
            </a:extLst>
          </p:cNvPr>
          <p:cNvSpPr txBox="1"/>
          <p:nvPr/>
        </p:nvSpPr>
        <p:spPr>
          <a:xfrm>
            <a:off x="5410656" y="158007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on testing data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40FBD4-F4E9-4BB4-B4A2-BD2E6BE73C10}"/>
              </a:ext>
            </a:extLst>
          </p:cNvPr>
          <p:cNvSpPr txBox="1"/>
          <p:nvPr/>
        </p:nvSpPr>
        <p:spPr>
          <a:xfrm>
            <a:off x="3200850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32C6B7-A51D-496E-BD88-A870131BD9B6}"/>
              </a:ext>
            </a:extLst>
          </p:cNvPr>
          <p:cNvSpPr txBox="1"/>
          <p:nvPr/>
        </p:nvSpPr>
        <p:spPr>
          <a:xfrm>
            <a:off x="6232866" y="358544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mismatch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92E0C-0D3D-44D2-BDD9-C78DB28F5FC1}"/>
              </a:ext>
            </a:extLst>
          </p:cNvPr>
          <p:cNvSpPr txBox="1"/>
          <p:nvPr/>
        </p:nvSpPr>
        <p:spPr>
          <a:xfrm>
            <a:off x="7266126" y="232266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F18AFF-1B8D-4C92-A6B6-E117E473479E}"/>
              </a:ext>
            </a:extLst>
          </p:cNvPr>
          <p:cNvSpPr txBox="1"/>
          <p:nvPr/>
        </p:nvSpPr>
        <p:spPr>
          <a:xfrm>
            <a:off x="5008373" y="236400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F365AF-8514-48A8-91E0-11E4C4208127}"/>
              </a:ext>
            </a:extLst>
          </p:cNvPr>
          <p:cNvCxnSpPr>
            <a:cxnSpLocks/>
          </p:cNvCxnSpPr>
          <p:nvPr/>
        </p:nvCxnSpPr>
        <p:spPr>
          <a:xfrm flipH="1">
            <a:off x="2752498" y="53285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B38835-205A-4D66-8BA4-2E4437CD59AA}"/>
              </a:ext>
            </a:extLst>
          </p:cNvPr>
          <p:cNvCxnSpPr>
            <a:cxnSpLocks/>
          </p:cNvCxnSpPr>
          <p:nvPr/>
        </p:nvCxnSpPr>
        <p:spPr>
          <a:xfrm>
            <a:off x="4738462" y="53933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C61B4C-FA8F-43D6-B9AB-9A37B6B642FA}"/>
              </a:ext>
            </a:extLst>
          </p:cNvPr>
          <p:cNvCxnSpPr>
            <a:cxnSpLocks/>
          </p:cNvCxnSpPr>
          <p:nvPr/>
        </p:nvCxnSpPr>
        <p:spPr>
          <a:xfrm flipH="1">
            <a:off x="1544864" y="166727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9DA96-9715-4DA2-923D-52EF447FF3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8827" y="168613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07C0541-DA8F-49F8-8109-3501138D219E}"/>
              </a:ext>
            </a:extLst>
          </p:cNvPr>
          <p:cNvCxnSpPr>
            <a:cxnSpLocks/>
          </p:cNvCxnSpPr>
          <p:nvPr/>
        </p:nvCxnSpPr>
        <p:spPr>
          <a:xfrm flipH="1">
            <a:off x="5619523" y="202353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A0B38B-A21D-4C01-8F4F-775A92A02486}"/>
              </a:ext>
            </a:extLst>
          </p:cNvPr>
          <p:cNvCxnSpPr>
            <a:cxnSpLocks/>
          </p:cNvCxnSpPr>
          <p:nvPr/>
        </p:nvCxnSpPr>
        <p:spPr>
          <a:xfrm>
            <a:off x="6892802" y="202350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5FBAD3B-FCA9-42FE-8A20-2C4F74BE52F4}"/>
              </a:ext>
            </a:extLst>
          </p:cNvPr>
          <p:cNvCxnSpPr>
            <a:cxnSpLocks/>
          </p:cNvCxnSpPr>
          <p:nvPr/>
        </p:nvCxnSpPr>
        <p:spPr>
          <a:xfrm flipH="1">
            <a:off x="4276847" y="340828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164F300-902C-4F3C-B26A-487A55A1F856}"/>
              </a:ext>
            </a:extLst>
          </p:cNvPr>
          <p:cNvCxnSpPr>
            <a:cxnSpLocks/>
          </p:cNvCxnSpPr>
          <p:nvPr/>
        </p:nvCxnSpPr>
        <p:spPr>
          <a:xfrm>
            <a:off x="5657286" y="342715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93418E-2093-4D1B-89A2-EFCB1A01351C}"/>
              </a:ext>
            </a:extLst>
          </p:cNvPr>
          <p:cNvCxnSpPr>
            <a:cxnSpLocks/>
          </p:cNvCxnSpPr>
          <p:nvPr/>
        </p:nvCxnSpPr>
        <p:spPr>
          <a:xfrm flipH="1" flipV="1">
            <a:off x="1501661" y="345439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9CC09A7-6E63-42F1-9456-294765CF77DE}"/>
              </a:ext>
            </a:extLst>
          </p:cNvPr>
          <p:cNvCxnSpPr>
            <a:cxnSpLocks/>
          </p:cNvCxnSpPr>
          <p:nvPr/>
        </p:nvCxnSpPr>
        <p:spPr>
          <a:xfrm>
            <a:off x="1545203" y="554983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7B8C5-5340-4A7B-9FA2-E038A60C78AF}"/>
              </a:ext>
            </a:extLst>
          </p:cNvPr>
          <p:cNvSpPr txBox="1"/>
          <p:nvPr/>
        </p:nvSpPr>
        <p:spPr>
          <a:xfrm>
            <a:off x="786433" y="5619298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trade-off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1DF9D11-1534-4EA1-9AEB-8F4BE6AC2078}"/>
              </a:ext>
            </a:extLst>
          </p:cNvPr>
          <p:cNvSpPr txBox="1"/>
          <p:nvPr/>
        </p:nvSpPr>
        <p:spPr>
          <a:xfrm>
            <a:off x="2407105" y="5914996"/>
            <a:ext cx="64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Split your training data into training set and validation set for model selection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F181DEB-D2D3-4454-B1D3-59DFBE853BD4}"/>
              </a:ext>
            </a:extLst>
          </p:cNvPr>
          <p:cNvCxnSpPr>
            <a:cxnSpLocks/>
          </p:cNvCxnSpPr>
          <p:nvPr/>
        </p:nvCxnSpPr>
        <p:spPr>
          <a:xfrm flipH="1" flipV="1">
            <a:off x="1799767" y="6040176"/>
            <a:ext cx="607338" cy="24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F8F3884-33C2-4401-A305-B1D8205BBADF}"/>
              </a:ext>
            </a:extLst>
          </p:cNvPr>
          <p:cNvSpPr txBox="1"/>
          <p:nvPr/>
        </p:nvSpPr>
        <p:spPr>
          <a:xfrm>
            <a:off x="363026" y="16770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General Guide</a:t>
            </a:r>
            <a:endParaRPr lang="zh-TW" altLang="en-US" sz="3200" b="1" i="1" u="sng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70F5027F-F50A-4882-8C73-B4EC20B17FE0}"/>
              </a:ext>
            </a:extLst>
          </p:cNvPr>
          <p:cNvSpPr/>
          <p:nvPr/>
        </p:nvSpPr>
        <p:spPr>
          <a:xfrm>
            <a:off x="3389014" y="8767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7480E6A-5D15-4752-ADDE-73C78E4BFA31}"/>
              </a:ext>
            </a:extLst>
          </p:cNvPr>
          <p:cNvSpPr/>
          <p:nvPr/>
        </p:nvSpPr>
        <p:spPr>
          <a:xfrm>
            <a:off x="2873210" y="701960"/>
            <a:ext cx="755362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F735DB5-6DF2-425C-9FA0-618D657023A7}"/>
              </a:ext>
            </a:extLst>
          </p:cNvPr>
          <p:cNvSpPr/>
          <p:nvPr/>
        </p:nvSpPr>
        <p:spPr>
          <a:xfrm>
            <a:off x="3227811" y="1745042"/>
            <a:ext cx="1659310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7283480-010B-43D0-B3F7-6BE3B66BD0BB}"/>
              </a:ext>
            </a:extLst>
          </p:cNvPr>
          <p:cNvSpPr txBox="1"/>
          <p:nvPr/>
        </p:nvSpPr>
        <p:spPr>
          <a:xfrm>
            <a:off x="6681724" y="4499639"/>
            <a:ext cx="235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in HWs, except HW 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AD62FB2-D54B-4049-9ADB-8C85D9525C90}"/>
              </a:ext>
            </a:extLst>
          </p:cNvPr>
          <p:cNvSpPr txBox="1"/>
          <p:nvPr/>
        </p:nvSpPr>
        <p:spPr>
          <a:xfrm>
            <a:off x="2437100" y="531900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make your model simpler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732DFC-B4DE-4A6D-B115-D207E98635CE}"/>
              </a:ext>
            </a:extLst>
          </p:cNvPr>
          <p:cNvSpPr txBox="1"/>
          <p:nvPr/>
        </p:nvSpPr>
        <p:spPr>
          <a:xfrm>
            <a:off x="2423206" y="451350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more training data (not in HWs)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CB8912-B01C-4BB4-BDB2-2175C24E56B7}"/>
              </a:ext>
            </a:extLst>
          </p:cNvPr>
          <p:cNvSpPr txBox="1"/>
          <p:nvPr/>
        </p:nvSpPr>
        <p:spPr>
          <a:xfrm>
            <a:off x="2427968" y="491184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data augmentation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9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橢圓 45">
            <a:extLst>
              <a:ext uri="{FF2B5EF4-FFF2-40B4-BE49-F238E27FC236}">
                <a16:creationId xmlns:a16="http://schemas.microsoft.com/office/drawing/2014/main" id="{D7DA19B8-D127-44A4-A1A8-33A05D02FD85}"/>
              </a:ext>
            </a:extLst>
          </p:cNvPr>
          <p:cNvSpPr/>
          <p:nvPr/>
        </p:nvSpPr>
        <p:spPr>
          <a:xfrm>
            <a:off x="4807857" y="3208784"/>
            <a:ext cx="3670777" cy="2071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E1050-6949-44F9-8AE0-F3BDC203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E4BAE-1EF6-492D-8824-B516F907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Large loss not always imply model bias. There is another possibility …</a:t>
            </a:r>
            <a:endParaRPr lang="zh-TW" alt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br>
              <a:rPr lang="en-US" altLang="zh-TW" dirty="0"/>
            </a:b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85848FF-7D0A-4B2A-9E9F-CE6A6D680FBA}"/>
              </a:ext>
            </a:extLst>
          </p:cNvPr>
          <p:cNvCxnSpPr>
            <a:cxnSpLocks/>
          </p:cNvCxnSpPr>
          <p:nvPr/>
        </p:nvCxnSpPr>
        <p:spPr>
          <a:xfrm>
            <a:off x="909033" y="5774187"/>
            <a:ext cx="33835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72A2DDE-41C8-40BF-BF32-401B1E375A92}"/>
                  </a:ext>
                </a:extLst>
              </p:cNvPr>
              <p:cNvSpPr txBox="1"/>
              <p:nvPr/>
            </p:nvSpPr>
            <p:spPr>
              <a:xfrm>
                <a:off x="465292" y="3200064"/>
                <a:ext cx="673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72A2DDE-41C8-40BF-BF32-401B1E37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2" y="3200064"/>
                <a:ext cx="6731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64E15A9-835E-4FC4-990E-8DE47C0041C5}"/>
                  </a:ext>
                </a:extLst>
              </p:cNvPr>
              <p:cNvSpPr txBox="1"/>
              <p:nvPr/>
            </p:nvSpPr>
            <p:spPr>
              <a:xfrm>
                <a:off x="1011070" y="4869634"/>
                <a:ext cx="1143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64E15A9-835E-4FC4-990E-8DE47C00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0" y="4869634"/>
                <a:ext cx="11439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9C2098-9344-4DF6-86EF-32DC5D6CDB93}"/>
                  </a:ext>
                </a:extLst>
              </p:cNvPr>
              <p:cNvSpPr txBox="1"/>
              <p:nvPr/>
            </p:nvSpPr>
            <p:spPr>
              <a:xfrm>
                <a:off x="4225623" y="5518658"/>
                <a:ext cx="4536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9C2098-9344-4DF6-86EF-32DC5D6C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23" y="5518658"/>
                <a:ext cx="4536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46F1CF-37E4-4303-882E-E213096993EE}"/>
                  </a:ext>
                </a:extLst>
              </p:cNvPr>
              <p:cNvSpPr txBox="1"/>
              <p:nvPr/>
            </p:nvSpPr>
            <p:spPr>
              <a:xfrm>
                <a:off x="1802548" y="5850234"/>
                <a:ext cx="7965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46F1CF-37E4-4303-882E-E2130969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48" y="5850234"/>
                <a:ext cx="7965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橢圓 38">
            <a:extLst>
              <a:ext uri="{FF2B5EF4-FFF2-40B4-BE49-F238E27FC236}">
                <a16:creationId xmlns:a16="http://schemas.microsoft.com/office/drawing/2014/main" id="{2FABEAE0-573C-43DB-965E-280B61AE1F6F}"/>
              </a:ext>
            </a:extLst>
          </p:cNvPr>
          <p:cNvSpPr/>
          <p:nvPr/>
        </p:nvSpPr>
        <p:spPr>
          <a:xfrm>
            <a:off x="2038924" y="5656962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4A1B06E-FBCC-4958-841A-124603C38F95}"/>
              </a:ext>
            </a:extLst>
          </p:cNvPr>
          <p:cNvCxnSpPr/>
          <p:nvPr/>
        </p:nvCxnSpPr>
        <p:spPr>
          <a:xfrm>
            <a:off x="2167738" y="4640697"/>
            <a:ext cx="0" cy="103985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0ABAE4-B49E-4CB1-93D7-F3F5BB399A40}"/>
              </a:ext>
            </a:extLst>
          </p:cNvPr>
          <p:cNvSpPr txBox="1"/>
          <p:nvPr/>
        </p:nvSpPr>
        <p:spPr>
          <a:xfrm>
            <a:off x="2248963" y="4872477"/>
            <a:ext cx="102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large</a:t>
            </a:r>
            <a:endParaRPr lang="zh-TW" altLang="en-US" sz="2400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521AEFEA-62AC-4A38-9E8A-E90703F27B72}"/>
              </a:ext>
            </a:extLst>
          </p:cNvPr>
          <p:cNvSpPr/>
          <p:nvPr/>
        </p:nvSpPr>
        <p:spPr>
          <a:xfrm>
            <a:off x="1112157" y="3248335"/>
            <a:ext cx="3018972" cy="2463474"/>
          </a:xfrm>
          <a:custGeom>
            <a:avLst/>
            <a:gdLst>
              <a:gd name="connsiteX0" fmla="*/ 0 w 3018972"/>
              <a:gd name="connsiteY0" fmla="*/ 0 h 2463474"/>
              <a:gd name="connsiteX1" fmla="*/ 188686 w 3018972"/>
              <a:gd name="connsiteY1" fmla="*/ 667657 h 2463474"/>
              <a:gd name="connsiteX2" fmla="*/ 653143 w 3018972"/>
              <a:gd name="connsiteY2" fmla="*/ 1204686 h 2463474"/>
              <a:gd name="connsiteX3" fmla="*/ 1059543 w 3018972"/>
              <a:gd name="connsiteY3" fmla="*/ 1349829 h 2463474"/>
              <a:gd name="connsiteX4" fmla="*/ 1582057 w 3018972"/>
              <a:gd name="connsiteY4" fmla="*/ 1132114 h 2463474"/>
              <a:gd name="connsiteX5" fmla="*/ 1727200 w 3018972"/>
              <a:gd name="connsiteY5" fmla="*/ 870857 h 2463474"/>
              <a:gd name="connsiteX6" fmla="*/ 1944914 w 3018972"/>
              <a:gd name="connsiteY6" fmla="*/ 609600 h 2463474"/>
              <a:gd name="connsiteX7" fmla="*/ 2162629 w 3018972"/>
              <a:gd name="connsiteY7" fmla="*/ 1190172 h 2463474"/>
              <a:gd name="connsiteX8" fmla="*/ 2307772 w 3018972"/>
              <a:gd name="connsiteY8" fmla="*/ 2075543 h 2463474"/>
              <a:gd name="connsiteX9" fmla="*/ 2467429 w 3018972"/>
              <a:gd name="connsiteY9" fmla="*/ 2452914 h 2463474"/>
              <a:gd name="connsiteX10" fmla="*/ 2801257 w 3018972"/>
              <a:gd name="connsiteY10" fmla="*/ 1698172 h 2463474"/>
              <a:gd name="connsiteX11" fmla="*/ 3018972 w 3018972"/>
              <a:gd name="connsiteY11" fmla="*/ 2017486 h 2463474"/>
              <a:gd name="connsiteX0" fmla="*/ 0 w 3018972"/>
              <a:gd name="connsiteY0" fmla="*/ 0 h 2463474"/>
              <a:gd name="connsiteX1" fmla="*/ 188686 w 3018972"/>
              <a:gd name="connsiteY1" fmla="*/ 667657 h 2463474"/>
              <a:gd name="connsiteX2" fmla="*/ 653143 w 3018972"/>
              <a:gd name="connsiteY2" fmla="*/ 1204686 h 2463474"/>
              <a:gd name="connsiteX3" fmla="*/ 1059543 w 3018972"/>
              <a:gd name="connsiteY3" fmla="*/ 1349829 h 2463474"/>
              <a:gd name="connsiteX4" fmla="*/ 1493157 w 3018972"/>
              <a:gd name="connsiteY4" fmla="*/ 1132114 h 2463474"/>
              <a:gd name="connsiteX5" fmla="*/ 1727200 w 3018972"/>
              <a:gd name="connsiteY5" fmla="*/ 870857 h 2463474"/>
              <a:gd name="connsiteX6" fmla="*/ 1944914 w 3018972"/>
              <a:gd name="connsiteY6" fmla="*/ 609600 h 2463474"/>
              <a:gd name="connsiteX7" fmla="*/ 2162629 w 3018972"/>
              <a:gd name="connsiteY7" fmla="*/ 1190172 h 2463474"/>
              <a:gd name="connsiteX8" fmla="*/ 2307772 w 3018972"/>
              <a:gd name="connsiteY8" fmla="*/ 2075543 h 2463474"/>
              <a:gd name="connsiteX9" fmla="*/ 2467429 w 3018972"/>
              <a:gd name="connsiteY9" fmla="*/ 2452914 h 2463474"/>
              <a:gd name="connsiteX10" fmla="*/ 2801257 w 3018972"/>
              <a:gd name="connsiteY10" fmla="*/ 1698172 h 2463474"/>
              <a:gd name="connsiteX11" fmla="*/ 3018972 w 3018972"/>
              <a:gd name="connsiteY11" fmla="*/ 2017486 h 246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18972" h="2463474">
                <a:moveTo>
                  <a:pt x="0" y="0"/>
                </a:moveTo>
                <a:cubicBezTo>
                  <a:pt x="39914" y="233438"/>
                  <a:pt x="79829" y="466876"/>
                  <a:pt x="188686" y="667657"/>
                </a:cubicBezTo>
                <a:cubicBezTo>
                  <a:pt x="297543" y="868438"/>
                  <a:pt x="508000" y="1090991"/>
                  <a:pt x="653143" y="1204686"/>
                </a:cubicBezTo>
                <a:cubicBezTo>
                  <a:pt x="798286" y="1318381"/>
                  <a:pt x="919541" y="1361924"/>
                  <a:pt x="1059543" y="1349829"/>
                </a:cubicBezTo>
                <a:cubicBezTo>
                  <a:pt x="1199545" y="1337734"/>
                  <a:pt x="1381881" y="1211943"/>
                  <a:pt x="1493157" y="1132114"/>
                </a:cubicBezTo>
                <a:cubicBezTo>
                  <a:pt x="1604433" y="1052285"/>
                  <a:pt x="1651907" y="957943"/>
                  <a:pt x="1727200" y="870857"/>
                </a:cubicBezTo>
                <a:cubicBezTo>
                  <a:pt x="1802493" y="783771"/>
                  <a:pt x="1872343" y="556381"/>
                  <a:pt x="1944914" y="609600"/>
                </a:cubicBezTo>
                <a:cubicBezTo>
                  <a:pt x="2017485" y="662819"/>
                  <a:pt x="2102153" y="945848"/>
                  <a:pt x="2162629" y="1190172"/>
                </a:cubicBezTo>
                <a:cubicBezTo>
                  <a:pt x="2223105" y="1434496"/>
                  <a:pt x="2256972" y="1865086"/>
                  <a:pt x="2307772" y="2075543"/>
                </a:cubicBezTo>
                <a:cubicBezTo>
                  <a:pt x="2358572" y="2286000"/>
                  <a:pt x="2385182" y="2515809"/>
                  <a:pt x="2467429" y="2452914"/>
                </a:cubicBezTo>
                <a:cubicBezTo>
                  <a:pt x="2549676" y="2390019"/>
                  <a:pt x="2709333" y="1770743"/>
                  <a:pt x="2801257" y="1698172"/>
                </a:cubicBezTo>
                <a:cubicBezTo>
                  <a:pt x="2893181" y="1625601"/>
                  <a:pt x="2956076" y="1821543"/>
                  <a:pt x="3018972" y="201748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C5C260E-A3EE-4E6F-AE77-FCA6CF174F33}"/>
              </a:ext>
            </a:extLst>
          </p:cNvPr>
          <p:cNvSpPr/>
          <p:nvPr/>
        </p:nvSpPr>
        <p:spPr>
          <a:xfrm>
            <a:off x="7345526" y="479368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4BDA14D-8CC9-4919-B819-3E6E0BEC4FE1}"/>
                  </a:ext>
                </a:extLst>
              </p:cNvPr>
              <p:cNvSpPr txBox="1"/>
              <p:nvPr/>
            </p:nvSpPr>
            <p:spPr>
              <a:xfrm>
                <a:off x="7665848" y="473666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4BDA14D-8CC9-4919-B819-3E6E0BEC4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48" y="4736661"/>
                <a:ext cx="812787" cy="369332"/>
              </a:xfrm>
              <a:prstGeom prst="rect">
                <a:avLst/>
              </a:prstGeom>
              <a:blipFill>
                <a:blip r:embed="rId7"/>
                <a:stretch>
                  <a:fillRect l="-135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844FFCE-4075-4F01-A459-D4D47CF906B2}"/>
                  </a:ext>
                </a:extLst>
              </p:cNvPr>
              <p:cNvSpPr txBox="1"/>
              <p:nvPr/>
            </p:nvSpPr>
            <p:spPr>
              <a:xfrm>
                <a:off x="6323482" y="2505156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844FFCE-4075-4F01-A459-D4D47CF90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82" y="2505156"/>
                <a:ext cx="944361" cy="386709"/>
              </a:xfrm>
              <a:prstGeom prst="rect">
                <a:avLst/>
              </a:prstGeom>
              <a:blipFill>
                <a:blip r:embed="rId8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33C3676-E4A6-412F-B56D-C8B9CDD5BD31}"/>
                  </a:ext>
                </a:extLst>
              </p:cNvPr>
              <p:cNvSpPr txBox="1"/>
              <p:nvPr/>
            </p:nvSpPr>
            <p:spPr>
              <a:xfrm>
                <a:off x="4207005" y="3015429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33C3676-E4A6-412F-B56D-C8B9CDD5B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05" y="3015429"/>
                <a:ext cx="944361" cy="386709"/>
              </a:xfrm>
              <a:prstGeom prst="rect">
                <a:avLst/>
              </a:prstGeom>
              <a:blipFill>
                <a:blip r:embed="rId9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>
            <a:extLst>
              <a:ext uri="{FF2B5EF4-FFF2-40B4-BE49-F238E27FC236}">
                <a16:creationId xmlns:a16="http://schemas.microsoft.com/office/drawing/2014/main" id="{A92965E9-B5A3-44CC-AEEC-C9F925A46406}"/>
              </a:ext>
            </a:extLst>
          </p:cNvPr>
          <p:cNvSpPr/>
          <p:nvPr/>
        </p:nvSpPr>
        <p:spPr>
          <a:xfrm>
            <a:off x="6072385" y="346823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4DD98F4-7702-46BF-89F0-DA12CC201C14}"/>
              </a:ext>
            </a:extLst>
          </p:cNvPr>
          <p:cNvSpPr/>
          <p:nvPr/>
        </p:nvSpPr>
        <p:spPr>
          <a:xfrm>
            <a:off x="5325836" y="366624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9BE8E21-3277-48A6-BAE3-A60F0336BD3C}"/>
              </a:ext>
            </a:extLst>
          </p:cNvPr>
          <p:cNvSpPr/>
          <p:nvPr/>
        </p:nvSpPr>
        <p:spPr>
          <a:xfrm>
            <a:off x="7267843" y="411766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B1BE128-A282-492B-A59D-E6F094B65884}"/>
                  </a:ext>
                </a:extLst>
              </p:cNvPr>
              <p:cNvSpPr txBox="1"/>
              <p:nvPr/>
            </p:nvSpPr>
            <p:spPr>
              <a:xfrm>
                <a:off x="8040919" y="260383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B1BE128-A282-492B-A59D-E6F094B65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9" y="2603832"/>
                <a:ext cx="875431" cy="369332"/>
              </a:xfrm>
              <a:prstGeom prst="rect">
                <a:avLst/>
              </a:prstGeom>
              <a:blipFill>
                <a:blip r:embed="rId10"/>
                <a:stretch>
                  <a:fillRect l="-1180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FA06738-6ED8-4D7F-9EF4-662217150DC9}"/>
              </a:ext>
            </a:extLst>
          </p:cNvPr>
          <p:cNvCxnSpPr>
            <a:cxnSpLocks/>
          </p:cNvCxnSpPr>
          <p:nvPr/>
        </p:nvCxnSpPr>
        <p:spPr>
          <a:xfrm flipV="1">
            <a:off x="7461640" y="3029385"/>
            <a:ext cx="860788" cy="104758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2B330BC-EE25-4A17-B37A-59CF7B81FAA7}"/>
              </a:ext>
            </a:extLst>
          </p:cNvPr>
          <p:cNvCxnSpPr>
            <a:cxnSpLocks/>
          </p:cNvCxnSpPr>
          <p:nvPr/>
        </p:nvCxnSpPr>
        <p:spPr>
          <a:xfrm flipV="1">
            <a:off x="6268417" y="2976447"/>
            <a:ext cx="392064" cy="4646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91DFB0-EEAF-481C-A20C-BC3492064164}"/>
              </a:ext>
            </a:extLst>
          </p:cNvPr>
          <p:cNvCxnSpPr>
            <a:cxnSpLocks/>
          </p:cNvCxnSpPr>
          <p:nvPr/>
        </p:nvCxnSpPr>
        <p:spPr>
          <a:xfrm flipH="1" flipV="1">
            <a:off x="4807857" y="3468233"/>
            <a:ext cx="503609" cy="2793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04BE054-BDDA-4B9A-9E13-8E6C98C3862B}"/>
              </a:ext>
            </a:extLst>
          </p:cNvPr>
          <p:cNvSpPr txBox="1"/>
          <p:nvPr/>
        </p:nvSpPr>
        <p:spPr>
          <a:xfrm>
            <a:off x="4964745" y="538856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b="0" i="0" dirty="0">
                <a:effectLst/>
              </a:rPr>
              <a:t> needle is in a haystack …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B213020-3423-4848-9B62-ECC478909D79}"/>
              </a:ext>
            </a:extLst>
          </p:cNvPr>
          <p:cNvSpPr txBox="1"/>
          <p:nvPr/>
        </p:nvSpPr>
        <p:spPr>
          <a:xfrm>
            <a:off x="6233208" y="5895275"/>
            <a:ext cx="286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… Just cannot find it.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D13F719-2B89-43F4-BF9C-CE46CEB1F6DD}"/>
                  </a:ext>
                </a:extLst>
              </p:cNvPr>
              <p:cNvSpPr txBox="1"/>
              <p:nvPr/>
            </p:nvSpPr>
            <p:spPr>
              <a:xfrm>
                <a:off x="5503713" y="407697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D13F719-2B89-43F4-BF9C-CE46CEB1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13" y="4076972"/>
                <a:ext cx="1363130" cy="369332"/>
              </a:xfrm>
              <a:prstGeom prst="rect">
                <a:avLst/>
              </a:prstGeom>
              <a:blipFill>
                <a:blip r:embed="rId11"/>
                <a:stretch>
                  <a:fillRect l="-49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7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5" grpId="0"/>
      <p:bldP spid="47" grpId="0"/>
      <p:bldP spid="48" grpId="0"/>
      <p:bldP spid="49" grpId="0" animBg="1"/>
      <p:bldP spid="50" grpId="0" animBg="1"/>
      <p:bldP spid="51" grpId="0" animBg="1"/>
      <p:bldP spid="52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35962B7-781E-4BDD-993E-18A9CE1DCE4E}"/>
              </a:ext>
            </a:extLst>
          </p:cNvPr>
          <p:cNvSpPr/>
          <p:nvPr/>
        </p:nvSpPr>
        <p:spPr>
          <a:xfrm>
            <a:off x="4788807" y="4085084"/>
            <a:ext cx="3670777" cy="2071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0956FAA-0FC6-4DB3-9EE7-E62E08832A0F}"/>
              </a:ext>
            </a:extLst>
          </p:cNvPr>
          <p:cNvSpPr/>
          <p:nvPr/>
        </p:nvSpPr>
        <p:spPr>
          <a:xfrm>
            <a:off x="7326476" y="566998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174D7A5-E917-430E-ACF6-84515720663F}"/>
                  </a:ext>
                </a:extLst>
              </p:cNvPr>
              <p:cNvSpPr txBox="1"/>
              <p:nvPr/>
            </p:nvSpPr>
            <p:spPr>
              <a:xfrm>
                <a:off x="7646798" y="561296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174D7A5-E917-430E-ACF6-84515720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98" y="5612961"/>
                <a:ext cx="812787" cy="369332"/>
              </a:xfrm>
              <a:prstGeom prst="rect">
                <a:avLst/>
              </a:prstGeom>
              <a:blipFill>
                <a:blip r:embed="rId2"/>
                <a:stretch>
                  <a:fillRect l="-126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70C4A24-BDD2-477A-86A1-6428BCD0FF6C}"/>
                  </a:ext>
                </a:extLst>
              </p:cNvPr>
              <p:cNvSpPr txBox="1"/>
              <p:nvPr/>
            </p:nvSpPr>
            <p:spPr>
              <a:xfrm>
                <a:off x="6304432" y="3381456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70C4A24-BDD2-477A-86A1-6428BCD0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2" y="3381456"/>
                <a:ext cx="944361" cy="386709"/>
              </a:xfrm>
              <a:prstGeom prst="rect">
                <a:avLst/>
              </a:prstGeom>
              <a:blipFill>
                <a:blip r:embed="rId3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25ADF7-CBB3-482D-807C-43155BF2A89A}"/>
                  </a:ext>
                </a:extLst>
              </p:cNvPr>
              <p:cNvSpPr txBox="1"/>
              <p:nvPr/>
            </p:nvSpPr>
            <p:spPr>
              <a:xfrm>
                <a:off x="4187955" y="3891729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25ADF7-CBB3-482D-807C-43155BF2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955" y="3891729"/>
                <a:ext cx="944361" cy="386709"/>
              </a:xfrm>
              <a:prstGeom prst="rect">
                <a:avLst/>
              </a:prstGeom>
              <a:blipFill>
                <a:blip r:embed="rId4"/>
                <a:stretch>
                  <a:fillRect l="-10968" b="-29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CE5BF9BF-3D7D-425A-B926-C8729B1BDF0C}"/>
              </a:ext>
            </a:extLst>
          </p:cNvPr>
          <p:cNvSpPr/>
          <p:nvPr/>
        </p:nvSpPr>
        <p:spPr>
          <a:xfrm>
            <a:off x="6053335" y="434453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A925474-5568-471D-99A3-A99A1B6E9F63}"/>
              </a:ext>
            </a:extLst>
          </p:cNvPr>
          <p:cNvSpPr/>
          <p:nvPr/>
        </p:nvSpPr>
        <p:spPr>
          <a:xfrm>
            <a:off x="5306786" y="454254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2701D2D-5028-4671-B109-B06FC6C4EDF5}"/>
              </a:ext>
            </a:extLst>
          </p:cNvPr>
          <p:cNvSpPr/>
          <p:nvPr/>
        </p:nvSpPr>
        <p:spPr>
          <a:xfrm>
            <a:off x="7248793" y="499396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10EA8A-5B12-4835-A982-1B8052AAFC58}"/>
                  </a:ext>
                </a:extLst>
              </p:cNvPr>
              <p:cNvSpPr txBox="1"/>
              <p:nvPr/>
            </p:nvSpPr>
            <p:spPr>
              <a:xfrm>
                <a:off x="8021869" y="348013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10EA8A-5B12-4835-A982-1B8052AA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869" y="3480132"/>
                <a:ext cx="875431" cy="369332"/>
              </a:xfrm>
              <a:prstGeom prst="rect">
                <a:avLst/>
              </a:prstGeom>
              <a:blipFill>
                <a:blip r:embed="rId5"/>
                <a:stretch>
                  <a:fillRect l="-1250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0BB8996-C13B-4D90-83A9-A668D63684AE}"/>
              </a:ext>
            </a:extLst>
          </p:cNvPr>
          <p:cNvCxnSpPr>
            <a:cxnSpLocks/>
          </p:cNvCxnSpPr>
          <p:nvPr/>
        </p:nvCxnSpPr>
        <p:spPr>
          <a:xfrm flipV="1">
            <a:off x="7442590" y="3905685"/>
            <a:ext cx="860788" cy="104758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1ABECE-5338-4E17-BE5E-9D7D033FE55D}"/>
              </a:ext>
            </a:extLst>
          </p:cNvPr>
          <p:cNvCxnSpPr>
            <a:cxnSpLocks/>
          </p:cNvCxnSpPr>
          <p:nvPr/>
        </p:nvCxnSpPr>
        <p:spPr>
          <a:xfrm flipV="1">
            <a:off x="6249367" y="3852747"/>
            <a:ext cx="392064" cy="4646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B11AE2-E3F0-4CA7-B648-6727791FF96C}"/>
              </a:ext>
            </a:extLst>
          </p:cNvPr>
          <p:cNvCxnSpPr>
            <a:cxnSpLocks/>
          </p:cNvCxnSpPr>
          <p:nvPr/>
        </p:nvCxnSpPr>
        <p:spPr>
          <a:xfrm flipH="1" flipV="1">
            <a:off x="4788807" y="4344533"/>
            <a:ext cx="503609" cy="2793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7C8CCF-AB40-48DA-9A1E-58236A2F8E02}"/>
              </a:ext>
            </a:extLst>
          </p:cNvPr>
          <p:cNvSpPr txBox="1"/>
          <p:nvPr/>
        </p:nvSpPr>
        <p:spPr>
          <a:xfrm>
            <a:off x="603309" y="49289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b="0" i="0" dirty="0">
                <a:effectLst/>
              </a:rPr>
              <a:t> needle is in a haystack …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2BB159-BC98-4153-9058-37A620B5D75D}"/>
              </a:ext>
            </a:extLst>
          </p:cNvPr>
          <p:cNvSpPr txBox="1"/>
          <p:nvPr/>
        </p:nvSpPr>
        <p:spPr>
          <a:xfrm>
            <a:off x="1871772" y="5435699"/>
            <a:ext cx="286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… Just cannot find it.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38EF39B-EE3D-413C-B63F-0040FDEEF710}"/>
                  </a:ext>
                </a:extLst>
              </p:cNvPr>
              <p:cNvSpPr txBox="1"/>
              <p:nvPr/>
            </p:nvSpPr>
            <p:spPr>
              <a:xfrm>
                <a:off x="5484663" y="495327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38EF39B-EE3D-413C-B63F-0040FDEE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63" y="4953272"/>
                <a:ext cx="1363130" cy="369332"/>
              </a:xfrm>
              <a:prstGeom prst="rect">
                <a:avLst/>
              </a:prstGeom>
              <a:blipFill>
                <a:blip r:embed="rId6"/>
                <a:stretch>
                  <a:fillRect l="-49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E87F5868-603E-44F8-9E1F-7D1EF2FF87A3}"/>
              </a:ext>
            </a:extLst>
          </p:cNvPr>
          <p:cNvSpPr/>
          <p:nvPr/>
        </p:nvSpPr>
        <p:spPr>
          <a:xfrm>
            <a:off x="6996684" y="2351132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E34761F-5233-429A-947D-B97F4DB02517}"/>
                  </a:ext>
                </a:extLst>
              </p:cNvPr>
              <p:cNvSpPr txBox="1"/>
              <p:nvPr/>
            </p:nvSpPr>
            <p:spPr>
              <a:xfrm>
                <a:off x="7317006" y="2294106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E34761F-5233-429A-947D-B97F4DB0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006" y="2294106"/>
                <a:ext cx="812787" cy="369332"/>
              </a:xfrm>
              <a:prstGeom prst="rect">
                <a:avLst/>
              </a:prstGeom>
              <a:blipFill>
                <a:blip r:embed="rId7"/>
                <a:stretch>
                  <a:fillRect l="-1268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>
            <a:extLst>
              <a:ext uri="{FF2B5EF4-FFF2-40B4-BE49-F238E27FC236}">
                <a16:creationId xmlns:a16="http://schemas.microsoft.com/office/drawing/2014/main" id="{9A494FA9-E243-485C-B8D8-E5DBC2CC19BD}"/>
              </a:ext>
            </a:extLst>
          </p:cNvPr>
          <p:cNvSpPr/>
          <p:nvPr/>
        </p:nvSpPr>
        <p:spPr>
          <a:xfrm>
            <a:off x="4748803" y="1133147"/>
            <a:ext cx="1873428" cy="12789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F0067E9-A48D-4EAF-8018-80D007A41D4E}"/>
                  </a:ext>
                </a:extLst>
              </p:cNvPr>
              <p:cNvSpPr txBox="1"/>
              <p:nvPr/>
            </p:nvSpPr>
            <p:spPr>
              <a:xfrm>
                <a:off x="6977918" y="894035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F0067E9-A48D-4EAF-8018-80D007A4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918" y="894035"/>
                <a:ext cx="944361" cy="386709"/>
              </a:xfrm>
              <a:prstGeom prst="rect">
                <a:avLst/>
              </a:prstGeom>
              <a:blipFill>
                <a:blip r:embed="rId8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E4017E9-34CF-4B5B-B09C-E0E7BA25419C}"/>
                  </a:ext>
                </a:extLst>
              </p:cNvPr>
              <p:cNvSpPr txBox="1"/>
              <p:nvPr/>
            </p:nvSpPr>
            <p:spPr>
              <a:xfrm>
                <a:off x="5085824" y="450832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E4017E9-34CF-4B5B-B09C-E0E7BA25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824" y="450832"/>
                <a:ext cx="944361" cy="386709"/>
              </a:xfrm>
              <a:prstGeom prst="rect">
                <a:avLst/>
              </a:prstGeom>
              <a:blipFill>
                <a:blip r:embed="rId9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>
            <a:extLst>
              <a:ext uri="{FF2B5EF4-FFF2-40B4-BE49-F238E27FC236}">
                <a16:creationId xmlns:a16="http://schemas.microsoft.com/office/drawing/2014/main" id="{243FAA4F-5B98-4135-923D-2E666016D05B}"/>
              </a:ext>
            </a:extLst>
          </p:cNvPr>
          <p:cNvSpPr/>
          <p:nvPr/>
        </p:nvSpPr>
        <p:spPr>
          <a:xfrm>
            <a:off x="5899031" y="132627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BE765853-F070-45D3-8653-BBD2FD96E805}"/>
              </a:ext>
            </a:extLst>
          </p:cNvPr>
          <p:cNvSpPr/>
          <p:nvPr/>
        </p:nvSpPr>
        <p:spPr>
          <a:xfrm>
            <a:off x="5396682" y="1221908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18A2A12-23E3-44CE-8A49-DC00F9627C13}"/>
              </a:ext>
            </a:extLst>
          </p:cNvPr>
          <p:cNvSpPr/>
          <p:nvPr/>
        </p:nvSpPr>
        <p:spPr>
          <a:xfrm>
            <a:off x="6291095" y="183510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8A0CA68-8B7D-466A-A4B2-020CC7DCF6E7}"/>
                  </a:ext>
                </a:extLst>
              </p:cNvPr>
              <p:cNvSpPr txBox="1"/>
              <p:nvPr/>
            </p:nvSpPr>
            <p:spPr>
              <a:xfrm>
                <a:off x="7209080" y="173362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8A0CA68-8B7D-466A-A4B2-020CC7DC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080" y="1733622"/>
                <a:ext cx="875431" cy="369332"/>
              </a:xfrm>
              <a:prstGeom prst="rect">
                <a:avLst/>
              </a:prstGeom>
              <a:blipFill>
                <a:blip r:embed="rId10"/>
                <a:stretch>
                  <a:fillRect l="-1258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72B16DC-7567-41F4-AF33-5B4CA2499BBE}"/>
              </a:ext>
            </a:extLst>
          </p:cNvPr>
          <p:cNvCxnSpPr>
            <a:cxnSpLocks/>
          </p:cNvCxnSpPr>
          <p:nvPr/>
        </p:nvCxnSpPr>
        <p:spPr>
          <a:xfrm flipV="1">
            <a:off x="6578529" y="1934273"/>
            <a:ext cx="618486" cy="121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4ACBA8D-E188-4F8B-8C58-FFB37B5E96EF}"/>
              </a:ext>
            </a:extLst>
          </p:cNvPr>
          <p:cNvCxnSpPr>
            <a:cxnSpLocks/>
          </p:cNvCxnSpPr>
          <p:nvPr/>
        </p:nvCxnSpPr>
        <p:spPr>
          <a:xfrm flipV="1">
            <a:off x="6131259" y="1095592"/>
            <a:ext cx="780409" cy="27215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C3AC233-BA7F-402C-A8B7-02630610A2C7}"/>
              </a:ext>
            </a:extLst>
          </p:cNvPr>
          <p:cNvCxnSpPr>
            <a:cxnSpLocks/>
          </p:cNvCxnSpPr>
          <p:nvPr/>
        </p:nvCxnSpPr>
        <p:spPr>
          <a:xfrm flipV="1">
            <a:off x="5520689" y="808020"/>
            <a:ext cx="37316" cy="43193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B328066-1AF4-4C03-A808-9F438AFA3B44}"/>
              </a:ext>
            </a:extLst>
          </p:cNvPr>
          <p:cNvSpPr txBox="1"/>
          <p:nvPr/>
        </p:nvSpPr>
        <p:spPr>
          <a:xfrm>
            <a:off x="5053904" y="2380797"/>
            <a:ext cx="185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too small …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D24277-9F22-484E-92D4-83979E2D7227}"/>
              </a:ext>
            </a:extLst>
          </p:cNvPr>
          <p:cNvSpPr txBox="1"/>
          <p:nvPr/>
        </p:nvSpPr>
        <p:spPr>
          <a:xfrm>
            <a:off x="7481021" y="2607182"/>
            <a:ext cx="163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044D25A-5BA9-43F9-920E-B5B72ACD445A}"/>
              </a:ext>
            </a:extLst>
          </p:cNvPr>
          <p:cNvSpPr txBox="1"/>
          <p:nvPr/>
        </p:nvSpPr>
        <p:spPr>
          <a:xfrm>
            <a:off x="619100" y="16323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find a needle in a haystack …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008E231-2526-466A-9DCE-E569885F9608}"/>
              </a:ext>
            </a:extLst>
          </p:cNvPr>
          <p:cNvSpPr txBox="1"/>
          <p:nvPr/>
        </p:nvSpPr>
        <p:spPr>
          <a:xfrm>
            <a:off x="1257090" y="2123594"/>
            <a:ext cx="35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… but there is no needle 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8EFE3C-14B1-4E9E-A4B1-AF6A1347997B}"/>
              </a:ext>
            </a:extLst>
          </p:cNvPr>
          <p:cNvSpPr txBox="1"/>
          <p:nvPr/>
        </p:nvSpPr>
        <p:spPr>
          <a:xfrm>
            <a:off x="578600" y="3957770"/>
            <a:ext cx="3479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Optimization Issue</a:t>
            </a:r>
            <a:endParaRPr lang="zh-TW" altLang="en-US" sz="3200" b="1" i="1" u="sng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79048E1-4403-4E22-AAF5-314031C4F451}"/>
              </a:ext>
            </a:extLst>
          </p:cNvPr>
          <p:cNvSpPr txBox="1"/>
          <p:nvPr/>
        </p:nvSpPr>
        <p:spPr>
          <a:xfrm>
            <a:off x="619100" y="803204"/>
            <a:ext cx="258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Model Bias </a:t>
            </a:r>
            <a:endParaRPr lang="zh-TW" altLang="en-US" sz="3200" b="1" i="1" u="sng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62894F8-351C-4376-B2BA-E152DB3FF82D}"/>
              </a:ext>
            </a:extLst>
          </p:cNvPr>
          <p:cNvSpPr txBox="1"/>
          <p:nvPr/>
        </p:nvSpPr>
        <p:spPr>
          <a:xfrm>
            <a:off x="1276722" y="3048102"/>
            <a:ext cx="319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Which one???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8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4935-BD2F-4D86-8833-75EAFB1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Bias </a:t>
            </a:r>
            <a:r>
              <a:rPr lang="en-US" altLang="zh-TW" dirty="0" err="1"/>
              <a:t>v.s</a:t>
            </a:r>
            <a:r>
              <a:rPr lang="en-US" altLang="zh-TW" dirty="0"/>
              <a:t>. 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6A7C6-CD91-4665-9CAC-448F17D7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Gaining the insights from comparison 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16E95-7DAF-45FF-8A30-9E457C00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" y="2944812"/>
            <a:ext cx="4304735" cy="292074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C6AA08-72AE-49B3-A562-42B3B472BB0E}"/>
              </a:ext>
            </a:extLst>
          </p:cNvPr>
          <p:cNvSpPr txBox="1"/>
          <p:nvPr/>
        </p:nvSpPr>
        <p:spPr>
          <a:xfrm>
            <a:off x="1302395" y="5848034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Testing Data</a:t>
            </a:r>
            <a:endParaRPr lang="zh-TW" altLang="en-US" sz="2400" b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8D66C6-D5FA-41E9-BC70-F86FAA907EDF}"/>
              </a:ext>
            </a:extLst>
          </p:cNvPr>
          <p:cNvSpPr/>
          <p:nvPr/>
        </p:nvSpPr>
        <p:spPr>
          <a:xfrm>
            <a:off x="1629192" y="4550475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C25BA1-78DC-4030-B68A-680DD359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4" y="2872245"/>
            <a:ext cx="4514850" cy="304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E8312E-4FC4-4070-A1A6-3A4D99A73903}"/>
              </a:ext>
            </a:extLst>
          </p:cNvPr>
          <p:cNvSpPr txBox="1"/>
          <p:nvPr/>
        </p:nvSpPr>
        <p:spPr>
          <a:xfrm>
            <a:off x="5730776" y="589121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Training Data</a:t>
            </a:r>
            <a:endParaRPr lang="zh-TW" altLang="en-US" sz="2400" b="1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684656-2538-4C7B-9785-9726B624E801}"/>
              </a:ext>
            </a:extLst>
          </p:cNvPr>
          <p:cNvSpPr/>
          <p:nvPr/>
        </p:nvSpPr>
        <p:spPr>
          <a:xfrm>
            <a:off x="6531001" y="2506476"/>
            <a:ext cx="24916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Optimization issue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D1E6F9-EE46-41E0-9934-E0879FCC18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010402" y="2968141"/>
            <a:ext cx="766421" cy="707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479D8160-714C-4C71-8716-24B6974B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1" y="4433677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3975F-06C7-4CAF-A57A-C9B5FD087FDC}"/>
              </a:ext>
            </a:extLst>
          </p:cNvPr>
          <p:cNvSpPr txBox="1"/>
          <p:nvPr/>
        </p:nvSpPr>
        <p:spPr>
          <a:xfrm>
            <a:off x="5225261" y="152047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Ref: http://arxiv.org/abs/1512.03385</a:t>
            </a:r>
            <a:endParaRPr lang="en-US" altLang="zh-TW" sz="18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445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1729</Words>
  <Application>Microsoft Office PowerPoint</Application>
  <PresentationFormat>如螢幕大小 (4:3)</PresentationFormat>
  <Paragraphs>568</Paragraphs>
  <Slides>29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Lucida Grande</vt:lpstr>
      <vt:lpstr>微軟正黑體</vt:lpstr>
      <vt:lpstr>標楷體</vt:lpstr>
      <vt:lpstr>Arial</vt:lpstr>
      <vt:lpstr>Arial</vt:lpstr>
      <vt:lpstr>Calibri</vt:lpstr>
      <vt:lpstr>Calibri Light</vt:lpstr>
      <vt:lpstr>Cambria Math</vt:lpstr>
      <vt:lpstr>Office 佈景主題</vt:lpstr>
      <vt:lpstr>General Guidance</vt:lpstr>
      <vt:lpstr>Framework of ML</vt:lpstr>
      <vt:lpstr>Framework of ML</vt:lpstr>
      <vt:lpstr>PowerPoint 簡報</vt:lpstr>
      <vt:lpstr>PowerPoint 簡報</vt:lpstr>
      <vt:lpstr>PowerPoint 簡報</vt:lpstr>
      <vt:lpstr>Optimization Issue</vt:lpstr>
      <vt:lpstr>PowerPoint 簡報</vt:lpstr>
      <vt:lpstr>Model Bias v.s. Optimization Issue</vt:lpstr>
      <vt:lpstr>Optimization Issue</vt:lpstr>
      <vt:lpstr>PowerPoint 簡報</vt:lpstr>
      <vt:lpstr>PowerPoint 簡報</vt:lpstr>
      <vt:lpstr>Overfitting </vt:lpstr>
      <vt:lpstr>Overfitting </vt:lpstr>
      <vt:lpstr>Overfitting </vt:lpstr>
      <vt:lpstr>Overfitting </vt:lpstr>
      <vt:lpstr>Overfitting </vt:lpstr>
      <vt:lpstr>Overfitting </vt:lpstr>
      <vt:lpstr>Overfitting </vt:lpstr>
      <vt:lpstr>Bias-Complexity Trade-off</vt:lpstr>
      <vt:lpstr>PowerPoint 簡報</vt:lpstr>
      <vt:lpstr>PowerPoint 簡報</vt:lpstr>
      <vt:lpstr>Cross Validation</vt:lpstr>
      <vt:lpstr>N-fold Cross Validation</vt:lpstr>
      <vt:lpstr>PowerPoint 簡報</vt:lpstr>
      <vt:lpstr>Let’s predict no. of views of 2/26!</vt:lpstr>
      <vt:lpstr>PowerPoint 簡報</vt:lpstr>
      <vt:lpstr>Mismatch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95</cp:revision>
  <dcterms:created xsi:type="dcterms:W3CDTF">2021-02-27T04:08:18Z</dcterms:created>
  <dcterms:modified xsi:type="dcterms:W3CDTF">2021-03-05T03:56:33Z</dcterms:modified>
</cp:coreProperties>
</file>