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0"/>
  </p:notesMasterIdLst>
  <p:sldIdLst>
    <p:sldId id="256" r:id="rId3"/>
    <p:sldId id="1595" r:id="rId4"/>
    <p:sldId id="1972" r:id="rId5"/>
    <p:sldId id="390" r:id="rId6"/>
    <p:sldId id="342" r:id="rId7"/>
    <p:sldId id="391" r:id="rId8"/>
    <p:sldId id="373" r:id="rId9"/>
    <p:sldId id="407" r:id="rId10"/>
    <p:sldId id="1601" r:id="rId11"/>
    <p:sldId id="1969" r:id="rId12"/>
    <p:sldId id="1973" r:id="rId13"/>
    <p:sldId id="1970" r:id="rId14"/>
    <p:sldId id="1975" r:id="rId15"/>
    <p:sldId id="1599" r:id="rId16"/>
    <p:sldId id="1976" r:id="rId17"/>
    <p:sldId id="591" r:id="rId18"/>
    <p:sldId id="1965" r:id="rId19"/>
    <p:sldId id="1957" r:id="rId20"/>
    <p:sldId id="1951" r:id="rId21"/>
    <p:sldId id="448" r:id="rId22"/>
    <p:sldId id="1958" r:id="rId23"/>
    <p:sldId id="1961" r:id="rId24"/>
    <p:sldId id="1967" r:id="rId25"/>
    <p:sldId id="1952" r:id="rId26"/>
    <p:sldId id="1963" r:id="rId27"/>
    <p:sldId id="1968" r:id="rId28"/>
    <p:sldId id="1966" r:id="rId29"/>
    <p:sldId id="449" r:id="rId30"/>
    <p:sldId id="1977" r:id="rId31"/>
    <p:sldId id="1956" r:id="rId32"/>
    <p:sldId id="1955" r:id="rId33"/>
    <p:sldId id="626" r:id="rId34"/>
    <p:sldId id="609" r:id="rId35"/>
    <p:sldId id="610" r:id="rId36"/>
    <p:sldId id="624" r:id="rId37"/>
    <p:sldId id="1971" r:id="rId38"/>
    <p:sldId id="1959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47" autoAdjust="0"/>
    <p:restoredTop sz="94238" autoAdjust="0"/>
  </p:normalViewPr>
  <p:slideViewPr>
    <p:cSldViewPr snapToGrid="0">
      <p:cViewPr varScale="1">
        <p:scale>
          <a:sx n="72" d="100"/>
          <a:sy n="72" d="100"/>
        </p:scale>
        <p:origin x="1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F6EB7-5007-4DF0-BC77-8C87645E19E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B0F59-2409-4D68-B8D3-ADCCDCB89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2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45SqCKXyYtVoenUvNx6iI2rDXGms442HnHmbbhW15S4/edit?fbclid=IwAR2QeFtW6pya42jkX0leF_oPaWVQ8Fu9ZfAK15U6nxI4rYuanVhmDyyULiE#gid=0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proceedings.mlr.press/v119/lin20b.html" TargetMode="External"/><Relationship Id="rId4" Type="http://schemas.openxmlformats.org/officeDocument/2006/relationships/hyperlink" Target="https://medium.com/deep-learning-experiments/effect-of-batch-size-on-neural-net-training-c5ae8516e57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tinuous_funct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TBD: Many papers shows that gradient decent lead to global</a:t>
            </a:r>
          </a:p>
          <a:p>
            <a:endParaRPr lang="en-US" altLang="zh-TW" dirty="0"/>
          </a:p>
          <a:p>
            <a:r>
              <a:rPr lang="en-US" altLang="zh-TW" dirty="0"/>
              <a:t>=======</a:t>
            </a:r>
          </a:p>
          <a:p>
            <a:r>
              <a:rPr lang="en-US" altLang="zh-TW" dirty="0"/>
              <a:t>Outline:</a:t>
            </a:r>
          </a:p>
          <a:p>
            <a:r>
              <a:rPr lang="en-US" altLang="zh-TW" dirty="0"/>
              <a:t>1. Local optimal (not always the issue)</a:t>
            </a:r>
          </a:p>
          <a:p>
            <a:r>
              <a:rPr lang="en-US" altLang="zh-TW" dirty="0"/>
              <a:t>2. Saddle point -&gt; why I have to mention Degenerate?</a:t>
            </a:r>
          </a:p>
          <a:p>
            <a:r>
              <a:rPr lang="en-US" altLang="zh-TW" dirty="0"/>
              <a:t>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3. The parameters have very different gradients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Why? Input, internal (using initial learning rate as example)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4. The same parameters have very different gradients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Why? RNN? random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r>
              <a:rPr lang="en-US" altLang="zh-TW" dirty="0"/>
              <a:t>========</a:t>
            </a:r>
          </a:p>
          <a:p>
            <a:r>
              <a:rPr lang="en-US" altLang="zh-TW" dirty="0" err="1"/>
              <a:t>Hessien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https://colab.research.google.com/drive/1yqtEcJHmXlCMhlaauEaRZYrnLXTVzou5?usp=sharing&amp;fbclid=IwAR3Il0Ij_nN-H2djox4jssOH4WcLJgB3otvy0v-NXKDm0ZTpF5ycbB0vdO4</a:t>
            </a:r>
          </a:p>
          <a:p>
            <a:endParaRPr lang="en-US" altLang="zh-TW" dirty="0"/>
          </a:p>
          <a:p>
            <a:r>
              <a:rPr lang="en-US" altLang="zh-TW" dirty="0"/>
              <a:t>Paper survey: https://docs.google.com/spreadsheets/d/145SqCKXyYtVoenUvNx6iI2rDXGms442HnHmbbhW15S4/edit?fbclid=IwAR2QeFtW6pya42jkX0leF_oPaWVQ8Fu9ZfAK15U6nxI4rYuanVhmDyyULiE#gid=0</a:t>
            </a:r>
          </a:p>
          <a:p>
            <a:endParaRPr lang="en-US" altLang="zh-TW" dirty="0"/>
          </a:p>
          <a:p>
            <a:r>
              <a:rPr lang="en-US" altLang="zh-TW" dirty="0"/>
              <a:t>Experimental results of gradient vanish:</a:t>
            </a:r>
          </a:p>
          <a:p>
            <a:r>
              <a:rPr lang="en-US" altLang="zh-TW" dirty="0"/>
              <a:t>https://hackmd.io/-xXNzXhZS2imFlA3Aly6-w?fbclid=IwAR2tD5_Y_rlL58laB1QdCF5KzL7YYCAwArp0UFruiwYx2vWiuYF2pJ0l4eI</a:t>
            </a:r>
          </a:p>
          <a:p>
            <a:endParaRPr lang="en-US" altLang="zh-TW" dirty="0"/>
          </a:p>
          <a:p>
            <a:r>
              <a:rPr lang="en-US" altLang="zh-TW" dirty="0"/>
              <a:t>HW2:</a:t>
            </a:r>
          </a:p>
          <a:p>
            <a:r>
              <a:rPr lang="en-US" altLang="zh-TW" dirty="0"/>
              <a:t>https://docs.google.com/presentation/d/16aFQp1AtSkLngcK_B_7o0NqeCKEtPi7ljn_QXwYsY0o/edit#slide=id.p</a:t>
            </a:r>
          </a:p>
          <a:p>
            <a:r>
              <a:rPr lang="en-US" altLang="zh-TW" dirty="0"/>
              <a:t>https://colab.research.google.com/drive/1KfrNyDvmFAYMqLBUD4wlEEnqFX-CtI0V?usp=sharing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F59-2409-4D68-B8D3-ADCCDCB8971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717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=====TBA=====</a:t>
            </a:r>
          </a:p>
          <a:p>
            <a:endParaRPr lang="en-US" altLang="zh-TW" dirty="0"/>
          </a:p>
          <a:p>
            <a:r>
              <a:rPr lang="en-US" altLang="zh-TW" dirty="0"/>
              <a:t>More reference for large batch size</a:t>
            </a:r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https://docs.google.com/spreadsheets/d/145SqCKXyYtVoenUvNx6iI2rDXGms442HnHmbbhW15S4/edit?fbclid=IwAR2QeFtW6pya42jkX0leF_oPaWVQ8Fu9ZfAK15U6nxI4rYuanVhmDyyULiE#gid=0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4"/>
              </a:rPr>
              <a:t>https://medium.com/deep-learning-experiments/effect-of-batch-size-on-neural-net-training-c5ae8516e57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http://proceedings.mlr.press/v119/lin20b.html</a:t>
            </a:r>
            <a:endParaRPr lang="en-US" altLang="zh-TW" dirty="0"/>
          </a:p>
          <a:p>
            <a:r>
              <a:rPr lang="en-US" altLang="zh-TW" dirty="0"/>
              <a:t>https://syncedreview.com/2020/09/13/a-closer-look-at-the-generalization-gap-in-large-batch-training-of-neural-networks/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dirty="0"/>
              <a:t>===========</a:t>
            </a:r>
          </a:p>
          <a:p>
            <a:r>
              <a:rPr lang="en-US" altLang="zh-TW" dirty="0"/>
              <a:t>Outline:</a:t>
            </a:r>
          </a:p>
          <a:p>
            <a:endParaRPr lang="en-US" altLang="zh-TW" dirty="0"/>
          </a:p>
          <a:p>
            <a:r>
              <a:rPr lang="en-US" altLang="zh-TW" dirty="0"/>
              <a:t>Zero gradient: </a:t>
            </a:r>
          </a:p>
          <a:p>
            <a:endParaRPr lang="en-US" altLang="zh-TW" dirty="0"/>
          </a:p>
          <a:p>
            <a:r>
              <a:rPr lang="en-US" altLang="zh-TW" dirty="0"/>
              <a:t>For zero gradient </a:t>
            </a:r>
          </a:p>
          <a:p>
            <a:r>
              <a:rPr lang="en-US" altLang="zh-TW" dirty="0"/>
              <a:t>-&gt; batch</a:t>
            </a:r>
          </a:p>
          <a:p>
            <a:r>
              <a:rPr lang="en-US" altLang="zh-TW" dirty="0"/>
              <a:t>-&gt; momentum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Local optimal -&gt; not always the issue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3. The parameters have very different gradients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4. The same parameters have very different </a:t>
            </a:r>
            <a:r>
              <a:rPr lang="en-US" altLang="zh-TW" dirty="0" err="1"/>
              <a:t>gradints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 adaptive learning rate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 clipping (for sudden too large)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Q: critical </a:t>
            </a:r>
            <a:r>
              <a:rPr lang="en-US" altLang="zh-TW" dirty="0" err="1"/>
              <a:t>v.s</a:t>
            </a:r>
            <a:r>
              <a:rPr lang="en-US" altLang="zh-TW" dirty="0"/>
              <a:t>. batch / momentum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Q:Warm up?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 Batch norm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</a:t>
            </a:r>
            <a:r>
              <a:rPr lang="zh-TW" altLang="en-US" dirty="0"/>
              <a:t> </a:t>
            </a:r>
            <a:r>
              <a:rPr lang="en-US" altLang="zh-TW" dirty="0"/>
              <a:t>Sigmoid -&gt; </a:t>
            </a:r>
            <a:r>
              <a:rPr lang="en-US" altLang="zh-TW" dirty="0" err="1"/>
              <a:t>ReLU</a:t>
            </a:r>
            <a:r>
              <a:rPr lang="en-US" altLang="zh-TW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 SELU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 residual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 initialization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EEA554-CA9E-41B2-A14F-DA91F92204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585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Full batch (</a:t>
            </a:r>
            <a:r>
              <a:rPr lang="zh-TW" altLang="en-US" dirty="0"/>
              <a:t>太花時間了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不是可以平行嗎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但是平行運算也是有極限啊</a:t>
            </a:r>
            <a:endParaRPr lang="en-US" altLang="zh-TW" dirty="0"/>
          </a:p>
          <a:p>
            <a:r>
              <a:rPr lang="en-US" altLang="zh-TW" dirty="0"/>
              <a:t>Batch </a:t>
            </a:r>
          </a:p>
          <a:p>
            <a:pPr lvl="1"/>
            <a:r>
              <a:rPr lang="en-US" altLang="zh-TW" dirty="0"/>
              <a:t>Batch </a:t>
            </a:r>
            <a:r>
              <a:rPr lang="en-US" altLang="zh-TW" dirty="0" err="1"/>
              <a:t>v.s</a:t>
            </a:r>
            <a:r>
              <a:rPr lang="en-US" altLang="zh-TW" dirty="0"/>
              <a:t>. Full batch</a:t>
            </a:r>
          </a:p>
          <a:p>
            <a:pPr lvl="1"/>
            <a:r>
              <a:rPr lang="zh-TW" altLang="en-US" dirty="0"/>
              <a:t>好處</a:t>
            </a:r>
            <a:r>
              <a:rPr lang="en-US" altLang="zh-TW" dirty="0"/>
              <a:t>:</a:t>
            </a:r>
            <a:r>
              <a:rPr lang="zh-TW" altLang="en-US" dirty="0"/>
              <a:t> 快</a:t>
            </a:r>
            <a:r>
              <a:rPr lang="en-US" altLang="zh-TW" dirty="0"/>
              <a:t>; </a:t>
            </a:r>
            <a:r>
              <a:rPr lang="zh-TW" altLang="en-US" dirty="0"/>
              <a:t>壞處</a:t>
            </a:r>
            <a:r>
              <a:rPr lang="en-US" altLang="zh-TW" dirty="0"/>
              <a:t>:</a:t>
            </a:r>
            <a:r>
              <a:rPr lang="zh-TW" altLang="en-US" dirty="0"/>
              <a:t> 不穩</a:t>
            </a:r>
            <a:endParaRPr lang="en-US" altLang="zh-TW" dirty="0"/>
          </a:p>
          <a:p>
            <a:r>
              <a:rPr lang="zh-TW" altLang="en-US" dirty="0"/>
              <a:t>但是不穩反而好</a:t>
            </a:r>
            <a:r>
              <a:rPr lang="en-US" altLang="zh-TW" dirty="0"/>
              <a:t>?</a:t>
            </a:r>
          </a:p>
          <a:p>
            <a:pPr lvl="1"/>
            <a:r>
              <a:rPr lang="en-US" altLang="zh-TW" dirty="0"/>
              <a:t>Interesting side effect of batch size </a:t>
            </a:r>
          </a:p>
          <a:p>
            <a:r>
              <a:rPr lang="en-US" altLang="zh-TW" dirty="0"/>
              <a:t>Tip: Shuffle (not mention?)</a:t>
            </a:r>
          </a:p>
          <a:p>
            <a:endParaRPr lang="zh-TW" altLang="en-US" dirty="0"/>
          </a:p>
          <a:p>
            <a:pPr algn="l" fontAlgn="base">
              <a:buFont typeface="Arial" panose="020B0604020202020204" pitchFamily="34" charset="0"/>
              <a:buChar char="•"/>
            </a:pPr>
            <a:endParaRPr lang="en-US" altLang="zh-TW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altLang="zh-TW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55555"/>
                </a:solidFill>
                <a:effectLst/>
                <a:latin typeface="Helvetica Neue"/>
              </a:rPr>
              <a:t>Smaller batch sizes are noisy, offering a regularizing effect and lower generalization error.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55555"/>
                </a:solidFill>
                <a:effectLst/>
                <a:latin typeface="Helvetica Neue"/>
              </a:rPr>
              <a:t>Smaller batch sizes make it easier to fit one batch worth of training data in memory (i.e. when using a GPU).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EEA554-CA9E-41B2-A14F-DA91F92204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460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F56118-AF50-43C1-92B1-68881F84737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980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Full?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5FD5E6-1D4C-4574-A5FD-B73197860C4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866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960</a:t>
            </a:r>
          </a:p>
          <a:p>
            <a:r>
              <a:rPr lang="en-US" altLang="zh-TW" dirty="0"/>
              <a:t>780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EEA554-CA9E-41B2-A14F-DA91F92204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018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Full?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5FD5E6-1D4C-4574-A5FD-B73197860C4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465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already use Adam here…</a:t>
            </a:r>
          </a:p>
          <a:p>
            <a:r>
              <a:rPr lang="en-US" altLang="zh-TW" dirty="0"/>
              <a:t>We use validation set, that is, we have early stopping here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EEA554-CA9E-41B2-A14F-DA91F92204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42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EEA554-CA9E-41B2-A14F-DA91F92204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574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Full batch (</a:t>
            </a:r>
            <a:r>
              <a:rPr lang="zh-TW" altLang="en-US" dirty="0"/>
              <a:t>太花時間了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不是可以平行嗎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但是平行運算也是有極限啊</a:t>
            </a:r>
            <a:endParaRPr lang="en-US" altLang="zh-TW" dirty="0"/>
          </a:p>
          <a:p>
            <a:r>
              <a:rPr lang="en-US" altLang="zh-TW" dirty="0"/>
              <a:t>Batch </a:t>
            </a:r>
          </a:p>
          <a:p>
            <a:pPr lvl="1"/>
            <a:r>
              <a:rPr lang="en-US" altLang="zh-TW" dirty="0"/>
              <a:t>Batch </a:t>
            </a:r>
            <a:r>
              <a:rPr lang="en-US" altLang="zh-TW" dirty="0" err="1"/>
              <a:t>v.s</a:t>
            </a:r>
            <a:r>
              <a:rPr lang="en-US" altLang="zh-TW" dirty="0"/>
              <a:t>. Full batch</a:t>
            </a:r>
          </a:p>
          <a:p>
            <a:pPr lvl="1"/>
            <a:r>
              <a:rPr lang="zh-TW" altLang="en-US" dirty="0"/>
              <a:t>好處</a:t>
            </a:r>
            <a:r>
              <a:rPr lang="en-US" altLang="zh-TW" dirty="0"/>
              <a:t>:</a:t>
            </a:r>
            <a:r>
              <a:rPr lang="zh-TW" altLang="en-US" dirty="0"/>
              <a:t> 快</a:t>
            </a:r>
            <a:r>
              <a:rPr lang="en-US" altLang="zh-TW" dirty="0"/>
              <a:t>; </a:t>
            </a:r>
            <a:r>
              <a:rPr lang="zh-TW" altLang="en-US" dirty="0"/>
              <a:t>壞處</a:t>
            </a:r>
            <a:r>
              <a:rPr lang="en-US" altLang="zh-TW" dirty="0"/>
              <a:t>:</a:t>
            </a:r>
            <a:r>
              <a:rPr lang="zh-TW" altLang="en-US" dirty="0"/>
              <a:t> 不穩</a:t>
            </a:r>
            <a:endParaRPr lang="en-US" altLang="zh-TW" dirty="0"/>
          </a:p>
          <a:p>
            <a:r>
              <a:rPr lang="zh-TW" altLang="en-US" dirty="0"/>
              <a:t>但是不穩反而好</a:t>
            </a:r>
            <a:r>
              <a:rPr lang="en-US" altLang="zh-TW" dirty="0"/>
              <a:t>?</a:t>
            </a:r>
          </a:p>
          <a:p>
            <a:pPr lvl="1"/>
            <a:r>
              <a:rPr lang="en-US" altLang="zh-TW" dirty="0"/>
              <a:t>Interesting side effect of batch size </a:t>
            </a:r>
          </a:p>
          <a:p>
            <a:r>
              <a:rPr lang="en-US" altLang="zh-TW" dirty="0"/>
              <a:t>Tip: Shuffle (not mention?)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55555"/>
                </a:solidFill>
                <a:effectLst/>
                <a:latin typeface="Helvetica Neue"/>
              </a:rPr>
              <a:t>Smaller batch sizes are noisy, offering a regularizing effect and lower generalization error.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555555"/>
                </a:solidFill>
                <a:effectLst/>
                <a:latin typeface="Helvetica Neue"/>
              </a:rPr>
              <a:t>Smaller batch sizes make it easier to fit one batch worth of training data in memory (i.e. when using a GPU).</a:t>
            </a:r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EEA554-CA9E-41B2-A14F-DA91F92204C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074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85798-1D2B-4740-BC8C-66AA2615276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31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People believe training stuck because the parameters are near a critical point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F59-2409-4D68-B8D3-ADCCDCB8971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992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平凡的；普通的；乏味的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13B472-B66E-431C-811F-64FEA2AB6C5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702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Lambda</a:t>
            </a:r>
            <a:r>
              <a:rPr lang="en-US" altLang="zh-TW" baseline="0" dirty="0"/>
              <a:t> = 0.9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13B472-B66E-431C-811F-64FEA2AB6C5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93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Still not guarantee reaching global minima, but give some hope ……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13B472-B66E-431C-811F-64FEA2AB6C5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294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second derivatives of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all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ntinuous function"/>
              </a:rPr>
              <a:t>continuous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we mention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curvature?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海森矩陣的混合偏導數是海森矩陣非主對角線上的元素。假如他們是連續的，那麼求導順序沒有區別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95D06C-A5F7-4F37-AB7E-8426CF4D114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309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https://arxiv.org/abs/1412.6544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F59-2409-4D68-B8D3-ADCCDCB8971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36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Don’t afraid of saddle point?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F59-2409-4D68-B8D3-ADCCDCB8971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492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公元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1453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年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5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月</a:t>
            </a:r>
            <a:endParaRPr lang="en-US" altLang="zh-TW" b="1" i="0" dirty="0">
              <a:solidFill>
                <a:srgbClr val="000000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狄奧倫娜</a:t>
            </a:r>
            <a:endParaRPr lang="en-US" altLang="zh-TW" b="0" i="0" dirty="0">
              <a:solidFill>
                <a:srgbClr val="000000"/>
              </a:solidFill>
              <a:effectLst/>
              <a:latin typeface="楷體"/>
            </a:endParaRPr>
          </a:p>
          <a:p>
            <a:endParaRPr lang="en-US" altLang="zh-TW" b="0" i="0" dirty="0">
              <a:solidFill>
                <a:srgbClr val="000000"/>
              </a:solidFill>
              <a:effectLst/>
              <a:latin typeface="楷體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君士坦丁十一世</a:t>
            </a:r>
            <a:endParaRPr lang="zh-TW" altLang="en-US" dirty="0"/>
          </a:p>
          <a:p>
            <a:endParaRPr lang="zh-TW" altLang="en-US" dirty="0"/>
          </a:p>
          <a:p>
            <a:endParaRPr lang="en-US" altLang="zh-TW" b="0" i="0" dirty="0">
              <a:solidFill>
                <a:srgbClr val="000000"/>
              </a:solidFill>
              <a:effectLst/>
              <a:latin typeface="楷體"/>
            </a:endParaRPr>
          </a:p>
          <a:p>
            <a:endParaRPr lang="en-US" altLang="zh-TW" b="0" i="0" dirty="0">
              <a:solidFill>
                <a:srgbClr val="000000"/>
              </a:solidFill>
              <a:effectLst/>
              <a:latin typeface="楷體"/>
            </a:endParaRPr>
          </a:p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她可能是人類歷史上唯一真正的魔法師。而在這之前約十小時，短暫的魔法時代也結束了。魔法時代開始於公元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1453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年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5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月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3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日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16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時，那時高維碎塊首次接觸地球；結束於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1453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年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5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月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28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日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21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時，這時碎塊完全離開地球；歷時二十五天五小時。之後，這個世界又回到了正常的軌道上。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https://santi.huijiwiki.com/wiki/%E7%8B%84%E5%A5%A5%E4%BC%A6%E5%A8%9C</a:t>
            </a:r>
          </a:p>
          <a:p>
            <a:endParaRPr lang="en-US" altLang="zh-TW" dirty="0"/>
          </a:p>
          <a:p>
            <a:r>
              <a:rPr lang="en-US" altLang="zh-TW" dirty="0"/>
              <a:t>https://www.b111.net/novel/49/49312/4411146.html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F59-2409-4D68-B8D3-ADCCDCB8971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055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公元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1453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年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5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月</a:t>
            </a:r>
            <a:endParaRPr lang="en-US" altLang="zh-TW" b="1" i="0" dirty="0">
              <a:solidFill>
                <a:srgbClr val="000000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狄奧倫娜</a:t>
            </a:r>
            <a:endParaRPr lang="en-US" altLang="zh-TW" b="0" i="0" dirty="0">
              <a:solidFill>
                <a:srgbClr val="000000"/>
              </a:solidFill>
              <a:effectLst/>
              <a:latin typeface="楷體"/>
            </a:endParaRPr>
          </a:p>
          <a:p>
            <a:endParaRPr lang="en-US" altLang="zh-TW" b="0" i="0" dirty="0">
              <a:solidFill>
                <a:srgbClr val="000000"/>
              </a:solidFill>
              <a:effectLst/>
              <a:latin typeface="楷體"/>
            </a:endParaRPr>
          </a:p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聖索菲亞大教堂重建時，同其他聖物一起放入教堂地基深處一個完全封閉的小密室中。眼前這個顯然是後者，因為前一隻已經烙上了時間的印痕，變得有些黯淡當然是與眼前這只對比才能看出來，這只聖盃看上去彷彿昨天才鑄出來一般嶄新。</a:t>
            </a:r>
            <a:br>
              <a:rPr lang="zh-TW" altLang="en-US" dirty="0"/>
            </a:br>
            <a:endParaRPr lang="zh-TW" altLang="en-US" dirty="0"/>
          </a:p>
          <a:p>
            <a:endParaRPr lang="en-US" altLang="zh-TW" b="0" i="0" dirty="0">
              <a:solidFill>
                <a:srgbClr val="000000"/>
              </a:solidFill>
              <a:effectLst/>
              <a:latin typeface="楷體"/>
            </a:endParaRPr>
          </a:p>
          <a:p>
            <a:endParaRPr lang="en-US" altLang="zh-TW" b="0" i="0" dirty="0">
              <a:solidFill>
                <a:srgbClr val="000000"/>
              </a:solidFill>
              <a:effectLst/>
              <a:latin typeface="楷體"/>
            </a:endParaRPr>
          </a:p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她可能是人類歷史上唯一真正的魔法師。而在這之前約十小時，短暫的魔法時代也結束了。魔法時代開始於公元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1453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年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5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月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3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日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16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時，那時高維碎塊首次接觸地球；結束於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1453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年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5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月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28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日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楷體"/>
              </a:rPr>
              <a:t>21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楷體"/>
              </a:rPr>
              <a:t>時，這時碎塊完全離開地球；歷時二十五天五小時。之後，這個世界又回到了正常的軌道上。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https://santi.huijiwiki.com/wiki/%E7%8B%84%E5%A5%A5%E4%BC%A6%E5%A8%9C</a:t>
            </a:r>
          </a:p>
          <a:p>
            <a:endParaRPr lang="en-US" altLang="zh-TW" dirty="0"/>
          </a:p>
          <a:p>
            <a:r>
              <a:rPr lang="en-US" altLang="zh-TW" dirty="0"/>
              <a:t>https://www.b111.net/novel/49/49312/4411146.html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F59-2409-4D68-B8D3-ADCCDCB8971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742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B0F59-2409-4D68-B8D3-ADCCDCB8971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587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85798-1D2B-4740-BC8C-66AA2615276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41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6675-01F3-488D-89BC-7070F43F45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E4E-525D-445B-A77C-8624D9F8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1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6675-01F3-488D-89BC-7070F43F45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E4E-525D-445B-A77C-8624D9F8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2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6675-01F3-488D-89BC-7070F43F45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E4E-525D-445B-A77C-8624D9F8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312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8F8-229F-42A7-AC8B-7D086D0A84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E4A-4498-4DF9-915A-23B6D7FC1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100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8F8-229F-42A7-AC8B-7D086D0A84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E4A-4498-4DF9-915A-23B6D7FC1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504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8F8-229F-42A7-AC8B-7D086D0A84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E4A-4498-4DF9-915A-23B6D7FC1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394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8F8-229F-42A7-AC8B-7D086D0A84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E4A-4498-4DF9-915A-23B6D7FC1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45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8F8-229F-42A7-AC8B-7D086D0A84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E4A-4498-4DF9-915A-23B6D7FC1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420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8F8-229F-42A7-AC8B-7D086D0A84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E4A-4498-4DF9-915A-23B6D7FC1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202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8F8-229F-42A7-AC8B-7D086D0A84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E4A-4498-4DF9-915A-23B6D7FC1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000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8F8-229F-42A7-AC8B-7D086D0A84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E4A-4498-4DF9-915A-23B6D7FC1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6675-01F3-488D-89BC-7070F43F45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E4E-525D-445B-A77C-8624D9F8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910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8F8-229F-42A7-AC8B-7D086D0A84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E4A-4498-4DF9-915A-23B6D7FC1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831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8F8-229F-42A7-AC8B-7D086D0A84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E4A-4498-4DF9-915A-23B6D7FC1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975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F8F8-229F-42A7-AC8B-7D086D0A84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7E4A-4498-4DF9-915A-23B6D7FC1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22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6675-01F3-488D-89BC-7070F43F45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E4E-525D-445B-A77C-8624D9F8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59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6675-01F3-488D-89BC-7070F43F45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E4E-525D-445B-A77C-8624D9F8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08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6675-01F3-488D-89BC-7070F43F45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E4E-525D-445B-A77C-8624D9F8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22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6675-01F3-488D-89BC-7070F43F45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E4E-525D-445B-A77C-8624D9F8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45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6675-01F3-488D-89BC-7070F43F45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E4E-525D-445B-A77C-8624D9F8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1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6675-01F3-488D-89BC-7070F43F45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E4E-525D-445B-A77C-8624D9F8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39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6675-01F3-488D-89BC-7070F43F45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E4E-525D-445B-A77C-8624D9F8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72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26675-01F3-488D-89BC-7070F43F4553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E4E-525D-445B-A77C-8624D9F8CD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22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F8F8-229F-42A7-AC8B-7D086D0A8484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C7E4A-4498-4DF9-915A-23B6D7FC1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57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4.png"/><Relationship Id="rId18" Type="http://schemas.openxmlformats.org/officeDocument/2006/relationships/image" Target="../media/image31.png"/><Relationship Id="rId3" Type="http://schemas.openxmlformats.org/officeDocument/2006/relationships/image" Target="../media/image36.png"/><Relationship Id="rId21" Type="http://schemas.openxmlformats.org/officeDocument/2006/relationships/image" Target="../media/image45.png"/><Relationship Id="rId12" Type="http://schemas.openxmlformats.org/officeDocument/2006/relationships/image" Target="../media/image193.png"/><Relationship Id="rId17" Type="http://schemas.openxmlformats.org/officeDocument/2006/relationships/image" Target="../media/image42.png"/><Relationship Id="rId2" Type="http://schemas.openxmlformats.org/officeDocument/2006/relationships/image" Target="../media/image35.png"/><Relationship Id="rId16" Type="http://schemas.openxmlformats.org/officeDocument/2006/relationships/image" Target="../media/image197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192.png"/><Relationship Id="rId24" Type="http://schemas.openxmlformats.org/officeDocument/2006/relationships/image" Target="../media/image73.png"/><Relationship Id="rId15" Type="http://schemas.openxmlformats.org/officeDocument/2006/relationships/image" Target="../media/image196.png"/><Relationship Id="rId23" Type="http://schemas.openxmlformats.org/officeDocument/2006/relationships/image" Target="../media/image72.png"/><Relationship Id="rId10" Type="http://schemas.openxmlformats.org/officeDocument/2006/relationships/image" Target="../media/image191.png"/><Relationship Id="rId19" Type="http://schemas.openxmlformats.org/officeDocument/2006/relationships/image" Target="../media/image43.png"/><Relationship Id="rId4" Type="http://schemas.openxmlformats.org/officeDocument/2006/relationships/image" Target="../media/image37.png"/><Relationship Id="rId14" Type="http://schemas.openxmlformats.org/officeDocument/2006/relationships/image" Target="../media/image195.png"/><Relationship Id="rId22" Type="http://schemas.openxmlformats.org/officeDocument/2006/relationships/image" Target="../media/image7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0.png"/><Relationship Id="rId4" Type="http://schemas.openxmlformats.org/officeDocument/2006/relationships/image" Target="../media/image100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90.png"/><Relationship Id="rId3" Type="http://schemas.openxmlformats.org/officeDocument/2006/relationships/image" Target="../media/image185.png"/><Relationship Id="rId7" Type="http://schemas.openxmlformats.org/officeDocument/2006/relationships/image" Target="../media/image310.png"/><Relationship Id="rId12" Type="http://schemas.openxmlformats.org/officeDocument/2006/relationships/image" Target="../media/image8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11" Type="http://schemas.openxmlformats.org/officeDocument/2006/relationships/image" Target="../media/image78.png"/><Relationship Id="rId5" Type="http://schemas.openxmlformats.org/officeDocument/2006/relationships/image" Target="../media/image1.png"/><Relationship Id="rId10" Type="http://schemas.openxmlformats.org/officeDocument/2006/relationships/image" Target="../media/image690.png"/><Relationship Id="rId4" Type="http://schemas.openxmlformats.org/officeDocument/2006/relationships/image" Target="../media/image940.png"/><Relationship Id="rId9" Type="http://schemas.openxmlformats.org/officeDocument/2006/relationships/image" Target="../media/image510.png"/><Relationship Id="rId14" Type="http://schemas.openxmlformats.org/officeDocument/2006/relationships/image" Target="../media/image18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1.png"/><Relationship Id="rId15" Type="http://schemas.openxmlformats.org/officeDocument/2006/relationships/image" Target="../media/image230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0.png"/><Relationship Id="rId2" Type="http://schemas.openxmlformats.org/officeDocument/2006/relationships/image" Target="../media/image240.png"/><Relationship Id="rId16" Type="http://schemas.openxmlformats.org/officeDocument/2006/relationships/image" Target="../media/image380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19" Type="http://schemas.openxmlformats.org/officeDocument/2006/relationships/image" Target="../media/image411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Relationship Id="rId14" Type="http://schemas.openxmlformats.org/officeDocument/2006/relationships/image" Target="../media/image3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300.png"/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12" Type="http://schemas.openxmlformats.org/officeDocument/2006/relationships/image" Target="../media/image29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image" Target="../media/image280.png"/><Relationship Id="rId5" Type="http://schemas.openxmlformats.org/officeDocument/2006/relationships/image" Target="../media/image450.png"/><Relationship Id="rId10" Type="http://schemas.openxmlformats.org/officeDocument/2006/relationships/image" Target="../media/image490.png"/><Relationship Id="rId4" Type="http://schemas.openxmlformats.org/officeDocument/2006/relationships/image" Target="../media/image440.png"/><Relationship Id="rId9" Type="http://schemas.openxmlformats.org/officeDocument/2006/relationships/image" Target="../media/image260.png"/><Relationship Id="rId14" Type="http://schemas.openxmlformats.org/officeDocument/2006/relationships/image" Target="../media/image3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11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1.png"/><Relationship Id="rId15" Type="http://schemas.openxmlformats.org/officeDocument/2006/relationships/image" Target="../media/image32.png"/><Relationship Id="rId4" Type="http://schemas.openxmlformats.org/officeDocument/2006/relationships/image" Target="../media/image251.png"/><Relationship Id="rId9" Type="http://schemas.openxmlformats.org/officeDocument/2006/relationships/image" Target="../media/image30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94.png"/><Relationship Id="rId18" Type="http://schemas.openxmlformats.org/officeDocument/2006/relationships/image" Target="../media/image31.png"/><Relationship Id="rId26" Type="http://schemas.openxmlformats.org/officeDocument/2006/relationships/image" Target="../media/image50.png"/><Relationship Id="rId3" Type="http://schemas.openxmlformats.org/officeDocument/2006/relationships/image" Target="../media/image36.png"/><Relationship Id="rId21" Type="http://schemas.openxmlformats.org/officeDocument/2006/relationships/image" Target="../media/image45.png"/><Relationship Id="rId7" Type="http://schemas.openxmlformats.org/officeDocument/2006/relationships/image" Target="../media/image40.png"/><Relationship Id="rId12" Type="http://schemas.openxmlformats.org/officeDocument/2006/relationships/image" Target="../media/image193.png"/><Relationship Id="rId17" Type="http://schemas.openxmlformats.org/officeDocument/2006/relationships/image" Target="../media/image42.png"/><Relationship Id="rId25" Type="http://schemas.openxmlformats.org/officeDocument/2006/relationships/image" Target="../media/image49.png"/><Relationship Id="rId2" Type="http://schemas.openxmlformats.org/officeDocument/2006/relationships/image" Target="../media/image35.png"/><Relationship Id="rId16" Type="http://schemas.openxmlformats.org/officeDocument/2006/relationships/image" Target="../media/image197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11" Type="http://schemas.openxmlformats.org/officeDocument/2006/relationships/image" Target="../media/image192.png"/><Relationship Id="rId24" Type="http://schemas.openxmlformats.org/officeDocument/2006/relationships/image" Target="../media/image48.png"/><Relationship Id="rId5" Type="http://schemas.openxmlformats.org/officeDocument/2006/relationships/image" Target="../media/image38.png"/><Relationship Id="rId15" Type="http://schemas.openxmlformats.org/officeDocument/2006/relationships/image" Target="../media/image196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191.png"/><Relationship Id="rId19" Type="http://schemas.openxmlformats.org/officeDocument/2006/relationships/image" Target="../media/image43.png"/><Relationship Id="rId4" Type="http://schemas.openxmlformats.org/officeDocument/2006/relationships/image" Target="../media/image37.png"/><Relationship Id="rId14" Type="http://schemas.openxmlformats.org/officeDocument/2006/relationships/image" Target="../media/image195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0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0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ach's whistle with a blackboard background">
            <a:extLst>
              <a:ext uri="{FF2B5EF4-FFF2-40B4-BE49-F238E27FC236}">
                <a16:creationId xmlns:a16="http://schemas.microsoft.com/office/drawing/2014/main" id="{53B78BF2-E761-43E8-B212-1CE84028D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98" b="-1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945083D-2ADB-45ED-8A1E-ADC21D730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TW" sz="4500" dirty="0">
                <a:solidFill>
                  <a:srgbClr val="FFFFFF"/>
                </a:solidFill>
              </a:rPr>
              <a:t>When gradient is small</a:t>
            </a:r>
            <a:r>
              <a:rPr lang="zh-TW" altLang="en-US" sz="4500" dirty="0">
                <a:solidFill>
                  <a:srgbClr val="FFFFFF"/>
                </a:solidFill>
              </a:rPr>
              <a:t> </a:t>
            </a:r>
            <a:r>
              <a:rPr lang="en-US" altLang="zh-TW" sz="4500" dirty="0">
                <a:solidFill>
                  <a:srgbClr val="FFFFFF"/>
                </a:solidFill>
              </a:rPr>
              <a:t>… </a:t>
            </a:r>
            <a:endParaRPr lang="zh-TW" altLang="en-US" sz="4500" dirty="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270DA4-F64C-4673-8705-887531CB0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Hung-yi Lee </a:t>
            </a:r>
            <a:r>
              <a:rPr lang="zh-TW" altLang="en-US" dirty="0">
                <a:solidFill>
                  <a:srgbClr val="FFFFFF"/>
                </a:solidFill>
              </a:rPr>
              <a:t>李宏毅</a:t>
            </a:r>
          </a:p>
        </p:txBody>
      </p:sp>
    </p:spTree>
    <p:extLst>
      <p:ext uri="{BB962C8B-B14F-4D97-AF65-F5344CB8AC3E}">
        <p14:creationId xmlns:p14="http://schemas.microsoft.com/office/powerpoint/2010/main" val="4679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E84534-95B1-458A-B946-ED14433C881B}"/>
                  </a:ext>
                </a:extLst>
              </p:cNvPr>
              <p:cNvSpPr txBox="1"/>
              <p:nvPr/>
            </p:nvSpPr>
            <p:spPr>
              <a:xfrm>
                <a:off x="643959" y="1822908"/>
                <a:ext cx="24655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E84534-95B1-458A-B946-ED14433C8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59" y="1822908"/>
                <a:ext cx="2465547" cy="369332"/>
              </a:xfrm>
              <a:prstGeom prst="rect">
                <a:avLst/>
              </a:prstGeom>
              <a:blipFill>
                <a:blip r:embed="rId2"/>
                <a:stretch>
                  <a:fillRect l="-2475" t="-16393" r="-99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17F672B-0D14-4BDE-A550-8E4758DE030B}"/>
                  </a:ext>
                </a:extLst>
              </p:cNvPr>
              <p:cNvSpPr txBox="1"/>
              <p:nvPr/>
            </p:nvSpPr>
            <p:spPr>
              <a:xfrm>
                <a:off x="617112" y="2560055"/>
                <a:ext cx="3520387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=2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17F672B-0D14-4BDE-A550-8E4758DE0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2" y="2560055"/>
                <a:ext cx="3520387" cy="7627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077A850-75A1-4B6A-B883-D363B182633B}"/>
                  </a:ext>
                </a:extLst>
              </p:cNvPr>
              <p:cNvSpPr txBox="1"/>
              <p:nvPr/>
            </p:nvSpPr>
            <p:spPr>
              <a:xfrm>
                <a:off x="566516" y="3495772"/>
                <a:ext cx="3614643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=2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077A850-75A1-4B6A-B883-D363B1826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16" y="3495772"/>
                <a:ext cx="3614643" cy="7627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群組 26">
            <a:extLst>
              <a:ext uri="{FF2B5EF4-FFF2-40B4-BE49-F238E27FC236}">
                <a16:creationId xmlns:a16="http://schemas.microsoft.com/office/drawing/2014/main" id="{1F28535F-D884-4FB8-81A0-D36B0C26B7A8}"/>
              </a:ext>
            </a:extLst>
          </p:cNvPr>
          <p:cNvGrpSpPr/>
          <p:nvPr/>
        </p:nvGrpSpPr>
        <p:grpSpPr>
          <a:xfrm>
            <a:off x="537803" y="534367"/>
            <a:ext cx="4791155" cy="995482"/>
            <a:chOff x="798844" y="533057"/>
            <a:chExt cx="4791155" cy="995482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4198F81C-2F3E-425F-B3E3-97466975ECC5}"/>
                </a:ext>
              </a:extLst>
            </p:cNvPr>
            <p:cNvSpPr/>
            <p:nvPr/>
          </p:nvSpPr>
          <p:spPr>
            <a:xfrm>
              <a:off x="1770298" y="676926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2C45DB62-90DD-4E87-A207-6BD929B8B8B7}"/>
                </a:ext>
              </a:extLst>
            </p:cNvPr>
            <p:cNvCxnSpPr>
              <a:cxnSpLocks/>
            </p:cNvCxnSpPr>
            <p:nvPr/>
          </p:nvCxnSpPr>
          <p:spPr>
            <a:xfrm>
              <a:off x="1192066" y="997640"/>
              <a:ext cx="576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17C74902-1CA2-4940-B7D8-160DD853C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1107" y="775918"/>
              <a:ext cx="396555" cy="4401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59A041C8-5801-43C5-9966-9FD9EE5D6AA4}"/>
                </a:ext>
              </a:extLst>
            </p:cNvPr>
            <p:cNvSpPr/>
            <p:nvPr/>
          </p:nvSpPr>
          <p:spPr>
            <a:xfrm>
              <a:off x="3027598" y="676926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CE623190-C02D-4FF2-8347-980C5A185444}"/>
                </a:ext>
              </a:extLst>
            </p:cNvPr>
            <p:cNvCxnSpPr>
              <a:cxnSpLocks/>
            </p:cNvCxnSpPr>
            <p:nvPr/>
          </p:nvCxnSpPr>
          <p:spPr>
            <a:xfrm>
              <a:off x="2449366" y="997640"/>
              <a:ext cx="576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806C0D66-44D6-4CE5-B726-B5B24E877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8407" y="775918"/>
              <a:ext cx="396555" cy="4401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7ECABBB2-E726-4ED7-8E09-AEE820105D6E}"/>
                </a:ext>
              </a:extLst>
            </p:cNvPr>
            <p:cNvCxnSpPr>
              <a:cxnSpLocks/>
            </p:cNvCxnSpPr>
            <p:nvPr/>
          </p:nvCxnSpPr>
          <p:spPr>
            <a:xfrm>
              <a:off x="3665773" y="997640"/>
              <a:ext cx="3667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7BDAD78C-8E8B-4B84-A71B-B1ED1C78B412}"/>
                    </a:ext>
                  </a:extLst>
                </p:cNvPr>
                <p:cNvSpPr txBox="1"/>
                <p:nvPr/>
              </p:nvSpPr>
              <p:spPr>
                <a:xfrm>
                  <a:off x="1288046" y="533057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7BDAD78C-8E8B-4B84-A71B-B1ED1C78B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046" y="533057"/>
                  <a:ext cx="42184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8696" r="-57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40BFAA54-DE00-4932-8FC3-EC7F95B455C2}"/>
                    </a:ext>
                  </a:extLst>
                </p:cNvPr>
                <p:cNvSpPr txBox="1"/>
                <p:nvPr/>
              </p:nvSpPr>
              <p:spPr>
                <a:xfrm>
                  <a:off x="2529282" y="563637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40BFAA54-DE00-4932-8FC3-EC7F95B455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282" y="563637"/>
                  <a:ext cx="42896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DA607F42-2045-4C00-B2F9-9BACD3229F0C}"/>
                    </a:ext>
                  </a:extLst>
                </p:cNvPr>
                <p:cNvSpPr txBox="1"/>
                <p:nvPr/>
              </p:nvSpPr>
              <p:spPr>
                <a:xfrm>
                  <a:off x="905000" y="789875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DA607F42-2045-4C00-B2F9-9BACD3229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000" y="789875"/>
                  <a:ext cx="241733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7B3AE69E-5F90-49A8-9480-0045D9D8B3A6}"/>
                    </a:ext>
                  </a:extLst>
                </p:cNvPr>
                <p:cNvSpPr txBox="1"/>
                <p:nvPr/>
              </p:nvSpPr>
              <p:spPr>
                <a:xfrm>
                  <a:off x="4050087" y="777947"/>
                  <a:ext cx="2457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7B3AE69E-5F90-49A8-9480-0045D9D8B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087" y="777947"/>
                  <a:ext cx="245708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9268" r="-26829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箭號: 左-右雙向 22">
              <a:extLst>
                <a:ext uri="{FF2B5EF4-FFF2-40B4-BE49-F238E27FC236}">
                  <a16:creationId xmlns:a16="http://schemas.microsoft.com/office/drawing/2014/main" id="{5C4C5E75-3742-477E-BD06-48DC67F70253}"/>
                </a:ext>
              </a:extLst>
            </p:cNvPr>
            <p:cNvSpPr/>
            <p:nvPr/>
          </p:nvSpPr>
          <p:spPr>
            <a:xfrm>
              <a:off x="4442200" y="877934"/>
              <a:ext cx="445937" cy="236157"/>
            </a:xfrm>
            <a:prstGeom prst="left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830F14D9-E721-4A0B-8261-AD6A4FC97E2D}"/>
                    </a:ext>
                  </a:extLst>
                </p:cNvPr>
                <p:cNvSpPr txBox="1"/>
                <p:nvPr/>
              </p:nvSpPr>
              <p:spPr>
                <a:xfrm>
                  <a:off x="4983742" y="759097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830F14D9-E721-4A0B-8261-AD6A4FC97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742" y="759097"/>
                  <a:ext cx="288284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AD0E6765-71EF-4552-A5DC-294066482201}"/>
                    </a:ext>
                  </a:extLst>
                </p:cNvPr>
                <p:cNvSpPr txBox="1"/>
                <p:nvPr/>
              </p:nvSpPr>
              <p:spPr>
                <a:xfrm>
                  <a:off x="798844" y="1159207"/>
                  <a:ext cx="5535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=1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AD0E6765-71EF-4552-A5DC-294066482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844" y="1159207"/>
                  <a:ext cx="553549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5495" r="-13187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EB872AA5-784A-47A5-AA0B-C343B973F199}"/>
                    </a:ext>
                  </a:extLst>
                </p:cNvPr>
                <p:cNvSpPr txBox="1"/>
                <p:nvPr/>
              </p:nvSpPr>
              <p:spPr>
                <a:xfrm>
                  <a:off x="5036450" y="1141954"/>
                  <a:ext cx="5535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=1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EB872AA5-784A-47A5-AA0B-C343B973F1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450" y="1141954"/>
                  <a:ext cx="553549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5495" r="-13187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6B94572-C21A-4948-A52F-B5776FACBD1A}"/>
                  </a:ext>
                </a:extLst>
              </p:cNvPr>
              <p:cNvSpPr txBox="1"/>
              <p:nvPr/>
            </p:nvSpPr>
            <p:spPr>
              <a:xfrm>
                <a:off x="3165849" y="1822908"/>
                <a:ext cx="20306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6B94572-C21A-4948-A52F-B5776FACB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849" y="1822908"/>
                <a:ext cx="2030620" cy="369332"/>
              </a:xfrm>
              <a:prstGeom prst="rect">
                <a:avLst/>
              </a:prstGeom>
              <a:blipFill>
                <a:blip r:embed="rId17"/>
                <a:stretch>
                  <a:fillRect l="-1201" r="-90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2">
            <a:extLst>
              <a:ext uri="{FF2B5EF4-FFF2-40B4-BE49-F238E27FC236}">
                <a16:creationId xmlns:a16="http://schemas.microsoft.com/office/drawing/2014/main" id="{CD3BE379-CE0D-4A57-8A21-675D68041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1" y="185662"/>
            <a:ext cx="3481988" cy="226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37FFB875-D78C-4521-9E7C-9F735DF414D3}"/>
                  </a:ext>
                </a:extLst>
              </p:cNvPr>
              <p:cNvSpPr txBox="1"/>
              <p:nvPr/>
            </p:nvSpPr>
            <p:spPr>
              <a:xfrm>
                <a:off x="6712209" y="2689138"/>
                <a:ext cx="203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37FFB875-D78C-4521-9E7C-9F735DF41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209" y="2689138"/>
                <a:ext cx="2035878" cy="369332"/>
              </a:xfrm>
              <a:prstGeom prst="rect">
                <a:avLst/>
              </a:prstGeom>
              <a:blipFill>
                <a:blip r:embed="rId19"/>
                <a:stretch>
                  <a:fillRect l="-1497" r="-329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EF80E0A9-797F-4F80-BE2B-A60BB5B7FB63}"/>
              </a:ext>
            </a:extLst>
          </p:cNvPr>
          <p:cNvSpPr txBox="1"/>
          <p:nvPr/>
        </p:nvSpPr>
        <p:spPr>
          <a:xfrm>
            <a:off x="4722701" y="2656270"/>
            <a:ext cx="2429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Critical point: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978A4B4D-FBFB-4B90-A876-1C6F4080BEF5}"/>
                  </a:ext>
                </a:extLst>
              </p:cNvPr>
              <p:cNvSpPr txBox="1"/>
              <p:nvPr/>
            </p:nvSpPr>
            <p:spPr>
              <a:xfrm>
                <a:off x="4595511" y="3164118"/>
                <a:ext cx="2033442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978A4B4D-FBFB-4B90-A876-1C6F4080B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511" y="3164118"/>
                <a:ext cx="2033442" cy="6158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78FE9F3-B26D-43ED-9074-374F9DA72B9F}"/>
                  </a:ext>
                </a:extLst>
              </p:cNvPr>
              <p:cNvSpPr txBox="1"/>
              <p:nvPr/>
            </p:nvSpPr>
            <p:spPr>
              <a:xfrm>
                <a:off x="6739780" y="3330464"/>
                <a:ext cx="2147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TW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𝜆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=2,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78FE9F3-B26D-43ED-9074-374F9DA72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780" y="3330464"/>
                <a:ext cx="2147639" cy="369332"/>
              </a:xfrm>
              <a:prstGeom prst="rect">
                <a:avLst/>
              </a:prstGeom>
              <a:blipFill>
                <a:blip r:embed="rId21"/>
                <a:stretch>
                  <a:fillRect l="-3125" r="-284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9EBC82C0-AD8B-4220-A3FB-D8FEF9B5CF00}"/>
              </a:ext>
            </a:extLst>
          </p:cNvPr>
          <p:cNvSpPr txBox="1"/>
          <p:nvPr/>
        </p:nvSpPr>
        <p:spPr>
          <a:xfrm>
            <a:off x="5795189" y="3843565"/>
            <a:ext cx="221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u="sng" dirty="0"/>
              <a:t>Saddle point</a:t>
            </a:r>
            <a:endParaRPr lang="zh-TW" altLang="en-US" sz="2800" b="1" u="sng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7B7E6E9-E803-461F-860C-BA3C18057366}"/>
              </a:ext>
            </a:extLst>
          </p:cNvPr>
          <p:cNvSpPr txBox="1"/>
          <p:nvPr/>
        </p:nvSpPr>
        <p:spPr>
          <a:xfrm>
            <a:off x="2273674" y="4800324"/>
            <a:ext cx="2429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Has eigenvector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B7D5049B-2229-49C9-83AE-E2EAE00D6E03}"/>
                  </a:ext>
                </a:extLst>
              </p:cNvPr>
              <p:cNvSpPr txBox="1"/>
              <p:nvPr/>
            </p:nvSpPr>
            <p:spPr>
              <a:xfrm>
                <a:off x="4578671" y="4724437"/>
                <a:ext cx="1062599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𝒖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B7D5049B-2229-49C9-83AE-E2EAE00D6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671" y="4724437"/>
                <a:ext cx="1062599" cy="61343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2BA4E8A2-3F50-44A1-AD80-27C0AC6E9DE3}"/>
                  </a:ext>
                </a:extLst>
              </p:cNvPr>
              <p:cNvSpPr txBox="1"/>
              <p:nvPr/>
            </p:nvSpPr>
            <p:spPr>
              <a:xfrm>
                <a:off x="868852" y="4821491"/>
                <a:ext cx="11695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2BA4E8A2-3F50-44A1-AD80-27C0AC6E9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52" y="4821491"/>
                <a:ext cx="1169551" cy="369332"/>
              </a:xfrm>
              <a:prstGeom prst="rect">
                <a:avLst/>
              </a:prstGeom>
              <a:blipFill>
                <a:blip r:embed="rId23"/>
                <a:stretch>
                  <a:fillRect l="-6283" r="-628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字方塊 39">
            <a:extLst>
              <a:ext uri="{FF2B5EF4-FFF2-40B4-BE49-F238E27FC236}">
                <a16:creationId xmlns:a16="http://schemas.microsoft.com/office/drawing/2014/main" id="{D538E943-85C7-4A8B-AEBD-49739836D2F0}"/>
              </a:ext>
            </a:extLst>
          </p:cNvPr>
          <p:cNvSpPr txBox="1"/>
          <p:nvPr/>
        </p:nvSpPr>
        <p:spPr>
          <a:xfrm>
            <a:off x="218010" y="5804829"/>
            <a:ext cx="8405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You can escape the saddle point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and decrease the loss.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0A3CD9F-DA51-414E-AE69-5926EB26AB85}"/>
              </a:ext>
            </a:extLst>
          </p:cNvPr>
          <p:cNvCxnSpPr/>
          <p:nvPr/>
        </p:nvCxnSpPr>
        <p:spPr>
          <a:xfrm>
            <a:off x="-380901" y="4586516"/>
            <a:ext cx="98406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FA0277B3-0524-4FDB-974A-26F010294870}"/>
              </a:ext>
            </a:extLst>
          </p:cNvPr>
          <p:cNvSpPr/>
          <p:nvPr/>
        </p:nvSpPr>
        <p:spPr>
          <a:xfrm>
            <a:off x="7136082" y="1143264"/>
            <a:ext cx="177644" cy="1776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E6E75413-2D29-4061-A686-094B5EC4D4FD}"/>
                  </a:ext>
                </a:extLst>
              </p:cNvPr>
              <p:cNvSpPr txBox="1"/>
              <p:nvPr/>
            </p:nvSpPr>
            <p:spPr>
              <a:xfrm>
                <a:off x="2273674" y="5308548"/>
                <a:ext cx="63502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Update the parameter along the direction of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E6E75413-2D29-4061-A686-094B5EC4D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74" y="5308548"/>
                <a:ext cx="6350278" cy="461665"/>
              </a:xfrm>
              <a:prstGeom prst="rect">
                <a:avLst/>
              </a:prstGeom>
              <a:blipFill>
                <a:blip r:embed="rId24"/>
                <a:stretch>
                  <a:fillRect l="-153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A99541C-4769-4AC0-B524-A26179DA8D63}"/>
              </a:ext>
            </a:extLst>
          </p:cNvPr>
          <p:cNvCxnSpPr>
            <a:cxnSpLocks/>
          </p:cNvCxnSpPr>
          <p:nvPr/>
        </p:nvCxnSpPr>
        <p:spPr>
          <a:xfrm flipV="1">
            <a:off x="7349657" y="848371"/>
            <a:ext cx="331914" cy="305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AA1A133-3993-4D3F-BFC3-022973EC669D}"/>
              </a:ext>
            </a:extLst>
          </p:cNvPr>
          <p:cNvSpPr txBox="1"/>
          <p:nvPr/>
        </p:nvSpPr>
        <p:spPr>
          <a:xfrm>
            <a:off x="227075" y="6264209"/>
            <a:ext cx="8800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(this method is seldom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used in practice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40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9" grpId="0"/>
      <p:bldP spid="40" grpId="0"/>
      <p:bldP spid="29" grpId="0" animBg="1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56D5D-8A0E-416D-B0E6-463C5C94D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End of Warning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400202-50C7-4758-B367-E1F8B07AD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28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F9BF602-DF28-45F3-B626-37CCE9E17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08" y="1760191"/>
            <a:ext cx="6146342" cy="473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29C37B8-A548-4FA9-ADAA-1BE1E3D3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Saddle Point </a:t>
            </a:r>
            <a:r>
              <a:rPr lang="en-US" altLang="zh-TW" dirty="0" err="1"/>
              <a:t>v.s</a:t>
            </a:r>
            <a:r>
              <a:rPr lang="en-US" altLang="zh-TW" dirty="0"/>
              <a:t>. Local Minima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3DE9B-D8FE-44F1-8E75-065163871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0" i="0" dirty="0">
                <a:effectLst/>
                <a:latin typeface="arial" panose="020B0604020202020204" pitchFamily="34" charset="0"/>
              </a:rPr>
              <a:t>A.D. 1543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818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C37B8-A548-4FA9-ADAA-1BE1E3D3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Saddle Point </a:t>
            </a:r>
            <a:r>
              <a:rPr lang="en-US" altLang="zh-TW" dirty="0" err="1"/>
              <a:t>v.s</a:t>
            </a:r>
            <a:r>
              <a:rPr lang="en-US" altLang="zh-TW" dirty="0"/>
              <a:t>. Local Minima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3DE9B-D8FE-44F1-8E75-065163871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The Magician Diorena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zh-TW" sz="2400" dirty="0">
                <a:latin typeface="Arial" panose="020B0604020202020204" pitchFamily="34" charset="0"/>
              </a:rPr>
              <a:t> (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魔法師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狄奧倫娜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 descr="古代圣杯系列PNG图标_免抠元素图片素材_懒人图库6666">
            <a:extLst>
              <a:ext uri="{FF2B5EF4-FFF2-40B4-BE49-F238E27FC236}">
                <a16:creationId xmlns:a16="http://schemas.microsoft.com/office/drawing/2014/main" id="{F3B6D672-CC76-4E93-AE7C-1A169DEB5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09" y="3263347"/>
            <a:ext cx="2441714" cy="24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236D754-DAC5-4632-A86B-7B7EB2B533A0}"/>
              </a:ext>
            </a:extLst>
          </p:cNvPr>
          <p:cNvSpPr txBox="1"/>
          <p:nvPr/>
        </p:nvSpPr>
        <p:spPr>
          <a:xfrm>
            <a:off x="6209977" y="243684"/>
            <a:ext cx="3073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effectLst/>
                <a:latin typeface="PingFang SC"/>
              </a:rPr>
              <a:t> 來源</a:t>
            </a:r>
            <a:r>
              <a:rPr lang="en-US" altLang="zh-TW" b="0" i="0" dirty="0">
                <a:effectLst/>
                <a:latin typeface="PingFang SC"/>
              </a:rPr>
              <a:t>《</a:t>
            </a:r>
            <a:r>
              <a:rPr lang="zh-TW" altLang="en-US" b="0" i="0" dirty="0">
                <a:effectLst/>
                <a:latin typeface="PingFang SC"/>
              </a:rPr>
              <a:t>三體</a:t>
            </a:r>
            <a:r>
              <a:rPr lang="en-US" altLang="zh-TW" b="0" i="0" dirty="0">
                <a:effectLst/>
                <a:latin typeface="PingFang SC"/>
              </a:rPr>
              <a:t>Ⅲ·</a:t>
            </a:r>
            <a:r>
              <a:rPr lang="zh-TW" altLang="en-US" b="0" i="0" dirty="0">
                <a:effectLst/>
                <a:latin typeface="PingFang SC"/>
              </a:rPr>
              <a:t>死神永生</a:t>
            </a:r>
            <a:r>
              <a:rPr lang="en-US" altLang="zh-TW" b="0" i="0" dirty="0">
                <a:effectLst/>
                <a:latin typeface="PingFang SC"/>
              </a:rPr>
              <a:t>》</a:t>
            </a:r>
            <a:endParaRPr lang="zh-TW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BC9EC7D-5694-4A17-951C-F2B15992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83" y="2559498"/>
            <a:ext cx="4823286" cy="361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498B84E-BD56-4A37-AC5A-F0DE125BB7E6}"/>
              </a:ext>
            </a:extLst>
          </p:cNvPr>
          <p:cNvSpPr txBox="1"/>
          <p:nvPr/>
        </p:nvSpPr>
        <p:spPr>
          <a:xfrm>
            <a:off x="2682039" y="6268741"/>
            <a:ext cx="6461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Source of image: </a:t>
            </a:r>
            <a:r>
              <a:rPr lang="zh-TW" altLang="en-US" dirty="0"/>
              <a:t>https://read01.com/mz2DBPE.html#.YECz22gzbIU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5DE865-AD87-45B9-97F3-F0A34125A4EC}"/>
              </a:ext>
            </a:extLst>
          </p:cNvPr>
          <p:cNvSpPr txBox="1"/>
          <p:nvPr/>
        </p:nvSpPr>
        <p:spPr>
          <a:xfrm>
            <a:off x="566918" y="3263347"/>
            <a:ext cx="2758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From 3 dimensional space, it is sealed.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E80D820-C880-4363-96ED-233E344C6697}"/>
              </a:ext>
            </a:extLst>
          </p:cNvPr>
          <p:cNvSpPr txBox="1"/>
          <p:nvPr/>
        </p:nvSpPr>
        <p:spPr>
          <a:xfrm>
            <a:off x="666246" y="4594038"/>
            <a:ext cx="2416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It is not in higher dimensions.</a:t>
            </a:r>
            <a:endParaRPr lang="zh-TW" altLang="en-US" sz="24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3DA28E0-A3A3-4492-A4C6-2BF316ED727F}"/>
              </a:ext>
            </a:extLst>
          </p:cNvPr>
          <p:cNvCxnSpPr/>
          <p:nvPr/>
        </p:nvCxnSpPr>
        <p:spPr>
          <a:xfrm>
            <a:off x="3082902" y="3753853"/>
            <a:ext cx="1088045" cy="4812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5BF030E-BB5B-4D01-8B86-2422122DA097}"/>
              </a:ext>
            </a:extLst>
          </p:cNvPr>
          <p:cNvCxnSpPr>
            <a:cxnSpLocks/>
          </p:cNvCxnSpPr>
          <p:nvPr/>
        </p:nvCxnSpPr>
        <p:spPr>
          <a:xfrm flipV="1">
            <a:off x="2862005" y="4502260"/>
            <a:ext cx="1469363" cy="548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0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CF0E8-CF85-4A15-97D3-C490B4BF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Saddle Point </a:t>
            </a:r>
            <a:r>
              <a:rPr lang="en-US" altLang="zh-TW" dirty="0" err="1"/>
              <a:t>v.s</a:t>
            </a:r>
            <a:r>
              <a:rPr lang="en-US" altLang="zh-TW" dirty="0"/>
              <a:t>. Local Minima 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ADE699A-F8D7-4C3C-A294-BE079F734C53}"/>
              </a:ext>
            </a:extLst>
          </p:cNvPr>
          <p:cNvGrpSpPr/>
          <p:nvPr/>
        </p:nvGrpSpPr>
        <p:grpSpPr>
          <a:xfrm>
            <a:off x="628650" y="3146165"/>
            <a:ext cx="3708400" cy="2892552"/>
            <a:chOff x="4806950" y="1842866"/>
            <a:chExt cx="3708400" cy="2892552"/>
          </a:xfrm>
        </p:grpSpPr>
        <p:pic>
          <p:nvPicPr>
            <p:cNvPr id="5" name="Picture 2" descr="「saddle point」的圖片搜尋結果">
              <a:extLst>
                <a:ext uri="{FF2B5EF4-FFF2-40B4-BE49-F238E27FC236}">
                  <a16:creationId xmlns:a16="http://schemas.microsoft.com/office/drawing/2014/main" id="{2E5AEED8-3F72-4B4D-97FF-F7524F6A3D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950" y="1842866"/>
              <a:ext cx="3708400" cy="2892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995E7E7D-C641-476E-9D25-33E7C1DDCEF4}"/>
                </a:ext>
              </a:extLst>
            </p:cNvPr>
            <p:cNvSpPr/>
            <p:nvPr/>
          </p:nvSpPr>
          <p:spPr>
            <a:xfrm>
              <a:off x="6568081" y="3103005"/>
              <a:ext cx="186137" cy="18613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B27CAD0F-ABF0-4671-9BCE-FF9B01AC0FAA}"/>
              </a:ext>
            </a:extLst>
          </p:cNvPr>
          <p:cNvSpPr/>
          <p:nvPr/>
        </p:nvSpPr>
        <p:spPr>
          <a:xfrm>
            <a:off x="1320800" y="2030309"/>
            <a:ext cx="2481943" cy="1317062"/>
          </a:xfrm>
          <a:custGeom>
            <a:avLst/>
            <a:gdLst>
              <a:gd name="connsiteX0" fmla="*/ 0 w 2481943"/>
              <a:gd name="connsiteY0" fmla="*/ 0 h 1713324"/>
              <a:gd name="connsiteX1" fmla="*/ 638628 w 2481943"/>
              <a:gd name="connsiteY1" fmla="*/ 1291771 h 1713324"/>
              <a:gd name="connsiteX2" fmla="*/ 1248228 w 2481943"/>
              <a:gd name="connsiteY2" fmla="*/ 1712685 h 1713324"/>
              <a:gd name="connsiteX3" fmla="*/ 1828800 w 2481943"/>
              <a:gd name="connsiteY3" fmla="*/ 1349828 h 1713324"/>
              <a:gd name="connsiteX4" fmla="*/ 2481943 w 2481943"/>
              <a:gd name="connsiteY4" fmla="*/ 72571 h 171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1943" h="1713324">
                <a:moveTo>
                  <a:pt x="0" y="0"/>
                </a:moveTo>
                <a:cubicBezTo>
                  <a:pt x="215295" y="503162"/>
                  <a:pt x="430590" y="1006324"/>
                  <a:pt x="638628" y="1291771"/>
                </a:cubicBezTo>
                <a:cubicBezTo>
                  <a:pt x="846666" y="1577218"/>
                  <a:pt x="1049866" y="1703009"/>
                  <a:pt x="1248228" y="1712685"/>
                </a:cubicBezTo>
                <a:cubicBezTo>
                  <a:pt x="1446590" y="1722361"/>
                  <a:pt x="1623181" y="1623180"/>
                  <a:pt x="1828800" y="1349828"/>
                </a:cubicBezTo>
                <a:cubicBezTo>
                  <a:pt x="2034419" y="1076476"/>
                  <a:pt x="2258181" y="574523"/>
                  <a:pt x="2481943" y="72571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3641D87-A3B7-43E4-A399-FA4A2146D21C}"/>
              </a:ext>
            </a:extLst>
          </p:cNvPr>
          <p:cNvSpPr/>
          <p:nvPr/>
        </p:nvSpPr>
        <p:spPr>
          <a:xfrm>
            <a:off x="2491553" y="3112091"/>
            <a:ext cx="186137" cy="186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F7764D-8152-4FEE-AE1A-11061A989775}"/>
              </a:ext>
            </a:extLst>
          </p:cNvPr>
          <p:cNvSpPr txBox="1"/>
          <p:nvPr/>
        </p:nvSpPr>
        <p:spPr>
          <a:xfrm>
            <a:off x="381885" y="6251957"/>
            <a:ext cx="8607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When you have lots of parameters, perhaps local minima is rare?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6FFC5E6-5D68-4E32-8EF0-7981D1036CE5}"/>
              </a:ext>
            </a:extLst>
          </p:cNvPr>
          <p:cNvSpPr txBox="1"/>
          <p:nvPr/>
        </p:nvSpPr>
        <p:spPr>
          <a:xfrm>
            <a:off x="4179994" y="124326"/>
            <a:ext cx="5055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Source of image: </a:t>
            </a:r>
            <a:r>
              <a:rPr lang="zh-TW" altLang="en-US" dirty="0"/>
              <a:t>https://arxiv.org/abs/1712.09913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3529183-BABD-49E1-B0C1-7DFC96BD3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098" y="1594452"/>
            <a:ext cx="4044875" cy="3407552"/>
          </a:xfrm>
          <a:prstGeom prst="rect">
            <a:avLst/>
          </a:prstGeom>
        </p:spPr>
      </p:pic>
      <p:sp>
        <p:nvSpPr>
          <p:cNvPr id="13" name="橢圓 12">
            <a:extLst>
              <a:ext uri="{FF2B5EF4-FFF2-40B4-BE49-F238E27FC236}">
                <a16:creationId xmlns:a16="http://schemas.microsoft.com/office/drawing/2014/main" id="{C0B128BA-3794-40F4-AE35-BD0C3AE9D1FA}"/>
              </a:ext>
            </a:extLst>
          </p:cNvPr>
          <p:cNvSpPr/>
          <p:nvPr/>
        </p:nvSpPr>
        <p:spPr>
          <a:xfrm>
            <a:off x="6459398" y="4836366"/>
            <a:ext cx="186137" cy="186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C51E9AF-98EA-4522-8386-0FED23D00464}"/>
              </a:ext>
            </a:extLst>
          </p:cNvPr>
          <p:cNvSpPr txBox="1"/>
          <p:nvPr/>
        </p:nvSpPr>
        <p:spPr>
          <a:xfrm>
            <a:off x="6267799" y="5081340"/>
            <a:ext cx="2629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Saddle point in higher dimension?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508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3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C81C7929-83AD-4274-9A01-7A963A7DA640}"/>
              </a:ext>
            </a:extLst>
          </p:cNvPr>
          <p:cNvGrpSpPr/>
          <p:nvPr/>
        </p:nvGrpSpPr>
        <p:grpSpPr>
          <a:xfrm>
            <a:off x="3017783" y="185898"/>
            <a:ext cx="6096000" cy="4715627"/>
            <a:chOff x="2419350" y="1604963"/>
            <a:chExt cx="6096000" cy="4715627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279C8BFD-FB8B-4E61-80A7-24BA2102DE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350" y="1604963"/>
              <a:ext cx="6096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B9E1D38-69D1-4397-BBBC-62A4169CBB3D}"/>
                </a:ext>
              </a:extLst>
            </p:cNvPr>
            <p:cNvSpPr/>
            <p:nvPr/>
          </p:nvSpPr>
          <p:spPr>
            <a:xfrm>
              <a:off x="2419350" y="3609474"/>
              <a:ext cx="355934" cy="689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02505EA-CF02-4789-8117-F007F4DC8858}"/>
                </a:ext>
              </a:extLst>
            </p:cNvPr>
            <p:cNvSpPr/>
            <p:nvPr/>
          </p:nvSpPr>
          <p:spPr>
            <a:xfrm rot="5400000">
              <a:off x="5372226" y="5356184"/>
              <a:ext cx="369720" cy="15590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BB54F6DB-65FF-4D33-A373-A7A8E920016F}"/>
              </a:ext>
            </a:extLst>
          </p:cNvPr>
          <p:cNvSpPr txBox="1"/>
          <p:nvPr/>
        </p:nvSpPr>
        <p:spPr>
          <a:xfrm>
            <a:off x="376990" y="313581"/>
            <a:ext cx="28314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Empirical Study </a:t>
            </a:r>
            <a:endParaRPr lang="zh-TW" altLang="en-US" sz="3200" b="1" i="1" u="sng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715399F-0B78-4CCE-9E20-4CF2650C632D}"/>
              </a:ext>
            </a:extLst>
          </p:cNvPr>
          <p:cNvSpPr txBox="1"/>
          <p:nvPr/>
        </p:nvSpPr>
        <p:spPr>
          <a:xfrm>
            <a:off x="1990725" y="2184082"/>
            <a:ext cx="1235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Training Loss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4E1DD7-FFEA-464B-BA82-FDD46601E787}"/>
              </a:ext>
            </a:extLst>
          </p:cNvPr>
          <p:cNvSpPr txBox="1"/>
          <p:nvPr/>
        </p:nvSpPr>
        <p:spPr>
          <a:xfrm>
            <a:off x="4555319" y="4471599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Minimum Ratio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51652A8-DDDA-452A-AA69-FD8FC9B28690}"/>
              </a:ext>
            </a:extLst>
          </p:cNvPr>
          <p:cNvSpPr txBox="1"/>
          <p:nvPr/>
        </p:nvSpPr>
        <p:spPr>
          <a:xfrm>
            <a:off x="552802" y="3222431"/>
            <a:ext cx="3786814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Train a network once, until it converges to critical point.</a:t>
            </a:r>
            <a:endParaRPr lang="zh-TW" altLang="en-US" sz="24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31C96DB-E247-47DC-B32B-DBE407A7B1CF}"/>
              </a:ext>
            </a:extLst>
          </p:cNvPr>
          <p:cNvCxnSpPr>
            <a:cxnSpLocks/>
          </p:cNvCxnSpPr>
          <p:nvPr/>
        </p:nvCxnSpPr>
        <p:spPr>
          <a:xfrm flipH="1">
            <a:off x="4403784" y="3645898"/>
            <a:ext cx="14521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C213E66-4AC0-44DF-B2B0-37ED7FCEC7F5}"/>
              </a:ext>
            </a:extLst>
          </p:cNvPr>
          <p:cNvSpPr txBox="1"/>
          <p:nvPr/>
        </p:nvSpPr>
        <p:spPr>
          <a:xfrm>
            <a:off x="1105867" y="5416318"/>
            <a:ext cx="2143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Minimum ratio 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B80D1D2-AE43-4D1E-83B3-C0A15F0CC1B6}"/>
              </a:ext>
            </a:extLst>
          </p:cNvPr>
          <p:cNvSpPr txBox="1"/>
          <p:nvPr/>
        </p:nvSpPr>
        <p:spPr>
          <a:xfrm>
            <a:off x="2727841" y="5432944"/>
            <a:ext cx="150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D827007-0CF1-4363-BEA9-A6CB07CD4C8D}"/>
              </a:ext>
            </a:extLst>
          </p:cNvPr>
          <p:cNvCxnSpPr>
            <a:cxnSpLocks/>
          </p:cNvCxnSpPr>
          <p:nvPr/>
        </p:nvCxnSpPr>
        <p:spPr>
          <a:xfrm>
            <a:off x="3789894" y="5694554"/>
            <a:ext cx="4504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265D2D9-A0F9-4125-8A06-6F148334811D}"/>
              </a:ext>
            </a:extLst>
          </p:cNvPr>
          <p:cNvSpPr txBox="1"/>
          <p:nvPr/>
        </p:nvSpPr>
        <p:spPr>
          <a:xfrm>
            <a:off x="4403784" y="5739102"/>
            <a:ext cx="3323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Number of Eigen values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133071E-DC2F-4185-932F-EF9055455DC5}"/>
              </a:ext>
            </a:extLst>
          </p:cNvPr>
          <p:cNvSpPr txBox="1"/>
          <p:nvPr/>
        </p:nvSpPr>
        <p:spPr>
          <a:xfrm>
            <a:off x="3686121" y="5145382"/>
            <a:ext cx="47593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Number of </a:t>
            </a:r>
            <a:r>
              <a:rPr lang="en-US" altLang="zh-TW" sz="2400" b="1" dirty="0"/>
              <a:t>Positive</a:t>
            </a:r>
            <a:r>
              <a:rPr lang="en-US" altLang="zh-TW" sz="2400" dirty="0"/>
              <a:t> Eigen values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0A7C44E-86E6-4A74-BA60-8A9B78129A30}"/>
              </a:ext>
            </a:extLst>
          </p:cNvPr>
          <p:cNvSpPr txBox="1"/>
          <p:nvPr/>
        </p:nvSpPr>
        <p:spPr>
          <a:xfrm>
            <a:off x="5197113" y="2452776"/>
            <a:ext cx="3031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never reach a real “local minima”</a:t>
            </a:r>
            <a:endParaRPr lang="zh-TW" altLang="en-US" sz="2400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86E5F95-ADD6-423A-B905-4EFE2FE5701F}"/>
              </a:ext>
            </a:extLst>
          </p:cNvPr>
          <p:cNvGrpSpPr/>
          <p:nvPr/>
        </p:nvGrpSpPr>
        <p:grpSpPr>
          <a:xfrm>
            <a:off x="4336996" y="1711597"/>
            <a:ext cx="3697479" cy="478159"/>
            <a:chOff x="4336996" y="1839933"/>
            <a:chExt cx="3697479" cy="478159"/>
          </a:xfrm>
        </p:grpSpPr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0D07718B-AB33-4350-BE92-D70400A48FE9}"/>
                </a:ext>
              </a:extLst>
            </p:cNvPr>
            <p:cNvCxnSpPr/>
            <p:nvPr/>
          </p:nvCxnSpPr>
          <p:spPr>
            <a:xfrm>
              <a:off x="4336996" y="2318092"/>
              <a:ext cx="369747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111B3CA0-9A11-4FCA-929A-67F7A9618C1A}"/>
                </a:ext>
              </a:extLst>
            </p:cNvPr>
            <p:cNvSpPr txBox="1"/>
            <p:nvPr/>
          </p:nvSpPr>
          <p:spPr>
            <a:xfrm>
              <a:off x="4507831" y="1839933"/>
              <a:ext cx="3462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More “like” local minima </a:t>
              </a:r>
              <a:endParaRPr lang="zh-TW" altLang="en-US" sz="2400" dirty="0"/>
            </a:p>
          </p:txBody>
        </p:sp>
      </p:grp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74B33C6-322D-4EEB-A7DE-4F7BA10B815D}"/>
              </a:ext>
            </a:extLst>
          </p:cNvPr>
          <p:cNvCxnSpPr>
            <a:cxnSpLocks/>
          </p:cNvCxnSpPr>
          <p:nvPr/>
        </p:nvCxnSpPr>
        <p:spPr>
          <a:xfrm flipH="1" flipV="1">
            <a:off x="7234989" y="3015080"/>
            <a:ext cx="1059800" cy="807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50B77D9-22B3-49D8-B5D1-C0FF5D147EE7}"/>
              </a:ext>
            </a:extLst>
          </p:cNvPr>
          <p:cNvSpPr txBox="1"/>
          <p:nvPr/>
        </p:nvSpPr>
        <p:spPr>
          <a:xfrm>
            <a:off x="86281" y="6335270"/>
            <a:ext cx="90275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 err="1"/>
              <a:t>Source:https</a:t>
            </a:r>
            <a:r>
              <a:rPr lang="en-US" altLang="zh-TW" sz="1400" dirty="0"/>
              <a:t>://docs.google.com/presentation/d/1siUFXARYRpNiMeSRwgFbt7mZVjkMPhR5od09w0Z8xaU/edit#slide=id.g31470fd33a_0_33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5162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8" grpId="0"/>
      <p:bldP spid="20" grpId="0"/>
      <p:bldP spid="21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接點 42"/>
          <p:cNvCxnSpPr/>
          <p:nvPr/>
        </p:nvCxnSpPr>
        <p:spPr>
          <a:xfrm>
            <a:off x="6477914" y="5115255"/>
            <a:ext cx="0" cy="7270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6146877" y="479873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接點 41"/>
          <p:cNvCxnSpPr/>
          <p:nvPr/>
        </p:nvCxnSpPr>
        <p:spPr>
          <a:xfrm>
            <a:off x="4542662" y="4091437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2807794" y="4079735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302268" y="2993515"/>
            <a:ext cx="0" cy="2880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410327" y="5842348"/>
            <a:ext cx="67697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Gradient …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600809" y="1938564"/>
            <a:ext cx="7914542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570348 w 7754816"/>
              <a:gd name="connsiteY4" fmla="*/ 2665276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570348 w 7754816"/>
              <a:gd name="connsiteY4" fmla="*/ 2665276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710889 w 7754816"/>
              <a:gd name="connsiteY4" fmla="*/ 2916288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710889 w 7754816"/>
              <a:gd name="connsiteY4" fmla="*/ 2916288 h 4208267"/>
              <a:gd name="connsiteX5" fmla="*/ 7209165 w 7754816"/>
              <a:gd name="connsiteY5" fmla="*/ 3270049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250972" y="3474713"/>
                  <a:pt x="5732254" y="3511062"/>
                </a:cubicBezTo>
                <a:cubicBezTo>
                  <a:pt x="6213536" y="3547411"/>
                  <a:pt x="6464737" y="2956457"/>
                  <a:pt x="6710889" y="2916288"/>
                </a:cubicBezTo>
                <a:cubicBezTo>
                  <a:pt x="6957041" y="2876119"/>
                  <a:pt x="7067416" y="3090812"/>
                  <a:pt x="7209165" y="3270049"/>
                </a:cubicBezTo>
                <a:cubicBezTo>
                  <a:pt x="7350914" y="3449286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4226140" y="4001539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411176" y="5984060"/>
            <a:ext cx="8428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829408" y="1830418"/>
            <a:ext cx="0" cy="4362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80543" y="1740578"/>
            <a:ext cx="96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Loss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198531" y="6156681"/>
            <a:ext cx="51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 value of a network parameter w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213390" y="1974272"/>
            <a:ext cx="2549506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Very slow at the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plateau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719185" y="3637122"/>
            <a:ext cx="335024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Stuck at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local minima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1009471" y="267699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595510" y="5039317"/>
                <a:ext cx="1288691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∕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510" y="5039317"/>
                <a:ext cx="1288691" cy="8224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橢圓 29"/>
          <p:cNvSpPr/>
          <p:nvPr/>
        </p:nvSpPr>
        <p:spPr>
          <a:xfrm>
            <a:off x="2491271" y="387634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320922" y="2848042"/>
            <a:ext cx="335024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Stuck at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saddle point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4" name="直線單箭頭接點 33"/>
          <p:cNvCxnSpPr>
            <a:stCxn id="24" idx="7"/>
          </p:cNvCxnSpPr>
          <p:nvPr/>
        </p:nvCxnSpPr>
        <p:spPr>
          <a:xfrm flipV="1">
            <a:off x="6687216" y="4160343"/>
            <a:ext cx="342234" cy="73109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4703879" y="3310038"/>
            <a:ext cx="344940" cy="76969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0" idx="7"/>
            <a:endCxn id="11" idx="2"/>
          </p:cNvCxnSpPr>
          <p:nvPr/>
        </p:nvCxnSpPr>
        <p:spPr>
          <a:xfrm flipV="1">
            <a:off x="3031610" y="2928379"/>
            <a:ext cx="456533" cy="104067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646291" y="5031581"/>
                <a:ext cx="1292685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∕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91" y="5031581"/>
                <a:ext cx="1292685" cy="8224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2873505" y="5039192"/>
                <a:ext cx="1303192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∕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≈0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05" y="5039192"/>
                <a:ext cx="1303192" cy="8224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橢圓 34"/>
          <p:cNvSpPr/>
          <p:nvPr/>
        </p:nvSpPr>
        <p:spPr>
          <a:xfrm>
            <a:off x="1194210" y="587600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2706138" y="5870302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4434604" y="5845854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6375849" y="5854050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0AD092-DB26-4E1E-8B04-AF8B7901630C}"/>
              </a:ext>
            </a:extLst>
          </p:cNvPr>
          <p:cNvSpPr txBox="1"/>
          <p:nvPr/>
        </p:nvSpPr>
        <p:spPr>
          <a:xfrm>
            <a:off x="5360454" y="1634364"/>
            <a:ext cx="300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18097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11" grpId="0" animBg="1"/>
      <p:bldP spid="22" grpId="0" animBg="1"/>
      <p:bldP spid="28" grpId="0" animBg="1"/>
      <p:bldP spid="30" grpId="0" animBg="1"/>
      <p:bldP spid="33" grpId="0" animBg="1"/>
      <p:bldP spid="26" grpId="0" animBg="1"/>
      <p:bldP spid="29" grpId="0" animBg="1"/>
      <p:bldP spid="38" grpId="0" animBg="1"/>
      <p:bldP spid="39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9144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F26B381-A935-4CAE-A35D-1D87F376D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49" y="1120676"/>
            <a:ext cx="6933294" cy="2308324"/>
          </a:xfrm>
        </p:spPr>
        <p:txBody>
          <a:bodyPr>
            <a:normAutofit/>
          </a:bodyPr>
          <a:lstStyle/>
          <a:p>
            <a:pPr algn="l"/>
            <a:r>
              <a:rPr lang="en-US" altLang="zh-TW" sz="4900" dirty="0">
                <a:solidFill>
                  <a:schemeClr val="bg1"/>
                </a:solidFill>
              </a:rPr>
              <a:t>Tips for training: </a:t>
            </a:r>
            <a:br>
              <a:rPr lang="en-US" altLang="zh-TW" sz="4900" dirty="0">
                <a:solidFill>
                  <a:schemeClr val="bg1"/>
                </a:solidFill>
              </a:rPr>
            </a:br>
            <a:r>
              <a:rPr lang="en-US" altLang="zh-TW" sz="4900" b="1" dirty="0">
                <a:solidFill>
                  <a:schemeClr val="bg1"/>
                </a:solidFill>
              </a:rPr>
              <a:t>Batch </a:t>
            </a:r>
            <a:r>
              <a:rPr lang="en-US" altLang="zh-TW" sz="4900" dirty="0">
                <a:solidFill>
                  <a:schemeClr val="bg1"/>
                </a:solidFill>
              </a:rPr>
              <a:t>and </a:t>
            </a:r>
            <a:r>
              <a:rPr lang="en-US" altLang="zh-TW" sz="4900" b="1" dirty="0">
                <a:solidFill>
                  <a:schemeClr val="bg1"/>
                </a:solidFill>
              </a:rPr>
              <a:t>Momentum</a:t>
            </a:r>
            <a:endParaRPr lang="zh-TW" altLang="en-US" sz="4900" b="1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E2872C-AF1F-4173-804D-F3825E103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268" y="3809999"/>
            <a:ext cx="5269314" cy="1012778"/>
          </a:xfrm>
        </p:spPr>
        <p:txBody>
          <a:bodyPr>
            <a:normAutofit/>
          </a:bodyPr>
          <a:lstStyle/>
          <a:p>
            <a:pPr algn="l"/>
            <a:endParaRPr lang="zh-TW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7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FC694-1874-44F5-A276-E45625D54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Batch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F5AC3E-57F7-4FA9-B33D-D79464DFC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10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Optimization with Batch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/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𝑎𝑟𝑔</m:t>
                      </m:r>
                      <m:func>
                        <m:func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TW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zh-TW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  <a:blipFill>
                <a:blip r:embed="rId3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/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(Randomly) Pick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p>
                    </m:sSup>
                  </m:oMath>
                </a14:m>
                <a:endParaRPr kumimoji="0" lang="zh-TW" altLang="en-US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blipFill>
                <a:blip r:embed="rId4"/>
                <a:stretch>
                  <a:fillRect l="-112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/>
              <p:nvPr/>
            </p:nvSpPr>
            <p:spPr>
              <a:xfrm>
                <a:off x="861836" y="3120298"/>
                <a:ext cx="7021273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Compute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∇</m:t>
                    </m:r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zh-TW" alt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</m:e>
                          <m:sup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4572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3120298"/>
                <a:ext cx="7021273" cy="862608"/>
              </a:xfrm>
              <a:prstGeom prst="rect">
                <a:avLst/>
              </a:prstGeom>
              <a:blipFill>
                <a:blip r:embed="rId5"/>
                <a:stretch>
                  <a:fillRect l="-1128" t="-42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/>
              <p:nvPr/>
            </p:nvSpPr>
            <p:spPr>
              <a:xfrm>
                <a:off x="3046846" y="3622244"/>
                <a:ext cx="330892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zh-TW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846" y="3622244"/>
                <a:ext cx="3308926" cy="470000"/>
              </a:xfrm>
              <a:prstGeom prst="rect">
                <a:avLst/>
              </a:prstGeom>
              <a:blipFill>
                <a:blip r:embed="rId6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/>
              <p:nvPr/>
            </p:nvSpPr>
            <p:spPr>
              <a:xfrm>
                <a:off x="861835" y="4092244"/>
                <a:ext cx="7021273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Compute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∇</m:t>
                    </m:r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zh-TW" alt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</m:e>
                          <m:sup>
                            <m: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4572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5" y="4092244"/>
                <a:ext cx="7021273" cy="862608"/>
              </a:xfrm>
              <a:prstGeom prst="rect">
                <a:avLst/>
              </a:prstGeom>
              <a:blipFill>
                <a:blip r:embed="rId7"/>
                <a:stretch>
                  <a:fillRect l="-1128" t="-42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/>
              <p:nvPr/>
            </p:nvSpPr>
            <p:spPr>
              <a:xfrm>
                <a:off x="2454124" y="4602525"/>
                <a:ext cx="439477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zh-TW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124" y="4602525"/>
                <a:ext cx="4394776" cy="470000"/>
              </a:xfrm>
              <a:prstGeom prst="rect">
                <a:avLst/>
              </a:prstGeom>
              <a:blipFill>
                <a:blip r:embed="rId8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/>
              <p:nvPr/>
            </p:nvSpPr>
            <p:spPr>
              <a:xfrm>
                <a:off x="861835" y="5097854"/>
                <a:ext cx="7021273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Compute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C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C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C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p>
                    </m:sSup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∇</m:t>
                    </m:r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C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C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C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zh-TW" alt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</m:e>
                          <m:sup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4572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5" y="5097854"/>
                <a:ext cx="7021273" cy="862608"/>
              </a:xfrm>
              <a:prstGeom prst="rect">
                <a:avLst/>
              </a:prstGeom>
              <a:blipFill>
                <a:blip r:embed="rId9"/>
                <a:stretch>
                  <a:fillRect l="-1128" t="-42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/>
              <p:nvPr/>
            </p:nvSpPr>
            <p:spPr>
              <a:xfrm>
                <a:off x="2493880" y="5600985"/>
                <a:ext cx="439477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zh-TW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80" y="5600985"/>
                <a:ext cx="4394776" cy="470000"/>
              </a:xfrm>
              <a:prstGeom prst="rect">
                <a:avLst/>
              </a:prstGeom>
              <a:blipFill>
                <a:blip r:embed="rId10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F877091B-3673-4218-A93A-19AE99F85811}"/>
              </a:ext>
            </a:extLst>
          </p:cNvPr>
          <p:cNvSpPr/>
          <p:nvPr/>
        </p:nvSpPr>
        <p:spPr>
          <a:xfrm>
            <a:off x="6663097" y="1788554"/>
            <a:ext cx="1293122" cy="42832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25FE094E-0430-43BD-9516-79AEE1ECA88C}"/>
              </a:ext>
            </a:extLst>
          </p:cNvPr>
          <p:cNvSpPr/>
          <p:nvPr/>
        </p:nvSpPr>
        <p:spPr>
          <a:xfrm>
            <a:off x="7973437" y="1788554"/>
            <a:ext cx="408322" cy="4210363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9B35E2F-49F3-48B4-90D2-0EC33FE47FD8}"/>
              </a:ext>
            </a:extLst>
          </p:cNvPr>
          <p:cNvSpPr txBox="1"/>
          <p:nvPr/>
        </p:nvSpPr>
        <p:spPr>
          <a:xfrm>
            <a:off x="8509998" y="3629434"/>
            <a:ext cx="86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27CC20-238F-4A3A-B150-4FED4EB74089}"/>
              </a:ext>
            </a:extLst>
          </p:cNvPr>
          <p:cNvSpPr txBox="1"/>
          <p:nvPr/>
        </p:nvSpPr>
        <p:spPr>
          <a:xfrm>
            <a:off x="5705089" y="2062428"/>
            <a:ext cx="44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802D058-4168-4EC1-BC98-560BC56BBDCE}"/>
              </a:ext>
            </a:extLst>
          </p:cNvPr>
          <p:cNvCxnSpPr/>
          <p:nvPr/>
        </p:nvCxnSpPr>
        <p:spPr>
          <a:xfrm>
            <a:off x="6663097" y="2888059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31701A5-C429-40B6-A4F0-F04F97E22E2E}"/>
              </a:ext>
            </a:extLst>
          </p:cNvPr>
          <p:cNvCxnSpPr/>
          <p:nvPr/>
        </p:nvCxnSpPr>
        <p:spPr>
          <a:xfrm>
            <a:off x="6663097" y="3893735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DD21F0E-75B5-4717-8646-46E3B0FCD500}"/>
              </a:ext>
            </a:extLst>
          </p:cNvPr>
          <p:cNvCxnSpPr/>
          <p:nvPr/>
        </p:nvCxnSpPr>
        <p:spPr>
          <a:xfrm>
            <a:off x="6680315" y="5094443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E27D0B-5CA8-45FF-AB04-58209B42D442}"/>
              </a:ext>
            </a:extLst>
          </p:cNvPr>
          <p:cNvSpPr txBox="1"/>
          <p:nvPr/>
        </p:nvSpPr>
        <p:spPr>
          <a:xfrm>
            <a:off x="6663097" y="2104776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batch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2EA4C45-1845-4D98-AE1E-AF13B7030576}"/>
              </a:ext>
            </a:extLst>
          </p:cNvPr>
          <p:cNvSpPr txBox="1"/>
          <p:nvPr/>
        </p:nvSpPr>
        <p:spPr>
          <a:xfrm>
            <a:off x="6663097" y="3140649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batch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7262FA6-4683-4830-905D-F6488617D833}"/>
              </a:ext>
            </a:extLst>
          </p:cNvPr>
          <p:cNvSpPr txBox="1"/>
          <p:nvPr/>
        </p:nvSpPr>
        <p:spPr>
          <a:xfrm>
            <a:off x="6663097" y="4234296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batch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6C7E842-33C1-4A34-82DE-FAC70D7F297C}"/>
              </a:ext>
            </a:extLst>
          </p:cNvPr>
          <p:cNvSpPr txBox="1"/>
          <p:nvPr/>
        </p:nvSpPr>
        <p:spPr>
          <a:xfrm>
            <a:off x="6671706" y="5333943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batch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右大括弧 26">
            <a:extLst>
              <a:ext uri="{FF2B5EF4-FFF2-40B4-BE49-F238E27FC236}">
                <a16:creationId xmlns:a16="http://schemas.microsoft.com/office/drawing/2014/main" id="{2000C141-90BD-4E04-8A56-AD49D89C1374}"/>
              </a:ext>
            </a:extLst>
          </p:cNvPr>
          <p:cNvSpPr/>
          <p:nvPr/>
        </p:nvSpPr>
        <p:spPr>
          <a:xfrm flipH="1">
            <a:off x="6237557" y="1775229"/>
            <a:ext cx="408322" cy="1136478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A78D014-5D66-452A-BFB1-62085CF3882A}"/>
              </a:ext>
            </a:extLst>
          </p:cNvPr>
          <p:cNvSpPr txBox="1"/>
          <p:nvPr/>
        </p:nvSpPr>
        <p:spPr>
          <a:xfrm>
            <a:off x="861835" y="6115658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epoch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= see all the batches once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DEE944F-2BD1-4CFC-8E07-117F36578932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960916" y="2366386"/>
            <a:ext cx="702181" cy="86784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62425D0-76A4-40D2-ABC7-4B4734316FC1}"/>
                  </a:ext>
                </a:extLst>
              </p:cNvPr>
              <p:cNvSpPr txBox="1"/>
              <p:nvPr/>
            </p:nvSpPr>
            <p:spPr>
              <a:xfrm>
                <a:off x="5616446" y="3158988"/>
                <a:ext cx="3506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62425D0-76A4-40D2-ABC7-4B473431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446" y="3158988"/>
                <a:ext cx="350673" cy="369332"/>
              </a:xfrm>
              <a:prstGeom prst="rect">
                <a:avLst/>
              </a:prstGeom>
              <a:blipFill>
                <a:blip r:embed="rId11"/>
                <a:stretch>
                  <a:fillRect l="-18966" r="-689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EC860DC-631D-4D4A-83B6-FF14F91A68EE}"/>
              </a:ext>
            </a:extLst>
          </p:cNvPr>
          <p:cNvCxnSpPr>
            <a:cxnSpLocks/>
          </p:cNvCxnSpPr>
          <p:nvPr/>
        </p:nvCxnSpPr>
        <p:spPr>
          <a:xfrm flipH="1">
            <a:off x="5983433" y="3361108"/>
            <a:ext cx="671055" cy="88899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53391F9-3566-4A69-9823-E4AD096FD67C}"/>
                  </a:ext>
                </a:extLst>
              </p:cNvPr>
              <p:cNvSpPr txBox="1"/>
              <p:nvPr/>
            </p:nvSpPr>
            <p:spPr>
              <a:xfrm>
                <a:off x="5622758" y="4126574"/>
                <a:ext cx="3572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53391F9-3566-4A69-9823-E4AD096FD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758" y="4126574"/>
                <a:ext cx="357277" cy="369332"/>
              </a:xfrm>
              <a:prstGeom prst="rect">
                <a:avLst/>
              </a:prstGeom>
              <a:blipFill>
                <a:blip r:embed="rId12"/>
                <a:stretch>
                  <a:fillRect l="-18644" r="-6780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CE449CC-03B6-41E5-9382-3CD343FA8052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5962651" y="4386713"/>
            <a:ext cx="700446" cy="92475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1673EF7-9172-47B4-A7F1-CB0E99200A39}"/>
                  </a:ext>
                </a:extLst>
              </p:cNvPr>
              <p:cNvSpPr txBox="1"/>
              <p:nvPr/>
            </p:nvSpPr>
            <p:spPr>
              <a:xfrm>
                <a:off x="5605374" y="5126801"/>
                <a:ext cx="3572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1673EF7-9172-47B4-A7F1-CB0E99200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374" y="5126801"/>
                <a:ext cx="357277" cy="369332"/>
              </a:xfrm>
              <a:prstGeom prst="rect">
                <a:avLst/>
              </a:prstGeom>
              <a:blipFill>
                <a:blip r:embed="rId13"/>
                <a:stretch>
                  <a:fillRect l="-20690" r="-862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群組 36">
            <a:extLst>
              <a:ext uri="{FF2B5EF4-FFF2-40B4-BE49-F238E27FC236}">
                <a16:creationId xmlns:a16="http://schemas.microsoft.com/office/drawing/2014/main" id="{03F8623E-284F-4018-B1D1-1469ED16AA30}"/>
              </a:ext>
            </a:extLst>
          </p:cNvPr>
          <p:cNvGrpSpPr/>
          <p:nvPr/>
        </p:nvGrpSpPr>
        <p:grpSpPr>
          <a:xfrm>
            <a:off x="8367749" y="2375398"/>
            <a:ext cx="631537" cy="1326202"/>
            <a:chOff x="8367748" y="2573906"/>
            <a:chExt cx="631537" cy="1326202"/>
          </a:xfrm>
        </p:grpSpPr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988CC5FA-2BBC-49F1-B75B-7A6A932EB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7435" y="3069238"/>
              <a:ext cx="0" cy="83087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8FC4B7F9-1CBE-45B8-A613-3A8F329EEFCF}"/>
                    </a:ext>
                  </a:extLst>
                </p:cNvPr>
                <p:cNvSpPr txBox="1"/>
                <p:nvPr/>
              </p:nvSpPr>
              <p:spPr>
                <a:xfrm>
                  <a:off x="8367748" y="2573906"/>
                  <a:ext cx="631537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𝐿</m:t>
                        </m:r>
                      </m:oMath>
                    </m:oMathPara>
                  </a14:m>
                  <a:endPara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8FC4B7F9-1CBE-45B8-A613-3A8F329EE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748" y="2573906"/>
                  <a:ext cx="631537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19ED14D-A9FA-42EF-9856-DA286DFDA6F4}"/>
              </a:ext>
            </a:extLst>
          </p:cNvPr>
          <p:cNvSpPr txBox="1"/>
          <p:nvPr/>
        </p:nvSpPr>
        <p:spPr>
          <a:xfrm>
            <a:off x="2287670" y="3622244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1339EEC-B62C-494D-A3D0-1D4BC477BD05}"/>
              </a:ext>
            </a:extLst>
          </p:cNvPr>
          <p:cNvSpPr txBox="1"/>
          <p:nvPr/>
        </p:nvSpPr>
        <p:spPr>
          <a:xfrm>
            <a:off x="2286897" y="4562742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F512928-5553-4A9B-981C-623585942AD7}"/>
              </a:ext>
            </a:extLst>
          </p:cNvPr>
          <p:cNvSpPr txBox="1"/>
          <p:nvPr/>
        </p:nvSpPr>
        <p:spPr>
          <a:xfrm>
            <a:off x="2310109" y="5612527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35C0E76-1511-487D-AEE8-9397CD8BA4BA}"/>
              </a:ext>
            </a:extLst>
          </p:cNvPr>
          <p:cNvSpPr txBox="1"/>
          <p:nvPr/>
        </p:nvSpPr>
        <p:spPr>
          <a:xfrm>
            <a:off x="5705089" y="6126614"/>
            <a:ext cx="334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Shuffle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after each epoch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FE5B91-71B4-44E6-9C38-86A4F00D58EA}"/>
              </a:ext>
            </a:extLst>
          </p:cNvPr>
          <p:cNvCxnSpPr/>
          <p:nvPr/>
        </p:nvCxnSpPr>
        <p:spPr>
          <a:xfrm>
            <a:off x="5367987" y="6383950"/>
            <a:ext cx="3371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25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8" grpId="0"/>
      <p:bldP spid="9" grpId="0"/>
      <p:bldP spid="10" grpId="0"/>
      <p:bldP spid="12" grpId="0"/>
      <p:bldP spid="14" grpId="0"/>
      <p:bldP spid="28" grpId="0"/>
      <p:bldP spid="8" grpId="0"/>
      <p:bldP spid="32" grpId="0"/>
      <p:bldP spid="34" grpId="0"/>
      <p:bldP spid="38" grpId="0"/>
      <p:bldP spid="39" grpId="0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DC208096-5404-4863-9148-C24ED146A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092" y="1259295"/>
            <a:ext cx="3306852" cy="2701452"/>
          </a:xfrm>
          <a:prstGeom prst="rect">
            <a:avLst/>
          </a:prstGeom>
        </p:spPr>
      </p:pic>
      <p:sp>
        <p:nvSpPr>
          <p:cNvPr id="24" name="橢圓 23">
            <a:extLst>
              <a:ext uri="{FF2B5EF4-FFF2-40B4-BE49-F238E27FC236}">
                <a16:creationId xmlns:a16="http://schemas.microsoft.com/office/drawing/2014/main" id="{F14ACA93-A61F-46B9-9C2E-8818C8A62A8B}"/>
              </a:ext>
            </a:extLst>
          </p:cNvPr>
          <p:cNvSpPr/>
          <p:nvPr/>
        </p:nvSpPr>
        <p:spPr>
          <a:xfrm>
            <a:off x="3781945" y="2617727"/>
            <a:ext cx="186137" cy="186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3EA61F-DADC-4BB0-9917-814034819B66}"/>
              </a:ext>
            </a:extLst>
          </p:cNvPr>
          <p:cNvSpPr/>
          <p:nvPr/>
        </p:nvSpPr>
        <p:spPr>
          <a:xfrm>
            <a:off x="3366810" y="1557749"/>
            <a:ext cx="177228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local minima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E5D50C0-E4FF-4659-ACBA-960E4BE3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Fails because ……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4137F1F3-7622-45ED-81AA-8A744CC37509}"/>
              </a:ext>
            </a:extLst>
          </p:cNvPr>
          <p:cNvCxnSpPr>
            <a:cxnSpLocks/>
          </p:cNvCxnSpPr>
          <p:nvPr/>
        </p:nvCxnSpPr>
        <p:spPr>
          <a:xfrm>
            <a:off x="1403737" y="6513721"/>
            <a:ext cx="394023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8AE059D8-0D39-4EAA-A86C-F5A6CEA6796D}"/>
              </a:ext>
            </a:extLst>
          </p:cNvPr>
          <p:cNvCxnSpPr>
            <a:cxnSpLocks/>
          </p:cNvCxnSpPr>
          <p:nvPr/>
        </p:nvCxnSpPr>
        <p:spPr>
          <a:xfrm flipH="1" flipV="1">
            <a:off x="1403738" y="3138754"/>
            <a:ext cx="1" cy="3374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1FCCAA4C-469D-4670-8CB7-90DD20C38973}"/>
              </a:ext>
            </a:extLst>
          </p:cNvPr>
          <p:cNvSpPr txBox="1"/>
          <p:nvPr/>
        </p:nvSpPr>
        <p:spPr>
          <a:xfrm>
            <a:off x="2384640" y="6006208"/>
            <a:ext cx="1695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updates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8F79D3-D5BF-4DB4-BCE6-67EB03DC51AA}"/>
              </a:ext>
            </a:extLst>
          </p:cNvPr>
          <p:cNvSpPr txBox="1"/>
          <p:nvPr/>
        </p:nvSpPr>
        <p:spPr>
          <a:xfrm>
            <a:off x="73703" y="3138754"/>
            <a:ext cx="1246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training</a:t>
            </a:r>
          </a:p>
          <a:p>
            <a:pPr algn="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6D1517B-81F3-4970-96E7-1357E2FA1327}"/>
              </a:ext>
            </a:extLst>
          </p:cNvPr>
          <p:cNvGrpSpPr/>
          <p:nvPr/>
        </p:nvGrpSpPr>
        <p:grpSpPr>
          <a:xfrm>
            <a:off x="1618935" y="3402177"/>
            <a:ext cx="3655031" cy="2254641"/>
            <a:chOff x="2043998" y="2507859"/>
            <a:chExt cx="3655031" cy="2254641"/>
          </a:xfrm>
        </p:grpSpPr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8689732A-1A97-4E97-A079-7BE454ED18C7}"/>
                </a:ext>
              </a:extLst>
            </p:cNvPr>
            <p:cNvSpPr/>
            <p:nvPr/>
          </p:nvSpPr>
          <p:spPr>
            <a:xfrm>
              <a:off x="2043998" y="2507859"/>
              <a:ext cx="2528002" cy="2159385"/>
            </a:xfrm>
            <a:custGeom>
              <a:avLst/>
              <a:gdLst>
                <a:gd name="connsiteX0" fmla="*/ 0 w 3543093"/>
                <a:gd name="connsiteY0" fmla="*/ 0 h 2843077"/>
                <a:gd name="connsiteX1" fmla="*/ 99752 w 3543093"/>
                <a:gd name="connsiteY1" fmla="*/ 182880 h 2843077"/>
                <a:gd name="connsiteX2" fmla="*/ 116378 w 3543093"/>
                <a:gd name="connsiteY2" fmla="*/ 232756 h 2843077"/>
                <a:gd name="connsiteX3" fmla="*/ 133003 w 3543093"/>
                <a:gd name="connsiteY3" fmla="*/ 349135 h 2843077"/>
                <a:gd name="connsiteX4" fmla="*/ 149629 w 3543093"/>
                <a:gd name="connsiteY4" fmla="*/ 482138 h 2843077"/>
                <a:gd name="connsiteX5" fmla="*/ 182880 w 3543093"/>
                <a:gd name="connsiteY5" fmla="*/ 581891 h 2843077"/>
                <a:gd name="connsiteX6" fmla="*/ 232756 w 3543093"/>
                <a:gd name="connsiteY6" fmla="*/ 598516 h 2843077"/>
                <a:gd name="connsiteX7" fmla="*/ 299258 w 3543093"/>
                <a:gd name="connsiteY7" fmla="*/ 415636 h 2843077"/>
                <a:gd name="connsiteX8" fmla="*/ 315883 w 3543093"/>
                <a:gd name="connsiteY8" fmla="*/ 332509 h 2843077"/>
                <a:gd name="connsiteX9" fmla="*/ 349134 w 3543093"/>
                <a:gd name="connsiteY9" fmla="*/ 232756 h 2843077"/>
                <a:gd name="connsiteX10" fmla="*/ 365760 w 3543093"/>
                <a:gd name="connsiteY10" fmla="*/ 814647 h 2843077"/>
                <a:gd name="connsiteX11" fmla="*/ 399011 w 3543093"/>
                <a:gd name="connsiteY11" fmla="*/ 914400 h 2843077"/>
                <a:gd name="connsiteX12" fmla="*/ 415636 w 3543093"/>
                <a:gd name="connsiteY12" fmla="*/ 997527 h 2843077"/>
                <a:gd name="connsiteX13" fmla="*/ 432261 w 3543093"/>
                <a:gd name="connsiteY13" fmla="*/ 1064029 h 2843077"/>
                <a:gd name="connsiteX14" fmla="*/ 465512 w 3543093"/>
                <a:gd name="connsiteY14" fmla="*/ 881149 h 2843077"/>
                <a:gd name="connsiteX15" fmla="*/ 482138 w 3543093"/>
                <a:gd name="connsiteY15" fmla="*/ 714895 h 2843077"/>
                <a:gd name="connsiteX16" fmla="*/ 498763 w 3543093"/>
                <a:gd name="connsiteY16" fmla="*/ 615142 h 2843077"/>
                <a:gd name="connsiteX17" fmla="*/ 532014 w 3543093"/>
                <a:gd name="connsiteY17" fmla="*/ 681644 h 2843077"/>
                <a:gd name="connsiteX18" fmla="*/ 598516 w 3543093"/>
                <a:gd name="connsiteY18" fmla="*/ 1030778 h 2843077"/>
                <a:gd name="connsiteX19" fmla="*/ 648392 w 3543093"/>
                <a:gd name="connsiteY19" fmla="*/ 931026 h 2843077"/>
                <a:gd name="connsiteX20" fmla="*/ 698269 w 3543093"/>
                <a:gd name="connsiteY20" fmla="*/ 847898 h 2843077"/>
                <a:gd name="connsiteX21" fmla="*/ 781396 w 3543093"/>
                <a:gd name="connsiteY21" fmla="*/ 714895 h 2843077"/>
                <a:gd name="connsiteX22" fmla="*/ 798021 w 3543093"/>
                <a:gd name="connsiteY22" fmla="*/ 665018 h 2843077"/>
                <a:gd name="connsiteX23" fmla="*/ 831272 w 3543093"/>
                <a:gd name="connsiteY23" fmla="*/ 615142 h 2843077"/>
                <a:gd name="connsiteX24" fmla="*/ 847898 w 3543093"/>
                <a:gd name="connsiteY24" fmla="*/ 714895 h 2843077"/>
                <a:gd name="connsiteX25" fmla="*/ 864523 w 3543093"/>
                <a:gd name="connsiteY25" fmla="*/ 1030778 h 2843077"/>
                <a:gd name="connsiteX26" fmla="*/ 914400 w 3543093"/>
                <a:gd name="connsiteY26" fmla="*/ 1014153 h 2843077"/>
                <a:gd name="connsiteX27" fmla="*/ 964276 w 3543093"/>
                <a:gd name="connsiteY27" fmla="*/ 864524 h 2843077"/>
                <a:gd name="connsiteX28" fmla="*/ 980901 w 3543093"/>
                <a:gd name="connsiteY28" fmla="*/ 1313411 h 2843077"/>
                <a:gd name="connsiteX29" fmla="*/ 1030778 w 3543093"/>
                <a:gd name="connsiteY29" fmla="*/ 1263535 h 2843077"/>
                <a:gd name="connsiteX30" fmla="*/ 1064029 w 3543093"/>
                <a:gd name="connsiteY30" fmla="*/ 1197033 h 2843077"/>
                <a:gd name="connsiteX31" fmla="*/ 1080654 w 3543093"/>
                <a:gd name="connsiteY31" fmla="*/ 1280160 h 2843077"/>
                <a:gd name="connsiteX32" fmla="*/ 1113905 w 3543093"/>
                <a:gd name="connsiteY32" fmla="*/ 1496291 h 2843077"/>
                <a:gd name="connsiteX33" fmla="*/ 1130531 w 3543093"/>
                <a:gd name="connsiteY33" fmla="*/ 1413164 h 2843077"/>
                <a:gd name="connsiteX34" fmla="*/ 1147156 w 3543093"/>
                <a:gd name="connsiteY34" fmla="*/ 1346662 h 2843077"/>
                <a:gd name="connsiteX35" fmla="*/ 1163781 w 3543093"/>
                <a:gd name="connsiteY35" fmla="*/ 1662546 h 2843077"/>
                <a:gd name="connsiteX36" fmla="*/ 1246909 w 3543093"/>
                <a:gd name="connsiteY36" fmla="*/ 1512916 h 2843077"/>
                <a:gd name="connsiteX37" fmla="*/ 1330036 w 3543093"/>
                <a:gd name="connsiteY37" fmla="*/ 1579418 h 2843077"/>
                <a:gd name="connsiteX38" fmla="*/ 1379912 w 3543093"/>
                <a:gd name="connsiteY38" fmla="*/ 1512916 h 2843077"/>
                <a:gd name="connsiteX39" fmla="*/ 1396538 w 3543093"/>
                <a:gd name="connsiteY39" fmla="*/ 1629295 h 2843077"/>
                <a:gd name="connsiteX40" fmla="*/ 1429789 w 3543093"/>
                <a:gd name="connsiteY40" fmla="*/ 1878676 h 2843077"/>
                <a:gd name="connsiteX41" fmla="*/ 1512916 w 3543093"/>
                <a:gd name="connsiteY41" fmla="*/ 1978429 h 2843077"/>
                <a:gd name="connsiteX42" fmla="*/ 1562792 w 3543093"/>
                <a:gd name="connsiteY42" fmla="*/ 2044931 h 2843077"/>
                <a:gd name="connsiteX43" fmla="*/ 1579418 w 3543093"/>
                <a:gd name="connsiteY43" fmla="*/ 2094807 h 2843077"/>
                <a:gd name="connsiteX44" fmla="*/ 1629294 w 3543093"/>
                <a:gd name="connsiteY44" fmla="*/ 2144684 h 2843077"/>
                <a:gd name="connsiteX45" fmla="*/ 1662545 w 3543093"/>
                <a:gd name="connsiteY45" fmla="*/ 2194560 h 2843077"/>
                <a:gd name="connsiteX46" fmla="*/ 1712421 w 3543093"/>
                <a:gd name="connsiteY46" fmla="*/ 2028306 h 2843077"/>
                <a:gd name="connsiteX47" fmla="*/ 1729047 w 3543093"/>
                <a:gd name="connsiteY47" fmla="*/ 1895302 h 2843077"/>
                <a:gd name="connsiteX48" fmla="*/ 1762298 w 3543093"/>
                <a:gd name="connsiteY48" fmla="*/ 1695796 h 2843077"/>
                <a:gd name="connsiteX49" fmla="*/ 1778923 w 3543093"/>
                <a:gd name="connsiteY49" fmla="*/ 2111433 h 2843077"/>
                <a:gd name="connsiteX50" fmla="*/ 1828800 w 3543093"/>
                <a:gd name="connsiteY50" fmla="*/ 2144684 h 2843077"/>
                <a:gd name="connsiteX51" fmla="*/ 1862051 w 3543093"/>
                <a:gd name="connsiteY51" fmla="*/ 2094807 h 2843077"/>
                <a:gd name="connsiteX52" fmla="*/ 1878676 w 3543093"/>
                <a:gd name="connsiteY52" fmla="*/ 2211186 h 2843077"/>
                <a:gd name="connsiteX53" fmla="*/ 1895301 w 3543093"/>
                <a:gd name="connsiteY53" fmla="*/ 2261062 h 2843077"/>
                <a:gd name="connsiteX54" fmla="*/ 1961803 w 3543093"/>
                <a:gd name="connsiteY54" fmla="*/ 2244436 h 2843077"/>
                <a:gd name="connsiteX55" fmla="*/ 1978429 w 3543093"/>
                <a:gd name="connsiteY55" fmla="*/ 2394066 h 2843077"/>
                <a:gd name="connsiteX56" fmla="*/ 1995054 w 3543093"/>
                <a:gd name="connsiteY56" fmla="*/ 2460567 h 2843077"/>
                <a:gd name="connsiteX57" fmla="*/ 2044931 w 3543093"/>
                <a:gd name="connsiteY57" fmla="*/ 2394066 h 2843077"/>
                <a:gd name="connsiteX58" fmla="*/ 2061556 w 3543093"/>
                <a:gd name="connsiteY58" fmla="*/ 2327564 h 2843077"/>
                <a:gd name="connsiteX59" fmla="*/ 2078181 w 3543093"/>
                <a:gd name="connsiteY59" fmla="*/ 2443942 h 2843077"/>
                <a:gd name="connsiteX60" fmla="*/ 2161309 w 3543093"/>
                <a:gd name="connsiteY60" fmla="*/ 2676698 h 2843077"/>
                <a:gd name="connsiteX61" fmla="*/ 2211185 w 3543093"/>
                <a:gd name="connsiteY61" fmla="*/ 2643447 h 2843077"/>
                <a:gd name="connsiteX62" fmla="*/ 2227811 w 3543093"/>
                <a:gd name="connsiteY62" fmla="*/ 2510444 h 2843077"/>
                <a:gd name="connsiteX63" fmla="*/ 2327563 w 3543093"/>
                <a:gd name="connsiteY63" fmla="*/ 2493818 h 2843077"/>
                <a:gd name="connsiteX64" fmla="*/ 2394065 w 3543093"/>
                <a:gd name="connsiteY64" fmla="*/ 2427316 h 2843077"/>
                <a:gd name="connsiteX65" fmla="*/ 2443941 w 3543093"/>
                <a:gd name="connsiteY65" fmla="*/ 2394066 h 2843077"/>
                <a:gd name="connsiteX66" fmla="*/ 2477192 w 3543093"/>
                <a:gd name="connsiteY66" fmla="*/ 2344189 h 2843077"/>
                <a:gd name="connsiteX67" fmla="*/ 2493818 w 3543093"/>
                <a:gd name="connsiteY67" fmla="*/ 2527069 h 2843077"/>
                <a:gd name="connsiteX68" fmla="*/ 2510443 w 3543093"/>
                <a:gd name="connsiteY68" fmla="*/ 2576946 h 2843077"/>
                <a:gd name="connsiteX69" fmla="*/ 2560320 w 3543093"/>
                <a:gd name="connsiteY69" fmla="*/ 2543695 h 2843077"/>
                <a:gd name="connsiteX70" fmla="*/ 2576945 w 3543093"/>
                <a:gd name="connsiteY70" fmla="*/ 2593571 h 2843077"/>
                <a:gd name="connsiteX71" fmla="*/ 2593571 w 3543093"/>
                <a:gd name="connsiteY71" fmla="*/ 2676698 h 2843077"/>
                <a:gd name="connsiteX72" fmla="*/ 2643447 w 3543093"/>
                <a:gd name="connsiteY72" fmla="*/ 2626822 h 2843077"/>
                <a:gd name="connsiteX73" fmla="*/ 2726574 w 3543093"/>
                <a:gd name="connsiteY73" fmla="*/ 2560320 h 2843077"/>
                <a:gd name="connsiteX74" fmla="*/ 2759825 w 3543093"/>
                <a:gd name="connsiteY74" fmla="*/ 2493818 h 2843077"/>
                <a:gd name="connsiteX75" fmla="*/ 2842952 w 3543093"/>
                <a:gd name="connsiteY75" fmla="*/ 2643447 h 2843077"/>
                <a:gd name="connsiteX76" fmla="*/ 2909454 w 3543093"/>
                <a:gd name="connsiteY76" fmla="*/ 2660073 h 2843077"/>
                <a:gd name="connsiteX77" fmla="*/ 2926080 w 3543093"/>
                <a:gd name="connsiteY77" fmla="*/ 2610196 h 2843077"/>
                <a:gd name="connsiteX78" fmla="*/ 2975956 w 3543093"/>
                <a:gd name="connsiteY78" fmla="*/ 2543695 h 2843077"/>
                <a:gd name="connsiteX79" fmla="*/ 3025832 w 3543093"/>
                <a:gd name="connsiteY79" fmla="*/ 2576946 h 2843077"/>
                <a:gd name="connsiteX80" fmla="*/ 3092334 w 3543093"/>
                <a:gd name="connsiteY80" fmla="*/ 2410691 h 2843077"/>
                <a:gd name="connsiteX81" fmla="*/ 3125585 w 3543093"/>
                <a:gd name="connsiteY81" fmla="*/ 2360815 h 2843077"/>
                <a:gd name="connsiteX82" fmla="*/ 3142211 w 3543093"/>
                <a:gd name="connsiteY82" fmla="*/ 2793076 h 2843077"/>
                <a:gd name="connsiteX83" fmla="*/ 3208712 w 3543093"/>
                <a:gd name="connsiteY83" fmla="*/ 2826327 h 2843077"/>
                <a:gd name="connsiteX84" fmla="*/ 3258589 w 3543093"/>
                <a:gd name="connsiteY84" fmla="*/ 2626822 h 2843077"/>
                <a:gd name="connsiteX85" fmla="*/ 3275214 w 3543093"/>
                <a:gd name="connsiteY85" fmla="*/ 2676698 h 2843077"/>
                <a:gd name="connsiteX86" fmla="*/ 3325091 w 3543093"/>
                <a:gd name="connsiteY86" fmla="*/ 2560320 h 2843077"/>
                <a:gd name="connsiteX87" fmla="*/ 3358341 w 3543093"/>
                <a:gd name="connsiteY87" fmla="*/ 2660073 h 2843077"/>
                <a:gd name="connsiteX88" fmla="*/ 3408218 w 3543093"/>
                <a:gd name="connsiteY88" fmla="*/ 2776451 h 2843077"/>
                <a:gd name="connsiteX89" fmla="*/ 3474720 w 3543093"/>
                <a:gd name="connsiteY89" fmla="*/ 2842953 h 2843077"/>
                <a:gd name="connsiteX90" fmla="*/ 3541221 w 3543093"/>
                <a:gd name="connsiteY90" fmla="*/ 2793076 h 2843077"/>
                <a:gd name="connsiteX91" fmla="*/ 3507971 w 3543093"/>
                <a:gd name="connsiteY91" fmla="*/ 2643447 h 2843077"/>
                <a:gd name="connsiteX92" fmla="*/ 3541221 w 3543093"/>
                <a:gd name="connsiteY92" fmla="*/ 2560320 h 2843077"/>
                <a:gd name="connsiteX0" fmla="*/ 0 w 3769821"/>
                <a:gd name="connsiteY0" fmla="*/ 0 h 2843077"/>
                <a:gd name="connsiteX1" fmla="*/ 99752 w 3769821"/>
                <a:gd name="connsiteY1" fmla="*/ 182880 h 2843077"/>
                <a:gd name="connsiteX2" fmla="*/ 116378 w 3769821"/>
                <a:gd name="connsiteY2" fmla="*/ 232756 h 2843077"/>
                <a:gd name="connsiteX3" fmla="*/ 133003 w 3769821"/>
                <a:gd name="connsiteY3" fmla="*/ 349135 h 2843077"/>
                <a:gd name="connsiteX4" fmla="*/ 149629 w 3769821"/>
                <a:gd name="connsiteY4" fmla="*/ 482138 h 2843077"/>
                <a:gd name="connsiteX5" fmla="*/ 182880 w 3769821"/>
                <a:gd name="connsiteY5" fmla="*/ 581891 h 2843077"/>
                <a:gd name="connsiteX6" fmla="*/ 232756 w 3769821"/>
                <a:gd name="connsiteY6" fmla="*/ 598516 h 2843077"/>
                <a:gd name="connsiteX7" fmla="*/ 299258 w 3769821"/>
                <a:gd name="connsiteY7" fmla="*/ 415636 h 2843077"/>
                <a:gd name="connsiteX8" fmla="*/ 315883 w 3769821"/>
                <a:gd name="connsiteY8" fmla="*/ 332509 h 2843077"/>
                <a:gd name="connsiteX9" fmla="*/ 349134 w 3769821"/>
                <a:gd name="connsiteY9" fmla="*/ 232756 h 2843077"/>
                <a:gd name="connsiteX10" fmla="*/ 365760 w 3769821"/>
                <a:gd name="connsiteY10" fmla="*/ 814647 h 2843077"/>
                <a:gd name="connsiteX11" fmla="*/ 399011 w 3769821"/>
                <a:gd name="connsiteY11" fmla="*/ 914400 h 2843077"/>
                <a:gd name="connsiteX12" fmla="*/ 415636 w 3769821"/>
                <a:gd name="connsiteY12" fmla="*/ 997527 h 2843077"/>
                <a:gd name="connsiteX13" fmla="*/ 432261 w 3769821"/>
                <a:gd name="connsiteY13" fmla="*/ 1064029 h 2843077"/>
                <a:gd name="connsiteX14" fmla="*/ 465512 w 3769821"/>
                <a:gd name="connsiteY14" fmla="*/ 881149 h 2843077"/>
                <a:gd name="connsiteX15" fmla="*/ 482138 w 3769821"/>
                <a:gd name="connsiteY15" fmla="*/ 714895 h 2843077"/>
                <a:gd name="connsiteX16" fmla="*/ 498763 w 3769821"/>
                <a:gd name="connsiteY16" fmla="*/ 615142 h 2843077"/>
                <a:gd name="connsiteX17" fmla="*/ 532014 w 3769821"/>
                <a:gd name="connsiteY17" fmla="*/ 681644 h 2843077"/>
                <a:gd name="connsiteX18" fmla="*/ 598516 w 3769821"/>
                <a:gd name="connsiteY18" fmla="*/ 1030778 h 2843077"/>
                <a:gd name="connsiteX19" fmla="*/ 648392 w 3769821"/>
                <a:gd name="connsiteY19" fmla="*/ 931026 h 2843077"/>
                <a:gd name="connsiteX20" fmla="*/ 698269 w 3769821"/>
                <a:gd name="connsiteY20" fmla="*/ 847898 h 2843077"/>
                <a:gd name="connsiteX21" fmla="*/ 781396 w 3769821"/>
                <a:gd name="connsiteY21" fmla="*/ 714895 h 2843077"/>
                <a:gd name="connsiteX22" fmla="*/ 798021 w 3769821"/>
                <a:gd name="connsiteY22" fmla="*/ 665018 h 2843077"/>
                <a:gd name="connsiteX23" fmla="*/ 831272 w 3769821"/>
                <a:gd name="connsiteY23" fmla="*/ 615142 h 2843077"/>
                <a:gd name="connsiteX24" fmla="*/ 847898 w 3769821"/>
                <a:gd name="connsiteY24" fmla="*/ 714895 h 2843077"/>
                <a:gd name="connsiteX25" fmla="*/ 864523 w 3769821"/>
                <a:gd name="connsiteY25" fmla="*/ 1030778 h 2843077"/>
                <a:gd name="connsiteX26" fmla="*/ 914400 w 3769821"/>
                <a:gd name="connsiteY26" fmla="*/ 1014153 h 2843077"/>
                <a:gd name="connsiteX27" fmla="*/ 964276 w 3769821"/>
                <a:gd name="connsiteY27" fmla="*/ 864524 h 2843077"/>
                <a:gd name="connsiteX28" fmla="*/ 980901 w 3769821"/>
                <a:gd name="connsiteY28" fmla="*/ 1313411 h 2843077"/>
                <a:gd name="connsiteX29" fmla="*/ 1030778 w 3769821"/>
                <a:gd name="connsiteY29" fmla="*/ 1263535 h 2843077"/>
                <a:gd name="connsiteX30" fmla="*/ 1064029 w 3769821"/>
                <a:gd name="connsiteY30" fmla="*/ 1197033 h 2843077"/>
                <a:gd name="connsiteX31" fmla="*/ 1080654 w 3769821"/>
                <a:gd name="connsiteY31" fmla="*/ 1280160 h 2843077"/>
                <a:gd name="connsiteX32" fmla="*/ 1113905 w 3769821"/>
                <a:gd name="connsiteY32" fmla="*/ 1496291 h 2843077"/>
                <a:gd name="connsiteX33" fmla="*/ 1130531 w 3769821"/>
                <a:gd name="connsiteY33" fmla="*/ 1413164 h 2843077"/>
                <a:gd name="connsiteX34" fmla="*/ 1147156 w 3769821"/>
                <a:gd name="connsiteY34" fmla="*/ 1346662 h 2843077"/>
                <a:gd name="connsiteX35" fmla="*/ 1163781 w 3769821"/>
                <a:gd name="connsiteY35" fmla="*/ 1662546 h 2843077"/>
                <a:gd name="connsiteX36" fmla="*/ 1246909 w 3769821"/>
                <a:gd name="connsiteY36" fmla="*/ 1512916 h 2843077"/>
                <a:gd name="connsiteX37" fmla="*/ 1330036 w 3769821"/>
                <a:gd name="connsiteY37" fmla="*/ 1579418 h 2843077"/>
                <a:gd name="connsiteX38" fmla="*/ 1379912 w 3769821"/>
                <a:gd name="connsiteY38" fmla="*/ 1512916 h 2843077"/>
                <a:gd name="connsiteX39" fmla="*/ 1396538 w 3769821"/>
                <a:gd name="connsiteY39" fmla="*/ 1629295 h 2843077"/>
                <a:gd name="connsiteX40" fmla="*/ 1429789 w 3769821"/>
                <a:gd name="connsiteY40" fmla="*/ 1878676 h 2843077"/>
                <a:gd name="connsiteX41" fmla="*/ 1512916 w 3769821"/>
                <a:gd name="connsiteY41" fmla="*/ 1978429 h 2843077"/>
                <a:gd name="connsiteX42" fmla="*/ 1562792 w 3769821"/>
                <a:gd name="connsiteY42" fmla="*/ 2044931 h 2843077"/>
                <a:gd name="connsiteX43" fmla="*/ 1579418 w 3769821"/>
                <a:gd name="connsiteY43" fmla="*/ 2094807 h 2843077"/>
                <a:gd name="connsiteX44" fmla="*/ 1629294 w 3769821"/>
                <a:gd name="connsiteY44" fmla="*/ 2144684 h 2843077"/>
                <a:gd name="connsiteX45" fmla="*/ 1662545 w 3769821"/>
                <a:gd name="connsiteY45" fmla="*/ 2194560 h 2843077"/>
                <a:gd name="connsiteX46" fmla="*/ 1712421 w 3769821"/>
                <a:gd name="connsiteY46" fmla="*/ 2028306 h 2843077"/>
                <a:gd name="connsiteX47" fmla="*/ 1729047 w 3769821"/>
                <a:gd name="connsiteY47" fmla="*/ 1895302 h 2843077"/>
                <a:gd name="connsiteX48" fmla="*/ 1762298 w 3769821"/>
                <a:gd name="connsiteY48" fmla="*/ 1695796 h 2843077"/>
                <a:gd name="connsiteX49" fmla="*/ 1778923 w 3769821"/>
                <a:gd name="connsiteY49" fmla="*/ 2111433 h 2843077"/>
                <a:gd name="connsiteX50" fmla="*/ 1828800 w 3769821"/>
                <a:gd name="connsiteY50" fmla="*/ 2144684 h 2843077"/>
                <a:gd name="connsiteX51" fmla="*/ 1862051 w 3769821"/>
                <a:gd name="connsiteY51" fmla="*/ 2094807 h 2843077"/>
                <a:gd name="connsiteX52" fmla="*/ 1878676 w 3769821"/>
                <a:gd name="connsiteY52" fmla="*/ 2211186 h 2843077"/>
                <a:gd name="connsiteX53" fmla="*/ 1895301 w 3769821"/>
                <a:gd name="connsiteY53" fmla="*/ 2261062 h 2843077"/>
                <a:gd name="connsiteX54" fmla="*/ 1961803 w 3769821"/>
                <a:gd name="connsiteY54" fmla="*/ 2244436 h 2843077"/>
                <a:gd name="connsiteX55" fmla="*/ 1978429 w 3769821"/>
                <a:gd name="connsiteY55" fmla="*/ 2394066 h 2843077"/>
                <a:gd name="connsiteX56" fmla="*/ 1995054 w 3769821"/>
                <a:gd name="connsiteY56" fmla="*/ 2460567 h 2843077"/>
                <a:gd name="connsiteX57" fmla="*/ 2044931 w 3769821"/>
                <a:gd name="connsiteY57" fmla="*/ 2394066 h 2843077"/>
                <a:gd name="connsiteX58" fmla="*/ 2061556 w 3769821"/>
                <a:gd name="connsiteY58" fmla="*/ 2327564 h 2843077"/>
                <a:gd name="connsiteX59" fmla="*/ 2078181 w 3769821"/>
                <a:gd name="connsiteY59" fmla="*/ 2443942 h 2843077"/>
                <a:gd name="connsiteX60" fmla="*/ 2161309 w 3769821"/>
                <a:gd name="connsiteY60" fmla="*/ 2676698 h 2843077"/>
                <a:gd name="connsiteX61" fmla="*/ 2211185 w 3769821"/>
                <a:gd name="connsiteY61" fmla="*/ 2643447 h 2843077"/>
                <a:gd name="connsiteX62" fmla="*/ 2227811 w 3769821"/>
                <a:gd name="connsiteY62" fmla="*/ 2510444 h 2843077"/>
                <a:gd name="connsiteX63" fmla="*/ 2327563 w 3769821"/>
                <a:gd name="connsiteY63" fmla="*/ 2493818 h 2843077"/>
                <a:gd name="connsiteX64" fmla="*/ 2394065 w 3769821"/>
                <a:gd name="connsiteY64" fmla="*/ 2427316 h 2843077"/>
                <a:gd name="connsiteX65" fmla="*/ 2443941 w 3769821"/>
                <a:gd name="connsiteY65" fmla="*/ 2394066 h 2843077"/>
                <a:gd name="connsiteX66" fmla="*/ 2477192 w 3769821"/>
                <a:gd name="connsiteY66" fmla="*/ 2344189 h 2843077"/>
                <a:gd name="connsiteX67" fmla="*/ 2493818 w 3769821"/>
                <a:gd name="connsiteY67" fmla="*/ 2527069 h 2843077"/>
                <a:gd name="connsiteX68" fmla="*/ 2510443 w 3769821"/>
                <a:gd name="connsiteY68" fmla="*/ 2576946 h 2843077"/>
                <a:gd name="connsiteX69" fmla="*/ 2560320 w 3769821"/>
                <a:gd name="connsiteY69" fmla="*/ 2543695 h 2843077"/>
                <a:gd name="connsiteX70" fmla="*/ 2576945 w 3769821"/>
                <a:gd name="connsiteY70" fmla="*/ 2593571 h 2843077"/>
                <a:gd name="connsiteX71" fmla="*/ 2593571 w 3769821"/>
                <a:gd name="connsiteY71" fmla="*/ 2676698 h 2843077"/>
                <a:gd name="connsiteX72" fmla="*/ 2643447 w 3769821"/>
                <a:gd name="connsiteY72" fmla="*/ 2626822 h 2843077"/>
                <a:gd name="connsiteX73" fmla="*/ 2726574 w 3769821"/>
                <a:gd name="connsiteY73" fmla="*/ 2560320 h 2843077"/>
                <a:gd name="connsiteX74" fmla="*/ 2759825 w 3769821"/>
                <a:gd name="connsiteY74" fmla="*/ 2493818 h 2843077"/>
                <a:gd name="connsiteX75" fmla="*/ 2842952 w 3769821"/>
                <a:gd name="connsiteY75" fmla="*/ 2643447 h 2843077"/>
                <a:gd name="connsiteX76" fmla="*/ 2909454 w 3769821"/>
                <a:gd name="connsiteY76" fmla="*/ 2660073 h 2843077"/>
                <a:gd name="connsiteX77" fmla="*/ 2926080 w 3769821"/>
                <a:gd name="connsiteY77" fmla="*/ 2610196 h 2843077"/>
                <a:gd name="connsiteX78" fmla="*/ 2975956 w 3769821"/>
                <a:gd name="connsiteY78" fmla="*/ 2543695 h 2843077"/>
                <a:gd name="connsiteX79" fmla="*/ 3025832 w 3769821"/>
                <a:gd name="connsiteY79" fmla="*/ 2576946 h 2843077"/>
                <a:gd name="connsiteX80" fmla="*/ 3092334 w 3769821"/>
                <a:gd name="connsiteY80" fmla="*/ 2410691 h 2843077"/>
                <a:gd name="connsiteX81" fmla="*/ 3125585 w 3769821"/>
                <a:gd name="connsiteY81" fmla="*/ 2360815 h 2843077"/>
                <a:gd name="connsiteX82" fmla="*/ 3142211 w 3769821"/>
                <a:gd name="connsiteY82" fmla="*/ 2793076 h 2843077"/>
                <a:gd name="connsiteX83" fmla="*/ 3208712 w 3769821"/>
                <a:gd name="connsiteY83" fmla="*/ 2826327 h 2843077"/>
                <a:gd name="connsiteX84" fmla="*/ 3258589 w 3769821"/>
                <a:gd name="connsiteY84" fmla="*/ 2626822 h 2843077"/>
                <a:gd name="connsiteX85" fmla="*/ 3275214 w 3769821"/>
                <a:gd name="connsiteY85" fmla="*/ 2676698 h 2843077"/>
                <a:gd name="connsiteX86" fmla="*/ 3325091 w 3769821"/>
                <a:gd name="connsiteY86" fmla="*/ 2560320 h 2843077"/>
                <a:gd name="connsiteX87" fmla="*/ 3358341 w 3769821"/>
                <a:gd name="connsiteY87" fmla="*/ 2660073 h 2843077"/>
                <a:gd name="connsiteX88" fmla="*/ 3408218 w 3769821"/>
                <a:gd name="connsiteY88" fmla="*/ 2776451 h 2843077"/>
                <a:gd name="connsiteX89" fmla="*/ 3474720 w 3769821"/>
                <a:gd name="connsiteY89" fmla="*/ 2842953 h 2843077"/>
                <a:gd name="connsiteX90" fmla="*/ 3541221 w 3769821"/>
                <a:gd name="connsiteY90" fmla="*/ 2793076 h 2843077"/>
                <a:gd name="connsiteX91" fmla="*/ 3507971 w 3769821"/>
                <a:gd name="connsiteY91" fmla="*/ 2643447 h 2843077"/>
                <a:gd name="connsiteX92" fmla="*/ 3769821 w 3769821"/>
                <a:gd name="connsiteY92" fmla="*/ 2465897 h 2843077"/>
                <a:gd name="connsiteX0" fmla="*/ 0 w 3769821"/>
                <a:gd name="connsiteY0" fmla="*/ 0 h 2843077"/>
                <a:gd name="connsiteX1" fmla="*/ 99752 w 3769821"/>
                <a:gd name="connsiteY1" fmla="*/ 182880 h 2843077"/>
                <a:gd name="connsiteX2" fmla="*/ 116378 w 3769821"/>
                <a:gd name="connsiteY2" fmla="*/ 232756 h 2843077"/>
                <a:gd name="connsiteX3" fmla="*/ 133003 w 3769821"/>
                <a:gd name="connsiteY3" fmla="*/ 349135 h 2843077"/>
                <a:gd name="connsiteX4" fmla="*/ 149629 w 3769821"/>
                <a:gd name="connsiteY4" fmla="*/ 482138 h 2843077"/>
                <a:gd name="connsiteX5" fmla="*/ 182880 w 3769821"/>
                <a:gd name="connsiteY5" fmla="*/ 581891 h 2843077"/>
                <a:gd name="connsiteX6" fmla="*/ 232756 w 3769821"/>
                <a:gd name="connsiteY6" fmla="*/ 598516 h 2843077"/>
                <a:gd name="connsiteX7" fmla="*/ 299258 w 3769821"/>
                <a:gd name="connsiteY7" fmla="*/ 415636 h 2843077"/>
                <a:gd name="connsiteX8" fmla="*/ 315883 w 3769821"/>
                <a:gd name="connsiteY8" fmla="*/ 332509 h 2843077"/>
                <a:gd name="connsiteX9" fmla="*/ 349134 w 3769821"/>
                <a:gd name="connsiteY9" fmla="*/ 232756 h 2843077"/>
                <a:gd name="connsiteX10" fmla="*/ 365760 w 3769821"/>
                <a:gd name="connsiteY10" fmla="*/ 814647 h 2843077"/>
                <a:gd name="connsiteX11" fmla="*/ 399011 w 3769821"/>
                <a:gd name="connsiteY11" fmla="*/ 914400 h 2843077"/>
                <a:gd name="connsiteX12" fmla="*/ 415636 w 3769821"/>
                <a:gd name="connsiteY12" fmla="*/ 997527 h 2843077"/>
                <a:gd name="connsiteX13" fmla="*/ 432261 w 3769821"/>
                <a:gd name="connsiteY13" fmla="*/ 1064029 h 2843077"/>
                <a:gd name="connsiteX14" fmla="*/ 465512 w 3769821"/>
                <a:gd name="connsiteY14" fmla="*/ 881149 h 2843077"/>
                <a:gd name="connsiteX15" fmla="*/ 482138 w 3769821"/>
                <a:gd name="connsiteY15" fmla="*/ 714895 h 2843077"/>
                <a:gd name="connsiteX16" fmla="*/ 498763 w 3769821"/>
                <a:gd name="connsiteY16" fmla="*/ 615142 h 2843077"/>
                <a:gd name="connsiteX17" fmla="*/ 532014 w 3769821"/>
                <a:gd name="connsiteY17" fmla="*/ 681644 h 2843077"/>
                <a:gd name="connsiteX18" fmla="*/ 598516 w 3769821"/>
                <a:gd name="connsiteY18" fmla="*/ 1030778 h 2843077"/>
                <a:gd name="connsiteX19" fmla="*/ 648392 w 3769821"/>
                <a:gd name="connsiteY19" fmla="*/ 931026 h 2843077"/>
                <a:gd name="connsiteX20" fmla="*/ 698269 w 3769821"/>
                <a:gd name="connsiteY20" fmla="*/ 847898 h 2843077"/>
                <a:gd name="connsiteX21" fmla="*/ 781396 w 3769821"/>
                <a:gd name="connsiteY21" fmla="*/ 714895 h 2843077"/>
                <a:gd name="connsiteX22" fmla="*/ 798021 w 3769821"/>
                <a:gd name="connsiteY22" fmla="*/ 665018 h 2843077"/>
                <a:gd name="connsiteX23" fmla="*/ 831272 w 3769821"/>
                <a:gd name="connsiteY23" fmla="*/ 615142 h 2843077"/>
                <a:gd name="connsiteX24" fmla="*/ 847898 w 3769821"/>
                <a:gd name="connsiteY24" fmla="*/ 714895 h 2843077"/>
                <a:gd name="connsiteX25" fmla="*/ 864523 w 3769821"/>
                <a:gd name="connsiteY25" fmla="*/ 1030778 h 2843077"/>
                <a:gd name="connsiteX26" fmla="*/ 914400 w 3769821"/>
                <a:gd name="connsiteY26" fmla="*/ 1014153 h 2843077"/>
                <a:gd name="connsiteX27" fmla="*/ 964276 w 3769821"/>
                <a:gd name="connsiteY27" fmla="*/ 864524 h 2843077"/>
                <a:gd name="connsiteX28" fmla="*/ 980901 w 3769821"/>
                <a:gd name="connsiteY28" fmla="*/ 1313411 h 2843077"/>
                <a:gd name="connsiteX29" fmla="*/ 1030778 w 3769821"/>
                <a:gd name="connsiteY29" fmla="*/ 1263535 h 2843077"/>
                <a:gd name="connsiteX30" fmla="*/ 1064029 w 3769821"/>
                <a:gd name="connsiteY30" fmla="*/ 1197033 h 2843077"/>
                <a:gd name="connsiteX31" fmla="*/ 1080654 w 3769821"/>
                <a:gd name="connsiteY31" fmla="*/ 1280160 h 2843077"/>
                <a:gd name="connsiteX32" fmla="*/ 1113905 w 3769821"/>
                <a:gd name="connsiteY32" fmla="*/ 1496291 h 2843077"/>
                <a:gd name="connsiteX33" fmla="*/ 1130531 w 3769821"/>
                <a:gd name="connsiteY33" fmla="*/ 1413164 h 2843077"/>
                <a:gd name="connsiteX34" fmla="*/ 1147156 w 3769821"/>
                <a:gd name="connsiteY34" fmla="*/ 1346662 h 2843077"/>
                <a:gd name="connsiteX35" fmla="*/ 1163781 w 3769821"/>
                <a:gd name="connsiteY35" fmla="*/ 1662546 h 2843077"/>
                <a:gd name="connsiteX36" fmla="*/ 1246909 w 3769821"/>
                <a:gd name="connsiteY36" fmla="*/ 1512916 h 2843077"/>
                <a:gd name="connsiteX37" fmla="*/ 1330036 w 3769821"/>
                <a:gd name="connsiteY37" fmla="*/ 1579418 h 2843077"/>
                <a:gd name="connsiteX38" fmla="*/ 1379912 w 3769821"/>
                <a:gd name="connsiteY38" fmla="*/ 1512916 h 2843077"/>
                <a:gd name="connsiteX39" fmla="*/ 1396538 w 3769821"/>
                <a:gd name="connsiteY39" fmla="*/ 1629295 h 2843077"/>
                <a:gd name="connsiteX40" fmla="*/ 1429789 w 3769821"/>
                <a:gd name="connsiteY40" fmla="*/ 1878676 h 2843077"/>
                <a:gd name="connsiteX41" fmla="*/ 1512916 w 3769821"/>
                <a:gd name="connsiteY41" fmla="*/ 1978429 h 2843077"/>
                <a:gd name="connsiteX42" fmla="*/ 1562792 w 3769821"/>
                <a:gd name="connsiteY42" fmla="*/ 2044931 h 2843077"/>
                <a:gd name="connsiteX43" fmla="*/ 1579418 w 3769821"/>
                <a:gd name="connsiteY43" fmla="*/ 2094807 h 2843077"/>
                <a:gd name="connsiteX44" fmla="*/ 1629294 w 3769821"/>
                <a:gd name="connsiteY44" fmla="*/ 2144684 h 2843077"/>
                <a:gd name="connsiteX45" fmla="*/ 1662545 w 3769821"/>
                <a:gd name="connsiteY45" fmla="*/ 2194560 h 2843077"/>
                <a:gd name="connsiteX46" fmla="*/ 1712421 w 3769821"/>
                <a:gd name="connsiteY46" fmla="*/ 2028306 h 2843077"/>
                <a:gd name="connsiteX47" fmla="*/ 1729047 w 3769821"/>
                <a:gd name="connsiteY47" fmla="*/ 1895302 h 2843077"/>
                <a:gd name="connsiteX48" fmla="*/ 1762298 w 3769821"/>
                <a:gd name="connsiteY48" fmla="*/ 1695796 h 2843077"/>
                <a:gd name="connsiteX49" fmla="*/ 1778923 w 3769821"/>
                <a:gd name="connsiteY49" fmla="*/ 2111433 h 2843077"/>
                <a:gd name="connsiteX50" fmla="*/ 1828800 w 3769821"/>
                <a:gd name="connsiteY50" fmla="*/ 2144684 h 2843077"/>
                <a:gd name="connsiteX51" fmla="*/ 1862051 w 3769821"/>
                <a:gd name="connsiteY51" fmla="*/ 2094807 h 2843077"/>
                <a:gd name="connsiteX52" fmla="*/ 1878676 w 3769821"/>
                <a:gd name="connsiteY52" fmla="*/ 2211186 h 2843077"/>
                <a:gd name="connsiteX53" fmla="*/ 1895301 w 3769821"/>
                <a:gd name="connsiteY53" fmla="*/ 2261062 h 2843077"/>
                <a:gd name="connsiteX54" fmla="*/ 1961803 w 3769821"/>
                <a:gd name="connsiteY54" fmla="*/ 2244436 h 2843077"/>
                <a:gd name="connsiteX55" fmla="*/ 1978429 w 3769821"/>
                <a:gd name="connsiteY55" fmla="*/ 2394066 h 2843077"/>
                <a:gd name="connsiteX56" fmla="*/ 1995054 w 3769821"/>
                <a:gd name="connsiteY56" fmla="*/ 2460567 h 2843077"/>
                <a:gd name="connsiteX57" fmla="*/ 2044931 w 3769821"/>
                <a:gd name="connsiteY57" fmla="*/ 2394066 h 2843077"/>
                <a:gd name="connsiteX58" fmla="*/ 2061556 w 3769821"/>
                <a:gd name="connsiteY58" fmla="*/ 2327564 h 2843077"/>
                <a:gd name="connsiteX59" fmla="*/ 2078181 w 3769821"/>
                <a:gd name="connsiteY59" fmla="*/ 2443942 h 2843077"/>
                <a:gd name="connsiteX60" fmla="*/ 2161309 w 3769821"/>
                <a:gd name="connsiteY60" fmla="*/ 2676698 h 2843077"/>
                <a:gd name="connsiteX61" fmla="*/ 2211185 w 3769821"/>
                <a:gd name="connsiteY61" fmla="*/ 2643447 h 2843077"/>
                <a:gd name="connsiteX62" fmla="*/ 2227811 w 3769821"/>
                <a:gd name="connsiteY62" fmla="*/ 2510444 h 2843077"/>
                <a:gd name="connsiteX63" fmla="*/ 2327563 w 3769821"/>
                <a:gd name="connsiteY63" fmla="*/ 2493818 h 2843077"/>
                <a:gd name="connsiteX64" fmla="*/ 2394065 w 3769821"/>
                <a:gd name="connsiteY64" fmla="*/ 2427316 h 2843077"/>
                <a:gd name="connsiteX65" fmla="*/ 2443941 w 3769821"/>
                <a:gd name="connsiteY65" fmla="*/ 2394066 h 2843077"/>
                <a:gd name="connsiteX66" fmla="*/ 2477192 w 3769821"/>
                <a:gd name="connsiteY66" fmla="*/ 2344189 h 2843077"/>
                <a:gd name="connsiteX67" fmla="*/ 2493818 w 3769821"/>
                <a:gd name="connsiteY67" fmla="*/ 2527069 h 2843077"/>
                <a:gd name="connsiteX68" fmla="*/ 2510443 w 3769821"/>
                <a:gd name="connsiteY68" fmla="*/ 2576946 h 2843077"/>
                <a:gd name="connsiteX69" fmla="*/ 2560320 w 3769821"/>
                <a:gd name="connsiteY69" fmla="*/ 2543695 h 2843077"/>
                <a:gd name="connsiteX70" fmla="*/ 2576945 w 3769821"/>
                <a:gd name="connsiteY70" fmla="*/ 2593571 h 2843077"/>
                <a:gd name="connsiteX71" fmla="*/ 2593571 w 3769821"/>
                <a:gd name="connsiteY71" fmla="*/ 2676698 h 2843077"/>
                <a:gd name="connsiteX72" fmla="*/ 2643447 w 3769821"/>
                <a:gd name="connsiteY72" fmla="*/ 2626822 h 2843077"/>
                <a:gd name="connsiteX73" fmla="*/ 2726574 w 3769821"/>
                <a:gd name="connsiteY73" fmla="*/ 2560320 h 2843077"/>
                <a:gd name="connsiteX74" fmla="*/ 2759825 w 3769821"/>
                <a:gd name="connsiteY74" fmla="*/ 2493818 h 2843077"/>
                <a:gd name="connsiteX75" fmla="*/ 2842952 w 3769821"/>
                <a:gd name="connsiteY75" fmla="*/ 2643447 h 2843077"/>
                <a:gd name="connsiteX76" fmla="*/ 2909454 w 3769821"/>
                <a:gd name="connsiteY76" fmla="*/ 2660073 h 2843077"/>
                <a:gd name="connsiteX77" fmla="*/ 2926080 w 3769821"/>
                <a:gd name="connsiteY77" fmla="*/ 2610196 h 2843077"/>
                <a:gd name="connsiteX78" fmla="*/ 2975956 w 3769821"/>
                <a:gd name="connsiteY78" fmla="*/ 2543695 h 2843077"/>
                <a:gd name="connsiteX79" fmla="*/ 3025832 w 3769821"/>
                <a:gd name="connsiteY79" fmla="*/ 2576946 h 2843077"/>
                <a:gd name="connsiteX80" fmla="*/ 3092334 w 3769821"/>
                <a:gd name="connsiteY80" fmla="*/ 2410691 h 2843077"/>
                <a:gd name="connsiteX81" fmla="*/ 3125585 w 3769821"/>
                <a:gd name="connsiteY81" fmla="*/ 2360815 h 2843077"/>
                <a:gd name="connsiteX82" fmla="*/ 3142211 w 3769821"/>
                <a:gd name="connsiteY82" fmla="*/ 2793076 h 2843077"/>
                <a:gd name="connsiteX83" fmla="*/ 3208712 w 3769821"/>
                <a:gd name="connsiteY83" fmla="*/ 2826327 h 2843077"/>
                <a:gd name="connsiteX84" fmla="*/ 3258589 w 3769821"/>
                <a:gd name="connsiteY84" fmla="*/ 2626822 h 2843077"/>
                <a:gd name="connsiteX85" fmla="*/ 3275214 w 3769821"/>
                <a:gd name="connsiteY85" fmla="*/ 2676698 h 2843077"/>
                <a:gd name="connsiteX86" fmla="*/ 3325091 w 3769821"/>
                <a:gd name="connsiteY86" fmla="*/ 2560320 h 2843077"/>
                <a:gd name="connsiteX87" fmla="*/ 3358341 w 3769821"/>
                <a:gd name="connsiteY87" fmla="*/ 2660073 h 2843077"/>
                <a:gd name="connsiteX88" fmla="*/ 3408218 w 3769821"/>
                <a:gd name="connsiteY88" fmla="*/ 2776451 h 2843077"/>
                <a:gd name="connsiteX89" fmla="*/ 3474720 w 3769821"/>
                <a:gd name="connsiteY89" fmla="*/ 2842953 h 2843077"/>
                <a:gd name="connsiteX90" fmla="*/ 3541221 w 3769821"/>
                <a:gd name="connsiteY90" fmla="*/ 2793076 h 2843077"/>
                <a:gd name="connsiteX91" fmla="*/ 3622271 w 3769821"/>
                <a:gd name="connsiteY91" fmla="*/ 2706396 h 2843077"/>
                <a:gd name="connsiteX92" fmla="*/ 3769821 w 3769821"/>
                <a:gd name="connsiteY92" fmla="*/ 2465897 h 2843077"/>
                <a:gd name="connsiteX0" fmla="*/ 0 w 3706321"/>
                <a:gd name="connsiteY0" fmla="*/ 0 h 2843077"/>
                <a:gd name="connsiteX1" fmla="*/ 99752 w 3706321"/>
                <a:gd name="connsiteY1" fmla="*/ 182880 h 2843077"/>
                <a:gd name="connsiteX2" fmla="*/ 116378 w 3706321"/>
                <a:gd name="connsiteY2" fmla="*/ 232756 h 2843077"/>
                <a:gd name="connsiteX3" fmla="*/ 133003 w 3706321"/>
                <a:gd name="connsiteY3" fmla="*/ 349135 h 2843077"/>
                <a:gd name="connsiteX4" fmla="*/ 149629 w 3706321"/>
                <a:gd name="connsiteY4" fmla="*/ 482138 h 2843077"/>
                <a:gd name="connsiteX5" fmla="*/ 182880 w 3706321"/>
                <a:gd name="connsiteY5" fmla="*/ 581891 h 2843077"/>
                <a:gd name="connsiteX6" fmla="*/ 232756 w 3706321"/>
                <a:gd name="connsiteY6" fmla="*/ 598516 h 2843077"/>
                <a:gd name="connsiteX7" fmla="*/ 299258 w 3706321"/>
                <a:gd name="connsiteY7" fmla="*/ 415636 h 2843077"/>
                <a:gd name="connsiteX8" fmla="*/ 315883 w 3706321"/>
                <a:gd name="connsiteY8" fmla="*/ 332509 h 2843077"/>
                <a:gd name="connsiteX9" fmla="*/ 349134 w 3706321"/>
                <a:gd name="connsiteY9" fmla="*/ 232756 h 2843077"/>
                <a:gd name="connsiteX10" fmla="*/ 365760 w 3706321"/>
                <a:gd name="connsiteY10" fmla="*/ 814647 h 2843077"/>
                <a:gd name="connsiteX11" fmla="*/ 399011 w 3706321"/>
                <a:gd name="connsiteY11" fmla="*/ 914400 h 2843077"/>
                <a:gd name="connsiteX12" fmla="*/ 415636 w 3706321"/>
                <a:gd name="connsiteY12" fmla="*/ 997527 h 2843077"/>
                <a:gd name="connsiteX13" fmla="*/ 432261 w 3706321"/>
                <a:gd name="connsiteY13" fmla="*/ 1064029 h 2843077"/>
                <a:gd name="connsiteX14" fmla="*/ 465512 w 3706321"/>
                <a:gd name="connsiteY14" fmla="*/ 881149 h 2843077"/>
                <a:gd name="connsiteX15" fmla="*/ 482138 w 3706321"/>
                <a:gd name="connsiteY15" fmla="*/ 714895 h 2843077"/>
                <a:gd name="connsiteX16" fmla="*/ 498763 w 3706321"/>
                <a:gd name="connsiteY16" fmla="*/ 615142 h 2843077"/>
                <a:gd name="connsiteX17" fmla="*/ 532014 w 3706321"/>
                <a:gd name="connsiteY17" fmla="*/ 681644 h 2843077"/>
                <a:gd name="connsiteX18" fmla="*/ 598516 w 3706321"/>
                <a:gd name="connsiteY18" fmla="*/ 1030778 h 2843077"/>
                <a:gd name="connsiteX19" fmla="*/ 648392 w 3706321"/>
                <a:gd name="connsiteY19" fmla="*/ 931026 h 2843077"/>
                <a:gd name="connsiteX20" fmla="*/ 698269 w 3706321"/>
                <a:gd name="connsiteY20" fmla="*/ 847898 h 2843077"/>
                <a:gd name="connsiteX21" fmla="*/ 781396 w 3706321"/>
                <a:gd name="connsiteY21" fmla="*/ 714895 h 2843077"/>
                <a:gd name="connsiteX22" fmla="*/ 798021 w 3706321"/>
                <a:gd name="connsiteY22" fmla="*/ 665018 h 2843077"/>
                <a:gd name="connsiteX23" fmla="*/ 831272 w 3706321"/>
                <a:gd name="connsiteY23" fmla="*/ 615142 h 2843077"/>
                <a:gd name="connsiteX24" fmla="*/ 847898 w 3706321"/>
                <a:gd name="connsiteY24" fmla="*/ 714895 h 2843077"/>
                <a:gd name="connsiteX25" fmla="*/ 864523 w 3706321"/>
                <a:gd name="connsiteY25" fmla="*/ 1030778 h 2843077"/>
                <a:gd name="connsiteX26" fmla="*/ 914400 w 3706321"/>
                <a:gd name="connsiteY26" fmla="*/ 1014153 h 2843077"/>
                <a:gd name="connsiteX27" fmla="*/ 964276 w 3706321"/>
                <a:gd name="connsiteY27" fmla="*/ 864524 h 2843077"/>
                <a:gd name="connsiteX28" fmla="*/ 980901 w 3706321"/>
                <a:gd name="connsiteY28" fmla="*/ 1313411 h 2843077"/>
                <a:gd name="connsiteX29" fmla="*/ 1030778 w 3706321"/>
                <a:gd name="connsiteY29" fmla="*/ 1263535 h 2843077"/>
                <a:gd name="connsiteX30" fmla="*/ 1064029 w 3706321"/>
                <a:gd name="connsiteY30" fmla="*/ 1197033 h 2843077"/>
                <a:gd name="connsiteX31" fmla="*/ 1080654 w 3706321"/>
                <a:gd name="connsiteY31" fmla="*/ 1280160 h 2843077"/>
                <a:gd name="connsiteX32" fmla="*/ 1113905 w 3706321"/>
                <a:gd name="connsiteY32" fmla="*/ 1496291 h 2843077"/>
                <a:gd name="connsiteX33" fmla="*/ 1130531 w 3706321"/>
                <a:gd name="connsiteY33" fmla="*/ 1413164 h 2843077"/>
                <a:gd name="connsiteX34" fmla="*/ 1147156 w 3706321"/>
                <a:gd name="connsiteY34" fmla="*/ 1346662 h 2843077"/>
                <a:gd name="connsiteX35" fmla="*/ 1163781 w 3706321"/>
                <a:gd name="connsiteY35" fmla="*/ 1662546 h 2843077"/>
                <a:gd name="connsiteX36" fmla="*/ 1246909 w 3706321"/>
                <a:gd name="connsiteY36" fmla="*/ 1512916 h 2843077"/>
                <a:gd name="connsiteX37" fmla="*/ 1330036 w 3706321"/>
                <a:gd name="connsiteY37" fmla="*/ 1579418 h 2843077"/>
                <a:gd name="connsiteX38" fmla="*/ 1379912 w 3706321"/>
                <a:gd name="connsiteY38" fmla="*/ 1512916 h 2843077"/>
                <a:gd name="connsiteX39" fmla="*/ 1396538 w 3706321"/>
                <a:gd name="connsiteY39" fmla="*/ 1629295 h 2843077"/>
                <a:gd name="connsiteX40" fmla="*/ 1429789 w 3706321"/>
                <a:gd name="connsiteY40" fmla="*/ 1878676 h 2843077"/>
                <a:gd name="connsiteX41" fmla="*/ 1512916 w 3706321"/>
                <a:gd name="connsiteY41" fmla="*/ 1978429 h 2843077"/>
                <a:gd name="connsiteX42" fmla="*/ 1562792 w 3706321"/>
                <a:gd name="connsiteY42" fmla="*/ 2044931 h 2843077"/>
                <a:gd name="connsiteX43" fmla="*/ 1579418 w 3706321"/>
                <a:gd name="connsiteY43" fmla="*/ 2094807 h 2843077"/>
                <a:gd name="connsiteX44" fmla="*/ 1629294 w 3706321"/>
                <a:gd name="connsiteY44" fmla="*/ 2144684 h 2843077"/>
                <a:gd name="connsiteX45" fmla="*/ 1662545 w 3706321"/>
                <a:gd name="connsiteY45" fmla="*/ 2194560 h 2843077"/>
                <a:gd name="connsiteX46" fmla="*/ 1712421 w 3706321"/>
                <a:gd name="connsiteY46" fmla="*/ 2028306 h 2843077"/>
                <a:gd name="connsiteX47" fmla="*/ 1729047 w 3706321"/>
                <a:gd name="connsiteY47" fmla="*/ 1895302 h 2843077"/>
                <a:gd name="connsiteX48" fmla="*/ 1762298 w 3706321"/>
                <a:gd name="connsiteY48" fmla="*/ 1695796 h 2843077"/>
                <a:gd name="connsiteX49" fmla="*/ 1778923 w 3706321"/>
                <a:gd name="connsiteY49" fmla="*/ 2111433 h 2843077"/>
                <a:gd name="connsiteX50" fmla="*/ 1828800 w 3706321"/>
                <a:gd name="connsiteY50" fmla="*/ 2144684 h 2843077"/>
                <a:gd name="connsiteX51" fmla="*/ 1862051 w 3706321"/>
                <a:gd name="connsiteY51" fmla="*/ 2094807 h 2843077"/>
                <a:gd name="connsiteX52" fmla="*/ 1878676 w 3706321"/>
                <a:gd name="connsiteY52" fmla="*/ 2211186 h 2843077"/>
                <a:gd name="connsiteX53" fmla="*/ 1895301 w 3706321"/>
                <a:gd name="connsiteY53" fmla="*/ 2261062 h 2843077"/>
                <a:gd name="connsiteX54" fmla="*/ 1961803 w 3706321"/>
                <a:gd name="connsiteY54" fmla="*/ 2244436 h 2843077"/>
                <a:gd name="connsiteX55" fmla="*/ 1978429 w 3706321"/>
                <a:gd name="connsiteY55" fmla="*/ 2394066 h 2843077"/>
                <a:gd name="connsiteX56" fmla="*/ 1995054 w 3706321"/>
                <a:gd name="connsiteY56" fmla="*/ 2460567 h 2843077"/>
                <a:gd name="connsiteX57" fmla="*/ 2044931 w 3706321"/>
                <a:gd name="connsiteY57" fmla="*/ 2394066 h 2843077"/>
                <a:gd name="connsiteX58" fmla="*/ 2061556 w 3706321"/>
                <a:gd name="connsiteY58" fmla="*/ 2327564 h 2843077"/>
                <a:gd name="connsiteX59" fmla="*/ 2078181 w 3706321"/>
                <a:gd name="connsiteY59" fmla="*/ 2443942 h 2843077"/>
                <a:gd name="connsiteX60" fmla="*/ 2161309 w 3706321"/>
                <a:gd name="connsiteY60" fmla="*/ 2676698 h 2843077"/>
                <a:gd name="connsiteX61" fmla="*/ 2211185 w 3706321"/>
                <a:gd name="connsiteY61" fmla="*/ 2643447 h 2843077"/>
                <a:gd name="connsiteX62" fmla="*/ 2227811 w 3706321"/>
                <a:gd name="connsiteY62" fmla="*/ 2510444 h 2843077"/>
                <a:gd name="connsiteX63" fmla="*/ 2327563 w 3706321"/>
                <a:gd name="connsiteY63" fmla="*/ 2493818 h 2843077"/>
                <a:gd name="connsiteX64" fmla="*/ 2394065 w 3706321"/>
                <a:gd name="connsiteY64" fmla="*/ 2427316 h 2843077"/>
                <a:gd name="connsiteX65" fmla="*/ 2443941 w 3706321"/>
                <a:gd name="connsiteY65" fmla="*/ 2394066 h 2843077"/>
                <a:gd name="connsiteX66" fmla="*/ 2477192 w 3706321"/>
                <a:gd name="connsiteY66" fmla="*/ 2344189 h 2843077"/>
                <a:gd name="connsiteX67" fmla="*/ 2493818 w 3706321"/>
                <a:gd name="connsiteY67" fmla="*/ 2527069 h 2843077"/>
                <a:gd name="connsiteX68" fmla="*/ 2510443 w 3706321"/>
                <a:gd name="connsiteY68" fmla="*/ 2576946 h 2843077"/>
                <a:gd name="connsiteX69" fmla="*/ 2560320 w 3706321"/>
                <a:gd name="connsiteY69" fmla="*/ 2543695 h 2843077"/>
                <a:gd name="connsiteX70" fmla="*/ 2576945 w 3706321"/>
                <a:gd name="connsiteY70" fmla="*/ 2593571 h 2843077"/>
                <a:gd name="connsiteX71" fmla="*/ 2593571 w 3706321"/>
                <a:gd name="connsiteY71" fmla="*/ 2676698 h 2843077"/>
                <a:gd name="connsiteX72" fmla="*/ 2643447 w 3706321"/>
                <a:gd name="connsiteY72" fmla="*/ 2626822 h 2843077"/>
                <a:gd name="connsiteX73" fmla="*/ 2726574 w 3706321"/>
                <a:gd name="connsiteY73" fmla="*/ 2560320 h 2843077"/>
                <a:gd name="connsiteX74" fmla="*/ 2759825 w 3706321"/>
                <a:gd name="connsiteY74" fmla="*/ 2493818 h 2843077"/>
                <a:gd name="connsiteX75" fmla="*/ 2842952 w 3706321"/>
                <a:gd name="connsiteY75" fmla="*/ 2643447 h 2843077"/>
                <a:gd name="connsiteX76" fmla="*/ 2909454 w 3706321"/>
                <a:gd name="connsiteY76" fmla="*/ 2660073 h 2843077"/>
                <a:gd name="connsiteX77" fmla="*/ 2926080 w 3706321"/>
                <a:gd name="connsiteY77" fmla="*/ 2610196 h 2843077"/>
                <a:gd name="connsiteX78" fmla="*/ 2975956 w 3706321"/>
                <a:gd name="connsiteY78" fmla="*/ 2543695 h 2843077"/>
                <a:gd name="connsiteX79" fmla="*/ 3025832 w 3706321"/>
                <a:gd name="connsiteY79" fmla="*/ 2576946 h 2843077"/>
                <a:gd name="connsiteX80" fmla="*/ 3092334 w 3706321"/>
                <a:gd name="connsiteY80" fmla="*/ 2410691 h 2843077"/>
                <a:gd name="connsiteX81" fmla="*/ 3125585 w 3706321"/>
                <a:gd name="connsiteY81" fmla="*/ 2360815 h 2843077"/>
                <a:gd name="connsiteX82" fmla="*/ 3142211 w 3706321"/>
                <a:gd name="connsiteY82" fmla="*/ 2793076 h 2843077"/>
                <a:gd name="connsiteX83" fmla="*/ 3208712 w 3706321"/>
                <a:gd name="connsiteY83" fmla="*/ 2826327 h 2843077"/>
                <a:gd name="connsiteX84" fmla="*/ 3258589 w 3706321"/>
                <a:gd name="connsiteY84" fmla="*/ 2626822 h 2843077"/>
                <a:gd name="connsiteX85" fmla="*/ 3275214 w 3706321"/>
                <a:gd name="connsiteY85" fmla="*/ 2676698 h 2843077"/>
                <a:gd name="connsiteX86" fmla="*/ 3325091 w 3706321"/>
                <a:gd name="connsiteY86" fmla="*/ 2560320 h 2843077"/>
                <a:gd name="connsiteX87" fmla="*/ 3358341 w 3706321"/>
                <a:gd name="connsiteY87" fmla="*/ 2660073 h 2843077"/>
                <a:gd name="connsiteX88" fmla="*/ 3408218 w 3706321"/>
                <a:gd name="connsiteY88" fmla="*/ 2776451 h 2843077"/>
                <a:gd name="connsiteX89" fmla="*/ 3474720 w 3706321"/>
                <a:gd name="connsiteY89" fmla="*/ 2842953 h 2843077"/>
                <a:gd name="connsiteX90" fmla="*/ 3541221 w 3706321"/>
                <a:gd name="connsiteY90" fmla="*/ 2793076 h 2843077"/>
                <a:gd name="connsiteX91" fmla="*/ 3622271 w 3706321"/>
                <a:gd name="connsiteY91" fmla="*/ 2706396 h 2843077"/>
                <a:gd name="connsiteX92" fmla="*/ 3706321 w 3706321"/>
                <a:gd name="connsiteY92" fmla="*/ 2607532 h 284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706321" h="2843077">
                  <a:moveTo>
                    <a:pt x="0" y="0"/>
                  </a:moveTo>
                  <a:cubicBezTo>
                    <a:pt x="88397" y="110498"/>
                    <a:pt x="55279" y="49462"/>
                    <a:pt x="99752" y="182880"/>
                  </a:cubicBezTo>
                  <a:lnTo>
                    <a:pt x="116378" y="232756"/>
                  </a:lnTo>
                  <a:cubicBezTo>
                    <a:pt x="121920" y="271549"/>
                    <a:pt x="127824" y="310292"/>
                    <a:pt x="133003" y="349135"/>
                  </a:cubicBezTo>
                  <a:cubicBezTo>
                    <a:pt x="138908" y="393422"/>
                    <a:pt x="140267" y="438450"/>
                    <a:pt x="149629" y="482138"/>
                  </a:cubicBezTo>
                  <a:cubicBezTo>
                    <a:pt x="156973" y="516410"/>
                    <a:pt x="149629" y="570808"/>
                    <a:pt x="182880" y="581891"/>
                  </a:cubicBezTo>
                  <a:lnTo>
                    <a:pt x="232756" y="598516"/>
                  </a:lnTo>
                  <a:cubicBezTo>
                    <a:pt x="249946" y="555542"/>
                    <a:pt x="290721" y="458324"/>
                    <a:pt x="299258" y="415636"/>
                  </a:cubicBezTo>
                  <a:cubicBezTo>
                    <a:pt x="304800" y="387927"/>
                    <a:pt x="308448" y="359771"/>
                    <a:pt x="315883" y="332509"/>
                  </a:cubicBezTo>
                  <a:cubicBezTo>
                    <a:pt x="325105" y="298694"/>
                    <a:pt x="349134" y="232756"/>
                    <a:pt x="349134" y="232756"/>
                  </a:cubicBezTo>
                  <a:cubicBezTo>
                    <a:pt x="354676" y="426720"/>
                    <a:pt x="351599" y="621122"/>
                    <a:pt x="365760" y="814647"/>
                  </a:cubicBezTo>
                  <a:cubicBezTo>
                    <a:pt x="368318" y="849603"/>
                    <a:pt x="389789" y="880585"/>
                    <a:pt x="399011" y="914400"/>
                  </a:cubicBezTo>
                  <a:cubicBezTo>
                    <a:pt x="406446" y="941662"/>
                    <a:pt x="409506" y="969942"/>
                    <a:pt x="415636" y="997527"/>
                  </a:cubicBezTo>
                  <a:cubicBezTo>
                    <a:pt x="420593" y="1019832"/>
                    <a:pt x="426719" y="1041862"/>
                    <a:pt x="432261" y="1064029"/>
                  </a:cubicBezTo>
                  <a:cubicBezTo>
                    <a:pt x="443345" y="1003069"/>
                    <a:pt x="456749" y="942486"/>
                    <a:pt x="465512" y="881149"/>
                  </a:cubicBezTo>
                  <a:cubicBezTo>
                    <a:pt x="473388" y="826014"/>
                    <a:pt x="475230" y="770159"/>
                    <a:pt x="482138" y="714895"/>
                  </a:cubicBezTo>
                  <a:cubicBezTo>
                    <a:pt x="486319" y="681446"/>
                    <a:pt x="493221" y="648393"/>
                    <a:pt x="498763" y="615142"/>
                  </a:cubicBezTo>
                  <a:cubicBezTo>
                    <a:pt x="509847" y="637309"/>
                    <a:pt x="529173" y="657024"/>
                    <a:pt x="532014" y="681644"/>
                  </a:cubicBezTo>
                  <a:cubicBezTo>
                    <a:pt x="575245" y="1056307"/>
                    <a:pt x="429152" y="1087235"/>
                    <a:pt x="598516" y="1030778"/>
                  </a:cubicBezTo>
                  <a:cubicBezTo>
                    <a:pt x="693809" y="887840"/>
                    <a:pt x="579560" y="1068690"/>
                    <a:pt x="648392" y="931026"/>
                  </a:cubicBezTo>
                  <a:cubicBezTo>
                    <a:pt x="662843" y="902123"/>
                    <a:pt x="682576" y="876146"/>
                    <a:pt x="698269" y="847898"/>
                  </a:cubicBezTo>
                  <a:cubicBezTo>
                    <a:pt x="763473" y="730531"/>
                    <a:pt x="694779" y="830383"/>
                    <a:pt x="781396" y="714895"/>
                  </a:cubicBezTo>
                  <a:cubicBezTo>
                    <a:pt x="786938" y="698269"/>
                    <a:pt x="790184" y="680693"/>
                    <a:pt x="798021" y="665018"/>
                  </a:cubicBezTo>
                  <a:cubicBezTo>
                    <a:pt x="806957" y="647146"/>
                    <a:pt x="817143" y="601013"/>
                    <a:pt x="831272" y="615142"/>
                  </a:cubicBezTo>
                  <a:cubicBezTo>
                    <a:pt x="855108" y="638978"/>
                    <a:pt x="842356" y="681644"/>
                    <a:pt x="847898" y="714895"/>
                  </a:cubicBezTo>
                  <a:cubicBezTo>
                    <a:pt x="853440" y="820189"/>
                    <a:pt x="841650" y="927849"/>
                    <a:pt x="864523" y="1030778"/>
                  </a:cubicBezTo>
                  <a:cubicBezTo>
                    <a:pt x="868325" y="1047886"/>
                    <a:pt x="905383" y="1029180"/>
                    <a:pt x="914400" y="1014153"/>
                  </a:cubicBezTo>
                  <a:cubicBezTo>
                    <a:pt x="941449" y="969071"/>
                    <a:pt x="964276" y="864524"/>
                    <a:pt x="964276" y="864524"/>
                  </a:cubicBezTo>
                  <a:cubicBezTo>
                    <a:pt x="969818" y="1014153"/>
                    <a:pt x="956285" y="1165717"/>
                    <a:pt x="980901" y="1313411"/>
                  </a:cubicBezTo>
                  <a:cubicBezTo>
                    <a:pt x="984766" y="1336603"/>
                    <a:pt x="1017112" y="1282667"/>
                    <a:pt x="1030778" y="1263535"/>
                  </a:cubicBezTo>
                  <a:cubicBezTo>
                    <a:pt x="1045183" y="1243368"/>
                    <a:pt x="1052945" y="1219200"/>
                    <a:pt x="1064029" y="1197033"/>
                  </a:cubicBezTo>
                  <a:cubicBezTo>
                    <a:pt x="1069571" y="1224742"/>
                    <a:pt x="1076008" y="1252287"/>
                    <a:pt x="1080654" y="1280160"/>
                  </a:cubicBezTo>
                  <a:cubicBezTo>
                    <a:pt x="1092637" y="1352060"/>
                    <a:pt x="1088311" y="1428041"/>
                    <a:pt x="1113905" y="1496291"/>
                  </a:cubicBezTo>
                  <a:cubicBezTo>
                    <a:pt x="1123827" y="1522750"/>
                    <a:pt x="1124401" y="1440749"/>
                    <a:pt x="1130531" y="1413164"/>
                  </a:cubicBezTo>
                  <a:cubicBezTo>
                    <a:pt x="1135488" y="1390859"/>
                    <a:pt x="1141614" y="1368829"/>
                    <a:pt x="1147156" y="1346662"/>
                  </a:cubicBezTo>
                  <a:cubicBezTo>
                    <a:pt x="1152698" y="1451957"/>
                    <a:pt x="1125930" y="1564134"/>
                    <a:pt x="1163781" y="1662546"/>
                  </a:cubicBezTo>
                  <a:cubicBezTo>
                    <a:pt x="1184197" y="1715629"/>
                    <a:pt x="1242119" y="1527287"/>
                    <a:pt x="1246909" y="1512916"/>
                  </a:cubicBezTo>
                  <a:cubicBezTo>
                    <a:pt x="1274925" y="1596963"/>
                    <a:pt x="1257584" y="1651871"/>
                    <a:pt x="1330036" y="1579418"/>
                  </a:cubicBezTo>
                  <a:cubicBezTo>
                    <a:pt x="1349629" y="1559825"/>
                    <a:pt x="1363287" y="1535083"/>
                    <a:pt x="1379912" y="1512916"/>
                  </a:cubicBezTo>
                  <a:cubicBezTo>
                    <a:pt x="1385454" y="1551709"/>
                    <a:pt x="1392436" y="1590323"/>
                    <a:pt x="1396538" y="1629295"/>
                  </a:cubicBezTo>
                  <a:cubicBezTo>
                    <a:pt x="1401492" y="1676357"/>
                    <a:pt x="1395507" y="1810112"/>
                    <a:pt x="1429789" y="1878676"/>
                  </a:cubicBezTo>
                  <a:cubicBezTo>
                    <a:pt x="1459187" y="1937471"/>
                    <a:pt x="1468791" y="1926949"/>
                    <a:pt x="1512916" y="1978429"/>
                  </a:cubicBezTo>
                  <a:cubicBezTo>
                    <a:pt x="1530949" y="1999467"/>
                    <a:pt x="1546167" y="2022764"/>
                    <a:pt x="1562792" y="2044931"/>
                  </a:cubicBezTo>
                  <a:cubicBezTo>
                    <a:pt x="1568334" y="2061556"/>
                    <a:pt x="1569697" y="2080226"/>
                    <a:pt x="1579418" y="2094807"/>
                  </a:cubicBezTo>
                  <a:cubicBezTo>
                    <a:pt x="1592460" y="2114370"/>
                    <a:pt x="1614242" y="2126622"/>
                    <a:pt x="1629294" y="2144684"/>
                  </a:cubicBezTo>
                  <a:cubicBezTo>
                    <a:pt x="1642086" y="2160034"/>
                    <a:pt x="1651461" y="2177935"/>
                    <a:pt x="1662545" y="2194560"/>
                  </a:cubicBezTo>
                  <a:cubicBezTo>
                    <a:pt x="1716707" y="2113318"/>
                    <a:pt x="1694591" y="2162034"/>
                    <a:pt x="1712421" y="2028306"/>
                  </a:cubicBezTo>
                  <a:cubicBezTo>
                    <a:pt x="1718326" y="1984018"/>
                    <a:pt x="1723827" y="1939676"/>
                    <a:pt x="1729047" y="1895302"/>
                  </a:cubicBezTo>
                  <a:cubicBezTo>
                    <a:pt x="1749295" y="1723191"/>
                    <a:pt x="1729213" y="1795049"/>
                    <a:pt x="1762298" y="1695796"/>
                  </a:cubicBezTo>
                  <a:cubicBezTo>
                    <a:pt x="1767840" y="1834342"/>
                    <a:pt x="1758603" y="1974274"/>
                    <a:pt x="1778923" y="2111433"/>
                  </a:cubicBezTo>
                  <a:cubicBezTo>
                    <a:pt x="1781851" y="2131199"/>
                    <a:pt x="1809207" y="2148603"/>
                    <a:pt x="1828800" y="2144684"/>
                  </a:cubicBezTo>
                  <a:cubicBezTo>
                    <a:pt x="1848393" y="2140765"/>
                    <a:pt x="1850967" y="2111433"/>
                    <a:pt x="1862051" y="2094807"/>
                  </a:cubicBezTo>
                  <a:cubicBezTo>
                    <a:pt x="1867593" y="2133600"/>
                    <a:pt x="1870991" y="2172760"/>
                    <a:pt x="1878676" y="2211186"/>
                  </a:cubicBezTo>
                  <a:cubicBezTo>
                    <a:pt x="1882113" y="2228370"/>
                    <a:pt x="1879030" y="2254554"/>
                    <a:pt x="1895301" y="2261062"/>
                  </a:cubicBezTo>
                  <a:cubicBezTo>
                    <a:pt x="1916516" y="2269548"/>
                    <a:pt x="1939636" y="2249978"/>
                    <a:pt x="1961803" y="2244436"/>
                  </a:cubicBezTo>
                  <a:cubicBezTo>
                    <a:pt x="1967345" y="2294313"/>
                    <a:pt x="1970798" y="2344466"/>
                    <a:pt x="1978429" y="2394066"/>
                  </a:cubicBezTo>
                  <a:cubicBezTo>
                    <a:pt x="1981903" y="2416650"/>
                    <a:pt x="1972205" y="2460567"/>
                    <a:pt x="1995054" y="2460567"/>
                  </a:cubicBezTo>
                  <a:cubicBezTo>
                    <a:pt x="2022763" y="2460567"/>
                    <a:pt x="2028305" y="2416233"/>
                    <a:pt x="2044931" y="2394066"/>
                  </a:cubicBezTo>
                  <a:cubicBezTo>
                    <a:pt x="2050473" y="2371899"/>
                    <a:pt x="2048882" y="2308552"/>
                    <a:pt x="2061556" y="2327564"/>
                  </a:cubicBezTo>
                  <a:cubicBezTo>
                    <a:pt x="2083292" y="2360169"/>
                    <a:pt x="2069970" y="2405625"/>
                    <a:pt x="2078181" y="2443942"/>
                  </a:cubicBezTo>
                  <a:cubicBezTo>
                    <a:pt x="2100604" y="2548582"/>
                    <a:pt x="2118996" y="2577969"/>
                    <a:pt x="2161309" y="2676698"/>
                  </a:cubicBezTo>
                  <a:cubicBezTo>
                    <a:pt x="2177934" y="2665614"/>
                    <a:pt x="2203764" y="2661999"/>
                    <a:pt x="2211185" y="2643447"/>
                  </a:cubicBezTo>
                  <a:cubicBezTo>
                    <a:pt x="2227779" y="2601963"/>
                    <a:pt x="2200381" y="2545712"/>
                    <a:pt x="2227811" y="2510444"/>
                  </a:cubicBezTo>
                  <a:cubicBezTo>
                    <a:pt x="2248507" y="2483835"/>
                    <a:pt x="2294312" y="2499360"/>
                    <a:pt x="2327563" y="2493818"/>
                  </a:cubicBezTo>
                  <a:cubicBezTo>
                    <a:pt x="2349730" y="2471651"/>
                    <a:pt x="2370263" y="2447718"/>
                    <a:pt x="2394065" y="2427316"/>
                  </a:cubicBezTo>
                  <a:cubicBezTo>
                    <a:pt x="2409236" y="2414313"/>
                    <a:pt x="2429812" y="2408195"/>
                    <a:pt x="2443941" y="2394066"/>
                  </a:cubicBezTo>
                  <a:cubicBezTo>
                    <a:pt x="2458070" y="2379937"/>
                    <a:pt x="2466108" y="2360815"/>
                    <a:pt x="2477192" y="2344189"/>
                  </a:cubicBezTo>
                  <a:cubicBezTo>
                    <a:pt x="2482734" y="2405149"/>
                    <a:pt x="2485161" y="2466473"/>
                    <a:pt x="2493818" y="2527069"/>
                  </a:cubicBezTo>
                  <a:cubicBezTo>
                    <a:pt x="2496296" y="2544418"/>
                    <a:pt x="2493441" y="2572695"/>
                    <a:pt x="2510443" y="2576946"/>
                  </a:cubicBezTo>
                  <a:cubicBezTo>
                    <a:pt x="2529828" y="2581792"/>
                    <a:pt x="2543694" y="2554779"/>
                    <a:pt x="2560320" y="2543695"/>
                  </a:cubicBezTo>
                  <a:cubicBezTo>
                    <a:pt x="2565862" y="2560320"/>
                    <a:pt x="2572695" y="2576570"/>
                    <a:pt x="2576945" y="2593571"/>
                  </a:cubicBezTo>
                  <a:cubicBezTo>
                    <a:pt x="2583799" y="2620985"/>
                    <a:pt x="2568296" y="2664061"/>
                    <a:pt x="2593571" y="2676698"/>
                  </a:cubicBezTo>
                  <a:cubicBezTo>
                    <a:pt x="2614601" y="2687213"/>
                    <a:pt x="2626822" y="2643447"/>
                    <a:pt x="2643447" y="2626822"/>
                  </a:cubicBezTo>
                  <a:cubicBezTo>
                    <a:pt x="2684539" y="2503542"/>
                    <a:pt x="2620590" y="2648641"/>
                    <a:pt x="2726574" y="2560320"/>
                  </a:cubicBezTo>
                  <a:cubicBezTo>
                    <a:pt x="2745613" y="2544454"/>
                    <a:pt x="2748741" y="2515985"/>
                    <a:pt x="2759825" y="2493818"/>
                  </a:cubicBezTo>
                  <a:cubicBezTo>
                    <a:pt x="2796513" y="2677257"/>
                    <a:pt x="2739461" y="2677946"/>
                    <a:pt x="2842952" y="2643447"/>
                  </a:cubicBezTo>
                  <a:cubicBezTo>
                    <a:pt x="2865119" y="2648989"/>
                    <a:pt x="2888239" y="2668559"/>
                    <a:pt x="2909454" y="2660073"/>
                  </a:cubicBezTo>
                  <a:cubicBezTo>
                    <a:pt x="2925726" y="2653564"/>
                    <a:pt x="2917385" y="2625412"/>
                    <a:pt x="2926080" y="2610196"/>
                  </a:cubicBezTo>
                  <a:cubicBezTo>
                    <a:pt x="2939827" y="2586138"/>
                    <a:pt x="2959331" y="2565862"/>
                    <a:pt x="2975956" y="2543695"/>
                  </a:cubicBezTo>
                  <a:cubicBezTo>
                    <a:pt x="2992581" y="2554779"/>
                    <a:pt x="3007960" y="2585882"/>
                    <a:pt x="3025832" y="2576946"/>
                  </a:cubicBezTo>
                  <a:cubicBezTo>
                    <a:pt x="3083843" y="2547940"/>
                    <a:pt x="3074973" y="2456988"/>
                    <a:pt x="3092334" y="2410691"/>
                  </a:cubicBezTo>
                  <a:cubicBezTo>
                    <a:pt x="3099350" y="2391982"/>
                    <a:pt x="3114501" y="2377440"/>
                    <a:pt x="3125585" y="2360815"/>
                  </a:cubicBezTo>
                  <a:cubicBezTo>
                    <a:pt x="3131127" y="2504902"/>
                    <a:pt x="3132290" y="2649224"/>
                    <a:pt x="3142211" y="2793076"/>
                  </a:cubicBezTo>
                  <a:cubicBezTo>
                    <a:pt x="3147192" y="2865307"/>
                    <a:pt x="3159395" y="2842767"/>
                    <a:pt x="3208712" y="2826327"/>
                  </a:cubicBezTo>
                  <a:cubicBezTo>
                    <a:pt x="3252623" y="2694595"/>
                    <a:pt x="3236201" y="2761147"/>
                    <a:pt x="3258589" y="2626822"/>
                  </a:cubicBezTo>
                  <a:cubicBezTo>
                    <a:pt x="3264131" y="2643447"/>
                    <a:pt x="3257689" y="2676698"/>
                    <a:pt x="3275214" y="2676698"/>
                  </a:cubicBezTo>
                  <a:cubicBezTo>
                    <a:pt x="3303917" y="2676698"/>
                    <a:pt x="3323314" y="2567430"/>
                    <a:pt x="3325091" y="2560320"/>
                  </a:cubicBezTo>
                  <a:lnTo>
                    <a:pt x="3358341" y="2660073"/>
                  </a:lnTo>
                  <a:cubicBezTo>
                    <a:pt x="3371181" y="2698594"/>
                    <a:pt x="3383568" y="2743584"/>
                    <a:pt x="3408218" y="2776451"/>
                  </a:cubicBezTo>
                  <a:cubicBezTo>
                    <a:pt x="3427028" y="2801530"/>
                    <a:pt x="3452553" y="2820786"/>
                    <a:pt x="3474720" y="2842953"/>
                  </a:cubicBezTo>
                  <a:cubicBezTo>
                    <a:pt x="3496887" y="2826327"/>
                    <a:pt x="3516629" y="2815835"/>
                    <a:pt x="3541221" y="2793076"/>
                  </a:cubicBezTo>
                  <a:cubicBezTo>
                    <a:pt x="3565813" y="2770317"/>
                    <a:pt x="3634344" y="2742617"/>
                    <a:pt x="3622271" y="2706396"/>
                  </a:cubicBezTo>
                  <a:cubicBezTo>
                    <a:pt x="3639983" y="2617835"/>
                    <a:pt x="3661438" y="2607532"/>
                    <a:pt x="3706321" y="2607532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64234FD2-FAAD-42EC-802F-3B5B18DB0413}"/>
                </a:ext>
              </a:extLst>
            </p:cNvPr>
            <p:cNvSpPr/>
            <p:nvPr/>
          </p:nvSpPr>
          <p:spPr>
            <a:xfrm>
              <a:off x="4572000" y="4419600"/>
              <a:ext cx="1127029" cy="342900"/>
            </a:xfrm>
            <a:custGeom>
              <a:avLst/>
              <a:gdLst>
                <a:gd name="connsiteX0" fmla="*/ 0 w 1127029"/>
                <a:gd name="connsiteY0" fmla="*/ 76200 h 342900"/>
                <a:gd name="connsiteX1" fmla="*/ 57150 w 1127029"/>
                <a:gd name="connsiteY1" fmla="*/ 266700 h 342900"/>
                <a:gd name="connsiteX2" fmla="*/ 114300 w 1127029"/>
                <a:gd name="connsiteY2" fmla="*/ 304800 h 342900"/>
                <a:gd name="connsiteX3" fmla="*/ 171450 w 1127029"/>
                <a:gd name="connsiteY3" fmla="*/ 190500 h 342900"/>
                <a:gd name="connsiteX4" fmla="*/ 228600 w 1127029"/>
                <a:gd name="connsiteY4" fmla="*/ 228600 h 342900"/>
                <a:gd name="connsiteX5" fmla="*/ 247650 w 1127029"/>
                <a:gd name="connsiteY5" fmla="*/ 171450 h 342900"/>
                <a:gd name="connsiteX6" fmla="*/ 304800 w 1127029"/>
                <a:gd name="connsiteY6" fmla="*/ 190500 h 342900"/>
                <a:gd name="connsiteX7" fmla="*/ 323850 w 1127029"/>
                <a:gd name="connsiteY7" fmla="*/ 114300 h 342900"/>
                <a:gd name="connsiteX8" fmla="*/ 361950 w 1127029"/>
                <a:gd name="connsiteY8" fmla="*/ 0 h 342900"/>
                <a:gd name="connsiteX9" fmla="*/ 381000 w 1127029"/>
                <a:gd name="connsiteY9" fmla="*/ 76200 h 342900"/>
                <a:gd name="connsiteX10" fmla="*/ 400050 w 1127029"/>
                <a:gd name="connsiteY10" fmla="*/ 285750 h 342900"/>
                <a:gd name="connsiteX11" fmla="*/ 495300 w 1127029"/>
                <a:gd name="connsiteY11" fmla="*/ 266700 h 342900"/>
                <a:gd name="connsiteX12" fmla="*/ 533400 w 1127029"/>
                <a:gd name="connsiteY12" fmla="*/ 190500 h 342900"/>
                <a:gd name="connsiteX13" fmla="*/ 552450 w 1127029"/>
                <a:gd name="connsiteY13" fmla="*/ 133350 h 342900"/>
                <a:gd name="connsiteX14" fmla="*/ 571500 w 1127029"/>
                <a:gd name="connsiteY14" fmla="*/ 209550 h 342900"/>
                <a:gd name="connsiteX15" fmla="*/ 628650 w 1127029"/>
                <a:gd name="connsiteY15" fmla="*/ 247650 h 342900"/>
                <a:gd name="connsiteX16" fmla="*/ 723900 w 1127029"/>
                <a:gd name="connsiteY16" fmla="*/ 114300 h 342900"/>
                <a:gd name="connsiteX17" fmla="*/ 742950 w 1127029"/>
                <a:gd name="connsiteY17" fmla="*/ 342900 h 342900"/>
                <a:gd name="connsiteX18" fmla="*/ 800100 w 1127029"/>
                <a:gd name="connsiteY18" fmla="*/ 209550 h 342900"/>
                <a:gd name="connsiteX19" fmla="*/ 819150 w 1127029"/>
                <a:gd name="connsiteY19" fmla="*/ 76200 h 342900"/>
                <a:gd name="connsiteX20" fmla="*/ 838200 w 1127029"/>
                <a:gd name="connsiteY20" fmla="*/ 133350 h 342900"/>
                <a:gd name="connsiteX21" fmla="*/ 971550 w 1127029"/>
                <a:gd name="connsiteY21" fmla="*/ 266700 h 342900"/>
                <a:gd name="connsiteX22" fmla="*/ 1104900 w 1127029"/>
                <a:gd name="connsiteY22" fmla="*/ 209550 h 342900"/>
                <a:gd name="connsiteX23" fmla="*/ 1123950 w 1127029"/>
                <a:gd name="connsiteY23" fmla="*/ 152400 h 342900"/>
                <a:gd name="connsiteX24" fmla="*/ 1085850 w 1127029"/>
                <a:gd name="connsiteY24" fmla="*/ 247650 h 342900"/>
                <a:gd name="connsiteX25" fmla="*/ 1066800 w 1127029"/>
                <a:gd name="connsiteY25" fmla="*/ 3238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27029" h="342900">
                  <a:moveTo>
                    <a:pt x="0" y="76200"/>
                  </a:moveTo>
                  <a:cubicBezTo>
                    <a:pt x="11991" y="160135"/>
                    <a:pt x="-606" y="208944"/>
                    <a:pt x="57150" y="266700"/>
                  </a:cubicBezTo>
                  <a:cubicBezTo>
                    <a:pt x="73339" y="282889"/>
                    <a:pt x="95250" y="292100"/>
                    <a:pt x="114300" y="304800"/>
                  </a:cubicBezTo>
                  <a:cubicBezTo>
                    <a:pt x="120540" y="286080"/>
                    <a:pt x="145072" y="195776"/>
                    <a:pt x="171450" y="190500"/>
                  </a:cubicBezTo>
                  <a:cubicBezTo>
                    <a:pt x="193901" y="186010"/>
                    <a:pt x="209550" y="215900"/>
                    <a:pt x="228600" y="228600"/>
                  </a:cubicBezTo>
                  <a:cubicBezTo>
                    <a:pt x="234950" y="209550"/>
                    <a:pt x="229689" y="180430"/>
                    <a:pt x="247650" y="171450"/>
                  </a:cubicBezTo>
                  <a:cubicBezTo>
                    <a:pt x="265611" y="162470"/>
                    <a:pt x="288736" y="202548"/>
                    <a:pt x="304800" y="190500"/>
                  </a:cubicBezTo>
                  <a:cubicBezTo>
                    <a:pt x="325745" y="174791"/>
                    <a:pt x="316327" y="139378"/>
                    <a:pt x="323850" y="114300"/>
                  </a:cubicBezTo>
                  <a:cubicBezTo>
                    <a:pt x="335390" y="75833"/>
                    <a:pt x="361950" y="0"/>
                    <a:pt x="361950" y="0"/>
                  </a:cubicBezTo>
                  <a:cubicBezTo>
                    <a:pt x="368300" y="25400"/>
                    <a:pt x="377540" y="50248"/>
                    <a:pt x="381000" y="76200"/>
                  </a:cubicBezTo>
                  <a:cubicBezTo>
                    <a:pt x="390270" y="145723"/>
                    <a:pt x="363964" y="225607"/>
                    <a:pt x="400050" y="285750"/>
                  </a:cubicBezTo>
                  <a:cubicBezTo>
                    <a:pt x="416709" y="313515"/>
                    <a:pt x="463550" y="273050"/>
                    <a:pt x="495300" y="266700"/>
                  </a:cubicBezTo>
                  <a:cubicBezTo>
                    <a:pt x="508000" y="241300"/>
                    <a:pt x="522213" y="216602"/>
                    <a:pt x="533400" y="190500"/>
                  </a:cubicBezTo>
                  <a:cubicBezTo>
                    <a:pt x="541310" y="172043"/>
                    <a:pt x="534489" y="124370"/>
                    <a:pt x="552450" y="133350"/>
                  </a:cubicBezTo>
                  <a:cubicBezTo>
                    <a:pt x="575868" y="145059"/>
                    <a:pt x="556977" y="187765"/>
                    <a:pt x="571500" y="209550"/>
                  </a:cubicBezTo>
                  <a:cubicBezTo>
                    <a:pt x="584200" y="228600"/>
                    <a:pt x="609600" y="234950"/>
                    <a:pt x="628650" y="247650"/>
                  </a:cubicBezTo>
                  <a:cubicBezTo>
                    <a:pt x="635678" y="237107"/>
                    <a:pt x="720524" y="107549"/>
                    <a:pt x="723900" y="114300"/>
                  </a:cubicBezTo>
                  <a:cubicBezTo>
                    <a:pt x="758096" y="182692"/>
                    <a:pt x="736600" y="266700"/>
                    <a:pt x="742950" y="342900"/>
                  </a:cubicBezTo>
                  <a:cubicBezTo>
                    <a:pt x="763603" y="301594"/>
                    <a:pt x="790757" y="256267"/>
                    <a:pt x="800100" y="209550"/>
                  </a:cubicBezTo>
                  <a:cubicBezTo>
                    <a:pt x="808906" y="165521"/>
                    <a:pt x="812800" y="120650"/>
                    <a:pt x="819150" y="76200"/>
                  </a:cubicBezTo>
                  <a:cubicBezTo>
                    <a:pt x="825500" y="95250"/>
                    <a:pt x="827557" y="116322"/>
                    <a:pt x="838200" y="133350"/>
                  </a:cubicBezTo>
                  <a:cubicBezTo>
                    <a:pt x="894764" y="223853"/>
                    <a:pt x="899679" y="218786"/>
                    <a:pt x="971550" y="266700"/>
                  </a:cubicBezTo>
                  <a:cubicBezTo>
                    <a:pt x="1016000" y="247650"/>
                    <a:pt x="1066212" y="238566"/>
                    <a:pt x="1104900" y="209550"/>
                  </a:cubicBezTo>
                  <a:cubicBezTo>
                    <a:pt x="1120964" y="197502"/>
                    <a:pt x="1132930" y="134439"/>
                    <a:pt x="1123950" y="152400"/>
                  </a:cubicBezTo>
                  <a:cubicBezTo>
                    <a:pt x="1108657" y="182986"/>
                    <a:pt x="1097857" y="215631"/>
                    <a:pt x="1085850" y="247650"/>
                  </a:cubicBezTo>
                  <a:cubicBezTo>
                    <a:pt x="1064792" y="303805"/>
                    <a:pt x="1066800" y="286939"/>
                    <a:pt x="1066800" y="323850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7334B78-A941-4124-9721-7C814A0E1ACA}"/>
              </a:ext>
            </a:extLst>
          </p:cNvPr>
          <p:cNvCxnSpPr>
            <a:cxnSpLocks/>
          </p:cNvCxnSpPr>
          <p:nvPr/>
        </p:nvCxnSpPr>
        <p:spPr>
          <a:xfrm flipH="1">
            <a:off x="5127838" y="5598629"/>
            <a:ext cx="1" cy="85690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92C2FD9-91E1-4F14-83D0-37AA1FCB2A06}"/>
              </a:ext>
            </a:extLst>
          </p:cNvPr>
          <p:cNvSpPr txBox="1"/>
          <p:nvPr/>
        </p:nvSpPr>
        <p:spPr>
          <a:xfrm>
            <a:off x="5343970" y="5708767"/>
            <a:ext cx="1695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Not small enough</a:t>
            </a:r>
            <a:endParaRPr lang="zh-TW" altLang="en-US" sz="2400" dirty="0"/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3A96DBA4-B204-4E84-B272-2E9185883C95}"/>
              </a:ext>
            </a:extLst>
          </p:cNvPr>
          <p:cNvSpPr/>
          <p:nvPr/>
        </p:nvSpPr>
        <p:spPr>
          <a:xfrm rot="21180346">
            <a:off x="1602250" y="4087458"/>
            <a:ext cx="3467100" cy="645319"/>
          </a:xfrm>
          <a:custGeom>
            <a:avLst/>
            <a:gdLst>
              <a:gd name="connsiteX0" fmla="*/ 0 w 3467100"/>
              <a:gd name="connsiteY0" fmla="*/ 0 h 914400"/>
              <a:gd name="connsiteX1" fmla="*/ 38100 w 3467100"/>
              <a:gd name="connsiteY1" fmla="*/ 95250 h 914400"/>
              <a:gd name="connsiteX2" fmla="*/ 57150 w 3467100"/>
              <a:gd name="connsiteY2" fmla="*/ 152400 h 914400"/>
              <a:gd name="connsiteX3" fmla="*/ 190500 w 3467100"/>
              <a:gd name="connsiteY3" fmla="*/ 57150 h 914400"/>
              <a:gd name="connsiteX4" fmla="*/ 247650 w 3467100"/>
              <a:gd name="connsiteY4" fmla="*/ 38100 h 914400"/>
              <a:gd name="connsiteX5" fmla="*/ 323850 w 3467100"/>
              <a:gd name="connsiteY5" fmla="*/ 152400 h 914400"/>
              <a:gd name="connsiteX6" fmla="*/ 342900 w 3467100"/>
              <a:gd name="connsiteY6" fmla="*/ 209550 h 914400"/>
              <a:gd name="connsiteX7" fmla="*/ 400050 w 3467100"/>
              <a:gd name="connsiteY7" fmla="*/ 266700 h 914400"/>
              <a:gd name="connsiteX8" fmla="*/ 533400 w 3467100"/>
              <a:gd name="connsiteY8" fmla="*/ 266700 h 914400"/>
              <a:gd name="connsiteX9" fmla="*/ 609600 w 3467100"/>
              <a:gd name="connsiteY9" fmla="*/ 247650 h 914400"/>
              <a:gd name="connsiteX10" fmla="*/ 704850 w 3467100"/>
              <a:gd name="connsiteY10" fmla="*/ 342900 h 914400"/>
              <a:gd name="connsiteX11" fmla="*/ 781050 w 3467100"/>
              <a:gd name="connsiteY11" fmla="*/ 228600 h 914400"/>
              <a:gd name="connsiteX12" fmla="*/ 838200 w 3467100"/>
              <a:gd name="connsiteY12" fmla="*/ 323850 h 914400"/>
              <a:gd name="connsiteX13" fmla="*/ 857250 w 3467100"/>
              <a:gd name="connsiteY13" fmla="*/ 381000 h 914400"/>
              <a:gd name="connsiteX14" fmla="*/ 1009650 w 3467100"/>
              <a:gd name="connsiteY14" fmla="*/ 342900 h 914400"/>
              <a:gd name="connsiteX15" fmla="*/ 1066800 w 3467100"/>
              <a:gd name="connsiteY15" fmla="*/ 285750 h 914400"/>
              <a:gd name="connsiteX16" fmla="*/ 1104900 w 3467100"/>
              <a:gd name="connsiteY16" fmla="*/ 361950 h 914400"/>
              <a:gd name="connsiteX17" fmla="*/ 1143000 w 3467100"/>
              <a:gd name="connsiteY17" fmla="*/ 457200 h 914400"/>
              <a:gd name="connsiteX18" fmla="*/ 1257300 w 3467100"/>
              <a:gd name="connsiteY18" fmla="*/ 590550 h 914400"/>
              <a:gd name="connsiteX19" fmla="*/ 1314450 w 3467100"/>
              <a:gd name="connsiteY19" fmla="*/ 609600 h 914400"/>
              <a:gd name="connsiteX20" fmla="*/ 1447800 w 3467100"/>
              <a:gd name="connsiteY20" fmla="*/ 476250 h 914400"/>
              <a:gd name="connsiteX21" fmla="*/ 1504950 w 3467100"/>
              <a:gd name="connsiteY21" fmla="*/ 419100 h 914400"/>
              <a:gd name="connsiteX22" fmla="*/ 1543050 w 3467100"/>
              <a:gd name="connsiteY22" fmla="*/ 476250 h 914400"/>
              <a:gd name="connsiteX23" fmla="*/ 1562100 w 3467100"/>
              <a:gd name="connsiteY23" fmla="*/ 533400 h 914400"/>
              <a:gd name="connsiteX24" fmla="*/ 1619250 w 3467100"/>
              <a:gd name="connsiteY24" fmla="*/ 571500 h 914400"/>
              <a:gd name="connsiteX25" fmla="*/ 1676400 w 3467100"/>
              <a:gd name="connsiteY25" fmla="*/ 552450 h 914400"/>
              <a:gd name="connsiteX26" fmla="*/ 1809750 w 3467100"/>
              <a:gd name="connsiteY26" fmla="*/ 419100 h 914400"/>
              <a:gd name="connsiteX27" fmla="*/ 1828800 w 3467100"/>
              <a:gd name="connsiteY27" fmla="*/ 571500 h 914400"/>
              <a:gd name="connsiteX28" fmla="*/ 1847850 w 3467100"/>
              <a:gd name="connsiteY28" fmla="*/ 647700 h 914400"/>
              <a:gd name="connsiteX29" fmla="*/ 1924050 w 3467100"/>
              <a:gd name="connsiteY29" fmla="*/ 666750 h 914400"/>
              <a:gd name="connsiteX30" fmla="*/ 2000250 w 3467100"/>
              <a:gd name="connsiteY30" fmla="*/ 590550 h 914400"/>
              <a:gd name="connsiteX31" fmla="*/ 2057400 w 3467100"/>
              <a:gd name="connsiteY31" fmla="*/ 495300 h 914400"/>
              <a:gd name="connsiteX32" fmla="*/ 2095500 w 3467100"/>
              <a:gd name="connsiteY32" fmla="*/ 590550 h 914400"/>
              <a:gd name="connsiteX33" fmla="*/ 2133600 w 3467100"/>
              <a:gd name="connsiteY33" fmla="*/ 647700 h 914400"/>
              <a:gd name="connsiteX34" fmla="*/ 2171700 w 3467100"/>
              <a:gd name="connsiteY34" fmla="*/ 781050 h 914400"/>
              <a:gd name="connsiteX35" fmla="*/ 2247900 w 3467100"/>
              <a:gd name="connsiteY35" fmla="*/ 819150 h 914400"/>
              <a:gd name="connsiteX36" fmla="*/ 2343150 w 3467100"/>
              <a:gd name="connsiteY36" fmla="*/ 685800 h 914400"/>
              <a:gd name="connsiteX37" fmla="*/ 2362200 w 3467100"/>
              <a:gd name="connsiteY37" fmla="*/ 609600 h 914400"/>
              <a:gd name="connsiteX38" fmla="*/ 2400300 w 3467100"/>
              <a:gd name="connsiteY38" fmla="*/ 723900 h 914400"/>
              <a:gd name="connsiteX39" fmla="*/ 2419350 w 3467100"/>
              <a:gd name="connsiteY39" fmla="*/ 781050 h 914400"/>
              <a:gd name="connsiteX40" fmla="*/ 2476500 w 3467100"/>
              <a:gd name="connsiteY40" fmla="*/ 800100 h 914400"/>
              <a:gd name="connsiteX41" fmla="*/ 2552700 w 3467100"/>
              <a:gd name="connsiteY41" fmla="*/ 742950 h 914400"/>
              <a:gd name="connsiteX42" fmla="*/ 2590800 w 3467100"/>
              <a:gd name="connsiteY42" fmla="*/ 685800 h 914400"/>
              <a:gd name="connsiteX43" fmla="*/ 2647950 w 3467100"/>
              <a:gd name="connsiteY43" fmla="*/ 609600 h 914400"/>
              <a:gd name="connsiteX44" fmla="*/ 2667000 w 3467100"/>
              <a:gd name="connsiteY44" fmla="*/ 533400 h 914400"/>
              <a:gd name="connsiteX45" fmla="*/ 2724150 w 3467100"/>
              <a:gd name="connsiteY45" fmla="*/ 628650 h 914400"/>
              <a:gd name="connsiteX46" fmla="*/ 2819400 w 3467100"/>
              <a:gd name="connsiteY46" fmla="*/ 895350 h 914400"/>
              <a:gd name="connsiteX47" fmla="*/ 2876550 w 3467100"/>
              <a:gd name="connsiteY47" fmla="*/ 914400 h 914400"/>
              <a:gd name="connsiteX48" fmla="*/ 2895600 w 3467100"/>
              <a:gd name="connsiteY48" fmla="*/ 857250 h 914400"/>
              <a:gd name="connsiteX49" fmla="*/ 2933700 w 3467100"/>
              <a:gd name="connsiteY49" fmla="*/ 609600 h 914400"/>
              <a:gd name="connsiteX50" fmla="*/ 3276600 w 3467100"/>
              <a:gd name="connsiteY50" fmla="*/ 723900 h 914400"/>
              <a:gd name="connsiteX51" fmla="*/ 3295650 w 3467100"/>
              <a:gd name="connsiteY51" fmla="*/ 876300 h 914400"/>
              <a:gd name="connsiteX52" fmla="*/ 3390900 w 3467100"/>
              <a:gd name="connsiteY52" fmla="*/ 857250 h 914400"/>
              <a:gd name="connsiteX53" fmla="*/ 3429000 w 3467100"/>
              <a:gd name="connsiteY53" fmla="*/ 800100 h 914400"/>
              <a:gd name="connsiteX54" fmla="*/ 3448050 w 3467100"/>
              <a:gd name="connsiteY54" fmla="*/ 857250 h 914400"/>
              <a:gd name="connsiteX55" fmla="*/ 3467100 w 3467100"/>
              <a:gd name="connsiteY55" fmla="*/ 8763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467100" h="914400">
                <a:moveTo>
                  <a:pt x="0" y="0"/>
                </a:moveTo>
                <a:cubicBezTo>
                  <a:pt x="12700" y="31750"/>
                  <a:pt x="26093" y="63231"/>
                  <a:pt x="38100" y="95250"/>
                </a:cubicBezTo>
                <a:cubicBezTo>
                  <a:pt x="45151" y="114052"/>
                  <a:pt x="37459" y="148462"/>
                  <a:pt x="57150" y="152400"/>
                </a:cubicBezTo>
                <a:cubicBezTo>
                  <a:pt x="107749" y="162520"/>
                  <a:pt x="160417" y="77205"/>
                  <a:pt x="190500" y="57150"/>
                </a:cubicBezTo>
                <a:cubicBezTo>
                  <a:pt x="207208" y="46011"/>
                  <a:pt x="228600" y="44450"/>
                  <a:pt x="247650" y="38100"/>
                </a:cubicBezTo>
                <a:cubicBezTo>
                  <a:pt x="273050" y="76200"/>
                  <a:pt x="309370" y="108959"/>
                  <a:pt x="323850" y="152400"/>
                </a:cubicBezTo>
                <a:cubicBezTo>
                  <a:pt x="330200" y="171450"/>
                  <a:pt x="331761" y="192842"/>
                  <a:pt x="342900" y="209550"/>
                </a:cubicBezTo>
                <a:cubicBezTo>
                  <a:pt x="357844" y="231966"/>
                  <a:pt x="381000" y="247650"/>
                  <a:pt x="400050" y="266700"/>
                </a:cubicBezTo>
                <a:cubicBezTo>
                  <a:pt x="638264" y="207147"/>
                  <a:pt x="342094" y="266700"/>
                  <a:pt x="533400" y="266700"/>
                </a:cubicBezTo>
                <a:cubicBezTo>
                  <a:pt x="559582" y="266700"/>
                  <a:pt x="584200" y="254000"/>
                  <a:pt x="609600" y="247650"/>
                </a:cubicBezTo>
                <a:cubicBezTo>
                  <a:pt x="610780" y="250011"/>
                  <a:pt x="653215" y="379782"/>
                  <a:pt x="704850" y="342900"/>
                </a:cubicBezTo>
                <a:cubicBezTo>
                  <a:pt x="742111" y="316285"/>
                  <a:pt x="781050" y="228600"/>
                  <a:pt x="781050" y="228600"/>
                </a:cubicBezTo>
                <a:cubicBezTo>
                  <a:pt x="800100" y="260350"/>
                  <a:pt x="821641" y="290732"/>
                  <a:pt x="838200" y="323850"/>
                </a:cubicBezTo>
                <a:cubicBezTo>
                  <a:pt x="847180" y="341811"/>
                  <a:pt x="837292" y="378782"/>
                  <a:pt x="857250" y="381000"/>
                </a:cubicBezTo>
                <a:cubicBezTo>
                  <a:pt x="909293" y="386783"/>
                  <a:pt x="958850" y="355600"/>
                  <a:pt x="1009650" y="342900"/>
                </a:cubicBezTo>
                <a:cubicBezTo>
                  <a:pt x="1028700" y="323850"/>
                  <a:pt x="1040382" y="280466"/>
                  <a:pt x="1066800" y="285750"/>
                </a:cubicBezTo>
                <a:cubicBezTo>
                  <a:pt x="1094647" y="291319"/>
                  <a:pt x="1093366" y="336000"/>
                  <a:pt x="1104900" y="361950"/>
                </a:cubicBezTo>
                <a:cubicBezTo>
                  <a:pt x="1118788" y="393199"/>
                  <a:pt x="1126393" y="427307"/>
                  <a:pt x="1143000" y="457200"/>
                </a:cubicBezTo>
                <a:cubicBezTo>
                  <a:pt x="1158535" y="485163"/>
                  <a:pt x="1226727" y="570168"/>
                  <a:pt x="1257300" y="590550"/>
                </a:cubicBezTo>
                <a:cubicBezTo>
                  <a:pt x="1274008" y="601689"/>
                  <a:pt x="1295400" y="603250"/>
                  <a:pt x="1314450" y="609600"/>
                </a:cubicBezTo>
                <a:lnTo>
                  <a:pt x="1447800" y="476250"/>
                </a:lnTo>
                <a:lnTo>
                  <a:pt x="1504950" y="419100"/>
                </a:lnTo>
                <a:cubicBezTo>
                  <a:pt x="1517650" y="438150"/>
                  <a:pt x="1532811" y="455772"/>
                  <a:pt x="1543050" y="476250"/>
                </a:cubicBezTo>
                <a:cubicBezTo>
                  <a:pt x="1552030" y="494211"/>
                  <a:pt x="1549556" y="517720"/>
                  <a:pt x="1562100" y="533400"/>
                </a:cubicBezTo>
                <a:cubicBezTo>
                  <a:pt x="1576403" y="551278"/>
                  <a:pt x="1600200" y="558800"/>
                  <a:pt x="1619250" y="571500"/>
                </a:cubicBezTo>
                <a:cubicBezTo>
                  <a:pt x="1638300" y="565150"/>
                  <a:pt x="1660720" y="564994"/>
                  <a:pt x="1676400" y="552450"/>
                </a:cubicBezTo>
                <a:cubicBezTo>
                  <a:pt x="1725487" y="513181"/>
                  <a:pt x="1809750" y="419100"/>
                  <a:pt x="1809750" y="419100"/>
                </a:cubicBezTo>
                <a:cubicBezTo>
                  <a:pt x="1816100" y="469900"/>
                  <a:pt x="1820384" y="521001"/>
                  <a:pt x="1828800" y="571500"/>
                </a:cubicBezTo>
                <a:cubicBezTo>
                  <a:pt x="1833104" y="597325"/>
                  <a:pt x="1829337" y="629187"/>
                  <a:pt x="1847850" y="647700"/>
                </a:cubicBezTo>
                <a:cubicBezTo>
                  <a:pt x="1866363" y="666213"/>
                  <a:pt x="1898650" y="660400"/>
                  <a:pt x="1924050" y="666750"/>
                </a:cubicBezTo>
                <a:cubicBezTo>
                  <a:pt x="1949450" y="641350"/>
                  <a:pt x="1978197" y="618904"/>
                  <a:pt x="2000250" y="590550"/>
                </a:cubicBezTo>
                <a:cubicBezTo>
                  <a:pt x="2022982" y="561323"/>
                  <a:pt x="2020373" y="495300"/>
                  <a:pt x="2057400" y="495300"/>
                </a:cubicBezTo>
                <a:cubicBezTo>
                  <a:pt x="2091596" y="495300"/>
                  <a:pt x="2080207" y="559964"/>
                  <a:pt x="2095500" y="590550"/>
                </a:cubicBezTo>
                <a:cubicBezTo>
                  <a:pt x="2105739" y="611028"/>
                  <a:pt x="2120900" y="628650"/>
                  <a:pt x="2133600" y="647700"/>
                </a:cubicBezTo>
                <a:cubicBezTo>
                  <a:pt x="2133765" y="648359"/>
                  <a:pt x="2162590" y="771940"/>
                  <a:pt x="2171700" y="781050"/>
                </a:cubicBezTo>
                <a:cubicBezTo>
                  <a:pt x="2191780" y="801130"/>
                  <a:pt x="2222500" y="806450"/>
                  <a:pt x="2247900" y="819150"/>
                </a:cubicBezTo>
                <a:cubicBezTo>
                  <a:pt x="2254405" y="810476"/>
                  <a:pt x="2333865" y="707466"/>
                  <a:pt x="2343150" y="685800"/>
                </a:cubicBezTo>
                <a:cubicBezTo>
                  <a:pt x="2353463" y="661735"/>
                  <a:pt x="2355850" y="635000"/>
                  <a:pt x="2362200" y="609600"/>
                </a:cubicBezTo>
                <a:lnTo>
                  <a:pt x="2400300" y="723900"/>
                </a:lnTo>
                <a:cubicBezTo>
                  <a:pt x="2406650" y="742950"/>
                  <a:pt x="2400300" y="774700"/>
                  <a:pt x="2419350" y="781050"/>
                </a:cubicBezTo>
                <a:lnTo>
                  <a:pt x="2476500" y="800100"/>
                </a:lnTo>
                <a:cubicBezTo>
                  <a:pt x="2501900" y="781050"/>
                  <a:pt x="2530249" y="765401"/>
                  <a:pt x="2552700" y="742950"/>
                </a:cubicBezTo>
                <a:cubicBezTo>
                  <a:pt x="2568889" y="726761"/>
                  <a:pt x="2577492" y="704431"/>
                  <a:pt x="2590800" y="685800"/>
                </a:cubicBezTo>
                <a:cubicBezTo>
                  <a:pt x="2609254" y="659964"/>
                  <a:pt x="2628900" y="635000"/>
                  <a:pt x="2647950" y="609600"/>
                </a:cubicBezTo>
                <a:cubicBezTo>
                  <a:pt x="2654300" y="584200"/>
                  <a:pt x="2641600" y="527050"/>
                  <a:pt x="2667000" y="533400"/>
                </a:cubicBezTo>
                <a:cubicBezTo>
                  <a:pt x="2702921" y="542380"/>
                  <a:pt x="2709112" y="594815"/>
                  <a:pt x="2724150" y="628650"/>
                </a:cubicBezTo>
                <a:cubicBezTo>
                  <a:pt x="2755142" y="698382"/>
                  <a:pt x="2745611" y="870754"/>
                  <a:pt x="2819400" y="895350"/>
                </a:cubicBezTo>
                <a:lnTo>
                  <a:pt x="2876550" y="914400"/>
                </a:lnTo>
                <a:cubicBezTo>
                  <a:pt x="2882900" y="895350"/>
                  <a:pt x="2890730" y="876731"/>
                  <a:pt x="2895600" y="857250"/>
                </a:cubicBezTo>
                <a:cubicBezTo>
                  <a:pt x="2917418" y="769979"/>
                  <a:pt x="2922133" y="702137"/>
                  <a:pt x="2933700" y="609600"/>
                </a:cubicBezTo>
                <a:cubicBezTo>
                  <a:pt x="3068199" y="811348"/>
                  <a:pt x="2772948" y="398008"/>
                  <a:pt x="3276600" y="723900"/>
                </a:cubicBezTo>
                <a:cubicBezTo>
                  <a:pt x="3319582" y="751712"/>
                  <a:pt x="3289300" y="825500"/>
                  <a:pt x="3295650" y="876300"/>
                </a:cubicBezTo>
                <a:cubicBezTo>
                  <a:pt x="3327400" y="869950"/>
                  <a:pt x="3362787" y="873314"/>
                  <a:pt x="3390900" y="857250"/>
                </a:cubicBezTo>
                <a:cubicBezTo>
                  <a:pt x="3410779" y="845891"/>
                  <a:pt x="3406105" y="800100"/>
                  <a:pt x="3429000" y="800100"/>
                </a:cubicBezTo>
                <a:cubicBezTo>
                  <a:pt x="3449080" y="800100"/>
                  <a:pt x="3439070" y="839289"/>
                  <a:pt x="3448050" y="857250"/>
                </a:cubicBezTo>
                <a:cubicBezTo>
                  <a:pt x="3452066" y="865282"/>
                  <a:pt x="3460750" y="869950"/>
                  <a:pt x="3467100" y="87630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CC3BFF8-CAC6-4F5C-84C3-3677AC06B55A}"/>
              </a:ext>
            </a:extLst>
          </p:cNvPr>
          <p:cNvSpPr txBox="1"/>
          <p:nvPr/>
        </p:nvSpPr>
        <p:spPr>
          <a:xfrm>
            <a:off x="5841556" y="4445145"/>
            <a:ext cx="2440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gradient is close to </a:t>
            </a:r>
            <a:r>
              <a:rPr lang="en-US" altLang="zh-TW" sz="2400" b="1" dirty="0"/>
              <a:t>zero</a:t>
            </a:r>
            <a:endParaRPr lang="zh-TW" altLang="en-US" sz="2400" b="1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5958F807-1FE1-43AA-AC3E-EF97CAE28321}"/>
              </a:ext>
            </a:extLst>
          </p:cNvPr>
          <p:cNvCxnSpPr>
            <a:cxnSpLocks/>
            <a:stCxn id="35" idx="7"/>
          </p:cNvCxnSpPr>
          <p:nvPr/>
        </p:nvCxnSpPr>
        <p:spPr>
          <a:xfrm>
            <a:off x="5202275" y="4361518"/>
            <a:ext cx="639281" cy="2982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2E5FA013-F672-4273-93BF-40EDF3E84775}"/>
              </a:ext>
            </a:extLst>
          </p:cNvPr>
          <p:cNvCxnSpPr>
            <a:cxnSpLocks/>
          </p:cNvCxnSpPr>
          <p:nvPr/>
        </p:nvCxnSpPr>
        <p:spPr>
          <a:xfrm flipV="1">
            <a:off x="5252650" y="4739435"/>
            <a:ext cx="588906" cy="654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「saddle point」的圖片搜尋結果">
            <a:extLst>
              <a:ext uri="{FF2B5EF4-FFF2-40B4-BE49-F238E27FC236}">
                <a16:creationId xmlns:a16="http://schemas.microsoft.com/office/drawing/2014/main" id="{B7E8E28A-851A-469D-810A-562855AA2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209" y="1065588"/>
            <a:ext cx="3708400" cy="289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橢圓 33">
            <a:extLst>
              <a:ext uri="{FF2B5EF4-FFF2-40B4-BE49-F238E27FC236}">
                <a16:creationId xmlns:a16="http://schemas.microsoft.com/office/drawing/2014/main" id="{55289F65-8D7C-40D9-8211-3B08C9AE4245}"/>
              </a:ext>
            </a:extLst>
          </p:cNvPr>
          <p:cNvSpPr/>
          <p:nvPr/>
        </p:nvSpPr>
        <p:spPr>
          <a:xfrm>
            <a:off x="7374409" y="2381608"/>
            <a:ext cx="186137" cy="186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EA1F1565-7750-47EE-8DB6-A8BE2D30DDF7}"/>
              </a:ext>
            </a:extLst>
          </p:cNvPr>
          <p:cNvSpPr/>
          <p:nvPr/>
        </p:nvSpPr>
        <p:spPr>
          <a:xfrm>
            <a:off x="5043397" y="4334259"/>
            <a:ext cx="186137" cy="186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6056D65C-983A-4AC6-AD0C-67BF412A6AF3}"/>
              </a:ext>
            </a:extLst>
          </p:cNvPr>
          <p:cNvSpPr/>
          <p:nvPr/>
        </p:nvSpPr>
        <p:spPr>
          <a:xfrm>
            <a:off x="5034769" y="5417548"/>
            <a:ext cx="186137" cy="186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C034BB8-312C-4626-97B5-2FF1C0F71009}"/>
              </a:ext>
            </a:extLst>
          </p:cNvPr>
          <p:cNvSpPr/>
          <p:nvPr/>
        </p:nvSpPr>
        <p:spPr>
          <a:xfrm>
            <a:off x="6541909" y="1569712"/>
            <a:ext cx="174631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saddle point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B9AD493-D99D-47B9-BC4A-77171385D689}"/>
              </a:ext>
            </a:extLst>
          </p:cNvPr>
          <p:cNvSpPr/>
          <p:nvPr/>
        </p:nvSpPr>
        <p:spPr>
          <a:xfrm>
            <a:off x="6947269" y="4925906"/>
            <a:ext cx="173573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critical point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377EFD9-DBFB-4CDC-9C19-B4A18DE2D814}"/>
              </a:ext>
            </a:extLst>
          </p:cNvPr>
          <p:cNvSpPr txBox="1"/>
          <p:nvPr/>
        </p:nvSpPr>
        <p:spPr>
          <a:xfrm>
            <a:off x="4238382" y="3364825"/>
            <a:ext cx="3064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Which one?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9124975-A5BA-438D-A192-5984BFF27A46}"/>
              </a:ext>
            </a:extLst>
          </p:cNvPr>
          <p:cNvSpPr/>
          <p:nvPr/>
        </p:nvSpPr>
        <p:spPr>
          <a:xfrm>
            <a:off x="1879264" y="2711985"/>
            <a:ext cx="1831921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 way to go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D537BE1-930A-4B14-9EEB-A410C68E9728}"/>
              </a:ext>
            </a:extLst>
          </p:cNvPr>
          <p:cNvSpPr/>
          <p:nvPr/>
        </p:nvSpPr>
        <p:spPr>
          <a:xfrm>
            <a:off x="5770186" y="2617727"/>
            <a:ext cx="114351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escape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77666EA-D280-4AD5-A64B-48E38B8AE547}"/>
              </a:ext>
            </a:extLst>
          </p:cNvPr>
          <p:cNvCxnSpPr/>
          <p:nvPr/>
        </p:nvCxnSpPr>
        <p:spPr>
          <a:xfrm flipH="1">
            <a:off x="7061582" y="2567745"/>
            <a:ext cx="312827" cy="3750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4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18" grpId="0"/>
      <p:bldP spid="19" grpId="0" animBg="1"/>
      <p:bldP spid="22" grpId="0"/>
      <p:bldP spid="34" grpId="0" animBg="1"/>
      <p:bldP spid="35" grpId="0" animBg="1"/>
      <p:bldP spid="36" grpId="0" animBg="1"/>
      <p:bldP spid="37" grpId="0" animBg="1"/>
      <p:bldP spid="38" grpId="0" animBg="1"/>
      <p:bldP spid="30" grpId="0"/>
      <p:bldP spid="26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081" y="2920369"/>
            <a:ext cx="4800001" cy="3600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Batch </a:t>
            </a:r>
            <a:r>
              <a:rPr lang="en-US" altLang="zh-TW" dirty="0" err="1"/>
              <a:t>v.s</a:t>
            </a:r>
            <a:r>
              <a:rPr lang="en-US" altLang="zh-TW" dirty="0"/>
              <a:t>. Large Batch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2" y="2942929"/>
            <a:ext cx="4800000" cy="360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95546" y="1777148"/>
            <a:ext cx="343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Batch size = N (Full batch)</a:t>
            </a:r>
            <a:endParaRPr kumimoji="0" lang="zh-TW" alt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280262" y="4508001"/>
            <a:ext cx="1760443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See all examples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04854" y="3677004"/>
            <a:ext cx="1698171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See all examples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61587" y="3591070"/>
            <a:ext cx="1807162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See only one example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單箭頭接點 13"/>
          <p:cNvCxnSpPr>
            <a:cxnSpLocks/>
            <a:endCxn id="8" idx="3"/>
          </p:cNvCxnSpPr>
          <p:nvPr/>
        </p:nvCxnSpPr>
        <p:spPr>
          <a:xfrm flipH="1" flipV="1">
            <a:off x="7040705" y="4923500"/>
            <a:ext cx="160195" cy="6064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53653" y="2297134"/>
            <a:ext cx="3306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 after seeing all the 20 examples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96472" y="2652802"/>
            <a:ext cx="400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 20 times in an epoch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7054993" y="3557099"/>
            <a:ext cx="591165" cy="4494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996472" y="2267716"/>
            <a:ext cx="330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 for each example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A26EE91-C1B5-4870-A4BE-967B2C709DCE}"/>
              </a:ext>
            </a:extLst>
          </p:cNvPr>
          <p:cNvSpPr txBox="1"/>
          <p:nvPr/>
        </p:nvSpPr>
        <p:spPr>
          <a:xfrm>
            <a:off x="695546" y="1344155"/>
            <a:ext cx="418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Consider 20 examples (N=20)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8EB098F-2B7D-4424-9620-ECD976AA1DB0}"/>
              </a:ext>
            </a:extLst>
          </p:cNvPr>
          <p:cNvSpPr txBox="1"/>
          <p:nvPr/>
        </p:nvSpPr>
        <p:spPr>
          <a:xfrm>
            <a:off x="4996472" y="1764521"/>
            <a:ext cx="343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Batch size = 1</a:t>
            </a:r>
            <a:endParaRPr kumimoji="0" lang="zh-TW" alt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5F65BD-6640-4845-B2F3-88361F10B858}"/>
              </a:ext>
            </a:extLst>
          </p:cNvPr>
          <p:cNvSpPr txBox="1"/>
          <p:nvPr/>
        </p:nvSpPr>
        <p:spPr>
          <a:xfrm>
            <a:off x="831408" y="5646306"/>
            <a:ext cx="3644431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Long time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for cooldown, but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powerful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3555A23-D25A-4EE3-984A-E4A68E8762BF}"/>
              </a:ext>
            </a:extLst>
          </p:cNvPr>
          <p:cNvSpPr txBox="1"/>
          <p:nvPr/>
        </p:nvSpPr>
        <p:spPr>
          <a:xfrm>
            <a:off x="4954030" y="5646306"/>
            <a:ext cx="3843642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Short time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for cooldown, but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noisy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26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8" grpId="0"/>
      <p:bldP spid="13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5E008E8-9420-4A5E-B734-D5BEA01C9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75" y="2456659"/>
            <a:ext cx="5534025" cy="415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8DB58C8-C4E1-4216-BD31-917FB1E5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Batch </a:t>
            </a:r>
            <a:r>
              <a:rPr lang="en-US" altLang="zh-TW" dirty="0" err="1"/>
              <a:t>v.s</a:t>
            </a:r>
            <a:r>
              <a:rPr lang="en-US" altLang="zh-TW" dirty="0"/>
              <a:t>. Large Batch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55437-97B5-4E5F-918C-94239B22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Larger batch size does </a:t>
            </a:r>
            <a:r>
              <a:rPr lang="en-US" altLang="zh-TW" b="1" dirty="0"/>
              <a:t>not</a:t>
            </a:r>
            <a:r>
              <a:rPr lang="en-US" altLang="zh-TW" dirty="0"/>
              <a:t> require longer time to compute gradient 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CE7A33-ACD4-4B91-8FC8-94B9E0328E27}"/>
              </a:ext>
            </a:extLst>
          </p:cNvPr>
          <p:cNvSpPr txBox="1"/>
          <p:nvPr/>
        </p:nvSpPr>
        <p:spPr>
          <a:xfrm>
            <a:off x="1158327" y="5736237"/>
            <a:ext cx="22764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新細明體" panose="02020500000000000000" pitchFamily="18" charset="-120"/>
                <a:cs typeface="+mn-cs"/>
              </a:rPr>
              <a:t>Tesla V100 GPU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3BEA32-3407-40B6-8BE8-61B40A2B51C7}"/>
              </a:ext>
            </a:extLst>
          </p:cNvPr>
          <p:cNvSpPr/>
          <p:nvPr/>
        </p:nvSpPr>
        <p:spPr>
          <a:xfrm>
            <a:off x="6770198" y="2836619"/>
            <a:ext cx="1807370" cy="3111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43B4EC-291B-465C-94A5-F8EE580E1418}"/>
              </a:ext>
            </a:extLst>
          </p:cNvPr>
          <p:cNvSpPr/>
          <p:nvPr/>
        </p:nvSpPr>
        <p:spPr>
          <a:xfrm>
            <a:off x="5372106" y="2536529"/>
            <a:ext cx="1807370" cy="226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E332539-0A6E-4665-81C0-77D97083354B}"/>
              </a:ext>
            </a:extLst>
          </p:cNvPr>
          <p:cNvCxnSpPr>
            <a:cxnSpLocks/>
          </p:cNvCxnSpPr>
          <p:nvPr/>
        </p:nvCxnSpPr>
        <p:spPr>
          <a:xfrm flipH="1" flipV="1">
            <a:off x="5326864" y="5357816"/>
            <a:ext cx="86912" cy="4429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315318A-9DE4-484D-842B-84DEAA7DB5A1}"/>
              </a:ext>
            </a:extLst>
          </p:cNvPr>
          <p:cNvSpPr txBox="1"/>
          <p:nvPr/>
        </p:nvSpPr>
        <p:spPr>
          <a:xfrm>
            <a:off x="4157666" y="4867280"/>
            <a:ext cx="2757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Parallel computing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9B135A6-4307-42E4-901B-F2345D41A3C7}"/>
              </a:ext>
            </a:extLst>
          </p:cNvPr>
          <p:cNvCxnSpPr>
            <a:cxnSpLocks/>
          </p:cNvCxnSpPr>
          <p:nvPr/>
        </p:nvCxnSpPr>
        <p:spPr>
          <a:xfrm flipH="1" flipV="1">
            <a:off x="6486525" y="4143375"/>
            <a:ext cx="1322789" cy="30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5F49CA5-FE41-42CA-8D83-C353F74BD079}"/>
              </a:ext>
            </a:extLst>
          </p:cNvPr>
          <p:cNvSpPr txBox="1"/>
          <p:nvPr/>
        </p:nvSpPr>
        <p:spPr>
          <a:xfrm>
            <a:off x="4390435" y="3710138"/>
            <a:ext cx="2757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Having limitation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93AC06D-5AD5-4F92-A65F-F6B351AD579E}"/>
              </a:ext>
            </a:extLst>
          </p:cNvPr>
          <p:cNvSpPr txBox="1"/>
          <p:nvPr/>
        </p:nvSpPr>
        <p:spPr>
          <a:xfrm>
            <a:off x="3588540" y="2144826"/>
            <a:ext cx="47101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(unless batch size is too large)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F8CD8D7-19CC-40CD-BE16-C783EC6E3533}"/>
              </a:ext>
            </a:extLst>
          </p:cNvPr>
          <p:cNvSpPr txBox="1"/>
          <p:nvPr/>
        </p:nvSpPr>
        <p:spPr>
          <a:xfrm>
            <a:off x="628651" y="92721"/>
            <a:ext cx="8515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oldest slides: http://speech.ee.ntu.edu.tw/~tlkagk/courses/MLDS_2015_2/Lecture/DNN%20(v4).pdf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old slides: http://speech.ee.ntu.edu.tw/~tlkagk/courses/ML_2017/Lecture/Keras.pdf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F07952B-6A2D-4546-B43E-596950E77E0A}"/>
              </a:ext>
            </a:extLst>
          </p:cNvPr>
          <p:cNvSpPr txBox="1"/>
          <p:nvPr/>
        </p:nvSpPr>
        <p:spPr>
          <a:xfrm>
            <a:off x="8102205" y="6289792"/>
            <a:ext cx="8262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full</a:t>
            </a:r>
            <a:endParaRPr kumimoji="0" lang="zh-TW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4B232A5-9969-4D2A-AF16-847B2F352B69}"/>
              </a:ext>
            </a:extLst>
          </p:cNvPr>
          <p:cNvSpPr txBox="1"/>
          <p:nvPr/>
        </p:nvSpPr>
        <p:spPr>
          <a:xfrm>
            <a:off x="1389554" y="3786643"/>
            <a:ext cx="22764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新細明體" panose="02020500000000000000" pitchFamily="18" charset="-120"/>
                <a:cs typeface="+mn-cs"/>
              </a:rPr>
              <a:t>MNIST: digit classification 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96F3888-3309-4599-83E0-3A478A8641ED}"/>
              </a:ext>
            </a:extLst>
          </p:cNvPr>
          <p:cNvSpPr txBox="1"/>
          <p:nvPr/>
        </p:nvSpPr>
        <p:spPr>
          <a:xfrm>
            <a:off x="1392576" y="2962937"/>
            <a:ext cx="18079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新細明體" panose="02020500000000000000" pitchFamily="18" charset="-120"/>
                <a:cs typeface="+mn-cs"/>
              </a:rPr>
              <a:t>Time for each update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65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7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DB58C8-C4E1-4216-BD31-917FB1E5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Batch </a:t>
            </a:r>
            <a:r>
              <a:rPr lang="en-US" altLang="zh-TW" dirty="0" err="1"/>
              <a:t>v.s</a:t>
            </a:r>
            <a:r>
              <a:rPr lang="en-US" altLang="zh-TW" dirty="0"/>
              <a:t>. Large Batch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55437-97B5-4E5F-918C-94239B22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Smaller batch requires longer time for one epoch (longer time for seeing all data once)</a:t>
            </a:r>
            <a:endParaRPr lang="zh-TW" altLang="en-US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771C4059-2DDE-46FC-A8B9-468AF698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96" y="2895146"/>
            <a:ext cx="4212771" cy="315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73224514-DC67-4DCD-995D-F0EC2A119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2895146"/>
            <a:ext cx="4212771" cy="315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8AD8F61-99CF-4076-91E1-161F0EAACB42}"/>
              </a:ext>
            </a:extLst>
          </p:cNvPr>
          <p:cNvSpPr/>
          <p:nvPr/>
        </p:nvSpPr>
        <p:spPr>
          <a:xfrm>
            <a:off x="1535396" y="2895146"/>
            <a:ext cx="1807370" cy="226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DDEA349-259B-4EEB-94D8-AAE3B9C42419}"/>
              </a:ext>
            </a:extLst>
          </p:cNvPr>
          <p:cNvSpPr/>
          <p:nvPr/>
        </p:nvSpPr>
        <p:spPr>
          <a:xfrm>
            <a:off x="6039019" y="2895146"/>
            <a:ext cx="1807370" cy="226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59EF370-6C99-4830-9623-5A0EE3C8536C}"/>
              </a:ext>
            </a:extLst>
          </p:cNvPr>
          <p:cNvSpPr txBox="1"/>
          <p:nvPr/>
        </p:nvSpPr>
        <p:spPr>
          <a:xfrm>
            <a:off x="668452" y="2664313"/>
            <a:ext cx="354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Time for one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A20CBEA-4070-496F-BE5D-8A877659C226}"/>
              </a:ext>
            </a:extLst>
          </p:cNvPr>
          <p:cNvSpPr txBox="1"/>
          <p:nvPr/>
        </p:nvSpPr>
        <p:spPr>
          <a:xfrm>
            <a:off x="5156259" y="2671501"/>
            <a:ext cx="354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Time for one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epoch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A19E169-1F65-41CD-A416-94B4C588A9B7}"/>
              </a:ext>
            </a:extLst>
          </p:cNvPr>
          <p:cNvSpPr txBox="1"/>
          <p:nvPr/>
        </p:nvSpPr>
        <p:spPr>
          <a:xfrm>
            <a:off x="685802" y="6119811"/>
            <a:ext cx="3763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60000 updates in one epoch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B52C9EE-E01F-434D-852E-FA3DC037E60D}"/>
              </a:ext>
            </a:extLst>
          </p:cNvPr>
          <p:cNvSpPr txBox="1"/>
          <p:nvPr/>
        </p:nvSpPr>
        <p:spPr>
          <a:xfrm>
            <a:off x="1681416" y="4409361"/>
            <a:ext cx="156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60 updates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8F7E8FD-CFDB-442B-A00D-88F885376786}"/>
              </a:ext>
            </a:extLst>
          </p:cNvPr>
          <p:cNvCxnSpPr>
            <a:cxnSpLocks/>
          </p:cNvCxnSpPr>
          <p:nvPr/>
        </p:nvCxnSpPr>
        <p:spPr>
          <a:xfrm>
            <a:off x="871538" y="5607696"/>
            <a:ext cx="328612" cy="581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590B386-0E01-4E17-9C59-CA49FB4E183B}"/>
              </a:ext>
            </a:extLst>
          </p:cNvPr>
          <p:cNvCxnSpPr>
            <a:cxnSpLocks/>
          </p:cNvCxnSpPr>
          <p:nvPr/>
        </p:nvCxnSpPr>
        <p:spPr>
          <a:xfrm flipH="1" flipV="1">
            <a:off x="2561290" y="4871026"/>
            <a:ext cx="366145" cy="625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5A589A9-79C9-485A-A22D-E6169C0CCB74}"/>
              </a:ext>
            </a:extLst>
          </p:cNvPr>
          <p:cNvCxnSpPr>
            <a:cxnSpLocks/>
          </p:cNvCxnSpPr>
          <p:nvPr/>
        </p:nvCxnSpPr>
        <p:spPr>
          <a:xfrm>
            <a:off x="5381794" y="3268102"/>
            <a:ext cx="657225" cy="332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ECCD8A2-EF59-4480-8EA6-CB882FFD4E2B}"/>
              </a:ext>
            </a:extLst>
          </p:cNvPr>
          <p:cNvCxnSpPr>
            <a:cxnSpLocks/>
          </p:cNvCxnSpPr>
          <p:nvPr/>
        </p:nvCxnSpPr>
        <p:spPr>
          <a:xfrm flipV="1">
            <a:off x="7298273" y="5117598"/>
            <a:ext cx="107668" cy="44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ACEBA8D-9430-4AAA-BE63-ABFCCC41D5CF}"/>
              </a:ext>
            </a:extLst>
          </p:cNvPr>
          <p:cNvSpPr txBox="1"/>
          <p:nvPr/>
        </p:nvSpPr>
        <p:spPr>
          <a:xfrm>
            <a:off x="5798216" y="3429000"/>
            <a:ext cx="147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slower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34B105D-1986-4477-9D9B-8034E93C7D6D}"/>
              </a:ext>
            </a:extLst>
          </p:cNvPr>
          <p:cNvSpPr txBox="1"/>
          <p:nvPr/>
        </p:nvSpPr>
        <p:spPr>
          <a:xfrm>
            <a:off x="6854476" y="4640194"/>
            <a:ext cx="1172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faster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58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0"/>
      <p:bldP spid="25" grpId="0"/>
      <p:bldP spid="33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081" y="2920369"/>
            <a:ext cx="4800001" cy="3600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Batch </a:t>
            </a:r>
            <a:r>
              <a:rPr lang="en-US" altLang="zh-TW" dirty="0" err="1"/>
              <a:t>v.s</a:t>
            </a:r>
            <a:r>
              <a:rPr lang="en-US" altLang="zh-TW" dirty="0"/>
              <a:t>. Large Batch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2" y="2942929"/>
            <a:ext cx="4800000" cy="360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95546" y="1777148"/>
            <a:ext cx="343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Batch size = N (Full Batch)</a:t>
            </a:r>
            <a:endParaRPr kumimoji="0" lang="zh-TW" alt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280262" y="4508001"/>
            <a:ext cx="1760443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See all examples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04854" y="3677004"/>
            <a:ext cx="1698171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See all examples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61587" y="3591070"/>
            <a:ext cx="1807162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See only one example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單箭頭接點 13"/>
          <p:cNvCxnSpPr>
            <a:cxnSpLocks/>
            <a:endCxn id="8" idx="3"/>
          </p:cNvCxnSpPr>
          <p:nvPr/>
        </p:nvCxnSpPr>
        <p:spPr>
          <a:xfrm flipH="1" flipV="1">
            <a:off x="7040705" y="4923500"/>
            <a:ext cx="160195" cy="6064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53653" y="2297134"/>
            <a:ext cx="3306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 after seeing all the 20 examples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96472" y="2652802"/>
            <a:ext cx="400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 20 times in an epoch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7054993" y="3557099"/>
            <a:ext cx="591165" cy="4494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996472" y="2267716"/>
            <a:ext cx="330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 for each example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A26EE91-C1B5-4870-A4BE-967B2C709DCE}"/>
              </a:ext>
            </a:extLst>
          </p:cNvPr>
          <p:cNvSpPr txBox="1"/>
          <p:nvPr/>
        </p:nvSpPr>
        <p:spPr>
          <a:xfrm>
            <a:off x="695546" y="1344155"/>
            <a:ext cx="418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Consider 20 examples (N=20)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8EB098F-2B7D-4424-9620-ECD976AA1DB0}"/>
              </a:ext>
            </a:extLst>
          </p:cNvPr>
          <p:cNvSpPr txBox="1"/>
          <p:nvPr/>
        </p:nvSpPr>
        <p:spPr>
          <a:xfrm>
            <a:off x="4996472" y="1764521"/>
            <a:ext cx="343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Batch size = 1</a:t>
            </a:r>
            <a:endParaRPr kumimoji="0" lang="zh-TW" alt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5F65BD-6640-4845-B2F3-88361F10B858}"/>
              </a:ext>
            </a:extLst>
          </p:cNvPr>
          <p:cNvSpPr txBox="1"/>
          <p:nvPr/>
        </p:nvSpPr>
        <p:spPr>
          <a:xfrm>
            <a:off x="831408" y="5646306"/>
            <a:ext cx="3644431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Long time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for cooldown, but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powerful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3555A23-D25A-4EE3-984A-E4A68E8762BF}"/>
              </a:ext>
            </a:extLst>
          </p:cNvPr>
          <p:cNvSpPr txBox="1"/>
          <p:nvPr/>
        </p:nvSpPr>
        <p:spPr>
          <a:xfrm>
            <a:off x="4954030" y="5646306"/>
            <a:ext cx="3843642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Short time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for cooldown, but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noisy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DFF51FA-BB24-4893-B34E-3F4680D5B1F8}"/>
              </a:ext>
            </a:extLst>
          </p:cNvPr>
          <p:cNvCxnSpPr/>
          <p:nvPr/>
        </p:nvCxnSpPr>
        <p:spPr>
          <a:xfrm>
            <a:off x="831408" y="5915026"/>
            <a:ext cx="356367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6398DE5-963F-4BEA-86DA-7FE59C777DD5}"/>
              </a:ext>
            </a:extLst>
          </p:cNvPr>
          <p:cNvCxnSpPr/>
          <p:nvPr/>
        </p:nvCxnSpPr>
        <p:spPr>
          <a:xfrm>
            <a:off x="5031801" y="5915026"/>
            <a:ext cx="356367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25EC8AC-6F3C-493D-9093-78B37D8BE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2192109"/>
            <a:ext cx="4441372" cy="333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B227C32-E229-49B5-8159-395EABE1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Batch </a:t>
            </a:r>
            <a:r>
              <a:rPr lang="en-US" altLang="zh-TW" dirty="0" err="1"/>
              <a:t>v.s</a:t>
            </a:r>
            <a:r>
              <a:rPr lang="en-US" altLang="zh-TW" dirty="0"/>
              <a:t>. Large Batch</a:t>
            </a:r>
            <a:endParaRPr lang="zh-TW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2FEE15D-C260-4DD5-B63A-0B1175B16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660" y="2192109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68DC2AF-F77D-46FE-B647-23811F7520D5}"/>
              </a:ext>
            </a:extLst>
          </p:cNvPr>
          <p:cNvSpPr txBox="1"/>
          <p:nvPr/>
        </p:nvSpPr>
        <p:spPr>
          <a:xfrm>
            <a:off x="1485899" y="1648477"/>
            <a:ext cx="180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MNIST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CEA09DE-8DF4-4214-BBC4-1A91752BD077}"/>
              </a:ext>
            </a:extLst>
          </p:cNvPr>
          <p:cNvSpPr txBox="1"/>
          <p:nvPr/>
        </p:nvSpPr>
        <p:spPr>
          <a:xfrm>
            <a:off x="6038849" y="1648477"/>
            <a:ext cx="180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CIFAR-10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AD17D52-0F18-46AE-B905-8B3E6C208328}"/>
              </a:ext>
            </a:extLst>
          </p:cNvPr>
          <p:cNvSpPr txBox="1"/>
          <p:nvPr/>
        </p:nvSpPr>
        <p:spPr>
          <a:xfrm>
            <a:off x="957263" y="5617411"/>
            <a:ext cx="6415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Smaller batch size has better performance 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52D0191-E9D5-45F4-8FF1-AFFA58636385}"/>
              </a:ext>
            </a:extLst>
          </p:cNvPr>
          <p:cNvSpPr txBox="1"/>
          <p:nvPr/>
        </p:nvSpPr>
        <p:spPr>
          <a:xfrm>
            <a:off x="957263" y="6122529"/>
            <a:ext cx="6415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What’s wrong with large batch size?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3B71B14-7A4F-471E-9939-D6ECA669BBD0}"/>
              </a:ext>
            </a:extLst>
          </p:cNvPr>
          <p:cNvSpPr txBox="1"/>
          <p:nvPr/>
        </p:nvSpPr>
        <p:spPr>
          <a:xfrm>
            <a:off x="5964011" y="6122529"/>
            <a:ext cx="281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Optimization Fails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97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96AC04-3696-493E-91B4-6BFC29681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Smaller batch size has better performance  </a:t>
            </a:r>
            <a:endParaRPr lang="zh-TW" altLang="en-US" dirty="0"/>
          </a:p>
          <a:p>
            <a:r>
              <a:rPr lang="en-US" altLang="zh-TW" dirty="0"/>
              <a:t>“Noisy” update is better for training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DFC0CD9-01A8-4471-BA5D-1BAEE674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Batch </a:t>
            </a:r>
            <a:r>
              <a:rPr lang="en-US" altLang="zh-TW" dirty="0" err="1"/>
              <a:t>v.s</a:t>
            </a:r>
            <a:r>
              <a:rPr lang="en-US" altLang="zh-TW" dirty="0"/>
              <a:t>. Large Batch</a:t>
            </a:r>
            <a:endParaRPr lang="zh-TW" altLang="en-US" dirty="0"/>
          </a:p>
        </p:txBody>
      </p:sp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CCE867FE-39F8-42E6-B960-477E47D015A1}"/>
              </a:ext>
            </a:extLst>
          </p:cNvPr>
          <p:cNvSpPr/>
          <p:nvPr/>
        </p:nvSpPr>
        <p:spPr>
          <a:xfrm>
            <a:off x="1679845" y="3729768"/>
            <a:ext cx="2577473" cy="2144683"/>
          </a:xfrm>
          <a:custGeom>
            <a:avLst/>
            <a:gdLst>
              <a:gd name="connsiteX0" fmla="*/ 0 w 2510971"/>
              <a:gd name="connsiteY0" fmla="*/ 0 h 2598057"/>
              <a:gd name="connsiteX1" fmla="*/ 522514 w 2510971"/>
              <a:gd name="connsiteY1" fmla="*/ 1494972 h 2598057"/>
              <a:gd name="connsiteX2" fmla="*/ 1161142 w 2510971"/>
              <a:gd name="connsiteY2" fmla="*/ 1480457 h 2598057"/>
              <a:gd name="connsiteX3" fmla="*/ 2235200 w 2510971"/>
              <a:gd name="connsiteY3" fmla="*/ 2235200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522514 w 2510971"/>
              <a:gd name="connsiteY1" fmla="*/ 1494972 h 2598057"/>
              <a:gd name="connsiteX2" fmla="*/ 1669142 w 2510971"/>
              <a:gd name="connsiteY2" fmla="*/ 1377358 h 2598057"/>
              <a:gd name="connsiteX3" fmla="*/ 2235200 w 2510971"/>
              <a:gd name="connsiteY3" fmla="*/ 2235200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1190171 w 2510971"/>
              <a:gd name="connsiteY1" fmla="*/ 1577450 h 2598057"/>
              <a:gd name="connsiteX2" fmla="*/ 1669142 w 2510971"/>
              <a:gd name="connsiteY2" fmla="*/ 1377358 h 2598057"/>
              <a:gd name="connsiteX3" fmla="*/ 2235200 w 2510971"/>
              <a:gd name="connsiteY3" fmla="*/ 2235200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1190171 w 2510971"/>
              <a:gd name="connsiteY1" fmla="*/ 1577450 h 2598057"/>
              <a:gd name="connsiteX2" fmla="*/ 1669142 w 2510971"/>
              <a:gd name="connsiteY2" fmla="*/ 1377358 h 2598057"/>
              <a:gd name="connsiteX3" fmla="*/ 2278743 w 2510971"/>
              <a:gd name="connsiteY3" fmla="*/ 2090863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669142 w 2510971"/>
              <a:gd name="connsiteY2" fmla="*/ 1377358 h 2598057"/>
              <a:gd name="connsiteX3" fmla="*/ 2278743 w 2510971"/>
              <a:gd name="connsiteY3" fmla="*/ 2090863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582056 w 2510971"/>
              <a:gd name="connsiteY2" fmla="*/ 1583553 h 2598057"/>
              <a:gd name="connsiteX3" fmla="*/ 2278743 w 2510971"/>
              <a:gd name="connsiteY3" fmla="*/ 2090863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582056 w 2510971"/>
              <a:gd name="connsiteY2" fmla="*/ 1583553 h 2598057"/>
              <a:gd name="connsiteX3" fmla="*/ 2148115 w 2510971"/>
              <a:gd name="connsiteY3" fmla="*/ 2214579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451427 w 2510971"/>
              <a:gd name="connsiteY2" fmla="*/ 1645412 h 2598057"/>
              <a:gd name="connsiteX3" fmla="*/ 2148115 w 2510971"/>
              <a:gd name="connsiteY3" fmla="*/ 2214579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484678 w 2510971"/>
              <a:gd name="connsiteY2" fmla="*/ 1739887 h 2598057"/>
              <a:gd name="connsiteX3" fmla="*/ 2148115 w 2510971"/>
              <a:gd name="connsiteY3" fmla="*/ 2214579 h 2598057"/>
              <a:gd name="connsiteX4" fmla="*/ 2510971 w 2510971"/>
              <a:gd name="connsiteY4" fmla="*/ 2598057 h 2598057"/>
              <a:gd name="connsiteX0" fmla="*/ 0 w 2577473"/>
              <a:gd name="connsiteY0" fmla="*/ 0 h 3046811"/>
              <a:gd name="connsiteX1" fmla="*/ 972456 w 2577473"/>
              <a:gd name="connsiteY1" fmla="*/ 1618690 h 3046811"/>
              <a:gd name="connsiteX2" fmla="*/ 1484678 w 2577473"/>
              <a:gd name="connsiteY2" fmla="*/ 1739887 h 3046811"/>
              <a:gd name="connsiteX3" fmla="*/ 2148115 w 2577473"/>
              <a:gd name="connsiteY3" fmla="*/ 2214579 h 3046811"/>
              <a:gd name="connsiteX4" fmla="*/ 2577473 w 2577473"/>
              <a:gd name="connsiteY4" fmla="*/ 3046811 h 3046811"/>
              <a:gd name="connsiteX0" fmla="*/ 0 w 2577473"/>
              <a:gd name="connsiteY0" fmla="*/ 0 h 3046811"/>
              <a:gd name="connsiteX1" fmla="*/ 972456 w 2577473"/>
              <a:gd name="connsiteY1" fmla="*/ 1618690 h 3046811"/>
              <a:gd name="connsiteX2" fmla="*/ 1501303 w 2577473"/>
              <a:gd name="connsiteY2" fmla="*/ 1834360 h 3046811"/>
              <a:gd name="connsiteX3" fmla="*/ 2148115 w 2577473"/>
              <a:gd name="connsiteY3" fmla="*/ 2214579 h 3046811"/>
              <a:gd name="connsiteX4" fmla="*/ 2577473 w 2577473"/>
              <a:gd name="connsiteY4" fmla="*/ 3046811 h 304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7473" h="3046811">
                <a:moveTo>
                  <a:pt x="0" y="0"/>
                </a:moveTo>
                <a:cubicBezTo>
                  <a:pt x="164495" y="624114"/>
                  <a:pt x="722239" y="1312963"/>
                  <a:pt x="972456" y="1618690"/>
                </a:cubicBezTo>
                <a:cubicBezTo>
                  <a:pt x="1222673" y="1924417"/>
                  <a:pt x="1305360" y="1735045"/>
                  <a:pt x="1501303" y="1834360"/>
                </a:cubicBezTo>
                <a:cubicBezTo>
                  <a:pt x="1697246" y="1933675"/>
                  <a:pt x="1923143" y="2028312"/>
                  <a:pt x="2148115" y="2214579"/>
                </a:cubicBezTo>
                <a:cubicBezTo>
                  <a:pt x="2373087" y="2400846"/>
                  <a:pt x="2552073" y="2958516"/>
                  <a:pt x="2577473" y="304681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9803CAA-94BF-45AD-B8EB-CB5DC34C40D2}"/>
                  </a:ext>
                </a:extLst>
              </p:cNvPr>
              <p:cNvSpPr txBox="1"/>
              <p:nvPr/>
            </p:nvSpPr>
            <p:spPr>
              <a:xfrm>
                <a:off x="1205408" y="3729768"/>
                <a:ext cx="2798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9803CAA-94BF-45AD-B8EB-CB5DC34C4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408" y="3729768"/>
                <a:ext cx="27988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橢圓 6">
            <a:extLst>
              <a:ext uri="{FF2B5EF4-FFF2-40B4-BE49-F238E27FC236}">
                <a16:creationId xmlns:a16="http://schemas.microsoft.com/office/drawing/2014/main" id="{0BD6BD0E-CF4D-4CC3-B101-095A69589AD3}"/>
              </a:ext>
            </a:extLst>
          </p:cNvPr>
          <p:cNvSpPr/>
          <p:nvPr/>
        </p:nvSpPr>
        <p:spPr>
          <a:xfrm>
            <a:off x="1769849" y="3781120"/>
            <a:ext cx="1397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15866AA-7C09-46C2-8A80-EE782D2DB5B3}"/>
              </a:ext>
            </a:extLst>
          </p:cNvPr>
          <p:cNvSpPr/>
          <p:nvPr/>
        </p:nvSpPr>
        <p:spPr>
          <a:xfrm>
            <a:off x="2207322" y="4333812"/>
            <a:ext cx="1397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63DBA19-A05A-44F0-898F-20F0F8729317}"/>
              </a:ext>
            </a:extLst>
          </p:cNvPr>
          <p:cNvSpPr/>
          <p:nvPr/>
        </p:nvSpPr>
        <p:spPr>
          <a:xfrm>
            <a:off x="2732018" y="4802109"/>
            <a:ext cx="1397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A7F789B-B03A-4335-BC0A-A70017DE7FFA}"/>
              </a:ext>
            </a:extLst>
          </p:cNvPr>
          <p:cNvCxnSpPr>
            <a:cxnSpLocks/>
          </p:cNvCxnSpPr>
          <p:nvPr/>
        </p:nvCxnSpPr>
        <p:spPr>
          <a:xfrm>
            <a:off x="1922958" y="3961068"/>
            <a:ext cx="284364" cy="365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5B7ACAB-4834-4BAD-9DDB-42344B2756D1}"/>
              </a:ext>
            </a:extLst>
          </p:cNvPr>
          <p:cNvCxnSpPr>
            <a:cxnSpLocks/>
          </p:cNvCxnSpPr>
          <p:nvPr/>
        </p:nvCxnSpPr>
        <p:spPr>
          <a:xfrm>
            <a:off x="2361118" y="4496213"/>
            <a:ext cx="326380" cy="294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FA7649B-C7C4-418B-9A6E-A13AEF23B92A}"/>
                  </a:ext>
                </a:extLst>
              </p:cNvPr>
              <p:cNvSpPr txBox="1"/>
              <p:nvPr/>
            </p:nvSpPr>
            <p:spPr>
              <a:xfrm>
                <a:off x="7918145" y="4896424"/>
                <a:ext cx="411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FA7649B-C7C4-418B-9A6E-A13AEF23B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145" y="4896424"/>
                <a:ext cx="4113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橢圓 22">
            <a:extLst>
              <a:ext uri="{FF2B5EF4-FFF2-40B4-BE49-F238E27FC236}">
                <a16:creationId xmlns:a16="http://schemas.microsoft.com/office/drawing/2014/main" id="{EDA41DDC-BC46-442B-993E-5D8B2BA74975}"/>
              </a:ext>
            </a:extLst>
          </p:cNvPr>
          <p:cNvSpPr/>
          <p:nvPr/>
        </p:nvSpPr>
        <p:spPr>
          <a:xfrm>
            <a:off x="6649682" y="4816515"/>
            <a:ext cx="1397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FE87623-003F-4ACC-A455-B9920866853F}"/>
                  </a:ext>
                </a:extLst>
              </p:cNvPr>
              <p:cNvSpPr txBox="1"/>
              <p:nvPr/>
            </p:nvSpPr>
            <p:spPr>
              <a:xfrm>
                <a:off x="4855901" y="3945211"/>
                <a:ext cx="4190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p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FE87623-003F-4ACC-A455-B99208668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901" y="3945211"/>
                <a:ext cx="41902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B866DD1-3BB8-467A-A72C-65A953B4E4D5}"/>
              </a:ext>
            </a:extLst>
          </p:cNvPr>
          <p:cNvCxnSpPr/>
          <p:nvPr/>
        </p:nvCxnSpPr>
        <p:spPr>
          <a:xfrm>
            <a:off x="1402233" y="6098905"/>
            <a:ext cx="28454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7F913BB5-D61E-48F2-B8A8-AE15661B210C}"/>
              </a:ext>
            </a:extLst>
          </p:cNvPr>
          <p:cNvCxnSpPr/>
          <p:nvPr/>
        </p:nvCxnSpPr>
        <p:spPr>
          <a:xfrm>
            <a:off x="5093126" y="6098905"/>
            <a:ext cx="28454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53B98C6-E4C7-4F67-8E18-8466394CE15D}"/>
              </a:ext>
            </a:extLst>
          </p:cNvPr>
          <p:cNvSpPr txBox="1"/>
          <p:nvPr/>
        </p:nvSpPr>
        <p:spPr>
          <a:xfrm>
            <a:off x="2387030" y="4998270"/>
            <a:ext cx="829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stuck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9684D3B-BA84-43D5-990F-22F1F97EEA51}"/>
              </a:ext>
            </a:extLst>
          </p:cNvPr>
          <p:cNvSpPr txBox="1"/>
          <p:nvPr/>
        </p:nvSpPr>
        <p:spPr>
          <a:xfrm>
            <a:off x="6328842" y="4319524"/>
            <a:ext cx="829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stuck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630C57B-D493-4CE2-B3DD-D89E33BF5EB3}"/>
              </a:ext>
            </a:extLst>
          </p:cNvPr>
          <p:cNvSpPr txBox="1"/>
          <p:nvPr/>
        </p:nvSpPr>
        <p:spPr>
          <a:xfrm>
            <a:off x="5172909" y="5279144"/>
            <a:ext cx="134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trainable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D4452E88-0C39-4EC2-8898-4106223B6ED0}"/>
              </a:ext>
            </a:extLst>
          </p:cNvPr>
          <p:cNvSpPr/>
          <p:nvPr/>
        </p:nvSpPr>
        <p:spPr>
          <a:xfrm>
            <a:off x="6647592" y="5231956"/>
            <a:ext cx="1397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4DAADBF8-1A37-4A7C-83ED-936EEF8DA181}"/>
              </a:ext>
            </a:extLst>
          </p:cNvPr>
          <p:cNvCxnSpPr>
            <a:cxnSpLocks/>
          </p:cNvCxnSpPr>
          <p:nvPr/>
        </p:nvCxnSpPr>
        <p:spPr>
          <a:xfrm>
            <a:off x="6722911" y="4956215"/>
            <a:ext cx="0" cy="1142690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91362A5-69EC-406C-9815-FFA1DAA6339E}"/>
              </a:ext>
            </a:extLst>
          </p:cNvPr>
          <p:cNvCxnSpPr>
            <a:cxnSpLocks/>
          </p:cNvCxnSpPr>
          <p:nvPr/>
        </p:nvCxnSpPr>
        <p:spPr>
          <a:xfrm>
            <a:off x="6852229" y="5374555"/>
            <a:ext cx="409113" cy="39048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2EF53DA-1B63-4372-9B1E-A490784565F5}"/>
              </a:ext>
            </a:extLst>
          </p:cNvPr>
          <p:cNvSpPr txBox="1"/>
          <p:nvPr/>
        </p:nvSpPr>
        <p:spPr>
          <a:xfrm>
            <a:off x="1971605" y="3012812"/>
            <a:ext cx="180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i="1" u="sng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Full</a:t>
            </a: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Batch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EF1C209-C80F-43C3-B63F-B578C90E9C96}"/>
              </a:ext>
            </a:extLst>
          </p:cNvPr>
          <p:cNvSpPr txBox="1"/>
          <p:nvPr/>
        </p:nvSpPr>
        <p:spPr>
          <a:xfrm>
            <a:off x="5466421" y="2998782"/>
            <a:ext cx="2098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Small Batch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DF9E3D66-24E9-4E32-87B4-033FC591A980}"/>
              </a:ext>
            </a:extLst>
          </p:cNvPr>
          <p:cNvSpPr/>
          <p:nvPr/>
        </p:nvSpPr>
        <p:spPr>
          <a:xfrm>
            <a:off x="5495558" y="3721487"/>
            <a:ext cx="2577473" cy="2144683"/>
          </a:xfrm>
          <a:custGeom>
            <a:avLst/>
            <a:gdLst>
              <a:gd name="connsiteX0" fmla="*/ 0 w 2510971"/>
              <a:gd name="connsiteY0" fmla="*/ 0 h 2598057"/>
              <a:gd name="connsiteX1" fmla="*/ 522514 w 2510971"/>
              <a:gd name="connsiteY1" fmla="*/ 1494972 h 2598057"/>
              <a:gd name="connsiteX2" fmla="*/ 1161142 w 2510971"/>
              <a:gd name="connsiteY2" fmla="*/ 1480457 h 2598057"/>
              <a:gd name="connsiteX3" fmla="*/ 2235200 w 2510971"/>
              <a:gd name="connsiteY3" fmla="*/ 2235200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522514 w 2510971"/>
              <a:gd name="connsiteY1" fmla="*/ 1494972 h 2598057"/>
              <a:gd name="connsiteX2" fmla="*/ 1669142 w 2510971"/>
              <a:gd name="connsiteY2" fmla="*/ 1377358 h 2598057"/>
              <a:gd name="connsiteX3" fmla="*/ 2235200 w 2510971"/>
              <a:gd name="connsiteY3" fmla="*/ 2235200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1190171 w 2510971"/>
              <a:gd name="connsiteY1" fmla="*/ 1577450 h 2598057"/>
              <a:gd name="connsiteX2" fmla="*/ 1669142 w 2510971"/>
              <a:gd name="connsiteY2" fmla="*/ 1377358 h 2598057"/>
              <a:gd name="connsiteX3" fmla="*/ 2235200 w 2510971"/>
              <a:gd name="connsiteY3" fmla="*/ 2235200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1190171 w 2510971"/>
              <a:gd name="connsiteY1" fmla="*/ 1577450 h 2598057"/>
              <a:gd name="connsiteX2" fmla="*/ 1669142 w 2510971"/>
              <a:gd name="connsiteY2" fmla="*/ 1377358 h 2598057"/>
              <a:gd name="connsiteX3" fmla="*/ 2278743 w 2510971"/>
              <a:gd name="connsiteY3" fmla="*/ 2090863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669142 w 2510971"/>
              <a:gd name="connsiteY2" fmla="*/ 1377358 h 2598057"/>
              <a:gd name="connsiteX3" fmla="*/ 2278743 w 2510971"/>
              <a:gd name="connsiteY3" fmla="*/ 2090863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582056 w 2510971"/>
              <a:gd name="connsiteY2" fmla="*/ 1583553 h 2598057"/>
              <a:gd name="connsiteX3" fmla="*/ 2278743 w 2510971"/>
              <a:gd name="connsiteY3" fmla="*/ 2090863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582056 w 2510971"/>
              <a:gd name="connsiteY2" fmla="*/ 1583553 h 2598057"/>
              <a:gd name="connsiteX3" fmla="*/ 2148115 w 2510971"/>
              <a:gd name="connsiteY3" fmla="*/ 2214579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451427 w 2510971"/>
              <a:gd name="connsiteY2" fmla="*/ 1645412 h 2598057"/>
              <a:gd name="connsiteX3" fmla="*/ 2148115 w 2510971"/>
              <a:gd name="connsiteY3" fmla="*/ 2214579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484678 w 2510971"/>
              <a:gd name="connsiteY2" fmla="*/ 1739887 h 2598057"/>
              <a:gd name="connsiteX3" fmla="*/ 2148115 w 2510971"/>
              <a:gd name="connsiteY3" fmla="*/ 2214579 h 2598057"/>
              <a:gd name="connsiteX4" fmla="*/ 2510971 w 2510971"/>
              <a:gd name="connsiteY4" fmla="*/ 2598057 h 2598057"/>
              <a:gd name="connsiteX0" fmla="*/ 0 w 2577473"/>
              <a:gd name="connsiteY0" fmla="*/ 0 h 3046811"/>
              <a:gd name="connsiteX1" fmla="*/ 972456 w 2577473"/>
              <a:gd name="connsiteY1" fmla="*/ 1618690 h 3046811"/>
              <a:gd name="connsiteX2" fmla="*/ 1484678 w 2577473"/>
              <a:gd name="connsiteY2" fmla="*/ 1739887 h 3046811"/>
              <a:gd name="connsiteX3" fmla="*/ 2148115 w 2577473"/>
              <a:gd name="connsiteY3" fmla="*/ 2214579 h 3046811"/>
              <a:gd name="connsiteX4" fmla="*/ 2577473 w 2577473"/>
              <a:gd name="connsiteY4" fmla="*/ 3046811 h 3046811"/>
              <a:gd name="connsiteX0" fmla="*/ 0 w 2577473"/>
              <a:gd name="connsiteY0" fmla="*/ 0 h 3046811"/>
              <a:gd name="connsiteX1" fmla="*/ 972456 w 2577473"/>
              <a:gd name="connsiteY1" fmla="*/ 1618690 h 3046811"/>
              <a:gd name="connsiteX2" fmla="*/ 1501303 w 2577473"/>
              <a:gd name="connsiteY2" fmla="*/ 1834360 h 3046811"/>
              <a:gd name="connsiteX3" fmla="*/ 2148115 w 2577473"/>
              <a:gd name="connsiteY3" fmla="*/ 2214579 h 3046811"/>
              <a:gd name="connsiteX4" fmla="*/ 2577473 w 2577473"/>
              <a:gd name="connsiteY4" fmla="*/ 3046811 h 304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7473" h="3046811">
                <a:moveTo>
                  <a:pt x="0" y="0"/>
                </a:moveTo>
                <a:cubicBezTo>
                  <a:pt x="164495" y="624114"/>
                  <a:pt x="722239" y="1312963"/>
                  <a:pt x="972456" y="1618690"/>
                </a:cubicBezTo>
                <a:cubicBezTo>
                  <a:pt x="1222673" y="1924417"/>
                  <a:pt x="1305360" y="1735045"/>
                  <a:pt x="1501303" y="1834360"/>
                </a:cubicBezTo>
                <a:cubicBezTo>
                  <a:pt x="1697246" y="1933675"/>
                  <a:pt x="1923143" y="2028312"/>
                  <a:pt x="2148115" y="2214579"/>
                </a:cubicBezTo>
                <a:cubicBezTo>
                  <a:pt x="2373087" y="2400846"/>
                  <a:pt x="2552073" y="2958516"/>
                  <a:pt x="2577473" y="3046811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手繪多邊形: 圖案 28">
            <a:extLst>
              <a:ext uri="{FF2B5EF4-FFF2-40B4-BE49-F238E27FC236}">
                <a16:creationId xmlns:a16="http://schemas.microsoft.com/office/drawing/2014/main" id="{9BF9A70D-A689-473C-8781-931DF369680F}"/>
              </a:ext>
            </a:extLst>
          </p:cNvPr>
          <p:cNvSpPr/>
          <p:nvPr/>
        </p:nvSpPr>
        <p:spPr>
          <a:xfrm>
            <a:off x="4555647" y="3837854"/>
            <a:ext cx="2577473" cy="2144683"/>
          </a:xfrm>
          <a:custGeom>
            <a:avLst/>
            <a:gdLst>
              <a:gd name="connsiteX0" fmla="*/ 0 w 2510971"/>
              <a:gd name="connsiteY0" fmla="*/ 0 h 2598057"/>
              <a:gd name="connsiteX1" fmla="*/ 522514 w 2510971"/>
              <a:gd name="connsiteY1" fmla="*/ 1494972 h 2598057"/>
              <a:gd name="connsiteX2" fmla="*/ 1161142 w 2510971"/>
              <a:gd name="connsiteY2" fmla="*/ 1480457 h 2598057"/>
              <a:gd name="connsiteX3" fmla="*/ 2235200 w 2510971"/>
              <a:gd name="connsiteY3" fmla="*/ 2235200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522514 w 2510971"/>
              <a:gd name="connsiteY1" fmla="*/ 1494972 h 2598057"/>
              <a:gd name="connsiteX2" fmla="*/ 1669142 w 2510971"/>
              <a:gd name="connsiteY2" fmla="*/ 1377358 h 2598057"/>
              <a:gd name="connsiteX3" fmla="*/ 2235200 w 2510971"/>
              <a:gd name="connsiteY3" fmla="*/ 2235200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1190171 w 2510971"/>
              <a:gd name="connsiteY1" fmla="*/ 1577450 h 2598057"/>
              <a:gd name="connsiteX2" fmla="*/ 1669142 w 2510971"/>
              <a:gd name="connsiteY2" fmla="*/ 1377358 h 2598057"/>
              <a:gd name="connsiteX3" fmla="*/ 2235200 w 2510971"/>
              <a:gd name="connsiteY3" fmla="*/ 2235200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1190171 w 2510971"/>
              <a:gd name="connsiteY1" fmla="*/ 1577450 h 2598057"/>
              <a:gd name="connsiteX2" fmla="*/ 1669142 w 2510971"/>
              <a:gd name="connsiteY2" fmla="*/ 1377358 h 2598057"/>
              <a:gd name="connsiteX3" fmla="*/ 2278743 w 2510971"/>
              <a:gd name="connsiteY3" fmla="*/ 2090863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669142 w 2510971"/>
              <a:gd name="connsiteY2" fmla="*/ 1377358 h 2598057"/>
              <a:gd name="connsiteX3" fmla="*/ 2278743 w 2510971"/>
              <a:gd name="connsiteY3" fmla="*/ 2090863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582056 w 2510971"/>
              <a:gd name="connsiteY2" fmla="*/ 1583553 h 2598057"/>
              <a:gd name="connsiteX3" fmla="*/ 2278743 w 2510971"/>
              <a:gd name="connsiteY3" fmla="*/ 2090863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582056 w 2510971"/>
              <a:gd name="connsiteY2" fmla="*/ 1583553 h 2598057"/>
              <a:gd name="connsiteX3" fmla="*/ 2148115 w 2510971"/>
              <a:gd name="connsiteY3" fmla="*/ 2214579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451427 w 2510971"/>
              <a:gd name="connsiteY2" fmla="*/ 1645412 h 2598057"/>
              <a:gd name="connsiteX3" fmla="*/ 2148115 w 2510971"/>
              <a:gd name="connsiteY3" fmla="*/ 2214579 h 2598057"/>
              <a:gd name="connsiteX4" fmla="*/ 2510971 w 2510971"/>
              <a:gd name="connsiteY4" fmla="*/ 2598057 h 2598057"/>
              <a:gd name="connsiteX0" fmla="*/ 0 w 2510971"/>
              <a:gd name="connsiteY0" fmla="*/ 0 h 2598057"/>
              <a:gd name="connsiteX1" fmla="*/ 972456 w 2510971"/>
              <a:gd name="connsiteY1" fmla="*/ 1618690 h 2598057"/>
              <a:gd name="connsiteX2" fmla="*/ 1484678 w 2510971"/>
              <a:gd name="connsiteY2" fmla="*/ 1739887 h 2598057"/>
              <a:gd name="connsiteX3" fmla="*/ 2148115 w 2510971"/>
              <a:gd name="connsiteY3" fmla="*/ 2214579 h 2598057"/>
              <a:gd name="connsiteX4" fmla="*/ 2510971 w 2510971"/>
              <a:gd name="connsiteY4" fmla="*/ 2598057 h 2598057"/>
              <a:gd name="connsiteX0" fmla="*/ 0 w 2577473"/>
              <a:gd name="connsiteY0" fmla="*/ 0 h 3046811"/>
              <a:gd name="connsiteX1" fmla="*/ 972456 w 2577473"/>
              <a:gd name="connsiteY1" fmla="*/ 1618690 h 3046811"/>
              <a:gd name="connsiteX2" fmla="*/ 1484678 w 2577473"/>
              <a:gd name="connsiteY2" fmla="*/ 1739887 h 3046811"/>
              <a:gd name="connsiteX3" fmla="*/ 2148115 w 2577473"/>
              <a:gd name="connsiteY3" fmla="*/ 2214579 h 3046811"/>
              <a:gd name="connsiteX4" fmla="*/ 2577473 w 2577473"/>
              <a:gd name="connsiteY4" fmla="*/ 3046811 h 3046811"/>
              <a:gd name="connsiteX0" fmla="*/ 0 w 2577473"/>
              <a:gd name="connsiteY0" fmla="*/ 0 h 3046811"/>
              <a:gd name="connsiteX1" fmla="*/ 972456 w 2577473"/>
              <a:gd name="connsiteY1" fmla="*/ 1618690 h 3046811"/>
              <a:gd name="connsiteX2" fmla="*/ 1501303 w 2577473"/>
              <a:gd name="connsiteY2" fmla="*/ 1834360 h 3046811"/>
              <a:gd name="connsiteX3" fmla="*/ 2148115 w 2577473"/>
              <a:gd name="connsiteY3" fmla="*/ 2214579 h 3046811"/>
              <a:gd name="connsiteX4" fmla="*/ 2577473 w 2577473"/>
              <a:gd name="connsiteY4" fmla="*/ 3046811 h 304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7473" h="3046811">
                <a:moveTo>
                  <a:pt x="0" y="0"/>
                </a:moveTo>
                <a:cubicBezTo>
                  <a:pt x="164495" y="624114"/>
                  <a:pt x="722239" y="1312963"/>
                  <a:pt x="972456" y="1618690"/>
                </a:cubicBezTo>
                <a:cubicBezTo>
                  <a:pt x="1222673" y="1924417"/>
                  <a:pt x="1305360" y="1735045"/>
                  <a:pt x="1501303" y="1834360"/>
                </a:cubicBezTo>
                <a:cubicBezTo>
                  <a:pt x="1697246" y="1933675"/>
                  <a:pt x="1923143" y="2028312"/>
                  <a:pt x="2148115" y="2214579"/>
                </a:cubicBezTo>
                <a:cubicBezTo>
                  <a:pt x="2373087" y="2400846"/>
                  <a:pt x="2552073" y="2958516"/>
                  <a:pt x="2577473" y="304681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67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28" grpId="0"/>
      <p:bldP spid="33" grpId="0"/>
      <p:bldP spid="34" grpId="0"/>
      <p:bldP spid="35" grpId="0" animBg="1"/>
      <p:bldP spid="27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CBEFB-4573-4756-BD50-A9DEE73C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Batch </a:t>
            </a:r>
            <a:r>
              <a:rPr lang="en-US" altLang="zh-TW" dirty="0" err="1"/>
              <a:t>v.s</a:t>
            </a:r>
            <a:r>
              <a:rPr lang="en-US" altLang="zh-TW" dirty="0"/>
              <a:t>. Large Batch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38CE93-4BD2-4582-9497-F69DEAC8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Small batch is better on testing data?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00D640-BC65-4DD2-9973-A5801B3B9D7E}"/>
              </a:ext>
            </a:extLst>
          </p:cNvPr>
          <p:cNvSpPr txBox="1"/>
          <p:nvPr/>
        </p:nvSpPr>
        <p:spPr>
          <a:xfrm>
            <a:off x="5741659" y="311705"/>
            <a:ext cx="359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https://arxiv.org/abs/1609.04836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1908CDE-8A2B-474A-94BA-C794E3805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519" y="2432147"/>
            <a:ext cx="6496050" cy="161925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8332B19D-63F4-4DFE-80F0-B7F329F06EB3}"/>
              </a:ext>
            </a:extLst>
          </p:cNvPr>
          <p:cNvSpPr txBox="1"/>
          <p:nvPr/>
        </p:nvSpPr>
        <p:spPr>
          <a:xfrm>
            <a:off x="332144" y="2708632"/>
            <a:ext cx="141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SB = 256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3C4FB3-9416-417A-9FFA-5B34E7D68E9C}"/>
              </a:ext>
            </a:extLst>
          </p:cNvPr>
          <p:cNvSpPr txBox="1"/>
          <p:nvPr/>
        </p:nvSpPr>
        <p:spPr>
          <a:xfrm>
            <a:off x="319431" y="3170297"/>
            <a:ext cx="1918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LB =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0.1 x data set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92BF46B-6550-488A-9E34-2A73E6D63945}"/>
              </a:ext>
            </a:extLst>
          </p:cNvPr>
          <p:cNvSpPr txBox="1"/>
          <p:nvPr/>
        </p:nvSpPr>
        <p:spPr>
          <a:xfrm>
            <a:off x="1278806" y="14918"/>
            <a:ext cx="8436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On Large-Batch Training for Deep Learning: Generalization Gap and Sharp Minima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4AFAC65C-AFDD-48FB-91FD-10B2E3103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1" y="4298081"/>
            <a:ext cx="8907118" cy="2248214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93A530BB-DC93-4D95-BED7-86BB657CEF60}"/>
              </a:ext>
            </a:extLst>
          </p:cNvPr>
          <p:cNvSpPr/>
          <p:nvPr/>
        </p:nvSpPr>
        <p:spPr>
          <a:xfrm>
            <a:off x="1138775" y="4280636"/>
            <a:ext cx="3825110" cy="22870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7FC4101-267C-4205-98FC-E6D03A97727F}"/>
              </a:ext>
            </a:extLst>
          </p:cNvPr>
          <p:cNvSpPr/>
          <p:nvPr/>
        </p:nvSpPr>
        <p:spPr>
          <a:xfrm>
            <a:off x="5200365" y="4281752"/>
            <a:ext cx="3825110" cy="22870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695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CBEFB-4573-4756-BD50-A9DEE73C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Batch </a:t>
            </a:r>
            <a:r>
              <a:rPr lang="en-US" altLang="zh-TW" dirty="0" err="1"/>
              <a:t>v.s</a:t>
            </a:r>
            <a:r>
              <a:rPr lang="en-US" altLang="zh-TW" dirty="0"/>
              <a:t>. Large Batch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38CE93-4BD2-4582-9497-F69DEAC8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Small batch is better on testing data?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4589B597-E507-49BE-B028-13BD4E3A0F0F}"/>
              </a:ext>
            </a:extLst>
          </p:cNvPr>
          <p:cNvSpPr/>
          <p:nvPr/>
        </p:nvSpPr>
        <p:spPr>
          <a:xfrm>
            <a:off x="1150370" y="2999039"/>
            <a:ext cx="6574971" cy="2954565"/>
          </a:xfrm>
          <a:custGeom>
            <a:avLst/>
            <a:gdLst>
              <a:gd name="connsiteX0" fmla="*/ 0 w 6574971"/>
              <a:gd name="connsiteY0" fmla="*/ 169442 h 3139771"/>
              <a:gd name="connsiteX1" fmla="*/ 928914 w 6574971"/>
              <a:gd name="connsiteY1" fmla="*/ 2244985 h 3139771"/>
              <a:gd name="connsiteX2" fmla="*/ 2235200 w 6574971"/>
              <a:gd name="connsiteY2" fmla="*/ 2898127 h 3139771"/>
              <a:gd name="connsiteX3" fmla="*/ 3323771 w 6574971"/>
              <a:gd name="connsiteY3" fmla="*/ 2767499 h 3139771"/>
              <a:gd name="connsiteX4" fmla="*/ 4484914 w 6574971"/>
              <a:gd name="connsiteY4" fmla="*/ 1548299 h 3139771"/>
              <a:gd name="connsiteX5" fmla="*/ 4963886 w 6574971"/>
              <a:gd name="connsiteY5" fmla="*/ 387156 h 3139771"/>
              <a:gd name="connsiteX6" fmla="*/ 5268686 w 6574971"/>
              <a:gd name="connsiteY6" fmla="*/ 169442 h 3139771"/>
              <a:gd name="connsiteX7" fmla="*/ 5602514 w 6574971"/>
              <a:gd name="connsiteY7" fmla="*/ 2738470 h 3139771"/>
              <a:gd name="connsiteX8" fmla="*/ 5747657 w 6574971"/>
              <a:gd name="connsiteY8" fmla="*/ 2854585 h 3139771"/>
              <a:gd name="connsiteX9" fmla="*/ 6574971 w 6574971"/>
              <a:gd name="connsiteY9" fmla="*/ 24299 h 3139771"/>
              <a:gd name="connsiteX0" fmla="*/ 0 w 6574971"/>
              <a:gd name="connsiteY0" fmla="*/ 169442 h 2954565"/>
              <a:gd name="connsiteX1" fmla="*/ 928914 w 6574971"/>
              <a:gd name="connsiteY1" fmla="*/ 2244985 h 2954565"/>
              <a:gd name="connsiteX2" fmla="*/ 2235200 w 6574971"/>
              <a:gd name="connsiteY2" fmla="*/ 2898127 h 2954565"/>
              <a:gd name="connsiteX3" fmla="*/ 3323771 w 6574971"/>
              <a:gd name="connsiteY3" fmla="*/ 2767499 h 2954565"/>
              <a:gd name="connsiteX4" fmla="*/ 4484914 w 6574971"/>
              <a:gd name="connsiteY4" fmla="*/ 1548299 h 2954565"/>
              <a:gd name="connsiteX5" fmla="*/ 4963886 w 6574971"/>
              <a:gd name="connsiteY5" fmla="*/ 387156 h 2954565"/>
              <a:gd name="connsiteX6" fmla="*/ 5268686 w 6574971"/>
              <a:gd name="connsiteY6" fmla="*/ 169442 h 2954565"/>
              <a:gd name="connsiteX7" fmla="*/ 5602514 w 6574971"/>
              <a:gd name="connsiteY7" fmla="*/ 2738470 h 2954565"/>
              <a:gd name="connsiteX8" fmla="*/ 5900057 w 6574971"/>
              <a:gd name="connsiteY8" fmla="*/ 2422785 h 2954565"/>
              <a:gd name="connsiteX9" fmla="*/ 6574971 w 6574971"/>
              <a:gd name="connsiteY9" fmla="*/ 24299 h 295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4971" h="2954565">
                <a:moveTo>
                  <a:pt x="0" y="169442"/>
                </a:moveTo>
                <a:cubicBezTo>
                  <a:pt x="278190" y="979823"/>
                  <a:pt x="556381" y="1790204"/>
                  <a:pt x="928914" y="2244985"/>
                </a:cubicBezTo>
                <a:cubicBezTo>
                  <a:pt x="1301447" y="2699766"/>
                  <a:pt x="1836057" y="2811041"/>
                  <a:pt x="2235200" y="2898127"/>
                </a:cubicBezTo>
                <a:cubicBezTo>
                  <a:pt x="2634343" y="2985213"/>
                  <a:pt x="2948819" y="2992470"/>
                  <a:pt x="3323771" y="2767499"/>
                </a:cubicBezTo>
                <a:cubicBezTo>
                  <a:pt x="3698723" y="2542528"/>
                  <a:pt x="4211562" y="1945023"/>
                  <a:pt x="4484914" y="1548299"/>
                </a:cubicBezTo>
                <a:cubicBezTo>
                  <a:pt x="4758267" y="1151575"/>
                  <a:pt x="4833257" y="616965"/>
                  <a:pt x="4963886" y="387156"/>
                </a:cubicBezTo>
                <a:cubicBezTo>
                  <a:pt x="5094515" y="157347"/>
                  <a:pt x="5162248" y="-222444"/>
                  <a:pt x="5268686" y="169442"/>
                </a:cubicBezTo>
                <a:cubicBezTo>
                  <a:pt x="5375124" y="561328"/>
                  <a:pt x="5497286" y="2362913"/>
                  <a:pt x="5602514" y="2738470"/>
                </a:cubicBezTo>
                <a:cubicBezTo>
                  <a:pt x="5707742" y="3114027"/>
                  <a:pt x="5737981" y="2875147"/>
                  <a:pt x="5900057" y="2422785"/>
                </a:cubicBezTo>
                <a:cubicBezTo>
                  <a:pt x="6062133" y="1970423"/>
                  <a:pt x="6242352" y="1213261"/>
                  <a:pt x="6574971" y="2429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2381F7D4-4CCD-4C7F-A840-4C0462B52A11}"/>
              </a:ext>
            </a:extLst>
          </p:cNvPr>
          <p:cNvSpPr/>
          <p:nvPr/>
        </p:nvSpPr>
        <p:spPr>
          <a:xfrm>
            <a:off x="1912370" y="2999039"/>
            <a:ext cx="6574971" cy="2954565"/>
          </a:xfrm>
          <a:custGeom>
            <a:avLst/>
            <a:gdLst>
              <a:gd name="connsiteX0" fmla="*/ 0 w 6574971"/>
              <a:gd name="connsiteY0" fmla="*/ 169442 h 3139771"/>
              <a:gd name="connsiteX1" fmla="*/ 928914 w 6574971"/>
              <a:gd name="connsiteY1" fmla="*/ 2244985 h 3139771"/>
              <a:gd name="connsiteX2" fmla="*/ 2235200 w 6574971"/>
              <a:gd name="connsiteY2" fmla="*/ 2898127 h 3139771"/>
              <a:gd name="connsiteX3" fmla="*/ 3323771 w 6574971"/>
              <a:gd name="connsiteY3" fmla="*/ 2767499 h 3139771"/>
              <a:gd name="connsiteX4" fmla="*/ 4484914 w 6574971"/>
              <a:gd name="connsiteY4" fmla="*/ 1548299 h 3139771"/>
              <a:gd name="connsiteX5" fmla="*/ 4963886 w 6574971"/>
              <a:gd name="connsiteY5" fmla="*/ 387156 h 3139771"/>
              <a:gd name="connsiteX6" fmla="*/ 5268686 w 6574971"/>
              <a:gd name="connsiteY6" fmla="*/ 169442 h 3139771"/>
              <a:gd name="connsiteX7" fmla="*/ 5602514 w 6574971"/>
              <a:gd name="connsiteY7" fmla="*/ 2738470 h 3139771"/>
              <a:gd name="connsiteX8" fmla="*/ 5747657 w 6574971"/>
              <a:gd name="connsiteY8" fmla="*/ 2854585 h 3139771"/>
              <a:gd name="connsiteX9" fmla="*/ 6574971 w 6574971"/>
              <a:gd name="connsiteY9" fmla="*/ 24299 h 3139771"/>
              <a:gd name="connsiteX0" fmla="*/ 0 w 6574971"/>
              <a:gd name="connsiteY0" fmla="*/ 169442 h 2954565"/>
              <a:gd name="connsiteX1" fmla="*/ 928914 w 6574971"/>
              <a:gd name="connsiteY1" fmla="*/ 2244985 h 2954565"/>
              <a:gd name="connsiteX2" fmla="*/ 2235200 w 6574971"/>
              <a:gd name="connsiteY2" fmla="*/ 2898127 h 2954565"/>
              <a:gd name="connsiteX3" fmla="*/ 3323771 w 6574971"/>
              <a:gd name="connsiteY3" fmla="*/ 2767499 h 2954565"/>
              <a:gd name="connsiteX4" fmla="*/ 4484914 w 6574971"/>
              <a:gd name="connsiteY4" fmla="*/ 1548299 h 2954565"/>
              <a:gd name="connsiteX5" fmla="*/ 4963886 w 6574971"/>
              <a:gd name="connsiteY5" fmla="*/ 387156 h 2954565"/>
              <a:gd name="connsiteX6" fmla="*/ 5268686 w 6574971"/>
              <a:gd name="connsiteY6" fmla="*/ 169442 h 2954565"/>
              <a:gd name="connsiteX7" fmla="*/ 5602514 w 6574971"/>
              <a:gd name="connsiteY7" fmla="*/ 2738470 h 2954565"/>
              <a:gd name="connsiteX8" fmla="*/ 5900057 w 6574971"/>
              <a:gd name="connsiteY8" fmla="*/ 2422785 h 2954565"/>
              <a:gd name="connsiteX9" fmla="*/ 6574971 w 6574971"/>
              <a:gd name="connsiteY9" fmla="*/ 24299 h 295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4971" h="2954565">
                <a:moveTo>
                  <a:pt x="0" y="169442"/>
                </a:moveTo>
                <a:cubicBezTo>
                  <a:pt x="278190" y="979823"/>
                  <a:pt x="556381" y="1790204"/>
                  <a:pt x="928914" y="2244985"/>
                </a:cubicBezTo>
                <a:cubicBezTo>
                  <a:pt x="1301447" y="2699766"/>
                  <a:pt x="1836057" y="2811041"/>
                  <a:pt x="2235200" y="2898127"/>
                </a:cubicBezTo>
                <a:cubicBezTo>
                  <a:pt x="2634343" y="2985213"/>
                  <a:pt x="2948819" y="2992470"/>
                  <a:pt x="3323771" y="2767499"/>
                </a:cubicBezTo>
                <a:cubicBezTo>
                  <a:pt x="3698723" y="2542528"/>
                  <a:pt x="4211562" y="1945023"/>
                  <a:pt x="4484914" y="1548299"/>
                </a:cubicBezTo>
                <a:cubicBezTo>
                  <a:pt x="4758267" y="1151575"/>
                  <a:pt x="4833257" y="616965"/>
                  <a:pt x="4963886" y="387156"/>
                </a:cubicBezTo>
                <a:cubicBezTo>
                  <a:pt x="5094515" y="157347"/>
                  <a:pt x="5162248" y="-222444"/>
                  <a:pt x="5268686" y="169442"/>
                </a:cubicBezTo>
                <a:cubicBezTo>
                  <a:pt x="5375124" y="561328"/>
                  <a:pt x="5497286" y="2362913"/>
                  <a:pt x="5602514" y="2738470"/>
                </a:cubicBezTo>
                <a:cubicBezTo>
                  <a:pt x="5707742" y="3114027"/>
                  <a:pt x="5737981" y="2875147"/>
                  <a:pt x="5900057" y="2422785"/>
                </a:cubicBezTo>
                <a:cubicBezTo>
                  <a:pt x="6062133" y="1970423"/>
                  <a:pt x="6242352" y="1213261"/>
                  <a:pt x="6574971" y="2429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7295A6-84E7-41F0-A0C4-CC62074886CE}"/>
              </a:ext>
            </a:extLst>
          </p:cNvPr>
          <p:cNvSpPr txBox="1"/>
          <p:nvPr/>
        </p:nvSpPr>
        <p:spPr>
          <a:xfrm>
            <a:off x="2326026" y="6088540"/>
            <a:ext cx="275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Flat Minima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C523039-2607-4A5D-8BDB-DAE3ABF5D82F}"/>
              </a:ext>
            </a:extLst>
          </p:cNvPr>
          <p:cNvSpPr txBox="1"/>
          <p:nvPr/>
        </p:nvSpPr>
        <p:spPr>
          <a:xfrm>
            <a:off x="5538672" y="6088539"/>
            <a:ext cx="275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Sharp Minima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614E500-6ACF-4B95-B6CE-A60DDAFE81BA}"/>
              </a:ext>
            </a:extLst>
          </p:cNvPr>
          <p:cNvSpPr/>
          <p:nvPr/>
        </p:nvSpPr>
        <p:spPr>
          <a:xfrm>
            <a:off x="3625864" y="5874585"/>
            <a:ext cx="158038" cy="158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A922E11-2E94-43C6-A2A9-B94168532FDF}"/>
              </a:ext>
            </a:extLst>
          </p:cNvPr>
          <p:cNvSpPr/>
          <p:nvPr/>
        </p:nvSpPr>
        <p:spPr>
          <a:xfrm>
            <a:off x="6759491" y="5863033"/>
            <a:ext cx="158038" cy="158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C6C9CD-AE32-4A2D-8583-EFE83D554FE0}"/>
              </a:ext>
            </a:extLst>
          </p:cNvPr>
          <p:cNvSpPr txBox="1"/>
          <p:nvPr/>
        </p:nvSpPr>
        <p:spPr>
          <a:xfrm>
            <a:off x="54260" y="5480387"/>
            <a:ext cx="275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Training Loss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71F6D72-4D2F-45AF-A753-7282541B4615}"/>
              </a:ext>
            </a:extLst>
          </p:cNvPr>
          <p:cNvSpPr txBox="1"/>
          <p:nvPr/>
        </p:nvSpPr>
        <p:spPr>
          <a:xfrm>
            <a:off x="1578540" y="3353116"/>
            <a:ext cx="275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Testing Loss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9866B4-716D-4F2F-882F-2B64B6E14EEB}"/>
              </a:ext>
            </a:extLst>
          </p:cNvPr>
          <p:cNvSpPr txBox="1"/>
          <p:nvPr/>
        </p:nvSpPr>
        <p:spPr>
          <a:xfrm>
            <a:off x="2511771" y="5298456"/>
            <a:ext cx="238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good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for testing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28A6E75-4417-441B-8C4B-834312E9187B}"/>
              </a:ext>
            </a:extLst>
          </p:cNvPr>
          <p:cNvSpPr txBox="1"/>
          <p:nvPr/>
        </p:nvSpPr>
        <p:spPr>
          <a:xfrm>
            <a:off x="4944949" y="2583162"/>
            <a:ext cx="354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bad for testing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839D33F-D3D4-4DE9-85B2-64548BAF2242}"/>
              </a:ext>
            </a:extLst>
          </p:cNvPr>
          <p:cNvCxnSpPr>
            <a:cxnSpLocks/>
          </p:cNvCxnSpPr>
          <p:nvPr/>
        </p:nvCxnSpPr>
        <p:spPr>
          <a:xfrm>
            <a:off x="3719055" y="5777601"/>
            <a:ext cx="0" cy="15181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BFE6D9A-BF33-4D44-A5D1-88E19C9C96CC}"/>
              </a:ext>
            </a:extLst>
          </p:cNvPr>
          <p:cNvCxnSpPr>
            <a:cxnSpLocks/>
          </p:cNvCxnSpPr>
          <p:nvPr/>
        </p:nvCxnSpPr>
        <p:spPr>
          <a:xfrm>
            <a:off x="6838510" y="3583948"/>
            <a:ext cx="0" cy="229063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389107A-584B-4C24-A7EA-21AC19D02E24}"/>
              </a:ext>
            </a:extLst>
          </p:cNvPr>
          <p:cNvSpPr txBox="1"/>
          <p:nvPr/>
        </p:nvSpPr>
        <p:spPr>
          <a:xfrm>
            <a:off x="5741659" y="311705"/>
            <a:ext cx="359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https://arxiv.org/abs/1609.04836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07C0C8-733C-4BE4-8C15-5EACF3F22D90}"/>
              </a:ext>
            </a:extLst>
          </p:cNvPr>
          <p:cNvSpPr txBox="1"/>
          <p:nvPr/>
        </p:nvSpPr>
        <p:spPr>
          <a:xfrm>
            <a:off x="1278806" y="14918"/>
            <a:ext cx="8436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On Large-Batch Training for Deep Learning: Generalization Gap and Sharp Minima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67496B9-CEAA-47DA-96EB-B505C5787CAC}"/>
              </a:ext>
            </a:extLst>
          </p:cNvPr>
          <p:cNvCxnSpPr>
            <a:cxnSpLocks/>
          </p:cNvCxnSpPr>
          <p:nvPr/>
        </p:nvCxnSpPr>
        <p:spPr>
          <a:xfrm flipV="1">
            <a:off x="6759491" y="2374811"/>
            <a:ext cx="322953" cy="323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56573BE-535C-4C60-84D5-BBE249952BB9}"/>
              </a:ext>
            </a:extLst>
          </p:cNvPr>
          <p:cNvSpPr txBox="1"/>
          <p:nvPr/>
        </p:nvSpPr>
        <p:spPr>
          <a:xfrm>
            <a:off x="6753052" y="1939851"/>
            <a:ext cx="176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 batch</a:t>
            </a:r>
            <a:endParaRPr lang="zh-TW" altLang="en-US" sz="2400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E7FD1F9-9F83-4515-B65E-3D3B03B28D66}"/>
              </a:ext>
            </a:extLst>
          </p:cNvPr>
          <p:cNvCxnSpPr>
            <a:cxnSpLocks/>
          </p:cNvCxnSpPr>
          <p:nvPr/>
        </p:nvCxnSpPr>
        <p:spPr>
          <a:xfrm flipV="1">
            <a:off x="3657416" y="5116525"/>
            <a:ext cx="382569" cy="280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7A1CD63-082B-48F5-BA91-6979AF530027}"/>
              </a:ext>
            </a:extLst>
          </p:cNvPr>
          <p:cNvSpPr txBox="1"/>
          <p:nvPr/>
        </p:nvSpPr>
        <p:spPr>
          <a:xfrm>
            <a:off x="3289422" y="4654860"/>
            <a:ext cx="176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small batch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194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 animBg="1"/>
      <p:bldP spid="12" grpId="0"/>
      <p:bldP spid="13" grpId="0"/>
      <p:bldP spid="14" grpId="0"/>
      <p:bldP spid="21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6C6A3-C777-495E-8E68-12948271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Batch </a:t>
            </a:r>
            <a:r>
              <a:rPr lang="en-US" altLang="zh-TW" dirty="0" err="1"/>
              <a:t>v.s</a:t>
            </a:r>
            <a:r>
              <a:rPr lang="en-US" altLang="zh-TW" dirty="0"/>
              <a:t>. Large Batch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ABB3FD9-079A-4B79-B4EF-6F9527B333AC}"/>
              </a:ext>
            </a:extLst>
          </p:cNvPr>
          <p:cNvGraphicFramePr>
            <a:graphicFrameLocks noGrp="1"/>
          </p:cNvGraphicFramePr>
          <p:nvPr/>
        </p:nvGraphicFramePr>
        <p:xfrm>
          <a:off x="752475" y="1690689"/>
          <a:ext cx="7886701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625">
                  <a:extLst>
                    <a:ext uri="{9D8B030D-6E8A-4147-A177-3AD203B41FA5}">
                      <a16:colId xmlns:a16="http://schemas.microsoft.com/office/drawing/2014/main" val="137626929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600637530"/>
                    </a:ext>
                  </a:extLst>
                </a:gridCol>
                <a:gridCol w="2809876">
                  <a:extLst>
                    <a:ext uri="{9D8B030D-6E8A-4147-A177-3AD203B41FA5}">
                      <a16:colId xmlns:a16="http://schemas.microsoft.com/office/drawing/2014/main" val="370915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Small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Large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15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Speed for one update </a:t>
                      </a:r>
                    </a:p>
                    <a:p>
                      <a:r>
                        <a:rPr lang="en-US" altLang="zh-TW" sz="2400" dirty="0"/>
                        <a:t>(no parallel)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Faster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Slower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855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Speed for one update </a:t>
                      </a:r>
                    </a:p>
                    <a:p>
                      <a:r>
                        <a:rPr lang="en-US" altLang="zh-TW" sz="2400" dirty="0"/>
                        <a:t>(with parallel)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Same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Same (not too large)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73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Time for one epoch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Slower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Faster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96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Gradient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Noisy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Stable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Optimization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Better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Worse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35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Generalization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Better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Worse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941769"/>
                  </a:ext>
                </a:extLst>
              </a:tr>
            </a:tbl>
          </a:graphicData>
        </a:graphic>
      </p:graphicFrame>
      <p:pic>
        <p:nvPicPr>
          <p:cNvPr id="9" name="Picture 2" descr="Win PNG Photos | PNG Mart">
            <a:extLst>
              <a:ext uri="{FF2B5EF4-FFF2-40B4-BE49-F238E27FC236}">
                <a16:creationId xmlns:a16="http://schemas.microsoft.com/office/drawing/2014/main" id="{966C1FE2-ECE3-468C-8E50-A53B24190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54439"/>
            <a:ext cx="595315" cy="51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Win PNG Photos | PNG Mart">
            <a:extLst>
              <a:ext uri="{FF2B5EF4-FFF2-40B4-BE49-F238E27FC236}">
                <a16:creationId xmlns:a16="http://schemas.microsoft.com/office/drawing/2014/main" id="{E0431504-2B69-4A48-BD66-1D2D7A9A5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0" y="4692650"/>
            <a:ext cx="595315" cy="51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Win PNG Photos | PNG Mart">
            <a:extLst>
              <a:ext uri="{FF2B5EF4-FFF2-40B4-BE49-F238E27FC236}">
                <a16:creationId xmlns:a16="http://schemas.microsoft.com/office/drawing/2014/main" id="{B05ECECE-1F65-4F1E-B91D-B2B6C2CE1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599" y="5167311"/>
            <a:ext cx="595315" cy="51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4F6A8DE-C2F6-47BC-9EB9-1B0A69AECC96}"/>
              </a:ext>
            </a:extLst>
          </p:cNvPr>
          <p:cNvSpPr txBox="1"/>
          <p:nvPr/>
        </p:nvSpPr>
        <p:spPr>
          <a:xfrm>
            <a:off x="774700" y="5893123"/>
            <a:ext cx="759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Batch size is a hyperparameter you have to decide.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1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7133A-093C-4A6C-BB48-C29B93F3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Have both fish and bear's paws?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2104A6-1186-4CAD-9799-1E42102E2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i="0" dirty="0">
                <a:effectLst/>
              </a:rPr>
              <a:t>Large Batch Optimization for Deep Learning: Training BERT in 76 minutes (</a:t>
            </a:r>
            <a:r>
              <a:rPr lang="zh-TW" altLang="en-US" sz="2400" dirty="0"/>
              <a:t>https://arxiv.org/abs/1904.00962</a:t>
            </a:r>
            <a:r>
              <a:rPr lang="en-US" altLang="zh-TW" sz="2400" i="0" dirty="0">
                <a:effectLst/>
              </a:rPr>
              <a:t>)</a:t>
            </a:r>
          </a:p>
          <a:p>
            <a:r>
              <a:rPr lang="en-US" altLang="zh-TW" sz="2400" i="0" dirty="0">
                <a:effectLst/>
              </a:rPr>
              <a:t>Extremely Large Minibatch SGD: Training ResNet-50 on ImageNet in 15 Minutes (</a:t>
            </a:r>
            <a:r>
              <a:rPr lang="zh-TW" altLang="en-US" sz="2400" dirty="0"/>
              <a:t>https://arxiv.org/abs/1711.04325</a:t>
            </a:r>
            <a:r>
              <a:rPr lang="en-US" altLang="zh-TW" sz="2400" i="0" dirty="0">
                <a:effectLst/>
              </a:rPr>
              <a:t>)</a:t>
            </a:r>
          </a:p>
          <a:p>
            <a:r>
              <a:rPr lang="en-US" altLang="zh-TW" sz="2400" i="0" dirty="0">
                <a:effectLst/>
              </a:rPr>
              <a:t>Stochastic Weight Averaging in Parallel: Large-Batch Training That Generalizes Well (</a:t>
            </a:r>
            <a:r>
              <a:rPr lang="zh-TW" altLang="en-US" sz="2400" dirty="0"/>
              <a:t>https://arxiv.org/abs/2001.02312</a:t>
            </a:r>
            <a:r>
              <a:rPr lang="en-US" altLang="zh-TW" sz="2400" i="0" dirty="0">
                <a:effectLst/>
              </a:rPr>
              <a:t>)</a:t>
            </a:r>
          </a:p>
          <a:p>
            <a:r>
              <a:rPr lang="en-US" altLang="zh-TW" sz="2400" i="0" dirty="0">
                <a:effectLst/>
              </a:rPr>
              <a:t>Large Batch Training of Convolutional Networks (https://arxiv.org/abs/1708.03888)</a:t>
            </a:r>
          </a:p>
          <a:p>
            <a:r>
              <a:rPr lang="en-US" altLang="zh-TW" sz="2400" dirty="0"/>
              <a:t>Accurate, large minibatch </a:t>
            </a:r>
            <a:r>
              <a:rPr lang="en-US" altLang="zh-TW" sz="2400" dirty="0" err="1"/>
              <a:t>sgd</a:t>
            </a:r>
            <a:r>
              <a:rPr lang="en-US" altLang="zh-TW" sz="2400" dirty="0"/>
              <a:t>: Training </a:t>
            </a:r>
            <a:r>
              <a:rPr lang="en-US" altLang="zh-TW" sz="2400" dirty="0" err="1"/>
              <a:t>imagenet</a:t>
            </a:r>
            <a:r>
              <a:rPr lang="en-US" altLang="zh-TW" sz="2400" dirty="0"/>
              <a:t> in 1 hour (https://arxiv.org/abs/1706.02677)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280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56D5D-8A0E-416D-B0E6-463C5C94D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Warning of Math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400202-50C7-4758-B367-E1F8B07AD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63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FC694-1874-44F5-A276-E45625D54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F5AC3E-57F7-4FA9-B33D-D79464DFC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0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接點 42"/>
          <p:cNvCxnSpPr/>
          <p:nvPr/>
        </p:nvCxnSpPr>
        <p:spPr>
          <a:xfrm>
            <a:off x="6477914" y="5115255"/>
            <a:ext cx="0" cy="7270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6146877" y="479873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接點 41"/>
          <p:cNvCxnSpPr/>
          <p:nvPr/>
        </p:nvCxnSpPr>
        <p:spPr>
          <a:xfrm>
            <a:off x="4542662" y="4091437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2807794" y="4079735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302268" y="2993515"/>
            <a:ext cx="0" cy="2880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</p:cNvCxnSpPr>
          <p:nvPr/>
        </p:nvCxnSpPr>
        <p:spPr>
          <a:xfrm>
            <a:off x="1542915" y="3238604"/>
            <a:ext cx="572461" cy="6237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Gradient …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600809" y="1938564"/>
            <a:ext cx="7914542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570348 w 7754816"/>
              <a:gd name="connsiteY4" fmla="*/ 2665276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570348 w 7754816"/>
              <a:gd name="connsiteY4" fmla="*/ 2665276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710889 w 7754816"/>
              <a:gd name="connsiteY4" fmla="*/ 2916288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710889 w 7754816"/>
              <a:gd name="connsiteY4" fmla="*/ 2916288 h 4208267"/>
              <a:gd name="connsiteX5" fmla="*/ 7209165 w 7754816"/>
              <a:gd name="connsiteY5" fmla="*/ 3270049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250972" y="3474713"/>
                  <a:pt x="5732254" y="3511062"/>
                </a:cubicBezTo>
                <a:cubicBezTo>
                  <a:pt x="6213536" y="3547411"/>
                  <a:pt x="6464737" y="2956457"/>
                  <a:pt x="6710889" y="2916288"/>
                </a:cubicBezTo>
                <a:cubicBezTo>
                  <a:pt x="6957041" y="2876119"/>
                  <a:pt x="7067416" y="3090812"/>
                  <a:pt x="7209165" y="3270049"/>
                </a:cubicBezTo>
                <a:cubicBezTo>
                  <a:pt x="7350914" y="3449286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4226140" y="4001539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411176" y="5984060"/>
            <a:ext cx="8428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829408" y="1830418"/>
            <a:ext cx="0" cy="4362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80543" y="1740578"/>
            <a:ext cx="96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Loss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198531" y="6156681"/>
            <a:ext cx="51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 value of a network parameter w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1009471" y="267699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2491271" y="387634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1194210" y="587600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2706138" y="5870302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4434604" y="5845854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6375849" y="5854050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F62DC23-0C12-448C-AE57-820CDF2AC496}"/>
              </a:ext>
            </a:extLst>
          </p:cNvPr>
          <p:cNvSpPr txBox="1"/>
          <p:nvPr/>
        </p:nvSpPr>
        <p:spPr>
          <a:xfrm>
            <a:off x="3325081" y="1719751"/>
            <a:ext cx="5190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Consider the physical world 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319BB0A2-55FC-43C8-A21A-1E1C6B57D8DF}"/>
              </a:ext>
            </a:extLst>
          </p:cNvPr>
          <p:cNvCxnSpPr>
            <a:cxnSpLocks/>
          </p:cNvCxnSpPr>
          <p:nvPr/>
        </p:nvCxnSpPr>
        <p:spPr>
          <a:xfrm>
            <a:off x="3178104" y="4246346"/>
            <a:ext cx="77942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DBD802C6-CB2A-4EFE-9C2A-D4046E809B68}"/>
              </a:ext>
            </a:extLst>
          </p:cNvPr>
          <p:cNvCxnSpPr>
            <a:cxnSpLocks/>
          </p:cNvCxnSpPr>
          <p:nvPr/>
        </p:nvCxnSpPr>
        <p:spPr>
          <a:xfrm>
            <a:off x="4967244" y="4439100"/>
            <a:ext cx="663073" cy="20794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7E9104CA-39DF-47E1-89AC-844400377840}"/>
              </a:ext>
            </a:extLst>
          </p:cNvPr>
          <p:cNvCxnSpPr>
            <a:cxnSpLocks/>
          </p:cNvCxnSpPr>
          <p:nvPr/>
        </p:nvCxnSpPr>
        <p:spPr>
          <a:xfrm flipV="1">
            <a:off x="6803787" y="4683994"/>
            <a:ext cx="331537" cy="21731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103D7D5-4E2C-47EF-B3B2-092DBCCE65F9}"/>
              </a:ext>
            </a:extLst>
          </p:cNvPr>
          <p:cNvSpPr txBox="1"/>
          <p:nvPr/>
        </p:nvSpPr>
        <p:spPr>
          <a:xfrm>
            <a:off x="3377038" y="2418900"/>
            <a:ext cx="5086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How about put this phenomenon in gradient descent?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47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30" grpId="0" animBg="1"/>
      <p:bldP spid="38" grpId="0" animBg="1"/>
      <p:bldP spid="39" grpId="0" animBg="1"/>
      <p:bldP spid="40" grpId="0" animBg="1"/>
      <p:bldP spid="4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(Vanilla) Gradient Descent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1422174" y="2717227"/>
            <a:ext cx="1709005" cy="623248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119857" y="3337491"/>
            <a:ext cx="908500" cy="683399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3960582" y="3992290"/>
            <a:ext cx="49277" cy="109603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3195780" y="4979154"/>
            <a:ext cx="780335" cy="97413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862211" y="4817963"/>
            <a:ext cx="69019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871194" y="4319804"/>
            <a:ext cx="69019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474068" y="2334993"/>
            <a:ext cx="948106" cy="3822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168277" y="2032344"/>
                <a:ext cx="305532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Starting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</m:oMath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277" y="2032344"/>
                <a:ext cx="3055326" cy="470000"/>
              </a:xfrm>
              <a:prstGeom prst="rect">
                <a:avLst/>
              </a:prstGeom>
              <a:blipFill>
                <a:blip r:embed="rId3"/>
                <a:stretch>
                  <a:fillRect l="-3194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168277" y="2619828"/>
                <a:ext cx="439395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Compute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277" y="2619828"/>
                <a:ext cx="4393958" cy="470000"/>
              </a:xfrm>
              <a:prstGeom prst="rect">
                <a:avLst/>
              </a:prstGeom>
              <a:blipFill>
                <a:blip r:embed="rId4"/>
                <a:stretch>
                  <a:fillRect l="-2219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169741" y="3221046"/>
                <a:ext cx="4169019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𝜂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</m:oMath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41" y="3221046"/>
                <a:ext cx="4169019" cy="470000"/>
              </a:xfrm>
              <a:prstGeom prst="rect">
                <a:avLst/>
              </a:prstGeom>
              <a:blipFill>
                <a:blip r:embed="rId5"/>
                <a:stretch>
                  <a:fillRect l="-2193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184902" y="3779118"/>
                <a:ext cx="399317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Compute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</m:oMath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02" y="3779118"/>
                <a:ext cx="3993172" cy="470000"/>
              </a:xfrm>
              <a:prstGeom prst="rect">
                <a:avLst/>
              </a:prstGeom>
              <a:blipFill>
                <a:blip r:embed="rId6"/>
                <a:stretch>
                  <a:fillRect l="-2443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186366" y="4356069"/>
                <a:ext cx="4169019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zh-TW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𝜂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</m:oMath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366" y="4356069"/>
                <a:ext cx="4169019" cy="470000"/>
              </a:xfrm>
              <a:prstGeom prst="rect">
                <a:avLst/>
              </a:prstGeom>
              <a:blipFill>
                <a:blip r:embed="rId7"/>
                <a:stretch>
                  <a:fillRect l="-2339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 flipH="1" flipV="1">
            <a:off x="2652379" y="2974971"/>
            <a:ext cx="500337" cy="349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4009859" y="3445571"/>
            <a:ext cx="18498" cy="53603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987054" y="4414030"/>
            <a:ext cx="412353" cy="5662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552407" y="4576468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Movement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561390" y="4110059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Gradient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/>
          <p:cNvSpPr txBox="1"/>
          <p:nvPr/>
        </p:nvSpPr>
        <p:spPr>
          <a:xfrm rot="5400000">
            <a:off x="6307999" y="5040472"/>
            <a:ext cx="775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1089519" y="2792155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19" y="2792155"/>
                <a:ext cx="689088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2630829" y="3333998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829" y="3333998"/>
                <a:ext cx="689088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404647" y="3961865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647" y="3961865"/>
                <a:ext cx="689088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328686" y="4760151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86" y="4760151"/>
                <a:ext cx="689088" cy="47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628650" y="2023993"/>
                <a:ext cx="1078707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23993"/>
                <a:ext cx="1078707" cy="47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2748937" y="2585587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937" y="2585587"/>
                <a:ext cx="689088" cy="47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3998472" y="3368862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472" y="3368862"/>
                <a:ext cx="689088" cy="47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166094" y="4518579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094" y="4518579"/>
                <a:ext cx="689088" cy="47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橢圓 51"/>
          <p:cNvSpPr/>
          <p:nvPr/>
        </p:nvSpPr>
        <p:spPr>
          <a:xfrm>
            <a:off x="1313389" y="262370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61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8" grpId="0"/>
      <p:bldP spid="29" grpId="0"/>
      <p:bldP spid="20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8" grpId="0"/>
      <p:bldP spid="49" grpId="0"/>
      <p:bldP spid="50" grpId="0"/>
      <p:bldP spid="51" grpId="0"/>
      <p:bldP spid="5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+ Momentum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091654" y="1468916"/>
                <a:ext cx="258054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Starting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</m:oMath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654" y="1468916"/>
                <a:ext cx="2580542" cy="470000"/>
              </a:xfrm>
              <a:prstGeom prst="rect">
                <a:avLst/>
              </a:prstGeom>
              <a:blipFill>
                <a:blip r:embed="rId2"/>
                <a:stretch>
                  <a:fillRect l="-3538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101909" y="2402286"/>
                <a:ext cx="399317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Compute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</m:oMath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09" y="2402286"/>
                <a:ext cx="3993172" cy="470000"/>
              </a:xfrm>
              <a:prstGeom prst="rect">
                <a:avLst/>
              </a:prstGeom>
              <a:blipFill>
                <a:blip r:embed="rId3"/>
                <a:stretch>
                  <a:fillRect l="-2443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087536" y="3442919"/>
                <a:ext cx="336012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</m:oMath>
                </a14:m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536" y="3442919"/>
                <a:ext cx="3360126" cy="470000"/>
              </a:xfrm>
              <a:prstGeom prst="rect">
                <a:avLst/>
              </a:prstGeom>
              <a:blipFill>
                <a:blip r:embed="rId4"/>
                <a:stretch>
                  <a:fillRect l="-2904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120584" y="3960557"/>
                <a:ext cx="399317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Compute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</m:oMath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584" y="3960557"/>
                <a:ext cx="3993172" cy="470000"/>
              </a:xfrm>
              <a:prstGeom prst="rect">
                <a:avLst/>
              </a:prstGeom>
              <a:blipFill>
                <a:blip r:embed="rId5"/>
                <a:stretch>
                  <a:fillRect l="-2443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101909" y="1930581"/>
                <a:ext cx="336012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Movement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</m:oMath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09" y="1930581"/>
                <a:ext cx="3360126" cy="470000"/>
              </a:xfrm>
              <a:prstGeom prst="rect">
                <a:avLst/>
              </a:prstGeom>
              <a:blipFill>
                <a:blip r:embed="rId6"/>
                <a:stretch>
                  <a:fillRect l="-2904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5087535" y="2925645"/>
                <a:ext cx="405927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Movement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r>
                      <a:rPr kumimoji="0" lang="en-US" altLang="zh-TW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λ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𝜂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</m:oMath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535" y="2925645"/>
                <a:ext cx="4059271" cy="470000"/>
              </a:xfrm>
              <a:prstGeom prst="rect">
                <a:avLst/>
              </a:prstGeom>
              <a:blipFill>
                <a:blip r:embed="rId7"/>
                <a:stretch>
                  <a:fillRect l="-2406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095139" y="4492400"/>
                <a:ext cx="404406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Movement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p>
                    </m:sSup>
                    <m:r>
                      <a:rPr kumimoji="0" lang="en-US" altLang="zh-TW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λ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zh-TW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𝜂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</m:oMath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139" y="4492400"/>
                <a:ext cx="4044062" cy="470000"/>
              </a:xfrm>
              <a:prstGeom prst="rect">
                <a:avLst/>
              </a:prstGeom>
              <a:blipFill>
                <a:blip r:embed="rId8"/>
                <a:stretch>
                  <a:fillRect l="-2413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5101909" y="4954994"/>
                <a:ext cx="336012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p>
                    </m:sSup>
                  </m:oMath>
                </a14:m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09" y="4954994"/>
                <a:ext cx="3360126" cy="470000"/>
              </a:xfrm>
              <a:prstGeom prst="rect">
                <a:avLst/>
              </a:prstGeom>
              <a:blipFill>
                <a:blip r:embed="rId9"/>
                <a:stretch>
                  <a:fillRect l="-2904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>
            <a:off x="1482052" y="3044389"/>
            <a:ext cx="1286264" cy="46908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2756401" y="3512567"/>
            <a:ext cx="879813" cy="991407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3633384" y="4460694"/>
            <a:ext cx="27722" cy="124621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3228310" y="5706908"/>
            <a:ext cx="389211" cy="1048509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452433" y="5277806"/>
            <a:ext cx="69019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452433" y="4746765"/>
            <a:ext cx="69019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443581" y="2607233"/>
            <a:ext cx="948106" cy="3822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 flipV="1">
            <a:off x="2704878" y="3038035"/>
            <a:ext cx="32860" cy="44326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3633384" y="4059418"/>
            <a:ext cx="450017" cy="39363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703232" y="5641540"/>
            <a:ext cx="323690" cy="3426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1142629" y="5036311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Movement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142629" y="4537020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Gradient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1028358" y="3045655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58" y="3045655"/>
                <a:ext cx="689088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2143986" y="3536864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86" y="3536864"/>
                <a:ext cx="689088" cy="47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2907205" y="4191935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205" y="4191935"/>
                <a:ext cx="689088" cy="47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3046718" y="5185827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18" y="5185827"/>
                <a:ext cx="689088" cy="47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943216" y="2400299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16" y="2400299"/>
                <a:ext cx="689088" cy="47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2504347" y="2572537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347" y="2572537"/>
                <a:ext cx="689088" cy="47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3988977" y="3639798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977" y="3639798"/>
                <a:ext cx="689088" cy="47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939737" y="5423673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737" y="5423673"/>
                <a:ext cx="689088" cy="47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/>
          <p:cNvSpPr/>
          <p:nvPr/>
        </p:nvSpPr>
        <p:spPr>
          <a:xfrm>
            <a:off x="1282902" y="289594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>
            <a:off x="2769123" y="3495864"/>
            <a:ext cx="1008308" cy="390738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2728928" y="3512687"/>
            <a:ext cx="78777" cy="747717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3646403" y="4503974"/>
            <a:ext cx="761038" cy="865748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2971614" y="4492400"/>
            <a:ext cx="623423" cy="44047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 flipV="1">
            <a:off x="3283325" y="5618033"/>
            <a:ext cx="311713" cy="23507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3667257" y="5706908"/>
            <a:ext cx="30800" cy="1044483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5189726" y="5471970"/>
            <a:ext cx="3638550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Movement not just based on gradient, but previous movement.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438881" y="5776486"/>
            <a:ext cx="690196" cy="0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1142629" y="5535602"/>
            <a:ext cx="303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Movement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of the last step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609376" y="1542087"/>
            <a:ext cx="422386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Movement: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movement of last step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minus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gradient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at present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BF46F3BF-88CF-4D75-8DD1-A2866ADFF5EC}"/>
                  </a:ext>
                </a:extLst>
              </p:cNvPr>
              <p:cNvSpPr txBox="1"/>
              <p:nvPr/>
            </p:nvSpPr>
            <p:spPr>
              <a:xfrm>
                <a:off x="1826596" y="2818804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BF46F3BF-88CF-4D75-8DD1-A2866ADFF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596" y="2818804"/>
                <a:ext cx="689088" cy="47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2F100E41-9AAD-49A6-AE4D-04A1C4F304CA}"/>
                  </a:ext>
                </a:extLst>
              </p:cNvPr>
              <p:cNvSpPr txBox="1"/>
              <p:nvPr/>
            </p:nvSpPr>
            <p:spPr>
              <a:xfrm>
                <a:off x="3125842" y="3711733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2F100E41-9AAD-49A6-AE4D-04A1C4F30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842" y="3711733"/>
                <a:ext cx="689088" cy="47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D4DB41E7-7E84-4CDF-9265-E775752DF103}"/>
                  </a:ext>
                </a:extLst>
              </p:cNvPr>
              <p:cNvSpPr txBox="1"/>
              <p:nvPr/>
            </p:nvSpPr>
            <p:spPr>
              <a:xfrm>
                <a:off x="3593647" y="4851659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D4DB41E7-7E84-4CDF-9265-E775752DF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647" y="4851659"/>
                <a:ext cx="689088" cy="47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0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85" grpId="0" animBg="1"/>
      <p:bldP spid="57" grpId="0"/>
      <p:bldP spid="58" grpId="0" animBg="1"/>
      <p:bldP spid="56" grpId="0"/>
      <p:bldP spid="60" grpId="0"/>
      <p:bldP spid="6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+ Momentum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31877" y="2955579"/>
                <a:ext cx="4537311" cy="84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the weighted sum of all the previous gradient:</a:t>
                </a:r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7" y="2955579"/>
                <a:ext cx="4537311" cy="849848"/>
              </a:xfrm>
              <a:prstGeom prst="rect">
                <a:avLst/>
              </a:prstGeom>
              <a:blipFill>
                <a:blip r:embed="rId3"/>
                <a:stretch>
                  <a:fillRect l="-2013" t="-4317" b="-158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1376369" y="3978140"/>
                <a:ext cx="258054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69" y="3978140"/>
                <a:ext cx="2580542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1376369" y="4588908"/>
                <a:ext cx="2679159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r>
                      <a:rPr kumimoji="0" lang="en-US" altLang="zh-TW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zh-TW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𝜂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</m:oMath>
                </a14:m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69" y="4588908"/>
                <a:ext cx="2679159" cy="470000"/>
              </a:xfrm>
              <a:prstGeom prst="rect">
                <a:avLst/>
              </a:prstGeom>
              <a:blipFill>
                <a:blip r:embed="rId5"/>
                <a:stretch>
                  <a:fillRect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1378957" y="5267437"/>
                <a:ext cx="404406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p>
                    </m:sSup>
                    <m:r>
                      <a:rPr kumimoji="0" lang="en-US" altLang="zh-TW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λ</m:t>
                    </m:r>
                    <m:r>
                      <a:rPr kumimoji="0" lang="zh-TW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𝜂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zh-TW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𝜂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</m:oMath>
                </a14:m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957" y="5267437"/>
                <a:ext cx="4044062" cy="470000"/>
              </a:xfrm>
              <a:prstGeom prst="rect">
                <a:avLst/>
              </a:prstGeom>
              <a:blipFill>
                <a:blip r:embed="rId6"/>
                <a:stretch>
                  <a:fillRect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字方塊 62"/>
          <p:cNvSpPr txBox="1"/>
          <p:nvPr/>
        </p:nvSpPr>
        <p:spPr>
          <a:xfrm rot="5400000">
            <a:off x="1543039" y="5974127"/>
            <a:ext cx="79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09376" y="1542087"/>
            <a:ext cx="422386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Movement: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movement of last step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minus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gradient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at present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4BEFC5F-6986-4F83-8E67-15753CA56D27}"/>
              </a:ext>
            </a:extLst>
          </p:cNvPr>
          <p:cNvGrpSpPr/>
          <p:nvPr/>
        </p:nvGrpSpPr>
        <p:grpSpPr>
          <a:xfrm>
            <a:off x="5087535" y="1468916"/>
            <a:ext cx="4059271" cy="5203383"/>
            <a:chOff x="5087535" y="1468916"/>
            <a:chExt cx="4059271" cy="52033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06D1BF9E-534F-459E-8D28-CB16E9C1BE92}"/>
                    </a:ext>
                  </a:extLst>
                </p:cNvPr>
                <p:cNvSpPr txBox="1"/>
                <p:nvPr/>
              </p:nvSpPr>
              <p:spPr>
                <a:xfrm>
                  <a:off x="5091654" y="1468916"/>
                  <a:ext cx="2580542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Starting at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</m:oMath>
                  </a14:m>
                  <a:endParaRPr kumimoji="0" lang="zh-TW" altLang="en-US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06D1BF9E-534F-459E-8D28-CB16E9C1B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654" y="1468916"/>
                  <a:ext cx="2580542" cy="470000"/>
                </a:xfrm>
                <a:prstGeom prst="rect">
                  <a:avLst/>
                </a:prstGeom>
                <a:blipFill>
                  <a:blip r:embed="rId7"/>
                  <a:stretch>
                    <a:fillRect l="-3538" t="-7792" b="-298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21A0D189-EF8B-4C83-8737-E2B85F2770B2}"/>
                    </a:ext>
                  </a:extLst>
                </p:cNvPr>
                <p:cNvSpPr txBox="1"/>
                <p:nvPr/>
              </p:nvSpPr>
              <p:spPr>
                <a:xfrm>
                  <a:off x="5101909" y="2402286"/>
                  <a:ext cx="3993172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Compute gradient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</m:oMath>
                  </a14:m>
                  <a:endParaRPr kumimoji="0" lang="zh-TW" altLang="en-US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21A0D189-EF8B-4C83-8737-E2B85F2770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1909" y="2402286"/>
                  <a:ext cx="3993172" cy="470000"/>
                </a:xfrm>
                <a:prstGeom prst="rect">
                  <a:avLst/>
                </a:prstGeom>
                <a:blipFill>
                  <a:blip r:embed="rId8"/>
                  <a:stretch>
                    <a:fillRect l="-2443" t="-7792" b="-298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A5D40578-0354-4ED8-A24B-71E31CADA917}"/>
                    </a:ext>
                  </a:extLst>
                </p:cNvPr>
                <p:cNvSpPr txBox="1"/>
                <p:nvPr/>
              </p:nvSpPr>
              <p:spPr>
                <a:xfrm>
                  <a:off x="5087536" y="3442919"/>
                  <a:ext cx="3360126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Move 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</m:oMath>
                  </a14:m>
                  <a:endParaRPr kumimoji="0" lang="zh-TW" alt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A5D40578-0354-4ED8-A24B-71E31CADA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536" y="3442919"/>
                  <a:ext cx="3360126" cy="470000"/>
                </a:xfrm>
                <a:prstGeom prst="rect">
                  <a:avLst/>
                </a:prstGeom>
                <a:blipFill>
                  <a:blip r:embed="rId9"/>
                  <a:stretch>
                    <a:fillRect l="-2904" t="-7792" b="-298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4581780F-C441-45F1-A914-6A65C398274D}"/>
                    </a:ext>
                  </a:extLst>
                </p:cNvPr>
                <p:cNvSpPr txBox="1"/>
                <p:nvPr/>
              </p:nvSpPr>
              <p:spPr>
                <a:xfrm>
                  <a:off x="5120584" y="3960557"/>
                  <a:ext cx="3993172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Compute gradient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</m:oMath>
                  </a14:m>
                  <a:endParaRPr kumimoji="0" lang="zh-TW" altLang="en-US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4581780F-C441-45F1-A914-6A65C3982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584" y="3960557"/>
                  <a:ext cx="3993172" cy="470000"/>
                </a:xfrm>
                <a:prstGeom prst="rect">
                  <a:avLst/>
                </a:prstGeom>
                <a:blipFill>
                  <a:blip r:embed="rId10"/>
                  <a:stretch>
                    <a:fillRect l="-2443" t="-7792" b="-298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215A8E4B-C584-43E0-AE27-F1C1584DBAE0}"/>
                    </a:ext>
                  </a:extLst>
                </p:cNvPr>
                <p:cNvSpPr txBox="1"/>
                <p:nvPr/>
              </p:nvSpPr>
              <p:spPr>
                <a:xfrm>
                  <a:off x="5101909" y="1930581"/>
                  <a:ext cx="3360126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Movement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𝟎</m:t>
                      </m:r>
                    </m:oMath>
                  </a14:m>
                  <a:endParaRPr kumimoji="0" lang="zh-TW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215A8E4B-C584-43E0-AE27-F1C1584DBA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1909" y="1930581"/>
                  <a:ext cx="3360126" cy="470000"/>
                </a:xfrm>
                <a:prstGeom prst="rect">
                  <a:avLst/>
                </a:prstGeom>
                <a:blipFill>
                  <a:blip r:embed="rId11"/>
                  <a:stretch>
                    <a:fillRect l="-2904" t="-7792" b="-298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C28DADE7-2EAD-4471-8E51-A7FF8BB7A08F}"/>
                    </a:ext>
                  </a:extLst>
                </p:cNvPr>
                <p:cNvSpPr txBox="1"/>
                <p:nvPr/>
              </p:nvSpPr>
              <p:spPr>
                <a:xfrm>
                  <a:off x="5087535" y="2925645"/>
                  <a:ext cx="405927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Movement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  <m:r>
                        <a:rPr kumimoji="0" lang="en-US" altLang="zh-TW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a14:m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=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λ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zh-TW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</m:oMath>
                  </a14:m>
                  <a:endParaRPr kumimoji="0" lang="zh-TW" altLang="en-US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C28DADE7-2EAD-4471-8E51-A7FF8BB7A0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535" y="2925645"/>
                  <a:ext cx="4059271" cy="470000"/>
                </a:xfrm>
                <a:prstGeom prst="rect">
                  <a:avLst/>
                </a:prstGeom>
                <a:blipFill>
                  <a:blip r:embed="rId12"/>
                  <a:stretch>
                    <a:fillRect l="-2406" t="-7792" b="-298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E5BDFF3B-4D87-4C2F-8E3F-8BEA35F771EB}"/>
                    </a:ext>
                  </a:extLst>
                </p:cNvPr>
                <p:cNvSpPr txBox="1"/>
                <p:nvPr/>
              </p:nvSpPr>
              <p:spPr>
                <a:xfrm>
                  <a:off x="5095139" y="4492400"/>
                  <a:ext cx="4044062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Movement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  <m:r>
                        <a:rPr kumimoji="0" lang="en-US" altLang="zh-TW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a14:m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=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λ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</m:oMath>
                  </a14:m>
                  <a:endParaRPr kumimoji="0" lang="zh-TW" altLang="en-US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E5BDFF3B-4D87-4C2F-8E3F-8BEA35F77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139" y="4492400"/>
                  <a:ext cx="4044062" cy="470000"/>
                </a:xfrm>
                <a:prstGeom prst="rect">
                  <a:avLst/>
                </a:prstGeom>
                <a:blipFill>
                  <a:blip r:embed="rId13"/>
                  <a:stretch>
                    <a:fillRect l="-2413" t="-7792" b="-298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2178E10-E878-41EF-90F1-653E9C919173}"/>
                    </a:ext>
                  </a:extLst>
                </p:cNvPr>
                <p:cNvSpPr txBox="1"/>
                <p:nvPr/>
              </p:nvSpPr>
              <p:spPr>
                <a:xfrm>
                  <a:off x="5101909" y="4954994"/>
                  <a:ext cx="3360126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Move 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a14:m>
                  <a:endParaRPr kumimoji="0" lang="zh-TW" alt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2178E10-E878-41EF-90F1-653E9C919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1909" y="4954994"/>
                  <a:ext cx="3360126" cy="470000"/>
                </a:xfrm>
                <a:prstGeom prst="rect">
                  <a:avLst/>
                </a:prstGeom>
                <a:blipFill>
                  <a:blip r:embed="rId14"/>
                  <a:stretch>
                    <a:fillRect l="-2904" t="-7792" b="-2987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5FCF939D-5C9E-4411-BCC0-B2930CFD6822}"/>
                </a:ext>
              </a:extLst>
            </p:cNvPr>
            <p:cNvSpPr txBox="1"/>
            <p:nvPr/>
          </p:nvSpPr>
          <p:spPr>
            <a:xfrm>
              <a:off x="5189726" y="5471970"/>
              <a:ext cx="3638550" cy="120032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Movement not just based on gradient, but previous movement.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62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8" grpId="0"/>
      <p:bldP spid="60" grpId="0"/>
      <p:bldP spid="62" grpId="0"/>
      <p:bldP spid="6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字方塊 29"/>
          <p:cNvSpPr txBox="1"/>
          <p:nvPr/>
        </p:nvSpPr>
        <p:spPr>
          <a:xfrm>
            <a:off x="3659781" y="1603241"/>
            <a:ext cx="5008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Movement =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Negative of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𝜕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𝐿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∕𝜕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𝑤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+ Last Movement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2" name="直線接點 51"/>
          <p:cNvCxnSpPr/>
          <p:nvPr/>
        </p:nvCxnSpPr>
        <p:spPr>
          <a:xfrm>
            <a:off x="7245157" y="4307839"/>
            <a:ext cx="0" cy="13204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3347542" y="4307839"/>
            <a:ext cx="0" cy="13323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5445082" y="5035084"/>
            <a:ext cx="0" cy="60511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+ Momentum</a:t>
            </a:r>
            <a:endParaRPr lang="zh-TW" altLang="en-US" dirty="0"/>
          </a:p>
        </p:txBody>
      </p:sp>
      <p:sp>
        <p:nvSpPr>
          <p:cNvPr id="4" name="手繪多邊形 3"/>
          <p:cNvSpPr/>
          <p:nvPr/>
        </p:nvSpPr>
        <p:spPr>
          <a:xfrm>
            <a:off x="1158073" y="2112736"/>
            <a:ext cx="775481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304044 w 7754816"/>
              <a:gd name="connsiteY3" fmla="*/ 3202633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304044 w 7754816"/>
              <a:gd name="connsiteY3" fmla="*/ 3202633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470552" y="1888951"/>
                  <a:pt x="1019908" y="2356339"/>
                </a:cubicBezTo>
                <a:cubicBezTo>
                  <a:pt x="1569264" y="2823727"/>
                  <a:pt x="2748783" y="2663279"/>
                  <a:pt x="3296139" y="2804328"/>
                </a:cubicBezTo>
                <a:cubicBezTo>
                  <a:pt x="3843495" y="2945377"/>
                  <a:pt x="3781716" y="3192725"/>
                  <a:pt x="4304044" y="3202633"/>
                </a:cubicBezTo>
                <a:cubicBezTo>
                  <a:pt x="4826372" y="3212541"/>
                  <a:pt x="5427087" y="2737711"/>
                  <a:pt x="5820508" y="2602523"/>
                </a:cubicBezTo>
                <a:cubicBezTo>
                  <a:pt x="6213929" y="2467335"/>
                  <a:pt x="6374424" y="2159977"/>
                  <a:pt x="6664570" y="2391508"/>
                </a:cubicBezTo>
                <a:cubicBezTo>
                  <a:pt x="6954716" y="26230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862066" y="5655280"/>
            <a:ext cx="80508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862066" y="2144234"/>
            <a:ext cx="0" cy="35110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48603" y="1698324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loss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5133767" y="4718561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1263133" y="2144234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1690739" y="5818792"/>
            <a:ext cx="591707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1690739" y="5498508"/>
            <a:ext cx="61899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6919863" y="3909680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8" name="直線單箭頭接點 57"/>
          <p:cNvCxnSpPr/>
          <p:nvPr/>
        </p:nvCxnSpPr>
        <p:spPr>
          <a:xfrm flipH="1">
            <a:off x="6749242" y="5479503"/>
            <a:ext cx="459122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7314392" y="5801394"/>
            <a:ext cx="342708" cy="4198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4472766" y="6033714"/>
            <a:ext cx="191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𝜕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𝐿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∕𝜕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𝑤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= 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3016322" y="4149426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>
            <a:off x="3483523" y="5482222"/>
            <a:ext cx="33983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cxnSpLocks/>
          </p:cNvCxnSpPr>
          <p:nvPr/>
        </p:nvCxnSpPr>
        <p:spPr>
          <a:xfrm>
            <a:off x="3823353" y="5495199"/>
            <a:ext cx="649413" cy="0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5576002" y="5833701"/>
            <a:ext cx="77724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1560497" y="2731772"/>
            <a:ext cx="0" cy="303879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1474622" y="555244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3239484" y="5552109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5359885" y="556940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7146439" y="5533776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78" name="群組 77"/>
          <p:cNvGrpSpPr/>
          <p:nvPr/>
        </p:nvGrpSpPr>
        <p:grpSpPr>
          <a:xfrm>
            <a:off x="3828059" y="2459149"/>
            <a:ext cx="3968486" cy="1363780"/>
            <a:chOff x="4244734" y="2308754"/>
            <a:chExt cx="3968486" cy="1363780"/>
          </a:xfrm>
        </p:grpSpPr>
        <p:cxnSp>
          <p:nvCxnSpPr>
            <p:cNvPr id="28" name="直線單箭頭接點 27"/>
            <p:cNvCxnSpPr/>
            <p:nvPr/>
          </p:nvCxnSpPr>
          <p:spPr>
            <a:xfrm>
              <a:off x="4257783" y="3482737"/>
              <a:ext cx="690196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>
              <a:off x="4244734" y="2561247"/>
              <a:ext cx="690196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947979" y="2308754"/>
                  <a:ext cx="326524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Negative of </a:t>
                  </a:r>
                  <a14:m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∕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𝑤</m:t>
                      </m:r>
                    </m:oMath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979" y="2308754"/>
                  <a:ext cx="3265241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91" t="-10667" b="-3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單箭頭接點 31"/>
            <p:cNvCxnSpPr/>
            <p:nvPr/>
          </p:nvCxnSpPr>
          <p:spPr>
            <a:xfrm>
              <a:off x="4257783" y="3038871"/>
              <a:ext cx="690196" cy="0"/>
            </a:xfrm>
            <a:prstGeom prst="straightConnector1">
              <a:avLst/>
            </a:prstGeom>
            <a:ln w="63500">
              <a:solidFill>
                <a:schemeClr val="accent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4955188" y="2754441"/>
              <a:ext cx="2561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Last Movement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4947979" y="3210869"/>
              <a:ext cx="2561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Real Movement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62" name="直線單箭頭接點 61"/>
          <p:cNvCxnSpPr/>
          <p:nvPr/>
        </p:nvCxnSpPr>
        <p:spPr>
          <a:xfrm>
            <a:off x="5576002" y="5525983"/>
            <a:ext cx="777246" cy="0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7290322" y="5476592"/>
            <a:ext cx="652424" cy="11198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cxnSpLocks/>
          </p:cNvCxnSpPr>
          <p:nvPr/>
        </p:nvCxnSpPr>
        <p:spPr>
          <a:xfrm>
            <a:off x="3514278" y="5823538"/>
            <a:ext cx="958488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88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55" grpId="0" animBg="1"/>
      <p:bldP spid="68" grpId="0"/>
      <p:bldP spid="37" grpId="0" animBg="1"/>
      <p:bldP spid="46" grpId="0" animBg="1"/>
      <p:bldP spid="47" grpId="0" animBg="1"/>
      <p:bldP spid="49" grpId="0" animBg="1"/>
      <p:bldP spid="5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5206E-47A0-4928-81A4-3FD2B17A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</a:t>
            </a:r>
            <a:r>
              <a:rPr lang="zh-TW" altLang="en-US" dirty="0"/>
              <a:t> </a:t>
            </a:r>
            <a:r>
              <a:rPr lang="en-US" altLang="zh-TW" dirty="0"/>
              <a:t>Remarks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F122EA-3A15-4E32-83F4-321A338F0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23518"/>
          </a:xfrm>
        </p:spPr>
        <p:txBody>
          <a:bodyPr>
            <a:noAutofit/>
          </a:bodyPr>
          <a:lstStyle/>
          <a:p>
            <a:r>
              <a:rPr lang="en-US" altLang="zh-TW" dirty="0"/>
              <a:t>Critical points have zero gradients. </a:t>
            </a:r>
          </a:p>
          <a:p>
            <a:r>
              <a:rPr lang="en-US" altLang="zh-TW" dirty="0"/>
              <a:t>Critical points can be either saddle points or local minima.</a:t>
            </a:r>
          </a:p>
          <a:p>
            <a:pPr lvl="1"/>
            <a:r>
              <a:rPr lang="en-US" altLang="zh-TW" sz="2800" dirty="0"/>
              <a:t>Can be determined by the Hessian matrix.</a:t>
            </a:r>
          </a:p>
          <a:p>
            <a:pPr lvl="1"/>
            <a:r>
              <a:rPr lang="en-US" altLang="zh-TW" sz="2800" dirty="0"/>
              <a:t>It is possible to escape saddle points along the direction of eigenvectors of the Hessian matrix.</a:t>
            </a:r>
          </a:p>
          <a:p>
            <a:pPr lvl="1"/>
            <a:r>
              <a:rPr lang="en-US" altLang="zh-TW" sz="2800" dirty="0"/>
              <a:t>Local minima may be rare.</a:t>
            </a:r>
          </a:p>
          <a:p>
            <a:r>
              <a:rPr lang="en-US" altLang="zh-TW" dirty="0"/>
              <a:t>Smaller batch size and momentum help escape critical points.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894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C2D920-26E5-43BB-A8B9-1CC5039F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Acknowledgement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69D0A-1404-4CB8-9894-BAFF390A0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感謝作業二助教團隊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陳宣叡、施貽仁、孟妍李威緒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幫忙跑實驗以及蒐集資料</a:t>
            </a:r>
          </a:p>
        </p:txBody>
      </p:sp>
    </p:spTree>
    <p:extLst>
      <p:ext uri="{BB962C8B-B14F-4D97-AF65-F5344CB8AC3E}">
        <p14:creationId xmlns:p14="http://schemas.microsoft.com/office/powerpoint/2010/main" val="103461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281860A-34B3-4AD4-AE2A-AD028009794B}"/>
              </a:ext>
            </a:extLst>
          </p:cNvPr>
          <p:cNvCxnSpPr>
            <a:cxnSpLocks/>
          </p:cNvCxnSpPr>
          <p:nvPr/>
        </p:nvCxnSpPr>
        <p:spPr>
          <a:xfrm flipV="1">
            <a:off x="7151478" y="4815769"/>
            <a:ext cx="1089844" cy="75772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FFD80468-30BC-4DDF-8C54-80603508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Tayler Series Approximation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48257F7-2297-45F4-BC7B-5D1A047C3DD7}"/>
                  </a:ext>
                </a:extLst>
              </p:cNvPr>
              <p:cNvSpPr txBox="1"/>
              <p:nvPr/>
            </p:nvSpPr>
            <p:spPr>
              <a:xfrm>
                <a:off x="628650" y="2285327"/>
                <a:ext cx="7838684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TW" alt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</m:d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zh-TW" altLang="en-U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</m:e>
                          <m:sup>
                            <m: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zh-TW" alt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0" lang="en-US" altLang="zh-TW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zh-TW" altLang="en-US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kumimoji="0" lang="en-US" altLang="zh-TW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TW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𝒈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f>
                      <m:f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zh-TW" alt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0" lang="en-US" altLang="zh-TW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zh-TW" altLang="en-US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kumimoji="0" lang="en-US" altLang="zh-TW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𝐻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TW" alt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sSup>
                          <m:sSupPr>
                            <m:ctrlP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zh-TW" alt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</m:e>
                          <m:sup>
                            <m: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48257F7-2297-45F4-BC7B-5D1A047C3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285327"/>
                <a:ext cx="7838684" cy="608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F84A2C5-736D-4DCE-977A-A3F0441E28F5}"/>
                  </a:ext>
                </a:extLst>
              </p:cNvPr>
              <p:cNvSpPr txBox="1"/>
              <p:nvPr/>
            </p:nvSpPr>
            <p:spPr>
              <a:xfrm>
                <a:off x="543972" y="3232231"/>
                <a:ext cx="3288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Gradient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a </a:t>
                </a:r>
                <a:r>
                  <a:rPr kumimoji="0" lang="en-US" altLang="zh-TW" sz="2400" b="1" i="1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vector</a:t>
                </a:r>
                <a:endParaRPr kumimoji="0" lang="zh-TW" altLang="en-US" sz="2400" b="1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F84A2C5-736D-4DCE-977A-A3F0441E2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72" y="3232231"/>
                <a:ext cx="3288019" cy="461665"/>
              </a:xfrm>
              <a:prstGeom prst="rect">
                <a:avLst/>
              </a:prstGeom>
              <a:blipFill>
                <a:blip r:embed="rId4"/>
                <a:stretch>
                  <a:fillRect l="-277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AD40944-1090-4ACE-8303-F88C4259ACED}"/>
                  </a:ext>
                </a:extLst>
              </p:cNvPr>
              <p:cNvSpPr txBox="1"/>
              <p:nvPr/>
            </p:nvSpPr>
            <p:spPr>
              <a:xfrm>
                <a:off x="654018" y="4852496"/>
                <a:ext cx="31779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Hessian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a </a:t>
                </a:r>
                <a:r>
                  <a:rPr kumimoji="0" lang="en-US" altLang="zh-TW" sz="2400" b="1" i="1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matrix</a:t>
                </a:r>
                <a:endParaRPr kumimoji="0" lang="zh-TW" altLang="en-US" sz="2400" b="1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AD40944-1090-4ACE-8303-F88C4259A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18" y="4852496"/>
                <a:ext cx="3177973" cy="461665"/>
              </a:xfrm>
              <a:prstGeom prst="rect">
                <a:avLst/>
              </a:prstGeom>
              <a:blipFill>
                <a:blip r:embed="rId5"/>
                <a:stretch>
                  <a:fillRect l="-287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45387CF-6C93-4235-9BEC-6E8B2BEE6C6A}"/>
                  </a:ext>
                </a:extLst>
              </p:cNvPr>
              <p:cNvSpPr txBox="1"/>
              <p:nvPr/>
            </p:nvSpPr>
            <p:spPr>
              <a:xfrm>
                <a:off x="3024945" y="3874304"/>
                <a:ext cx="1658531" cy="779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altLang="zh-TW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TW" alt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𝜽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45387CF-6C93-4235-9BEC-6E8B2BEE6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945" y="3874304"/>
                <a:ext cx="1658531" cy="7791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08497B4-27BD-4998-BFE2-FADE18E91C28}"/>
                  </a:ext>
                </a:extLst>
              </p:cNvPr>
              <p:cNvSpPr txBox="1"/>
              <p:nvPr/>
            </p:nvSpPr>
            <p:spPr>
              <a:xfrm>
                <a:off x="1436685" y="5500298"/>
                <a:ext cx="2658933" cy="845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𝑖𝑗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TW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𝜽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TW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𝜽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08497B4-27BD-4998-BFE2-FADE18E91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685" y="5500298"/>
                <a:ext cx="2658933" cy="8453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742EB3E-BC66-41F9-BAC7-5CA15695A5DB}"/>
                  </a:ext>
                </a:extLst>
              </p:cNvPr>
              <p:cNvSpPr txBox="1"/>
              <p:nvPr/>
            </p:nvSpPr>
            <p:spPr>
              <a:xfrm>
                <a:off x="1130909" y="4123620"/>
                <a:ext cx="1577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𝛻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742EB3E-BC66-41F9-BAC7-5CA15695A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09" y="4123620"/>
                <a:ext cx="1577163" cy="369332"/>
              </a:xfrm>
              <a:prstGeom prst="rect">
                <a:avLst/>
              </a:prstGeom>
              <a:blipFill>
                <a:blip r:embed="rId8"/>
                <a:stretch>
                  <a:fillRect l="-4651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19CBB53-E21C-4A33-B887-32B78F7EA63B}"/>
                  </a:ext>
                </a:extLst>
              </p:cNvPr>
              <p:cNvSpPr txBox="1"/>
              <p:nvPr/>
            </p:nvSpPr>
            <p:spPr>
              <a:xfrm>
                <a:off x="407072" y="1712093"/>
                <a:ext cx="7886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zh-TW" alt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around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TW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/>
                  <a:t>can be approximated below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19CBB53-E21C-4A33-B887-32B78F7EA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72" y="1712093"/>
                <a:ext cx="7886700" cy="461665"/>
              </a:xfrm>
              <a:prstGeom prst="rect">
                <a:avLst/>
              </a:prstGeom>
              <a:blipFill>
                <a:blip r:embed="rId9"/>
                <a:stretch>
                  <a:fillRect l="-23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AC893E12-9E67-46B6-B04B-A901FF33AC6F}"/>
              </a:ext>
            </a:extLst>
          </p:cNvPr>
          <p:cNvSpPr/>
          <p:nvPr/>
        </p:nvSpPr>
        <p:spPr>
          <a:xfrm>
            <a:off x="5248162" y="3727363"/>
            <a:ext cx="3219172" cy="2300141"/>
          </a:xfrm>
          <a:custGeom>
            <a:avLst/>
            <a:gdLst>
              <a:gd name="connsiteX0" fmla="*/ 0 w 2235200"/>
              <a:gd name="connsiteY0" fmla="*/ 1248228 h 1988988"/>
              <a:gd name="connsiteX1" fmla="*/ 333829 w 2235200"/>
              <a:gd name="connsiteY1" fmla="*/ 1843314 h 1988988"/>
              <a:gd name="connsiteX2" fmla="*/ 638629 w 2235200"/>
              <a:gd name="connsiteY2" fmla="*/ 1988457 h 1988988"/>
              <a:gd name="connsiteX3" fmla="*/ 1030514 w 2235200"/>
              <a:gd name="connsiteY3" fmla="*/ 1814286 h 1988988"/>
              <a:gd name="connsiteX4" fmla="*/ 1611086 w 2235200"/>
              <a:gd name="connsiteY4" fmla="*/ 1175657 h 1988988"/>
              <a:gd name="connsiteX5" fmla="*/ 2235200 w 2235200"/>
              <a:gd name="connsiteY5" fmla="*/ 0 h 1988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5200" h="1988988">
                <a:moveTo>
                  <a:pt x="0" y="1248228"/>
                </a:moveTo>
                <a:cubicBezTo>
                  <a:pt x="113695" y="1484085"/>
                  <a:pt x="227391" y="1719943"/>
                  <a:pt x="333829" y="1843314"/>
                </a:cubicBezTo>
                <a:cubicBezTo>
                  <a:pt x="440267" y="1966685"/>
                  <a:pt x="522515" y="1993295"/>
                  <a:pt x="638629" y="1988457"/>
                </a:cubicBezTo>
                <a:cubicBezTo>
                  <a:pt x="754743" y="1983619"/>
                  <a:pt x="868438" y="1949753"/>
                  <a:pt x="1030514" y="1814286"/>
                </a:cubicBezTo>
                <a:cubicBezTo>
                  <a:pt x="1192590" y="1678819"/>
                  <a:pt x="1410305" y="1478038"/>
                  <a:pt x="1611086" y="1175657"/>
                </a:cubicBezTo>
                <a:cubicBezTo>
                  <a:pt x="1811867" y="873276"/>
                  <a:pt x="2023533" y="436638"/>
                  <a:pt x="22352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E332BCD6-2E32-482F-9A56-60DB35253FBF}"/>
              </a:ext>
            </a:extLst>
          </p:cNvPr>
          <p:cNvSpPr/>
          <p:nvPr/>
        </p:nvSpPr>
        <p:spPr>
          <a:xfrm>
            <a:off x="6965341" y="5507352"/>
            <a:ext cx="186137" cy="186137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64F455C-BB39-42FE-9E59-54F864982D40}"/>
              </a:ext>
            </a:extLst>
          </p:cNvPr>
          <p:cNvSpPr/>
          <p:nvPr/>
        </p:nvSpPr>
        <p:spPr>
          <a:xfrm>
            <a:off x="8148254" y="4020694"/>
            <a:ext cx="186137" cy="18613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5C653F31-F7BA-43AA-B7EC-12FABD5D5A1C}"/>
                  </a:ext>
                </a:extLst>
              </p:cNvPr>
              <p:cNvSpPr txBox="1"/>
              <p:nvPr/>
            </p:nvSpPr>
            <p:spPr>
              <a:xfrm>
                <a:off x="6770228" y="5045687"/>
                <a:ext cx="57636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sz="2400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5C653F31-F7BA-43AA-B7EC-12FABD5D5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228" y="5045687"/>
                <a:ext cx="576361" cy="461665"/>
              </a:xfrm>
              <a:prstGeom prst="rect">
                <a:avLst/>
              </a:prstGeom>
              <a:blipFill>
                <a:blip r:embed="rId10"/>
                <a:stretch>
                  <a:fillRect l="-31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7D1761C-7551-4733-A34F-CBCF561F5C9D}"/>
                  </a:ext>
                </a:extLst>
              </p:cNvPr>
              <p:cNvSpPr txBox="1"/>
              <p:nvPr/>
            </p:nvSpPr>
            <p:spPr>
              <a:xfrm>
                <a:off x="7698257" y="3695828"/>
                <a:ext cx="63613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7D1761C-7551-4733-A34F-CBCF561F5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57" y="3695828"/>
                <a:ext cx="63613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5BBA310F-50DA-4986-B2A0-72418436AF2F}"/>
              </a:ext>
            </a:extLst>
          </p:cNvPr>
          <p:cNvCxnSpPr/>
          <p:nvPr/>
        </p:nvCxnSpPr>
        <p:spPr>
          <a:xfrm>
            <a:off x="8267303" y="4206831"/>
            <a:ext cx="0" cy="608938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9B6AD21F-6D73-43E9-B154-3BA1387257FB}"/>
              </a:ext>
            </a:extLst>
          </p:cNvPr>
          <p:cNvSpPr/>
          <p:nvPr/>
        </p:nvSpPr>
        <p:spPr>
          <a:xfrm>
            <a:off x="5089585" y="2186860"/>
            <a:ext cx="3425765" cy="8039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FF6D31E-302C-4A72-8EBB-32EE66B70FC7}"/>
              </a:ext>
            </a:extLst>
          </p:cNvPr>
          <p:cNvSpPr/>
          <p:nvPr/>
        </p:nvSpPr>
        <p:spPr>
          <a:xfrm>
            <a:off x="3024945" y="2208271"/>
            <a:ext cx="1764769" cy="80393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2FA17AC-A05C-4A29-99B8-C22CBB8D4A31}"/>
                  </a:ext>
                </a:extLst>
              </p:cNvPr>
              <p:cNvSpPr txBox="1"/>
              <p:nvPr/>
            </p:nvSpPr>
            <p:spPr>
              <a:xfrm>
                <a:off x="5160103" y="4726368"/>
                <a:ext cx="686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zh-TW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2FA17AC-A05C-4A29-99B8-C22CBB8D4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103" y="4726368"/>
                <a:ext cx="686535" cy="369332"/>
              </a:xfrm>
              <a:prstGeom prst="rect">
                <a:avLst/>
              </a:prstGeom>
              <a:blipFill>
                <a:blip r:embed="rId12"/>
                <a:stretch>
                  <a:fillRect l="-973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FBFAFBC-0154-4FF9-8682-4CADAC12D711}"/>
              </a:ext>
            </a:extLst>
          </p:cNvPr>
          <p:cNvCxnSpPr>
            <a:stCxn id="17" idx="6"/>
          </p:cNvCxnSpPr>
          <p:nvPr/>
        </p:nvCxnSpPr>
        <p:spPr>
          <a:xfrm flipV="1">
            <a:off x="7151478" y="5600420"/>
            <a:ext cx="1152544" cy="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2E2D5AE4-9FDE-48A9-8922-1BCDB1BE3AE7}"/>
              </a:ext>
            </a:extLst>
          </p:cNvPr>
          <p:cNvCxnSpPr>
            <a:cxnSpLocks/>
          </p:cNvCxnSpPr>
          <p:nvPr/>
        </p:nvCxnSpPr>
        <p:spPr>
          <a:xfrm flipH="1" flipV="1">
            <a:off x="8270180" y="4815769"/>
            <a:ext cx="0" cy="784651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16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2" grpId="0"/>
      <p:bldP spid="17" grpId="0" animBg="1"/>
      <p:bldP spid="18" grpId="0" animBg="1"/>
      <p:bldP spid="20" grpId="0"/>
      <p:bldP spid="22" grpId="0"/>
      <p:bldP spid="19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3B34F-AD53-4455-8C9C-A5E9FD26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Hessian</a:t>
            </a:r>
            <a:endParaRPr lang="zh-TW" altLang="en-US" dirty="0"/>
          </a:p>
        </p:txBody>
      </p:sp>
      <p:pic>
        <p:nvPicPr>
          <p:cNvPr id="3074" name="Picture 2" descr="Local Minimum, Local Maximum and Saddle Point">
            <a:extLst>
              <a:ext uri="{FF2B5EF4-FFF2-40B4-BE49-F238E27FC236}">
                <a16:creationId xmlns:a16="http://schemas.microsoft.com/office/drawing/2014/main" id="{D93C0C4B-06C7-44A6-B31D-88E371ED0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56" y="4210370"/>
            <a:ext cx="9314496" cy="253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38E961E-0583-4C83-B3C3-2DB8C4C20ECB}"/>
              </a:ext>
            </a:extLst>
          </p:cNvPr>
          <p:cNvSpPr/>
          <p:nvPr/>
        </p:nvSpPr>
        <p:spPr>
          <a:xfrm>
            <a:off x="2312807" y="37829"/>
            <a:ext cx="7058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Source of image: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http://www.offconvex.org/2016/03/22/saddlepoints/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CA4B1D-4816-411D-92CA-F67514CE9C15}"/>
              </a:ext>
            </a:extLst>
          </p:cNvPr>
          <p:cNvSpPr txBox="1"/>
          <p:nvPr/>
        </p:nvSpPr>
        <p:spPr>
          <a:xfrm>
            <a:off x="2219506" y="3716397"/>
            <a:ext cx="514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telling the properties of critical points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2219B12-CB61-4198-B53D-01E0DB4D5C8E}"/>
                  </a:ext>
                </a:extLst>
              </p:cNvPr>
              <p:cNvSpPr txBox="1"/>
              <p:nvPr/>
            </p:nvSpPr>
            <p:spPr>
              <a:xfrm>
                <a:off x="628650" y="2285327"/>
                <a:ext cx="7838684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TW" alt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</m:d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zh-TW" altLang="en-U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</m:e>
                          <m:sup>
                            <m: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zh-TW" alt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0" lang="en-US" altLang="zh-TW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zh-TW" altLang="en-US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kumimoji="0" lang="en-US" altLang="zh-TW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TW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𝒈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f>
                      <m:f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zh-TW" alt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0" lang="en-US" altLang="zh-TW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zh-TW" altLang="en-US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kumimoji="0" lang="en-US" altLang="zh-TW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𝐻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TW" alt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sSup>
                          <m:sSupPr>
                            <m:ctrlP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zh-TW" alt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</m:e>
                          <m:sup>
                            <m:r>
                              <a:rPr kumimoji="0" lang="en-US" altLang="zh-TW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2219B12-CB61-4198-B53D-01E0DB4D5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285327"/>
                <a:ext cx="7838684" cy="608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308270E-C65E-4AE4-8F67-094B7CA550AA}"/>
                  </a:ext>
                </a:extLst>
              </p:cNvPr>
              <p:cNvSpPr txBox="1"/>
              <p:nvPr/>
            </p:nvSpPr>
            <p:spPr>
              <a:xfrm>
                <a:off x="407072" y="1712093"/>
                <a:ext cx="7886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zh-TW" alt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around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TW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/>
                  <a:t>can be approximated below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308270E-C65E-4AE4-8F67-094B7CA55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72" y="1712093"/>
                <a:ext cx="7886700" cy="461665"/>
              </a:xfrm>
              <a:prstGeom prst="rect">
                <a:avLst/>
              </a:prstGeom>
              <a:blipFill>
                <a:blip r:embed="rId4"/>
                <a:stretch>
                  <a:fillRect l="-23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8015EB5-D418-4FB2-AAA2-03E95ABCAEE1}"/>
              </a:ext>
            </a:extLst>
          </p:cNvPr>
          <p:cNvSpPr/>
          <p:nvPr/>
        </p:nvSpPr>
        <p:spPr>
          <a:xfrm>
            <a:off x="5089585" y="2186860"/>
            <a:ext cx="3425765" cy="8039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E741A35-858F-42E1-8952-5969B1EB5D50}"/>
              </a:ext>
            </a:extLst>
          </p:cNvPr>
          <p:cNvSpPr/>
          <p:nvPr/>
        </p:nvSpPr>
        <p:spPr>
          <a:xfrm>
            <a:off x="3024945" y="2208271"/>
            <a:ext cx="1764769" cy="80393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1D8C130-8E2A-4C7B-8FAA-7369A39F223F}"/>
              </a:ext>
            </a:extLst>
          </p:cNvPr>
          <p:cNvSpPr txBox="1"/>
          <p:nvPr/>
        </p:nvSpPr>
        <p:spPr>
          <a:xfrm>
            <a:off x="1176474" y="3090369"/>
            <a:ext cx="2272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At critical point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15568FF-E8EE-42E3-B40F-A9C66A8A6906}"/>
              </a:ext>
            </a:extLst>
          </p:cNvPr>
          <p:cNvCxnSpPr/>
          <p:nvPr/>
        </p:nvCxnSpPr>
        <p:spPr>
          <a:xfrm flipV="1">
            <a:off x="3193143" y="3012203"/>
            <a:ext cx="537028" cy="3089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B5F8AA3-42B4-452D-9196-E9CBACD1B510}"/>
              </a:ext>
            </a:extLst>
          </p:cNvPr>
          <p:cNvCxnSpPr>
            <a:cxnSpLocks/>
          </p:cNvCxnSpPr>
          <p:nvPr/>
        </p:nvCxnSpPr>
        <p:spPr>
          <a:xfrm flipH="1" flipV="1">
            <a:off x="3024946" y="2285327"/>
            <a:ext cx="1648654" cy="6945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90780CE-4101-4A59-ADEE-91696612227F}"/>
              </a:ext>
            </a:extLst>
          </p:cNvPr>
          <p:cNvCxnSpPr>
            <a:cxnSpLocks/>
          </p:cNvCxnSpPr>
          <p:nvPr/>
        </p:nvCxnSpPr>
        <p:spPr>
          <a:xfrm flipH="1">
            <a:off x="5089585" y="3006947"/>
            <a:ext cx="1712882" cy="8065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52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CC6D4A-C61D-49AF-A186-06953557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Hessian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0D8BE2-DBED-4095-B3CA-633F99691C13}"/>
              </a:ext>
            </a:extLst>
          </p:cNvPr>
          <p:cNvSpPr txBox="1"/>
          <p:nvPr/>
        </p:nvSpPr>
        <p:spPr>
          <a:xfrm>
            <a:off x="2849896" y="226899"/>
            <a:ext cx="406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At critical point: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5D58168-155D-4CDF-9B3F-F7F1FEB5E159}"/>
                  </a:ext>
                </a:extLst>
              </p:cNvPr>
              <p:cNvSpPr txBox="1"/>
              <p:nvPr/>
            </p:nvSpPr>
            <p:spPr>
              <a:xfrm>
                <a:off x="1054885" y="2731993"/>
                <a:ext cx="3035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positive definite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5D58168-155D-4CDF-9B3F-F7F1FEB5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85" y="2731993"/>
                <a:ext cx="3035300" cy="461665"/>
              </a:xfrm>
              <a:prstGeom prst="rect">
                <a:avLst/>
              </a:prstGeom>
              <a:blipFill>
                <a:blip r:embed="rId2"/>
                <a:stretch>
                  <a:fillRect l="-40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2E01487-FA53-4B06-8965-A80EA93C1B53}"/>
                  </a:ext>
                </a:extLst>
              </p:cNvPr>
              <p:cNvSpPr txBox="1"/>
              <p:nvPr/>
            </p:nvSpPr>
            <p:spPr>
              <a:xfrm>
                <a:off x="605821" y="2237109"/>
                <a:ext cx="13911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𝐻</m:t>
                      </m:r>
                      <m:r>
                        <a:rPr kumimoji="0" lang="en-US" altLang="zh-TW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𝒗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&gt;0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2E01487-FA53-4B06-8965-A80EA93C1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21" y="2237109"/>
                <a:ext cx="1391150" cy="369332"/>
              </a:xfrm>
              <a:prstGeom prst="rect">
                <a:avLst/>
              </a:prstGeom>
              <a:blipFill>
                <a:blip r:embed="rId3"/>
                <a:stretch>
                  <a:fillRect l="-2620" r="-4803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97B63BC8-B034-437B-AB11-B2E03DDDDC14}"/>
              </a:ext>
            </a:extLst>
          </p:cNvPr>
          <p:cNvSpPr txBox="1"/>
          <p:nvPr/>
        </p:nvSpPr>
        <p:spPr>
          <a:xfrm>
            <a:off x="7018137" y="2197888"/>
            <a:ext cx="202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Local minima</a:t>
            </a:r>
            <a:endParaRPr kumimoji="0" lang="zh-TW" alt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3E2C907E-1798-4D88-BA13-75F9B5813962}"/>
              </a:ext>
            </a:extLst>
          </p:cNvPr>
          <p:cNvSpPr/>
          <p:nvPr/>
        </p:nvSpPr>
        <p:spPr>
          <a:xfrm>
            <a:off x="2324855" y="2265947"/>
            <a:ext cx="541867" cy="2891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B93A3E5-4F02-4397-9234-4F2FA9E9DECF}"/>
              </a:ext>
            </a:extLst>
          </p:cNvPr>
          <p:cNvGrpSpPr/>
          <p:nvPr/>
        </p:nvGrpSpPr>
        <p:grpSpPr>
          <a:xfrm>
            <a:off x="2982962" y="2184445"/>
            <a:ext cx="3299309" cy="461665"/>
            <a:chOff x="3041153" y="1751643"/>
            <a:chExt cx="3299309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9CB47FB8-118A-4686-A3FD-6CD2ABE2B1AE}"/>
                    </a:ext>
                  </a:extLst>
                </p:cNvPr>
                <p:cNvSpPr txBox="1"/>
                <p:nvPr/>
              </p:nvSpPr>
              <p:spPr>
                <a:xfrm>
                  <a:off x="3041153" y="1751643"/>
                  <a:ext cx="30353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Around</a:t>
                  </a:r>
                  <a:r>
                    <a:rPr kumimoji="0" lang="zh-TW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:</a:t>
                  </a:r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9CB47FB8-118A-4686-A3FD-6CD2ABE2B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153" y="1751643"/>
                  <a:ext cx="303530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3012"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A83ADC4E-F02F-4D10-973A-76B27E16660D}"/>
                    </a:ext>
                  </a:extLst>
                </p:cNvPr>
                <p:cNvSpPr txBox="1"/>
                <p:nvPr/>
              </p:nvSpPr>
              <p:spPr>
                <a:xfrm>
                  <a:off x="4541636" y="1783076"/>
                  <a:ext cx="17988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  <m:d>
                          <m:d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zh-TW" alt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𝜽</m:t>
                            </m:r>
                          </m:e>
                        </m:d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&gt;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  <m:d>
                          <m:dPr>
                            <m:ctrlPr>
                              <a:rPr kumimoji="0" lang="en-US" altLang="zh-TW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altLang="zh-TW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A83ADC4E-F02F-4D10-973A-76B27E166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636" y="1783076"/>
                  <a:ext cx="179882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378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6E42D6AD-DC19-4288-9F3E-B98349BFC813}"/>
              </a:ext>
            </a:extLst>
          </p:cNvPr>
          <p:cNvSpPr/>
          <p:nvPr/>
        </p:nvSpPr>
        <p:spPr>
          <a:xfrm>
            <a:off x="6406105" y="2277194"/>
            <a:ext cx="541867" cy="2891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C4C78D7-AE57-4A10-9CC8-43880DC68785}"/>
              </a:ext>
            </a:extLst>
          </p:cNvPr>
          <p:cNvSpPr txBox="1"/>
          <p:nvPr/>
        </p:nvSpPr>
        <p:spPr>
          <a:xfrm>
            <a:off x="4417518" y="2742078"/>
            <a:ext cx="383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All eigen values are positive.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21FAB09E-6A46-40AC-8379-320FFAF9830C}"/>
                  </a:ext>
                </a:extLst>
              </p:cNvPr>
              <p:cNvSpPr txBox="1"/>
              <p:nvPr/>
            </p:nvSpPr>
            <p:spPr>
              <a:xfrm>
                <a:off x="631199" y="3857431"/>
                <a:ext cx="13911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𝐻</m:t>
                      </m:r>
                      <m:r>
                        <a:rPr kumimoji="0" lang="en-US" altLang="zh-TW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𝒗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&lt;0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21FAB09E-6A46-40AC-8379-320FFAF98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9" y="3857431"/>
                <a:ext cx="1391150" cy="369332"/>
              </a:xfrm>
              <a:prstGeom prst="rect">
                <a:avLst/>
              </a:prstGeom>
              <a:blipFill>
                <a:blip r:embed="rId6"/>
                <a:stretch>
                  <a:fillRect l="-3070" r="-48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>
            <a:extLst>
              <a:ext uri="{FF2B5EF4-FFF2-40B4-BE49-F238E27FC236}">
                <a16:creationId xmlns:a16="http://schemas.microsoft.com/office/drawing/2014/main" id="{7BD6900D-6020-43C7-8DFF-3048B1483467}"/>
              </a:ext>
            </a:extLst>
          </p:cNvPr>
          <p:cNvSpPr txBox="1"/>
          <p:nvPr/>
        </p:nvSpPr>
        <p:spPr>
          <a:xfrm>
            <a:off x="7018136" y="3725719"/>
            <a:ext cx="202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Local maxima</a:t>
            </a:r>
            <a:endParaRPr kumimoji="0" lang="zh-TW" alt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089EFDA8-93F4-4D2B-A6B8-35C75DAB838F}"/>
              </a:ext>
            </a:extLst>
          </p:cNvPr>
          <p:cNvSpPr/>
          <p:nvPr/>
        </p:nvSpPr>
        <p:spPr>
          <a:xfrm>
            <a:off x="2301602" y="3869662"/>
            <a:ext cx="541867" cy="2891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50E37D31-3488-4CAE-B06B-B72315F10D00}"/>
              </a:ext>
            </a:extLst>
          </p:cNvPr>
          <p:cNvSpPr/>
          <p:nvPr/>
        </p:nvSpPr>
        <p:spPr>
          <a:xfrm>
            <a:off x="6349683" y="3861949"/>
            <a:ext cx="541867" cy="2891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3C09B959-0C45-4F79-A65E-E0215658E465}"/>
                  </a:ext>
                </a:extLst>
              </p:cNvPr>
              <p:cNvSpPr txBox="1"/>
              <p:nvPr/>
            </p:nvSpPr>
            <p:spPr>
              <a:xfrm>
                <a:off x="618596" y="5198399"/>
                <a:ext cx="56739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Sometimes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𝐻</m:t>
                    </m:r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𝒗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&gt;0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sometimes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𝐻</m:t>
                    </m:r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𝒗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0</m:t>
                    </m:r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3C09B959-0C45-4F79-A65E-E0215658E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96" y="5198399"/>
                <a:ext cx="5673989" cy="369332"/>
              </a:xfrm>
              <a:prstGeom prst="rect">
                <a:avLst/>
              </a:prstGeom>
              <a:blipFill>
                <a:blip r:embed="rId7"/>
                <a:stretch>
                  <a:fillRect l="-3222" t="-26667" r="-1289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A97E0A47-6AD0-4742-B337-B1F82D1A5211}"/>
              </a:ext>
            </a:extLst>
          </p:cNvPr>
          <p:cNvSpPr txBox="1"/>
          <p:nvPr/>
        </p:nvSpPr>
        <p:spPr>
          <a:xfrm>
            <a:off x="7018137" y="5190318"/>
            <a:ext cx="202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Saddle point</a:t>
            </a:r>
            <a:endParaRPr kumimoji="0" lang="zh-TW" alt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5B929EB1-453A-4834-BC61-A7E71E164589}"/>
              </a:ext>
            </a:extLst>
          </p:cNvPr>
          <p:cNvSpPr/>
          <p:nvPr/>
        </p:nvSpPr>
        <p:spPr>
          <a:xfrm>
            <a:off x="6406104" y="5276570"/>
            <a:ext cx="541867" cy="2891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879A49C1-4BDF-4F17-8265-4E7F926DB517}"/>
                  </a:ext>
                </a:extLst>
              </p:cNvPr>
              <p:cNvSpPr txBox="1"/>
              <p:nvPr/>
            </p:nvSpPr>
            <p:spPr>
              <a:xfrm>
                <a:off x="6915459" y="190475"/>
                <a:ext cx="9488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p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𝐻</m:t>
                      </m:r>
                      <m:r>
                        <a:rPr kumimoji="0" lang="en-US" altLang="zh-TW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𝒗</m:t>
                      </m:r>
                    </m:oMath>
                  </m:oMathPara>
                </a14:m>
                <a:endPara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879A49C1-4BDF-4F17-8265-4E7F926DB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459" y="190475"/>
                <a:ext cx="94884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A0BAAD43-7820-4BD1-9219-60643395D2F2}"/>
                  </a:ext>
                </a:extLst>
              </p:cNvPr>
              <p:cNvSpPr txBox="1"/>
              <p:nvPr/>
            </p:nvSpPr>
            <p:spPr>
              <a:xfrm>
                <a:off x="3262775" y="661827"/>
                <a:ext cx="5881225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TW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</m:d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altLang="zh-TW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A0BAAD43-7820-4BD1-9219-60643395D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75" y="661827"/>
                <a:ext cx="5881225" cy="8066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81B31D99-5202-4FC8-B683-398E0F6A382D}"/>
              </a:ext>
            </a:extLst>
          </p:cNvPr>
          <p:cNvSpPr/>
          <p:nvPr/>
        </p:nvSpPr>
        <p:spPr>
          <a:xfrm>
            <a:off x="5700886" y="637612"/>
            <a:ext cx="3341988" cy="9271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4278ABFD-15B0-437E-9049-5EDCF37AAECD}"/>
              </a:ext>
            </a:extLst>
          </p:cNvPr>
          <p:cNvGrpSpPr/>
          <p:nvPr/>
        </p:nvGrpSpPr>
        <p:grpSpPr>
          <a:xfrm>
            <a:off x="2933266" y="3742561"/>
            <a:ext cx="3299309" cy="461665"/>
            <a:chOff x="3041153" y="1751643"/>
            <a:chExt cx="3299309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E3207880-D5CD-41C0-BBEA-01BD50452E1A}"/>
                    </a:ext>
                  </a:extLst>
                </p:cNvPr>
                <p:cNvSpPr txBox="1"/>
                <p:nvPr/>
              </p:nvSpPr>
              <p:spPr>
                <a:xfrm>
                  <a:off x="3041153" y="1751643"/>
                  <a:ext cx="30353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Around</a:t>
                  </a:r>
                  <a:r>
                    <a:rPr kumimoji="0" lang="zh-TW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:</a:t>
                  </a:r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E3207880-D5CD-41C0-BBEA-01BD50452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153" y="1751643"/>
                  <a:ext cx="3035300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3012" t="-10526" b="-2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BD76180A-0A5D-46DD-B6D0-874A4D0C4F91}"/>
                    </a:ext>
                  </a:extLst>
                </p:cNvPr>
                <p:cNvSpPr txBox="1"/>
                <p:nvPr/>
              </p:nvSpPr>
              <p:spPr>
                <a:xfrm>
                  <a:off x="4541636" y="1783076"/>
                  <a:ext cx="17988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altLang="zh-TW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BD76180A-0A5D-46DD-B6D0-874A4D0C4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636" y="1783076"/>
                  <a:ext cx="1798826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339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FDF518-3676-448C-A51E-154DB05BF00E}"/>
              </a:ext>
            </a:extLst>
          </p:cNvPr>
          <p:cNvSpPr txBox="1"/>
          <p:nvPr/>
        </p:nvSpPr>
        <p:spPr>
          <a:xfrm>
            <a:off x="436338" y="2698043"/>
            <a:ext cx="62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2FD2E0B-69D4-4B2F-AF57-C5258141814F}"/>
              </a:ext>
            </a:extLst>
          </p:cNvPr>
          <p:cNvSpPr txBox="1"/>
          <p:nvPr/>
        </p:nvSpPr>
        <p:spPr>
          <a:xfrm>
            <a:off x="3779634" y="2731713"/>
            <a:ext cx="62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95C07707-3CB6-4C52-9CBF-E0CB045F4F2A}"/>
                  </a:ext>
                </a:extLst>
              </p:cNvPr>
              <p:cNvSpPr txBox="1"/>
              <p:nvPr/>
            </p:nvSpPr>
            <p:spPr>
              <a:xfrm>
                <a:off x="1038103" y="4367987"/>
                <a:ext cx="3035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negative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definite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95C07707-3CB6-4C52-9CBF-E0CB045F4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03" y="4367987"/>
                <a:ext cx="3035300" cy="461665"/>
              </a:xfrm>
              <a:prstGeom prst="rect">
                <a:avLst/>
              </a:prstGeom>
              <a:blipFill>
                <a:blip r:embed="rId12"/>
                <a:stretch>
                  <a:fillRect l="-402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>
            <a:extLst>
              <a:ext uri="{FF2B5EF4-FFF2-40B4-BE49-F238E27FC236}">
                <a16:creationId xmlns:a16="http://schemas.microsoft.com/office/drawing/2014/main" id="{911A54CF-659E-4BF4-B80C-27734D8C4CCC}"/>
              </a:ext>
            </a:extLst>
          </p:cNvPr>
          <p:cNvSpPr txBox="1"/>
          <p:nvPr/>
        </p:nvSpPr>
        <p:spPr>
          <a:xfrm>
            <a:off x="4400736" y="4363558"/>
            <a:ext cx="383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All eigen values are negative.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9734861-374F-44DE-AB26-6F9D259EAFD5}"/>
              </a:ext>
            </a:extLst>
          </p:cNvPr>
          <p:cNvSpPr txBox="1"/>
          <p:nvPr/>
        </p:nvSpPr>
        <p:spPr>
          <a:xfrm>
            <a:off x="419556" y="4334037"/>
            <a:ext cx="62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29A0E020-D11A-4B0F-B487-CDAF967F9AB1}"/>
              </a:ext>
            </a:extLst>
          </p:cNvPr>
          <p:cNvSpPr txBox="1"/>
          <p:nvPr/>
        </p:nvSpPr>
        <p:spPr>
          <a:xfrm>
            <a:off x="3762852" y="4367707"/>
            <a:ext cx="62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48" name="箭號: 向右 47">
            <a:extLst>
              <a:ext uri="{FF2B5EF4-FFF2-40B4-BE49-F238E27FC236}">
                <a16:creationId xmlns:a16="http://schemas.microsoft.com/office/drawing/2014/main" id="{CA624091-C78D-4831-BD3A-C8334063B559}"/>
              </a:ext>
            </a:extLst>
          </p:cNvPr>
          <p:cNvSpPr/>
          <p:nvPr/>
        </p:nvSpPr>
        <p:spPr>
          <a:xfrm rot="16200000">
            <a:off x="8006894" y="2720408"/>
            <a:ext cx="459140" cy="3477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箭號: 向右 48">
            <a:extLst>
              <a:ext uri="{FF2B5EF4-FFF2-40B4-BE49-F238E27FC236}">
                <a16:creationId xmlns:a16="http://schemas.microsoft.com/office/drawing/2014/main" id="{C33A850F-27C4-42F3-BF36-D1C54D126420}"/>
              </a:ext>
            </a:extLst>
          </p:cNvPr>
          <p:cNvSpPr/>
          <p:nvPr/>
        </p:nvSpPr>
        <p:spPr>
          <a:xfrm rot="16200000">
            <a:off x="8000815" y="4310105"/>
            <a:ext cx="459140" cy="3477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788BBE4-CC22-43A1-9AC8-452BB4D9D3EA}"/>
              </a:ext>
            </a:extLst>
          </p:cNvPr>
          <p:cNvSpPr txBox="1"/>
          <p:nvPr/>
        </p:nvSpPr>
        <p:spPr>
          <a:xfrm>
            <a:off x="1054885" y="5734508"/>
            <a:ext cx="7887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Some eigen values are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positive, and some are negative.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CC003D9-8762-46CA-BCE5-68D1862D5178}"/>
                  </a:ext>
                </a:extLst>
              </p:cNvPr>
              <p:cNvSpPr txBox="1"/>
              <p:nvPr/>
            </p:nvSpPr>
            <p:spPr>
              <a:xfrm>
                <a:off x="224090" y="1662643"/>
                <a:ext cx="2077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For all </a:t>
                </a:r>
                <a14:m>
                  <m:oMath xmlns:m="http://schemas.openxmlformats.org/officeDocument/2006/math"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CC003D9-8762-46CA-BCE5-68D1862D5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90" y="1662643"/>
                <a:ext cx="2077512" cy="461665"/>
              </a:xfrm>
              <a:prstGeom prst="rect">
                <a:avLst/>
              </a:prstGeom>
              <a:blipFill>
                <a:blip r:embed="rId13"/>
                <a:stretch>
                  <a:fillRect l="-4692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3262F95F-DD12-43E3-B737-BA84C1C5DDD2}"/>
                  </a:ext>
                </a:extLst>
              </p:cNvPr>
              <p:cNvSpPr txBox="1"/>
              <p:nvPr/>
            </p:nvSpPr>
            <p:spPr>
              <a:xfrm>
                <a:off x="222845" y="3338936"/>
                <a:ext cx="2077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For all </a:t>
                </a:r>
                <a14:m>
                  <m:oMath xmlns:m="http://schemas.openxmlformats.org/officeDocument/2006/math"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3262F95F-DD12-43E3-B737-BA84C1C5D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" y="3338936"/>
                <a:ext cx="2077512" cy="461665"/>
              </a:xfrm>
              <a:prstGeom prst="rect">
                <a:avLst/>
              </a:prstGeom>
              <a:blipFill>
                <a:blip r:embed="rId14"/>
                <a:stretch>
                  <a:fillRect l="-4706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箭號: 向右 51">
            <a:extLst>
              <a:ext uri="{FF2B5EF4-FFF2-40B4-BE49-F238E27FC236}">
                <a16:creationId xmlns:a16="http://schemas.microsoft.com/office/drawing/2014/main" id="{E8CFEE4B-41FA-474B-AEDA-B2F02F18965C}"/>
              </a:ext>
            </a:extLst>
          </p:cNvPr>
          <p:cNvSpPr/>
          <p:nvPr/>
        </p:nvSpPr>
        <p:spPr>
          <a:xfrm rot="16200000">
            <a:off x="8003853" y="5723772"/>
            <a:ext cx="459140" cy="3477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11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 animBg="1"/>
      <p:bldP spid="15" grpId="0" animBg="1"/>
      <p:bldP spid="20" grpId="0"/>
      <p:bldP spid="22" grpId="0"/>
      <p:bldP spid="23" grpId="0"/>
      <p:bldP spid="24" grpId="0" animBg="1"/>
      <p:bldP spid="27" grpId="0" animBg="1"/>
      <p:bldP spid="32" grpId="0"/>
      <p:bldP spid="33" grpId="0"/>
      <p:bldP spid="34" grpId="0" animBg="1"/>
      <p:bldP spid="28" grpId="0"/>
      <p:bldP spid="7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50" grpId="0"/>
      <p:bldP spid="4" grpId="0"/>
      <p:bldP spid="37" grpId="0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>
            <a:extLst>
              <a:ext uri="{FF2B5EF4-FFF2-40B4-BE49-F238E27FC236}">
                <a16:creationId xmlns:a16="http://schemas.microsoft.com/office/drawing/2014/main" id="{564F62D2-CDA9-4AE5-9E96-55324E977086}"/>
              </a:ext>
            </a:extLst>
          </p:cNvPr>
          <p:cNvSpPr/>
          <p:nvPr/>
        </p:nvSpPr>
        <p:spPr>
          <a:xfrm>
            <a:off x="4235659" y="1006640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AB56583-2589-4E45-BF24-DB7C0FA7FF36}"/>
              </a:ext>
            </a:extLst>
          </p:cNvPr>
          <p:cNvCxnSpPr>
            <a:cxnSpLocks/>
          </p:cNvCxnSpPr>
          <p:nvPr/>
        </p:nvCxnSpPr>
        <p:spPr>
          <a:xfrm>
            <a:off x="3657427" y="132735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84E1E14-DC2E-4564-99DF-EDFD66278A7F}"/>
              </a:ext>
            </a:extLst>
          </p:cNvPr>
          <p:cNvCxnSpPr>
            <a:cxnSpLocks/>
          </p:cNvCxnSpPr>
          <p:nvPr/>
        </p:nvCxnSpPr>
        <p:spPr>
          <a:xfrm flipV="1">
            <a:off x="4356468" y="1105632"/>
            <a:ext cx="396555" cy="4401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4BEC6B6C-4665-4817-BB3C-4F2963B6D4B2}"/>
              </a:ext>
            </a:extLst>
          </p:cNvPr>
          <p:cNvSpPr/>
          <p:nvPr/>
        </p:nvSpPr>
        <p:spPr>
          <a:xfrm>
            <a:off x="5492959" y="1006640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43A4160-F6D4-4A65-A7B4-3BB8F6EAB28D}"/>
              </a:ext>
            </a:extLst>
          </p:cNvPr>
          <p:cNvCxnSpPr>
            <a:cxnSpLocks/>
          </p:cNvCxnSpPr>
          <p:nvPr/>
        </p:nvCxnSpPr>
        <p:spPr>
          <a:xfrm>
            <a:off x="4914727" y="132735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CA89D77-7D53-4F34-87E8-ACEB1FEC5C9B}"/>
              </a:ext>
            </a:extLst>
          </p:cNvPr>
          <p:cNvCxnSpPr>
            <a:cxnSpLocks/>
          </p:cNvCxnSpPr>
          <p:nvPr/>
        </p:nvCxnSpPr>
        <p:spPr>
          <a:xfrm flipV="1">
            <a:off x="5613768" y="1105632"/>
            <a:ext cx="396555" cy="4401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5679E70-E136-4417-B914-B0AF5C6CD1A1}"/>
              </a:ext>
            </a:extLst>
          </p:cNvPr>
          <p:cNvCxnSpPr>
            <a:cxnSpLocks/>
          </p:cNvCxnSpPr>
          <p:nvPr/>
        </p:nvCxnSpPr>
        <p:spPr>
          <a:xfrm>
            <a:off x="6131134" y="1327354"/>
            <a:ext cx="3667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679C498-7D44-418B-B663-ADF6565DAF4B}"/>
                  </a:ext>
                </a:extLst>
              </p:cNvPr>
              <p:cNvSpPr txBox="1"/>
              <p:nvPr/>
            </p:nvSpPr>
            <p:spPr>
              <a:xfrm>
                <a:off x="3753407" y="862771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679C498-7D44-418B-B663-ADF6565DA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407" y="862771"/>
                <a:ext cx="421847" cy="369332"/>
              </a:xfrm>
              <a:prstGeom prst="rect">
                <a:avLst/>
              </a:prstGeom>
              <a:blipFill>
                <a:blip r:embed="rId3"/>
                <a:stretch>
                  <a:fillRect l="-10145" r="-57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75C9CE9A-58FA-4551-B66F-F7CA05E6F2AE}"/>
                  </a:ext>
                </a:extLst>
              </p:cNvPr>
              <p:cNvSpPr txBox="1"/>
              <p:nvPr/>
            </p:nvSpPr>
            <p:spPr>
              <a:xfrm>
                <a:off x="4994643" y="893351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75C9CE9A-58FA-4551-B66F-F7CA05E6F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643" y="893351"/>
                <a:ext cx="428964" cy="369332"/>
              </a:xfrm>
              <a:prstGeom prst="rect">
                <a:avLst/>
              </a:prstGeom>
              <a:blipFill>
                <a:blip r:embed="rId4"/>
                <a:stretch>
                  <a:fillRect l="-8451" r="-422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3E652AE-F903-43DA-94EB-A0719F80B871}"/>
                  </a:ext>
                </a:extLst>
              </p:cNvPr>
              <p:cNvSpPr txBox="1"/>
              <p:nvPr/>
            </p:nvSpPr>
            <p:spPr>
              <a:xfrm>
                <a:off x="3370361" y="1119589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3E652AE-F903-43DA-94EB-A0719F80B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361" y="1119589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97EAAAA4-183A-49A1-8896-03A5654E7AFB}"/>
                  </a:ext>
                </a:extLst>
              </p:cNvPr>
              <p:cNvSpPr txBox="1"/>
              <p:nvPr/>
            </p:nvSpPr>
            <p:spPr>
              <a:xfrm>
                <a:off x="6515448" y="1107661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97EAAAA4-183A-49A1-8896-03A5654E7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448" y="1107661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號: 左-右雙向 18">
            <a:extLst>
              <a:ext uri="{FF2B5EF4-FFF2-40B4-BE49-F238E27FC236}">
                <a16:creationId xmlns:a16="http://schemas.microsoft.com/office/drawing/2014/main" id="{2F1E4A60-6405-45E1-9A6F-82F12B55F588}"/>
              </a:ext>
            </a:extLst>
          </p:cNvPr>
          <p:cNvSpPr/>
          <p:nvPr/>
        </p:nvSpPr>
        <p:spPr>
          <a:xfrm>
            <a:off x="6907561" y="1207648"/>
            <a:ext cx="445937" cy="236157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62213DA-BB29-4F1F-8965-0D523A6500CB}"/>
                  </a:ext>
                </a:extLst>
              </p:cNvPr>
              <p:cNvSpPr txBox="1"/>
              <p:nvPr/>
            </p:nvSpPr>
            <p:spPr>
              <a:xfrm>
                <a:off x="7449103" y="1088811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62213DA-BB29-4F1F-8965-0D523A650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103" y="1088811"/>
                <a:ext cx="28828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BAC68B9-145E-4884-9E0C-0A5B8A2BD877}"/>
                  </a:ext>
                </a:extLst>
              </p:cNvPr>
              <p:cNvSpPr txBox="1"/>
              <p:nvPr/>
            </p:nvSpPr>
            <p:spPr>
              <a:xfrm>
                <a:off x="3264205" y="1488921"/>
                <a:ext cx="553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BAC68B9-145E-4884-9E0C-0A5B8A2BD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205" y="1488921"/>
                <a:ext cx="553549" cy="369332"/>
              </a:xfrm>
              <a:prstGeom prst="rect">
                <a:avLst/>
              </a:prstGeom>
              <a:blipFill>
                <a:blip r:embed="rId8"/>
                <a:stretch>
                  <a:fillRect l="-5495" r="-1318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19A8D19-2766-483E-815A-2F3FDD6A5746}"/>
                  </a:ext>
                </a:extLst>
              </p:cNvPr>
              <p:cNvSpPr txBox="1"/>
              <p:nvPr/>
            </p:nvSpPr>
            <p:spPr>
              <a:xfrm>
                <a:off x="7225036" y="1589100"/>
                <a:ext cx="553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19A8D19-2766-483E-815A-2F3FDD6A5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036" y="1589100"/>
                <a:ext cx="553549" cy="369332"/>
              </a:xfrm>
              <a:prstGeom prst="rect">
                <a:avLst/>
              </a:prstGeom>
              <a:blipFill>
                <a:blip r:embed="rId9"/>
                <a:stretch>
                  <a:fillRect l="-5495" r="-1318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546FBC9E-6727-42E4-A02D-FE7BFA866F17}"/>
                  </a:ext>
                </a:extLst>
              </p:cNvPr>
              <p:cNvSpPr txBox="1"/>
              <p:nvPr/>
            </p:nvSpPr>
            <p:spPr>
              <a:xfrm>
                <a:off x="3657427" y="331381"/>
                <a:ext cx="299995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𝑦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546FBC9E-6727-42E4-A02D-FE7BFA866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427" y="331381"/>
                <a:ext cx="2999957" cy="369332"/>
              </a:xfrm>
              <a:prstGeom prst="rect">
                <a:avLst/>
              </a:prstGeom>
              <a:blipFill>
                <a:blip r:embed="rId13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7D8C7A2F-112D-4FA2-961D-60A8B4C867C6}"/>
              </a:ext>
            </a:extLst>
          </p:cNvPr>
          <p:cNvSpPr txBox="1"/>
          <p:nvPr/>
        </p:nvSpPr>
        <p:spPr>
          <a:xfrm>
            <a:off x="707366" y="331381"/>
            <a:ext cx="172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Example</a:t>
            </a:r>
            <a:endParaRPr lang="zh-TW" altLang="en-US" sz="3200" b="1" i="1" u="sng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D221DF2-1CB1-4402-A85C-A591EC80E92C}"/>
              </a:ext>
            </a:extLst>
          </p:cNvPr>
          <p:cNvGrpSpPr/>
          <p:nvPr/>
        </p:nvGrpSpPr>
        <p:grpSpPr>
          <a:xfrm>
            <a:off x="1267121" y="1965975"/>
            <a:ext cx="6234690" cy="4537191"/>
            <a:chOff x="1267121" y="1965975"/>
            <a:chExt cx="6234690" cy="4537191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636A9A0F-CC32-41DF-8F71-8B4382723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085" y="2404709"/>
              <a:ext cx="5805726" cy="3770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030695D4-AB81-4A6A-8960-EF87D9627305}"/>
                    </a:ext>
                  </a:extLst>
                </p:cNvPr>
                <p:cNvSpPr txBox="1"/>
                <p:nvPr/>
              </p:nvSpPr>
              <p:spPr>
                <a:xfrm>
                  <a:off x="4641193" y="6133834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030695D4-AB81-4A6A-8960-EF87D9627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193" y="6133834"/>
                  <a:ext cx="421847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8571" r="-428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6FB5E9A0-B446-4C74-AF74-115C3214316B}"/>
                    </a:ext>
                  </a:extLst>
                </p:cNvPr>
                <p:cNvSpPr txBox="1"/>
                <p:nvPr/>
              </p:nvSpPr>
              <p:spPr>
                <a:xfrm>
                  <a:off x="1267121" y="3957397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6FB5E9A0-B446-4C74-AF74-115C32143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121" y="3957397"/>
                  <a:ext cx="428964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28D4E69-498E-49AC-B9C6-1D25FAEC54B2}"/>
                </a:ext>
              </a:extLst>
            </p:cNvPr>
            <p:cNvSpPr txBox="1"/>
            <p:nvPr/>
          </p:nvSpPr>
          <p:spPr>
            <a:xfrm>
              <a:off x="3067682" y="1965975"/>
              <a:ext cx="33706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i="1" u="sng" dirty="0"/>
                <a:t>Error Surface</a:t>
              </a:r>
              <a:endParaRPr lang="zh-TW" altLang="en-US" sz="2800" i="1" u="sng" dirty="0"/>
            </a:p>
          </p:txBody>
        </p:sp>
      </p:grpSp>
      <p:sp>
        <p:nvSpPr>
          <p:cNvPr id="14" name="橢圓 13">
            <a:extLst>
              <a:ext uri="{FF2B5EF4-FFF2-40B4-BE49-F238E27FC236}">
                <a16:creationId xmlns:a16="http://schemas.microsoft.com/office/drawing/2014/main" id="{34230E08-0378-4A71-8214-7AC9C5E6334F}"/>
              </a:ext>
            </a:extLst>
          </p:cNvPr>
          <p:cNvSpPr/>
          <p:nvPr/>
        </p:nvSpPr>
        <p:spPr>
          <a:xfrm>
            <a:off x="4622667" y="4040620"/>
            <a:ext cx="260709" cy="2607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AF769104-FD4F-4041-8FB0-6CF45D86910C}"/>
              </a:ext>
            </a:extLst>
          </p:cNvPr>
          <p:cNvSpPr/>
          <p:nvPr/>
        </p:nvSpPr>
        <p:spPr>
          <a:xfrm>
            <a:off x="2635716" y="4572582"/>
            <a:ext cx="260709" cy="2607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9BA1136C-39D7-4EC7-9587-57D0C023D669}"/>
              </a:ext>
            </a:extLst>
          </p:cNvPr>
          <p:cNvSpPr/>
          <p:nvPr/>
        </p:nvSpPr>
        <p:spPr>
          <a:xfrm>
            <a:off x="3351385" y="4833291"/>
            <a:ext cx="260709" cy="2607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C4DA8F2A-6EC1-4D74-BE6E-F91F2AD17DF3}"/>
              </a:ext>
            </a:extLst>
          </p:cNvPr>
          <p:cNvSpPr/>
          <p:nvPr/>
        </p:nvSpPr>
        <p:spPr>
          <a:xfrm>
            <a:off x="3753407" y="5369079"/>
            <a:ext cx="260709" cy="2607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AA9676F3-912E-4A3A-B23D-C2E2DE32214F}"/>
              </a:ext>
            </a:extLst>
          </p:cNvPr>
          <p:cNvSpPr/>
          <p:nvPr/>
        </p:nvSpPr>
        <p:spPr>
          <a:xfrm>
            <a:off x="5293252" y="2653783"/>
            <a:ext cx="260709" cy="2607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9E64E4B2-C2E6-42E9-8DC1-34FC783E277F}"/>
              </a:ext>
            </a:extLst>
          </p:cNvPr>
          <p:cNvSpPr/>
          <p:nvPr/>
        </p:nvSpPr>
        <p:spPr>
          <a:xfrm>
            <a:off x="5788999" y="3136744"/>
            <a:ext cx="260709" cy="2607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D16EC27-64AF-4E40-AAC4-F9F0195B8C64}"/>
              </a:ext>
            </a:extLst>
          </p:cNvPr>
          <p:cNvSpPr/>
          <p:nvPr/>
        </p:nvSpPr>
        <p:spPr>
          <a:xfrm>
            <a:off x="6527029" y="3429000"/>
            <a:ext cx="260709" cy="2607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F12480-1898-4F92-8CF6-A312FEAA41E6}"/>
              </a:ext>
            </a:extLst>
          </p:cNvPr>
          <p:cNvSpPr txBox="1"/>
          <p:nvPr/>
        </p:nvSpPr>
        <p:spPr>
          <a:xfrm>
            <a:off x="4899966" y="4036179"/>
            <a:ext cx="150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saddle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8F69D77-6197-461D-90E6-61C21B940065}"/>
              </a:ext>
            </a:extLst>
          </p:cNvPr>
          <p:cNvSpPr txBox="1"/>
          <p:nvPr/>
        </p:nvSpPr>
        <p:spPr>
          <a:xfrm>
            <a:off x="6010323" y="2722516"/>
            <a:ext cx="1319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minima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BD4F37D-DA80-4530-A8F4-6C90D139550B}"/>
              </a:ext>
            </a:extLst>
          </p:cNvPr>
          <p:cNvSpPr txBox="1"/>
          <p:nvPr/>
        </p:nvSpPr>
        <p:spPr>
          <a:xfrm>
            <a:off x="3219872" y="4428613"/>
            <a:ext cx="1319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minima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465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4" grpId="0"/>
      <p:bldP spid="16" grpId="0"/>
      <p:bldP spid="17" grpId="0"/>
      <p:bldP spid="18" grpId="0"/>
      <p:bldP spid="19" grpId="0" animBg="1"/>
      <p:bldP spid="20" grpId="0"/>
      <p:bldP spid="9" grpId="0"/>
      <p:bldP spid="21" grpId="0"/>
      <p:bldP spid="24" grpId="0"/>
      <p:bldP spid="1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15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E84534-95B1-458A-B946-ED14433C881B}"/>
                  </a:ext>
                </a:extLst>
              </p:cNvPr>
              <p:cNvSpPr txBox="1"/>
              <p:nvPr/>
            </p:nvSpPr>
            <p:spPr>
              <a:xfrm>
                <a:off x="643959" y="1822908"/>
                <a:ext cx="24655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E84534-95B1-458A-B946-ED14433C8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59" y="1822908"/>
                <a:ext cx="2465547" cy="369332"/>
              </a:xfrm>
              <a:prstGeom prst="rect">
                <a:avLst/>
              </a:prstGeom>
              <a:blipFill>
                <a:blip r:embed="rId2"/>
                <a:stretch>
                  <a:fillRect l="-2475" t="-16393" r="-99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17F672B-0D14-4BDE-A550-8E4758DE030B}"/>
                  </a:ext>
                </a:extLst>
              </p:cNvPr>
              <p:cNvSpPr txBox="1"/>
              <p:nvPr/>
            </p:nvSpPr>
            <p:spPr>
              <a:xfrm>
                <a:off x="617112" y="2560055"/>
                <a:ext cx="3520387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=2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17F672B-0D14-4BDE-A550-8E4758DE0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2" y="2560055"/>
                <a:ext cx="3520387" cy="7627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077A850-75A1-4B6A-B883-D363B182633B}"/>
                  </a:ext>
                </a:extLst>
              </p:cNvPr>
              <p:cNvSpPr txBox="1"/>
              <p:nvPr/>
            </p:nvSpPr>
            <p:spPr>
              <a:xfrm>
                <a:off x="566516" y="3495772"/>
                <a:ext cx="3614643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=2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077A850-75A1-4B6A-B883-D363B1826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16" y="3495772"/>
                <a:ext cx="3614643" cy="7627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E4C64E5-718A-424A-AB5B-A48C40D1B54E}"/>
                  </a:ext>
                </a:extLst>
              </p:cNvPr>
              <p:cNvSpPr txBox="1"/>
              <p:nvPr/>
            </p:nvSpPr>
            <p:spPr>
              <a:xfrm>
                <a:off x="1676740" y="4561540"/>
                <a:ext cx="3003322" cy="801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=2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E4C64E5-718A-424A-AB5B-A48C40D1B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740" y="4561540"/>
                <a:ext cx="3003322" cy="801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450AA05-EB3D-40C8-AD68-55CE3F6CDA95}"/>
                  </a:ext>
                </a:extLst>
              </p:cNvPr>
              <p:cNvSpPr txBox="1"/>
              <p:nvPr/>
            </p:nvSpPr>
            <p:spPr>
              <a:xfrm>
                <a:off x="4907654" y="5640389"/>
                <a:ext cx="3097579" cy="801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=2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450AA05-EB3D-40C8-AD68-55CE3F6CD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654" y="5640389"/>
                <a:ext cx="3097579" cy="801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2146975-D40E-4E93-9FAF-5EDE2028A7ED}"/>
                  </a:ext>
                </a:extLst>
              </p:cNvPr>
              <p:cNvSpPr txBox="1"/>
              <p:nvPr/>
            </p:nvSpPr>
            <p:spPr>
              <a:xfrm>
                <a:off x="4862033" y="4602804"/>
                <a:ext cx="3188822" cy="801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=−2+4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2146975-D40E-4E93-9FAF-5EDE2028A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33" y="4602804"/>
                <a:ext cx="3188822" cy="801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F898678-36E1-4473-A9E3-C1B530AFB5F9}"/>
                  </a:ext>
                </a:extLst>
              </p:cNvPr>
              <p:cNvSpPr txBox="1"/>
              <p:nvPr/>
            </p:nvSpPr>
            <p:spPr>
              <a:xfrm>
                <a:off x="1395915" y="5624429"/>
                <a:ext cx="3188822" cy="801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−2+4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F898678-36E1-4473-A9E3-C1B530AFB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915" y="5624429"/>
                <a:ext cx="3188822" cy="801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群組 26">
            <a:extLst>
              <a:ext uri="{FF2B5EF4-FFF2-40B4-BE49-F238E27FC236}">
                <a16:creationId xmlns:a16="http://schemas.microsoft.com/office/drawing/2014/main" id="{1F28535F-D884-4FB8-81A0-D36B0C26B7A8}"/>
              </a:ext>
            </a:extLst>
          </p:cNvPr>
          <p:cNvGrpSpPr/>
          <p:nvPr/>
        </p:nvGrpSpPr>
        <p:grpSpPr>
          <a:xfrm>
            <a:off x="537803" y="534367"/>
            <a:ext cx="4791155" cy="995482"/>
            <a:chOff x="798844" y="533057"/>
            <a:chExt cx="4791155" cy="995482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4198F81C-2F3E-425F-B3E3-97466975ECC5}"/>
                </a:ext>
              </a:extLst>
            </p:cNvPr>
            <p:cNvSpPr/>
            <p:nvPr/>
          </p:nvSpPr>
          <p:spPr>
            <a:xfrm>
              <a:off x="1770298" y="676926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2C45DB62-90DD-4E87-A207-6BD929B8B8B7}"/>
                </a:ext>
              </a:extLst>
            </p:cNvPr>
            <p:cNvCxnSpPr>
              <a:cxnSpLocks/>
            </p:cNvCxnSpPr>
            <p:nvPr/>
          </p:nvCxnSpPr>
          <p:spPr>
            <a:xfrm>
              <a:off x="1192066" y="997640"/>
              <a:ext cx="576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17C74902-1CA2-4940-B7D8-160DD853C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1107" y="775918"/>
              <a:ext cx="396555" cy="4401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59A041C8-5801-43C5-9966-9FD9EE5D6AA4}"/>
                </a:ext>
              </a:extLst>
            </p:cNvPr>
            <p:cNvSpPr/>
            <p:nvPr/>
          </p:nvSpPr>
          <p:spPr>
            <a:xfrm>
              <a:off x="3027598" y="676926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CE623190-C02D-4FF2-8347-980C5A185444}"/>
                </a:ext>
              </a:extLst>
            </p:cNvPr>
            <p:cNvCxnSpPr>
              <a:cxnSpLocks/>
            </p:cNvCxnSpPr>
            <p:nvPr/>
          </p:nvCxnSpPr>
          <p:spPr>
            <a:xfrm>
              <a:off x="2449366" y="997640"/>
              <a:ext cx="576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806C0D66-44D6-4CE5-B726-B5B24E877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8407" y="775918"/>
              <a:ext cx="396555" cy="4401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7ECABBB2-E726-4ED7-8E09-AEE820105D6E}"/>
                </a:ext>
              </a:extLst>
            </p:cNvPr>
            <p:cNvCxnSpPr>
              <a:cxnSpLocks/>
            </p:cNvCxnSpPr>
            <p:nvPr/>
          </p:nvCxnSpPr>
          <p:spPr>
            <a:xfrm>
              <a:off x="3665773" y="997640"/>
              <a:ext cx="3667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7BDAD78C-8E8B-4B84-A71B-B1ED1C78B412}"/>
                    </a:ext>
                  </a:extLst>
                </p:cNvPr>
                <p:cNvSpPr txBox="1"/>
                <p:nvPr/>
              </p:nvSpPr>
              <p:spPr>
                <a:xfrm>
                  <a:off x="1288046" y="533057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7BDAD78C-8E8B-4B84-A71B-B1ED1C78B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046" y="533057"/>
                  <a:ext cx="42184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8696" r="-57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40BFAA54-DE00-4932-8FC3-EC7F95B455C2}"/>
                    </a:ext>
                  </a:extLst>
                </p:cNvPr>
                <p:cNvSpPr txBox="1"/>
                <p:nvPr/>
              </p:nvSpPr>
              <p:spPr>
                <a:xfrm>
                  <a:off x="2529282" y="563637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40BFAA54-DE00-4932-8FC3-EC7F95B455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282" y="563637"/>
                  <a:ext cx="42896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DA607F42-2045-4C00-B2F9-9BACD3229F0C}"/>
                    </a:ext>
                  </a:extLst>
                </p:cNvPr>
                <p:cNvSpPr txBox="1"/>
                <p:nvPr/>
              </p:nvSpPr>
              <p:spPr>
                <a:xfrm>
                  <a:off x="905000" y="789875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DA607F42-2045-4C00-B2F9-9BACD3229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000" y="789875"/>
                  <a:ext cx="241733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7B3AE69E-5F90-49A8-9480-0045D9D8B3A6}"/>
                    </a:ext>
                  </a:extLst>
                </p:cNvPr>
                <p:cNvSpPr txBox="1"/>
                <p:nvPr/>
              </p:nvSpPr>
              <p:spPr>
                <a:xfrm>
                  <a:off x="4050087" y="777947"/>
                  <a:ext cx="2457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7B3AE69E-5F90-49A8-9480-0045D9D8B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087" y="777947"/>
                  <a:ext cx="245708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9268" r="-26829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箭號: 左-右雙向 22">
              <a:extLst>
                <a:ext uri="{FF2B5EF4-FFF2-40B4-BE49-F238E27FC236}">
                  <a16:creationId xmlns:a16="http://schemas.microsoft.com/office/drawing/2014/main" id="{5C4C5E75-3742-477E-BD06-48DC67F70253}"/>
                </a:ext>
              </a:extLst>
            </p:cNvPr>
            <p:cNvSpPr/>
            <p:nvPr/>
          </p:nvSpPr>
          <p:spPr>
            <a:xfrm>
              <a:off x="4442200" y="877934"/>
              <a:ext cx="445937" cy="236157"/>
            </a:xfrm>
            <a:prstGeom prst="left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830F14D9-E721-4A0B-8261-AD6A4FC97E2D}"/>
                    </a:ext>
                  </a:extLst>
                </p:cNvPr>
                <p:cNvSpPr txBox="1"/>
                <p:nvPr/>
              </p:nvSpPr>
              <p:spPr>
                <a:xfrm>
                  <a:off x="4983742" y="759097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830F14D9-E721-4A0B-8261-AD6A4FC97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742" y="759097"/>
                  <a:ext cx="288284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AD0E6765-71EF-4552-A5DC-294066482201}"/>
                    </a:ext>
                  </a:extLst>
                </p:cNvPr>
                <p:cNvSpPr txBox="1"/>
                <p:nvPr/>
              </p:nvSpPr>
              <p:spPr>
                <a:xfrm>
                  <a:off x="798844" y="1159207"/>
                  <a:ext cx="5535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=1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AD0E6765-71EF-4552-A5DC-294066482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844" y="1159207"/>
                  <a:ext cx="553549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5495" r="-13187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EB872AA5-784A-47A5-AA0B-C343B973F199}"/>
                    </a:ext>
                  </a:extLst>
                </p:cNvPr>
                <p:cNvSpPr txBox="1"/>
                <p:nvPr/>
              </p:nvSpPr>
              <p:spPr>
                <a:xfrm>
                  <a:off x="5036450" y="1141954"/>
                  <a:ext cx="5535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=1</m:t>
                        </m:r>
                      </m:oMath>
                    </m:oMathPara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EB872AA5-784A-47A5-AA0B-C343B973F1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450" y="1141954"/>
                  <a:ext cx="553549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5495" r="-13187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6B94572-C21A-4948-A52F-B5776FACBD1A}"/>
                  </a:ext>
                </a:extLst>
              </p:cNvPr>
              <p:cNvSpPr txBox="1"/>
              <p:nvPr/>
            </p:nvSpPr>
            <p:spPr>
              <a:xfrm>
                <a:off x="3165849" y="1822908"/>
                <a:ext cx="20306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6B94572-C21A-4948-A52F-B5776FACB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849" y="1822908"/>
                <a:ext cx="2030620" cy="369332"/>
              </a:xfrm>
              <a:prstGeom prst="rect">
                <a:avLst/>
              </a:prstGeom>
              <a:blipFill>
                <a:blip r:embed="rId17"/>
                <a:stretch>
                  <a:fillRect l="-1201" r="-90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2">
            <a:extLst>
              <a:ext uri="{FF2B5EF4-FFF2-40B4-BE49-F238E27FC236}">
                <a16:creationId xmlns:a16="http://schemas.microsoft.com/office/drawing/2014/main" id="{CD3BE379-CE0D-4A57-8A21-675D68041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1" y="185662"/>
            <a:ext cx="3481988" cy="226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37FFB875-D78C-4521-9E7C-9F735DF414D3}"/>
                  </a:ext>
                </a:extLst>
              </p:cNvPr>
              <p:cNvSpPr txBox="1"/>
              <p:nvPr/>
            </p:nvSpPr>
            <p:spPr>
              <a:xfrm>
                <a:off x="6712209" y="2689138"/>
                <a:ext cx="203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37FFB875-D78C-4521-9E7C-9F735DF41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209" y="2689138"/>
                <a:ext cx="2035878" cy="369332"/>
              </a:xfrm>
              <a:prstGeom prst="rect">
                <a:avLst/>
              </a:prstGeom>
              <a:blipFill>
                <a:blip r:embed="rId19"/>
                <a:stretch>
                  <a:fillRect l="-1497" r="-329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EF80E0A9-797F-4F80-BE2B-A60BB5B7FB63}"/>
              </a:ext>
            </a:extLst>
          </p:cNvPr>
          <p:cNvSpPr txBox="1"/>
          <p:nvPr/>
        </p:nvSpPr>
        <p:spPr>
          <a:xfrm>
            <a:off x="4722701" y="2656270"/>
            <a:ext cx="2429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Critical point: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978A4B4D-FBFB-4B90-A876-1C6F4080BEF5}"/>
                  </a:ext>
                </a:extLst>
              </p:cNvPr>
              <p:cNvSpPr txBox="1"/>
              <p:nvPr/>
            </p:nvSpPr>
            <p:spPr>
              <a:xfrm>
                <a:off x="4595511" y="3164118"/>
                <a:ext cx="2033442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978A4B4D-FBFB-4B90-A876-1C6F4080B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511" y="3164118"/>
                <a:ext cx="2033442" cy="6158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78FE9F3-B26D-43ED-9074-374F9DA72B9F}"/>
                  </a:ext>
                </a:extLst>
              </p:cNvPr>
              <p:cNvSpPr txBox="1"/>
              <p:nvPr/>
            </p:nvSpPr>
            <p:spPr>
              <a:xfrm>
                <a:off x="6739780" y="3330464"/>
                <a:ext cx="2147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TW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𝜆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=2,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78FE9F3-B26D-43ED-9074-374F9DA72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780" y="3330464"/>
                <a:ext cx="2147639" cy="369332"/>
              </a:xfrm>
              <a:prstGeom prst="rect">
                <a:avLst/>
              </a:prstGeom>
              <a:blipFill>
                <a:blip r:embed="rId21"/>
                <a:stretch>
                  <a:fillRect l="-3125" r="-284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9EBC82C0-AD8B-4220-A3FB-D8FEF9B5CF00}"/>
              </a:ext>
            </a:extLst>
          </p:cNvPr>
          <p:cNvSpPr txBox="1"/>
          <p:nvPr/>
        </p:nvSpPr>
        <p:spPr>
          <a:xfrm>
            <a:off x="5795189" y="3843565"/>
            <a:ext cx="221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u="sng" dirty="0"/>
              <a:t>Saddle point</a:t>
            </a:r>
            <a:endParaRPr lang="zh-TW" altLang="en-US" sz="2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F1EE1AC-6374-42CE-8579-2B73F24C9E56}"/>
                  </a:ext>
                </a:extLst>
              </p:cNvPr>
              <p:cNvSpPr txBox="1"/>
              <p:nvPr/>
            </p:nvSpPr>
            <p:spPr>
              <a:xfrm>
                <a:off x="3388510" y="311341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F1EE1AC-6374-42CE-8579-2B73F24C9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510" y="3113410"/>
                <a:ext cx="914400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B7BC5F2D-1FE2-4773-9303-791788023C57}"/>
                  </a:ext>
                </a:extLst>
              </p:cNvPr>
              <p:cNvSpPr txBox="1"/>
              <p:nvPr/>
            </p:nvSpPr>
            <p:spPr>
              <a:xfrm>
                <a:off x="3378669" y="4078396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B7BC5F2D-1FE2-4773-9303-791788023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669" y="4078396"/>
                <a:ext cx="914400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01A267F-0441-4EA4-B3CF-3B522CDCEBF2}"/>
                  </a:ext>
                </a:extLst>
              </p:cNvPr>
              <p:cNvSpPr txBox="1"/>
              <p:nvPr/>
            </p:nvSpPr>
            <p:spPr>
              <a:xfrm>
                <a:off x="3638234" y="5162764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01A267F-0441-4EA4-B3CF-3B522CDC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234" y="5162764"/>
                <a:ext cx="914400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8ED731E-E867-4D87-9AB3-C5F11A9610AF}"/>
                  </a:ext>
                </a:extLst>
              </p:cNvPr>
              <p:cNvSpPr txBox="1"/>
              <p:nvPr/>
            </p:nvSpPr>
            <p:spPr>
              <a:xfrm>
                <a:off x="7356399" y="6229522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8ED731E-E867-4D87-9AB3-C5F11A961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399" y="6229522"/>
                <a:ext cx="914400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0C43BCC6-41B2-426F-9798-7D2598CCDF0A}"/>
                  </a:ext>
                </a:extLst>
              </p:cNvPr>
              <p:cNvSpPr txBox="1"/>
              <p:nvPr/>
            </p:nvSpPr>
            <p:spPr>
              <a:xfrm>
                <a:off x="3803120" y="6252743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0C43BCC6-41B2-426F-9798-7D2598CCD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120" y="6252743"/>
                <a:ext cx="914400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02D5B099-594F-417A-9007-73119C1FADCB}"/>
                  </a:ext>
                </a:extLst>
              </p:cNvPr>
              <p:cNvSpPr txBox="1"/>
              <p:nvPr/>
            </p:nvSpPr>
            <p:spPr>
              <a:xfrm>
                <a:off x="7465709" y="5193011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02D5B099-594F-417A-9007-73119C1FA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09" y="5193011"/>
                <a:ext cx="914400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F368E5F0-A8BF-497A-97E1-A4635613FDC1}"/>
              </a:ext>
            </a:extLst>
          </p:cNvPr>
          <p:cNvSpPr/>
          <p:nvPr/>
        </p:nvSpPr>
        <p:spPr>
          <a:xfrm>
            <a:off x="537803" y="2447159"/>
            <a:ext cx="725732" cy="191962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5D1EC852-81A3-46C1-879F-C13B85148F12}"/>
                  </a:ext>
                </a:extLst>
              </p:cNvPr>
              <p:cNvSpPr txBox="1"/>
              <p:nvPr/>
            </p:nvSpPr>
            <p:spPr>
              <a:xfrm>
                <a:off x="522178" y="4309228"/>
                <a:ext cx="7569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kumimoji="0" lang="zh-TW" altLang="en-US" sz="2800" b="1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5D1EC852-81A3-46C1-879F-C13B85148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78" y="4309228"/>
                <a:ext cx="756981" cy="5232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29D4F8AD-FD1E-4698-805A-481E0B3FD6AD}"/>
                  </a:ext>
                </a:extLst>
              </p:cNvPr>
              <p:cNvSpPr txBox="1"/>
              <p:nvPr/>
            </p:nvSpPr>
            <p:spPr>
              <a:xfrm>
                <a:off x="580369" y="5131986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29D4F8AD-FD1E-4698-805A-481E0B3FD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69" y="5131986"/>
                <a:ext cx="914400" cy="52322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AA747DA0-40A5-4492-80C8-48910D2FA4B4}"/>
              </a:ext>
            </a:extLst>
          </p:cNvPr>
          <p:cNvSpPr/>
          <p:nvPr/>
        </p:nvSpPr>
        <p:spPr>
          <a:xfrm>
            <a:off x="1651729" y="4519803"/>
            <a:ext cx="725732" cy="9179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B0A076D-9B94-4707-A16B-9A0F9E9536D2}"/>
              </a:ext>
            </a:extLst>
          </p:cNvPr>
          <p:cNvSpPr/>
          <p:nvPr/>
        </p:nvSpPr>
        <p:spPr>
          <a:xfrm>
            <a:off x="4828109" y="4520989"/>
            <a:ext cx="1112725" cy="9179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ED45EB1A-CAAD-4D5D-ADEB-F6B80E02A2F9}"/>
              </a:ext>
            </a:extLst>
          </p:cNvPr>
          <p:cNvSpPr/>
          <p:nvPr/>
        </p:nvSpPr>
        <p:spPr>
          <a:xfrm>
            <a:off x="1370955" y="5582218"/>
            <a:ext cx="1112725" cy="9179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4FC009B5-9032-4B91-B7DB-BBD0338BE553}"/>
              </a:ext>
            </a:extLst>
          </p:cNvPr>
          <p:cNvSpPr/>
          <p:nvPr/>
        </p:nvSpPr>
        <p:spPr>
          <a:xfrm>
            <a:off x="4906093" y="5622367"/>
            <a:ext cx="725732" cy="9179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2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32" grpId="0"/>
      <p:bldP spid="2" grpId="0"/>
      <p:bldP spid="37" grpId="0"/>
      <p:bldP spid="38" grpId="0"/>
      <p:bldP spid="3" grpId="0"/>
      <p:bldP spid="4" grpId="0"/>
      <p:bldP spid="33" grpId="0"/>
      <p:bldP spid="34" grpId="0"/>
      <p:bldP spid="35" grpId="0"/>
      <p:bldP spid="36" grpId="0"/>
      <p:bldP spid="39" grpId="0"/>
      <p:bldP spid="28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8A4C0B1-347D-4838-AA8B-68FAFE1F6AA5}"/>
                  </a:ext>
                </a:extLst>
              </p:cNvPr>
              <p:cNvSpPr txBox="1"/>
              <p:nvPr/>
            </p:nvSpPr>
            <p:spPr>
              <a:xfrm>
                <a:off x="603703" y="5114194"/>
                <a:ext cx="497046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zh-TW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altLang="zh-TW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8A4C0B1-347D-4838-AA8B-68FAFE1F6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03" y="5114194"/>
                <a:ext cx="4970463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8713FF7-21B6-4AE0-8267-EB229DC464A3}"/>
                  </a:ext>
                </a:extLst>
              </p:cNvPr>
              <p:cNvSpPr txBox="1"/>
              <p:nvPr/>
            </p:nvSpPr>
            <p:spPr>
              <a:xfrm>
                <a:off x="652939" y="2252215"/>
                <a:ext cx="56739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Sometimes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𝐻</m:t>
                    </m:r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𝒗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&gt;0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sometimes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𝒗</m:t>
                        </m:r>
                      </m:e>
                      <m:sup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𝐻</m:t>
                    </m:r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𝒗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0</m:t>
                    </m:r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8713FF7-21B6-4AE0-8267-EB229DC46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9" y="2252215"/>
                <a:ext cx="5673989" cy="369332"/>
              </a:xfrm>
              <a:prstGeom prst="rect">
                <a:avLst/>
              </a:prstGeom>
              <a:blipFill>
                <a:blip r:embed="rId4"/>
                <a:stretch>
                  <a:fillRect l="-3222" t="-24590" r="-1289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F22230F6-DCC0-476D-9054-B8DC78EF8B4E}"/>
              </a:ext>
            </a:extLst>
          </p:cNvPr>
          <p:cNvSpPr txBox="1"/>
          <p:nvPr/>
        </p:nvSpPr>
        <p:spPr>
          <a:xfrm>
            <a:off x="6927093" y="2205291"/>
            <a:ext cx="2024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Saddle point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A5B04EF8-102E-4173-8CD3-54967AADDBC0}"/>
              </a:ext>
            </a:extLst>
          </p:cNvPr>
          <p:cNvSpPr/>
          <p:nvPr/>
        </p:nvSpPr>
        <p:spPr>
          <a:xfrm>
            <a:off x="6483485" y="2252215"/>
            <a:ext cx="372685" cy="3678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71088D5-2E0C-4392-8C61-4A266FDECD18}"/>
                  </a:ext>
                </a:extLst>
              </p:cNvPr>
              <p:cNvSpPr txBox="1"/>
              <p:nvPr/>
            </p:nvSpPr>
            <p:spPr>
              <a:xfrm>
                <a:off x="780792" y="3492547"/>
                <a:ext cx="32696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𝒖</m:t>
                    </m:r>
                  </m:oMath>
                </a14:m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is an eigen vector of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71088D5-2E0C-4392-8C61-4A266FDEC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92" y="3492547"/>
                <a:ext cx="3269655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號: 向右 8">
            <a:extLst>
              <a:ext uri="{FF2B5EF4-FFF2-40B4-BE49-F238E27FC236}">
                <a16:creationId xmlns:a16="http://schemas.microsoft.com/office/drawing/2014/main" id="{4F93C53A-F98D-4624-B979-E096E5FFCFBB}"/>
              </a:ext>
            </a:extLst>
          </p:cNvPr>
          <p:cNvSpPr/>
          <p:nvPr/>
        </p:nvSpPr>
        <p:spPr>
          <a:xfrm>
            <a:off x="4188141" y="3813257"/>
            <a:ext cx="811311" cy="2819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5ACFB34-FCDD-4C6E-B370-93048EBF29F0}"/>
                  </a:ext>
                </a:extLst>
              </p:cNvPr>
              <p:cNvSpPr txBox="1"/>
              <p:nvPr/>
            </p:nvSpPr>
            <p:spPr>
              <a:xfrm>
                <a:off x="5196720" y="3750983"/>
                <a:ext cx="8483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𝒖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𝐻</m:t>
                      </m:r>
                      <m:r>
                        <a:rPr kumimoji="0" lang="en-US" altLang="zh-TW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𝒖</m:t>
                      </m:r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5ACFB34-FCDD-4C6E-B370-93048EBF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720" y="3750983"/>
                <a:ext cx="848309" cy="369332"/>
              </a:xfrm>
              <a:prstGeom prst="rect">
                <a:avLst/>
              </a:prstGeom>
              <a:blipFill>
                <a:blip r:embed="rId6"/>
                <a:stretch>
                  <a:fillRect l="-5000" r="-357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7AA1DEB-71E8-4846-9B45-65B3D41C4C1D}"/>
                  </a:ext>
                </a:extLst>
              </p:cNvPr>
              <p:cNvSpPr txBox="1"/>
              <p:nvPr/>
            </p:nvSpPr>
            <p:spPr>
              <a:xfrm>
                <a:off x="6063569" y="3750983"/>
                <a:ext cx="13527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𝒖</m:t>
                          </m:r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TW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7AA1DEB-71E8-4846-9B45-65B3D41C4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569" y="3750983"/>
                <a:ext cx="1352742" cy="369332"/>
              </a:xfrm>
              <a:prstGeom prst="rect">
                <a:avLst/>
              </a:prstGeom>
              <a:blipFill>
                <a:blip r:embed="rId7"/>
                <a:stretch>
                  <a:fillRect l="-180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D80E901-C407-410B-9386-994331AB9961}"/>
                  </a:ext>
                </a:extLst>
              </p:cNvPr>
              <p:cNvSpPr txBox="1"/>
              <p:nvPr/>
            </p:nvSpPr>
            <p:spPr>
              <a:xfrm>
                <a:off x="7381397" y="3750983"/>
                <a:ext cx="12144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𝒖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D80E901-C407-410B-9386-994331AB9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97" y="3750983"/>
                <a:ext cx="1214435" cy="369332"/>
              </a:xfrm>
              <a:prstGeom prst="rect">
                <a:avLst/>
              </a:prstGeom>
              <a:blipFill>
                <a:blip r:embed="rId8"/>
                <a:stretch>
                  <a:fillRect l="-2513" r="-150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1DBAC88-1D3B-45BA-B41D-DF7042E8EF89}"/>
                  </a:ext>
                </a:extLst>
              </p:cNvPr>
              <p:cNvSpPr txBox="1"/>
              <p:nvPr/>
            </p:nvSpPr>
            <p:spPr>
              <a:xfrm>
                <a:off x="778709" y="3896000"/>
                <a:ext cx="37268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𝜆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the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eigen value of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1DBAC88-1D3B-45BA-B41D-DF7042E8E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09" y="3896000"/>
                <a:ext cx="3726891" cy="461665"/>
              </a:xfrm>
              <a:prstGeom prst="rect">
                <a:avLst/>
              </a:prstGeom>
              <a:blipFill>
                <a:blip r:embed="rId9"/>
                <a:stretch>
                  <a:fillRect l="-49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7A73AE4E-70E7-4383-B47F-3437EAFE545A}"/>
                  </a:ext>
                </a:extLst>
              </p:cNvPr>
              <p:cNvSpPr txBox="1"/>
              <p:nvPr/>
            </p:nvSpPr>
            <p:spPr>
              <a:xfrm>
                <a:off x="616367" y="2769845"/>
                <a:ext cx="5673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may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tell us parameter</a:t>
                </a:r>
                <a:r>
                  <a:rPr kumimoji="0" lang="en-US" altLang="zh-TW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update direction!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7A73AE4E-70E7-4383-B47F-3437EAFE5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67" y="2769845"/>
                <a:ext cx="5673989" cy="461665"/>
              </a:xfrm>
              <a:prstGeom prst="rect">
                <a:avLst/>
              </a:prstGeom>
              <a:blipFill>
                <a:blip r:embed="rId10"/>
                <a:stretch>
                  <a:fillRect l="-21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3D6C4C5B-1BAF-4F78-BC61-2D2B92AAD4BF}"/>
                  </a:ext>
                </a:extLst>
              </p:cNvPr>
              <p:cNvSpPr txBox="1"/>
              <p:nvPr/>
            </p:nvSpPr>
            <p:spPr>
              <a:xfrm>
                <a:off x="1815943" y="4298175"/>
                <a:ext cx="1146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𝜆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&lt;0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3D6C4C5B-1BAF-4F78-BC61-2D2B92AAD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943" y="4298175"/>
                <a:ext cx="1146277" cy="461665"/>
              </a:xfrm>
              <a:prstGeom prst="rect">
                <a:avLst/>
              </a:prstGeom>
              <a:blipFill>
                <a:blip r:embed="rId11"/>
                <a:stretch>
                  <a:fillRect l="-15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55DC3518-9A94-49B8-9E32-3456F6E55834}"/>
                  </a:ext>
                </a:extLst>
              </p:cNvPr>
              <p:cNvSpPr txBox="1"/>
              <p:nvPr/>
            </p:nvSpPr>
            <p:spPr>
              <a:xfrm>
                <a:off x="7708446" y="4145054"/>
                <a:ext cx="8069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&lt;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0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55DC3518-9A94-49B8-9E32-3456F6E55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446" y="4145054"/>
                <a:ext cx="806903" cy="461665"/>
              </a:xfrm>
              <a:prstGeom prst="rect">
                <a:avLst/>
              </a:prstGeom>
              <a:blipFill>
                <a:blip r:embed="rId12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1C06B18-A9AF-4E13-8480-2D84FA8C0168}"/>
                  </a:ext>
                </a:extLst>
              </p:cNvPr>
              <p:cNvSpPr txBox="1"/>
              <p:nvPr/>
            </p:nvSpPr>
            <p:spPr>
              <a:xfrm>
                <a:off x="5272264" y="4116086"/>
                <a:ext cx="8069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&lt;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0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1C06B18-A9AF-4E13-8480-2D84FA8C0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264" y="4116086"/>
                <a:ext cx="806903" cy="461665"/>
              </a:xfrm>
              <a:prstGeom prst="rect">
                <a:avLst/>
              </a:prstGeom>
              <a:blipFill>
                <a:blip r:embed="rId13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AD8F4C93-B678-4DCE-8887-B32A17348D0D}"/>
              </a:ext>
            </a:extLst>
          </p:cNvPr>
          <p:cNvSpPr txBox="1"/>
          <p:nvPr/>
        </p:nvSpPr>
        <p:spPr>
          <a:xfrm>
            <a:off x="739139" y="1354153"/>
            <a:ext cx="406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At critical point: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D6E63DB-1A1D-4AEF-B21E-0EFD3F17F404}"/>
                  </a:ext>
                </a:extLst>
              </p:cNvPr>
              <p:cNvSpPr txBox="1"/>
              <p:nvPr/>
            </p:nvSpPr>
            <p:spPr>
              <a:xfrm>
                <a:off x="6604046" y="691567"/>
                <a:ext cx="9488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𝒗</m:t>
                          </m:r>
                        </m:e>
                        <m:sup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𝐻</m:t>
                      </m:r>
                      <m:r>
                        <a:rPr kumimoji="0" lang="en-US" altLang="zh-TW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𝒗</m:t>
                      </m:r>
                    </m:oMath>
                  </m:oMathPara>
                </a14:m>
                <a:endPara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D6E63DB-1A1D-4AEF-B21E-0EFD3F17F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46" y="691567"/>
                <a:ext cx="94884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161617A8-95A7-4324-AD30-F737EC914F37}"/>
              </a:ext>
            </a:extLst>
          </p:cNvPr>
          <p:cNvSpPr/>
          <p:nvPr/>
        </p:nvSpPr>
        <p:spPr>
          <a:xfrm>
            <a:off x="5444480" y="1149003"/>
            <a:ext cx="3341988" cy="8039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4825F44-DA9E-4C18-B391-6868A32BEB84}"/>
              </a:ext>
            </a:extLst>
          </p:cNvPr>
          <p:cNvSpPr txBox="1"/>
          <p:nvPr/>
        </p:nvSpPr>
        <p:spPr>
          <a:xfrm>
            <a:off x="421088" y="268443"/>
            <a:ext cx="57900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Don’t afraid of saddle point? </a:t>
            </a:r>
            <a:endParaRPr lang="zh-TW" altLang="en-US" sz="32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89C1766-2DF5-429D-A1B0-89C02A9BE34A}"/>
                  </a:ext>
                </a:extLst>
              </p:cNvPr>
              <p:cNvSpPr txBox="1"/>
              <p:nvPr/>
            </p:nvSpPr>
            <p:spPr>
              <a:xfrm>
                <a:off x="3043409" y="4969186"/>
                <a:ext cx="8199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89C1766-2DF5-429D-A1B0-89C02A9BE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409" y="4969186"/>
                <a:ext cx="81990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0318A235-EC91-4B5A-A68A-0C340DDEED56}"/>
                  </a:ext>
                </a:extLst>
              </p:cNvPr>
              <p:cNvSpPr txBox="1"/>
              <p:nvPr/>
            </p:nvSpPr>
            <p:spPr>
              <a:xfrm>
                <a:off x="4505600" y="4992657"/>
                <a:ext cx="8199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0318A235-EC91-4B5A-A68A-0C340DDEE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600" y="4992657"/>
                <a:ext cx="81990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BABBC04C-9B6A-4FF9-B8C2-14851A622905}"/>
                  </a:ext>
                </a:extLst>
              </p:cNvPr>
              <p:cNvSpPr txBox="1"/>
              <p:nvPr/>
            </p:nvSpPr>
            <p:spPr>
              <a:xfrm>
                <a:off x="6238540" y="5264190"/>
                <a:ext cx="19230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zh-TW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BABBC04C-9B6A-4FF9-B8C2-14851A622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540" y="5264190"/>
                <a:ext cx="1923025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0C480C15-223B-4171-AD4E-69987A217298}"/>
                  </a:ext>
                </a:extLst>
              </p:cNvPr>
              <p:cNvSpPr txBox="1"/>
              <p:nvPr/>
            </p:nvSpPr>
            <p:spPr>
              <a:xfrm>
                <a:off x="4893752" y="6066694"/>
                <a:ext cx="177607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kumimoji="0" lang="en-US" altLang="zh-TW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0C480C15-223B-4171-AD4E-69987A217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752" y="6066694"/>
                <a:ext cx="1776075" cy="461665"/>
              </a:xfrm>
              <a:prstGeom prst="rect">
                <a:avLst/>
              </a:prstGeom>
              <a:blipFill>
                <a:blip r:embed="rId18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65F60C9E-67E8-4E4F-9926-950BB3B3346C}"/>
                  </a:ext>
                </a:extLst>
              </p:cNvPr>
              <p:cNvSpPr txBox="1"/>
              <p:nvPr/>
            </p:nvSpPr>
            <p:spPr>
              <a:xfrm>
                <a:off x="7051423" y="6062968"/>
                <a:ext cx="1776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Decrease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65F60C9E-67E8-4E4F-9926-950BB3B33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423" y="6062968"/>
                <a:ext cx="1776076" cy="461665"/>
              </a:xfrm>
              <a:prstGeom prst="rect">
                <a:avLst/>
              </a:prstGeom>
              <a:blipFill>
                <a:blip r:embed="rId19"/>
                <a:stretch>
                  <a:fillRect l="-549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B73F0A8-E6D1-443A-BD55-B8A27B15F66D}"/>
                  </a:ext>
                </a:extLst>
              </p:cNvPr>
              <p:cNvSpPr txBox="1"/>
              <p:nvPr/>
            </p:nvSpPr>
            <p:spPr>
              <a:xfrm>
                <a:off x="2976363" y="1146304"/>
                <a:ext cx="5881225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TW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</m:d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altLang="zh-TW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B73F0A8-E6D1-443A-BD55-B8A27B15F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363" y="1146304"/>
                <a:ext cx="5881225" cy="8066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B692F0E-E376-4FC1-9B8C-AB1F9A4F1CF7}"/>
                  </a:ext>
                </a:extLst>
              </p:cNvPr>
              <p:cNvSpPr txBox="1"/>
              <p:nvPr/>
            </p:nvSpPr>
            <p:spPr>
              <a:xfrm>
                <a:off x="2812217" y="6036964"/>
                <a:ext cx="218723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TW" alt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0" lang="en-US" altLang="zh-TW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B692F0E-E376-4FC1-9B8C-AB1F9A4F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217" y="6036964"/>
                <a:ext cx="2187235" cy="461665"/>
              </a:xfrm>
              <a:prstGeom prst="rect">
                <a:avLst/>
              </a:prstGeom>
              <a:blipFill>
                <a:blip r:embed="rId21"/>
                <a:stretch>
                  <a:fillRect l="-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CE7064A1-BF6D-4E59-89EA-504CE12055D7}"/>
              </a:ext>
            </a:extLst>
          </p:cNvPr>
          <p:cNvSpPr/>
          <p:nvPr/>
        </p:nvSpPr>
        <p:spPr>
          <a:xfrm>
            <a:off x="5672175" y="5335167"/>
            <a:ext cx="468356" cy="3129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91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8" grpId="0"/>
      <p:bldP spid="9" grpId="0" animBg="1"/>
      <p:bldP spid="10" grpId="0"/>
      <p:bldP spid="11" grpId="0"/>
      <p:bldP spid="12" grpId="0"/>
      <p:bldP spid="14" grpId="0"/>
      <p:bldP spid="23" grpId="0"/>
      <p:bldP spid="25" grpId="0"/>
      <p:bldP spid="26" grpId="0"/>
      <p:bldP spid="38" grpId="0"/>
      <p:bldP spid="39" grpId="0"/>
      <p:bldP spid="43" grpId="0"/>
      <p:bldP spid="44" grpId="0"/>
      <p:bldP spid="45" grpId="0"/>
      <p:bldP spid="32" grpId="0"/>
      <p:bldP spid="40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2982</TotalTime>
  <Words>2982</Words>
  <Application>Microsoft Office PowerPoint</Application>
  <PresentationFormat>如螢幕大小 (4:3)</PresentationFormat>
  <Paragraphs>566</Paragraphs>
  <Slides>37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37</vt:i4>
      </vt:variant>
    </vt:vector>
  </HeadingPairs>
  <TitlesOfParts>
    <vt:vector size="52" baseType="lpstr">
      <vt:lpstr>-apple-system</vt:lpstr>
      <vt:lpstr>Arial Unicode MS</vt:lpstr>
      <vt:lpstr>Helvetica Neue</vt:lpstr>
      <vt:lpstr>PingFang SC</vt:lpstr>
      <vt:lpstr>細明體</vt:lpstr>
      <vt:lpstr>楷體</vt:lpstr>
      <vt:lpstr>標楷體</vt:lpstr>
      <vt:lpstr>Arial</vt:lpstr>
      <vt:lpstr>Arial</vt:lpstr>
      <vt:lpstr>Calibri</vt:lpstr>
      <vt:lpstr>Calibri Light</vt:lpstr>
      <vt:lpstr>Cambria Math</vt:lpstr>
      <vt:lpstr>Wingdings</vt:lpstr>
      <vt:lpstr>Office 佈景主題</vt:lpstr>
      <vt:lpstr>1_Office 佈景主題</vt:lpstr>
      <vt:lpstr>When gradient is small … </vt:lpstr>
      <vt:lpstr>Optimization Fails because ……</vt:lpstr>
      <vt:lpstr>Warning of Math</vt:lpstr>
      <vt:lpstr>Tayler Series Approximation </vt:lpstr>
      <vt:lpstr>Hessian</vt:lpstr>
      <vt:lpstr>Hessian</vt:lpstr>
      <vt:lpstr>PowerPoint 簡報</vt:lpstr>
      <vt:lpstr>PowerPoint 簡報</vt:lpstr>
      <vt:lpstr>PowerPoint 簡報</vt:lpstr>
      <vt:lpstr>PowerPoint 簡報</vt:lpstr>
      <vt:lpstr>End of Warning</vt:lpstr>
      <vt:lpstr>Saddle Point v.s. Local Minima </vt:lpstr>
      <vt:lpstr>Saddle Point v.s. Local Minima </vt:lpstr>
      <vt:lpstr>Saddle Point v.s. Local Minima </vt:lpstr>
      <vt:lpstr>PowerPoint 簡報</vt:lpstr>
      <vt:lpstr>Small Gradient …</vt:lpstr>
      <vt:lpstr>Tips for training:  Batch and Momentum</vt:lpstr>
      <vt:lpstr>Batch</vt:lpstr>
      <vt:lpstr>Review: Optimization with Batch</vt:lpstr>
      <vt:lpstr>Small Batch v.s. Large Batch</vt:lpstr>
      <vt:lpstr>Small Batch v.s. Large Batch</vt:lpstr>
      <vt:lpstr>Small Batch v.s. Large Batch</vt:lpstr>
      <vt:lpstr>Small Batch v.s. Large Batch</vt:lpstr>
      <vt:lpstr>Small Batch v.s. Large Batch</vt:lpstr>
      <vt:lpstr>Small Batch v.s. Large Batch</vt:lpstr>
      <vt:lpstr>Small Batch v.s. Large Batch</vt:lpstr>
      <vt:lpstr>Small Batch v.s. Large Batch</vt:lpstr>
      <vt:lpstr>Small Batch v.s. Large Batch</vt:lpstr>
      <vt:lpstr>Have both fish and bear's paws?</vt:lpstr>
      <vt:lpstr>Momentum</vt:lpstr>
      <vt:lpstr>Small Gradient …</vt:lpstr>
      <vt:lpstr>(Vanilla) Gradient Descent</vt:lpstr>
      <vt:lpstr>Gradient Descent + Momentum</vt:lpstr>
      <vt:lpstr>Gradient Descent + Momentum</vt:lpstr>
      <vt:lpstr>Gradient Descent + Momentum</vt:lpstr>
      <vt:lpstr>Concluding Remarks </vt:lpstr>
      <vt:lpstr>Acknowledgement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Training Fail</dc:title>
  <dc:creator>Hung-yi Lee</dc:creator>
  <cp:lastModifiedBy>Hung-yi Lee</cp:lastModifiedBy>
  <cp:revision>105</cp:revision>
  <dcterms:created xsi:type="dcterms:W3CDTF">2021-01-10T06:57:39Z</dcterms:created>
  <dcterms:modified xsi:type="dcterms:W3CDTF">2021-03-05T05:49:35Z</dcterms:modified>
</cp:coreProperties>
</file>