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1811" r:id="rId2"/>
    <p:sldId id="1819" r:id="rId3"/>
    <p:sldId id="1818" r:id="rId4"/>
    <p:sldId id="1820" r:id="rId5"/>
    <p:sldId id="1821" r:id="rId6"/>
    <p:sldId id="1822" r:id="rId7"/>
    <p:sldId id="1823" r:id="rId8"/>
    <p:sldId id="1829" r:id="rId9"/>
    <p:sldId id="1824" r:id="rId10"/>
    <p:sldId id="1825" r:id="rId11"/>
    <p:sldId id="1827" r:id="rId12"/>
    <p:sldId id="1828" r:id="rId13"/>
    <p:sldId id="1830" r:id="rId14"/>
    <p:sldId id="1831" r:id="rId15"/>
    <p:sldId id="1832" r:id="rId16"/>
    <p:sldId id="1833" r:id="rId17"/>
    <p:sldId id="428" r:id="rId18"/>
    <p:sldId id="429" r:id="rId19"/>
    <p:sldId id="430" r:id="rId20"/>
    <p:sldId id="1798" r:id="rId21"/>
    <p:sldId id="1841" r:id="rId22"/>
    <p:sldId id="1836" r:id="rId23"/>
    <p:sldId id="1838" r:id="rId24"/>
    <p:sldId id="1842" r:id="rId25"/>
    <p:sldId id="1834" r:id="rId26"/>
    <p:sldId id="1835" r:id="rId27"/>
    <p:sldId id="1839" r:id="rId28"/>
    <p:sldId id="1800" r:id="rId29"/>
    <p:sldId id="1840" r:id="rId30"/>
    <p:sldId id="1802" r:id="rId31"/>
    <p:sldId id="456" r:id="rId32"/>
    <p:sldId id="458" r:id="rId33"/>
    <p:sldId id="459" r:id="rId34"/>
    <p:sldId id="1837" r:id="rId35"/>
    <p:sldId id="184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9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464D4-D5BB-4F0D-8E32-9142409BCE5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4E6A9-403F-46BA-B5D7-D3E84626C5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 We are going to design network. For image only</a:t>
            </a:r>
          </a:p>
          <a:p>
            <a:r>
              <a:rPr lang="en-US" altLang="zh-TW" dirty="0"/>
              <a:t>-- A neuron for a region (Receptive field)</a:t>
            </a:r>
          </a:p>
          <a:p>
            <a:r>
              <a:rPr lang="en-US" altLang="zh-TW" dirty="0"/>
              <a:t>-- Sharing the weights</a:t>
            </a:r>
          </a:p>
          <a:p>
            <a:r>
              <a:rPr lang="en-US" altLang="zh-TW" dirty="0"/>
              <a:t>-- The above two are CNN layers.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==========</a:t>
            </a:r>
          </a:p>
          <a:p>
            <a:r>
              <a:rPr lang="en-US" altLang="zh-TW" dirty="0"/>
              <a:t>-- multiple layers of CNN</a:t>
            </a:r>
          </a:p>
          <a:p>
            <a:r>
              <a:rPr lang="en-US" altLang="zh-TW" dirty="0"/>
              <a:t>-- Pooling </a:t>
            </a:r>
          </a:p>
          <a:p>
            <a:r>
              <a:rPr lang="en-US" altLang="zh-TW" dirty="0"/>
              <a:t>-- Typical CNN</a:t>
            </a:r>
          </a:p>
          <a:p>
            <a:r>
              <a:rPr lang="en-US" altLang="zh-TW" dirty="0"/>
              <a:t>--  Applications on GO</a:t>
            </a:r>
          </a:p>
          <a:p>
            <a:r>
              <a:rPr lang="en-US" altLang="zh-TW" dirty="0"/>
              <a:t>==========</a:t>
            </a:r>
          </a:p>
          <a:p>
            <a:r>
              <a:rPr lang="en-US" altLang="zh-TW" dirty="0"/>
              <a:t>More applications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6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56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No going to use this page ……</a:t>
            </a:r>
          </a:p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Each filter convolves over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the input image.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59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 can subsample the pixels to make image smaller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Less parameters for the network to process the image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5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does not have parameters</a:t>
            </a:r>
          </a:p>
          <a:p>
            <a:r>
              <a:rPr lang="en-US" altLang="zh-TW" dirty="0"/>
              <a:t>Like activation function, like </a:t>
            </a:r>
            <a:r>
              <a:rPr lang="en-US" altLang="zh-TW" dirty="0" err="1"/>
              <a:t>relu</a:t>
            </a:r>
            <a:r>
              <a:rPr lang="en-US" altLang="zh-TW" dirty="0"/>
              <a:t>,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Alpha Go is more complex.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01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CNN is widely used</a:t>
            </a:r>
          </a:p>
          <a:p>
            <a:r>
              <a:rPr lang="en-US" altLang="zh-TW" dirty="0"/>
              <a:t>Very good example for designing  your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ACDAE2-1044-44AA-8E16-BB9FD2E2B3C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5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cannot add new classed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65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More parameters, </a:t>
            </a:r>
          </a:p>
          <a:p>
            <a:r>
              <a:rPr lang="en-US" altLang="zh-TW" dirty="0"/>
              <a:t>Not only computational intensive</a:t>
            </a:r>
          </a:p>
          <a:p>
            <a:r>
              <a:rPr lang="en-US" altLang="zh-TW" dirty="0"/>
              <a:t>But also easier to overfit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51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2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96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守的滴水不漏無懈可擊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97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Need an metaphor?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7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64</a:t>
            </a:r>
            <a:r>
              <a:rPr kumimoji="0" lang="en-US" altLang="zh-TW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filters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E8A1-852F-4483-B97B-027903F81B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800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 x 4 image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7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453D-2FCD-4196-A60B-D7C8B2A9429E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1BA1-97E1-4EBD-B1C0-EFBD00BACADA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5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5F72-E45F-4B11-A7BB-FF10F01C8FC2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13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A70E-D967-43E8-8B96-CC54003181B8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9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C6DB-C1C7-43B4-B51D-152A0BBFD762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6D4-CA44-49FE-94C0-CE347A1EB866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BE7-3134-4BEB-ADFA-D48AFD2C58E4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6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B91-4F14-4C24-8A4D-2C4F9BD563AF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3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A16-BF4C-4E39-8B41-6D3F48BCC549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1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CD2A-A922-434A-BC3B-38428B453397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7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246-5C88-4101-A12F-1DA2314D6229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7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6A29-A896-42FE-A076-B1B777A608BC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05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6.wmf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6.wmf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C2428D-1F59-43C2-B877-8039542E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54" y="2073715"/>
            <a:ext cx="8954691" cy="2993042"/>
          </a:xfrm>
        </p:spPr>
        <p:txBody>
          <a:bodyPr anchor="ctr">
            <a:normAutofit/>
          </a:bodyPr>
          <a:lstStyle/>
          <a:p>
            <a:r>
              <a:rPr lang="en-US" altLang="zh-TW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Neural Network (CNN)</a:t>
            </a:r>
            <a:endParaRPr lang="zh-TW" altLang="en-US" sz="5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799424" y="1883640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799424" y="5066757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78A76E-12C3-4972-BACF-8D87A1F7EC3F}"/>
              </a:ext>
            </a:extLst>
          </p:cNvPr>
          <p:cNvSpPr txBox="1"/>
          <p:nvPr/>
        </p:nvSpPr>
        <p:spPr>
          <a:xfrm>
            <a:off x="1079968" y="5643171"/>
            <a:ext cx="698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 Architecture designed for Image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CE0DB0-E1E0-4F20-B559-1F8D1C50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01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164166"/>
              </p:ext>
            </p:extLst>
          </p:nvPr>
        </p:nvGraphicFramePr>
        <p:xfrm>
          <a:off x="2907273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97D9E5EC-B4F0-4220-8CDD-067D8E677FA1}"/>
              </a:ext>
            </a:extLst>
          </p:cNvPr>
          <p:cNvSpPr/>
          <p:nvPr/>
        </p:nvSpPr>
        <p:spPr>
          <a:xfrm>
            <a:off x="4817259" y="327582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B96F24-C2E1-4664-94E3-196B9B1FAEC0}"/>
              </a:ext>
            </a:extLst>
          </p:cNvPr>
          <p:cNvSpPr/>
          <p:nvPr/>
        </p:nvSpPr>
        <p:spPr>
          <a:xfrm>
            <a:off x="3890384" y="328181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2931912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– Typical Setting  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829778"/>
              </p:ext>
            </p:extLst>
          </p:nvPr>
        </p:nvGraphicFramePr>
        <p:xfrm>
          <a:off x="3062395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392830"/>
              </p:ext>
            </p:extLst>
          </p:nvPr>
        </p:nvGraphicFramePr>
        <p:xfrm>
          <a:off x="3246616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3261130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33F304-C571-448A-B40C-52651FD8CD28}"/>
              </a:ext>
            </a:extLst>
          </p:cNvPr>
          <p:cNvSpPr/>
          <p:nvPr/>
        </p:nvSpPr>
        <p:spPr>
          <a:xfrm>
            <a:off x="4199226" y="359931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2907273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2931912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2456ACA-999D-4AC2-9A8E-435D3EA70EF2}"/>
              </a:ext>
            </a:extLst>
          </p:cNvPr>
          <p:cNvSpPr txBox="1"/>
          <p:nvPr/>
        </p:nvSpPr>
        <p:spPr>
          <a:xfrm>
            <a:off x="1195775" y="2776876"/>
            <a:ext cx="182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channels</a:t>
            </a:r>
            <a:endParaRPr lang="zh-TW" altLang="en-US" sz="24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2431954-592B-48B8-B9A6-96FAD4D2808B}"/>
              </a:ext>
            </a:extLst>
          </p:cNvPr>
          <p:cNvCxnSpPr>
            <a:cxnSpLocks/>
          </p:cNvCxnSpPr>
          <p:nvPr/>
        </p:nvCxnSpPr>
        <p:spPr>
          <a:xfrm>
            <a:off x="4320221" y="326435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CB9B0BB-96BD-436E-AD41-848A239BAC19}"/>
              </a:ext>
            </a:extLst>
          </p:cNvPr>
          <p:cNvSpPr/>
          <p:nvPr/>
        </p:nvSpPr>
        <p:spPr>
          <a:xfrm>
            <a:off x="3276246" y="448936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0C9A86-33E9-4B7E-8F66-1690C6573AF9}"/>
              </a:ext>
            </a:extLst>
          </p:cNvPr>
          <p:cNvSpPr/>
          <p:nvPr/>
        </p:nvSpPr>
        <p:spPr>
          <a:xfrm>
            <a:off x="5163722" y="360541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75CCAA1-1507-48E6-AEB4-500838C408AA}"/>
              </a:ext>
            </a:extLst>
          </p:cNvPr>
          <p:cNvCxnSpPr>
            <a:cxnSpLocks/>
          </p:cNvCxnSpPr>
          <p:nvPr/>
        </p:nvCxnSpPr>
        <p:spPr>
          <a:xfrm>
            <a:off x="5287480" y="3268916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9ECA6A6-260C-40C3-90FE-C9E05AF517D1}"/>
              </a:ext>
            </a:extLst>
          </p:cNvPr>
          <p:cNvCxnSpPr>
            <a:cxnSpLocks/>
          </p:cNvCxnSpPr>
          <p:nvPr/>
        </p:nvCxnSpPr>
        <p:spPr>
          <a:xfrm>
            <a:off x="3872243" y="330806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B3836C48-AE30-4372-B5D6-EA15E4F3235E}"/>
              </a:ext>
            </a:extLst>
          </p:cNvPr>
          <p:cNvCxnSpPr>
            <a:cxnSpLocks/>
          </p:cNvCxnSpPr>
          <p:nvPr/>
        </p:nvCxnSpPr>
        <p:spPr>
          <a:xfrm>
            <a:off x="6254244" y="3275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D3DC3AB-90FB-49FF-9279-3240A1D96361}"/>
              </a:ext>
            </a:extLst>
          </p:cNvPr>
          <p:cNvCxnSpPr>
            <a:cxnSpLocks/>
          </p:cNvCxnSpPr>
          <p:nvPr/>
        </p:nvCxnSpPr>
        <p:spPr>
          <a:xfrm>
            <a:off x="6242264" y="459912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0B3C09B-E6B1-425D-84E9-BCD1C026E9A1}"/>
              </a:ext>
            </a:extLst>
          </p:cNvPr>
          <p:cNvCxnSpPr>
            <a:cxnSpLocks/>
          </p:cNvCxnSpPr>
          <p:nvPr/>
        </p:nvCxnSpPr>
        <p:spPr>
          <a:xfrm flipH="1" flipV="1">
            <a:off x="2538649" y="3921404"/>
            <a:ext cx="732606" cy="199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74B7D1B-5545-4885-B461-C39BFCED2D03}"/>
              </a:ext>
            </a:extLst>
          </p:cNvPr>
          <p:cNvCxnSpPr>
            <a:cxnSpLocks/>
          </p:cNvCxnSpPr>
          <p:nvPr/>
        </p:nvCxnSpPr>
        <p:spPr>
          <a:xfrm flipH="1" flipV="1">
            <a:off x="2550418" y="3238445"/>
            <a:ext cx="513368" cy="2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B62F2A-B91B-4B04-93C5-F5C4D5F8AAA2}"/>
              </a:ext>
            </a:extLst>
          </p:cNvPr>
          <p:cNvSpPr txBox="1"/>
          <p:nvPr/>
        </p:nvSpPr>
        <p:spPr>
          <a:xfrm>
            <a:off x="783933" y="1853324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AE88094-6853-4745-8F6D-406C26ACF771}"/>
              </a:ext>
            </a:extLst>
          </p:cNvPr>
          <p:cNvSpPr txBox="1"/>
          <p:nvPr/>
        </p:nvSpPr>
        <p:spPr>
          <a:xfrm>
            <a:off x="2808588" y="2598680"/>
            <a:ext cx="182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stride = 2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A87FA38-7F0A-4D05-B2F1-7C07238495A7}"/>
              </a:ext>
            </a:extLst>
          </p:cNvPr>
          <p:cNvSpPr txBox="1"/>
          <p:nvPr/>
        </p:nvSpPr>
        <p:spPr>
          <a:xfrm>
            <a:off x="557878" y="3705433"/>
            <a:ext cx="198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kernel size (e.g., 3 x 3) </a:t>
            </a:r>
            <a:endParaRPr lang="zh-TW" altLang="en-US" sz="2400" dirty="0"/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CEDFB89E-70E8-45D9-89D2-2FA2EB055CE1}"/>
              </a:ext>
            </a:extLst>
          </p:cNvPr>
          <p:cNvSpPr/>
          <p:nvPr/>
        </p:nvSpPr>
        <p:spPr>
          <a:xfrm rot="16200000">
            <a:off x="3514290" y="2858980"/>
            <a:ext cx="437711" cy="932163"/>
          </a:xfrm>
          <a:prstGeom prst="rightBrace">
            <a:avLst>
              <a:gd name="adj1" fmla="val 4560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E3E69202-AC9B-401A-88AE-4317176D117F}"/>
              </a:ext>
            </a:extLst>
          </p:cNvPr>
          <p:cNvCxnSpPr>
            <a:cxnSpLocks/>
          </p:cNvCxnSpPr>
          <p:nvPr/>
        </p:nvCxnSpPr>
        <p:spPr>
          <a:xfrm flipV="1">
            <a:off x="6339669" y="3886871"/>
            <a:ext cx="519676" cy="244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771D80F-7E5B-44BA-B8AD-9B1A67AC32D7}"/>
              </a:ext>
            </a:extLst>
          </p:cNvPr>
          <p:cNvSpPr txBox="1"/>
          <p:nvPr/>
        </p:nvSpPr>
        <p:spPr>
          <a:xfrm>
            <a:off x="6881361" y="3670170"/>
            <a:ext cx="149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padding</a:t>
            </a:r>
            <a:endParaRPr lang="zh-TW" altLang="en-US" sz="2400" dirty="0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6EED6F6-E8D9-49C5-B93A-20C8A34A2359}"/>
              </a:ext>
            </a:extLst>
          </p:cNvPr>
          <p:cNvCxnSpPr>
            <a:cxnSpLocks/>
          </p:cNvCxnSpPr>
          <p:nvPr/>
        </p:nvCxnSpPr>
        <p:spPr>
          <a:xfrm>
            <a:off x="2936903" y="416156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180B289-EBAA-4FD7-BF5B-6E8F6D3BB98A}"/>
              </a:ext>
            </a:extLst>
          </p:cNvPr>
          <p:cNvCxnSpPr>
            <a:cxnSpLocks/>
          </p:cNvCxnSpPr>
          <p:nvPr/>
        </p:nvCxnSpPr>
        <p:spPr>
          <a:xfrm>
            <a:off x="2907273" y="5569750"/>
            <a:ext cx="354969" cy="258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C4F5BA6C-F272-423C-B684-23A7A6BF6D5A}"/>
              </a:ext>
            </a:extLst>
          </p:cNvPr>
          <p:cNvCxnSpPr>
            <a:cxnSpLocks/>
          </p:cNvCxnSpPr>
          <p:nvPr/>
        </p:nvCxnSpPr>
        <p:spPr>
          <a:xfrm>
            <a:off x="2931912" y="4120932"/>
            <a:ext cx="0" cy="1448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AC32008A-2DB4-4DA0-99EB-74AF3F2C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10</a:t>
            </a:fld>
            <a:endParaRPr lang="zh-TW" altLang="en-US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30A4724-4971-4DD8-8A73-CE74627CA708}"/>
              </a:ext>
            </a:extLst>
          </p:cNvPr>
          <p:cNvCxnSpPr>
            <a:cxnSpLocks/>
          </p:cNvCxnSpPr>
          <p:nvPr/>
        </p:nvCxnSpPr>
        <p:spPr>
          <a:xfrm>
            <a:off x="4814354" y="328545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45969CF-0FD6-403B-82DB-41541BF6AFCF}"/>
              </a:ext>
            </a:extLst>
          </p:cNvPr>
          <p:cNvSpPr/>
          <p:nvPr/>
        </p:nvSpPr>
        <p:spPr>
          <a:xfrm>
            <a:off x="4218920" y="448794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65E7505-89AD-4FF7-B61F-5AD6D692380C}"/>
              </a:ext>
            </a:extLst>
          </p:cNvPr>
          <p:cNvSpPr txBox="1"/>
          <p:nvPr/>
        </p:nvSpPr>
        <p:spPr>
          <a:xfrm>
            <a:off x="6291568" y="5113155"/>
            <a:ext cx="2740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receptive fields cover the whole image.</a:t>
            </a:r>
            <a:endParaRPr lang="zh-TW" altLang="en-US" sz="2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36413F1-1DAB-44D8-82FC-8B6EFA4806BD}"/>
              </a:ext>
            </a:extLst>
          </p:cNvPr>
          <p:cNvCxnSpPr>
            <a:cxnSpLocks/>
          </p:cNvCxnSpPr>
          <p:nvPr/>
        </p:nvCxnSpPr>
        <p:spPr>
          <a:xfrm flipV="1">
            <a:off x="4353377" y="3051340"/>
            <a:ext cx="713714" cy="401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558E7E5-00E5-4E6A-81C2-67330F49AF63}"/>
              </a:ext>
            </a:extLst>
          </p:cNvPr>
          <p:cNvSpPr txBox="1"/>
          <p:nvPr/>
        </p:nvSpPr>
        <p:spPr>
          <a:xfrm>
            <a:off x="4738876" y="2627474"/>
            <a:ext cx="149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overlap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399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4" grpId="0" animBg="1"/>
      <p:bldP spid="15" grpId="0" animBg="1"/>
      <p:bldP spid="32" grpId="0"/>
      <p:bldP spid="51" grpId="0" animBg="1"/>
      <p:bldP spid="53" grpId="0" animBg="1"/>
      <p:bldP spid="62" grpId="0"/>
      <p:bldP spid="64" grpId="0"/>
      <p:bldP spid="65" grpId="0"/>
      <p:bldP spid="24" grpId="0" animBg="1"/>
      <p:bldP spid="67" grpId="0"/>
      <p:bldP spid="34" grpId="0" animBg="1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D78C2-F53C-4620-A73B-DCD9FD67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8F458-1054-4EA6-BFD1-3BA467D1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635DA742-B5D4-44C5-BE88-C0FDE86D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83" y="4504510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F97AE53A-2744-4407-8ACE-F175F440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83" y="2606048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12B8A8-413D-48E8-8326-64BCAF2C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810" y="2895419"/>
            <a:ext cx="2151234" cy="1279848"/>
          </a:xfrm>
          <a:prstGeom prst="rect">
            <a:avLst/>
          </a:prstGeom>
        </p:spPr>
      </p:pic>
      <p:sp>
        <p:nvSpPr>
          <p:cNvPr id="7" name="雲朵形圖說文字 9">
            <a:extLst>
              <a:ext uri="{FF2B5EF4-FFF2-40B4-BE49-F238E27FC236}">
                <a16:creationId xmlns:a16="http://schemas.microsoft.com/office/drawing/2014/main" id="{11BD8F66-6423-467D-A7F2-F532F8656B8E}"/>
              </a:ext>
            </a:extLst>
          </p:cNvPr>
          <p:cNvSpPr/>
          <p:nvPr/>
        </p:nvSpPr>
        <p:spPr>
          <a:xfrm>
            <a:off x="5134298" y="2453232"/>
            <a:ext cx="3751113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 detect “beak” in my receptive field.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1B0E46-E55A-4C46-9820-57591AC67C74}"/>
              </a:ext>
            </a:extLst>
          </p:cNvPr>
          <p:cNvSpPr/>
          <p:nvPr/>
        </p:nvSpPr>
        <p:spPr>
          <a:xfrm>
            <a:off x="1348044" y="2655976"/>
            <a:ext cx="406400" cy="37945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7465AA-90CC-42B9-97DB-018390ADBAB6}"/>
              </a:ext>
            </a:extLst>
          </p:cNvPr>
          <p:cNvSpPr/>
          <p:nvPr/>
        </p:nvSpPr>
        <p:spPr>
          <a:xfrm>
            <a:off x="1862848" y="5021375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66B5E2D-DEE7-4F4E-AAEA-6A02E97EA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665" y="4680497"/>
            <a:ext cx="2295525" cy="1590675"/>
          </a:xfrm>
          <a:prstGeom prst="rect">
            <a:avLst/>
          </a:prstGeom>
        </p:spPr>
      </p:pic>
      <p:sp>
        <p:nvSpPr>
          <p:cNvPr id="11" name="雲朵形圖說文字 30">
            <a:extLst>
              <a:ext uri="{FF2B5EF4-FFF2-40B4-BE49-F238E27FC236}">
                <a16:creationId xmlns:a16="http://schemas.microsoft.com/office/drawing/2014/main" id="{7DAF6882-5993-4528-97E6-2E19B94633D2}"/>
              </a:ext>
            </a:extLst>
          </p:cNvPr>
          <p:cNvSpPr/>
          <p:nvPr/>
        </p:nvSpPr>
        <p:spPr>
          <a:xfrm>
            <a:off x="5134299" y="5541168"/>
            <a:ext cx="3730384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white"/>
                </a:solidFill>
              </a:rPr>
              <a:t>I detect “beak” in my receptive field.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948422-050E-4319-9CB5-CBC9C3DFAB4C}"/>
              </a:ext>
            </a:extLst>
          </p:cNvPr>
          <p:cNvSpPr/>
          <p:nvPr/>
        </p:nvSpPr>
        <p:spPr>
          <a:xfrm>
            <a:off x="4704177" y="4053509"/>
            <a:ext cx="3342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Each receptive field needs a “beak” detector?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3A6A127-8C3F-4DE6-94BF-E2158B8DE5D5}"/>
              </a:ext>
            </a:extLst>
          </p:cNvPr>
          <p:cNvCxnSpPr/>
          <p:nvPr/>
        </p:nvCxnSpPr>
        <p:spPr>
          <a:xfrm>
            <a:off x="4504441" y="3795442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9A00CBD4-EB2A-40F4-9A40-264714D8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4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0433C-8624-400D-AF0B-1C8714B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00D8D76-697E-4B67-96F8-D614187B8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431008"/>
              </p:ext>
            </p:extLst>
          </p:nvPr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BDD9E4E-DC81-4775-AF05-6E20B3FFF507}"/>
              </a:ext>
            </a:extLst>
          </p:cNvPr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4FD23E62-9915-414A-9034-04327F77D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782680"/>
              </p:ext>
            </p:extLst>
          </p:nvPr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9471D52-6AC2-4C87-8C84-0F2AFA4CA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278792"/>
              </p:ext>
            </p:extLst>
          </p:nvPr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F31D614-6378-412A-8E96-9621206D9407}"/>
              </a:ext>
            </a:extLst>
          </p:cNvPr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EAA6097-953D-4D7C-9B29-ABACF4107B0D}"/>
              </a:ext>
            </a:extLst>
          </p:cNvPr>
          <p:cNvCxnSpPr>
            <a:cxnSpLocks/>
          </p:cNvCxnSpPr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E5B0C62-2AF3-455A-8E3A-EBBD5056A826}"/>
              </a:ext>
            </a:extLst>
          </p:cNvPr>
          <p:cNvCxnSpPr>
            <a:cxnSpLocks/>
          </p:cNvCxnSpPr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37F7DE2-8D46-41AD-A965-269BF7DB6318}"/>
              </a:ext>
            </a:extLst>
          </p:cNvPr>
          <p:cNvCxnSpPr>
            <a:cxnSpLocks/>
          </p:cNvCxnSpPr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8E67E3D-30E2-4110-8BFA-B9A26A9467DD}"/>
              </a:ext>
            </a:extLst>
          </p:cNvPr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47179"/>
              </p:ext>
            </p:extLst>
          </p:nvPr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7538"/>
              </p:ext>
            </p:extLst>
          </p:nvPr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61125"/>
              </p:ext>
            </p:extLst>
          </p:nvPr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CC526D5-95BF-434E-B47E-84A9B6F5215F}"/>
              </a:ext>
            </a:extLst>
          </p:cNvPr>
          <p:cNvSpPr txBox="1"/>
          <p:nvPr/>
        </p:nvSpPr>
        <p:spPr>
          <a:xfrm>
            <a:off x="6664118" y="497214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8972"/>
              </p:ext>
            </p:extLst>
          </p:nvPr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56464"/>
              </p:ext>
            </p:extLst>
          </p:nvPr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61136"/>
              </p:ext>
            </p:extLst>
          </p:nvPr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89D4D0-1AA7-4C2E-9891-9E5CD2E59535}"/>
              </a:ext>
            </a:extLst>
          </p:cNvPr>
          <p:cNvSpPr txBox="1"/>
          <p:nvPr/>
        </p:nvSpPr>
        <p:spPr>
          <a:xfrm>
            <a:off x="6638617" y="3790194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D47FC7A-3E98-40E4-BED4-16156FBDFA0C}"/>
              </a:ext>
            </a:extLst>
          </p:cNvPr>
          <p:cNvCxnSpPr>
            <a:cxnSpLocks/>
          </p:cNvCxnSpPr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56DA3BF-6D78-4869-B91C-3DBAB8F63C2A}"/>
              </a:ext>
            </a:extLst>
          </p:cNvPr>
          <p:cNvCxnSpPr>
            <a:cxnSpLocks/>
          </p:cNvCxnSpPr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7F01F06-46DC-4BB1-8233-238D9F500D4B}"/>
              </a:ext>
            </a:extLst>
          </p:cNvPr>
          <p:cNvCxnSpPr>
            <a:cxnSpLocks/>
          </p:cNvCxnSpPr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BD2E5DB4-6D54-4727-A5B3-7F4367928D7A}"/>
              </a:ext>
            </a:extLst>
          </p:cNvPr>
          <p:cNvSpPr/>
          <p:nvPr/>
        </p:nvSpPr>
        <p:spPr>
          <a:xfrm>
            <a:off x="5223350" y="3075705"/>
            <a:ext cx="270792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parameter 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sharing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投影片編號版面配置區 68">
            <a:extLst>
              <a:ext uri="{FF2B5EF4-FFF2-40B4-BE49-F238E27FC236}">
                <a16:creationId xmlns:a16="http://schemas.microsoft.com/office/drawing/2014/main" id="{710A64DC-5F6F-4972-A85F-C6667E9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A3C59DC2-7423-4DA5-A3A2-E173F58CF689}"/>
              </a:ext>
            </a:extLst>
          </p:cNvPr>
          <p:cNvSpPr/>
          <p:nvPr/>
        </p:nvSpPr>
        <p:spPr>
          <a:xfrm rot="5400000">
            <a:off x="6212937" y="2572404"/>
            <a:ext cx="445978" cy="461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E9E272F2-2E6A-428D-800C-33B264A8980F}"/>
              </a:ext>
            </a:extLst>
          </p:cNvPr>
          <p:cNvSpPr/>
          <p:nvPr/>
        </p:nvSpPr>
        <p:spPr>
          <a:xfrm rot="16200000" flipV="1">
            <a:off x="6210303" y="3611309"/>
            <a:ext cx="445978" cy="461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0433C-8624-400D-AF0B-1C8714B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/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/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E2FE3C-CA82-4852-A12F-453D4C9D5290}"/>
                  </a:ext>
                </a:extLst>
              </p:cNvPr>
              <p:cNvSpPr txBox="1"/>
              <p:nvPr/>
            </p:nvSpPr>
            <p:spPr>
              <a:xfrm>
                <a:off x="6329776" y="679469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E2FE3C-CA82-4852-A12F-453D4C9D5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76" y="679469"/>
                <a:ext cx="421847" cy="369332"/>
              </a:xfrm>
              <a:prstGeom prst="rect">
                <a:avLst/>
              </a:prstGeom>
              <a:blipFill>
                <a:blip r:embed="rId2"/>
                <a:stretch>
                  <a:fillRect l="-8571" r="-4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E29943C-9D50-4B2C-937E-9D6E5F426CE3}"/>
                  </a:ext>
                </a:extLst>
              </p:cNvPr>
              <p:cNvSpPr txBox="1"/>
              <p:nvPr/>
            </p:nvSpPr>
            <p:spPr>
              <a:xfrm>
                <a:off x="6284915" y="4030031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E29943C-9D50-4B2C-937E-9D6E5F42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15" y="4030031"/>
                <a:ext cx="421847" cy="369332"/>
              </a:xfrm>
              <a:prstGeom prst="rect">
                <a:avLst/>
              </a:prstGeom>
              <a:blipFill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C324583-1421-4B91-9005-B26D996FC62E}"/>
                  </a:ext>
                </a:extLst>
              </p:cNvPr>
              <p:cNvSpPr txBox="1"/>
              <p:nvPr/>
            </p:nvSpPr>
            <p:spPr>
              <a:xfrm>
                <a:off x="5867535" y="1078668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C324583-1421-4B91-9005-B26D996F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78668"/>
                <a:ext cx="428964" cy="369332"/>
              </a:xfrm>
              <a:prstGeom prst="rect">
                <a:avLst/>
              </a:prstGeom>
              <a:blipFill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188880D-7F30-4F3E-ACAB-C11583E2351A}"/>
                  </a:ext>
                </a:extLst>
              </p:cNvPr>
              <p:cNvSpPr txBox="1"/>
              <p:nvPr/>
            </p:nvSpPr>
            <p:spPr>
              <a:xfrm>
                <a:off x="5891684" y="448223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188880D-7F30-4F3E-ACAB-C11583E2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84" y="4482232"/>
                <a:ext cx="428964" cy="369332"/>
              </a:xfrm>
              <a:prstGeom prst="rect">
                <a:avLst/>
              </a:prstGeom>
              <a:blipFill>
                <a:blip r:embed="rId5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D5F2289-2E5F-4A54-9D43-9CC17B151686}"/>
                  </a:ext>
                </a:extLst>
              </p:cNvPr>
              <p:cNvSpPr txBox="1"/>
              <p:nvPr/>
            </p:nvSpPr>
            <p:spPr>
              <a:xfrm>
                <a:off x="4946729" y="211109"/>
                <a:ext cx="3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D5F2289-2E5F-4A54-9D43-9CC17B15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729" y="211109"/>
                <a:ext cx="364907" cy="369332"/>
              </a:xfrm>
              <a:prstGeom prst="rect">
                <a:avLst/>
              </a:prstGeom>
              <a:blipFill>
                <a:blip r:embed="rId6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13DC135-E01F-4E03-8A94-D191D2201B27}"/>
                  </a:ext>
                </a:extLst>
              </p:cNvPr>
              <p:cNvSpPr txBox="1"/>
              <p:nvPr/>
            </p:nvSpPr>
            <p:spPr>
              <a:xfrm>
                <a:off x="4933416" y="60670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13DC135-E01F-4E03-8A94-D191D2201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16" y="606700"/>
                <a:ext cx="372025" cy="369332"/>
              </a:xfrm>
              <a:prstGeom prst="rect">
                <a:avLst/>
              </a:prstGeom>
              <a:blipFill>
                <a:blip r:embed="rId7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3C540A2F-63ED-4C4A-86A3-9F026CF53758}"/>
                  </a:ext>
                </a:extLst>
              </p:cNvPr>
              <p:cNvSpPr txBox="1"/>
              <p:nvPr/>
            </p:nvSpPr>
            <p:spPr>
              <a:xfrm>
                <a:off x="4950357" y="3616119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3C540A2F-63ED-4C4A-86A3-9F026CF5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57" y="3616119"/>
                <a:ext cx="364908" cy="369332"/>
              </a:xfrm>
              <a:prstGeom prst="rect">
                <a:avLst/>
              </a:prstGeom>
              <a:blipFill>
                <a:blip r:embed="rId8"/>
                <a:stretch>
                  <a:fillRect l="-10000" r="-833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F7EB0A7-49D6-457E-B967-0AED74A5EC9C}"/>
                  </a:ext>
                </a:extLst>
              </p:cNvPr>
              <p:cNvSpPr txBox="1"/>
              <p:nvPr/>
            </p:nvSpPr>
            <p:spPr>
              <a:xfrm>
                <a:off x="4950357" y="401145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F7EB0A7-49D6-457E-B967-0AED74A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57" y="4011451"/>
                <a:ext cx="372025" cy="369332"/>
              </a:xfrm>
              <a:prstGeom prst="rect">
                <a:avLst/>
              </a:prstGeom>
              <a:blipFill>
                <a:blip r:embed="rId9"/>
                <a:stretch>
                  <a:fillRect l="-9836" r="-8197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23E826B-4299-4167-8F0A-45F44730A2CA}"/>
                  </a:ext>
                </a:extLst>
              </p:cNvPr>
              <p:cNvSpPr txBox="1"/>
              <p:nvPr/>
            </p:nvSpPr>
            <p:spPr>
              <a:xfrm>
                <a:off x="6092946" y="189918"/>
                <a:ext cx="2938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23E826B-4299-4167-8F0A-45F44730A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46" y="189918"/>
                <a:ext cx="2938690" cy="369332"/>
              </a:xfrm>
              <a:prstGeom prst="rect">
                <a:avLst/>
              </a:prstGeom>
              <a:blipFill>
                <a:blip r:embed="rId10"/>
                <a:stretch>
                  <a:fillRect l="-82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8CC5213-893B-495E-A21F-E0002952D4B3}"/>
                  </a:ext>
                </a:extLst>
              </p:cNvPr>
              <p:cNvSpPr txBox="1"/>
              <p:nvPr/>
            </p:nvSpPr>
            <p:spPr>
              <a:xfrm>
                <a:off x="6151867" y="3619265"/>
                <a:ext cx="2938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8CC5213-893B-495E-A21F-E0002952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867" y="3619265"/>
                <a:ext cx="2938690" cy="369332"/>
              </a:xfrm>
              <a:prstGeom prst="rect">
                <a:avLst/>
              </a:prstGeom>
              <a:blipFill>
                <a:blip r:embed="rId11"/>
                <a:stretch>
                  <a:fillRect l="-830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784A95-9016-4655-B656-4533E18DE4D5}"/>
              </a:ext>
            </a:extLst>
          </p:cNvPr>
          <p:cNvSpPr txBox="1"/>
          <p:nvPr/>
        </p:nvSpPr>
        <p:spPr>
          <a:xfrm>
            <a:off x="249604" y="5703355"/>
            <a:ext cx="529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 neurons with the same receptive field would not share parameters.</a:t>
            </a:r>
            <a:endParaRPr lang="zh-TW" altLang="en-US" sz="2400" dirty="0"/>
          </a:p>
        </p:txBody>
      </p:sp>
      <p:graphicFrame>
        <p:nvGraphicFramePr>
          <p:cNvPr id="71" name="內容版面配置區 3">
            <a:extLst>
              <a:ext uri="{FF2B5EF4-FFF2-40B4-BE49-F238E27FC236}">
                <a16:creationId xmlns:a16="http://schemas.microsoft.com/office/drawing/2014/main" id="{82C1B4E3-5E10-4742-A215-097C3F5D0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776414"/>
              </p:ext>
            </p:extLst>
          </p:nvPr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BC0EB9E7-A5D8-4C3A-919F-7917E699A21B}"/>
              </a:ext>
            </a:extLst>
          </p:cNvPr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內容版面配置區 3">
            <a:extLst>
              <a:ext uri="{FF2B5EF4-FFF2-40B4-BE49-F238E27FC236}">
                <a16:creationId xmlns:a16="http://schemas.microsoft.com/office/drawing/2014/main" id="{E9B5BED3-61BE-4F05-AFAF-672150825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233799"/>
              </p:ext>
            </p:extLst>
          </p:nvPr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F48DD843-5A20-4E35-B8C3-08E3BD0F1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158078"/>
              </p:ext>
            </p:extLst>
          </p:nvPr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BAF06A19-9539-4312-B821-19DEE2B2BBD2}"/>
              </a:ext>
            </a:extLst>
          </p:cNvPr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C630626-82A1-4077-8FB2-80CD502C833A}"/>
              </a:ext>
            </a:extLst>
          </p:cNvPr>
          <p:cNvCxnSpPr>
            <a:cxnSpLocks/>
          </p:cNvCxnSpPr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8A6240CF-324C-4421-A2FD-55C4B8D7C267}"/>
              </a:ext>
            </a:extLst>
          </p:cNvPr>
          <p:cNvCxnSpPr>
            <a:cxnSpLocks/>
          </p:cNvCxnSpPr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1B019E7-8450-4108-82FA-88F369621CB3}"/>
              </a:ext>
            </a:extLst>
          </p:cNvPr>
          <p:cNvCxnSpPr>
            <a:cxnSpLocks/>
          </p:cNvCxnSpPr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2CAE95E-BE6C-4E3E-86FF-125269FEE0F5}"/>
              </a:ext>
            </a:extLst>
          </p:cNvPr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ADE4328-7287-45EC-8F7C-FFC412042841}"/>
              </a:ext>
            </a:extLst>
          </p:cNvPr>
          <p:cNvCxnSpPr>
            <a:cxnSpLocks/>
          </p:cNvCxnSpPr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A80441EF-2FE8-49F2-BD66-C55E9713E18C}"/>
              </a:ext>
            </a:extLst>
          </p:cNvPr>
          <p:cNvCxnSpPr>
            <a:cxnSpLocks/>
          </p:cNvCxnSpPr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672904F-3A4B-4046-AED4-6B9D7BD54B88}"/>
              </a:ext>
            </a:extLst>
          </p:cNvPr>
          <p:cNvCxnSpPr>
            <a:cxnSpLocks/>
          </p:cNvCxnSpPr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167E1F1C-FE07-4157-8B9A-9A7EB3E5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31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13" grpId="0"/>
      <p:bldP spid="70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23590-4EE8-44AF-976E-AF2BF13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 – Typical Setting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87B975-430E-46B1-AA2A-4A1871A1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682021"/>
              </p:ext>
            </p:extLst>
          </p:nvPr>
        </p:nvGraphicFramePr>
        <p:xfrm>
          <a:off x="3084250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9F44199-5B8A-43D1-AE7A-D057A1E5EB48}"/>
              </a:ext>
            </a:extLst>
          </p:cNvPr>
          <p:cNvSpPr/>
          <p:nvPr/>
        </p:nvSpPr>
        <p:spPr>
          <a:xfrm>
            <a:off x="3108889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D7C9D468-334A-4584-967B-ADA5203D4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547990"/>
              </p:ext>
            </p:extLst>
          </p:nvPr>
        </p:nvGraphicFramePr>
        <p:xfrm>
          <a:off x="3239372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845D048C-A6E7-40B0-BFC0-5D6D77292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373825"/>
              </p:ext>
            </p:extLst>
          </p:nvPr>
        </p:nvGraphicFramePr>
        <p:xfrm>
          <a:off x="3423593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167BCE-4FA0-4818-ADF3-0CFB6FCEBEDF}"/>
              </a:ext>
            </a:extLst>
          </p:cNvPr>
          <p:cNvSpPr/>
          <p:nvPr/>
        </p:nvSpPr>
        <p:spPr>
          <a:xfrm>
            <a:off x="3438107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E20394F-F2B0-4198-ABB4-3AA71C1E0937}"/>
              </a:ext>
            </a:extLst>
          </p:cNvPr>
          <p:cNvCxnSpPr>
            <a:cxnSpLocks/>
          </p:cNvCxnSpPr>
          <p:nvPr/>
        </p:nvCxnSpPr>
        <p:spPr>
          <a:xfrm>
            <a:off x="3084250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767611C-698A-4AF5-8EAE-85B1845446C7}"/>
              </a:ext>
            </a:extLst>
          </p:cNvPr>
          <p:cNvCxnSpPr>
            <a:cxnSpLocks/>
          </p:cNvCxnSpPr>
          <p:nvPr/>
        </p:nvCxnSpPr>
        <p:spPr>
          <a:xfrm>
            <a:off x="3108889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12CD22-E41C-41F1-9D54-A0E5F86184B5}"/>
              </a:ext>
            </a:extLst>
          </p:cNvPr>
          <p:cNvSpPr txBox="1"/>
          <p:nvPr/>
        </p:nvSpPr>
        <p:spPr>
          <a:xfrm>
            <a:off x="783933" y="1853324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5DAD992-6F6A-4FB5-92A0-37EA547A2F31}"/>
              </a:ext>
            </a:extLst>
          </p:cNvPr>
          <p:cNvCxnSpPr>
            <a:cxnSpLocks/>
          </p:cNvCxnSpPr>
          <p:nvPr/>
        </p:nvCxnSpPr>
        <p:spPr>
          <a:xfrm>
            <a:off x="4528239" y="3302702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448D5E2-D858-4569-B058-105B1A65613E}"/>
              </a:ext>
            </a:extLst>
          </p:cNvPr>
          <p:cNvSpPr/>
          <p:nvPr/>
        </p:nvSpPr>
        <p:spPr>
          <a:xfrm>
            <a:off x="4368946" y="450611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AABDD4-36FE-4DAA-8ED2-1D6663D913F1}"/>
              </a:ext>
            </a:extLst>
          </p:cNvPr>
          <p:cNvSpPr/>
          <p:nvPr/>
        </p:nvSpPr>
        <p:spPr>
          <a:xfrm>
            <a:off x="1471721" y="3411799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9F32333-DE94-44C8-9703-DB98D944B278}"/>
              </a:ext>
            </a:extLst>
          </p:cNvPr>
          <p:cNvSpPr/>
          <p:nvPr/>
        </p:nvSpPr>
        <p:spPr>
          <a:xfrm>
            <a:off x="1475601" y="3909741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4551AB2-EAEF-47BC-BF23-7F03B314C115}"/>
              </a:ext>
            </a:extLst>
          </p:cNvPr>
          <p:cNvSpPr/>
          <p:nvPr/>
        </p:nvSpPr>
        <p:spPr>
          <a:xfrm>
            <a:off x="1471721" y="4391224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FAB873F-48CD-45F1-BC33-E8A303AEB4BF}"/>
              </a:ext>
            </a:extLst>
          </p:cNvPr>
          <p:cNvSpPr/>
          <p:nvPr/>
        </p:nvSpPr>
        <p:spPr>
          <a:xfrm>
            <a:off x="1475835" y="4890340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2BDD73-0E95-4A1A-BC8D-64753213F8E0}"/>
              </a:ext>
            </a:extLst>
          </p:cNvPr>
          <p:cNvSpPr txBox="1"/>
          <p:nvPr/>
        </p:nvSpPr>
        <p:spPr>
          <a:xfrm rot="5400000">
            <a:off x="1178203" y="5608155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15C2B78-F61A-4DC0-8C25-F66CD291D0AA}"/>
              </a:ext>
            </a:extLst>
          </p:cNvPr>
          <p:cNvSpPr/>
          <p:nvPr/>
        </p:nvSpPr>
        <p:spPr>
          <a:xfrm>
            <a:off x="7362161" y="3411678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6AAD2AD-946C-48A4-877F-2B63288568A3}"/>
              </a:ext>
            </a:extLst>
          </p:cNvPr>
          <p:cNvSpPr/>
          <p:nvPr/>
        </p:nvSpPr>
        <p:spPr>
          <a:xfrm>
            <a:off x="7366041" y="3909620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3816E4B-52F6-460E-A8D8-F5E41CFA6018}"/>
              </a:ext>
            </a:extLst>
          </p:cNvPr>
          <p:cNvSpPr/>
          <p:nvPr/>
        </p:nvSpPr>
        <p:spPr>
          <a:xfrm>
            <a:off x="7362161" y="4391103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4394A46-360B-4AB9-9ACC-5A757C170085}"/>
              </a:ext>
            </a:extLst>
          </p:cNvPr>
          <p:cNvSpPr/>
          <p:nvPr/>
        </p:nvSpPr>
        <p:spPr>
          <a:xfrm>
            <a:off x="7366275" y="4890219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7C1A242-615F-4711-A684-7EF23E139E1F}"/>
              </a:ext>
            </a:extLst>
          </p:cNvPr>
          <p:cNvSpPr txBox="1"/>
          <p:nvPr/>
        </p:nvSpPr>
        <p:spPr>
          <a:xfrm rot="5400000">
            <a:off x="7087178" y="5567810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C12063-EA20-49D1-8C53-5034F531ABD5}"/>
              </a:ext>
            </a:extLst>
          </p:cNvPr>
          <p:cNvCxnSpPr>
            <a:cxnSpLocks/>
          </p:cNvCxnSpPr>
          <p:nvPr/>
        </p:nvCxnSpPr>
        <p:spPr>
          <a:xfrm flipH="1">
            <a:off x="2019652" y="4081404"/>
            <a:ext cx="154945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718BDD0-3DBC-4CDA-BDA4-88E82222DCCE}"/>
              </a:ext>
            </a:extLst>
          </p:cNvPr>
          <p:cNvCxnSpPr>
            <a:cxnSpLocks/>
          </p:cNvCxnSpPr>
          <p:nvPr/>
        </p:nvCxnSpPr>
        <p:spPr>
          <a:xfrm>
            <a:off x="5195386" y="5189368"/>
            <a:ext cx="198707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投影片編號版面配置區 52">
            <a:extLst>
              <a:ext uri="{FF2B5EF4-FFF2-40B4-BE49-F238E27FC236}">
                <a16:creationId xmlns:a16="http://schemas.microsoft.com/office/drawing/2014/main" id="{7DB1244D-7D1E-42BE-8401-037C57C7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85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23590-4EE8-44AF-976E-AF2BF13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 – Typical Setting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87B975-430E-46B1-AA2A-4A1871A1606D}"/>
              </a:ext>
            </a:extLst>
          </p:cNvPr>
          <p:cNvGraphicFramePr>
            <a:graphicFrameLocks/>
          </p:cNvGraphicFramePr>
          <p:nvPr/>
        </p:nvGraphicFramePr>
        <p:xfrm>
          <a:off x="3084250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9F44199-5B8A-43D1-AE7A-D057A1E5EB48}"/>
              </a:ext>
            </a:extLst>
          </p:cNvPr>
          <p:cNvSpPr/>
          <p:nvPr/>
        </p:nvSpPr>
        <p:spPr>
          <a:xfrm>
            <a:off x="3108889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D7C9D468-334A-4584-967B-ADA5203D4ACB}"/>
              </a:ext>
            </a:extLst>
          </p:cNvPr>
          <p:cNvGraphicFramePr>
            <a:graphicFrameLocks/>
          </p:cNvGraphicFramePr>
          <p:nvPr/>
        </p:nvGraphicFramePr>
        <p:xfrm>
          <a:off x="3239372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845D048C-A6E7-40B0-BFC0-5D6D7729230D}"/>
              </a:ext>
            </a:extLst>
          </p:cNvPr>
          <p:cNvGraphicFramePr>
            <a:graphicFrameLocks/>
          </p:cNvGraphicFramePr>
          <p:nvPr/>
        </p:nvGraphicFramePr>
        <p:xfrm>
          <a:off x="3423593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167BCE-4FA0-4818-ADF3-0CFB6FCEBEDF}"/>
              </a:ext>
            </a:extLst>
          </p:cNvPr>
          <p:cNvSpPr/>
          <p:nvPr/>
        </p:nvSpPr>
        <p:spPr>
          <a:xfrm>
            <a:off x="3438107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E20394F-F2B0-4198-ABB4-3AA71C1E0937}"/>
              </a:ext>
            </a:extLst>
          </p:cNvPr>
          <p:cNvCxnSpPr>
            <a:cxnSpLocks/>
          </p:cNvCxnSpPr>
          <p:nvPr/>
        </p:nvCxnSpPr>
        <p:spPr>
          <a:xfrm>
            <a:off x="3084250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767611C-698A-4AF5-8EAE-85B1845446C7}"/>
              </a:ext>
            </a:extLst>
          </p:cNvPr>
          <p:cNvCxnSpPr>
            <a:cxnSpLocks/>
          </p:cNvCxnSpPr>
          <p:nvPr/>
        </p:nvCxnSpPr>
        <p:spPr>
          <a:xfrm>
            <a:off x="3108889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12CD22-E41C-41F1-9D54-A0E5F86184B5}"/>
              </a:ext>
            </a:extLst>
          </p:cNvPr>
          <p:cNvSpPr txBox="1"/>
          <p:nvPr/>
        </p:nvSpPr>
        <p:spPr>
          <a:xfrm>
            <a:off x="783933" y="1853324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5DAD992-6F6A-4FB5-92A0-37EA547A2F31}"/>
              </a:ext>
            </a:extLst>
          </p:cNvPr>
          <p:cNvCxnSpPr>
            <a:cxnSpLocks/>
          </p:cNvCxnSpPr>
          <p:nvPr/>
        </p:nvCxnSpPr>
        <p:spPr>
          <a:xfrm>
            <a:off x="4528239" y="3302702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448D5E2-D858-4569-B058-105B1A65613E}"/>
              </a:ext>
            </a:extLst>
          </p:cNvPr>
          <p:cNvSpPr/>
          <p:nvPr/>
        </p:nvSpPr>
        <p:spPr>
          <a:xfrm>
            <a:off x="4368946" y="450611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D792346-3C22-425B-AD23-AA651D2F395F}"/>
              </a:ext>
            </a:extLst>
          </p:cNvPr>
          <p:cNvSpPr txBox="1"/>
          <p:nvPr/>
        </p:nvSpPr>
        <p:spPr>
          <a:xfrm>
            <a:off x="860852" y="2342924"/>
            <a:ext cx="762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receptive field has the neurons with the same set of parameters. </a:t>
            </a:r>
            <a:endParaRPr lang="zh-TW" altLang="en-US" sz="2400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AABDD4-36FE-4DAA-8ED2-1D6663D913F1}"/>
              </a:ext>
            </a:extLst>
          </p:cNvPr>
          <p:cNvSpPr/>
          <p:nvPr/>
        </p:nvSpPr>
        <p:spPr>
          <a:xfrm>
            <a:off x="1471721" y="3411799"/>
            <a:ext cx="343327" cy="343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9F32333-DE94-44C8-9703-DB98D944B278}"/>
              </a:ext>
            </a:extLst>
          </p:cNvPr>
          <p:cNvSpPr/>
          <p:nvPr/>
        </p:nvSpPr>
        <p:spPr>
          <a:xfrm>
            <a:off x="1475601" y="3909741"/>
            <a:ext cx="343327" cy="3433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4551AB2-EAEF-47BC-BF23-7F03B314C115}"/>
              </a:ext>
            </a:extLst>
          </p:cNvPr>
          <p:cNvSpPr/>
          <p:nvPr/>
        </p:nvSpPr>
        <p:spPr>
          <a:xfrm>
            <a:off x="1471721" y="4391224"/>
            <a:ext cx="343327" cy="343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FAB873F-48CD-45F1-BC33-E8A303AEB4BF}"/>
              </a:ext>
            </a:extLst>
          </p:cNvPr>
          <p:cNvSpPr/>
          <p:nvPr/>
        </p:nvSpPr>
        <p:spPr>
          <a:xfrm>
            <a:off x="1475835" y="4890340"/>
            <a:ext cx="343327" cy="343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2BDD73-0E95-4A1A-BC8D-64753213F8E0}"/>
              </a:ext>
            </a:extLst>
          </p:cNvPr>
          <p:cNvSpPr txBox="1"/>
          <p:nvPr/>
        </p:nvSpPr>
        <p:spPr>
          <a:xfrm rot="5400000">
            <a:off x="1178203" y="5608155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15C2B78-F61A-4DC0-8C25-F66CD291D0AA}"/>
              </a:ext>
            </a:extLst>
          </p:cNvPr>
          <p:cNvSpPr/>
          <p:nvPr/>
        </p:nvSpPr>
        <p:spPr>
          <a:xfrm>
            <a:off x="7362161" y="3411678"/>
            <a:ext cx="343327" cy="343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6AAD2AD-946C-48A4-877F-2B63288568A3}"/>
              </a:ext>
            </a:extLst>
          </p:cNvPr>
          <p:cNvSpPr/>
          <p:nvPr/>
        </p:nvSpPr>
        <p:spPr>
          <a:xfrm>
            <a:off x="7366041" y="3909620"/>
            <a:ext cx="343327" cy="3433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3816E4B-52F6-460E-A8D8-F5E41CFA6018}"/>
              </a:ext>
            </a:extLst>
          </p:cNvPr>
          <p:cNvSpPr/>
          <p:nvPr/>
        </p:nvSpPr>
        <p:spPr>
          <a:xfrm>
            <a:off x="7362161" y="4391103"/>
            <a:ext cx="343327" cy="343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4394A46-360B-4AB9-9ACC-5A757C170085}"/>
              </a:ext>
            </a:extLst>
          </p:cNvPr>
          <p:cNvSpPr/>
          <p:nvPr/>
        </p:nvSpPr>
        <p:spPr>
          <a:xfrm>
            <a:off x="7366275" y="4890219"/>
            <a:ext cx="343327" cy="343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7C1A242-615F-4711-A684-7EF23E139E1F}"/>
              </a:ext>
            </a:extLst>
          </p:cNvPr>
          <p:cNvSpPr txBox="1"/>
          <p:nvPr/>
        </p:nvSpPr>
        <p:spPr>
          <a:xfrm rot="5400000">
            <a:off x="7087178" y="5567810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C12063-EA20-49D1-8C53-5034F531ABD5}"/>
              </a:ext>
            </a:extLst>
          </p:cNvPr>
          <p:cNvCxnSpPr>
            <a:cxnSpLocks/>
          </p:cNvCxnSpPr>
          <p:nvPr/>
        </p:nvCxnSpPr>
        <p:spPr>
          <a:xfrm flipH="1">
            <a:off x="2019652" y="4081404"/>
            <a:ext cx="154945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718BDD0-3DBC-4CDA-BDA4-88E82222DCCE}"/>
              </a:ext>
            </a:extLst>
          </p:cNvPr>
          <p:cNvCxnSpPr>
            <a:cxnSpLocks/>
          </p:cNvCxnSpPr>
          <p:nvPr/>
        </p:nvCxnSpPr>
        <p:spPr>
          <a:xfrm>
            <a:off x="5195386" y="5189368"/>
            <a:ext cx="198707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7EBE63-FC1A-408E-BD2C-892DE991B8F7}"/>
              </a:ext>
            </a:extLst>
          </p:cNvPr>
          <p:cNvSpPr txBox="1"/>
          <p:nvPr/>
        </p:nvSpPr>
        <p:spPr>
          <a:xfrm>
            <a:off x="487865" y="3352508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B07590B-0CD4-47BC-9BFC-111F53D84AD9}"/>
              </a:ext>
            </a:extLst>
          </p:cNvPr>
          <p:cNvSpPr txBox="1"/>
          <p:nvPr/>
        </p:nvSpPr>
        <p:spPr>
          <a:xfrm>
            <a:off x="478767" y="3830029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9EE42F-4ACD-46CB-9FB8-1BC0AF9F673B}"/>
              </a:ext>
            </a:extLst>
          </p:cNvPr>
          <p:cNvSpPr txBox="1"/>
          <p:nvPr/>
        </p:nvSpPr>
        <p:spPr>
          <a:xfrm>
            <a:off x="478734" y="4336907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3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0120790-9FA6-4AAE-B11E-AE1CF8D5F690}"/>
              </a:ext>
            </a:extLst>
          </p:cNvPr>
          <p:cNvSpPr txBox="1"/>
          <p:nvPr/>
        </p:nvSpPr>
        <p:spPr>
          <a:xfrm>
            <a:off x="486024" y="4828261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4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326F1B-BE61-4CD4-A6DA-8F89F16360F5}"/>
              </a:ext>
            </a:extLst>
          </p:cNvPr>
          <p:cNvSpPr txBox="1"/>
          <p:nvPr/>
        </p:nvSpPr>
        <p:spPr>
          <a:xfrm>
            <a:off x="7785349" y="3373216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2695A43-0E70-41F0-80A3-B69DB0A7FA1D}"/>
              </a:ext>
            </a:extLst>
          </p:cNvPr>
          <p:cNvSpPr txBox="1"/>
          <p:nvPr/>
        </p:nvSpPr>
        <p:spPr>
          <a:xfrm>
            <a:off x="7776251" y="3850737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440745C-E6F3-48F6-AF7E-632AB61710CC}"/>
              </a:ext>
            </a:extLst>
          </p:cNvPr>
          <p:cNvSpPr txBox="1"/>
          <p:nvPr/>
        </p:nvSpPr>
        <p:spPr>
          <a:xfrm>
            <a:off x="7776218" y="4357615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3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CC989F7-E53C-4E8A-AD69-61B905A99627}"/>
              </a:ext>
            </a:extLst>
          </p:cNvPr>
          <p:cNvSpPr txBox="1"/>
          <p:nvPr/>
        </p:nvSpPr>
        <p:spPr>
          <a:xfrm>
            <a:off x="7783508" y="4848969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4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015A2C-1CD5-40D6-8755-47BEFCB1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42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2893B-BBAE-403A-B49D-9896E9D5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Benefit of Convolutional Layer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69EEC5D-946E-40B6-8B6C-C3C94C21E388}"/>
              </a:ext>
            </a:extLst>
          </p:cNvPr>
          <p:cNvSpPr/>
          <p:nvPr/>
        </p:nvSpPr>
        <p:spPr>
          <a:xfrm>
            <a:off x="546304" y="1736040"/>
            <a:ext cx="5914103" cy="345112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5CCD41-5E3C-47B7-8C41-8F1128417220}"/>
              </a:ext>
            </a:extLst>
          </p:cNvPr>
          <p:cNvSpPr txBox="1"/>
          <p:nvPr/>
        </p:nvSpPr>
        <p:spPr>
          <a:xfrm>
            <a:off x="1713879" y="1963656"/>
            <a:ext cx="362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Fully Connected Layer</a:t>
            </a:r>
            <a:endParaRPr lang="zh-TW" altLang="en-US" sz="2400" b="1" i="1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657404-81F3-4014-8F45-047857B60810}"/>
              </a:ext>
            </a:extLst>
          </p:cNvPr>
          <p:cNvSpPr txBox="1"/>
          <p:nvPr/>
        </p:nvSpPr>
        <p:spPr>
          <a:xfrm>
            <a:off x="1104282" y="5314796"/>
            <a:ext cx="757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Some patterns are much smaller than the whole image.</a:t>
            </a:r>
            <a:endParaRPr lang="zh-TW" altLang="en-US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CE13275-0DA9-4B91-82DB-7055035FE32D}"/>
              </a:ext>
            </a:extLst>
          </p:cNvPr>
          <p:cNvSpPr/>
          <p:nvPr/>
        </p:nvSpPr>
        <p:spPr>
          <a:xfrm>
            <a:off x="1200150" y="2492673"/>
            <a:ext cx="4603955" cy="25130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337C96-117D-4F91-89C1-265086FE31B6}"/>
              </a:ext>
            </a:extLst>
          </p:cNvPr>
          <p:cNvSpPr txBox="1"/>
          <p:nvPr/>
        </p:nvSpPr>
        <p:spPr>
          <a:xfrm>
            <a:off x="2394145" y="2721483"/>
            <a:ext cx="234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Receptive Field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72F5FE-266A-42CD-B761-54A3E6384577}"/>
              </a:ext>
            </a:extLst>
          </p:cNvPr>
          <p:cNvSpPr txBox="1"/>
          <p:nvPr/>
        </p:nvSpPr>
        <p:spPr>
          <a:xfrm>
            <a:off x="1104282" y="5795053"/>
            <a:ext cx="7005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B1E1B19-56C1-4867-A10B-9DC0D244CD15}"/>
              </a:ext>
            </a:extLst>
          </p:cNvPr>
          <p:cNvSpPr/>
          <p:nvPr/>
        </p:nvSpPr>
        <p:spPr>
          <a:xfrm>
            <a:off x="1689306" y="3201740"/>
            <a:ext cx="3628102" cy="16167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C9999D-91AA-491B-8588-1B7DF104B8CE}"/>
              </a:ext>
            </a:extLst>
          </p:cNvPr>
          <p:cNvSpPr txBox="1"/>
          <p:nvPr/>
        </p:nvSpPr>
        <p:spPr>
          <a:xfrm>
            <a:off x="2218852" y="3410081"/>
            <a:ext cx="26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Parameter Sharing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DDE9E6-EA18-4843-85FF-1B88739FF133}"/>
              </a:ext>
            </a:extLst>
          </p:cNvPr>
          <p:cNvSpPr txBox="1"/>
          <p:nvPr/>
        </p:nvSpPr>
        <p:spPr>
          <a:xfrm>
            <a:off x="2180139" y="3940827"/>
            <a:ext cx="26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Convolutional Layer</a:t>
            </a:r>
            <a:endParaRPr lang="zh-TW" altLang="en-US" sz="2400" b="1" i="1" u="sng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BD42710-5248-43F6-A833-95B2262B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72AF9E-515C-4738-9914-172BD651EFC3}"/>
              </a:ext>
            </a:extLst>
          </p:cNvPr>
          <p:cNvSpPr txBox="1"/>
          <p:nvPr/>
        </p:nvSpPr>
        <p:spPr>
          <a:xfrm>
            <a:off x="6448734" y="3946149"/>
            <a:ext cx="262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model bias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7200590-A17D-40FC-B122-CEB12ACCE0C4}"/>
              </a:ext>
            </a:extLst>
          </p:cNvPr>
          <p:cNvCxnSpPr>
            <a:cxnSpLocks/>
          </p:cNvCxnSpPr>
          <p:nvPr/>
        </p:nvCxnSpPr>
        <p:spPr>
          <a:xfrm>
            <a:off x="4909790" y="4203925"/>
            <a:ext cx="15435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BCD79AE-EB36-4402-AAA6-E1665FEEC186}"/>
              </a:ext>
            </a:extLst>
          </p:cNvPr>
          <p:cNvSpPr txBox="1"/>
          <p:nvPr/>
        </p:nvSpPr>
        <p:spPr>
          <a:xfrm>
            <a:off x="6448734" y="4384891"/>
            <a:ext cx="197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(for image)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141056-F200-49B4-8879-9A591F328D81}"/>
              </a:ext>
            </a:extLst>
          </p:cNvPr>
          <p:cNvSpPr txBox="1"/>
          <p:nvPr/>
        </p:nvSpPr>
        <p:spPr>
          <a:xfrm>
            <a:off x="6457950" y="1977883"/>
            <a:ext cx="2627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Jack of all trades, </a:t>
            </a:r>
          </a:p>
          <a:p>
            <a:r>
              <a:rPr lang="en-US" altLang="zh-TW" sz="2400" dirty="0"/>
              <a:t>master of none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97BF755-9D35-490E-99D4-99C5E37FE720}"/>
              </a:ext>
            </a:extLst>
          </p:cNvPr>
          <p:cNvCxnSpPr>
            <a:cxnSpLocks/>
          </p:cNvCxnSpPr>
          <p:nvPr/>
        </p:nvCxnSpPr>
        <p:spPr>
          <a:xfrm flipV="1">
            <a:off x="5032347" y="2205915"/>
            <a:ext cx="138689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7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/>
      <p:bldP spid="11" grpId="0"/>
      <p:bldP spid="12" grpId="0" animBg="1"/>
      <p:bldP spid="13" grpId="0"/>
      <p:bldP spid="14" grpId="0"/>
      <p:bldP spid="3" grpId="0"/>
      <p:bldP spid="16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47350"/>
              </p:ext>
            </p:extLst>
          </p:nvPr>
        </p:nvGraphicFramePr>
        <p:xfrm>
          <a:off x="4578607" y="17523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0010" y="2124755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76449"/>
              </p:ext>
            </p:extLst>
          </p:nvPr>
        </p:nvGraphicFramePr>
        <p:xfrm>
          <a:off x="4578607" y="36160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 rot="5400000">
            <a:off x="4889979" y="5429125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0010" y="2511166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9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向下箭號 11"/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向下箭號 17"/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5781" y="3504098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1765004" y="4788002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28766" y="1515576"/>
            <a:ext cx="4644930" cy="464207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3" name="直線接點 32"/>
          <p:cNvCxnSpPr>
            <a:cxnSpLocks/>
          </p:cNvCxnSpPr>
          <p:nvPr/>
        </p:nvCxnSpPr>
        <p:spPr>
          <a:xfrm flipV="1">
            <a:off x="2853331" y="1493103"/>
            <a:ext cx="1209540" cy="199945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2882876" y="4168318"/>
            <a:ext cx="1179995" cy="198933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0ABC580-2657-4BB4-9B64-FF9305181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68497"/>
              </p:ext>
            </p:extLst>
          </p:nvPr>
        </p:nvGraphicFramePr>
        <p:xfrm>
          <a:off x="4731007" y="19047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1039856-5755-4C2F-8EA3-9F06668A8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58818"/>
              </p:ext>
            </p:extLst>
          </p:nvPr>
        </p:nvGraphicFramePr>
        <p:xfrm>
          <a:off x="4883407" y="20571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FD298EB-A20D-4DB8-B054-3BC57E922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427"/>
              </p:ext>
            </p:extLst>
          </p:nvPr>
        </p:nvGraphicFramePr>
        <p:xfrm>
          <a:off x="4731007" y="37684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A102218-48D4-45DD-AACE-70626CD4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45775"/>
              </p:ext>
            </p:extLst>
          </p:nvPr>
        </p:nvGraphicFramePr>
        <p:xfrm>
          <a:off x="4883407" y="39208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D87035A2-B958-4222-8241-4C3225770F37}"/>
              </a:ext>
            </a:extLst>
          </p:cNvPr>
          <p:cNvSpPr txBox="1"/>
          <p:nvPr/>
        </p:nvSpPr>
        <p:spPr>
          <a:xfrm>
            <a:off x="6568083" y="3897020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DA32610-ECE2-4E12-93C4-8DB5556EB1B5}"/>
              </a:ext>
            </a:extLst>
          </p:cNvPr>
          <p:cNvSpPr txBox="1"/>
          <p:nvPr/>
        </p:nvSpPr>
        <p:spPr>
          <a:xfrm>
            <a:off x="6553335" y="4298179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1CFC32-B51F-4B4C-A71E-6FB2441E5B7E}"/>
              </a:ext>
            </a:extLst>
          </p:cNvPr>
          <p:cNvSpPr txBox="1"/>
          <p:nvPr/>
        </p:nvSpPr>
        <p:spPr>
          <a:xfrm>
            <a:off x="6573587" y="2879627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BF9C006-988C-4E12-9FC4-12E9818752A2}"/>
              </a:ext>
            </a:extLst>
          </p:cNvPr>
          <p:cNvSpPr txBox="1"/>
          <p:nvPr/>
        </p:nvSpPr>
        <p:spPr>
          <a:xfrm>
            <a:off x="6553335" y="4678363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0BCE80D-AF4C-4B10-B437-523ABD63861B}"/>
              </a:ext>
            </a:extLst>
          </p:cNvPr>
          <p:cNvSpPr txBox="1"/>
          <p:nvPr/>
        </p:nvSpPr>
        <p:spPr>
          <a:xfrm>
            <a:off x="336538" y="6198606"/>
            <a:ext cx="29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channel =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48EE8AD-14FC-4DC4-B3AC-05F1C09784C7}"/>
              </a:ext>
            </a:extLst>
          </p:cNvPr>
          <p:cNvSpPr txBox="1"/>
          <p:nvPr/>
        </p:nvSpPr>
        <p:spPr>
          <a:xfrm>
            <a:off x="1936438" y="6212795"/>
            <a:ext cx="3307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black and white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B0CF15E-4102-4782-B2A7-1CF169E4354C}"/>
              </a:ext>
            </a:extLst>
          </p:cNvPr>
          <p:cNvSpPr txBox="1"/>
          <p:nvPr/>
        </p:nvSpPr>
        <p:spPr>
          <a:xfrm>
            <a:off x="5570854" y="5684033"/>
            <a:ext cx="334811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Each filter detects a small pattern (3 x 3 </a:t>
            </a:r>
            <a:r>
              <a:rPr lang="en-US" altLang="zh-TW" sz="2400" dirty="0">
                <a:solidFill>
                  <a:schemeClr val="bg1"/>
                </a:solidFill>
              </a:rPr>
              <a:t>x channel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6266CD36-EFC6-4ED2-8E76-E9F6FF49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8C70979-461C-4E1E-ACDB-B418AA514943}"/>
              </a:ext>
            </a:extLst>
          </p:cNvPr>
          <p:cNvSpPr txBox="1"/>
          <p:nvPr/>
        </p:nvSpPr>
        <p:spPr>
          <a:xfrm>
            <a:off x="4220173" y="149986"/>
            <a:ext cx="480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Another story based on </a:t>
            </a:r>
            <a:r>
              <a:rPr lang="en-US" altLang="zh-TW" sz="2800" b="1" i="1" dirty="0"/>
              <a:t>filter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C40E081-1B74-42CC-9D05-72B7CB61C37F}"/>
              </a:ext>
            </a:extLst>
          </p:cNvPr>
          <p:cNvSpPr txBox="1"/>
          <p:nvPr/>
        </p:nvSpPr>
        <p:spPr>
          <a:xfrm>
            <a:off x="336537" y="5716464"/>
            <a:ext cx="29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channel =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A5AA2CD-0BFF-43F6-B4F7-04FF4D8507EF}"/>
              </a:ext>
            </a:extLst>
          </p:cNvPr>
          <p:cNvSpPr txBox="1"/>
          <p:nvPr/>
        </p:nvSpPr>
        <p:spPr>
          <a:xfrm>
            <a:off x="1933369" y="5716464"/>
            <a:ext cx="3307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(colorful)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02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28" grpId="0" animBg="1"/>
      <p:bldP spid="31" grpId="0" animBg="1"/>
      <p:bldP spid="32" grpId="0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 x 6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32977"/>
              </p:ext>
            </p:extLst>
          </p:nvPr>
        </p:nvGraphicFramePr>
        <p:xfrm>
          <a:off x="5009230" y="191509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40724" y="2267468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17720"/>
              </p:ext>
            </p:extLst>
          </p:nvPr>
        </p:nvGraphicFramePr>
        <p:xfrm>
          <a:off x="5009230" y="35398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40724" y="387910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579344" y="5004005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877AFD8-FD17-469D-85B1-782AECCF713F}"/>
              </a:ext>
            </a:extLst>
          </p:cNvPr>
          <p:cNvSpPr txBox="1"/>
          <p:nvPr/>
        </p:nvSpPr>
        <p:spPr>
          <a:xfrm>
            <a:off x="4860128" y="5619802"/>
            <a:ext cx="3542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(The values in the filters are</a:t>
            </a:r>
            <a:r>
              <a:rPr kumimoji="0" lang="zh-TW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unknown</a:t>
            </a:r>
            <a:r>
              <a:rPr kumimoji="0" lang="en-US" altLang="zh-TW" sz="240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parameters.)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ADF13E5-D11B-417A-A07C-F2483C2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1D4BB2-67CF-47F9-AA65-21504E700A86}"/>
              </a:ext>
            </a:extLst>
          </p:cNvPr>
          <p:cNvSpPr txBox="1"/>
          <p:nvPr/>
        </p:nvSpPr>
        <p:spPr>
          <a:xfrm>
            <a:off x="5654107" y="579532"/>
            <a:ext cx="322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Consider channel = 1</a:t>
            </a:r>
          </a:p>
          <a:p>
            <a:pPr>
              <a:defRPr/>
            </a:pPr>
            <a:r>
              <a:rPr lang="en-US" altLang="zh-TW" sz="2400" dirty="0"/>
              <a:t>(</a:t>
            </a:r>
            <a:r>
              <a:rPr lang="zh-TW" altLang="en-US" sz="2400" dirty="0"/>
              <a:t>black and white </a:t>
            </a:r>
            <a:r>
              <a:rPr lang="en-US" altLang="zh-TW" sz="2400" dirty="0"/>
              <a:t>image)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40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 x 6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tride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679F69-53A4-44B2-B1A9-F26D1168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1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6AF16-5346-4FD6-A154-636CD040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C3A02E9-DF63-4B3F-8EDA-E0535918F6D0}"/>
              </a:ext>
            </a:extLst>
          </p:cNvPr>
          <p:cNvSpPr/>
          <p:nvPr/>
        </p:nvSpPr>
        <p:spPr>
          <a:xfrm>
            <a:off x="3724275" y="2828923"/>
            <a:ext cx="1504950" cy="156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F821E6-4FA0-4011-9B22-5C914DF7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81134"/>
            <a:ext cx="2341436" cy="24920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4537D5D-CD92-4D83-813F-FF99C857696F}"/>
              </a:ext>
            </a:extLst>
          </p:cNvPr>
          <p:cNvSpPr txBox="1"/>
          <p:nvPr/>
        </p:nvSpPr>
        <p:spPr>
          <a:xfrm>
            <a:off x="1824402" y="4742397"/>
            <a:ext cx="20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 x 100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6DEA37B-6387-4600-BCD2-B9987EF8C7BF}"/>
              </a:ext>
            </a:extLst>
          </p:cNvPr>
          <p:cNvCxnSpPr>
            <a:cxnSpLocks/>
          </p:cNvCxnSpPr>
          <p:nvPr/>
        </p:nvCxnSpPr>
        <p:spPr>
          <a:xfrm>
            <a:off x="2842319" y="3624908"/>
            <a:ext cx="8096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5349FED-DB79-46FF-889B-658FF1062F36}"/>
              </a:ext>
            </a:extLst>
          </p:cNvPr>
          <p:cNvCxnSpPr>
            <a:cxnSpLocks/>
          </p:cNvCxnSpPr>
          <p:nvPr/>
        </p:nvCxnSpPr>
        <p:spPr>
          <a:xfrm>
            <a:off x="5324475" y="3624908"/>
            <a:ext cx="8793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ECE46B1-AA6A-406B-813A-7DCC64C13187}"/>
                  </a:ext>
                </a:extLst>
              </p:cNvPr>
              <p:cNvSpPr txBox="1"/>
              <p:nvPr/>
            </p:nvSpPr>
            <p:spPr>
              <a:xfrm>
                <a:off x="6437286" y="3377189"/>
                <a:ext cx="28360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ECE46B1-AA6A-406B-813A-7DCC64C13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286" y="3377189"/>
                <a:ext cx="283604" cy="430887"/>
              </a:xfrm>
              <a:prstGeom prst="rect">
                <a:avLst/>
              </a:prstGeom>
              <a:blipFill>
                <a:blip r:embed="rId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B038E9-829D-44B9-983E-6591CEEAD0A3}"/>
                  </a:ext>
                </a:extLst>
              </p:cNvPr>
              <p:cNvSpPr txBox="1"/>
              <p:nvPr/>
            </p:nvSpPr>
            <p:spPr>
              <a:xfrm>
                <a:off x="7941784" y="3361861"/>
                <a:ext cx="8423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B038E9-829D-44B9-983E-6591CEEA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84" y="3361861"/>
                <a:ext cx="8423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6E1DDB0-38F6-4C32-943C-106262093F44}"/>
              </a:ext>
            </a:extLst>
          </p:cNvPr>
          <p:cNvCxnSpPr>
            <a:cxnSpLocks/>
          </p:cNvCxnSpPr>
          <p:nvPr/>
        </p:nvCxnSpPr>
        <p:spPr>
          <a:xfrm>
            <a:off x="6865034" y="3626236"/>
            <a:ext cx="1286300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1223CB-788D-4229-81E8-72722844E248}"/>
              </a:ext>
            </a:extLst>
          </p:cNvPr>
          <p:cNvSpPr txBox="1"/>
          <p:nvPr/>
        </p:nvSpPr>
        <p:spPr>
          <a:xfrm>
            <a:off x="6490267" y="3744673"/>
            <a:ext cx="203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</a:t>
            </a:r>
          </a:p>
          <a:p>
            <a:pPr algn="ctr"/>
            <a:r>
              <a:rPr lang="en-US" altLang="zh-TW" sz="2400" dirty="0"/>
              <a:t>entropy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6169200-1718-4FCD-879B-C0D38537ABFF}"/>
              </a:ext>
            </a:extLst>
          </p:cNvPr>
          <p:cNvGrpSpPr/>
          <p:nvPr/>
        </p:nvGrpSpPr>
        <p:grpSpPr>
          <a:xfrm>
            <a:off x="7100709" y="1238782"/>
            <a:ext cx="1451388" cy="1968168"/>
            <a:chOff x="7190460" y="4154983"/>
            <a:chExt cx="1451388" cy="1968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4A57D6C5-0E79-454A-B228-EA9CAE5398D5}"/>
                    </a:ext>
                  </a:extLst>
                </p:cNvPr>
                <p:cNvSpPr txBox="1"/>
                <p:nvPr/>
              </p:nvSpPr>
              <p:spPr>
                <a:xfrm>
                  <a:off x="8109843" y="4154983"/>
                  <a:ext cx="532005" cy="19681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4A57D6C5-0E79-454A-B228-EA9CAE539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843" y="4154983"/>
                  <a:ext cx="532005" cy="19681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269551A-8B40-4648-9E74-0819CF28CE59}"/>
                </a:ext>
              </a:extLst>
            </p:cNvPr>
            <p:cNvSpPr txBox="1"/>
            <p:nvPr/>
          </p:nvSpPr>
          <p:spPr>
            <a:xfrm>
              <a:off x="7211205" y="4958622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cat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C54E4FC-DDD3-4FEA-AEB9-9C442F00DA86}"/>
                </a:ext>
              </a:extLst>
            </p:cNvPr>
            <p:cNvSpPr txBox="1"/>
            <p:nvPr/>
          </p:nvSpPr>
          <p:spPr>
            <a:xfrm>
              <a:off x="7190460" y="4557731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dog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C1DEC34-C42E-4D35-91A2-7DB43DA9789C}"/>
                </a:ext>
              </a:extLst>
            </p:cNvPr>
            <p:cNvSpPr txBox="1"/>
            <p:nvPr/>
          </p:nvSpPr>
          <p:spPr>
            <a:xfrm>
              <a:off x="7200765" y="5327954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tree</a:t>
              </a:r>
              <a:endParaRPr lang="zh-TW" altLang="en-US" dirty="0"/>
            </a:p>
          </p:txBody>
        </p:sp>
      </p:grp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A3FAA465-369C-4E0C-8FE5-20620382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451CE67-97A5-428E-9736-996D258476D5}"/>
              </a:ext>
            </a:extLst>
          </p:cNvPr>
          <p:cNvSpPr txBox="1"/>
          <p:nvPr/>
        </p:nvSpPr>
        <p:spPr>
          <a:xfrm>
            <a:off x="821761" y="5532838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(All the images to be classified have the same size.)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0F0529D-2873-4E71-885E-8E91020D0268}"/>
                  </a:ext>
                </a:extLst>
              </p:cNvPr>
              <p:cNvSpPr txBox="1"/>
              <p:nvPr/>
            </p:nvSpPr>
            <p:spPr>
              <a:xfrm>
                <a:off x="6163050" y="1238782"/>
                <a:ext cx="804516" cy="1968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0F0529D-2873-4E71-885E-8E91020D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050" y="1238782"/>
                <a:ext cx="804516" cy="1968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51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7" grpId="0"/>
      <p:bldP spid="18" grpId="0"/>
      <p:bldP spid="24" grpId="0"/>
      <p:bldP spid="3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 x 6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722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687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309257" y="82009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88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30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06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905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747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6589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431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4905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5747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589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431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4905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5747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6589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431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905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5747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589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431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0" y="1789385"/>
            <a:ext cx="379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the same process for every filter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5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tride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799" y="4052684"/>
            <a:ext cx="2320707" cy="97246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Feature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Map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490C9-5B5B-4D2E-96AC-FC9526D4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47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F25F4-5E1C-41F3-8F73-D20259D94B0A}"/>
              </a:ext>
            </a:extLst>
          </p:cNvPr>
          <p:cNvSpPr/>
          <p:nvPr/>
        </p:nvSpPr>
        <p:spPr>
          <a:xfrm>
            <a:off x="1116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D493C47-234D-4B0F-B65D-78C1231B493F}"/>
              </a:ext>
            </a:extLst>
          </p:cNvPr>
          <p:cNvSpPr txBox="1"/>
          <p:nvPr/>
        </p:nvSpPr>
        <p:spPr>
          <a:xfrm>
            <a:off x="174292" y="3462667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filters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</a:t>
            </a: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channels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430110" y="552750"/>
            <a:ext cx="3825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Convolutional Layer</a:t>
            </a:r>
            <a:endParaRPr lang="zh-TW" altLang="en-US" sz="3200" b="1" i="1" u="sng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F25F4-5E1C-41F3-8F73-D20259D94B0A}"/>
              </a:ext>
            </a:extLst>
          </p:cNvPr>
          <p:cNvSpPr/>
          <p:nvPr/>
        </p:nvSpPr>
        <p:spPr>
          <a:xfrm>
            <a:off x="1116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D493C47-234D-4B0F-B65D-78C1231B493F}"/>
              </a:ext>
            </a:extLst>
          </p:cNvPr>
          <p:cNvSpPr txBox="1"/>
          <p:nvPr/>
        </p:nvSpPr>
        <p:spPr>
          <a:xfrm>
            <a:off x="174292" y="3462667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filters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</a:t>
            </a: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channels</a:t>
            </a:r>
            <a:endParaRPr lang="zh-TW" altLang="en-US" sz="2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92CBE6B-A142-4689-A965-86C547E43B7E}"/>
              </a:ext>
            </a:extLst>
          </p:cNvPr>
          <p:cNvGrpSpPr/>
          <p:nvPr/>
        </p:nvGrpSpPr>
        <p:grpSpPr>
          <a:xfrm>
            <a:off x="7202958" y="5224576"/>
            <a:ext cx="2142061" cy="809633"/>
            <a:chOff x="6956685" y="5235328"/>
            <a:chExt cx="2142061" cy="809633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8A69FF5-04E4-4727-A657-A500497EB543}"/>
                </a:ext>
              </a:extLst>
            </p:cNvPr>
            <p:cNvSpPr txBox="1"/>
            <p:nvPr/>
          </p:nvSpPr>
          <p:spPr>
            <a:xfrm>
              <a:off x="6956685" y="5235328"/>
              <a:ext cx="1448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Filter: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1A9A9EB8-C301-41D2-A419-4E8403E66391}"/>
                </a:ext>
              </a:extLst>
            </p:cNvPr>
            <p:cNvSpPr txBox="1"/>
            <p:nvPr/>
          </p:nvSpPr>
          <p:spPr>
            <a:xfrm>
              <a:off x="6956685" y="5583296"/>
              <a:ext cx="2142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2400" dirty="0">
                  <a:solidFill>
                    <a:prstClr val="black"/>
                  </a:solidFill>
                </a:rPr>
                <a:t>3 x 3 x </a:t>
              </a:r>
              <a:r>
                <a:rPr lang="en-US" altLang="zh-TW" sz="2400" dirty="0">
                  <a:solidFill>
                    <a:srgbClr val="FF0000"/>
                  </a:solidFill>
                </a:rPr>
                <a:t>64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906B547-AF8A-4ED7-A8C3-F94DBED3E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99092"/>
              </p:ext>
            </p:extLst>
          </p:nvPr>
        </p:nvGraphicFramePr>
        <p:xfrm>
          <a:off x="5023690" y="46868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1148ECDD-DCE7-4FBC-9109-A66DF8504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54452"/>
              </p:ext>
            </p:extLst>
          </p:nvPr>
        </p:nvGraphicFramePr>
        <p:xfrm>
          <a:off x="5176090" y="48392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Multiple Convolutional Layers</a:t>
            </a:r>
            <a:endParaRPr lang="zh-TW" altLang="en-US" sz="3200" b="1" i="1" u="sng" dirty="0"/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1B458022-D128-4213-8789-A37EF3E3A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70445"/>
              </p:ext>
            </p:extLst>
          </p:nvPr>
        </p:nvGraphicFramePr>
        <p:xfrm>
          <a:off x="5328490" y="49916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839F1D99-8F63-4DD0-A4DA-442D22DE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09685"/>
              </p:ext>
            </p:extLst>
          </p:nvPr>
        </p:nvGraphicFramePr>
        <p:xfrm>
          <a:off x="5454647" y="511755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文字方塊 82">
            <a:extLst>
              <a:ext uri="{FF2B5EF4-FFF2-40B4-BE49-F238E27FC236}">
                <a16:creationId xmlns:a16="http://schemas.microsoft.com/office/drawing/2014/main" id="{511F5519-D6C5-4C4F-9BF0-1F4D51E9B91C}"/>
              </a:ext>
            </a:extLst>
          </p:cNvPr>
          <p:cNvSpPr txBox="1"/>
          <p:nvPr/>
        </p:nvSpPr>
        <p:spPr>
          <a:xfrm>
            <a:off x="4284244" y="6210883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4" name="右大括弧 83">
            <a:extLst>
              <a:ext uri="{FF2B5EF4-FFF2-40B4-BE49-F238E27FC236}">
                <a16:creationId xmlns:a16="http://schemas.microsoft.com/office/drawing/2014/main" id="{E910F394-38BA-411B-ADFD-81C355D9480E}"/>
              </a:ext>
            </a:extLst>
          </p:cNvPr>
          <p:cNvSpPr/>
          <p:nvPr/>
        </p:nvSpPr>
        <p:spPr>
          <a:xfrm rot="8008147">
            <a:off x="4954798" y="5883144"/>
            <a:ext cx="322150" cy="886145"/>
          </a:xfrm>
          <a:prstGeom prst="rightBrace">
            <a:avLst>
              <a:gd name="adj1" fmla="val 31529"/>
              <a:gd name="adj2" fmla="val 682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E23BC50B-66D8-4316-9EEE-4354B4781758}"/>
              </a:ext>
            </a:extLst>
          </p:cNvPr>
          <p:cNvSpPr/>
          <p:nvPr/>
        </p:nvSpPr>
        <p:spPr>
          <a:xfrm>
            <a:off x="4142031" y="4510363"/>
            <a:ext cx="4509049" cy="2223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7C85623-14EF-46C2-B5FE-DE07658A9506}"/>
              </a:ext>
            </a:extLst>
          </p:cNvPr>
          <p:cNvCxnSpPr>
            <a:cxnSpLocks/>
          </p:cNvCxnSpPr>
          <p:nvPr/>
        </p:nvCxnSpPr>
        <p:spPr>
          <a:xfrm>
            <a:off x="2853008" y="5019614"/>
            <a:ext cx="69316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9AC359C7-ACE5-4E1E-837C-ED158B97C191}"/>
              </a:ext>
            </a:extLst>
          </p:cNvPr>
          <p:cNvCxnSpPr>
            <a:cxnSpLocks/>
          </p:cNvCxnSpPr>
          <p:nvPr/>
        </p:nvCxnSpPr>
        <p:spPr>
          <a:xfrm>
            <a:off x="3546170" y="5019614"/>
            <a:ext cx="0" cy="6666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D3DE65FD-5EF3-4F99-8E65-17EA22E047AB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3546170" y="5621890"/>
            <a:ext cx="595861" cy="1285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投影片編號版面配置區 91">
            <a:extLst>
              <a:ext uri="{FF2B5EF4-FFF2-40B4-BE49-F238E27FC236}">
                <a16:creationId xmlns:a16="http://schemas.microsoft.com/office/drawing/2014/main" id="{D9691B79-F558-4C0D-BD67-41FD97DA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EEE3DD6-B5A3-4F76-803C-34184D7CA95D}"/>
              </a:ext>
            </a:extLst>
          </p:cNvPr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Multiple Convolutional Layers</a:t>
            </a:r>
            <a:endParaRPr lang="zh-TW" altLang="en-US" sz="3200" b="1" i="1" u="sng" dirty="0"/>
          </a:p>
        </p:txBody>
      </p:sp>
      <p:pic>
        <p:nvPicPr>
          <p:cNvPr id="5" name="Picture 2" descr="http://s.hswstatic.com/gif/whiskers-sam.jpg">
            <a:extLst>
              <a:ext uri="{FF2B5EF4-FFF2-40B4-BE49-F238E27FC236}">
                <a16:creationId xmlns:a16="http://schemas.microsoft.com/office/drawing/2014/main" id="{053DF188-D3D6-41D5-B75D-FC14AA9A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A27FCC-9122-479F-8F10-B61B8F646B4E}"/>
              </a:ext>
            </a:extLst>
          </p:cNvPr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下箭號 11">
            <a:extLst>
              <a:ext uri="{FF2B5EF4-FFF2-40B4-BE49-F238E27FC236}">
                <a16:creationId xmlns:a16="http://schemas.microsoft.com/office/drawing/2014/main" id="{7B4C5787-80CE-43CE-B71A-264C623D08A1}"/>
              </a:ext>
            </a:extLst>
          </p:cNvPr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下箭號 17">
            <a:extLst>
              <a:ext uri="{FF2B5EF4-FFF2-40B4-BE49-F238E27FC236}">
                <a16:creationId xmlns:a16="http://schemas.microsoft.com/office/drawing/2014/main" id="{BD4C9E8D-66B8-4EA3-9496-C631A2A38634}"/>
              </a:ext>
            </a:extLst>
          </p:cNvPr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DCCB87-63D7-4DA2-A4AD-9528866A28CE}"/>
              </a:ext>
            </a:extLst>
          </p:cNvPr>
          <p:cNvSpPr/>
          <p:nvPr/>
        </p:nvSpPr>
        <p:spPr>
          <a:xfrm>
            <a:off x="1116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D476C0B0-2E2C-4E66-B893-6D23322E94AF}"/>
              </a:ext>
            </a:extLst>
          </p:cNvPr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A0B5F8-2098-4E51-A867-05F88D2E8768}"/>
              </a:ext>
            </a:extLst>
          </p:cNvPr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7B2E25-F134-4DEF-A5F2-6DF1C8388930}"/>
              </a:ext>
            </a:extLst>
          </p:cNvPr>
          <p:cNvSpPr txBox="1"/>
          <p:nvPr/>
        </p:nvSpPr>
        <p:spPr>
          <a:xfrm>
            <a:off x="174292" y="3462667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64 filters</a:t>
            </a:r>
            <a:endParaRPr lang="zh-TW" altLang="en-US" sz="24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6312F2-2A46-4557-9F58-975C7CACC629}"/>
              </a:ext>
            </a:extLst>
          </p:cNvPr>
          <p:cNvGrpSpPr/>
          <p:nvPr/>
        </p:nvGrpSpPr>
        <p:grpSpPr>
          <a:xfrm>
            <a:off x="4615542" y="3309285"/>
            <a:ext cx="3429024" cy="3386185"/>
            <a:chOff x="4572000" y="2134622"/>
            <a:chExt cx="3429024" cy="3386185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47CAEAF-5846-46F1-BE98-209CD550407D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E4631CD-9FE5-4CCD-BA0F-DAD8351EF6C0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9D13214-73B7-463B-A227-277B2A5EC742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37E10B6D-5314-4B0F-916C-D0731C4FDDF3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589D0791-042E-48DA-8BCE-AE5BFBEC6EA2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7D85CFE-50EF-4A60-BAE5-06F85A956BF9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A8CBE6D1-376F-45D2-9F1F-EC16ED0C97E6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2F8ED52B-82B3-4475-B172-851BAEBD403B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7145974-C95B-4993-A8CF-CDA407100C8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E2D6605-B528-4FE1-9991-A650E2A13C5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B43C468-877B-45EB-9282-908FFCFEACA8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D8F8097-4470-4FF7-BA91-ADCE08551267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E4E0394-E0C9-45FD-B203-04A02CF1FC7B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8A93D00-E620-4ABE-9F5D-D430CB579E93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58D1EE2A-722E-42CD-8FC3-463595421867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36BA3EEB-023F-4675-872D-9CF9D3970271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9F89AA81-4808-4325-9C61-1DB98235F066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4BA57479-6B8F-46F5-91F1-86D4C25DAA1E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20BF12C-C4C8-4799-AB5F-2D9ECF0C7C3B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2FE6AD7-BD69-49C9-A951-454609A641A3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E7D81B8-E4F6-4F2B-A554-9E2F4FB249F7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20FEE032-F9CA-450E-8E13-49A87B0DC940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A2937015-F85D-452B-9DB1-7A216C388CF3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132F9FE-7D16-491A-AB02-189C29D7DDBC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A107425E-CBEC-41E8-BC64-F474892768C8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6917B781-FF17-4484-9012-646312596959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66C197B-2944-467F-8D9E-16EFB06DFD7A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88335220-9787-40AD-B497-7CF197218221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59E53D3B-9202-4B64-8427-646910E604B3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3F9472D-8120-4DD1-AED1-2253FAB6674E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006F0DFB-0141-4F25-BBAB-69FF45EC7B88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B0BD8A4A-14C6-4906-B59E-2B444C38AAA9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aphicFrame>
        <p:nvGraphicFramePr>
          <p:cNvPr id="47" name="內容版面配置區 3">
            <a:extLst>
              <a:ext uri="{FF2B5EF4-FFF2-40B4-BE49-F238E27FC236}">
                <a16:creationId xmlns:a16="http://schemas.microsoft.com/office/drawing/2014/main" id="{E0F0431D-E871-4F94-9C5C-EDA427526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16021"/>
              </p:ext>
            </p:extLst>
          </p:nvPr>
        </p:nvGraphicFramePr>
        <p:xfrm>
          <a:off x="4818673" y="17983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9A731A36-3F7D-4A70-AE50-313EE20D1A02}"/>
              </a:ext>
            </a:extLst>
          </p:cNvPr>
          <p:cNvSpPr/>
          <p:nvPr/>
        </p:nvSpPr>
        <p:spPr>
          <a:xfrm>
            <a:off x="4822323" y="3541755"/>
            <a:ext cx="2392221" cy="235790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B63606-CC43-4B4E-989F-DC21F38533C7}"/>
              </a:ext>
            </a:extLst>
          </p:cNvPr>
          <p:cNvSpPr/>
          <p:nvPr/>
        </p:nvSpPr>
        <p:spPr>
          <a:xfrm>
            <a:off x="4784565" y="148016"/>
            <a:ext cx="2426983" cy="239198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投影片編號版面配置區 49">
            <a:extLst>
              <a:ext uri="{FF2B5EF4-FFF2-40B4-BE49-F238E27FC236}">
                <a16:creationId xmlns:a16="http://schemas.microsoft.com/office/drawing/2014/main" id="{E719C5A6-87D2-4868-B51B-F178460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AA76731-C48F-405F-9B15-D651362106AB}"/>
              </a:ext>
            </a:extLst>
          </p:cNvPr>
          <p:cNvSpPr/>
          <p:nvPr/>
        </p:nvSpPr>
        <p:spPr>
          <a:xfrm>
            <a:off x="4880434" y="3604737"/>
            <a:ext cx="576938" cy="597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C0412B-7507-4561-92C2-110FEA7C3348}"/>
              </a:ext>
            </a:extLst>
          </p:cNvPr>
          <p:cNvSpPr/>
          <p:nvPr/>
        </p:nvSpPr>
        <p:spPr>
          <a:xfrm>
            <a:off x="4880433" y="220846"/>
            <a:ext cx="1296937" cy="12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B135F67-C535-4B81-A675-6563494FFD97}"/>
              </a:ext>
            </a:extLst>
          </p:cNvPr>
          <p:cNvSpPr/>
          <p:nvPr/>
        </p:nvSpPr>
        <p:spPr>
          <a:xfrm>
            <a:off x="6492561" y="5175370"/>
            <a:ext cx="636662" cy="649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29D89E6-80F9-4228-9C8C-BE705178E6CC}"/>
              </a:ext>
            </a:extLst>
          </p:cNvPr>
          <p:cNvSpPr/>
          <p:nvPr/>
        </p:nvSpPr>
        <p:spPr>
          <a:xfrm>
            <a:off x="5832286" y="1144842"/>
            <a:ext cx="1296937" cy="12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35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5F683-C965-437C-A2EF-DA977A4F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Two Stories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F73EE8-0BE7-4948-87C5-D6EC4D62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0DD80E-AC1B-47AD-A0C6-7FD6C3E3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66131"/>
              </p:ext>
            </p:extLst>
          </p:nvPr>
        </p:nvGraphicFramePr>
        <p:xfrm>
          <a:off x="4737321" y="288899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24AD712-16D1-40D9-BFD2-C6427CCF47DB}"/>
              </a:ext>
            </a:extLst>
          </p:cNvPr>
          <p:cNvSpPr txBox="1"/>
          <p:nvPr/>
        </p:nvSpPr>
        <p:spPr>
          <a:xfrm>
            <a:off x="6738724" y="3261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42DC7E-7DA5-499C-9AA0-5E2635F0798B}"/>
              </a:ext>
            </a:extLst>
          </p:cNvPr>
          <p:cNvSpPr txBox="1"/>
          <p:nvPr/>
        </p:nvSpPr>
        <p:spPr>
          <a:xfrm>
            <a:off x="6738724" y="3647777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AA8CDD-D8BF-4A63-AF9A-8FFE2DA5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71180"/>
              </p:ext>
            </p:extLst>
          </p:nvPr>
        </p:nvGraphicFramePr>
        <p:xfrm>
          <a:off x="4889721" y="304139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FCACC678-72F3-4582-9D9F-C92CAE4E6126}"/>
              </a:ext>
            </a:extLst>
          </p:cNvPr>
          <p:cNvSpPr txBox="1"/>
          <p:nvPr/>
        </p:nvSpPr>
        <p:spPr>
          <a:xfrm>
            <a:off x="6732301" y="4016238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1" name="表格 23">
            <a:extLst>
              <a:ext uri="{FF2B5EF4-FFF2-40B4-BE49-F238E27FC236}">
                <a16:creationId xmlns:a16="http://schemas.microsoft.com/office/drawing/2014/main" id="{0C9C1717-0111-4F30-9DB8-4BD5BD5C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86986"/>
              </p:ext>
            </p:extLst>
          </p:nvPr>
        </p:nvGraphicFramePr>
        <p:xfrm>
          <a:off x="1393917" y="256123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2" name="表格 23">
            <a:extLst>
              <a:ext uri="{FF2B5EF4-FFF2-40B4-BE49-F238E27FC236}">
                <a16:creationId xmlns:a16="http://schemas.microsoft.com/office/drawing/2014/main" id="{C9576405-3B25-4EE9-ABAC-478362A2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21772"/>
              </p:ext>
            </p:extLst>
          </p:nvPr>
        </p:nvGraphicFramePr>
        <p:xfrm>
          <a:off x="1393917" y="393113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04DBF9-8DCF-409A-8B09-CF30F4218711}"/>
              </a:ext>
            </a:extLst>
          </p:cNvPr>
          <p:cNvSpPr txBox="1"/>
          <p:nvPr/>
        </p:nvSpPr>
        <p:spPr>
          <a:xfrm rot="5400000">
            <a:off x="1339754" y="337946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F0A0DD7E-1254-4EA8-A328-13DCC129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34504"/>
              </p:ext>
            </p:extLst>
          </p:nvPr>
        </p:nvGraphicFramePr>
        <p:xfrm>
          <a:off x="1394441" y="433217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6DE2E898-DFEB-4A0E-9907-048C306E8EDD}"/>
              </a:ext>
            </a:extLst>
          </p:cNvPr>
          <p:cNvGrpSpPr/>
          <p:nvPr/>
        </p:nvGrpSpPr>
        <p:grpSpPr>
          <a:xfrm>
            <a:off x="2981183" y="3599434"/>
            <a:ext cx="638175" cy="638175"/>
            <a:chOff x="8370546" y="1983114"/>
            <a:chExt cx="638175" cy="638175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FB78891-AFFE-431E-94CC-9F63FE734E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08">
              <a:extLst>
                <a:ext uri="{FF2B5EF4-FFF2-40B4-BE49-F238E27FC236}">
                  <a16:creationId xmlns:a16="http://schemas.microsoft.com/office/drawing/2014/main" id="{009E1806-2B16-46E2-B2E6-D9981C5C5984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699044-A47E-41CC-ADB8-F46BA52C661B}"/>
              </a:ext>
            </a:extLst>
          </p:cNvPr>
          <p:cNvCxnSpPr>
            <a:cxnSpLocks/>
          </p:cNvCxnSpPr>
          <p:nvPr/>
        </p:nvCxnSpPr>
        <p:spPr>
          <a:xfrm>
            <a:off x="3633441" y="390320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FD586D2-36D6-4E03-AF0E-2054205BFBE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815306" y="274300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680CA9-B90E-468D-917B-E3A3C1F4532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820843" y="310223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4A89D62-E223-4BCF-A6E0-20AC3D3C8D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820843" y="391852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056BFCD-D58F-42AE-AD7D-38E973A2129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810104" y="391852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C50BBB1-9F99-450E-81B7-5911749B6DA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799365" y="391852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ADD5220-4B15-4F58-A0C0-98BDB4B9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03442"/>
              </p:ext>
            </p:extLst>
          </p:nvPr>
        </p:nvGraphicFramePr>
        <p:xfrm>
          <a:off x="5078140" y="321553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橢圓 32">
            <a:extLst>
              <a:ext uri="{FF2B5EF4-FFF2-40B4-BE49-F238E27FC236}">
                <a16:creationId xmlns:a16="http://schemas.microsoft.com/office/drawing/2014/main" id="{AA595A91-C26A-49C5-850C-A8FBCA74F424}"/>
              </a:ext>
            </a:extLst>
          </p:cNvPr>
          <p:cNvSpPr/>
          <p:nvPr/>
        </p:nvSpPr>
        <p:spPr>
          <a:xfrm>
            <a:off x="5137803" y="3236097"/>
            <a:ext cx="418120" cy="424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716083D-6BBB-4909-985C-344FECCEA152}"/>
              </a:ext>
            </a:extLst>
          </p:cNvPr>
          <p:cNvSpPr/>
          <p:nvPr/>
        </p:nvSpPr>
        <p:spPr>
          <a:xfrm>
            <a:off x="5693832" y="3229178"/>
            <a:ext cx="418120" cy="42477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A5F5E37-B08C-4090-8566-64EE05FC09D7}"/>
              </a:ext>
            </a:extLst>
          </p:cNvPr>
          <p:cNvSpPr/>
          <p:nvPr/>
        </p:nvSpPr>
        <p:spPr>
          <a:xfrm>
            <a:off x="6226615" y="4161563"/>
            <a:ext cx="418120" cy="42477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92328FB-3BE7-48C6-AFB3-50B866DA1752}"/>
              </a:ext>
            </a:extLst>
          </p:cNvPr>
          <p:cNvSpPr txBox="1"/>
          <p:nvPr/>
        </p:nvSpPr>
        <p:spPr>
          <a:xfrm>
            <a:off x="870888" y="5128118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77A8D5E-8A5C-46A7-95B3-102943324B58}"/>
              </a:ext>
            </a:extLst>
          </p:cNvPr>
          <p:cNvSpPr txBox="1"/>
          <p:nvPr/>
        </p:nvSpPr>
        <p:spPr>
          <a:xfrm>
            <a:off x="3427701" y="5486400"/>
            <a:ext cx="510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(ignore bias in this slide)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725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/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/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71" name="內容版面配置區 3">
            <a:extLst>
              <a:ext uri="{FF2B5EF4-FFF2-40B4-BE49-F238E27FC236}">
                <a16:creationId xmlns:a16="http://schemas.microsoft.com/office/drawing/2014/main" id="{82C1B4E3-5E10-4742-A215-097C3F5D0AFA}"/>
              </a:ext>
            </a:extLst>
          </p:cNvPr>
          <p:cNvGraphicFramePr>
            <a:graphicFrameLocks/>
          </p:cNvGraphicFramePr>
          <p:nvPr/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BC0EB9E7-A5D8-4C3A-919F-7917E699A21B}"/>
              </a:ext>
            </a:extLst>
          </p:cNvPr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內容版面配置區 3">
            <a:extLst>
              <a:ext uri="{FF2B5EF4-FFF2-40B4-BE49-F238E27FC236}">
                <a16:creationId xmlns:a16="http://schemas.microsoft.com/office/drawing/2014/main" id="{E9B5BED3-61BE-4F05-AFAF-672150825C83}"/>
              </a:ext>
            </a:extLst>
          </p:cNvPr>
          <p:cNvGraphicFramePr>
            <a:graphicFrameLocks/>
          </p:cNvGraphicFramePr>
          <p:nvPr/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F48DD843-5A20-4E35-B8C3-08E3BD0F15FC}"/>
              </a:ext>
            </a:extLst>
          </p:cNvPr>
          <p:cNvGraphicFramePr>
            <a:graphicFrameLocks/>
          </p:cNvGraphicFramePr>
          <p:nvPr/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BAF06A19-9539-4312-B821-19DEE2B2BBD2}"/>
              </a:ext>
            </a:extLst>
          </p:cNvPr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C630626-82A1-4077-8FB2-80CD502C833A}"/>
              </a:ext>
            </a:extLst>
          </p:cNvPr>
          <p:cNvCxnSpPr>
            <a:cxnSpLocks/>
          </p:cNvCxnSpPr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8A6240CF-324C-4421-A2FD-55C4B8D7C267}"/>
              </a:ext>
            </a:extLst>
          </p:cNvPr>
          <p:cNvCxnSpPr>
            <a:cxnSpLocks/>
          </p:cNvCxnSpPr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1B019E7-8450-4108-82FA-88F369621CB3}"/>
              </a:ext>
            </a:extLst>
          </p:cNvPr>
          <p:cNvCxnSpPr>
            <a:cxnSpLocks/>
          </p:cNvCxnSpPr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2CAE95E-BE6C-4E3E-86FF-125269FEE0F5}"/>
              </a:ext>
            </a:extLst>
          </p:cNvPr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ADE4328-7287-45EC-8F7C-FFC412042841}"/>
              </a:ext>
            </a:extLst>
          </p:cNvPr>
          <p:cNvCxnSpPr>
            <a:cxnSpLocks/>
          </p:cNvCxnSpPr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A80441EF-2FE8-49F2-BD66-C55E9713E18C}"/>
              </a:ext>
            </a:extLst>
          </p:cNvPr>
          <p:cNvCxnSpPr>
            <a:cxnSpLocks/>
          </p:cNvCxnSpPr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672904F-3A4B-4046-AED4-6B9D7BD54B88}"/>
              </a:ext>
            </a:extLst>
          </p:cNvPr>
          <p:cNvCxnSpPr>
            <a:cxnSpLocks/>
          </p:cNvCxnSpPr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DABA5-B3E2-4246-B008-EA58BF34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00717F0-DACE-4469-B8A5-F2AAE8695AAF}"/>
              </a:ext>
            </a:extLst>
          </p:cNvPr>
          <p:cNvSpPr txBox="1"/>
          <p:nvPr/>
        </p:nvSpPr>
        <p:spPr>
          <a:xfrm>
            <a:off x="368961" y="808203"/>
            <a:ext cx="478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neurons with different receptive fields </a:t>
            </a:r>
            <a:r>
              <a:rPr lang="en-US" altLang="zh-TW" sz="2400" b="1" dirty="0"/>
              <a:t>share the parameters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16C4C8A-9B20-43EA-94F0-EA4E2647F276}"/>
              </a:ext>
            </a:extLst>
          </p:cNvPr>
          <p:cNvSpPr txBox="1"/>
          <p:nvPr/>
        </p:nvSpPr>
        <p:spPr>
          <a:xfrm>
            <a:off x="445661" y="5790919"/>
            <a:ext cx="39919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Each filter convolves over the input image.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428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16C19-1D06-431D-8F50-0E465391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5A473D-885C-4292-80AA-2E7AAE3950D6}"/>
              </a:ext>
            </a:extLst>
          </p:cNvPr>
          <p:cNvSpPr txBox="1"/>
          <p:nvPr/>
        </p:nvSpPr>
        <p:spPr>
          <a:xfrm>
            <a:off x="989986" y="1965792"/>
            <a:ext cx="332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Neuron Version Story</a:t>
            </a:r>
            <a:endParaRPr lang="zh-TW" altLang="en-US" sz="2800" b="1" i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23E935-A5CD-4EB2-A07D-AB4CE6F5DCF4}"/>
              </a:ext>
            </a:extLst>
          </p:cNvPr>
          <p:cNvSpPr txBox="1"/>
          <p:nvPr/>
        </p:nvSpPr>
        <p:spPr>
          <a:xfrm>
            <a:off x="5126608" y="1964009"/>
            <a:ext cx="338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Filter Version Story</a:t>
            </a:r>
            <a:endParaRPr lang="zh-TW" altLang="en-US" sz="2800" b="1" i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3344FA-3304-41D7-9285-DBD57D49FC99}"/>
              </a:ext>
            </a:extLst>
          </p:cNvPr>
          <p:cNvSpPr txBox="1"/>
          <p:nvPr/>
        </p:nvSpPr>
        <p:spPr>
          <a:xfrm>
            <a:off x="1187244" y="5514786"/>
            <a:ext cx="745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They are the same story.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5A8DE1-976A-482D-A5E1-0301974BC886}"/>
              </a:ext>
            </a:extLst>
          </p:cNvPr>
          <p:cNvSpPr txBox="1"/>
          <p:nvPr/>
        </p:nvSpPr>
        <p:spPr>
          <a:xfrm>
            <a:off x="989987" y="2862560"/>
            <a:ext cx="358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neuron only considers a receptive field.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63ABF7B-7A00-4900-9683-3ABD1081CF9D}"/>
              </a:ext>
            </a:extLst>
          </p:cNvPr>
          <p:cNvSpPr txBox="1"/>
          <p:nvPr/>
        </p:nvSpPr>
        <p:spPr>
          <a:xfrm>
            <a:off x="5312498" y="2862560"/>
            <a:ext cx="333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a set of filters detecting small patterns.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229DD-1A8F-48E5-B8BE-7429EA9FDDC0}"/>
              </a:ext>
            </a:extLst>
          </p:cNvPr>
          <p:cNvSpPr txBox="1"/>
          <p:nvPr/>
        </p:nvSpPr>
        <p:spPr>
          <a:xfrm>
            <a:off x="989986" y="4082553"/>
            <a:ext cx="358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neurons with different receptive fields share the parameters.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1E53E8-E7D2-4238-A61A-93C341F2F2C6}"/>
              </a:ext>
            </a:extLst>
          </p:cNvPr>
          <p:cNvSpPr txBox="1"/>
          <p:nvPr/>
        </p:nvSpPr>
        <p:spPr>
          <a:xfrm>
            <a:off x="5312498" y="4249677"/>
            <a:ext cx="333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convolves over the input image.</a:t>
            </a:r>
            <a:endParaRPr lang="zh-TW" altLang="en-US" sz="2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533EA1-895E-4E57-994B-D7DF90CCA7A0}"/>
              </a:ext>
            </a:extLst>
          </p:cNvPr>
          <p:cNvCxnSpPr/>
          <p:nvPr/>
        </p:nvCxnSpPr>
        <p:spPr>
          <a:xfrm>
            <a:off x="-353961" y="2632242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F3AC94B-A0FE-4AFA-8489-896CD8F5C1B8}"/>
              </a:ext>
            </a:extLst>
          </p:cNvPr>
          <p:cNvCxnSpPr/>
          <p:nvPr/>
        </p:nvCxnSpPr>
        <p:spPr>
          <a:xfrm>
            <a:off x="-353961" y="3964513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B09D1C0-5D89-4C76-A2F7-CEBCAC0F5179}"/>
              </a:ext>
            </a:extLst>
          </p:cNvPr>
          <p:cNvCxnSpPr/>
          <p:nvPr/>
        </p:nvCxnSpPr>
        <p:spPr>
          <a:xfrm>
            <a:off x="-353961" y="5355777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160FE95-4924-4D36-92FA-1B2B5D7DDDA3}"/>
              </a:ext>
            </a:extLst>
          </p:cNvPr>
          <p:cNvCxnSpPr>
            <a:cxnSpLocks/>
          </p:cNvCxnSpPr>
          <p:nvPr/>
        </p:nvCxnSpPr>
        <p:spPr>
          <a:xfrm>
            <a:off x="4959146" y="1868746"/>
            <a:ext cx="0" cy="3467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5680241-3FF9-46AE-B48F-71E98D2E4E83}"/>
              </a:ext>
            </a:extLst>
          </p:cNvPr>
          <p:cNvCxnSpPr/>
          <p:nvPr/>
        </p:nvCxnSpPr>
        <p:spPr>
          <a:xfrm>
            <a:off x="-353962" y="1868746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238B1C89-1994-4A0E-A10D-DFE82A17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77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F0566-BFD1-42B8-BC63-910DC92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854F7-751B-45A6-BC08-B04ECEEC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64C521FB-347E-49B5-87A3-E8E96D1D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33306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B8917CED-9BDD-4296-BAB2-15C5DD29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8401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3">
            <a:extLst>
              <a:ext uri="{FF2B5EF4-FFF2-40B4-BE49-F238E27FC236}">
                <a16:creationId xmlns:a16="http://schemas.microsoft.com/office/drawing/2014/main" id="{E0116ECD-F5FF-49DC-AB1C-6AA13502722D}"/>
              </a:ext>
            </a:extLst>
          </p:cNvPr>
          <p:cNvSpPr/>
          <p:nvPr/>
        </p:nvSpPr>
        <p:spPr>
          <a:xfrm>
            <a:off x="4397010" y="40337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0AAFA7-BA50-4AE1-A78F-1060C56EDC59}"/>
              </a:ext>
            </a:extLst>
          </p:cNvPr>
          <p:cNvSpPr txBox="1"/>
          <p:nvPr/>
        </p:nvSpPr>
        <p:spPr>
          <a:xfrm>
            <a:off x="4291673" y="48313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subsampling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970332-1981-4012-B043-523DFB93A7C6}"/>
              </a:ext>
            </a:extLst>
          </p:cNvPr>
          <p:cNvSpPr txBox="1"/>
          <p:nvPr/>
        </p:nvSpPr>
        <p:spPr>
          <a:xfrm>
            <a:off x="1876147" y="28148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bird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09F359-8358-44C7-900C-613C7316DCBD}"/>
              </a:ext>
            </a:extLst>
          </p:cNvPr>
          <p:cNvSpPr txBox="1"/>
          <p:nvPr/>
        </p:nvSpPr>
        <p:spPr>
          <a:xfrm>
            <a:off x="6603438" y="33063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bird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A23E43E5-2568-45AF-A748-7E01E144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93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Pooling – Max Pooling 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E42C34-B14D-4989-AABA-9FB52B2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4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64 channels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Convolutional Layers</a:t>
            </a:r>
          </a:p>
          <a:p>
            <a:r>
              <a:rPr lang="en-US" altLang="zh-TW" sz="3200" b="1" i="1" u="sng" dirty="0"/>
              <a:t>+ Pooling </a:t>
            </a:r>
            <a:endParaRPr lang="zh-TW" altLang="en-US" sz="3200" b="1" i="1" u="sng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E23BC50B-66D8-4316-9EEE-4354B4781758}"/>
              </a:ext>
            </a:extLst>
          </p:cNvPr>
          <p:cNvSpPr/>
          <p:nvPr/>
        </p:nvSpPr>
        <p:spPr>
          <a:xfrm>
            <a:off x="5225744" y="4510363"/>
            <a:ext cx="2527606" cy="2223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D3DE65FD-5EF3-4F99-8E65-17EA22E047AB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2476128" y="5621890"/>
            <a:ext cx="2749616" cy="203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499E423-C0AC-4E6B-A07B-52454AF27A58}"/>
              </a:ext>
            </a:extLst>
          </p:cNvPr>
          <p:cNvSpPr/>
          <p:nvPr/>
        </p:nvSpPr>
        <p:spPr>
          <a:xfrm>
            <a:off x="1116284" y="471219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0EBBF10-35C9-432D-BAA0-075B948800B9}"/>
              </a:ext>
            </a:extLst>
          </p:cNvPr>
          <p:cNvGrpSpPr/>
          <p:nvPr/>
        </p:nvGrpSpPr>
        <p:grpSpPr>
          <a:xfrm>
            <a:off x="5545724" y="4703110"/>
            <a:ext cx="1947915" cy="1771562"/>
            <a:chOff x="1561968" y="1612084"/>
            <a:chExt cx="1947915" cy="1771562"/>
          </a:xfrm>
        </p:grpSpPr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EE8A87AD-5BB5-4613-BD9E-CBDA00DFC189}"/>
                </a:ext>
              </a:extLst>
            </p:cNvPr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71D870D6-B89E-44EA-AE21-C2C3053ED278}"/>
                </a:ext>
              </a:extLst>
            </p:cNvPr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59BEEF9-AF45-4AFB-BCBF-13121A032177}"/>
                </a:ext>
              </a:extLst>
            </p:cNvPr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9E519E0-8E52-43D7-8839-F22042116F1E}"/>
                </a:ext>
              </a:extLst>
            </p:cNvPr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592B4296-9E21-418F-AE7D-BEE954DD2B82}"/>
                </a:ext>
              </a:extLst>
            </p:cNvPr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AA1E1B12-D1F6-4352-81A3-0D67CD2E5A31}"/>
                </a:ext>
              </a:extLst>
            </p:cNvPr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63DE7E30-C3C8-4A53-878C-6235CB1A198A}"/>
                </a:ext>
              </a:extLst>
            </p:cNvPr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8ACA837C-A870-4EA6-8EBF-063EB4D227FA}"/>
                </a:ext>
              </a:extLst>
            </p:cNvPr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72F0932-2642-4F25-A3E8-7B14A45EC30F}"/>
              </a:ext>
            </a:extLst>
          </p:cNvPr>
          <p:cNvSpPr txBox="1"/>
          <p:nvPr/>
        </p:nvSpPr>
        <p:spPr>
          <a:xfrm rot="16200000" flipH="1">
            <a:off x="-331724" y="4170347"/>
            <a:ext cx="154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Repeat</a:t>
            </a:r>
            <a:endParaRPr lang="zh-TW" altLang="en-US" sz="2800" dirty="0"/>
          </a:p>
        </p:txBody>
      </p: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C37C0289-074F-4834-BCC4-6C149B925AFC}"/>
              </a:ext>
            </a:extLst>
          </p:cNvPr>
          <p:cNvSpPr/>
          <p:nvPr/>
        </p:nvSpPr>
        <p:spPr>
          <a:xfrm>
            <a:off x="790076" y="3398042"/>
            <a:ext cx="402859" cy="2397506"/>
          </a:xfrm>
          <a:prstGeom prst="leftBrace">
            <a:avLst>
              <a:gd name="adj1" fmla="val 2274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投影片編號版面配置區 50">
            <a:extLst>
              <a:ext uri="{FF2B5EF4-FFF2-40B4-BE49-F238E27FC236}">
                <a16:creationId xmlns:a16="http://schemas.microsoft.com/office/drawing/2014/main" id="{CB107DFC-F7C0-4D2B-83CA-77EACCD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7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5" grpId="0" animBg="1"/>
      <p:bldP spid="62" grpId="0" animBg="1"/>
      <p:bldP spid="47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A5918-29A8-454C-A38E-84467308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530E4E-2469-4056-B686-D6063EE6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81134"/>
            <a:ext cx="2341436" cy="24920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443474-3608-4EA4-BB1C-572114CA7608}"/>
              </a:ext>
            </a:extLst>
          </p:cNvPr>
          <p:cNvCxnSpPr>
            <a:cxnSpLocks/>
          </p:cNvCxnSpPr>
          <p:nvPr/>
        </p:nvCxnSpPr>
        <p:spPr>
          <a:xfrm>
            <a:off x="2835539" y="3698963"/>
            <a:ext cx="7703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828795C-3532-4089-BE25-7CD2E5D5D93E}"/>
              </a:ext>
            </a:extLst>
          </p:cNvPr>
          <p:cNvGrpSpPr/>
          <p:nvPr/>
        </p:nvGrpSpPr>
        <p:grpSpPr>
          <a:xfrm>
            <a:off x="3432093" y="2294909"/>
            <a:ext cx="3180483" cy="2650102"/>
            <a:chOff x="3432093" y="2294909"/>
            <a:chExt cx="3180483" cy="265010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9B1BF0F-47C1-40C2-BB0A-83DE07466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432093" y="2294909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7161E07-E1D1-4E80-805D-D528A128B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834690" y="2374424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D030A2F-D7B4-4614-9C3C-16A377652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71140" y="2452915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E7BFA4-2A95-4DF3-871B-EF7D5D9BEA54}"/>
              </a:ext>
            </a:extLst>
          </p:cNvPr>
          <p:cNvSpPr txBox="1"/>
          <p:nvPr/>
        </p:nvSpPr>
        <p:spPr>
          <a:xfrm>
            <a:off x="1824402" y="4742397"/>
            <a:ext cx="20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 x 100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6DA034-E728-4B43-8CD3-281DBF4003CA}"/>
              </a:ext>
            </a:extLst>
          </p:cNvPr>
          <p:cNvSpPr txBox="1"/>
          <p:nvPr/>
        </p:nvSpPr>
        <p:spPr>
          <a:xfrm>
            <a:off x="5332956" y="4714178"/>
            <a:ext cx="82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068178-77C6-4356-A638-944C9011D906}"/>
              </a:ext>
            </a:extLst>
          </p:cNvPr>
          <p:cNvSpPr txBox="1"/>
          <p:nvPr/>
        </p:nvSpPr>
        <p:spPr>
          <a:xfrm>
            <a:off x="6121673" y="2826859"/>
            <a:ext cx="82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EC4310-15C7-4C33-A928-98E46105CE18}"/>
              </a:ext>
            </a:extLst>
          </p:cNvPr>
          <p:cNvSpPr txBox="1"/>
          <p:nvPr/>
        </p:nvSpPr>
        <p:spPr>
          <a:xfrm>
            <a:off x="5138251" y="1347444"/>
            <a:ext cx="151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channels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19575-9846-44EC-A680-BA104A9814EF}"/>
              </a:ext>
            </a:extLst>
          </p:cNvPr>
          <p:cNvSpPr txBox="1"/>
          <p:nvPr/>
        </p:nvSpPr>
        <p:spPr>
          <a:xfrm>
            <a:off x="2682880" y="2709960"/>
            <a:ext cx="1019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3-D </a:t>
            </a:r>
          </a:p>
          <a:p>
            <a:pPr algn="ctr"/>
            <a:r>
              <a:rPr lang="en-US" altLang="zh-TW" sz="2400" dirty="0"/>
              <a:t>tensor</a:t>
            </a:r>
            <a:endParaRPr lang="zh-TW" altLang="en-US" sz="2400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7319EC36-F823-46FC-A37B-9BFC97033D61}"/>
              </a:ext>
            </a:extLst>
          </p:cNvPr>
          <p:cNvSpPr/>
          <p:nvPr/>
        </p:nvSpPr>
        <p:spPr>
          <a:xfrm rot="17183749">
            <a:off x="5851745" y="1525897"/>
            <a:ext cx="199486" cy="1003772"/>
          </a:xfrm>
          <a:prstGeom prst="rightBrace">
            <a:avLst>
              <a:gd name="adj1" fmla="val 309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9D6DE39-1CEC-4F8B-8EF0-68C0FEA1196C}"/>
              </a:ext>
            </a:extLst>
          </p:cNvPr>
          <p:cNvCxnSpPr>
            <a:cxnSpLocks/>
          </p:cNvCxnSpPr>
          <p:nvPr/>
        </p:nvCxnSpPr>
        <p:spPr>
          <a:xfrm>
            <a:off x="6395911" y="3659205"/>
            <a:ext cx="73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668554A0-967A-4E02-883A-66BACA8F9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7878"/>
              </p:ext>
            </p:extLst>
          </p:nvPr>
        </p:nvGraphicFramePr>
        <p:xfrm>
          <a:off x="7315842" y="69619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F15D5D7-99D3-4790-8452-1A275672D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14481"/>
              </p:ext>
            </p:extLst>
          </p:nvPr>
        </p:nvGraphicFramePr>
        <p:xfrm>
          <a:off x="7315841" y="261385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149DF1D-7C5A-4D01-A5E1-774D5C8D0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4217"/>
              </p:ext>
            </p:extLst>
          </p:nvPr>
        </p:nvGraphicFramePr>
        <p:xfrm>
          <a:off x="7315841" y="453152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E806285F-05E6-4894-9A6D-133539EAF852}"/>
              </a:ext>
            </a:extLst>
          </p:cNvPr>
          <p:cNvSpPr txBox="1"/>
          <p:nvPr/>
        </p:nvSpPr>
        <p:spPr>
          <a:xfrm>
            <a:off x="7753622" y="1393610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239FFC2-668A-4220-811D-230D9F755C53}"/>
              </a:ext>
            </a:extLst>
          </p:cNvPr>
          <p:cNvSpPr txBox="1"/>
          <p:nvPr/>
        </p:nvSpPr>
        <p:spPr>
          <a:xfrm>
            <a:off x="7737230" y="3429000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D2C9D59-1A09-466C-A5D7-F5BE48EDDA21}"/>
              </a:ext>
            </a:extLst>
          </p:cNvPr>
          <p:cNvSpPr txBox="1"/>
          <p:nvPr/>
        </p:nvSpPr>
        <p:spPr>
          <a:xfrm>
            <a:off x="7753622" y="5273956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CB0F949-9310-4900-B7AB-E0B444370C3E}"/>
              </a:ext>
            </a:extLst>
          </p:cNvPr>
          <p:cNvSpPr txBox="1"/>
          <p:nvPr/>
        </p:nvSpPr>
        <p:spPr>
          <a:xfrm>
            <a:off x="2540248" y="5562326"/>
            <a:ext cx="3710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value represents </a:t>
            </a:r>
            <a:r>
              <a:rPr lang="zh-TW" altLang="en-US" sz="2400" dirty="0"/>
              <a:t>intensity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E334E0E-8A03-4344-9166-F17D489F13C2}"/>
              </a:ext>
            </a:extLst>
          </p:cNvPr>
          <p:cNvCxnSpPr>
            <a:cxnSpLocks/>
          </p:cNvCxnSpPr>
          <p:nvPr/>
        </p:nvCxnSpPr>
        <p:spPr>
          <a:xfrm flipV="1">
            <a:off x="6250426" y="5074283"/>
            <a:ext cx="1065415" cy="57732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投影片編號版面配置區 35">
            <a:extLst>
              <a:ext uri="{FF2B5EF4-FFF2-40B4-BE49-F238E27FC236}">
                <a16:creationId xmlns:a16="http://schemas.microsoft.com/office/drawing/2014/main" id="{8CAF1024-EB19-4C0C-9DCE-00F36727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28" grpId="0"/>
      <p:bldP spid="30" grpId="0"/>
      <p:bldP spid="31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330275" y="2341295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Fully Connected Layers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14" y="258477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858027" y="1772917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cat dog 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0495" y="1996453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0495" y="3096465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30495" y="4164678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30495" y="5197930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04790" y="6122614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Flatten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6450192" y="151870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6450192" y="262949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6450192" y="372113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6450192" y="475612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右彎箭號 16"/>
          <p:cNvSpPr/>
          <p:nvPr/>
        </p:nvSpPr>
        <p:spPr>
          <a:xfrm rot="10800000">
            <a:off x="5461781" y="5820350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734786" y="5407860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42AE01-3475-471E-B114-13B391DFC302}"/>
              </a:ext>
            </a:extLst>
          </p:cNvPr>
          <p:cNvSpPr txBox="1"/>
          <p:nvPr/>
        </p:nvSpPr>
        <p:spPr>
          <a:xfrm>
            <a:off x="3386687" y="2499492"/>
            <a:ext cx="1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4516F-BCFC-4354-8DEB-26C94F7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81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2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519" y="1531580"/>
            <a:ext cx="2566207" cy="27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Playing Go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6707" y="2256594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24348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956294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488008" y="2275124"/>
            <a:ext cx="1596788" cy="1234764"/>
            <a:chOff x="6737868" y="2183226"/>
            <a:chExt cx="1596788" cy="1234764"/>
          </a:xfrm>
        </p:grpSpPr>
        <p:sp>
          <p:nvSpPr>
            <p:cNvPr id="9" name="文字方塊 8"/>
            <p:cNvSpPr txBox="1"/>
            <p:nvPr/>
          </p:nvSpPr>
          <p:spPr>
            <a:xfrm>
              <a:off x="6824399" y="2586993"/>
              <a:ext cx="1409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(19 x 19 positions)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7868" y="2183226"/>
              <a:ext cx="1596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Next move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080076" y="4179098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x 19 vector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00942" y="4749867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Black: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00942" y="5199032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white: 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00942" y="5648197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none: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956294" y="3562931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x 19 classes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680602" y="4623211"/>
            <a:ext cx="4929997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Fully-connected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 can be used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680603" y="5669311"/>
            <a:ext cx="4929996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CNN performs much better.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2810" y="3766348"/>
            <a:ext cx="197673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x 19 matrix (image)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EB10E8-3FD4-4780-AAE5-AAAD8D6C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FEC677-D352-46E9-AD28-9EAA55566748}"/>
              </a:ext>
            </a:extLst>
          </p:cNvPr>
          <p:cNvSpPr txBox="1"/>
          <p:nvPr/>
        </p:nvSpPr>
        <p:spPr>
          <a:xfrm>
            <a:off x="218373" y="5010095"/>
            <a:ext cx="172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48 channels in Alpha Go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53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Go playing?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85" y="2336063"/>
            <a:ext cx="1306513" cy="1269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2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33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75" y="4498905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16" y="5693658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/>
          <p:cNvSpPr txBox="1"/>
          <p:nvPr/>
        </p:nvSpPr>
        <p:spPr>
          <a:xfrm>
            <a:off x="1378672" y="2938714"/>
            <a:ext cx="490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Alpha Go uses 5 x 5 for first layer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E292D-8B68-462C-8DFB-D521BAF0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39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Go playing?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" y="2965713"/>
            <a:ext cx="8955117" cy="3683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257307" y="6050170"/>
            <a:ext cx="665752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Alpha Go does not use Pooling 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60002" y="2282738"/>
            <a:ext cx="21762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Pooling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48111" y="2287642"/>
            <a:ext cx="579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to explain this???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566129" y="3305908"/>
            <a:ext cx="1324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6154" y="3629758"/>
            <a:ext cx="692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489929" y="3629758"/>
            <a:ext cx="1473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46154" y="3934558"/>
            <a:ext cx="2882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50008" y="3944816"/>
            <a:ext cx="29557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353425" y="3934558"/>
            <a:ext cx="6018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46154" y="4277458"/>
            <a:ext cx="168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045158" y="4277458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9230" y="4610833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441991" y="4610833"/>
            <a:ext cx="6448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582544" y="4934683"/>
            <a:ext cx="3083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787512" y="4934683"/>
            <a:ext cx="13653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右箭號 33"/>
          <p:cNvSpPr/>
          <p:nvPr/>
        </p:nvSpPr>
        <p:spPr>
          <a:xfrm>
            <a:off x="1125415" y="2282738"/>
            <a:ext cx="1026942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0743-5EC4-43A4-9694-2BC67F2D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33</a:t>
            </a:fld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B7B7C79-C731-4925-93AC-3A9D3A111BEC}"/>
              </a:ext>
            </a:extLst>
          </p:cNvPr>
          <p:cNvCxnSpPr>
            <a:cxnSpLocks/>
          </p:cNvCxnSpPr>
          <p:nvPr/>
        </p:nvCxnSpPr>
        <p:spPr>
          <a:xfrm>
            <a:off x="4750008" y="5955045"/>
            <a:ext cx="16031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FD42B83-B40D-4750-99AE-3C7CE3244907}"/>
              </a:ext>
            </a:extLst>
          </p:cNvPr>
          <p:cNvCxnSpPr>
            <a:cxnSpLocks/>
          </p:cNvCxnSpPr>
          <p:nvPr/>
        </p:nvCxnSpPr>
        <p:spPr>
          <a:xfrm>
            <a:off x="7428291" y="5615075"/>
            <a:ext cx="9251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EF4249-CF02-4B6C-A8B6-ED4382C4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75" y="371834"/>
            <a:ext cx="5245552" cy="34790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F43C598-6EEB-4A5E-998B-CE0CECD74C9B}"/>
              </a:ext>
            </a:extLst>
          </p:cNvPr>
          <p:cNvSpPr txBox="1"/>
          <p:nvPr/>
        </p:nvSpPr>
        <p:spPr>
          <a:xfrm>
            <a:off x="380096" y="15781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More Applications</a:t>
            </a:r>
            <a:endParaRPr lang="zh-TW" altLang="en-US" sz="3200" b="1" i="1" u="sng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C8AC09-4A84-4DB6-8843-E69515F5E628}"/>
              </a:ext>
            </a:extLst>
          </p:cNvPr>
          <p:cNvSpPr txBox="1"/>
          <p:nvPr/>
        </p:nvSpPr>
        <p:spPr>
          <a:xfrm>
            <a:off x="742046" y="3007061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https://dl.acm.org/doi/10.1109/TASLP.2014.2339736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951C28-81E0-4C79-A223-898F961D383D}"/>
              </a:ext>
            </a:extLst>
          </p:cNvPr>
          <p:cNvSpPr txBox="1"/>
          <p:nvPr/>
        </p:nvSpPr>
        <p:spPr>
          <a:xfrm>
            <a:off x="742046" y="2438255"/>
            <a:ext cx="32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Speech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4D12627-9564-4096-82D7-4D1CA3558856}"/>
              </a:ext>
            </a:extLst>
          </p:cNvPr>
          <p:cNvSpPr txBox="1"/>
          <p:nvPr/>
        </p:nvSpPr>
        <p:spPr>
          <a:xfrm>
            <a:off x="742046" y="5546532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https://www.aclweb.org/anthology/S15-2079/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4DB3D98-92A8-4FA3-8F80-E496F1D71257}"/>
              </a:ext>
            </a:extLst>
          </p:cNvPr>
          <p:cNvSpPr txBox="1"/>
          <p:nvPr/>
        </p:nvSpPr>
        <p:spPr>
          <a:xfrm>
            <a:off x="742046" y="4573881"/>
            <a:ext cx="3296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Natural Language Processing</a:t>
            </a:r>
            <a:endParaRPr lang="zh-TW" altLang="en-US" sz="2800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2D522E0-3968-466A-B2A8-B347B512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4035540"/>
            <a:ext cx="5114925" cy="2607493"/>
          </a:xfrm>
          <a:prstGeom prst="rect">
            <a:avLst/>
          </a:prstGeo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9A944B7B-0DAA-49DC-BB6C-494ADEF0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95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C510B-A1C4-4E32-B8C5-AC7B8B6D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BAAE0-8B72-486E-B321-243AA4B4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CNN is not invariant to scaling and rotation (we need data augmentation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r>
              <a:rPr lang="en-US" altLang="zh-TW" dirty="0"/>
              <a:t>).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A50161-C353-4DD7-A344-9DE41B8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026" name="Picture 2" descr="你知道狗狗的年齡該怎麼算嗎？（圖/科技報橘提供）">
            <a:extLst>
              <a:ext uri="{FF2B5EF4-FFF2-40B4-BE49-F238E27FC236}">
                <a16:creationId xmlns:a16="http://schemas.microsoft.com/office/drawing/2014/main" id="{152921DA-911B-4267-8CFE-EFE414EAC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26" y="2828344"/>
            <a:ext cx="2469316" cy="16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B8F9AA-84FF-4DA8-8066-A1F0F820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26" y="4715863"/>
            <a:ext cx="2469316" cy="185797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CC574FF-8121-474A-8D47-93D67ECED62F}"/>
              </a:ext>
            </a:extLst>
          </p:cNvPr>
          <p:cNvSpPr txBox="1"/>
          <p:nvPr/>
        </p:nvSpPr>
        <p:spPr>
          <a:xfrm>
            <a:off x="4162718" y="2828344"/>
            <a:ext cx="413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0" i="1" u="sng" dirty="0">
                <a:effectLst/>
              </a:rPr>
              <a:t>Spatial Transformer Layer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279631-1AD4-47D3-AA06-A3AE1311AECF}"/>
              </a:ext>
            </a:extLst>
          </p:cNvPr>
          <p:cNvSpPr txBox="1"/>
          <p:nvPr/>
        </p:nvSpPr>
        <p:spPr>
          <a:xfrm>
            <a:off x="3943350" y="580763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https://youtu.be/SoCywZ1hZak</a:t>
            </a:r>
            <a:endParaRPr lang="en-US" altLang="zh-TW" dirty="0"/>
          </a:p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0D27AC-E534-4376-AF3E-5F30A414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92" y="3341342"/>
            <a:ext cx="2469316" cy="246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63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FFDB1CA-91CA-4167-80D9-41338BE2BB02}"/>
              </a:ext>
            </a:extLst>
          </p:cNvPr>
          <p:cNvCxnSpPr>
            <a:cxnSpLocks/>
          </p:cNvCxnSpPr>
          <p:nvPr/>
        </p:nvCxnSpPr>
        <p:spPr>
          <a:xfrm>
            <a:off x="4042114" y="1492670"/>
            <a:ext cx="25357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C2432DF-0736-421C-B20D-C9D921D81A1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042113" y="1518544"/>
            <a:ext cx="2535723" cy="1487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8E02C33-3251-4AF9-A858-18B48F9F3CB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042113" y="1518544"/>
            <a:ext cx="2535723" cy="3051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0CA5B70C-9DA1-46E6-8F9F-A9209CC57F1D}"/>
              </a:ext>
            </a:extLst>
          </p:cNvPr>
          <p:cNvGrpSpPr/>
          <p:nvPr/>
        </p:nvGrpSpPr>
        <p:grpSpPr>
          <a:xfrm>
            <a:off x="3657082" y="1248770"/>
            <a:ext cx="369332" cy="394455"/>
            <a:chOff x="674398" y="1660770"/>
            <a:chExt cx="369332" cy="39445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84818-FB66-4A8E-B4C1-29256C6033E0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83B91E6-31B2-4466-AEF3-4CB4F00C1F55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83B91E6-31B2-4466-AEF3-4CB4F00C1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2500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5896B28-6C59-424A-A831-695261143FD1}"/>
              </a:ext>
            </a:extLst>
          </p:cNvPr>
          <p:cNvGrpSpPr/>
          <p:nvPr/>
        </p:nvGrpSpPr>
        <p:grpSpPr>
          <a:xfrm>
            <a:off x="3641788" y="2871632"/>
            <a:ext cx="369332" cy="399084"/>
            <a:chOff x="674398" y="1660770"/>
            <a:chExt cx="369332" cy="3990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88AB87-11AE-4F86-B4DE-6B442B9B59B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B63219-7760-47DA-A69C-A4849A54534C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990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B63219-7760-47DA-A69C-A4849A545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99084"/>
                </a:xfrm>
                <a:prstGeom prst="rect">
                  <a:avLst/>
                </a:prstGeom>
                <a:blipFill>
                  <a:blip r:embed="rId4"/>
                  <a:stretch>
                    <a:fillRect l="-33333" r="-43590" b="-242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98E29D-3A90-46AD-A437-93F5E5A6E2E1}"/>
              </a:ext>
            </a:extLst>
          </p:cNvPr>
          <p:cNvGrpSpPr/>
          <p:nvPr/>
        </p:nvGrpSpPr>
        <p:grpSpPr>
          <a:xfrm>
            <a:off x="3650854" y="4476188"/>
            <a:ext cx="369332" cy="394455"/>
            <a:chOff x="674398" y="1660770"/>
            <a:chExt cx="369332" cy="39445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1D9B02-746D-4149-83C2-339A20E46761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F738567-62AC-4A1D-AD29-5467F0884AA4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F738567-62AC-4A1D-AD29-5467F0884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5000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E6211AD-25D2-453B-A155-F2B7D999C337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042112" y="1458191"/>
            <a:ext cx="2543317" cy="1626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EE2D63-63E8-41B2-9139-B1D4A6FFC3F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042113" y="3064612"/>
            <a:ext cx="2543316" cy="19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4A6B9A-BDFE-4B89-BEA4-4514A1090AF8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013957" y="3084260"/>
            <a:ext cx="2571472" cy="15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BFB3979-46D1-47FF-8249-DA0070092E8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26414" y="1503228"/>
            <a:ext cx="2526296" cy="3158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E9795D-CFFD-4AE5-AADA-5C4C92722DF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26413" y="3109649"/>
            <a:ext cx="2526297" cy="1552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1CD2F33-128F-4910-8F6F-451739CC12E2}"/>
              </a:ext>
            </a:extLst>
          </p:cNvPr>
          <p:cNvCxnSpPr>
            <a:cxnSpLocks/>
          </p:cNvCxnSpPr>
          <p:nvPr/>
        </p:nvCxnSpPr>
        <p:spPr>
          <a:xfrm flipV="1">
            <a:off x="4042114" y="4676525"/>
            <a:ext cx="2510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2CAB18A-88FE-499B-974B-BD6F469484A7}"/>
              </a:ext>
            </a:extLst>
          </p:cNvPr>
          <p:cNvGrpSpPr/>
          <p:nvPr/>
        </p:nvGrpSpPr>
        <p:grpSpPr>
          <a:xfrm>
            <a:off x="6577836" y="1199456"/>
            <a:ext cx="638175" cy="638175"/>
            <a:chOff x="8370546" y="1983114"/>
            <a:chExt cx="638175" cy="638175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3691F70-16F2-45CC-99FD-EFBF5787696D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108">
              <a:extLst>
                <a:ext uri="{FF2B5EF4-FFF2-40B4-BE49-F238E27FC236}">
                  <a16:creationId xmlns:a16="http://schemas.microsoft.com/office/drawing/2014/main" id="{2F8775CF-45E7-49DC-9BFD-FF6FB7FAC754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076B290-0F07-4305-A520-FEC256574535}"/>
              </a:ext>
            </a:extLst>
          </p:cNvPr>
          <p:cNvGrpSpPr/>
          <p:nvPr/>
        </p:nvGrpSpPr>
        <p:grpSpPr>
          <a:xfrm>
            <a:off x="6585429" y="2765172"/>
            <a:ext cx="638175" cy="638175"/>
            <a:chOff x="8378140" y="3515828"/>
            <a:chExt cx="638175" cy="638175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01406E4-C3B4-4DA8-92B0-ED53E0B43726}"/>
                </a:ext>
              </a:extLst>
            </p:cNvPr>
            <p:cNvSpPr/>
            <p:nvPr/>
          </p:nvSpPr>
          <p:spPr>
            <a:xfrm>
              <a:off x="8378140" y="3515828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 108">
              <a:extLst>
                <a:ext uri="{FF2B5EF4-FFF2-40B4-BE49-F238E27FC236}">
                  <a16:creationId xmlns:a16="http://schemas.microsoft.com/office/drawing/2014/main" id="{BE961F90-FE21-4FF5-B371-B18CEDCFFF26}"/>
                </a:ext>
              </a:extLst>
            </p:cNvPr>
            <p:cNvSpPr/>
            <p:nvPr/>
          </p:nvSpPr>
          <p:spPr>
            <a:xfrm>
              <a:off x="8458600" y="3669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34393AC-7467-411C-8876-C3F19E6DCD21}"/>
              </a:ext>
            </a:extLst>
          </p:cNvPr>
          <p:cNvGrpSpPr/>
          <p:nvPr/>
        </p:nvGrpSpPr>
        <p:grpSpPr>
          <a:xfrm>
            <a:off x="6552710" y="4342923"/>
            <a:ext cx="638175" cy="638175"/>
            <a:chOff x="8345419" y="5048542"/>
            <a:chExt cx="638175" cy="63817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F0FA29FA-9440-436B-AB2C-3F1EDC67BA5B}"/>
                </a:ext>
              </a:extLst>
            </p:cNvPr>
            <p:cNvSpPr/>
            <p:nvPr/>
          </p:nvSpPr>
          <p:spPr>
            <a:xfrm>
              <a:off x="8345419" y="504854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2376C802-8ACE-499A-952F-2E9B598CBDF3}"/>
                </a:ext>
              </a:extLst>
            </p:cNvPr>
            <p:cNvSpPr/>
            <p:nvPr/>
          </p:nvSpPr>
          <p:spPr>
            <a:xfrm>
              <a:off x="8454683" y="521571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31" name="表格 23">
            <a:extLst>
              <a:ext uri="{FF2B5EF4-FFF2-40B4-BE49-F238E27FC236}">
                <a16:creationId xmlns:a16="http://schemas.microsoft.com/office/drawing/2014/main" id="{155D7488-566C-49A2-9025-682C1510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71019"/>
              </p:ext>
            </p:extLst>
          </p:nvPr>
        </p:nvGraphicFramePr>
        <p:xfrm>
          <a:off x="958671" y="58007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AA4AEEC-DAAE-4B14-B67F-145D2BDE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40528"/>
              </p:ext>
            </p:extLst>
          </p:nvPr>
        </p:nvGraphicFramePr>
        <p:xfrm>
          <a:off x="958670" y="249774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0937EF8-76DD-426E-8EC4-96508ACCB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1312"/>
              </p:ext>
            </p:extLst>
          </p:nvPr>
        </p:nvGraphicFramePr>
        <p:xfrm>
          <a:off x="958670" y="441540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2B9076-0F39-4BBA-AB10-DD0FB8E2956C}"/>
              </a:ext>
            </a:extLst>
          </p:cNvPr>
          <p:cNvSpPr txBox="1"/>
          <p:nvPr/>
        </p:nvSpPr>
        <p:spPr>
          <a:xfrm>
            <a:off x="1396451" y="1277495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87D620A-6B3D-420A-B567-93D51DFEB5B0}"/>
              </a:ext>
            </a:extLst>
          </p:cNvPr>
          <p:cNvSpPr txBox="1"/>
          <p:nvPr/>
        </p:nvSpPr>
        <p:spPr>
          <a:xfrm>
            <a:off x="1380059" y="3312885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877DDC-80CF-42F1-884B-9F59EF81C4F0}"/>
              </a:ext>
            </a:extLst>
          </p:cNvPr>
          <p:cNvSpPr txBox="1"/>
          <p:nvPr/>
        </p:nvSpPr>
        <p:spPr>
          <a:xfrm>
            <a:off x="1396451" y="5157841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03CA5B9-38A3-4D5E-83C0-336EB11C9A6C}"/>
              </a:ext>
            </a:extLst>
          </p:cNvPr>
          <p:cNvCxnSpPr>
            <a:cxnSpLocks/>
          </p:cNvCxnSpPr>
          <p:nvPr/>
        </p:nvCxnSpPr>
        <p:spPr>
          <a:xfrm>
            <a:off x="7230094" y="1503228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674FA10-EA5B-4EA5-85BE-101BEAFC1E5D}"/>
              </a:ext>
            </a:extLst>
          </p:cNvPr>
          <p:cNvSpPr txBox="1"/>
          <p:nvPr/>
        </p:nvSpPr>
        <p:spPr>
          <a:xfrm>
            <a:off x="2781083" y="4918483"/>
            <a:ext cx="20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x 100 x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FCEBB0D-35C2-42E3-AC6B-AAF36DA5F753}"/>
              </a:ext>
            </a:extLst>
          </p:cNvPr>
          <p:cNvSpPr txBox="1"/>
          <p:nvPr/>
        </p:nvSpPr>
        <p:spPr>
          <a:xfrm>
            <a:off x="6450780" y="4981098"/>
            <a:ext cx="9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B79E0-8338-4B35-A2D8-D35CE370D071}"/>
              </a:ext>
            </a:extLst>
          </p:cNvPr>
          <p:cNvSpPr txBox="1"/>
          <p:nvPr/>
        </p:nvSpPr>
        <p:spPr>
          <a:xfrm>
            <a:off x="4602320" y="2789665"/>
            <a:ext cx="1477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 x 10</a:t>
            </a:r>
            <a:r>
              <a:rPr kumimoji="0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</a:t>
            </a:r>
            <a:endParaRPr kumimoji="0" lang="zh-TW" altLang="en-US" sz="28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FE0E623-0DC9-43AA-8E9F-E315E0ED78A8}"/>
              </a:ext>
            </a:extLst>
          </p:cNvPr>
          <p:cNvSpPr txBox="1"/>
          <p:nvPr/>
        </p:nvSpPr>
        <p:spPr>
          <a:xfrm>
            <a:off x="3439160" y="555223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we </a:t>
            </a:r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really need “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fully connected”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 image processing?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F092E26-EBE1-41A9-8B4A-D548ACBD6AF1}"/>
              </a:ext>
            </a:extLst>
          </p:cNvPr>
          <p:cNvSpPr txBox="1"/>
          <p:nvPr/>
        </p:nvSpPr>
        <p:spPr>
          <a:xfrm>
            <a:off x="3317001" y="55259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Fully Connected </a:t>
            </a:r>
            <a:r>
              <a:rPr lang="en-US" altLang="zh-TW" sz="2400" b="1" i="1" u="sng" dirty="0">
                <a:latin typeface="Calibri" panose="020F0502020204030204"/>
                <a:ea typeface="新細明體" panose="02020500000000000000" pitchFamily="18" charset="-120"/>
              </a:rPr>
              <a:t>N</a:t>
            </a:r>
            <a:r>
              <a:rPr kumimoji="0" lang="en-US" altLang="zh-TW" sz="2400" b="1" i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etwork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05461CD-CD0C-4C6F-A1E8-4315387702F5}"/>
              </a:ext>
            </a:extLst>
          </p:cNvPr>
          <p:cNvSpPr txBox="1"/>
          <p:nvPr/>
        </p:nvSpPr>
        <p:spPr>
          <a:xfrm rot="5400000">
            <a:off x="3535029" y="2061148"/>
            <a:ext cx="80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EDE2DEE-983A-4669-B003-FFB7286B8D10}"/>
              </a:ext>
            </a:extLst>
          </p:cNvPr>
          <p:cNvSpPr txBox="1"/>
          <p:nvPr/>
        </p:nvSpPr>
        <p:spPr>
          <a:xfrm rot="5400000">
            <a:off x="3536078" y="3678651"/>
            <a:ext cx="80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1EBA3C-A960-4025-93D7-0D800088D181}"/>
              </a:ext>
            </a:extLst>
          </p:cNvPr>
          <p:cNvCxnSpPr>
            <a:cxnSpLocks/>
          </p:cNvCxnSpPr>
          <p:nvPr/>
        </p:nvCxnSpPr>
        <p:spPr>
          <a:xfrm>
            <a:off x="7230094" y="3064612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30C533A-9BC7-4AEA-9990-A4FCC092F213}"/>
              </a:ext>
            </a:extLst>
          </p:cNvPr>
          <p:cNvCxnSpPr>
            <a:cxnSpLocks/>
          </p:cNvCxnSpPr>
          <p:nvPr/>
        </p:nvCxnSpPr>
        <p:spPr>
          <a:xfrm>
            <a:off x="7219913" y="4685977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8A5210C-8977-4BBE-BA17-B2FB8E6F7C14}"/>
              </a:ext>
            </a:extLst>
          </p:cNvPr>
          <p:cNvSpPr txBox="1"/>
          <p:nvPr/>
        </p:nvSpPr>
        <p:spPr>
          <a:xfrm>
            <a:off x="7678059" y="1153462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52BBE94-B4D5-4516-BDC7-C8C5941BB2E5}"/>
              </a:ext>
            </a:extLst>
          </p:cNvPr>
          <p:cNvSpPr txBox="1"/>
          <p:nvPr/>
        </p:nvSpPr>
        <p:spPr>
          <a:xfrm>
            <a:off x="7678059" y="2709646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7E687B-B5E3-4B91-9E07-D6B0668D2F74}"/>
              </a:ext>
            </a:extLst>
          </p:cNvPr>
          <p:cNvSpPr txBox="1"/>
          <p:nvPr/>
        </p:nvSpPr>
        <p:spPr>
          <a:xfrm>
            <a:off x="7678059" y="4342394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5" name="投影片編號版面配置區 64">
            <a:extLst>
              <a:ext uri="{FF2B5EF4-FFF2-40B4-BE49-F238E27FC236}">
                <a16:creationId xmlns:a16="http://schemas.microsoft.com/office/drawing/2014/main" id="{39B10CF9-556E-460D-A84B-DA8A0B2E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D945B0D9-CF2E-492D-9F9C-8EA72F138DE7}"/>
              </a:ext>
            </a:extLst>
          </p:cNvPr>
          <p:cNvSpPr/>
          <p:nvPr/>
        </p:nvSpPr>
        <p:spPr>
          <a:xfrm>
            <a:off x="2779244" y="2719238"/>
            <a:ext cx="695073" cy="74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2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5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5506B-CB06-49FF-A642-857ABD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44F3FE-30EE-4EF2-89E2-30C06A6D5EF3}"/>
              </a:ext>
            </a:extLst>
          </p:cNvPr>
          <p:cNvSpPr/>
          <p:nvPr/>
        </p:nvSpPr>
        <p:spPr>
          <a:xfrm>
            <a:off x="2965526" y="238932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82C188-CFEE-4A3B-9AF5-4FEF6DCB946B}"/>
              </a:ext>
            </a:extLst>
          </p:cNvPr>
          <p:cNvSpPr txBox="1"/>
          <p:nvPr/>
        </p:nvSpPr>
        <p:spPr>
          <a:xfrm>
            <a:off x="2638040" y="190753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3D1136-2825-43E4-9FD5-301251EA73B2}"/>
              </a:ext>
            </a:extLst>
          </p:cNvPr>
          <p:cNvSpPr/>
          <p:nvPr/>
        </p:nvSpPr>
        <p:spPr>
          <a:xfrm>
            <a:off x="3033914" y="31070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9E461-5C97-4886-A334-86D857A5769D}"/>
              </a:ext>
            </a:extLst>
          </p:cNvPr>
          <p:cNvSpPr/>
          <p:nvPr/>
        </p:nvSpPr>
        <p:spPr>
          <a:xfrm>
            <a:off x="3039732" y="25366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49A63909-47F1-4E94-890A-983534614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274405"/>
              </p:ext>
            </p:extLst>
          </p:nvPr>
        </p:nvGraphicFramePr>
        <p:xfrm>
          <a:off x="3052431" y="244143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F1C5B484-231A-44E3-AEE7-AFDE27C53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31" y="244143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72449E65-02CD-4C28-ADF1-F667BEDC0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42384"/>
              </p:ext>
            </p:extLst>
          </p:nvPr>
        </p:nvGraphicFramePr>
        <p:xfrm>
          <a:off x="3057727" y="302416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2" name="Object 12">
                        <a:extLst>
                          <a:ext uri="{FF2B5EF4-FFF2-40B4-BE49-F238E27FC236}">
                            <a16:creationId xmlns:a16="http://schemas.microsoft.com/office/drawing/2014/main" id="{E45BE075-392E-4EFD-8390-8B5291971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27" y="302416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4A06FF84-94EE-4986-AC17-8DA41DD1C85C}"/>
              </a:ext>
            </a:extLst>
          </p:cNvPr>
          <p:cNvGrpSpPr/>
          <p:nvPr/>
        </p:nvGrpSpPr>
        <p:grpSpPr>
          <a:xfrm>
            <a:off x="4542035" y="1907536"/>
            <a:ext cx="1134648" cy="3130011"/>
            <a:chOff x="2332137" y="1770729"/>
            <a:chExt cx="1134648" cy="313001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029561-B648-499B-86D7-7113DE9CDAE4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E52403-5149-4992-A57D-DB6BB2FB4EFB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3B0B9FE8-1B6E-4E64-BB01-5BDDE34442AC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4559256-FD00-45AC-9720-D68BCE9707DE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0A40768-3561-45D4-9ED1-FF4BE9DAC49F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E5FB3BC-5C8A-4404-ABCB-1481C04CC046}"/>
                </a:ext>
              </a:extLst>
            </p:cNvPr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8DB5526-04E2-40CF-82F8-94C2694A03D6}"/>
              </a:ext>
            </a:extLst>
          </p:cNvPr>
          <p:cNvSpPr/>
          <p:nvPr/>
        </p:nvSpPr>
        <p:spPr>
          <a:xfrm>
            <a:off x="3043439" y="45047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EC2099-5746-49B4-890F-2AAF8CED1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03699"/>
              </p:ext>
            </p:extLst>
          </p:nvPr>
        </p:nvGraphicFramePr>
        <p:xfrm>
          <a:off x="3040323" y="4408516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21" name="Object 12">
                        <a:extLst>
                          <a:ext uri="{FF2B5EF4-FFF2-40B4-BE49-F238E27FC236}">
                            <a16:creationId xmlns:a16="http://schemas.microsoft.com/office/drawing/2014/main" id="{55C1132A-12E6-41EA-84A7-E368C4A59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323" y="4408516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2DAD4B-368D-4AB4-969A-DFFA14E6BDFE}"/>
              </a:ext>
            </a:extLst>
          </p:cNvPr>
          <p:cNvSpPr txBox="1"/>
          <p:nvPr/>
        </p:nvSpPr>
        <p:spPr>
          <a:xfrm rot="5400000">
            <a:off x="2919371" y="37897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5601D3B-0E44-4BB9-A522-8A44E5F69367}"/>
              </a:ext>
            </a:extLst>
          </p:cNvPr>
          <p:cNvGrpSpPr/>
          <p:nvPr/>
        </p:nvGrpSpPr>
        <p:grpSpPr>
          <a:xfrm>
            <a:off x="6609911" y="1929294"/>
            <a:ext cx="1134648" cy="3113664"/>
            <a:chOff x="3657035" y="1770729"/>
            <a:chExt cx="1134648" cy="31136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E6AF72-AB49-4FD6-BE45-29116E0DFB86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0D302A6-C91B-4DA1-A266-B2BEF897CD70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008353A-0E00-40B8-806B-2D42BA89D403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5A31DAF-DA96-454E-8F2A-4B5DB82EB9FD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7C3E938-4F6C-40CA-A23F-91BAD384BB4D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1D811A2-0867-4D9E-86A2-474AC3311CFE}"/>
                </a:ext>
              </a:extLst>
            </p:cNvPr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857BD3-3B5C-4A9F-9AC2-BC5E77F240B5}"/>
              </a:ext>
            </a:extLst>
          </p:cNvPr>
          <p:cNvSpPr txBox="1"/>
          <p:nvPr/>
        </p:nvSpPr>
        <p:spPr>
          <a:xfrm>
            <a:off x="7552999" y="23504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D61829-14D0-4C9E-A18C-AA9EB1440034}"/>
              </a:ext>
            </a:extLst>
          </p:cNvPr>
          <p:cNvSpPr txBox="1"/>
          <p:nvPr/>
        </p:nvSpPr>
        <p:spPr>
          <a:xfrm>
            <a:off x="7559948" y="311141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E9579B-821C-4EA1-9771-E7F44B2B5D88}"/>
              </a:ext>
            </a:extLst>
          </p:cNvPr>
          <p:cNvSpPr txBox="1"/>
          <p:nvPr/>
        </p:nvSpPr>
        <p:spPr>
          <a:xfrm>
            <a:off x="7588964" y="43267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478C500-0AE3-4F27-BDC6-F487F1DC204B}"/>
              </a:ext>
            </a:extLst>
          </p:cNvPr>
          <p:cNvGrpSpPr/>
          <p:nvPr/>
        </p:nvGrpSpPr>
        <p:grpSpPr>
          <a:xfrm>
            <a:off x="5376440" y="2659760"/>
            <a:ext cx="1537213" cy="2028340"/>
            <a:chOff x="3601750" y="2566495"/>
            <a:chExt cx="1537213" cy="2028340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E5DD140-81F9-4130-A95F-A9698B25D04C}"/>
                </a:ext>
              </a:extLst>
            </p:cNvPr>
            <p:cNvCxnSpPr>
              <a:stCxn id="46" idx="6"/>
              <a:endCxn id="40" idx="2"/>
            </p:cNvCxnSpPr>
            <p:nvPr/>
          </p:nvCxnSpPr>
          <p:spPr>
            <a:xfrm>
              <a:off x="3611041" y="2566495"/>
              <a:ext cx="1484382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17C7E8A-7E55-43BE-A0E7-54BF7539B76F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635412" y="3345065"/>
              <a:ext cx="1462353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9C3A128-ABFC-4ED4-BF96-5C7F91055F5B}"/>
                </a:ext>
              </a:extLst>
            </p:cNvPr>
            <p:cNvCxnSpPr>
              <a:cxnSpLocks/>
            </p:cNvCxnSpPr>
            <p:nvPr/>
          </p:nvCxnSpPr>
          <p:spPr>
            <a:xfrm>
              <a:off x="3766038" y="4551293"/>
              <a:ext cx="13729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36C160B-DD23-4743-A138-5D7264494252}"/>
                </a:ext>
              </a:extLst>
            </p:cNvPr>
            <p:cNvCxnSpPr>
              <a:stCxn id="47" idx="6"/>
              <a:endCxn id="40" idx="2"/>
            </p:cNvCxnSpPr>
            <p:nvPr/>
          </p:nvCxnSpPr>
          <p:spPr>
            <a:xfrm flipV="1">
              <a:off x="3613383" y="2588253"/>
              <a:ext cx="1482040" cy="756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2D39EE6-ADD7-4618-95D6-E061D7E4DE78}"/>
                </a:ext>
              </a:extLst>
            </p:cNvPr>
            <p:cNvCxnSpPr>
              <a:stCxn id="46" idx="6"/>
              <a:endCxn id="41" idx="2"/>
            </p:cNvCxnSpPr>
            <p:nvPr/>
          </p:nvCxnSpPr>
          <p:spPr>
            <a:xfrm>
              <a:off x="3611041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7C872F94-C64E-4F75-888E-8A933F4F69C0}"/>
                </a:ext>
              </a:extLst>
            </p:cNvPr>
            <p:cNvCxnSpPr>
              <a:stCxn id="46" idx="6"/>
              <a:endCxn id="42" idx="2"/>
            </p:cNvCxnSpPr>
            <p:nvPr/>
          </p:nvCxnSpPr>
          <p:spPr>
            <a:xfrm>
              <a:off x="3611041" y="2566495"/>
              <a:ext cx="1475091" cy="2028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E48107D-5A69-44CB-A382-9038842584ED}"/>
                </a:ext>
              </a:extLst>
            </p:cNvPr>
            <p:cNvCxnSpPr>
              <a:stCxn id="47" idx="6"/>
              <a:endCxn id="42" idx="2"/>
            </p:cNvCxnSpPr>
            <p:nvPr/>
          </p:nvCxnSpPr>
          <p:spPr>
            <a:xfrm>
              <a:off x="3613383" y="3345065"/>
              <a:ext cx="1472749" cy="1249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065DB2AD-208D-4435-8A9E-0D52C7276B28}"/>
                </a:ext>
              </a:extLst>
            </p:cNvPr>
            <p:cNvCxnSpPr>
              <a:stCxn id="48" idx="6"/>
              <a:endCxn id="40" idx="2"/>
            </p:cNvCxnSpPr>
            <p:nvPr/>
          </p:nvCxnSpPr>
          <p:spPr>
            <a:xfrm flipV="1">
              <a:off x="3601750" y="2588253"/>
              <a:ext cx="1493673" cy="19848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987F3B5C-5D6A-41F7-AB26-03D90EE69E26}"/>
                </a:ext>
              </a:extLst>
            </p:cNvPr>
            <p:cNvCxnSpPr>
              <a:stCxn id="48" idx="6"/>
              <a:endCxn id="41" idx="2"/>
            </p:cNvCxnSpPr>
            <p:nvPr/>
          </p:nvCxnSpPr>
          <p:spPr>
            <a:xfrm flipV="1">
              <a:off x="3601750" y="3366823"/>
              <a:ext cx="1496015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2F195DC-737F-45E7-9015-D3C381AD37D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398519" y="2659760"/>
            <a:ext cx="1413054" cy="27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17415A-1DD3-489E-8777-3895A971646B}"/>
              </a:ext>
            </a:extLst>
          </p:cNvPr>
          <p:cNvCxnSpPr>
            <a:stCxn id="8" idx="3"/>
            <a:endCxn id="47" idx="2"/>
          </p:cNvCxnSpPr>
          <p:nvPr/>
        </p:nvCxnSpPr>
        <p:spPr>
          <a:xfrm>
            <a:off x="3382632" y="2708134"/>
            <a:ext cx="1431283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C28D2DF-C5D6-4273-966C-6B3172270786}"/>
              </a:ext>
            </a:extLst>
          </p:cNvPr>
          <p:cNvCxnSpPr>
            <a:stCxn id="8" idx="3"/>
            <a:endCxn id="48" idx="2"/>
          </p:cNvCxnSpPr>
          <p:nvPr/>
        </p:nvCxnSpPr>
        <p:spPr>
          <a:xfrm>
            <a:off x="3382632" y="2708134"/>
            <a:ext cx="1419650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7E10138-CDAB-4FA8-8740-02C0D250F3C6}"/>
              </a:ext>
            </a:extLst>
          </p:cNvPr>
          <p:cNvCxnSpPr>
            <a:stCxn id="10" idx="3"/>
            <a:endCxn id="46" idx="2"/>
          </p:cNvCxnSpPr>
          <p:nvPr/>
        </p:nvCxnSpPr>
        <p:spPr>
          <a:xfrm flipV="1">
            <a:off x="3410152" y="2659760"/>
            <a:ext cx="1401421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58953B-529C-45D5-AE2A-400848C3871A}"/>
              </a:ext>
            </a:extLst>
          </p:cNvPr>
          <p:cNvCxnSpPr>
            <a:stCxn id="7" idx="3"/>
            <a:endCxn id="47" idx="2"/>
          </p:cNvCxnSpPr>
          <p:nvPr/>
        </p:nvCxnSpPr>
        <p:spPr>
          <a:xfrm>
            <a:off x="3376814" y="3278463"/>
            <a:ext cx="1437101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6C019FB-DCE8-4CFB-BE3B-E622043D3254}"/>
              </a:ext>
            </a:extLst>
          </p:cNvPr>
          <p:cNvCxnSpPr>
            <a:stCxn id="7" idx="3"/>
            <a:endCxn id="48" idx="2"/>
          </p:cNvCxnSpPr>
          <p:nvPr/>
        </p:nvCxnSpPr>
        <p:spPr>
          <a:xfrm>
            <a:off x="3376814" y="3278463"/>
            <a:ext cx="1425468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9524ACC-28CE-446A-9E0C-011D559EA421}"/>
              </a:ext>
            </a:extLst>
          </p:cNvPr>
          <p:cNvCxnSpPr>
            <a:stCxn id="13" idx="3"/>
            <a:endCxn id="46" idx="2"/>
          </p:cNvCxnSpPr>
          <p:nvPr/>
        </p:nvCxnSpPr>
        <p:spPr>
          <a:xfrm flipV="1">
            <a:off x="3448311" y="2659760"/>
            <a:ext cx="1363262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A9403AD-D73C-4D82-BE66-B0BFAAFB6329}"/>
              </a:ext>
            </a:extLst>
          </p:cNvPr>
          <p:cNvCxnSpPr>
            <a:stCxn id="13" idx="3"/>
            <a:endCxn id="47" idx="2"/>
          </p:cNvCxnSpPr>
          <p:nvPr/>
        </p:nvCxnSpPr>
        <p:spPr>
          <a:xfrm flipV="1">
            <a:off x="3448311" y="3438330"/>
            <a:ext cx="1365604" cy="1214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A9D2127-3651-4855-9FF7-E05E3AA55731}"/>
              </a:ext>
            </a:extLst>
          </p:cNvPr>
          <p:cNvCxnSpPr>
            <a:stCxn id="13" idx="3"/>
            <a:endCxn id="48" idx="2"/>
          </p:cNvCxnSpPr>
          <p:nvPr/>
        </p:nvCxnSpPr>
        <p:spPr>
          <a:xfrm>
            <a:off x="3448311" y="4652991"/>
            <a:ext cx="1353971" cy="13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0FE87A8-A02D-4E84-A620-F9D6FF5D3FDA}"/>
              </a:ext>
            </a:extLst>
          </p:cNvPr>
          <p:cNvSpPr txBox="1"/>
          <p:nvPr/>
        </p:nvSpPr>
        <p:spPr>
          <a:xfrm>
            <a:off x="4143802" y="1093005"/>
            <a:ext cx="50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Identifying some critical patterns</a:t>
            </a:r>
            <a:endParaRPr lang="zh-TW" altLang="en-US" sz="2800" dirty="0"/>
          </a:p>
        </p:txBody>
      </p:sp>
      <p:pic>
        <p:nvPicPr>
          <p:cNvPr id="59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E536A74-069E-48CD-8351-FA1D3392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6" y="2770369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2BB452D-961B-461A-A497-E75EDBAAF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6774" y="2019120"/>
            <a:ext cx="697027" cy="719513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F88D6BA6-BA9E-4380-9E45-66028D4642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9803" y="3042640"/>
            <a:ext cx="667597" cy="667597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17490185-9AF3-4CFA-8E2F-30D7E1D903B4}"/>
              </a:ext>
            </a:extLst>
          </p:cNvPr>
          <p:cNvSpPr txBox="1"/>
          <p:nvPr/>
        </p:nvSpPr>
        <p:spPr>
          <a:xfrm>
            <a:off x="7927134" y="2901670"/>
            <a:ext cx="7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Bird?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728CE1E-1E39-4217-BC25-58D1B6044EE2}"/>
              </a:ext>
            </a:extLst>
          </p:cNvPr>
          <p:cNvSpPr txBox="1"/>
          <p:nvPr/>
        </p:nvSpPr>
        <p:spPr>
          <a:xfrm>
            <a:off x="608305" y="5613085"/>
            <a:ext cx="808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Perhaps human also identify birds in a similar way …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4463412E-C8CD-4052-98E8-A5251116D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6139" y="4161651"/>
            <a:ext cx="661261" cy="661261"/>
          </a:xfrm>
          <a:prstGeom prst="rect">
            <a:avLst/>
          </a:prstGeom>
        </p:spPr>
      </p:pic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86454DD9-7490-4954-9D4D-D88B668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5</a:t>
            </a:fld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FDFB5CE-9264-4672-B861-816675E5AF6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109359" y="1570947"/>
            <a:ext cx="300743" cy="3365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8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5B4225-2A65-4027-BFC6-68643A9B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45" y="1181152"/>
            <a:ext cx="4547670" cy="44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616F6C-D46B-4270-92EE-D267766656F2}"/>
              </a:ext>
            </a:extLst>
          </p:cNvPr>
          <p:cNvSpPr txBox="1"/>
          <p:nvPr/>
        </p:nvSpPr>
        <p:spPr>
          <a:xfrm>
            <a:off x="2286000" y="57879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8CACF4-385C-41AE-A8CF-5A8A694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9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5506B-CB06-49FF-A642-857ABD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44F3FE-30EE-4EF2-89E2-30C06A6D5EF3}"/>
              </a:ext>
            </a:extLst>
          </p:cNvPr>
          <p:cNvSpPr/>
          <p:nvPr/>
        </p:nvSpPr>
        <p:spPr>
          <a:xfrm>
            <a:off x="2965526" y="238932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82C188-CFEE-4A3B-9AF5-4FEF6DCB946B}"/>
              </a:ext>
            </a:extLst>
          </p:cNvPr>
          <p:cNvSpPr txBox="1"/>
          <p:nvPr/>
        </p:nvSpPr>
        <p:spPr>
          <a:xfrm>
            <a:off x="2638040" y="190753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3D1136-2825-43E4-9FD5-301251EA73B2}"/>
              </a:ext>
            </a:extLst>
          </p:cNvPr>
          <p:cNvSpPr/>
          <p:nvPr/>
        </p:nvSpPr>
        <p:spPr>
          <a:xfrm>
            <a:off x="3033914" y="31070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9E461-5C97-4886-A334-86D857A5769D}"/>
              </a:ext>
            </a:extLst>
          </p:cNvPr>
          <p:cNvSpPr/>
          <p:nvPr/>
        </p:nvSpPr>
        <p:spPr>
          <a:xfrm>
            <a:off x="3039732" y="25366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49A63909-47F1-4E94-890A-983534614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2431" y="244143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49A63909-47F1-4E94-890A-983534614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31" y="244143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72449E65-02CD-4C28-ADF1-F667BEDC0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727" y="302416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72449E65-02CD-4C28-ADF1-F667BEDC0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27" y="302416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4A06FF84-94EE-4986-AC17-8DA41DD1C85C}"/>
              </a:ext>
            </a:extLst>
          </p:cNvPr>
          <p:cNvGrpSpPr/>
          <p:nvPr/>
        </p:nvGrpSpPr>
        <p:grpSpPr>
          <a:xfrm>
            <a:off x="4542035" y="1907536"/>
            <a:ext cx="1134648" cy="3130011"/>
            <a:chOff x="2332137" y="1770729"/>
            <a:chExt cx="1134648" cy="313001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029561-B648-499B-86D7-7113DE9CDAE4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E52403-5149-4992-A57D-DB6BB2FB4EFB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3B0B9FE8-1B6E-4E64-BB01-5BDDE34442AC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4559256-FD00-45AC-9720-D68BCE9707DE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0A40768-3561-45D4-9ED1-FF4BE9DAC49F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E5FB3BC-5C8A-4404-ABCB-1481C04CC046}"/>
                </a:ext>
              </a:extLst>
            </p:cNvPr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8DB5526-04E2-40CF-82F8-94C2694A03D6}"/>
              </a:ext>
            </a:extLst>
          </p:cNvPr>
          <p:cNvSpPr/>
          <p:nvPr/>
        </p:nvSpPr>
        <p:spPr>
          <a:xfrm>
            <a:off x="3043439" y="45047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EC2099-5746-49B4-890F-2AAF8CED1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323" y="4408516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9EC2099-5746-49B4-890F-2AAF8CED1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323" y="4408516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2DAD4B-368D-4AB4-969A-DFFA14E6BDFE}"/>
              </a:ext>
            </a:extLst>
          </p:cNvPr>
          <p:cNvSpPr txBox="1"/>
          <p:nvPr/>
        </p:nvSpPr>
        <p:spPr>
          <a:xfrm rot="5400000">
            <a:off x="2919371" y="37897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5601D3B-0E44-4BB9-A522-8A44E5F69367}"/>
              </a:ext>
            </a:extLst>
          </p:cNvPr>
          <p:cNvGrpSpPr/>
          <p:nvPr/>
        </p:nvGrpSpPr>
        <p:grpSpPr>
          <a:xfrm>
            <a:off x="6609911" y="1929294"/>
            <a:ext cx="1134648" cy="3113664"/>
            <a:chOff x="3657035" y="1770729"/>
            <a:chExt cx="1134648" cy="31136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E6AF72-AB49-4FD6-BE45-29116E0DFB86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0D302A6-C91B-4DA1-A266-B2BEF897CD70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008353A-0E00-40B8-806B-2D42BA89D403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5A31DAF-DA96-454E-8F2A-4B5DB82EB9FD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7C3E938-4F6C-40CA-A23F-91BAD384BB4D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1D811A2-0867-4D9E-86A2-474AC3311CFE}"/>
                </a:ext>
              </a:extLst>
            </p:cNvPr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857BD3-3B5C-4A9F-9AC2-BC5E77F240B5}"/>
              </a:ext>
            </a:extLst>
          </p:cNvPr>
          <p:cNvSpPr txBox="1"/>
          <p:nvPr/>
        </p:nvSpPr>
        <p:spPr>
          <a:xfrm>
            <a:off x="7552999" y="23504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D61829-14D0-4C9E-A18C-AA9EB1440034}"/>
              </a:ext>
            </a:extLst>
          </p:cNvPr>
          <p:cNvSpPr txBox="1"/>
          <p:nvPr/>
        </p:nvSpPr>
        <p:spPr>
          <a:xfrm>
            <a:off x="7559948" y="311141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E9579B-821C-4EA1-9771-E7F44B2B5D88}"/>
              </a:ext>
            </a:extLst>
          </p:cNvPr>
          <p:cNvSpPr txBox="1"/>
          <p:nvPr/>
        </p:nvSpPr>
        <p:spPr>
          <a:xfrm>
            <a:off x="7588964" y="43267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478C500-0AE3-4F27-BDC6-F487F1DC204B}"/>
              </a:ext>
            </a:extLst>
          </p:cNvPr>
          <p:cNvGrpSpPr/>
          <p:nvPr/>
        </p:nvGrpSpPr>
        <p:grpSpPr>
          <a:xfrm>
            <a:off x="5376440" y="2659760"/>
            <a:ext cx="1537213" cy="2028340"/>
            <a:chOff x="3601750" y="2566495"/>
            <a:chExt cx="1537213" cy="2028340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E5DD140-81F9-4130-A95F-A9698B25D04C}"/>
                </a:ext>
              </a:extLst>
            </p:cNvPr>
            <p:cNvCxnSpPr>
              <a:stCxn id="46" idx="6"/>
              <a:endCxn id="40" idx="2"/>
            </p:cNvCxnSpPr>
            <p:nvPr/>
          </p:nvCxnSpPr>
          <p:spPr>
            <a:xfrm>
              <a:off x="3611041" y="2566495"/>
              <a:ext cx="1484382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17C7E8A-7E55-43BE-A0E7-54BF7539B76F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635412" y="3345065"/>
              <a:ext cx="1462353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9C3A128-ABFC-4ED4-BF96-5C7F91055F5B}"/>
                </a:ext>
              </a:extLst>
            </p:cNvPr>
            <p:cNvCxnSpPr>
              <a:cxnSpLocks/>
            </p:cNvCxnSpPr>
            <p:nvPr/>
          </p:nvCxnSpPr>
          <p:spPr>
            <a:xfrm>
              <a:off x="3766038" y="4551293"/>
              <a:ext cx="13729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36C160B-DD23-4743-A138-5D7264494252}"/>
                </a:ext>
              </a:extLst>
            </p:cNvPr>
            <p:cNvCxnSpPr>
              <a:stCxn id="47" idx="6"/>
              <a:endCxn id="40" idx="2"/>
            </p:cNvCxnSpPr>
            <p:nvPr/>
          </p:nvCxnSpPr>
          <p:spPr>
            <a:xfrm flipV="1">
              <a:off x="3613383" y="2588253"/>
              <a:ext cx="1482040" cy="756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2D39EE6-ADD7-4618-95D6-E061D7E4DE78}"/>
                </a:ext>
              </a:extLst>
            </p:cNvPr>
            <p:cNvCxnSpPr>
              <a:stCxn id="46" idx="6"/>
              <a:endCxn id="41" idx="2"/>
            </p:cNvCxnSpPr>
            <p:nvPr/>
          </p:nvCxnSpPr>
          <p:spPr>
            <a:xfrm>
              <a:off x="3611041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7C872F94-C64E-4F75-888E-8A933F4F69C0}"/>
                </a:ext>
              </a:extLst>
            </p:cNvPr>
            <p:cNvCxnSpPr>
              <a:stCxn id="46" idx="6"/>
              <a:endCxn id="42" idx="2"/>
            </p:cNvCxnSpPr>
            <p:nvPr/>
          </p:nvCxnSpPr>
          <p:spPr>
            <a:xfrm>
              <a:off x="3611041" y="2566495"/>
              <a:ext cx="1475091" cy="2028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E48107D-5A69-44CB-A382-9038842584ED}"/>
                </a:ext>
              </a:extLst>
            </p:cNvPr>
            <p:cNvCxnSpPr>
              <a:stCxn id="47" idx="6"/>
              <a:endCxn id="42" idx="2"/>
            </p:cNvCxnSpPr>
            <p:nvPr/>
          </p:nvCxnSpPr>
          <p:spPr>
            <a:xfrm>
              <a:off x="3613383" y="3345065"/>
              <a:ext cx="1472749" cy="1249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065DB2AD-208D-4435-8A9E-0D52C7276B28}"/>
                </a:ext>
              </a:extLst>
            </p:cNvPr>
            <p:cNvCxnSpPr>
              <a:stCxn id="48" idx="6"/>
              <a:endCxn id="40" idx="2"/>
            </p:cNvCxnSpPr>
            <p:nvPr/>
          </p:nvCxnSpPr>
          <p:spPr>
            <a:xfrm flipV="1">
              <a:off x="3601750" y="2588253"/>
              <a:ext cx="1493673" cy="19848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987F3B5C-5D6A-41F7-AB26-03D90EE69E26}"/>
                </a:ext>
              </a:extLst>
            </p:cNvPr>
            <p:cNvCxnSpPr>
              <a:stCxn id="48" idx="6"/>
              <a:endCxn id="41" idx="2"/>
            </p:cNvCxnSpPr>
            <p:nvPr/>
          </p:nvCxnSpPr>
          <p:spPr>
            <a:xfrm flipV="1">
              <a:off x="3601750" y="3366823"/>
              <a:ext cx="1496015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2F195DC-737F-45E7-9015-D3C381AD37D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398519" y="2659760"/>
            <a:ext cx="1413054" cy="27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17415A-1DD3-489E-8777-3895A971646B}"/>
              </a:ext>
            </a:extLst>
          </p:cNvPr>
          <p:cNvCxnSpPr>
            <a:stCxn id="8" idx="3"/>
            <a:endCxn id="47" idx="2"/>
          </p:cNvCxnSpPr>
          <p:nvPr/>
        </p:nvCxnSpPr>
        <p:spPr>
          <a:xfrm>
            <a:off x="3382632" y="2708134"/>
            <a:ext cx="1431283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C28D2DF-C5D6-4273-966C-6B3172270786}"/>
              </a:ext>
            </a:extLst>
          </p:cNvPr>
          <p:cNvCxnSpPr>
            <a:stCxn id="8" idx="3"/>
            <a:endCxn id="48" idx="2"/>
          </p:cNvCxnSpPr>
          <p:nvPr/>
        </p:nvCxnSpPr>
        <p:spPr>
          <a:xfrm>
            <a:off x="3382632" y="2708134"/>
            <a:ext cx="1419650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7E10138-CDAB-4FA8-8740-02C0D250F3C6}"/>
              </a:ext>
            </a:extLst>
          </p:cNvPr>
          <p:cNvCxnSpPr>
            <a:stCxn id="10" idx="3"/>
            <a:endCxn id="46" idx="2"/>
          </p:cNvCxnSpPr>
          <p:nvPr/>
        </p:nvCxnSpPr>
        <p:spPr>
          <a:xfrm flipV="1">
            <a:off x="3410152" y="2659760"/>
            <a:ext cx="1401421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58953B-529C-45D5-AE2A-400848C3871A}"/>
              </a:ext>
            </a:extLst>
          </p:cNvPr>
          <p:cNvCxnSpPr>
            <a:stCxn id="7" idx="3"/>
            <a:endCxn id="47" idx="2"/>
          </p:cNvCxnSpPr>
          <p:nvPr/>
        </p:nvCxnSpPr>
        <p:spPr>
          <a:xfrm>
            <a:off x="3376814" y="3278463"/>
            <a:ext cx="1437101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6C019FB-DCE8-4CFB-BE3B-E622043D3254}"/>
              </a:ext>
            </a:extLst>
          </p:cNvPr>
          <p:cNvCxnSpPr>
            <a:stCxn id="7" idx="3"/>
            <a:endCxn id="48" idx="2"/>
          </p:cNvCxnSpPr>
          <p:nvPr/>
        </p:nvCxnSpPr>
        <p:spPr>
          <a:xfrm>
            <a:off x="3376814" y="3278463"/>
            <a:ext cx="1425468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9524ACC-28CE-446A-9E0C-011D559EA421}"/>
              </a:ext>
            </a:extLst>
          </p:cNvPr>
          <p:cNvCxnSpPr>
            <a:stCxn id="13" idx="3"/>
            <a:endCxn id="46" idx="2"/>
          </p:cNvCxnSpPr>
          <p:nvPr/>
        </p:nvCxnSpPr>
        <p:spPr>
          <a:xfrm flipV="1">
            <a:off x="3448311" y="2659760"/>
            <a:ext cx="1363262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A9403AD-D73C-4D82-BE66-B0BFAAFB6329}"/>
              </a:ext>
            </a:extLst>
          </p:cNvPr>
          <p:cNvCxnSpPr>
            <a:stCxn id="13" idx="3"/>
            <a:endCxn id="47" idx="2"/>
          </p:cNvCxnSpPr>
          <p:nvPr/>
        </p:nvCxnSpPr>
        <p:spPr>
          <a:xfrm flipV="1">
            <a:off x="3448311" y="3438330"/>
            <a:ext cx="1365604" cy="1214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A9D2127-3651-4855-9FF7-E05E3AA55731}"/>
              </a:ext>
            </a:extLst>
          </p:cNvPr>
          <p:cNvCxnSpPr>
            <a:stCxn id="13" idx="3"/>
            <a:endCxn id="48" idx="2"/>
          </p:cNvCxnSpPr>
          <p:nvPr/>
        </p:nvCxnSpPr>
        <p:spPr>
          <a:xfrm>
            <a:off x="3448311" y="4652991"/>
            <a:ext cx="1353971" cy="13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0FE87A8-A02D-4E84-A620-F9D6FF5D3FDA}"/>
              </a:ext>
            </a:extLst>
          </p:cNvPr>
          <p:cNvSpPr txBox="1"/>
          <p:nvPr/>
        </p:nvSpPr>
        <p:spPr>
          <a:xfrm>
            <a:off x="4446910" y="5049222"/>
            <a:ext cx="1324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basic</a:t>
            </a:r>
          </a:p>
          <a:p>
            <a:pPr algn="ctr"/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91710CB-E984-4301-9830-57CF03F52011}"/>
              </a:ext>
            </a:extLst>
          </p:cNvPr>
          <p:cNvSpPr txBox="1"/>
          <p:nvPr/>
        </p:nvSpPr>
        <p:spPr>
          <a:xfrm>
            <a:off x="6456695" y="5066271"/>
            <a:ext cx="139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advanced</a:t>
            </a:r>
          </a:p>
          <a:p>
            <a:pPr algn="ctr"/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pic>
        <p:nvPicPr>
          <p:cNvPr id="59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E536A74-069E-48CD-8351-FA1D3392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6" y="2770369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2BB452D-961B-461A-A497-E75EDBAAF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6774" y="2019120"/>
            <a:ext cx="697027" cy="719513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F88D6BA6-BA9E-4380-9E45-66028D4642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9803" y="3042640"/>
            <a:ext cx="667597" cy="667597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17490185-9AF3-4CFA-8E2F-30D7E1D903B4}"/>
              </a:ext>
            </a:extLst>
          </p:cNvPr>
          <p:cNvSpPr txBox="1"/>
          <p:nvPr/>
        </p:nvSpPr>
        <p:spPr>
          <a:xfrm>
            <a:off x="7616253" y="3036117"/>
            <a:ext cx="7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0BDD3B-A326-4303-BDF9-6D035157FA5E}"/>
              </a:ext>
            </a:extLst>
          </p:cNvPr>
          <p:cNvSpPr txBox="1"/>
          <p:nvPr/>
        </p:nvSpPr>
        <p:spPr>
          <a:xfrm>
            <a:off x="713239" y="5939791"/>
            <a:ext cx="819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Some patterns are much smaller than the whole image.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56847-FCE9-46C5-8DA4-6723DEB9D03D}"/>
              </a:ext>
            </a:extLst>
          </p:cNvPr>
          <p:cNvSpPr/>
          <p:nvPr/>
        </p:nvSpPr>
        <p:spPr>
          <a:xfrm>
            <a:off x="1182854" y="3266949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187804A-C69D-425E-B496-62ED8DC685A6}"/>
              </a:ext>
            </a:extLst>
          </p:cNvPr>
          <p:cNvSpPr/>
          <p:nvPr/>
        </p:nvSpPr>
        <p:spPr>
          <a:xfrm>
            <a:off x="1420449" y="3309377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01D10D07-1BCA-4624-811F-F6FA0A64C0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6139" y="4161651"/>
            <a:ext cx="661261" cy="661261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44D8465D-AC2A-45EA-B0F1-3B302C1F0B01}"/>
              </a:ext>
            </a:extLst>
          </p:cNvPr>
          <p:cNvSpPr/>
          <p:nvPr/>
        </p:nvSpPr>
        <p:spPr>
          <a:xfrm>
            <a:off x="1709020" y="4228552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459DC0A-557E-4807-A86E-67336094E15F}"/>
              </a:ext>
            </a:extLst>
          </p:cNvPr>
          <p:cNvSpPr txBox="1"/>
          <p:nvPr/>
        </p:nvSpPr>
        <p:spPr>
          <a:xfrm>
            <a:off x="4533896" y="705912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 neuron does not have to see the whole image.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投影片編號版面配置區 52">
            <a:extLst>
              <a:ext uri="{FF2B5EF4-FFF2-40B4-BE49-F238E27FC236}">
                <a16:creationId xmlns:a16="http://schemas.microsoft.com/office/drawing/2014/main" id="{64E1AAAE-39D1-41D4-A92C-AD9A8C5C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F10EAFB-7448-49AD-BA67-EB81E5F1B3B1}"/>
              </a:ext>
            </a:extLst>
          </p:cNvPr>
          <p:cNvCxnSpPr>
            <a:stCxn id="62" idx="2"/>
          </p:cNvCxnSpPr>
          <p:nvPr/>
        </p:nvCxnSpPr>
        <p:spPr>
          <a:xfrm>
            <a:off x="1859731" y="4529974"/>
            <a:ext cx="553269" cy="1434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DEFFB95-E899-44D6-914D-719CAA49BCA6}"/>
              </a:ext>
            </a:extLst>
          </p:cNvPr>
          <p:cNvCxnSpPr>
            <a:cxnSpLocks/>
          </p:cNvCxnSpPr>
          <p:nvPr/>
        </p:nvCxnSpPr>
        <p:spPr>
          <a:xfrm flipV="1">
            <a:off x="5771808" y="1560902"/>
            <a:ext cx="604237" cy="533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A98EE6F-4254-45D0-9542-24268AC2717F}"/>
              </a:ext>
            </a:extLst>
          </p:cNvPr>
          <p:cNvSpPr txBox="1"/>
          <p:nvPr/>
        </p:nvSpPr>
        <p:spPr>
          <a:xfrm>
            <a:off x="276166" y="1794685"/>
            <a:ext cx="248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Need to see the whole image?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683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" grpId="0" animBg="1"/>
      <p:bldP spid="58" grpId="0" animBg="1"/>
      <p:bldP spid="62" grpId="0" animBg="1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/>
        </p:nvGraphicFramePr>
        <p:xfrm>
          <a:off x="2022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2047009" y="314619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/>
        </p:nvGraphicFramePr>
        <p:xfrm>
          <a:off x="2177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/>
        </p:nvGraphicFramePr>
        <p:xfrm>
          <a:off x="2361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2376227" y="34435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2022370" y="445498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095AA33-BA3D-4731-9861-7BB4291355AA}"/>
              </a:ext>
            </a:extLst>
          </p:cNvPr>
          <p:cNvCxnSpPr>
            <a:cxnSpLocks/>
          </p:cNvCxnSpPr>
          <p:nvPr/>
        </p:nvCxnSpPr>
        <p:spPr>
          <a:xfrm>
            <a:off x="3435318" y="31085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2047009" y="316635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9CA0EE-7204-4789-BFBB-33D05DE69450}"/>
              </a:ext>
            </a:extLst>
          </p:cNvPr>
          <p:cNvSpPr txBox="1"/>
          <p:nvPr/>
        </p:nvSpPr>
        <p:spPr>
          <a:xfrm>
            <a:off x="5247540" y="1392451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A943F38-AB71-41BA-B78C-309FB9BE0922}"/>
              </a:ext>
            </a:extLst>
          </p:cNvPr>
          <p:cNvSpPr txBox="1"/>
          <p:nvPr/>
        </p:nvSpPr>
        <p:spPr>
          <a:xfrm>
            <a:off x="540518" y="3242816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graphicFrame>
        <p:nvGraphicFramePr>
          <p:cNvPr id="30" name="表格 23">
            <a:extLst>
              <a:ext uri="{FF2B5EF4-FFF2-40B4-BE49-F238E27FC236}">
                <a16:creationId xmlns:a16="http://schemas.microsoft.com/office/drawing/2014/main" id="{D531E61A-4F93-4AC0-BD2E-ABCB52CF3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64198"/>
              </p:ext>
            </p:extLst>
          </p:nvPr>
        </p:nvGraphicFramePr>
        <p:xfrm>
          <a:off x="5946372" y="570443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6" name="表格 23">
            <a:extLst>
              <a:ext uri="{FF2B5EF4-FFF2-40B4-BE49-F238E27FC236}">
                <a16:creationId xmlns:a16="http://schemas.microsoft.com/office/drawing/2014/main" id="{CE2872A9-BDEC-4A7C-AEE4-A54126702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16087"/>
              </p:ext>
            </p:extLst>
          </p:nvPr>
        </p:nvGraphicFramePr>
        <p:xfrm>
          <a:off x="5946372" y="1940347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69409AB-E40A-4E2F-9290-BA9674EEE083}"/>
              </a:ext>
            </a:extLst>
          </p:cNvPr>
          <p:cNvSpPr txBox="1"/>
          <p:nvPr/>
        </p:nvSpPr>
        <p:spPr>
          <a:xfrm rot="5400000">
            <a:off x="5892209" y="1388674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7" name="表格 23">
            <a:extLst>
              <a:ext uri="{FF2B5EF4-FFF2-40B4-BE49-F238E27FC236}">
                <a16:creationId xmlns:a16="http://schemas.microsoft.com/office/drawing/2014/main" id="{DC7B93A4-CCBA-4263-A51A-5005F1FBA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97959"/>
              </p:ext>
            </p:extLst>
          </p:nvPr>
        </p:nvGraphicFramePr>
        <p:xfrm>
          <a:off x="5946896" y="2341379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8" name="表格 23">
            <a:extLst>
              <a:ext uri="{FF2B5EF4-FFF2-40B4-BE49-F238E27FC236}">
                <a16:creationId xmlns:a16="http://schemas.microsoft.com/office/drawing/2014/main" id="{768DE441-12D0-49EC-9902-0102978C3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69001"/>
              </p:ext>
            </p:extLst>
          </p:nvPr>
        </p:nvGraphicFramePr>
        <p:xfrm>
          <a:off x="5946896" y="3711283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2273D0-407D-4E88-B036-06D035A37BD4}"/>
              </a:ext>
            </a:extLst>
          </p:cNvPr>
          <p:cNvSpPr txBox="1"/>
          <p:nvPr/>
        </p:nvSpPr>
        <p:spPr>
          <a:xfrm rot="5400000">
            <a:off x="5892733" y="3159610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50" name="表格 23">
            <a:extLst>
              <a:ext uri="{FF2B5EF4-FFF2-40B4-BE49-F238E27FC236}">
                <a16:creationId xmlns:a16="http://schemas.microsoft.com/office/drawing/2014/main" id="{D055376A-0B4E-415A-8721-C11414EDD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83921"/>
              </p:ext>
            </p:extLst>
          </p:nvPr>
        </p:nvGraphicFramePr>
        <p:xfrm>
          <a:off x="5946372" y="4111016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51" name="表格 23">
            <a:extLst>
              <a:ext uri="{FF2B5EF4-FFF2-40B4-BE49-F238E27FC236}">
                <a16:creationId xmlns:a16="http://schemas.microsoft.com/office/drawing/2014/main" id="{FCBCA464-8775-494D-A2A1-54E55AFE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40200"/>
              </p:ext>
            </p:extLst>
          </p:nvPr>
        </p:nvGraphicFramePr>
        <p:xfrm>
          <a:off x="5946372" y="5480920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A7AFF6E2-6436-410B-B774-9CCB3CB5248E}"/>
              </a:ext>
            </a:extLst>
          </p:cNvPr>
          <p:cNvSpPr txBox="1"/>
          <p:nvPr/>
        </p:nvSpPr>
        <p:spPr>
          <a:xfrm rot="5400000">
            <a:off x="5892209" y="4929247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62E88C6-D1AA-41ED-9475-CC25CCED1A1F}"/>
              </a:ext>
            </a:extLst>
          </p:cNvPr>
          <p:cNvSpPr txBox="1"/>
          <p:nvPr/>
        </p:nvSpPr>
        <p:spPr>
          <a:xfrm>
            <a:off x="5247540" y="3128044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0C8BD7-CCAF-4B91-B9F9-AB4EBCFCFC06}"/>
              </a:ext>
            </a:extLst>
          </p:cNvPr>
          <p:cNvSpPr txBox="1"/>
          <p:nvPr/>
        </p:nvSpPr>
        <p:spPr>
          <a:xfrm>
            <a:off x="5247932" y="4960024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3048F91-A812-4401-9191-FE777B308151}"/>
              </a:ext>
            </a:extLst>
          </p:cNvPr>
          <p:cNvGrpSpPr/>
          <p:nvPr/>
        </p:nvGrpSpPr>
        <p:grpSpPr>
          <a:xfrm>
            <a:off x="7533638" y="1608643"/>
            <a:ext cx="638175" cy="638175"/>
            <a:chOff x="8370546" y="1983114"/>
            <a:chExt cx="638175" cy="638175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3889A4F-C5B8-49DB-B08A-27D3F7C2E629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108">
              <a:extLst>
                <a:ext uri="{FF2B5EF4-FFF2-40B4-BE49-F238E27FC236}">
                  <a16:creationId xmlns:a16="http://schemas.microsoft.com/office/drawing/2014/main" id="{4824A63B-9834-4A3D-85FC-3F0918F16ED2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C7A243C-F4CB-4449-9AEE-01B30B2109C2}"/>
              </a:ext>
            </a:extLst>
          </p:cNvPr>
          <p:cNvCxnSpPr>
            <a:cxnSpLocks/>
          </p:cNvCxnSpPr>
          <p:nvPr/>
        </p:nvCxnSpPr>
        <p:spPr>
          <a:xfrm>
            <a:off x="8185896" y="1912415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2EECCBF-C39C-4C37-8FF6-FF93F57E2585}"/>
              </a:ext>
            </a:extLst>
          </p:cNvPr>
          <p:cNvCxnSpPr/>
          <p:nvPr/>
        </p:nvCxnSpPr>
        <p:spPr>
          <a:xfrm flipV="1">
            <a:off x="2846439" y="2341379"/>
            <a:ext cx="0" cy="93069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A93048E-2926-44DE-93F5-2D17D3F7AB48}"/>
              </a:ext>
            </a:extLst>
          </p:cNvPr>
          <p:cNvCxnSpPr>
            <a:cxnSpLocks/>
          </p:cNvCxnSpPr>
          <p:nvPr/>
        </p:nvCxnSpPr>
        <p:spPr>
          <a:xfrm>
            <a:off x="2843133" y="2341379"/>
            <a:ext cx="290873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C9789C0-E778-479D-9834-7EC8C111C3FB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367761" y="752209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C60E832-C02D-42D9-B8E9-DAD51024C4D1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373298" y="1111445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932E7C-BE9E-430F-90A4-D2431922459A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73298" y="1927731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14D33B-49E0-4E98-90A5-A3AD7C270B2A}"/>
              </a:ext>
            </a:extLst>
          </p:cNvPr>
          <p:cNvSpPr txBox="1"/>
          <p:nvPr/>
        </p:nvSpPr>
        <p:spPr>
          <a:xfrm>
            <a:off x="6936328" y="450979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323EB3F-7982-4E34-8009-15144917D4CF}"/>
              </a:ext>
            </a:extLst>
          </p:cNvPr>
          <p:cNvCxnSpPr>
            <a:cxnSpLocks/>
          </p:cNvCxnSpPr>
          <p:nvPr/>
        </p:nvCxnSpPr>
        <p:spPr>
          <a:xfrm flipV="1">
            <a:off x="7853566" y="2246818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C739B65-CD91-4651-9333-B550E3CCAA8A}"/>
              </a:ext>
            </a:extLst>
          </p:cNvPr>
          <p:cNvSpPr/>
          <p:nvPr/>
        </p:nvSpPr>
        <p:spPr>
          <a:xfrm flipH="1">
            <a:off x="7704093" y="2879454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72551703-76F4-4817-9F24-EC2A710F25C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2559" y="1927731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77E3CA0-C691-4C22-8A61-C57EAFE28EA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51820" y="1927731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F1EA529-6F32-4011-9E8A-4B15EB9BB86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43598" y="1927731"/>
            <a:ext cx="1190040" cy="193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8FDCA7E-48C7-4B3B-B35F-C93FD0B84AB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2559" y="1927731"/>
            <a:ext cx="1171079" cy="2391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484163A-14ED-4F66-BE33-0DF54B2B6F82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8515" y="1927731"/>
            <a:ext cx="1165123" cy="276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8E5F745-A621-4862-88F1-0BF3030E6FA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0167" y="1927731"/>
            <a:ext cx="1173471" cy="3769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D90468BD-8B12-4802-86F1-08103AEFB5FF}"/>
              </a:ext>
            </a:extLst>
          </p:cNvPr>
          <p:cNvSpPr txBox="1"/>
          <p:nvPr/>
        </p:nvSpPr>
        <p:spPr>
          <a:xfrm>
            <a:off x="8040779" y="2339895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5A0C379D-BE6A-482D-9020-329284B1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54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28" grpId="0"/>
      <p:bldP spid="36" grpId="0"/>
      <p:bldP spid="3" grpId="0"/>
      <p:bldP spid="49" grpId="0"/>
      <p:bldP spid="52" grpId="0"/>
      <p:bldP spid="53" grpId="0"/>
      <p:bldP spid="54" grpId="0"/>
      <p:bldP spid="26" grpId="0"/>
      <p:bldP spid="68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810422"/>
              </p:ext>
            </p:extLst>
          </p:nvPr>
        </p:nvGraphicFramePr>
        <p:xfrm>
          <a:off x="2022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2047009" y="314619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16C03B1-6089-4327-BFC2-7082BE95F963}"/>
              </a:ext>
            </a:extLst>
          </p:cNvPr>
          <p:cNvSpPr/>
          <p:nvPr/>
        </p:nvSpPr>
        <p:spPr>
          <a:xfrm>
            <a:off x="6035360" y="21724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3B76F42-37F2-4039-88B7-ADD56EF20020}"/>
              </a:ext>
            </a:extLst>
          </p:cNvPr>
          <p:cNvSpPr/>
          <p:nvPr/>
        </p:nvSpPr>
        <p:spPr>
          <a:xfrm>
            <a:off x="6035360" y="5768621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4A0BD52-83C0-4082-ACDC-0F16C714B87A}"/>
              </a:ext>
            </a:extLst>
          </p:cNvPr>
          <p:cNvSpPr/>
          <p:nvPr/>
        </p:nvSpPr>
        <p:spPr>
          <a:xfrm>
            <a:off x="6035360" y="456822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5A7CD23-B98F-498A-A20E-EAAAED3458E9}"/>
              </a:ext>
            </a:extLst>
          </p:cNvPr>
          <p:cNvSpPr/>
          <p:nvPr/>
        </p:nvSpPr>
        <p:spPr>
          <a:xfrm>
            <a:off x="6035360" y="3444403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21740"/>
              </p:ext>
            </p:extLst>
          </p:nvPr>
        </p:nvGraphicFramePr>
        <p:xfrm>
          <a:off x="2177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511333"/>
              </p:ext>
            </p:extLst>
          </p:nvPr>
        </p:nvGraphicFramePr>
        <p:xfrm>
          <a:off x="2361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2376227" y="34435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1A38B1-3027-4570-A85E-D787BB05AA92}"/>
              </a:ext>
            </a:extLst>
          </p:cNvPr>
          <p:cNvSpPr/>
          <p:nvPr/>
        </p:nvSpPr>
        <p:spPr>
          <a:xfrm>
            <a:off x="2853911" y="390978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33F304-C571-448A-B40C-52651FD8CD28}"/>
              </a:ext>
            </a:extLst>
          </p:cNvPr>
          <p:cNvSpPr/>
          <p:nvPr/>
        </p:nvSpPr>
        <p:spPr>
          <a:xfrm>
            <a:off x="3823337" y="48314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2022370" y="445498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095AA33-BA3D-4731-9861-7BB4291355AA}"/>
              </a:ext>
            </a:extLst>
          </p:cNvPr>
          <p:cNvCxnSpPr>
            <a:cxnSpLocks/>
          </p:cNvCxnSpPr>
          <p:nvPr/>
        </p:nvCxnSpPr>
        <p:spPr>
          <a:xfrm>
            <a:off x="3435318" y="31085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2047009" y="316635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2A3F9D39-3958-408D-8183-552E78BC02DD}"/>
              </a:ext>
            </a:extLst>
          </p:cNvPr>
          <p:cNvSpPr/>
          <p:nvPr/>
        </p:nvSpPr>
        <p:spPr>
          <a:xfrm>
            <a:off x="3599887" y="2488954"/>
            <a:ext cx="2409372" cy="753862"/>
          </a:xfrm>
          <a:custGeom>
            <a:avLst/>
            <a:gdLst>
              <a:gd name="connsiteX0" fmla="*/ 0 w 2409372"/>
              <a:gd name="connsiteY0" fmla="*/ 812800 h 812800"/>
              <a:gd name="connsiteX1" fmla="*/ 740229 w 2409372"/>
              <a:gd name="connsiteY1" fmla="*/ 203200 h 812800"/>
              <a:gd name="connsiteX2" fmla="*/ 2409372 w 2409372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372" h="812800">
                <a:moveTo>
                  <a:pt x="0" y="812800"/>
                </a:moveTo>
                <a:cubicBezTo>
                  <a:pt x="169333" y="575733"/>
                  <a:pt x="338667" y="338667"/>
                  <a:pt x="740229" y="203200"/>
                </a:cubicBezTo>
                <a:cubicBezTo>
                  <a:pt x="1141791" y="67733"/>
                  <a:pt x="1775581" y="33866"/>
                  <a:pt x="2409372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9CA0EE-7204-4789-BFBB-33D05DE69450}"/>
              </a:ext>
            </a:extLst>
          </p:cNvPr>
          <p:cNvSpPr txBox="1"/>
          <p:nvPr/>
        </p:nvSpPr>
        <p:spPr>
          <a:xfrm>
            <a:off x="2545295" y="2142036"/>
            <a:ext cx="22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814A361-F93A-4456-BC58-0054442922D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235683" y="5599798"/>
            <a:ext cx="799677" cy="455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0E90AD03-89DA-4B93-A39B-AFE3C32C9870}"/>
              </a:ext>
            </a:extLst>
          </p:cNvPr>
          <p:cNvSpPr/>
          <p:nvPr/>
        </p:nvSpPr>
        <p:spPr>
          <a:xfrm rot="21257122">
            <a:off x="4245773" y="4243693"/>
            <a:ext cx="1872343" cy="425148"/>
          </a:xfrm>
          <a:custGeom>
            <a:avLst/>
            <a:gdLst>
              <a:gd name="connsiteX0" fmla="*/ 0 w 1872343"/>
              <a:gd name="connsiteY0" fmla="*/ 47777 h 425148"/>
              <a:gd name="connsiteX1" fmla="*/ 1161143 w 1872343"/>
              <a:gd name="connsiteY1" fmla="*/ 33263 h 425148"/>
              <a:gd name="connsiteX2" fmla="*/ 1872343 w 1872343"/>
              <a:gd name="connsiteY2" fmla="*/ 425148 h 42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425148">
                <a:moveTo>
                  <a:pt x="0" y="47777"/>
                </a:moveTo>
                <a:cubicBezTo>
                  <a:pt x="424543" y="9072"/>
                  <a:pt x="849086" y="-29632"/>
                  <a:pt x="1161143" y="33263"/>
                </a:cubicBezTo>
                <a:cubicBezTo>
                  <a:pt x="1473200" y="96158"/>
                  <a:pt x="1672771" y="260653"/>
                  <a:pt x="1872343" y="42514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565C1FBA-517E-4349-B886-F861C17581DA}"/>
              </a:ext>
            </a:extLst>
          </p:cNvPr>
          <p:cNvSpPr/>
          <p:nvPr/>
        </p:nvSpPr>
        <p:spPr>
          <a:xfrm>
            <a:off x="3657945" y="3064515"/>
            <a:ext cx="2438400" cy="468587"/>
          </a:xfrm>
          <a:custGeom>
            <a:avLst/>
            <a:gdLst>
              <a:gd name="connsiteX0" fmla="*/ 0 w 2438400"/>
              <a:gd name="connsiteY0" fmla="*/ 279901 h 468587"/>
              <a:gd name="connsiteX1" fmla="*/ 1422400 w 2438400"/>
              <a:gd name="connsiteY1" fmla="*/ 4129 h 468587"/>
              <a:gd name="connsiteX2" fmla="*/ 2438400 w 2438400"/>
              <a:gd name="connsiteY2" fmla="*/ 468587 h 46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468587">
                <a:moveTo>
                  <a:pt x="0" y="279901"/>
                </a:moveTo>
                <a:cubicBezTo>
                  <a:pt x="508000" y="126291"/>
                  <a:pt x="1016000" y="-27319"/>
                  <a:pt x="1422400" y="4129"/>
                </a:cubicBezTo>
                <a:cubicBezTo>
                  <a:pt x="1828800" y="35577"/>
                  <a:pt x="2133600" y="252082"/>
                  <a:pt x="2438400" y="4685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A943F38-AB71-41BA-B78C-309FB9BE0922}"/>
              </a:ext>
            </a:extLst>
          </p:cNvPr>
          <p:cNvSpPr txBox="1"/>
          <p:nvPr/>
        </p:nvSpPr>
        <p:spPr>
          <a:xfrm>
            <a:off x="540518" y="3242816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E95AC6-D347-4C04-B62F-3819E81D9CAB}"/>
              </a:ext>
            </a:extLst>
          </p:cNvPr>
          <p:cNvSpPr txBox="1"/>
          <p:nvPr/>
        </p:nvSpPr>
        <p:spPr>
          <a:xfrm>
            <a:off x="7016103" y="2637429"/>
            <a:ext cx="223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same receptive field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214A83-FD06-4060-B6C7-BB1B34A72FD0}"/>
              </a:ext>
            </a:extLst>
          </p:cNvPr>
          <p:cNvSpPr txBox="1"/>
          <p:nvPr/>
        </p:nvSpPr>
        <p:spPr>
          <a:xfrm>
            <a:off x="4479181" y="141545"/>
            <a:ext cx="4615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Can different neurons have different sizes of receptive field?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ACB2C7D-8F80-4110-BA2F-CF7EBA6E1B40}"/>
              </a:ext>
            </a:extLst>
          </p:cNvPr>
          <p:cNvSpPr txBox="1"/>
          <p:nvPr/>
        </p:nvSpPr>
        <p:spPr>
          <a:xfrm>
            <a:off x="4479181" y="954324"/>
            <a:ext cx="421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Cover only some channels?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07BDFE2-C7F1-4CB2-996E-2FE33C736A76}"/>
              </a:ext>
            </a:extLst>
          </p:cNvPr>
          <p:cNvSpPr txBox="1"/>
          <p:nvPr/>
        </p:nvSpPr>
        <p:spPr>
          <a:xfrm>
            <a:off x="4479182" y="1469364"/>
            <a:ext cx="461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Not square receptive field?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4FFCA10-2800-4282-BE55-190E805E70C0}"/>
              </a:ext>
            </a:extLst>
          </p:cNvPr>
          <p:cNvSpPr txBox="1"/>
          <p:nvPr/>
        </p:nvSpPr>
        <p:spPr>
          <a:xfrm>
            <a:off x="7037887" y="4973137"/>
            <a:ext cx="181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overlapped</a:t>
            </a:r>
            <a:endParaRPr lang="zh-TW" altLang="en-US" sz="2400" dirty="0"/>
          </a:p>
        </p:txBody>
      </p:sp>
      <p:sp>
        <p:nvSpPr>
          <p:cNvPr id="43" name="右大括弧 42">
            <a:extLst>
              <a:ext uri="{FF2B5EF4-FFF2-40B4-BE49-F238E27FC236}">
                <a16:creationId xmlns:a16="http://schemas.microsoft.com/office/drawing/2014/main" id="{E1DFA5D8-8563-4411-A716-FA3BD9D94058}"/>
              </a:ext>
            </a:extLst>
          </p:cNvPr>
          <p:cNvSpPr/>
          <p:nvPr/>
        </p:nvSpPr>
        <p:spPr>
          <a:xfrm>
            <a:off x="6690225" y="2137606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右大括弧 43">
            <a:extLst>
              <a:ext uri="{FF2B5EF4-FFF2-40B4-BE49-F238E27FC236}">
                <a16:creationId xmlns:a16="http://schemas.microsoft.com/office/drawing/2014/main" id="{6622481B-31AE-4C18-86FA-A4AAE410942F}"/>
              </a:ext>
            </a:extLst>
          </p:cNvPr>
          <p:cNvSpPr/>
          <p:nvPr/>
        </p:nvSpPr>
        <p:spPr>
          <a:xfrm>
            <a:off x="6697307" y="4454985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C4ABF67B-D3AB-4B49-96B3-B57EF9E9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6" name="手繪多邊形 108">
            <a:extLst>
              <a:ext uri="{FF2B5EF4-FFF2-40B4-BE49-F238E27FC236}">
                <a16:creationId xmlns:a16="http://schemas.microsoft.com/office/drawing/2014/main" id="{AC763538-9FE6-476D-B0F7-F025442ABD11}"/>
              </a:ext>
            </a:extLst>
          </p:cNvPr>
          <p:cNvSpPr/>
          <p:nvPr/>
        </p:nvSpPr>
        <p:spPr>
          <a:xfrm>
            <a:off x="6087489" y="228193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108">
            <a:extLst>
              <a:ext uri="{FF2B5EF4-FFF2-40B4-BE49-F238E27FC236}">
                <a16:creationId xmlns:a16="http://schemas.microsoft.com/office/drawing/2014/main" id="{00CB16AC-7BF4-4E25-9EA4-3B9E7EBC2CA6}"/>
              </a:ext>
            </a:extLst>
          </p:cNvPr>
          <p:cNvSpPr/>
          <p:nvPr/>
        </p:nvSpPr>
        <p:spPr>
          <a:xfrm>
            <a:off x="6075266" y="357673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108">
            <a:extLst>
              <a:ext uri="{FF2B5EF4-FFF2-40B4-BE49-F238E27FC236}">
                <a16:creationId xmlns:a16="http://schemas.microsoft.com/office/drawing/2014/main" id="{DA0E973C-9C10-4A2F-8850-64CE2BD902FE}"/>
              </a:ext>
            </a:extLst>
          </p:cNvPr>
          <p:cNvSpPr/>
          <p:nvPr/>
        </p:nvSpPr>
        <p:spPr>
          <a:xfrm>
            <a:off x="6097737" y="471639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108">
            <a:extLst>
              <a:ext uri="{FF2B5EF4-FFF2-40B4-BE49-F238E27FC236}">
                <a16:creationId xmlns:a16="http://schemas.microsoft.com/office/drawing/2014/main" id="{65A7356E-43A8-43A3-BA14-E3807A1783E6}"/>
              </a:ext>
            </a:extLst>
          </p:cNvPr>
          <p:cNvSpPr/>
          <p:nvPr/>
        </p:nvSpPr>
        <p:spPr>
          <a:xfrm>
            <a:off x="6096345" y="589529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01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7" grpId="0" animBg="1"/>
      <p:bldP spid="28" grpId="0"/>
      <p:bldP spid="33" grpId="0" animBg="1"/>
      <p:bldP spid="34" grpId="0" animBg="1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2751</Words>
  <Application>Microsoft Office PowerPoint</Application>
  <PresentationFormat>如螢幕大小 (4:3)</PresentationFormat>
  <Paragraphs>1671</Paragraphs>
  <Slides>35</Slides>
  <Notes>15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Arial</vt:lpstr>
      <vt:lpstr>Arial</vt:lpstr>
      <vt:lpstr>Calibri</vt:lpstr>
      <vt:lpstr>Calibri Light</vt:lpstr>
      <vt:lpstr>Cambria Math</vt:lpstr>
      <vt:lpstr>1_Office 佈景主題</vt:lpstr>
      <vt:lpstr>方程式</vt:lpstr>
      <vt:lpstr>Convolutional Neural Network (CNN)</vt:lpstr>
      <vt:lpstr>Image Classification </vt:lpstr>
      <vt:lpstr>Image Classification </vt:lpstr>
      <vt:lpstr>PowerPoint 簡報</vt:lpstr>
      <vt:lpstr>Observation 1</vt:lpstr>
      <vt:lpstr>PowerPoint 簡報</vt:lpstr>
      <vt:lpstr>Observation 1</vt:lpstr>
      <vt:lpstr>Simplification 1 </vt:lpstr>
      <vt:lpstr>Simplification 1 </vt:lpstr>
      <vt:lpstr>Simplification 1 – Typical Setting  </vt:lpstr>
      <vt:lpstr>Observation 2</vt:lpstr>
      <vt:lpstr>Simplification 2</vt:lpstr>
      <vt:lpstr>Simplification 2</vt:lpstr>
      <vt:lpstr>Simplification 2 – Typical Setting </vt:lpstr>
      <vt:lpstr>Simplification 2 – Typical Setting </vt:lpstr>
      <vt:lpstr>Benefit of Convolutional Layer </vt:lpstr>
      <vt:lpstr>Convolutional Layer </vt:lpstr>
      <vt:lpstr>Convolutional Layer </vt:lpstr>
      <vt:lpstr>Convolutional Layer </vt:lpstr>
      <vt:lpstr>Convolutional Layer </vt:lpstr>
      <vt:lpstr>PowerPoint 簡報</vt:lpstr>
      <vt:lpstr>PowerPoint 簡報</vt:lpstr>
      <vt:lpstr>PowerPoint 簡報</vt:lpstr>
      <vt:lpstr>Comparison of Two Stories </vt:lpstr>
      <vt:lpstr>PowerPoint 簡報</vt:lpstr>
      <vt:lpstr>Convolutional Layer </vt:lpstr>
      <vt:lpstr>Observation 3</vt:lpstr>
      <vt:lpstr>Pooling – Max Pooling </vt:lpstr>
      <vt:lpstr>PowerPoint 簡報</vt:lpstr>
      <vt:lpstr>The whole CNN</vt:lpstr>
      <vt:lpstr>Application: Playing Go</vt:lpstr>
      <vt:lpstr>Why CNN for Go playing?</vt:lpstr>
      <vt:lpstr>Why CNN for Go playing?</vt:lpstr>
      <vt:lpstr>PowerPoint 簡報</vt:lpstr>
      <vt:lpstr>To learn more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Hung-yi Lee</dc:creator>
  <cp:lastModifiedBy>Hung-yi Lee</cp:lastModifiedBy>
  <cp:revision>73</cp:revision>
  <dcterms:created xsi:type="dcterms:W3CDTF">2021-03-08T17:06:18Z</dcterms:created>
  <dcterms:modified xsi:type="dcterms:W3CDTF">2021-03-12T03:43:58Z</dcterms:modified>
</cp:coreProperties>
</file>