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27"/>
  </p:notesMasterIdLst>
  <p:sldIdLst>
    <p:sldId id="290" r:id="rId2"/>
    <p:sldId id="257" r:id="rId3"/>
    <p:sldId id="334" r:id="rId4"/>
    <p:sldId id="295" r:id="rId5"/>
    <p:sldId id="304" r:id="rId6"/>
    <p:sldId id="329" r:id="rId7"/>
    <p:sldId id="306" r:id="rId8"/>
    <p:sldId id="307" r:id="rId9"/>
    <p:sldId id="330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31" r:id="rId18"/>
    <p:sldId id="321" r:id="rId19"/>
    <p:sldId id="327" r:id="rId20"/>
    <p:sldId id="328" r:id="rId21"/>
    <p:sldId id="332" r:id="rId22"/>
    <p:sldId id="326" r:id="rId23"/>
    <p:sldId id="333" r:id="rId24"/>
    <p:sldId id="301" r:id="rId25"/>
    <p:sldId id="308" r:id="rId26"/>
  </p:sldIdLst>
  <p:sldSz cx="12192000" cy="6858000"/>
  <p:notesSz cx="6858000" cy="9144000"/>
  <p:embeddedFontLst>
    <p:embeddedFont>
      <p:font typeface="Copperplate Gothic Bold" panose="020E0705020206020404" pitchFamily="3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Arial Unicode MS" panose="020B0604020202020204" pitchFamily="34" charset="-122"/>
      <p:regular r:id="rId33"/>
    </p:embeddedFont>
    <p:embeddedFont>
      <p:font typeface="微软雅黑" panose="020B0503020204020204" pitchFamily="34" charset="-122"/>
      <p:regular r:id="rId34"/>
      <p:bold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pperplate Gothic Bold" panose="020E07050202060204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">
          <p15:clr>
            <a:srgbClr val="A4A3A4"/>
          </p15:clr>
        </p15:guide>
        <p15:guide id="2" orient="horz" pos="1298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3082">
          <p15:clr>
            <a:srgbClr val="A4A3A4"/>
          </p15:clr>
        </p15:guide>
        <p15:guide id="5" orient="horz" pos="2735">
          <p15:clr>
            <a:srgbClr val="A4A3A4"/>
          </p15:clr>
        </p15:guide>
        <p15:guide id="6" orient="horz" pos="3294">
          <p15:clr>
            <a:srgbClr val="A4A3A4"/>
          </p15:clr>
        </p15:guide>
        <p15:guide id="7" pos="3821">
          <p15:clr>
            <a:srgbClr val="A4A3A4"/>
          </p15:clr>
        </p15:guide>
        <p15:guide id="8" pos="892">
          <p15:clr>
            <a:srgbClr val="A4A3A4"/>
          </p15:clr>
        </p15:guide>
        <p15:guide id="9" pos="7680">
          <p15:clr>
            <a:srgbClr val="A4A3A4"/>
          </p15:clr>
        </p15:guide>
        <p15:guide id="10" pos="7015">
          <p15:clr>
            <a:srgbClr val="A4A3A4"/>
          </p15:clr>
        </p15:guide>
        <p15:guide id="11" pos="1255">
          <p15:clr>
            <a:srgbClr val="A4A3A4"/>
          </p15:clr>
        </p15:guide>
        <p15:guide id="12" pos="63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6F3"/>
    <a:srgbClr val="71C6E4"/>
    <a:srgbClr val="28A9D6"/>
    <a:srgbClr val="5BBDE0"/>
    <a:srgbClr val="8ED2E9"/>
    <a:srgbClr val="6AC3E2"/>
    <a:srgbClr val="7FCCE7"/>
    <a:srgbClr val="4AB7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081" autoAdjust="0"/>
  </p:normalViewPr>
  <p:slideViewPr>
    <p:cSldViewPr>
      <p:cViewPr varScale="1">
        <p:scale>
          <a:sx n="60" d="100"/>
          <a:sy n="60" d="100"/>
        </p:scale>
        <p:origin x="1098" y="48"/>
      </p:cViewPr>
      <p:guideLst>
        <p:guide orient="horz" pos="402"/>
        <p:guide orient="horz" pos="1298"/>
        <p:guide orient="horz" pos="3793"/>
        <p:guide orient="horz" pos="3082"/>
        <p:guide orient="horz" pos="2735"/>
        <p:guide orient="horz" pos="3294"/>
        <p:guide pos="3821"/>
        <p:guide pos="892"/>
        <p:guide pos="7680"/>
        <p:guide pos="7015"/>
        <p:guide pos="1255"/>
        <p:guide pos="633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4C84DF0-18D4-4E3D-BD29-6A97078554DC}" type="datetimeFigureOut">
              <a:rPr lang="zh-CN" altLang="en-US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C611544-453F-475A-8DD7-80A7C55004A1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224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691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822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7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2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5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94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95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51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配置采用</a:t>
            </a:r>
            <a:r>
              <a:rPr lang="en-US" altLang="zh-CN" dirty="0" smtClean="0"/>
              <a:t>Java properties</a:t>
            </a:r>
            <a:r>
              <a:rPr lang="zh-CN" altLang="en-US" dirty="0" smtClean="0"/>
              <a:t>文件的格式</a:t>
            </a:r>
            <a:endParaRPr lang="en-US" altLang="zh-CN" dirty="0" smtClean="0"/>
          </a:p>
          <a:p>
            <a:r>
              <a:rPr lang="zh-CN" altLang="en-US" dirty="0" smtClean="0"/>
              <a:t>注释以</a:t>
            </a:r>
            <a:r>
              <a:rPr lang="en-US" altLang="zh-CN" dirty="0" smtClean="0"/>
              <a:t>#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r>
              <a:rPr lang="zh-CN" altLang="en-US" dirty="0" smtClean="0"/>
              <a:t>使用软引用配置链接关系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90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1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24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707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18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08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7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5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3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最新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版本为</a:t>
            </a:r>
            <a:r>
              <a:rPr lang="en-US" altLang="zh-CN" dirty="0" smtClean="0"/>
              <a:t>1.8 </a:t>
            </a:r>
            <a:r>
              <a:rPr lang="zh-CN" altLang="en-US" dirty="0" smtClean="0"/>
              <a:t>发布时间 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r>
              <a:rPr lang="zh-CN" altLang="en-US" dirty="0" smtClean="0"/>
              <a:t>发布周期差不多为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年一个大版本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经过架构重构后，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Flume 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更像是一个轻量的小工具，非常简单，容易适应各种方式日志收集，并支持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failover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和负载均衡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5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Flume</a:t>
            </a:r>
            <a:r>
              <a:rPr lang="zh-CN" altLang="en-US" dirty="0" smtClean="0"/>
              <a:t>运行的核心是</a:t>
            </a:r>
            <a:r>
              <a:rPr lang="en-US" altLang="zh-CN" dirty="0" smtClean="0"/>
              <a:t>Agent</a:t>
            </a:r>
            <a:r>
              <a:rPr lang="zh-CN" altLang="en-US" dirty="0" smtClean="0"/>
              <a:t>。它是一个完整的数据收集工具，含有三个核心组件，分别是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channel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sink</a:t>
            </a:r>
            <a:r>
              <a:rPr lang="zh-CN" altLang="en-US" dirty="0" smtClean="0"/>
              <a:t>。通过这些组件，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类似生产者、仓库、消费者的架构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进程，运行在日志收集节点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所谓日志收集节点就是服务器节点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4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611544-453F-475A-8DD7-80A7C55004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1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141288" y="6480175"/>
            <a:ext cx="792162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"/>
          <p:cNvGrpSpPr/>
          <p:nvPr userDrawn="1"/>
        </p:nvGrpSpPr>
        <p:grpSpPr bwMode="auto">
          <a:xfrm flipH="1">
            <a:off x="974725" y="6269038"/>
            <a:ext cx="414338" cy="422275"/>
            <a:chOff x="7019085" y="157473"/>
            <a:chExt cx="3868830" cy="3952255"/>
          </a:xfrm>
        </p:grpSpPr>
        <p:sp>
          <p:nvSpPr>
            <p:cNvPr id="5" name="椭圆 4"/>
            <p:cNvSpPr/>
            <p:nvPr/>
          </p:nvSpPr>
          <p:spPr>
            <a:xfrm>
              <a:off x="8634806" y="157473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1542857">
              <a:off x="9361133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3085714">
              <a:off x="9938502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7714286">
              <a:off x="9938502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4628572">
              <a:off x="1026461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9257143">
              <a:off x="9361133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6171428">
              <a:off x="1026461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8634806" y="3485688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2342857">
              <a:off x="7923298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3885714">
              <a:off x="7344458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0057142">
              <a:off x="7923298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5428571">
              <a:off x="701835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971429">
              <a:off x="701835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8514286">
              <a:off x="7344458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cxnSp>
        <p:nvCxnSpPr>
          <p:cNvPr id="20" name="直接连接符 19" hidden="1"/>
          <p:cNvCxnSpPr/>
          <p:nvPr userDrawn="1"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/>
          <p:nvPr userDrawn="1"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36638" y="6334125"/>
            <a:ext cx="292100" cy="284163"/>
          </a:xfrm>
        </p:spPr>
        <p:txBody>
          <a:bodyPr anchor="ctr" anchorCtr="1"/>
          <a:lstStyle>
            <a:lvl1pPr algn="ct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A26503F-D37B-489B-8EC0-E42C7B562D0F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141288" y="6480175"/>
            <a:ext cx="792162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"/>
          <p:cNvGrpSpPr/>
          <p:nvPr userDrawn="1"/>
        </p:nvGrpSpPr>
        <p:grpSpPr bwMode="auto">
          <a:xfrm flipH="1">
            <a:off x="974725" y="6269038"/>
            <a:ext cx="414338" cy="422275"/>
            <a:chOff x="7019085" y="157473"/>
            <a:chExt cx="3868830" cy="3952255"/>
          </a:xfrm>
        </p:grpSpPr>
        <p:sp>
          <p:nvSpPr>
            <p:cNvPr id="5" name="椭圆 4"/>
            <p:cNvSpPr/>
            <p:nvPr/>
          </p:nvSpPr>
          <p:spPr>
            <a:xfrm>
              <a:off x="8634806" y="157473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1542857">
              <a:off x="9361133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3085714">
              <a:off x="9938502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7714286">
              <a:off x="9938502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4628572">
              <a:off x="1026461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9257143">
              <a:off x="9361133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6171428">
              <a:off x="1026461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8634806" y="3485688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2342857">
              <a:off x="7923298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3885714">
              <a:off x="7344458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0057142">
              <a:off x="7923298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5428571">
              <a:off x="701835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971429">
              <a:off x="701835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8514286">
              <a:off x="7344458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cxnSp>
        <p:nvCxnSpPr>
          <p:cNvPr id="20" name="直接连接符 19" hidden="1"/>
          <p:cNvCxnSpPr/>
          <p:nvPr userDrawn="1"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7"/>
          <p:cNvSpPr txBox="1">
            <a:spLocks noChangeArrowheads="1"/>
          </p:cNvSpPr>
          <p:nvPr userDrawn="1"/>
        </p:nvSpPr>
        <p:spPr bwMode="auto">
          <a:xfrm>
            <a:off x="333375" y="455613"/>
            <a:ext cx="1227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>
                <a:solidFill>
                  <a:srgbClr val="404040"/>
                </a:solidFill>
              </a:rPr>
              <a:t>第一部分</a:t>
            </a:r>
          </a:p>
        </p:txBody>
      </p:sp>
      <p:sp>
        <p:nvSpPr>
          <p:cNvPr id="22" name="任意多边形 21"/>
          <p:cNvSpPr/>
          <p:nvPr userDrawn="1"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36638" y="6334125"/>
            <a:ext cx="292100" cy="284163"/>
          </a:xfrm>
        </p:spPr>
        <p:txBody>
          <a:bodyPr anchor="ctr" anchorCtr="1"/>
          <a:lstStyle>
            <a:lvl1pPr algn="ct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1189331-A71A-4EC3-9299-1E96C624612A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141288" y="6480175"/>
            <a:ext cx="792162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"/>
          <p:cNvGrpSpPr/>
          <p:nvPr userDrawn="1"/>
        </p:nvGrpSpPr>
        <p:grpSpPr bwMode="auto">
          <a:xfrm flipH="1">
            <a:off x="974725" y="6269038"/>
            <a:ext cx="414338" cy="422275"/>
            <a:chOff x="7019085" y="157473"/>
            <a:chExt cx="3868830" cy="3952255"/>
          </a:xfrm>
        </p:grpSpPr>
        <p:sp>
          <p:nvSpPr>
            <p:cNvPr id="5" name="椭圆 4"/>
            <p:cNvSpPr/>
            <p:nvPr/>
          </p:nvSpPr>
          <p:spPr>
            <a:xfrm>
              <a:off x="8634806" y="157473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1542857">
              <a:off x="9361133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3085714">
              <a:off x="9938502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7714286">
              <a:off x="9938502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4628572">
              <a:off x="1026461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9257143">
              <a:off x="9361133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6171428">
              <a:off x="1026461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8634806" y="3485688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2342857">
              <a:off x="7923298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3885714">
              <a:off x="7344458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0057142">
              <a:off x="7923298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5428571">
              <a:off x="701835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971429">
              <a:off x="701835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8514286">
              <a:off x="7344458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cxnSp>
        <p:nvCxnSpPr>
          <p:cNvPr id="20" name="直接连接符 19" hidden="1"/>
          <p:cNvCxnSpPr/>
          <p:nvPr userDrawn="1"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7"/>
          <p:cNvSpPr txBox="1">
            <a:spLocks noChangeArrowheads="1"/>
          </p:cNvSpPr>
          <p:nvPr userDrawn="1"/>
        </p:nvSpPr>
        <p:spPr bwMode="auto">
          <a:xfrm>
            <a:off x="333375" y="455613"/>
            <a:ext cx="1227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>
                <a:solidFill>
                  <a:srgbClr val="404040"/>
                </a:solidFill>
              </a:rPr>
              <a:t>第二部分</a:t>
            </a:r>
          </a:p>
        </p:txBody>
      </p:sp>
      <p:sp>
        <p:nvSpPr>
          <p:cNvPr id="22" name="任意多边形 21"/>
          <p:cNvSpPr/>
          <p:nvPr userDrawn="1"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36638" y="6334125"/>
            <a:ext cx="292100" cy="284163"/>
          </a:xfrm>
        </p:spPr>
        <p:txBody>
          <a:bodyPr anchor="ctr" anchorCtr="1"/>
          <a:lstStyle>
            <a:lvl1pPr algn="ct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C92AB0-817D-4E35-827F-CC6BC896192E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141288" y="6480175"/>
            <a:ext cx="792162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"/>
          <p:cNvGrpSpPr/>
          <p:nvPr userDrawn="1"/>
        </p:nvGrpSpPr>
        <p:grpSpPr bwMode="auto">
          <a:xfrm flipH="1">
            <a:off x="974725" y="6269038"/>
            <a:ext cx="414338" cy="422275"/>
            <a:chOff x="7019085" y="157473"/>
            <a:chExt cx="3868830" cy="3952255"/>
          </a:xfrm>
        </p:grpSpPr>
        <p:sp>
          <p:nvSpPr>
            <p:cNvPr id="5" name="椭圆 4"/>
            <p:cNvSpPr/>
            <p:nvPr/>
          </p:nvSpPr>
          <p:spPr>
            <a:xfrm>
              <a:off x="8634806" y="157473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1542857">
              <a:off x="9361133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3085714">
              <a:off x="9938502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7714286">
              <a:off x="9938502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4628572">
              <a:off x="1026461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9257143">
              <a:off x="9361133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6171428">
              <a:off x="1026461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8634806" y="3485688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2342857">
              <a:off x="7923298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3885714">
              <a:off x="7344458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0057142">
              <a:off x="7923298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5428571">
              <a:off x="701835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971429">
              <a:off x="701835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8514286">
              <a:off x="7344458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cxnSp>
        <p:nvCxnSpPr>
          <p:cNvPr id="20" name="直接连接符 19" hidden="1"/>
          <p:cNvCxnSpPr/>
          <p:nvPr userDrawn="1"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7"/>
          <p:cNvSpPr txBox="1">
            <a:spLocks noChangeArrowheads="1"/>
          </p:cNvSpPr>
          <p:nvPr userDrawn="1"/>
        </p:nvSpPr>
        <p:spPr bwMode="auto">
          <a:xfrm>
            <a:off x="333375" y="455613"/>
            <a:ext cx="1227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>
                <a:solidFill>
                  <a:srgbClr val="404040"/>
                </a:solidFill>
              </a:rPr>
              <a:t>第三部分</a:t>
            </a:r>
          </a:p>
        </p:txBody>
      </p:sp>
      <p:sp>
        <p:nvSpPr>
          <p:cNvPr id="22" name="任意多边形 21"/>
          <p:cNvSpPr/>
          <p:nvPr userDrawn="1"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36638" y="6334125"/>
            <a:ext cx="292100" cy="284163"/>
          </a:xfrm>
        </p:spPr>
        <p:txBody>
          <a:bodyPr anchor="ctr" anchorCtr="1"/>
          <a:lstStyle>
            <a:lvl1pPr algn="ct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D39DCC-AC2C-467C-8D88-7425E68381F4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H="1">
            <a:off x="1430338" y="6480175"/>
            <a:ext cx="10620375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 flipH="1">
            <a:off x="141288" y="6480175"/>
            <a:ext cx="792162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4"/>
          <p:cNvGrpSpPr/>
          <p:nvPr userDrawn="1"/>
        </p:nvGrpSpPr>
        <p:grpSpPr bwMode="auto">
          <a:xfrm flipH="1">
            <a:off x="974725" y="6269038"/>
            <a:ext cx="414338" cy="422275"/>
            <a:chOff x="7019085" y="157473"/>
            <a:chExt cx="3868830" cy="3952255"/>
          </a:xfrm>
        </p:grpSpPr>
        <p:sp>
          <p:nvSpPr>
            <p:cNvPr id="5" name="椭圆 4"/>
            <p:cNvSpPr/>
            <p:nvPr/>
          </p:nvSpPr>
          <p:spPr>
            <a:xfrm>
              <a:off x="8634806" y="157473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rot="1542857">
              <a:off x="9361133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3085714">
              <a:off x="9938502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7714286">
              <a:off x="9938502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4628572">
              <a:off x="1026461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9257143">
              <a:off x="9361133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6171428">
              <a:off x="1026461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10800000">
              <a:off x="8634806" y="3485688"/>
              <a:ext cx="637388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12342857">
              <a:off x="7923298" y="3322244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13885714">
              <a:off x="7344458" y="2862383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20057142">
              <a:off x="7923298" y="320907"/>
              <a:ext cx="622570" cy="62404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5428571">
              <a:off x="7018350" y="2193764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6971429">
              <a:off x="7018350" y="1450858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8514286">
              <a:off x="7344458" y="782249"/>
              <a:ext cx="624040" cy="622570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9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cxnSp>
        <p:nvCxnSpPr>
          <p:cNvPr id="20" name="直接连接符 19" hidden="1"/>
          <p:cNvCxnSpPr/>
          <p:nvPr userDrawn="1"/>
        </p:nvCxnSpPr>
        <p:spPr>
          <a:xfrm>
            <a:off x="3181350" y="431800"/>
            <a:ext cx="0" cy="52546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7"/>
          <p:cNvSpPr txBox="1">
            <a:spLocks noChangeArrowheads="1"/>
          </p:cNvSpPr>
          <p:nvPr userDrawn="1"/>
        </p:nvSpPr>
        <p:spPr bwMode="auto">
          <a:xfrm>
            <a:off x="333375" y="455613"/>
            <a:ext cx="1227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>
                <a:solidFill>
                  <a:srgbClr val="404040"/>
                </a:solidFill>
              </a:rPr>
              <a:t>第四部分</a:t>
            </a:r>
          </a:p>
        </p:txBody>
      </p:sp>
      <p:sp>
        <p:nvSpPr>
          <p:cNvPr id="22" name="任意多边形 21"/>
          <p:cNvSpPr/>
          <p:nvPr userDrawn="1"/>
        </p:nvSpPr>
        <p:spPr>
          <a:xfrm flipV="1">
            <a:off x="174625" y="423863"/>
            <a:ext cx="1385888" cy="4318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36638" y="6334125"/>
            <a:ext cx="292100" cy="284163"/>
          </a:xfrm>
        </p:spPr>
        <p:txBody>
          <a:bodyPr anchor="ctr" anchorCtr="1"/>
          <a:lstStyle>
            <a:lvl1pPr algn="ct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40D81D-DAF7-44F9-B8C9-EEB2D8529400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2975" y="6338888"/>
            <a:ext cx="541338" cy="282575"/>
          </a:xfrm>
          <a:prstGeom prst="rect">
            <a:avLst/>
          </a:prstGeom>
        </p:spPr>
        <p:txBody>
          <a:bodyPr wrap="square" lIns="0" tIns="0" rIns="0" bIns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B60D83-997E-43C7-9627-BE68A557791F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ctr" defTabSz="1217295" rtl="0" fontAlgn="base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2pPr>
      <a:lvl3pPr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3pPr>
      <a:lvl4pPr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4pPr>
      <a:lvl5pPr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5pPr>
      <a:lvl6pPr marL="4572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6pPr>
      <a:lvl7pPr marL="9144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7pPr>
      <a:lvl8pPr marL="13716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8pPr>
      <a:lvl9pPr marL="1828800" algn="ctr" defTabSz="1217295" rtl="0" fontAlgn="base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opperplate Gothic Bold" panose="020E0705020206020404" charset="0"/>
          <a:ea typeface="微软雅黑" panose="020B0503020204020204" pitchFamily="34" charset="-122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0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74" y="0"/>
            <a:ext cx="5473051" cy="68580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核心概念</a:t>
            </a:r>
          </a:p>
        </p:txBody>
      </p:sp>
      <p:sp>
        <p:nvSpPr>
          <p:cNvPr id="4" name="矩形 3"/>
          <p:cNvSpPr/>
          <p:nvPr/>
        </p:nvSpPr>
        <p:spPr>
          <a:xfrm>
            <a:off x="1182688" y="1124744"/>
            <a:ext cx="916381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Event</a:t>
            </a: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Agent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 marL="684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Source</a:t>
            </a:r>
          </a:p>
          <a:p>
            <a:pPr marL="684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</a:p>
          <a:p>
            <a:pPr marL="684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Sink</a:t>
            </a:r>
          </a:p>
          <a:p>
            <a:pPr marL="684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Interceptor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Channel Selector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Sink Processor</a:t>
            </a:r>
          </a:p>
        </p:txBody>
      </p:sp>
    </p:spTree>
    <p:extLst>
      <p:ext uri="{BB962C8B-B14F-4D97-AF65-F5344CB8AC3E}">
        <p14:creationId xmlns:p14="http://schemas.microsoft.com/office/powerpoint/2010/main" val="37030830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2688" y="1124744"/>
            <a:ext cx="91638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是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Flume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数据传输的基本单元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Flume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以事件的形式将数据从源头传送到最终的目的地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有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header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body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两部分组成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 marL="684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Header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为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Key-value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字符串的无序组合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684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Body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为载有数据的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byte array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1527"/>
            <a:ext cx="6768752" cy="62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5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120" y="1556792"/>
            <a:ext cx="9593832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一个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Agent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包含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和其他组件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他利用这些组件将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events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由一个节点传输到另一个节点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或者目的地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Agent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是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Flume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流的基础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部分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Flume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为这些组件提供了配置、生命周期管理、监控支持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978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070" y="1197272"/>
            <a:ext cx="9593832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负责接收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或通过特殊机制产生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，并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将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events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批量的放到一个或多个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包含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驱动和轮询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2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种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类型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不同类型的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:</a:t>
            </a: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与系统集成的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Source: Syslog, Netcat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自动生成事件的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Source: 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Exec</a:t>
            </a: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用于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Agent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Agent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之间通信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I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PC 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Source: Avro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Thrift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必须至少和一个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关联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981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070" y="1197272"/>
            <a:ext cx="9593832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位于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之间，用于缓存进来的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当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成功的将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发送到下一跳的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或最终目的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，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移除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不同类型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的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持久化水平不一样：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Memory Channel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: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数据存入内存队列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File 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Channel: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数据存入文件，基于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WAL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实现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JDBC Channel: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数据存入内嵌的数据库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Derby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支持事务，提供较弱的顺序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保证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可以和任何数量的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工作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916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Sink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6070" y="1197272"/>
            <a:ext cx="9593832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负责将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传输到下一跳或最终目的，成功完成后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将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移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除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不同类型的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:</a:t>
            </a: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存储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到最终目的的终端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Sink. 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比如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: HDFS, </a:t>
            </a:r>
            <a:r>
              <a:rPr lang="en-US" altLang="zh-CN" sz="2400" b="1" dirty="0" err="1">
                <a:latin typeface="+mn-ea"/>
                <a:ea typeface="+mn-ea"/>
                <a:sym typeface="Arial" panose="020B0604020202020204" pitchFamily="34" charset="0"/>
              </a:rPr>
              <a:t>HBase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用于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Agent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间通信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I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PC 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sink: 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Avro</a:t>
            </a:r>
          </a:p>
          <a:p>
            <a:pPr marL="702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自动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消耗的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Sink. 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比如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: Null Sink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必须作用于一个确切的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11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其他组件</a:t>
            </a:r>
          </a:p>
        </p:txBody>
      </p:sp>
      <p:sp>
        <p:nvSpPr>
          <p:cNvPr id="4" name="矩形 3"/>
          <p:cNvSpPr/>
          <p:nvPr/>
        </p:nvSpPr>
        <p:spPr>
          <a:xfrm>
            <a:off x="1056070" y="1197272"/>
            <a:ext cx="9593832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Interceptor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：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 marL="360000">
              <a:lnSpc>
                <a:spcPct val="160000"/>
              </a:lnSpc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作用于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，按照预设的顺序在必要地方装饰和过滤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events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 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Selector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：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60000">
              <a:lnSpc>
                <a:spcPct val="160000"/>
              </a:lnSpc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允许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基于预设的标准，从所有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中，选择一个或多个</a:t>
            </a:r>
          </a:p>
          <a:p>
            <a:pPr marL="360000">
              <a:lnSpc>
                <a:spcPct val="160000"/>
              </a:lnSpc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。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 Processor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:</a:t>
            </a:r>
          </a:p>
          <a:p>
            <a:pPr marL="360000">
              <a:lnSpc>
                <a:spcPct val="160000"/>
              </a:lnSpc>
              <a:defRPr/>
            </a:pP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多个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可以构成一个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 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Group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。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 Processor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可以通过组中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所有</a:t>
            </a:r>
            <a:r>
              <a:rPr lang="en-US" altLang="zh-CN" sz="2400" b="1" dirty="0" smtClean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实现负载均衡；也可以在一个</a:t>
            </a:r>
            <a:r>
              <a:rPr lang="en-US" altLang="zh-CN" sz="2400" b="1" dirty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失败时转移到另一个。</a:t>
            </a:r>
            <a:endParaRPr lang="en-US" altLang="zh-CN" sz="2400" b="1" dirty="0">
              <a:latin typeface="+mn-ea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838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89023" y="2276872"/>
            <a:ext cx="63367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kumimoji="1"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五、日志集群构建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888" y="90872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4399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简单配置实例</a:t>
            </a:r>
          </a:p>
        </p:txBody>
      </p:sp>
      <p:sp>
        <p:nvSpPr>
          <p:cNvPr id="4" name="矩形 3"/>
          <p:cNvSpPr/>
          <p:nvPr/>
        </p:nvSpPr>
        <p:spPr>
          <a:xfrm>
            <a:off x="1036638" y="848936"/>
            <a:ext cx="95938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#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定义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的名称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a1.sources = r1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a1.sinks = k1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a1.channels = 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c1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# 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定义配置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a1.sources.r1.type = netcat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a1.sources.r1.bind = localhost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a1.sources.r1.port = 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44444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# 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定义配置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a1.sinks.k1.type = 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logger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# 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定义配置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</a:p>
          <a:p>
            <a:pPr>
              <a:defRPr/>
            </a:pP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a1.channels.c1.type </a:t>
            </a: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= memory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a1.channels.c1.capacity = 1000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a1.channels.c1.transactionCapacity = 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100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#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连接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source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sink</a:t>
            </a:r>
            <a:r>
              <a:rPr lang="zh-CN" altLang="en-US" sz="2000" b="1" dirty="0" smtClean="0">
                <a:latin typeface="+mn-ea"/>
                <a:ea typeface="+mn-ea"/>
                <a:sym typeface="Arial" panose="020B0604020202020204" pitchFamily="34" charset="0"/>
              </a:rPr>
              <a:t>到</a:t>
            </a:r>
            <a:r>
              <a:rPr lang="en-US" altLang="zh-CN" sz="2000" b="1" dirty="0" smtClean="0">
                <a:latin typeface="+mn-ea"/>
                <a:ea typeface="+mn-ea"/>
                <a:sym typeface="Arial" panose="020B0604020202020204" pitchFamily="34" charset="0"/>
              </a:rPr>
              <a:t>channel</a:t>
            </a:r>
            <a:endParaRPr lang="en-US" altLang="zh-CN" sz="2000" b="1" dirty="0">
              <a:latin typeface="+mn-ea"/>
              <a:ea typeface="+mn-ea"/>
              <a:sym typeface="Arial" panose="020B0604020202020204" pitchFamily="34" charset="0"/>
            </a:endParaRP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a1.sources.r1.channels = c1</a:t>
            </a:r>
          </a:p>
          <a:p>
            <a:pPr>
              <a:defRPr/>
            </a:pPr>
            <a:r>
              <a:rPr lang="en-US" altLang="zh-CN" sz="2000" b="1" dirty="0">
                <a:latin typeface="+mn-ea"/>
                <a:ea typeface="+mn-ea"/>
                <a:sym typeface="Arial" panose="020B0604020202020204" pitchFamily="34" charset="0"/>
              </a:rPr>
              <a:t>a1.sinks.k1.channel = c1</a:t>
            </a:r>
          </a:p>
        </p:txBody>
      </p:sp>
    </p:spTree>
    <p:extLst>
      <p:ext uri="{BB962C8B-B14F-4D97-AF65-F5344CB8AC3E}">
        <p14:creationId xmlns:p14="http://schemas.microsoft.com/office/powerpoint/2010/main" val="130837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84704" y="45565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6462" y="1726572"/>
            <a:ext cx="3640754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6462" y="148420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流程图: 直接访问存储器 6"/>
          <p:cNvSpPr/>
          <p:nvPr/>
        </p:nvSpPr>
        <p:spPr>
          <a:xfrm>
            <a:off x="3324280" y="214587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66656" y="191249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84520" y="1353790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接箭头连接符 11"/>
          <p:cNvCxnSpPr>
            <a:stCxn id="6" idx="4"/>
          </p:cNvCxnSpPr>
          <p:nvPr/>
        </p:nvCxnSpPr>
        <p:spPr>
          <a:xfrm>
            <a:off x="3208510" y="204290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3"/>
          </p:cNvCxnSpPr>
          <p:nvPr/>
        </p:nvCxnSpPr>
        <p:spPr>
          <a:xfrm flipV="1">
            <a:off x="5268496" y="1752207"/>
            <a:ext cx="353113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4"/>
            <a:endCxn id="9" idx="3"/>
          </p:cNvCxnSpPr>
          <p:nvPr/>
        </p:nvCxnSpPr>
        <p:spPr>
          <a:xfrm flipV="1">
            <a:off x="5268496" y="2310908"/>
            <a:ext cx="335249" cy="1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791702" y="3463932"/>
            <a:ext cx="3640754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791702" y="322156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流程图: 直接访问存储器 67"/>
          <p:cNvSpPr/>
          <p:nvPr/>
        </p:nvSpPr>
        <p:spPr>
          <a:xfrm>
            <a:off x="3339520" y="388323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81896" y="364985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499760" y="3091150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1" name="直接箭头连接符 70"/>
          <p:cNvCxnSpPr>
            <a:stCxn id="67" idx="4"/>
          </p:cNvCxnSpPr>
          <p:nvPr/>
        </p:nvCxnSpPr>
        <p:spPr>
          <a:xfrm>
            <a:off x="3223750" y="378026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70" idx="3"/>
          </p:cNvCxnSpPr>
          <p:nvPr/>
        </p:nvCxnSpPr>
        <p:spPr>
          <a:xfrm flipV="1">
            <a:off x="5283736" y="3489567"/>
            <a:ext cx="353113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8" idx="4"/>
            <a:endCxn id="69" idx="3"/>
          </p:cNvCxnSpPr>
          <p:nvPr/>
        </p:nvCxnSpPr>
        <p:spPr>
          <a:xfrm flipV="1">
            <a:off x="5283736" y="4048268"/>
            <a:ext cx="335249" cy="1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776462" y="5033652"/>
            <a:ext cx="3640754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2776462" y="479128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流程图: 直接访问存储器 75"/>
          <p:cNvSpPr/>
          <p:nvPr/>
        </p:nvSpPr>
        <p:spPr>
          <a:xfrm>
            <a:off x="3324280" y="545295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466656" y="521957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84520" y="4660870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9" name="直接箭头连接符 78"/>
          <p:cNvCxnSpPr>
            <a:stCxn id="75" idx="4"/>
          </p:cNvCxnSpPr>
          <p:nvPr/>
        </p:nvCxnSpPr>
        <p:spPr>
          <a:xfrm>
            <a:off x="3208510" y="534998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78" idx="3"/>
          </p:cNvCxnSpPr>
          <p:nvPr/>
        </p:nvCxnSpPr>
        <p:spPr>
          <a:xfrm flipV="1">
            <a:off x="5268496" y="5059287"/>
            <a:ext cx="353113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4"/>
            <a:endCxn id="77" idx="3"/>
          </p:cNvCxnSpPr>
          <p:nvPr/>
        </p:nvCxnSpPr>
        <p:spPr>
          <a:xfrm flipV="1">
            <a:off x="5268496" y="5617988"/>
            <a:ext cx="335249" cy="1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936982" y="2320932"/>
            <a:ext cx="3451846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936982" y="207856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流程图: 直接访问存储器 83"/>
          <p:cNvSpPr/>
          <p:nvPr/>
        </p:nvSpPr>
        <p:spPr>
          <a:xfrm>
            <a:off x="7484800" y="274023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452724" y="1984613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HDFS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7" name="直接箭头连接符 86"/>
          <p:cNvCxnSpPr>
            <a:stCxn id="83" idx="4"/>
          </p:cNvCxnSpPr>
          <p:nvPr/>
        </p:nvCxnSpPr>
        <p:spPr>
          <a:xfrm>
            <a:off x="7369030" y="263726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4" idx="4"/>
            <a:endCxn id="85" idx="4"/>
          </p:cNvCxnSpPr>
          <p:nvPr/>
        </p:nvCxnSpPr>
        <p:spPr>
          <a:xfrm flipV="1">
            <a:off x="9429016" y="2451387"/>
            <a:ext cx="491760" cy="56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952222" y="4012572"/>
            <a:ext cx="3495642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6952222" y="377020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流程图: 直接访问存储器 91"/>
          <p:cNvSpPr/>
          <p:nvPr/>
        </p:nvSpPr>
        <p:spPr>
          <a:xfrm>
            <a:off x="7500040" y="443187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9511760" y="381488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HDFS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5" name="直接箭头连接符 94"/>
          <p:cNvCxnSpPr>
            <a:stCxn id="91" idx="4"/>
          </p:cNvCxnSpPr>
          <p:nvPr/>
        </p:nvCxnSpPr>
        <p:spPr>
          <a:xfrm>
            <a:off x="7384270" y="432890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2" idx="4"/>
            <a:endCxn id="93" idx="3"/>
          </p:cNvCxnSpPr>
          <p:nvPr/>
        </p:nvCxnSpPr>
        <p:spPr>
          <a:xfrm flipV="1">
            <a:off x="9444256" y="4213298"/>
            <a:ext cx="204593" cy="49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1075764" y="3256180"/>
            <a:ext cx="106754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HDFS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" idx="6"/>
          </p:cNvCxnSpPr>
          <p:nvPr/>
        </p:nvCxnSpPr>
        <p:spPr>
          <a:xfrm>
            <a:off x="6420624" y="1587177"/>
            <a:ext cx="755496" cy="49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" idx="4"/>
          </p:cNvCxnSpPr>
          <p:nvPr/>
        </p:nvCxnSpPr>
        <p:spPr>
          <a:xfrm>
            <a:off x="5934708" y="2379265"/>
            <a:ext cx="1241412" cy="139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83" idx="3"/>
          </p:cNvCxnSpPr>
          <p:nvPr/>
        </p:nvCxnSpPr>
        <p:spPr>
          <a:xfrm flipV="1">
            <a:off x="6202326" y="2555445"/>
            <a:ext cx="861200" cy="53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9" idx="6"/>
          </p:cNvCxnSpPr>
          <p:nvPr/>
        </p:nvCxnSpPr>
        <p:spPr>
          <a:xfrm>
            <a:off x="6418000" y="3883238"/>
            <a:ext cx="534222" cy="3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8" idx="7"/>
            <a:endCxn id="83" idx="3"/>
          </p:cNvCxnSpPr>
          <p:nvPr/>
        </p:nvCxnSpPr>
        <p:spPr>
          <a:xfrm flipV="1">
            <a:off x="6283535" y="2555445"/>
            <a:ext cx="779991" cy="21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7" idx="6"/>
            <a:endCxn id="91" idx="2"/>
          </p:cNvCxnSpPr>
          <p:nvPr/>
        </p:nvCxnSpPr>
        <p:spPr>
          <a:xfrm flipV="1">
            <a:off x="6402760" y="4049555"/>
            <a:ext cx="549462" cy="140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85" idx="6"/>
            <a:endCxn id="103" idx="1"/>
          </p:cNvCxnSpPr>
          <p:nvPr/>
        </p:nvCxnSpPr>
        <p:spPr>
          <a:xfrm>
            <a:off x="10388828" y="2218000"/>
            <a:ext cx="686936" cy="143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10447864" y="3744676"/>
            <a:ext cx="592464" cy="24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9438" y="1955335"/>
            <a:ext cx="751934" cy="466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38517" y="1688051"/>
            <a:ext cx="998426" cy="100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917621" y="1587177"/>
            <a:ext cx="863563" cy="11467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Flume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SDK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4678" y="3662215"/>
            <a:ext cx="751934" cy="466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53757" y="3394931"/>
            <a:ext cx="998426" cy="100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932861" y="3294057"/>
            <a:ext cx="863563" cy="11467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Flume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SDK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15158" y="5277655"/>
            <a:ext cx="751934" cy="466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84237" y="5010371"/>
            <a:ext cx="998426" cy="100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963341" y="4909497"/>
            <a:ext cx="863563" cy="11467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Flume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SDK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34" name="直接箭头连接符 133"/>
          <p:cNvCxnSpPr>
            <a:stCxn id="125" idx="3"/>
            <a:endCxn id="6" idx="2"/>
          </p:cNvCxnSpPr>
          <p:nvPr/>
        </p:nvCxnSpPr>
        <p:spPr>
          <a:xfrm flipV="1">
            <a:off x="1836943" y="1763555"/>
            <a:ext cx="939519" cy="4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5" idx="3"/>
            <a:endCxn id="67" idx="1"/>
          </p:cNvCxnSpPr>
          <p:nvPr/>
        </p:nvCxnSpPr>
        <p:spPr>
          <a:xfrm>
            <a:off x="1836943" y="2188722"/>
            <a:ext cx="1081303" cy="11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25" idx="3"/>
            <a:endCxn id="75" idx="1"/>
          </p:cNvCxnSpPr>
          <p:nvPr/>
        </p:nvCxnSpPr>
        <p:spPr>
          <a:xfrm>
            <a:off x="1836943" y="2188722"/>
            <a:ext cx="1066063" cy="268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1" idx="3"/>
            <a:endCxn id="75" idx="1"/>
          </p:cNvCxnSpPr>
          <p:nvPr/>
        </p:nvCxnSpPr>
        <p:spPr>
          <a:xfrm flipV="1">
            <a:off x="1882663" y="4873104"/>
            <a:ext cx="1020343" cy="6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1" idx="3"/>
            <a:endCxn id="67" idx="2"/>
          </p:cNvCxnSpPr>
          <p:nvPr/>
        </p:nvCxnSpPr>
        <p:spPr>
          <a:xfrm flipV="1">
            <a:off x="1882663" y="3500915"/>
            <a:ext cx="909039" cy="201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1" idx="3"/>
            <a:endCxn id="6" idx="2"/>
          </p:cNvCxnSpPr>
          <p:nvPr/>
        </p:nvCxnSpPr>
        <p:spPr>
          <a:xfrm flipV="1">
            <a:off x="1882663" y="1763555"/>
            <a:ext cx="893799" cy="374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8" idx="3"/>
          </p:cNvCxnSpPr>
          <p:nvPr/>
        </p:nvCxnSpPr>
        <p:spPr>
          <a:xfrm flipV="1">
            <a:off x="1852183" y="1820564"/>
            <a:ext cx="888275" cy="207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28" idx="3"/>
            <a:endCxn id="67" idx="2"/>
          </p:cNvCxnSpPr>
          <p:nvPr/>
        </p:nvCxnSpPr>
        <p:spPr>
          <a:xfrm flipV="1">
            <a:off x="1852183" y="3500915"/>
            <a:ext cx="939519" cy="39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8" idx="3"/>
            <a:endCxn id="75" idx="1"/>
          </p:cNvCxnSpPr>
          <p:nvPr/>
        </p:nvCxnSpPr>
        <p:spPr>
          <a:xfrm>
            <a:off x="1852183" y="3895602"/>
            <a:ext cx="1050823" cy="9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565019" y="1029112"/>
            <a:ext cx="138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Tier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3293800" y="1045408"/>
            <a:ext cx="25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Flume Agent Tier1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7256200" y="1060648"/>
            <a:ext cx="25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Flume Agent Tier2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746160" y="1121608"/>
            <a:ext cx="25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Tier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3791744" y="30454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Agent12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3791744" y="45999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3791744" y="141475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8104664" y="18567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Agent21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8135144" y="357883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431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lIns="121920" tIns="60960" rIns="121920" bIns="6096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9221" name="矩形 1"/>
          <p:cNvSpPr>
            <a:spLocks noChangeArrowheads="1"/>
          </p:cNvSpPr>
          <p:nvPr/>
        </p:nvSpPr>
        <p:spPr bwMode="auto">
          <a:xfrm>
            <a:off x="0" y="2625725"/>
            <a:ext cx="12192000" cy="1716088"/>
          </a:xfrm>
          <a:prstGeom prst="rect">
            <a:avLst/>
          </a:pr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60960" rIns="121920" bIns="60960"/>
          <a:lstStyle>
            <a:lvl1pPr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pperplate Gothic Bold" panose="020E0705020206020404" charset="0"/>
                <a:ea typeface="微软雅黑" panose="020B0503020204020204" pitchFamily="34" charset="-122"/>
              </a:defRPr>
            </a:lvl9pPr>
          </a:lstStyle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563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235460" y="3129826"/>
            <a:ext cx="972108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ea"/>
                <a:ea typeface="+mj-ea"/>
              </a:rPr>
              <a:t>Apache Flume</a:t>
            </a:r>
            <a:endParaRPr lang="zh-CN" alt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02252"/>
              </p:ext>
            </p:extLst>
          </p:nvPr>
        </p:nvGraphicFramePr>
        <p:xfrm>
          <a:off x="1631504" y="5085184"/>
          <a:ext cx="9073009" cy="456537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800201"/>
                <a:gridCol w="2304255"/>
                <a:gridCol w="1728192"/>
                <a:gridCol w="3240361"/>
              </a:tblGrid>
              <a:tr h="4565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姓名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孙运</a:t>
                      </a: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kumimoji="0" lang="zh-CN" altLang="en-US" sz="2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部门名称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7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大数据与人工智能研发中心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27848" y="61560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2018</a:t>
            </a:r>
            <a:r>
              <a:rPr lang="zh-CN" altLang="en-US" b="1" dirty="0" smtClean="0">
                <a:latin typeface="+mn-ea"/>
                <a:ea typeface="+mn-ea"/>
              </a:rPr>
              <a:t>年   </a:t>
            </a:r>
            <a:r>
              <a:rPr lang="en-US" altLang="zh-CN" b="1" dirty="0" smtClean="0">
                <a:latin typeface="+mn-ea"/>
                <a:ea typeface="+mn-ea"/>
              </a:rPr>
              <a:t>10</a:t>
            </a:r>
            <a:r>
              <a:rPr lang="zh-CN" altLang="en-US" b="1" dirty="0" smtClean="0">
                <a:latin typeface="+mn-ea"/>
                <a:ea typeface="+mn-ea"/>
              </a:rPr>
              <a:t>  月   </a:t>
            </a:r>
            <a:r>
              <a:rPr lang="en-US" altLang="zh-CN" b="1" dirty="0" smtClean="0">
                <a:latin typeface="+mn-ea"/>
                <a:ea typeface="+mn-ea"/>
              </a:rPr>
              <a:t>26</a:t>
            </a:r>
            <a:r>
              <a:rPr lang="zh-CN" altLang="en-US" b="1" dirty="0" smtClean="0">
                <a:latin typeface="+mn-ea"/>
                <a:ea typeface="+mn-ea"/>
              </a:rPr>
              <a:t> 日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284704" y="455653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6462" y="1726572"/>
            <a:ext cx="3640754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776462" y="148420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流程图: 直接访问存储器 6"/>
          <p:cNvSpPr/>
          <p:nvPr/>
        </p:nvSpPr>
        <p:spPr>
          <a:xfrm>
            <a:off x="3324280" y="214587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466656" y="191249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84520" y="1353790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2" name="直接箭头连接符 11"/>
          <p:cNvCxnSpPr>
            <a:stCxn id="6" idx="4"/>
          </p:cNvCxnSpPr>
          <p:nvPr/>
        </p:nvCxnSpPr>
        <p:spPr>
          <a:xfrm>
            <a:off x="3208510" y="204290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0" idx="3"/>
          </p:cNvCxnSpPr>
          <p:nvPr/>
        </p:nvCxnSpPr>
        <p:spPr>
          <a:xfrm flipV="1">
            <a:off x="5268496" y="1752207"/>
            <a:ext cx="353113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4"/>
            <a:endCxn id="9" idx="3"/>
          </p:cNvCxnSpPr>
          <p:nvPr/>
        </p:nvCxnSpPr>
        <p:spPr>
          <a:xfrm flipV="1">
            <a:off x="5268496" y="2310908"/>
            <a:ext cx="335249" cy="1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791702" y="3463932"/>
            <a:ext cx="3640754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791702" y="322156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" name="流程图: 直接访问存储器 67"/>
          <p:cNvSpPr/>
          <p:nvPr/>
        </p:nvSpPr>
        <p:spPr>
          <a:xfrm>
            <a:off x="3339520" y="388323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5481896" y="364985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499760" y="3091150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1" name="直接箭头连接符 70"/>
          <p:cNvCxnSpPr>
            <a:stCxn id="67" idx="4"/>
          </p:cNvCxnSpPr>
          <p:nvPr/>
        </p:nvCxnSpPr>
        <p:spPr>
          <a:xfrm>
            <a:off x="3223750" y="378026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70" idx="3"/>
          </p:cNvCxnSpPr>
          <p:nvPr/>
        </p:nvCxnSpPr>
        <p:spPr>
          <a:xfrm flipV="1">
            <a:off x="5283736" y="3489567"/>
            <a:ext cx="353113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8" idx="4"/>
            <a:endCxn id="69" idx="3"/>
          </p:cNvCxnSpPr>
          <p:nvPr/>
        </p:nvCxnSpPr>
        <p:spPr>
          <a:xfrm flipV="1">
            <a:off x="5283736" y="4048268"/>
            <a:ext cx="335249" cy="1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776462" y="5033652"/>
            <a:ext cx="3640754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2776462" y="479128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" name="流程图: 直接访问存储器 75"/>
          <p:cNvSpPr/>
          <p:nvPr/>
        </p:nvSpPr>
        <p:spPr>
          <a:xfrm>
            <a:off x="3324280" y="545295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466656" y="521957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5484520" y="4660870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79" name="直接箭头连接符 78"/>
          <p:cNvCxnSpPr>
            <a:stCxn id="75" idx="4"/>
          </p:cNvCxnSpPr>
          <p:nvPr/>
        </p:nvCxnSpPr>
        <p:spPr>
          <a:xfrm>
            <a:off x="3208510" y="534998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78" idx="3"/>
          </p:cNvCxnSpPr>
          <p:nvPr/>
        </p:nvCxnSpPr>
        <p:spPr>
          <a:xfrm flipV="1">
            <a:off x="5268496" y="5059287"/>
            <a:ext cx="353113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4"/>
            <a:endCxn id="77" idx="3"/>
          </p:cNvCxnSpPr>
          <p:nvPr/>
        </p:nvCxnSpPr>
        <p:spPr>
          <a:xfrm flipV="1">
            <a:off x="5268496" y="5617988"/>
            <a:ext cx="335249" cy="1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936982" y="2320932"/>
            <a:ext cx="3451846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936982" y="207856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4" name="流程图: 直接访问存储器 83"/>
          <p:cNvSpPr/>
          <p:nvPr/>
        </p:nvSpPr>
        <p:spPr>
          <a:xfrm>
            <a:off x="7484800" y="274023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452724" y="1984613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HDFS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7" name="直接箭头连接符 86"/>
          <p:cNvCxnSpPr>
            <a:stCxn id="83" idx="4"/>
          </p:cNvCxnSpPr>
          <p:nvPr/>
        </p:nvCxnSpPr>
        <p:spPr>
          <a:xfrm>
            <a:off x="7369030" y="263726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4" idx="4"/>
            <a:endCxn id="85" idx="4"/>
          </p:cNvCxnSpPr>
          <p:nvPr/>
        </p:nvCxnSpPr>
        <p:spPr>
          <a:xfrm flipV="1">
            <a:off x="9429016" y="2451387"/>
            <a:ext cx="491760" cy="56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6952222" y="4012572"/>
            <a:ext cx="3495642" cy="1080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/>
          <p:cNvSpPr/>
          <p:nvPr/>
        </p:nvSpPr>
        <p:spPr>
          <a:xfrm>
            <a:off x="6952222" y="3770204"/>
            <a:ext cx="864096" cy="5587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Avro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src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" name="流程图: 直接访问存储器 91"/>
          <p:cNvSpPr/>
          <p:nvPr/>
        </p:nvSpPr>
        <p:spPr>
          <a:xfrm>
            <a:off x="7500040" y="443187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9511760" y="3814881"/>
            <a:ext cx="936104" cy="4667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HDFS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95" name="直接箭头连接符 94"/>
          <p:cNvCxnSpPr>
            <a:stCxn id="91" idx="4"/>
          </p:cNvCxnSpPr>
          <p:nvPr/>
        </p:nvCxnSpPr>
        <p:spPr>
          <a:xfrm>
            <a:off x="7384270" y="4328905"/>
            <a:ext cx="70050" cy="414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2" idx="4"/>
            <a:endCxn id="93" idx="3"/>
          </p:cNvCxnSpPr>
          <p:nvPr/>
        </p:nvCxnSpPr>
        <p:spPr>
          <a:xfrm flipV="1">
            <a:off x="9444256" y="4213298"/>
            <a:ext cx="204593" cy="49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1075764" y="2707540"/>
            <a:ext cx="1067542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HDFS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10" idx="6"/>
          </p:cNvCxnSpPr>
          <p:nvPr/>
        </p:nvCxnSpPr>
        <p:spPr>
          <a:xfrm>
            <a:off x="6420624" y="1587177"/>
            <a:ext cx="755496" cy="49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" idx="4"/>
          </p:cNvCxnSpPr>
          <p:nvPr/>
        </p:nvCxnSpPr>
        <p:spPr>
          <a:xfrm>
            <a:off x="5934708" y="2379265"/>
            <a:ext cx="1241412" cy="139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endCxn id="83" idx="3"/>
          </p:cNvCxnSpPr>
          <p:nvPr/>
        </p:nvCxnSpPr>
        <p:spPr>
          <a:xfrm flipV="1">
            <a:off x="6202326" y="2555445"/>
            <a:ext cx="861200" cy="53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9" idx="6"/>
          </p:cNvCxnSpPr>
          <p:nvPr/>
        </p:nvCxnSpPr>
        <p:spPr>
          <a:xfrm>
            <a:off x="6418000" y="3883238"/>
            <a:ext cx="534222" cy="3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78" idx="7"/>
            <a:endCxn id="83" idx="3"/>
          </p:cNvCxnSpPr>
          <p:nvPr/>
        </p:nvCxnSpPr>
        <p:spPr>
          <a:xfrm flipV="1">
            <a:off x="6283535" y="2555445"/>
            <a:ext cx="779991" cy="217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77" idx="6"/>
            <a:endCxn id="91" idx="2"/>
          </p:cNvCxnSpPr>
          <p:nvPr/>
        </p:nvCxnSpPr>
        <p:spPr>
          <a:xfrm flipV="1">
            <a:off x="6402760" y="4049555"/>
            <a:ext cx="549462" cy="140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85" idx="6"/>
            <a:endCxn id="103" idx="1"/>
          </p:cNvCxnSpPr>
          <p:nvPr/>
        </p:nvCxnSpPr>
        <p:spPr>
          <a:xfrm>
            <a:off x="10388828" y="2218000"/>
            <a:ext cx="686936" cy="88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endCxn id="103" idx="1"/>
          </p:cNvCxnSpPr>
          <p:nvPr/>
        </p:nvCxnSpPr>
        <p:spPr>
          <a:xfrm flipV="1">
            <a:off x="10447864" y="3103584"/>
            <a:ext cx="627900" cy="88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9438" y="1955335"/>
            <a:ext cx="751934" cy="466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838517" y="1688051"/>
            <a:ext cx="998426" cy="100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917621" y="1587177"/>
            <a:ext cx="863563" cy="11467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Flume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SDK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4678" y="3662215"/>
            <a:ext cx="751934" cy="466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853757" y="3394931"/>
            <a:ext cx="998426" cy="100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932861" y="3294057"/>
            <a:ext cx="863563" cy="11467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Flume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SDK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15158" y="5277655"/>
            <a:ext cx="751934" cy="466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App1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84237" y="5010371"/>
            <a:ext cx="998426" cy="10013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963341" y="4909497"/>
            <a:ext cx="863563" cy="114675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Flume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SDK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34" name="直接箭头连接符 133"/>
          <p:cNvCxnSpPr>
            <a:stCxn id="125" idx="3"/>
            <a:endCxn id="6" idx="2"/>
          </p:cNvCxnSpPr>
          <p:nvPr/>
        </p:nvCxnSpPr>
        <p:spPr>
          <a:xfrm flipV="1">
            <a:off x="1836943" y="1763555"/>
            <a:ext cx="939519" cy="4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stCxn id="125" idx="3"/>
            <a:endCxn id="67" idx="1"/>
          </p:cNvCxnSpPr>
          <p:nvPr/>
        </p:nvCxnSpPr>
        <p:spPr>
          <a:xfrm>
            <a:off x="1836943" y="2188722"/>
            <a:ext cx="1081303" cy="111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25" idx="3"/>
            <a:endCxn id="75" idx="1"/>
          </p:cNvCxnSpPr>
          <p:nvPr/>
        </p:nvCxnSpPr>
        <p:spPr>
          <a:xfrm>
            <a:off x="1836943" y="2188722"/>
            <a:ext cx="1066063" cy="268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31" idx="3"/>
            <a:endCxn id="75" idx="1"/>
          </p:cNvCxnSpPr>
          <p:nvPr/>
        </p:nvCxnSpPr>
        <p:spPr>
          <a:xfrm flipV="1">
            <a:off x="1882663" y="4873104"/>
            <a:ext cx="1020343" cy="6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31" idx="3"/>
            <a:endCxn id="67" idx="2"/>
          </p:cNvCxnSpPr>
          <p:nvPr/>
        </p:nvCxnSpPr>
        <p:spPr>
          <a:xfrm flipV="1">
            <a:off x="1882663" y="3500915"/>
            <a:ext cx="909039" cy="201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1" idx="3"/>
            <a:endCxn id="6" idx="2"/>
          </p:cNvCxnSpPr>
          <p:nvPr/>
        </p:nvCxnSpPr>
        <p:spPr>
          <a:xfrm flipV="1">
            <a:off x="1882663" y="1763555"/>
            <a:ext cx="893799" cy="3747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8" idx="3"/>
          </p:cNvCxnSpPr>
          <p:nvPr/>
        </p:nvCxnSpPr>
        <p:spPr>
          <a:xfrm flipV="1">
            <a:off x="1852183" y="1820564"/>
            <a:ext cx="888275" cy="2075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28" idx="3"/>
            <a:endCxn id="67" idx="2"/>
          </p:cNvCxnSpPr>
          <p:nvPr/>
        </p:nvCxnSpPr>
        <p:spPr>
          <a:xfrm flipV="1">
            <a:off x="1852183" y="3500915"/>
            <a:ext cx="939519" cy="39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128" idx="3"/>
            <a:endCxn id="75" idx="1"/>
          </p:cNvCxnSpPr>
          <p:nvPr/>
        </p:nvCxnSpPr>
        <p:spPr>
          <a:xfrm>
            <a:off x="1852183" y="3895602"/>
            <a:ext cx="1050823" cy="97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/>
          <p:cNvSpPr txBox="1"/>
          <p:nvPr/>
        </p:nvSpPr>
        <p:spPr>
          <a:xfrm>
            <a:off x="565019" y="1029112"/>
            <a:ext cx="1389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Tier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3293800" y="1045408"/>
            <a:ext cx="25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Flume Agent Tier1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7256200" y="1060648"/>
            <a:ext cx="25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Flume Agent Tier2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0746160" y="1121608"/>
            <a:ext cx="250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Tier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流程图: 直接访问存储器 85"/>
          <p:cNvSpPr/>
          <p:nvPr/>
        </p:nvSpPr>
        <p:spPr>
          <a:xfrm>
            <a:off x="7500040" y="491955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8" name="流程图: 直接访问存储器 87"/>
          <p:cNvSpPr/>
          <p:nvPr/>
        </p:nvSpPr>
        <p:spPr>
          <a:xfrm>
            <a:off x="7484800" y="3243158"/>
            <a:ext cx="1944216" cy="552462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sz="14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8" name="直接箭头连接符 7"/>
          <p:cNvCxnSpPr>
            <a:endCxn id="88" idx="1"/>
          </p:cNvCxnSpPr>
          <p:nvPr/>
        </p:nvCxnSpPr>
        <p:spPr>
          <a:xfrm>
            <a:off x="7256200" y="2637265"/>
            <a:ext cx="228600" cy="88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256200" y="4328905"/>
            <a:ext cx="243840" cy="1021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9544164" y="2761852"/>
            <a:ext cx="936104" cy="5909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roll 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8" name="直接箭头连接符 17"/>
          <p:cNvCxnSpPr>
            <a:stCxn id="88" idx="4"/>
            <a:endCxn id="94" idx="3"/>
          </p:cNvCxnSpPr>
          <p:nvPr/>
        </p:nvCxnSpPr>
        <p:spPr>
          <a:xfrm flipV="1">
            <a:off x="9429016" y="3266247"/>
            <a:ext cx="252237" cy="25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9620364" y="4499212"/>
            <a:ext cx="936104" cy="59093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File roll sink</a:t>
            </a:r>
            <a:endParaRPr lang="zh-CN" altLang="en-US" sz="12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0" name="直接箭头连接符 19"/>
          <p:cNvCxnSpPr>
            <a:endCxn id="96" idx="2"/>
          </p:cNvCxnSpPr>
          <p:nvPr/>
        </p:nvCxnSpPr>
        <p:spPr>
          <a:xfrm flipV="1">
            <a:off x="9452724" y="4794680"/>
            <a:ext cx="167640" cy="33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11056954" y="3789580"/>
            <a:ext cx="1135046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Local</a:t>
            </a: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System</a:t>
            </a:r>
            <a:endParaRPr lang="zh-CN" altLang="en-US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3" name="直接箭头连接符 22"/>
          <p:cNvCxnSpPr>
            <a:stCxn id="94" idx="6"/>
            <a:endCxn id="98" idx="1"/>
          </p:cNvCxnSpPr>
          <p:nvPr/>
        </p:nvCxnSpPr>
        <p:spPr>
          <a:xfrm>
            <a:off x="10480268" y="3057320"/>
            <a:ext cx="576686" cy="112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8" idx="1"/>
          </p:cNvCxnSpPr>
          <p:nvPr/>
        </p:nvCxnSpPr>
        <p:spPr>
          <a:xfrm flipV="1">
            <a:off x="10563012" y="4185624"/>
            <a:ext cx="493942" cy="47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3791744" y="309115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Agent12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28904" y="13842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Agent11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3898424" y="46303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Agent13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7952264" y="199387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Agent21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891304" y="392935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Agent22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115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89023" y="2276872"/>
            <a:ext cx="63367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五、日志集群构建</a:t>
            </a:r>
            <a:endParaRPr kumimoji="1"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888" y="90872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9038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日志集群构建</a:t>
            </a:r>
          </a:p>
        </p:txBody>
      </p:sp>
      <p:sp>
        <p:nvSpPr>
          <p:cNvPr id="4" name="矩形 3"/>
          <p:cNvSpPr/>
          <p:nvPr/>
        </p:nvSpPr>
        <p:spPr>
          <a:xfrm>
            <a:off x="1034406" y="1594577"/>
            <a:ext cx="13149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34406" y="2431388"/>
            <a:ext cx="13149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4406" y="3257952"/>
            <a:ext cx="13149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4406" y="4124734"/>
            <a:ext cx="1314946" cy="6480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3968" y="1844824"/>
            <a:ext cx="131494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83968" y="2801732"/>
            <a:ext cx="131494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83968" y="3770432"/>
            <a:ext cx="1314946" cy="6480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Agent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4" name="曲线连接符 13"/>
          <p:cNvCxnSpPr>
            <a:stCxn id="4" idx="3"/>
            <a:endCxn id="9" idx="1"/>
          </p:cNvCxnSpPr>
          <p:nvPr/>
        </p:nvCxnSpPr>
        <p:spPr>
          <a:xfrm>
            <a:off x="2349352" y="1918613"/>
            <a:ext cx="1334616" cy="2502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3"/>
          </p:cNvCxnSpPr>
          <p:nvPr/>
        </p:nvCxnSpPr>
        <p:spPr>
          <a:xfrm flipV="1">
            <a:off x="2349352" y="2271943"/>
            <a:ext cx="1334616" cy="4834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7" idx="3"/>
            <a:endCxn id="10" idx="1"/>
          </p:cNvCxnSpPr>
          <p:nvPr/>
        </p:nvCxnSpPr>
        <p:spPr>
          <a:xfrm flipV="1">
            <a:off x="2349352" y="3125768"/>
            <a:ext cx="1334616" cy="4562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8" idx="3"/>
            <a:endCxn id="11" idx="1"/>
          </p:cNvCxnSpPr>
          <p:nvPr/>
        </p:nvCxnSpPr>
        <p:spPr>
          <a:xfrm flipV="1">
            <a:off x="2349352" y="4094468"/>
            <a:ext cx="1334616" cy="3543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云形 21"/>
          <p:cNvSpPr/>
          <p:nvPr/>
        </p:nvSpPr>
        <p:spPr>
          <a:xfrm>
            <a:off x="5735960" y="2492896"/>
            <a:ext cx="1872208" cy="108909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HDFS</a:t>
            </a:r>
            <a:endParaRPr lang="zh-CN" altLang="en-US" b="1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24" name="曲线连接符 23"/>
          <p:cNvCxnSpPr>
            <a:stCxn id="9" idx="3"/>
            <a:endCxn id="22" idx="2"/>
          </p:cNvCxnSpPr>
          <p:nvPr/>
        </p:nvCxnSpPr>
        <p:spPr>
          <a:xfrm>
            <a:off x="4998914" y="2168860"/>
            <a:ext cx="742853" cy="86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0" idx="3"/>
            <a:endCxn id="22" idx="2"/>
          </p:cNvCxnSpPr>
          <p:nvPr/>
        </p:nvCxnSpPr>
        <p:spPr>
          <a:xfrm flipV="1">
            <a:off x="4998914" y="3037442"/>
            <a:ext cx="742853" cy="883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1" idx="3"/>
            <a:endCxn id="22" idx="2"/>
          </p:cNvCxnSpPr>
          <p:nvPr/>
        </p:nvCxnSpPr>
        <p:spPr>
          <a:xfrm flipV="1">
            <a:off x="4998914" y="3037442"/>
            <a:ext cx="742853" cy="1057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130939" y="2775012"/>
            <a:ext cx="1512168" cy="524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MapReduce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" name="圆柱形 29"/>
          <p:cNvSpPr/>
          <p:nvPr/>
        </p:nvSpPr>
        <p:spPr>
          <a:xfrm>
            <a:off x="10416480" y="2528234"/>
            <a:ext cx="864096" cy="1018416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Mysql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32" name="直接箭头连接符 31"/>
          <p:cNvCxnSpPr>
            <a:stCxn id="22" idx="0"/>
            <a:endCxn id="29" idx="1"/>
          </p:cNvCxnSpPr>
          <p:nvPr/>
        </p:nvCxnSpPr>
        <p:spPr>
          <a:xfrm>
            <a:off x="7606608" y="3037442"/>
            <a:ext cx="5243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9" idx="3"/>
            <a:endCxn id="30" idx="2"/>
          </p:cNvCxnSpPr>
          <p:nvPr/>
        </p:nvCxnSpPr>
        <p:spPr>
          <a:xfrm>
            <a:off x="9643107" y="3037442"/>
            <a:ext cx="77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/>
          <p:cNvSpPr/>
          <p:nvPr/>
        </p:nvSpPr>
        <p:spPr>
          <a:xfrm rot="16200000">
            <a:off x="2765207" y="3720724"/>
            <a:ext cx="310152" cy="3183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 rot="16200000">
            <a:off x="6563835" y="4383780"/>
            <a:ext cx="214897" cy="18706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rot="16200000">
            <a:off x="8779403" y="4563192"/>
            <a:ext cx="215242" cy="15121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大括号 38"/>
          <p:cNvSpPr/>
          <p:nvPr/>
        </p:nvSpPr>
        <p:spPr>
          <a:xfrm rot="16200000">
            <a:off x="10713847" y="4887056"/>
            <a:ext cx="26936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56872" y="55614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Flume</a:t>
            </a:r>
            <a:r>
              <a:rPr lang="zh-CN" altLang="en-US" sz="1400" dirty="0" smtClean="0">
                <a:latin typeface="宋体" panose="02010600030101010101" pitchFamily="2" charset="-122"/>
                <a:cs typeface="Arial Unicode MS" panose="020B0604020202020204" pitchFamily="34" charset="-122"/>
              </a:rPr>
              <a:t>日志收集</a:t>
            </a:r>
            <a:endParaRPr lang="zh-CN" altLang="en-US" sz="1400" dirty="0">
              <a:latin typeface="宋体" panose="02010600030101010101" pitchFamily="2" charset="-122"/>
              <a:cs typeface="Arial Unicode MS" panose="020B0604020202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735959" y="55614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cs typeface="Arial Unicode MS" panose="020B0604020202020204" pitchFamily="34" charset="-122"/>
              </a:rPr>
              <a:t>HDFS</a:t>
            </a:r>
            <a:r>
              <a:rPr lang="zh-CN" altLang="en-US" sz="1400" dirty="0">
                <a:latin typeface="宋体" panose="02010600030101010101" pitchFamily="2" charset="-122"/>
                <a:cs typeface="Arial Unicode MS" panose="020B0604020202020204" pitchFamily="34" charset="-122"/>
              </a:rPr>
              <a:t>日志存储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7895100" y="5561424"/>
            <a:ext cx="2305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cs typeface="Arial Unicode MS" panose="020B0604020202020204" pitchFamily="34" charset="-122"/>
              </a:rPr>
              <a:t>MR/Hive</a:t>
            </a:r>
            <a:r>
              <a:rPr lang="zh-CN" altLang="en-US" sz="1400" dirty="0">
                <a:latin typeface="宋体" panose="02010600030101010101" pitchFamily="2" charset="-122"/>
                <a:cs typeface="Arial Unicode MS" panose="020B0604020202020204" pitchFamily="34" charset="-122"/>
              </a:rPr>
              <a:t>等日志分析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223136" y="5561423"/>
            <a:ext cx="1250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cs typeface="Arial Unicode MS" panose="020B0604020202020204" pitchFamily="34" charset="-122"/>
              </a:rPr>
              <a:t>分析结果存储</a:t>
            </a:r>
          </a:p>
        </p:txBody>
      </p:sp>
    </p:spTree>
    <p:extLst>
      <p:ext uri="{BB962C8B-B14F-4D97-AF65-F5344CB8AC3E}">
        <p14:creationId xmlns:p14="http://schemas.microsoft.com/office/powerpoint/2010/main" val="3172192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89023" y="2276872"/>
            <a:ext cx="63367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kumimoji="1" lang="zh-CN" altLang="en-US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五、日志集群构建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888" y="90872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462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15680" y="2348698"/>
            <a:ext cx="630115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Q&amp;a</a:t>
            </a:r>
            <a:endParaRPr lang="zh-CN" altLang="en-US" sz="11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15680" y="2348698"/>
            <a:ext cx="630115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15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谢  谢！</a:t>
            </a:r>
            <a:endParaRPr lang="zh-CN" altLang="en-US" sz="115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1317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89023" y="2276872"/>
            <a:ext cx="63367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五、日志集群构建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888" y="90872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5307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sp>
        <p:nvSpPr>
          <p:cNvPr id="4" name="矩形 3"/>
          <p:cNvSpPr/>
          <p:nvPr/>
        </p:nvSpPr>
        <p:spPr>
          <a:xfrm>
            <a:off x="1182688" y="1124744"/>
            <a:ext cx="9163818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Flume是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Cloudera提供的一个分布式、可靠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、高可用的日志采集系统</a:t>
            </a:r>
            <a:r>
              <a:rPr lang="zh-CN" altLang="en-US" sz="2400" b="1" dirty="0">
                <a:latin typeface="+mn-ea"/>
                <a:ea typeface="+mn-ea"/>
                <a:sym typeface="Arial" panose="020B0604020202020204" pitchFamily="34" charset="0"/>
              </a:rPr>
              <a:t>，它能够将不同数据源的海量日志数据进行高效收集、聚合、移动，最后存储到一个中心化数据存储系统</a:t>
            </a: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中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数据源可订制、可扩展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数据存储系统可订制、可扩展</a:t>
            </a:r>
            <a:endParaRPr lang="en-US" altLang="zh-CN" sz="2400" b="1" dirty="0" smtClean="0">
              <a:latin typeface="+mn-ea"/>
              <a:ea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  <a:ea typeface="+mn-ea"/>
                <a:sym typeface="Arial" panose="020B0604020202020204" pitchFamily="34" charset="0"/>
              </a:rPr>
              <a:t>中间件：屏蔽了数据源和数据存储系统的异构性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版本演进</a:t>
            </a:r>
          </a:p>
        </p:txBody>
      </p:sp>
      <p:sp>
        <p:nvSpPr>
          <p:cNvPr id="5" name="矩形 4"/>
          <p:cNvSpPr/>
          <p:nvPr/>
        </p:nvSpPr>
        <p:spPr>
          <a:xfrm>
            <a:off x="1703512" y="880062"/>
            <a:ext cx="72008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Flume </a:t>
            </a:r>
            <a:r>
              <a:rPr lang="zh-CN" altLang="en-US" sz="2400" b="1" dirty="0" smtClean="0">
                <a:latin typeface="+mn-ea"/>
                <a:ea typeface="+mn-ea"/>
              </a:rPr>
              <a:t>OG</a:t>
            </a:r>
            <a:endParaRPr lang="en-US" altLang="zh-CN" sz="2400" b="1" dirty="0">
              <a:latin typeface="+mn-ea"/>
              <a:ea typeface="+mn-ea"/>
            </a:endParaRPr>
          </a:p>
          <a:p>
            <a:pPr marL="720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OG:Original </a:t>
            </a:r>
            <a:r>
              <a:rPr lang="en-US" altLang="zh-CN" sz="2400" b="1" dirty="0" smtClean="0">
                <a:latin typeface="+mn-ea"/>
                <a:ea typeface="+mn-ea"/>
              </a:rPr>
              <a:t>Generation</a:t>
            </a:r>
          </a:p>
          <a:p>
            <a:pPr marL="720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0.9.x</a:t>
            </a:r>
            <a:r>
              <a:rPr lang="zh-CN" altLang="en-US" sz="2400" b="1" dirty="0">
                <a:latin typeface="+mn-ea"/>
                <a:ea typeface="+mn-ea"/>
              </a:rPr>
              <a:t>以及之前的</a:t>
            </a:r>
            <a:r>
              <a:rPr lang="zh-CN" altLang="en-US" sz="2400" b="1" dirty="0" smtClean="0">
                <a:latin typeface="+mn-ea"/>
                <a:ea typeface="+mn-ea"/>
              </a:rPr>
              <a:t>版本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 smtClean="0">
                <a:latin typeface="+mn-ea"/>
                <a:ea typeface="+mn-ea"/>
              </a:rPr>
              <a:t>Flume NG</a:t>
            </a:r>
          </a:p>
          <a:p>
            <a:pPr marL="720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NG:Next/New </a:t>
            </a:r>
            <a:r>
              <a:rPr lang="en-US" altLang="zh-CN" sz="2400" b="1" dirty="0" smtClean="0">
                <a:latin typeface="+mn-ea"/>
                <a:ea typeface="+mn-ea"/>
              </a:rPr>
              <a:t>Generation</a:t>
            </a:r>
          </a:p>
          <a:p>
            <a:pPr marL="720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+mn-ea"/>
                <a:ea typeface="+mn-ea"/>
              </a:rPr>
              <a:t>1.x</a:t>
            </a:r>
            <a:r>
              <a:rPr lang="zh-CN" altLang="en-US" sz="2400" b="1" dirty="0">
                <a:latin typeface="+mn-ea"/>
                <a:ea typeface="+mn-ea"/>
              </a:rPr>
              <a:t>以及以后的版本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+mn-ea"/>
                <a:ea typeface="+mn-ea"/>
              </a:rPr>
              <a:t>为什么推出</a:t>
            </a:r>
            <a:r>
              <a:rPr lang="en-US" altLang="zh-CN" sz="2400" b="1" dirty="0" smtClean="0">
                <a:latin typeface="+mn-ea"/>
                <a:ea typeface="+mn-ea"/>
              </a:rPr>
              <a:t>NG</a:t>
            </a:r>
            <a:r>
              <a:rPr lang="zh-CN" altLang="en-US" sz="2400" b="1" dirty="0" smtClean="0">
                <a:latin typeface="+mn-ea"/>
                <a:ea typeface="+mn-ea"/>
              </a:rPr>
              <a:t>版本</a:t>
            </a:r>
            <a:endParaRPr lang="en-US" altLang="zh-CN" sz="2400" b="1" dirty="0" smtClean="0">
              <a:latin typeface="+mn-ea"/>
              <a:ea typeface="+mn-ea"/>
            </a:endParaRPr>
          </a:p>
          <a:p>
            <a:pPr marL="720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精简代码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720000" indent="-342900">
              <a:lnSpc>
                <a:spcPct val="16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架构简化</a:t>
            </a:r>
          </a:p>
        </p:txBody>
      </p:sp>
    </p:spTree>
    <p:extLst>
      <p:ext uri="{BB962C8B-B14F-4D97-AF65-F5344CB8AC3E}">
        <p14:creationId xmlns:p14="http://schemas.microsoft.com/office/powerpoint/2010/main" val="11129677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89023" y="2276872"/>
            <a:ext cx="63367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五、日志集群构建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888" y="90872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2153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数据流模型</a:t>
            </a:r>
          </a:p>
        </p:txBody>
      </p:sp>
      <p:pic>
        <p:nvPicPr>
          <p:cNvPr id="1026" name="Picture 2" descr="Agent componen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794410"/>
            <a:ext cx="848455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wo agents communicating over Avro R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826256"/>
            <a:ext cx="9503214" cy="18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fan-in flow using Avro RPC to consolidate events in one pl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28" y="332656"/>
            <a:ext cx="8280920" cy="55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876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2423592" y="2636912"/>
            <a:ext cx="7575574" cy="19442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Flume Agent</a:t>
            </a:r>
            <a:endParaRPr lang="zh-CN" alt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29608" y="3210138"/>
            <a:ext cx="1656184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source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流程图: 直接访问存储器 5"/>
          <p:cNvSpPr/>
          <p:nvPr/>
        </p:nvSpPr>
        <p:spPr>
          <a:xfrm>
            <a:off x="5015880" y="3284984"/>
            <a:ext cx="2592288" cy="720080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channel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070616" y="3217168"/>
            <a:ext cx="1512168" cy="77968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sink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0" y="3117366"/>
            <a:ext cx="1744399" cy="10801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Source System</a:t>
            </a:r>
            <a:endParaRPr lang="zh-CN" altLang="en-US" sz="1600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750326" y="3174963"/>
            <a:ext cx="1416834" cy="8640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Destination System</a:t>
            </a:r>
            <a:endParaRPr lang="zh-CN" altLang="en-US" dirty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cxnSp>
        <p:nvCxnSpPr>
          <p:cNvPr id="11" name="直接箭头连接符 10" descr="sss"/>
          <p:cNvCxnSpPr/>
          <p:nvPr/>
        </p:nvCxnSpPr>
        <p:spPr>
          <a:xfrm>
            <a:off x="1744399" y="3657426"/>
            <a:ext cx="960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4385792" y="3642186"/>
            <a:ext cx="630088" cy="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1"/>
          </p:cNvCxnSpPr>
          <p:nvPr/>
        </p:nvCxnSpPr>
        <p:spPr>
          <a:xfrm>
            <a:off x="7608168" y="3607011"/>
            <a:ext cx="46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9" idx="1"/>
          </p:cNvCxnSpPr>
          <p:nvPr/>
        </p:nvCxnSpPr>
        <p:spPr>
          <a:xfrm>
            <a:off x="9582784" y="3607011"/>
            <a:ext cx="116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679928" y="3395816"/>
            <a:ext cx="102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Raw Data</a:t>
            </a:r>
            <a:endParaRPr lang="zh-CN" altLang="en-US" sz="1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970488" y="3395816"/>
            <a:ext cx="102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Raw Data</a:t>
            </a:r>
            <a:endParaRPr lang="zh-CN" altLang="en-US" sz="1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3608" y="3411056"/>
            <a:ext cx="102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</a:t>
            </a:r>
            <a:endParaRPr lang="zh-CN" altLang="en-US" sz="1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547328" y="3365336"/>
            <a:ext cx="1024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Event</a:t>
            </a:r>
            <a:endParaRPr lang="zh-CN" altLang="en-US" sz="11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07368" y="439837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sz="2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701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26503F-D37B-489B-8EC0-E42C7B562D0F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89023" y="2276872"/>
            <a:ext cx="633670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 NG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基本架构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1"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Flume</a:t>
            </a: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五、日志集群构建</a:t>
            </a:r>
            <a:endParaRPr kumimoji="1"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kumimoji="1"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QA</a:t>
            </a:r>
            <a:endParaRPr kumimoji="1"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7888" y="908720"/>
            <a:ext cx="2592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84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6105</TotalTime>
  <Words>1169</Words>
  <Application>Microsoft Office PowerPoint</Application>
  <PresentationFormat>宽屏</PresentationFormat>
  <Paragraphs>354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Copperplate Gothic Bold</vt:lpstr>
      <vt:lpstr>Calibri</vt:lpstr>
      <vt:lpstr>Wingdings</vt:lpstr>
      <vt:lpstr>Arial Unicode MS</vt:lpstr>
      <vt:lpstr>微软雅黑</vt:lpstr>
      <vt:lpstr>Cambria Math</vt:lpstr>
      <vt:lpstr>Arial</vt:lpstr>
      <vt:lpstr>宋体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Eden Sun(孙运)</cp:lastModifiedBy>
  <cp:revision>986</cp:revision>
  <dcterms:created xsi:type="dcterms:W3CDTF">2014-01-11T15:22:00Z</dcterms:created>
  <dcterms:modified xsi:type="dcterms:W3CDTF">2018-10-26T05:22:12Z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