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问题１：关于</a:t>
            </a:r>
            <a:r>
              <a:rPr lang="en-US" sz="4400">
                <a:latin typeface="Arial"/>
              </a:rPr>
              <a:t>alignment</a:t>
            </a:r>
            <a:r>
              <a:rPr lang="en-US" sz="4400">
                <a:latin typeface="Arial"/>
              </a:rPr>
              <a:t>修复选择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模型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日志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T0 T3 T1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修复结果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T0 T2 T3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2376000"/>
            <a:ext cx="7055640" cy="17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问题１：原因</a:t>
            </a:r>
            <a:endParaRPr/>
          </a:p>
        </p:txBody>
      </p:sp>
      <p:graphicFrame>
        <p:nvGraphicFramePr>
          <p:cNvPr id="76" name="Table 2"/>
          <p:cNvGraphicFramePr/>
          <p:nvPr/>
        </p:nvGraphicFramePr>
        <p:xfrm>
          <a:off x="504000" y="1769040"/>
          <a:ext cx="9070560" cy="801720"/>
        </p:xfrm>
        <a:graphic>
          <a:graphicData uri="http://schemas.openxmlformats.org/drawingml/2006/table">
            <a:tbl>
              <a:tblPr/>
              <a:tblGrid>
                <a:gridCol w="2267640"/>
                <a:gridCol w="2267640"/>
                <a:gridCol w="2267640"/>
                <a:gridCol w="2268000"/>
              </a:tblGrid>
              <a:tr h="4010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T0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&gt;&gt;</a:t>
                      </a:r>
                      <a:endParaRPr/>
                    </a:p>
                  </a:txBody>
                  <a:tcPr/>
                </a:tc>
              </a:tr>
              <a:tr h="401040"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&gt;&gt;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le 3"/>
          <p:cNvGraphicFramePr/>
          <p:nvPr/>
        </p:nvGraphicFramePr>
        <p:xfrm>
          <a:off x="531720" y="3997440"/>
          <a:ext cx="9070200" cy="801720"/>
        </p:xfrm>
        <a:graphic>
          <a:graphicData uri="http://schemas.openxmlformats.org/drawingml/2006/table">
            <a:tbl>
              <a:tblPr/>
              <a:tblGrid>
                <a:gridCol w="2267640"/>
                <a:gridCol w="2267640"/>
                <a:gridCol w="2267640"/>
                <a:gridCol w="2267640"/>
              </a:tblGrid>
              <a:tr h="38808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T0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&gt;&gt;</a:t>
                      </a:r>
                      <a:endParaRPr/>
                    </a:p>
                  </a:txBody>
                  <a:tcPr/>
                </a:tc>
              </a:tr>
              <a:tr h="414000"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&gt;&gt;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Shape 4"/>
          <p:cNvSpPr txBox="1"/>
          <p:nvPr/>
        </p:nvSpPr>
        <p:spPr>
          <a:xfrm>
            <a:off x="2304000" y="4968000"/>
            <a:ext cx="6264000" cy="15915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选择中两个的代价都是２，所以</a:t>
            </a:r>
            <a:r>
              <a:rPr lang="en-US">
                <a:latin typeface="Arial"/>
              </a:rPr>
              <a:t>Alignment</a:t>
            </a:r>
            <a:r>
              <a:rPr lang="en-US">
                <a:latin typeface="Arial"/>
              </a:rPr>
              <a:t>算法没有考虑</a:t>
            </a:r>
            <a:r>
              <a:rPr lang="en-US">
                <a:latin typeface="Arial"/>
              </a:rPr>
              <a:t>misorder</a:t>
            </a:r>
            <a:r>
              <a:rPr lang="en-US">
                <a:latin typeface="Arial"/>
              </a:rPr>
              <a:t>的情况，这样我们是</a:t>
            </a:r>
            <a:endParaRPr/>
          </a:p>
          <a:p>
            <a:r>
              <a:rPr lang="en-US">
                <a:latin typeface="Arial"/>
              </a:rPr>
              <a:t>１．人为的为他做过滤？</a:t>
            </a:r>
            <a:endParaRPr/>
          </a:p>
          <a:p>
            <a:r>
              <a:rPr lang="en-US">
                <a:latin typeface="Arial"/>
              </a:rPr>
              <a:t>２．不考虑，认为准确率下降？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新算法的辅助信息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152000" y="2592000"/>
            <a:ext cx="6264000" cy="6908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1.</a:t>
            </a:r>
            <a:r>
              <a:rPr lang="en-US">
                <a:latin typeface="Arial"/>
              </a:rPr>
              <a:t>每个</a:t>
            </a:r>
            <a:r>
              <a:rPr lang="en-US">
                <a:latin typeface="Arial"/>
              </a:rPr>
              <a:t>transition</a:t>
            </a:r>
            <a:r>
              <a:rPr lang="en-US">
                <a:latin typeface="Arial"/>
              </a:rPr>
              <a:t>是否是</a:t>
            </a:r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