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63" r:id="rId4"/>
    <p:sldId id="260" r:id="rId5"/>
    <p:sldId id="296" r:id="rId6"/>
    <p:sldId id="299" r:id="rId7"/>
    <p:sldId id="300" r:id="rId8"/>
    <p:sldId id="301" r:id="rId9"/>
    <p:sldId id="302" r:id="rId10"/>
    <p:sldId id="303" r:id="rId11"/>
    <p:sldId id="304" r:id="rId12"/>
    <p:sldId id="297" r:id="rId13"/>
    <p:sldId id="305" r:id="rId14"/>
    <p:sldId id="307" r:id="rId15"/>
    <p:sldId id="308" r:id="rId16"/>
    <p:sldId id="309" r:id="rId17"/>
    <p:sldId id="310" r:id="rId18"/>
    <p:sldId id="311" r:id="rId19"/>
    <p:sldId id="313" r:id="rId20"/>
    <p:sldId id="298" r:id="rId21"/>
    <p:sldId id="306" r:id="rId22"/>
    <p:sldId id="312" r:id="rId23"/>
  </p:sldIdLst>
  <p:sldSz cx="9144000" cy="6858000" type="screen4x3"/>
  <p:notesSz cx="6858000" cy="9144000"/>
  <p:defaultTextStyle>
    <a:defPPr>
      <a:defRPr lang="zh-CH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81056"/>
  </p:normalViewPr>
  <p:slideViewPr>
    <p:cSldViewPr snapToGrid="0">
      <p:cViewPr>
        <p:scale>
          <a:sx n="85" d="100"/>
          <a:sy n="85" d="100"/>
        </p:scale>
        <p:origin x="18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20A3D81B-8243-4386-8E7C-146E01DEAE91}" type="presOf" srcId="{B024B668-F1D7-4961-BCDF-A946CA1AC9C6}" destId="{888B1B9D-411D-4964-87FC-D65512886639}" srcOrd="0" destOrd="0" presId="urn:microsoft.com/office/officeart/2005/8/layout/vList2"/>
    <dgm:cxn modelId="{B97A586C-9DE6-43EA-98E2-5522CA21FBCF}" type="presOf" srcId="{0C1F92F0-87B0-47CC-A764-35FEB1F85B8B}" destId="{E0E6F4E1-B250-4D12-B616-2EE21F8977E7}" srcOrd="0" destOrd="0" presId="urn:microsoft.com/office/officeart/2005/8/layout/vList2"/>
    <dgm:cxn modelId="{C5402DCC-527D-489B-9042-99D846B993ED}" type="presOf" srcId="{9B90631F-13B4-4813-851A-F05CB4D7D6D0}" destId="{F7985A54-CDB3-4897-A5D1-29A086A25050}" srcOrd="0" destOrd="0" presId="urn:microsoft.com/office/officeart/2005/8/layout/vList2"/>
    <dgm:cxn modelId="{2D2B9EF6-F94B-4965-98B3-FE70D40FBFD3}" type="presOf" srcId="{68E4DDAB-D5FA-4187-A492-F4BF22DACC6E}" destId="{ADEBA1E4-ED54-4608-9737-5D52C9B5EE72}"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9B976832-B588-4FE6-AB35-75F4CDDBE63D}" type="presOf" srcId="{FF3DE86A-2D4B-488C-97DD-695FE7AE705C}" destId="{BCDC59C4-D8E7-4FCB-8BEA-69D41C96DFDB}" srcOrd="0" destOrd="0" presId="urn:microsoft.com/office/officeart/2005/8/layout/vList2"/>
    <dgm:cxn modelId="{EB26806E-A2F5-466D-B63C-9713BB25E44E}" type="presParOf" srcId="{BCDC59C4-D8E7-4FCB-8BEA-69D41C96DFDB}" destId="{F7985A54-CDB3-4897-A5D1-29A086A25050}" srcOrd="0" destOrd="0" presId="urn:microsoft.com/office/officeart/2005/8/layout/vList2"/>
    <dgm:cxn modelId="{04DF5DEB-FA03-422C-9FEA-C94E866A5C21}" type="presParOf" srcId="{BCDC59C4-D8E7-4FCB-8BEA-69D41C96DFDB}" destId="{044E59CB-3D07-4711-B3F8-9BF36B2BF06F}" srcOrd="1" destOrd="0" presId="urn:microsoft.com/office/officeart/2005/8/layout/vList2"/>
    <dgm:cxn modelId="{11DE8C2F-0AD2-4300-B23D-F23B2DBACF2B}" type="presParOf" srcId="{BCDC59C4-D8E7-4FCB-8BEA-69D41C96DFDB}" destId="{ADEBA1E4-ED54-4608-9737-5D52C9B5EE72}" srcOrd="2" destOrd="0" presId="urn:microsoft.com/office/officeart/2005/8/layout/vList2"/>
    <dgm:cxn modelId="{18F722E8-990C-4604-A452-8D8DE9F9BE78}" type="presParOf" srcId="{BCDC59C4-D8E7-4FCB-8BEA-69D41C96DFDB}" destId="{A7E7BECE-C9F4-48C8-8681-2ABBFC7C8B80}" srcOrd="3" destOrd="0" presId="urn:microsoft.com/office/officeart/2005/8/layout/vList2"/>
    <dgm:cxn modelId="{BD26F91C-6378-4856-B510-696DFA42C5D1}" type="presParOf" srcId="{BCDC59C4-D8E7-4FCB-8BEA-69D41C96DFDB}" destId="{E0E6F4E1-B250-4D12-B616-2EE21F8977E7}" srcOrd="4" destOrd="0" presId="urn:microsoft.com/office/officeart/2005/8/layout/vList2"/>
    <dgm:cxn modelId="{8575059C-2BB9-4A62-A0B5-D09FC25DD6E4}" type="presParOf" srcId="{BCDC59C4-D8E7-4FCB-8BEA-69D41C96DFDB}" destId="{75199B7C-8219-4FF4-9D90-2DF0DA41973A}" srcOrd="5" destOrd="0" presId="urn:microsoft.com/office/officeart/2005/8/layout/vList2"/>
    <dgm:cxn modelId="{58A647E3-961A-493A-8F75-126EE69B0134}"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a:solidFill>
          <a:schemeClr val="accent6"/>
        </a:solidFill>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EA9B7DBF-DC2D-41AC-A6A7-88DB6957525A}" type="presOf" srcId="{FF3DE86A-2D4B-488C-97DD-695FE7AE705C}" destId="{BCDC59C4-D8E7-4FCB-8BEA-69D41C96DFDB}" srcOrd="0" destOrd="0" presId="urn:microsoft.com/office/officeart/2005/8/layout/vList2"/>
    <dgm:cxn modelId="{A6B213F4-3701-4254-BC41-CFA1A74DF23D}" type="presOf" srcId="{9B90631F-13B4-4813-851A-F05CB4D7D6D0}" destId="{F7985A54-CDB3-4897-A5D1-29A086A25050}" srcOrd="0" destOrd="0" presId="urn:microsoft.com/office/officeart/2005/8/layout/vList2"/>
    <dgm:cxn modelId="{28C8EDAD-45FA-451C-B60D-E9D088DF50EA}"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2D831EE7-1521-418C-ADAA-AD571B7F2934}" type="presOf" srcId="{B024B668-F1D7-4961-BCDF-A946CA1AC9C6}" destId="{888B1B9D-411D-4964-87FC-D65512886639}" srcOrd="0" destOrd="0" presId="urn:microsoft.com/office/officeart/2005/8/layout/vList2"/>
    <dgm:cxn modelId="{68085B55-BBCD-4A5A-93BE-0B5CF95556CE}" type="presOf" srcId="{68E4DDAB-D5FA-4187-A492-F4BF22DACC6E}" destId="{ADEBA1E4-ED54-4608-9737-5D52C9B5EE72}" srcOrd="0" destOrd="0" presId="urn:microsoft.com/office/officeart/2005/8/layout/vList2"/>
    <dgm:cxn modelId="{6777F2F7-C1E1-4141-9F55-A3ED96D6494E}" type="presParOf" srcId="{BCDC59C4-D8E7-4FCB-8BEA-69D41C96DFDB}" destId="{F7985A54-CDB3-4897-A5D1-29A086A25050}" srcOrd="0" destOrd="0" presId="urn:microsoft.com/office/officeart/2005/8/layout/vList2"/>
    <dgm:cxn modelId="{914B1E03-5886-4261-B29E-C6C5453F39C5}" type="presParOf" srcId="{BCDC59C4-D8E7-4FCB-8BEA-69D41C96DFDB}" destId="{044E59CB-3D07-4711-B3F8-9BF36B2BF06F}" srcOrd="1" destOrd="0" presId="urn:microsoft.com/office/officeart/2005/8/layout/vList2"/>
    <dgm:cxn modelId="{6602A633-1F46-4527-B417-82D8FF934680}" type="presParOf" srcId="{BCDC59C4-D8E7-4FCB-8BEA-69D41C96DFDB}" destId="{ADEBA1E4-ED54-4608-9737-5D52C9B5EE72}" srcOrd="2" destOrd="0" presId="urn:microsoft.com/office/officeart/2005/8/layout/vList2"/>
    <dgm:cxn modelId="{162C0516-93FC-4E87-8A5F-F39D3F739361}" type="presParOf" srcId="{BCDC59C4-D8E7-4FCB-8BEA-69D41C96DFDB}" destId="{A7E7BECE-C9F4-48C8-8681-2ABBFC7C8B80}" srcOrd="3" destOrd="0" presId="urn:microsoft.com/office/officeart/2005/8/layout/vList2"/>
    <dgm:cxn modelId="{3116AF21-E28A-487A-A52C-D671406D2150}" type="presParOf" srcId="{BCDC59C4-D8E7-4FCB-8BEA-69D41C96DFDB}" destId="{E0E6F4E1-B250-4D12-B616-2EE21F8977E7}" srcOrd="4" destOrd="0" presId="urn:microsoft.com/office/officeart/2005/8/layout/vList2"/>
    <dgm:cxn modelId="{E06DCF0D-235A-4E11-97CE-3ADAD88B9C03}" type="presParOf" srcId="{BCDC59C4-D8E7-4FCB-8BEA-69D41C96DFDB}" destId="{75199B7C-8219-4FF4-9D90-2DF0DA41973A}" srcOrd="5" destOrd="0" presId="urn:microsoft.com/office/officeart/2005/8/layout/vList2"/>
    <dgm:cxn modelId="{2422C211-429F-4A92-99A5-8B5790E6DA5C}"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a:solidFill>
          <a:schemeClr val="accent4"/>
        </a:solidFill>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a:solidFill>
          <a:schemeClr val="accent6"/>
        </a:solidFill>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C3DF7036-1023-4BB2-A8E3-7445B714EB8A}" type="presOf" srcId="{FF3DE86A-2D4B-488C-97DD-695FE7AE705C}" destId="{BCDC59C4-D8E7-4FCB-8BEA-69D41C96DFDB}" srcOrd="0" destOrd="0" presId="urn:microsoft.com/office/officeart/2005/8/layout/vList2"/>
    <dgm:cxn modelId="{8856AA87-583B-427A-AE3F-C413D4E51B0F}" type="presOf" srcId="{B024B668-F1D7-4961-BCDF-A946CA1AC9C6}" destId="{888B1B9D-411D-4964-87FC-D65512886639}"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98676D10-44E8-49C0-B742-BE525160919A}" type="presOf" srcId="{68E4DDAB-D5FA-4187-A492-F4BF22DACC6E}" destId="{ADEBA1E4-ED54-4608-9737-5D52C9B5EE72}" srcOrd="0" destOrd="0" presId="urn:microsoft.com/office/officeart/2005/8/layout/vList2"/>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00D7B08C-EA5D-413A-AB84-F282A855ADAE}" type="presOf" srcId="{9B90631F-13B4-4813-851A-F05CB4D7D6D0}" destId="{F7985A54-CDB3-4897-A5D1-29A086A25050}" srcOrd="0" destOrd="0" presId="urn:microsoft.com/office/officeart/2005/8/layout/vList2"/>
    <dgm:cxn modelId="{24EF5806-582E-429A-93A9-70828ABE6CFE}" type="presOf" srcId="{0C1F92F0-87B0-47CC-A764-35FEB1F85B8B}" destId="{E0E6F4E1-B250-4D12-B616-2EE21F8977E7}" srcOrd="0" destOrd="0" presId="urn:microsoft.com/office/officeart/2005/8/layout/vList2"/>
    <dgm:cxn modelId="{10BF2BFF-A546-47CE-A358-865FDD396464}" type="presParOf" srcId="{BCDC59C4-D8E7-4FCB-8BEA-69D41C96DFDB}" destId="{F7985A54-CDB3-4897-A5D1-29A086A25050}" srcOrd="0" destOrd="0" presId="urn:microsoft.com/office/officeart/2005/8/layout/vList2"/>
    <dgm:cxn modelId="{4764D8CC-59D3-4B9E-B2A0-262AB6A975FF}" type="presParOf" srcId="{BCDC59C4-D8E7-4FCB-8BEA-69D41C96DFDB}" destId="{044E59CB-3D07-4711-B3F8-9BF36B2BF06F}" srcOrd="1" destOrd="0" presId="urn:microsoft.com/office/officeart/2005/8/layout/vList2"/>
    <dgm:cxn modelId="{94273880-DDA0-4A89-AFD6-8A6A37CE03CA}" type="presParOf" srcId="{BCDC59C4-D8E7-4FCB-8BEA-69D41C96DFDB}" destId="{ADEBA1E4-ED54-4608-9737-5D52C9B5EE72}" srcOrd="2" destOrd="0" presId="urn:microsoft.com/office/officeart/2005/8/layout/vList2"/>
    <dgm:cxn modelId="{6CC39025-B85A-4280-9369-0EE9C81CDD04}" type="presParOf" srcId="{BCDC59C4-D8E7-4FCB-8BEA-69D41C96DFDB}" destId="{A7E7BECE-C9F4-48C8-8681-2ABBFC7C8B80}" srcOrd="3" destOrd="0" presId="urn:microsoft.com/office/officeart/2005/8/layout/vList2"/>
    <dgm:cxn modelId="{260155B3-A2BF-4D5A-A537-E31A67F4D94D}" type="presParOf" srcId="{BCDC59C4-D8E7-4FCB-8BEA-69D41C96DFDB}" destId="{E0E6F4E1-B250-4D12-B616-2EE21F8977E7}" srcOrd="4" destOrd="0" presId="urn:microsoft.com/office/officeart/2005/8/layout/vList2"/>
    <dgm:cxn modelId="{D3C127B2-26D4-4D08-B9EA-2D010A42990A}" type="presParOf" srcId="{BCDC59C4-D8E7-4FCB-8BEA-69D41C96DFDB}" destId="{75199B7C-8219-4FF4-9D90-2DF0DA41973A}" srcOrd="5" destOrd="0" presId="urn:microsoft.com/office/officeart/2005/8/layout/vList2"/>
    <dgm:cxn modelId="{A14FD898-616D-4D00-89CE-497040EA2F89}"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a:solidFill>
          <a:schemeClr val="accent4"/>
        </a:solidFill>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a:solidFill>
          <a:schemeClr val="accent6"/>
        </a:solidFill>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E80E2F63-FDB7-4538-B51F-42B23DAC3A15}" srcId="{FF3DE86A-2D4B-488C-97DD-695FE7AE705C}" destId="{9B90631F-13B4-4813-851A-F05CB4D7D6D0}" srcOrd="0" destOrd="0" parTransId="{243885C9-AB94-4C14-8717-82003A7BD5FF}" sibTransId="{01401AC7-4B66-42E8-A13E-D0247BFA2346}"/>
    <dgm:cxn modelId="{E2646420-3494-4F1D-AB01-252E67E49E66}" type="presOf" srcId="{FF3DE86A-2D4B-488C-97DD-695FE7AE705C}" destId="{BCDC59C4-D8E7-4FCB-8BEA-69D41C96DFDB}" srcOrd="0" destOrd="0" presId="urn:microsoft.com/office/officeart/2005/8/layout/vList2"/>
    <dgm:cxn modelId="{FB0D9248-DB43-4480-B1E7-F8A28657667C}" type="presOf" srcId="{68E4DDAB-D5FA-4187-A492-F4BF22DACC6E}" destId="{ADEBA1E4-ED54-4608-9737-5D52C9B5EE72}"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2B31F21-E64C-465B-8669-C1DCEA77D5A5}" type="presOf" srcId="{9B90631F-13B4-4813-851A-F05CB4D7D6D0}" destId="{F7985A54-CDB3-4897-A5D1-29A086A25050}" srcOrd="0" destOrd="0" presId="urn:microsoft.com/office/officeart/2005/8/layout/vList2"/>
    <dgm:cxn modelId="{79F13693-6F38-4D9E-B479-8F018EA80AE6}" type="presOf" srcId="{0C1F92F0-87B0-47CC-A764-35FEB1F85B8B}" destId="{E0E6F4E1-B250-4D12-B616-2EE21F8977E7}"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DE05E6ED-91CD-433A-8644-D0A499D3B705}" type="presOf" srcId="{B024B668-F1D7-4961-BCDF-A946CA1AC9C6}" destId="{888B1B9D-411D-4964-87FC-D65512886639}" srcOrd="0" destOrd="0" presId="urn:microsoft.com/office/officeart/2005/8/layout/vList2"/>
    <dgm:cxn modelId="{B5706A13-939C-4E23-8345-44FA1C9A39EC}" type="presParOf" srcId="{BCDC59C4-D8E7-4FCB-8BEA-69D41C96DFDB}" destId="{F7985A54-CDB3-4897-A5D1-29A086A25050}" srcOrd="0" destOrd="0" presId="urn:microsoft.com/office/officeart/2005/8/layout/vList2"/>
    <dgm:cxn modelId="{89E16DC1-CC5A-463F-BFDF-A95831255356}" type="presParOf" srcId="{BCDC59C4-D8E7-4FCB-8BEA-69D41C96DFDB}" destId="{044E59CB-3D07-4711-B3F8-9BF36B2BF06F}" srcOrd="1" destOrd="0" presId="urn:microsoft.com/office/officeart/2005/8/layout/vList2"/>
    <dgm:cxn modelId="{033ECC9C-7F25-45CD-BD4A-49823C5DB72C}" type="presParOf" srcId="{BCDC59C4-D8E7-4FCB-8BEA-69D41C96DFDB}" destId="{ADEBA1E4-ED54-4608-9737-5D52C9B5EE72}" srcOrd="2" destOrd="0" presId="urn:microsoft.com/office/officeart/2005/8/layout/vList2"/>
    <dgm:cxn modelId="{53791B7D-F0C9-4358-B828-CA07B772CB23}" type="presParOf" srcId="{BCDC59C4-D8E7-4FCB-8BEA-69D41C96DFDB}" destId="{A7E7BECE-C9F4-48C8-8681-2ABBFC7C8B80}" srcOrd="3" destOrd="0" presId="urn:microsoft.com/office/officeart/2005/8/layout/vList2"/>
    <dgm:cxn modelId="{4AE659BF-35B4-4550-8416-2CA287B40871}" type="presParOf" srcId="{BCDC59C4-D8E7-4FCB-8BEA-69D41C96DFDB}" destId="{E0E6F4E1-B250-4D12-B616-2EE21F8977E7}" srcOrd="4" destOrd="0" presId="urn:microsoft.com/office/officeart/2005/8/layout/vList2"/>
    <dgm:cxn modelId="{A943666E-F939-46F8-B2DF-0CA33B6D8CF6}" type="presParOf" srcId="{BCDC59C4-D8E7-4FCB-8BEA-69D41C96DFDB}" destId="{75199B7C-8219-4FF4-9D90-2DF0DA41973A}" srcOrd="5" destOrd="0" presId="urn:microsoft.com/office/officeart/2005/8/layout/vList2"/>
    <dgm:cxn modelId="{0647B341-8B6B-4649-B2EB-FA67D3D0213E}"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443D36-6995-4FB1-B318-C24BFE8E1943}" type="doc">
      <dgm:prSet loTypeId="urn:microsoft.com/office/officeart/2005/8/layout/equation2" loCatId="relationship" qsTypeId="urn:microsoft.com/office/officeart/2005/8/quickstyle/simple1" qsCatId="simple" csTypeId="urn:microsoft.com/office/officeart/2005/8/colors/accent4_2" csCatId="accent4" phldr="1"/>
      <dgm:spPr/>
    </dgm:pt>
    <dgm:pt modelId="{9B846F0B-9107-421D-B814-406833297DEA}">
      <dgm:prSet phldrT="[文本]"/>
      <dgm:spPr/>
      <dgm:t>
        <a:bodyPr/>
        <a:lstStyle/>
        <a:p>
          <a:r>
            <a:rPr kumimoji="1" lang="zh-CHS" altLang="en-US" dirty="0" smtClean="0"/>
            <a:t>从不完整日志中挖掘非自由选择结构</a:t>
          </a:r>
          <a:endParaRPr lang="zh-CHS" altLang="en-US" dirty="0"/>
        </a:p>
      </dgm:t>
    </dgm:pt>
    <dgm:pt modelId="{ED37E45E-DDD6-4D16-8C32-3D83AA7DA822}" type="parTrans" cxnId="{4766C37F-AFC6-42C8-B9C3-449F24045AFF}">
      <dgm:prSet/>
      <dgm:spPr/>
      <dgm:t>
        <a:bodyPr/>
        <a:lstStyle/>
        <a:p>
          <a:endParaRPr lang="zh-CHS" altLang="en-US"/>
        </a:p>
      </dgm:t>
    </dgm:pt>
    <dgm:pt modelId="{FB5FD425-C9E5-4488-BB70-20E63FE9EC95}" type="sibTrans" cxnId="{4766C37F-AFC6-42C8-B9C3-449F24045AFF}">
      <dgm:prSet/>
      <dgm:spPr/>
      <dgm:t>
        <a:bodyPr/>
        <a:lstStyle/>
        <a:p>
          <a:endParaRPr lang="zh-CHS" altLang="en-US"/>
        </a:p>
      </dgm:t>
    </dgm:pt>
    <dgm:pt modelId="{49DB25FA-71C6-4C7D-AC21-628F53514C15}">
      <dgm:prSet phldrT="[文本]"/>
      <dgm:spPr/>
      <dgm:t>
        <a:bodyPr/>
        <a:lstStyle/>
        <a:p>
          <a:r>
            <a:rPr lang="zh-CHS" altLang="en-US" dirty="0" smtClean="0"/>
            <a:t>主要工作</a:t>
          </a:r>
          <a:endParaRPr lang="zh-CHS" altLang="en-US" dirty="0"/>
        </a:p>
      </dgm:t>
    </dgm:pt>
    <dgm:pt modelId="{A3AEB16B-476C-467F-9E93-2763A1BE7ABB}" type="parTrans" cxnId="{540B7BB6-A474-4F17-A509-83968D4AFB59}">
      <dgm:prSet/>
      <dgm:spPr/>
      <dgm:t>
        <a:bodyPr/>
        <a:lstStyle/>
        <a:p>
          <a:endParaRPr lang="zh-CHS" altLang="en-US"/>
        </a:p>
      </dgm:t>
    </dgm:pt>
    <dgm:pt modelId="{50D3B632-55DD-41DA-8583-7283DC7EB375}" type="sibTrans" cxnId="{540B7BB6-A474-4F17-A509-83968D4AFB59}">
      <dgm:prSet/>
      <dgm:spPr/>
      <dgm:t>
        <a:bodyPr/>
        <a:lstStyle/>
        <a:p>
          <a:endParaRPr lang="zh-CHS" altLang="en-US"/>
        </a:p>
      </dgm:t>
    </dgm:pt>
    <dgm:pt modelId="{195C6027-042B-0549-B085-97A90205869A}">
      <dgm:prSet/>
      <dgm:spPr/>
      <dgm:t>
        <a:bodyPr/>
        <a:lstStyle/>
        <a:p>
          <a:r>
            <a:rPr kumimoji="1" lang="zh-CHS" altLang="en-US" dirty="0" smtClean="0"/>
            <a:t>面向流程挖掘算法评估的典型模型库构建</a:t>
          </a:r>
          <a:endParaRPr kumimoji="1" lang="zh-CHS" altLang="en-US" dirty="0" smtClean="0"/>
        </a:p>
      </dgm:t>
    </dgm:pt>
    <dgm:pt modelId="{F4B32138-33BC-C44E-8D79-C707D13BB065}" type="parTrans" cxnId="{BED54C21-3405-984E-A8A5-2927D85EB0CE}">
      <dgm:prSet/>
      <dgm:spPr/>
      <dgm:t>
        <a:bodyPr/>
        <a:lstStyle/>
        <a:p>
          <a:endParaRPr lang="zh-CHS" altLang="en-US"/>
        </a:p>
      </dgm:t>
    </dgm:pt>
    <dgm:pt modelId="{2CD2805C-8F81-D04E-BCEA-81EF612D35CB}" type="sibTrans" cxnId="{BED54C21-3405-984E-A8A5-2927D85EB0CE}">
      <dgm:prSet/>
      <dgm:spPr/>
      <dgm:t>
        <a:bodyPr/>
        <a:lstStyle/>
        <a:p>
          <a:endParaRPr lang="zh-CHS" altLang="en-US"/>
        </a:p>
      </dgm:t>
    </dgm:pt>
    <dgm:pt modelId="{352AD106-4C18-4324-80E9-BB5A021903A5}" type="pres">
      <dgm:prSet presAssocID="{F4443D36-6995-4FB1-B318-C24BFE8E1943}" presName="Name0" presStyleCnt="0">
        <dgm:presLayoutVars>
          <dgm:dir/>
          <dgm:resizeHandles val="exact"/>
        </dgm:presLayoutVars>
      </dgm:prSet>
      <dgm:spPr/>
    </dgm:pt>
    <dgm:pt modelId="{A6546CA0-255B-41EC-B67E-5445A57B8F2A}" type="pres">
      <dgm:prSet presAssocID="{F4443D36-6995-4FB1-B318-C24BFE8E1943}" presName="vNodes" presStyleCnt="0"/>
      <dgm:spPr/>
    </dgm:pt>
    <dgm:pt modelId="{803F1408-45E9-44D1-9929-CF21E16C9DC8}" type="pres">
      <dgm:prSet presAssocID="{9B846F0B-9107-421D-B814-406833297DEA}" presName="node" presStyleLbl="node1" presStyleIdx="0" presStyleCnt="3">
        <dgm:presLayoutVars>
          <dgm:bulletEnabled val="1"/>
        </dgm:presLayoutVars>
      </dgm:prSet>
      <dgm:spPr/>
      <dgm:t>
        <a:bodyPr/>
        <a:lstStyle/>
        <a:p>
          <a:endParaRPr lang="zh-CHS" altLang="en-US"/>
        </a:p>
      </dgm:t>
    </dgm:pt>
    <dgm:pt modelId="{F04F8630-E203-4A78-B57D-F34786185C5B}" type="pres">
      <dgm:prSet presAssocID="{FB5FD425-C9E5-4488-BB70-20E63FE9EC95}" presName="spacerT" presStyleCnt="0"/>
      <dgm:spPr/>
    </dgm:pt>
    <dgm:pt modelId="{2C7BB825-7D2C-4D40-AE13-3B23C7D2259B}" type="pres">
      <dgm:prSet presAssocID="{FB5FD425-C9E5-4488-BB70-20E63FE9EC95}" presName="sibTrans" presStyleLbl="sibTrans2D1" presStyleIdx="0" presStyleCnt="2"/>
      <dgm:spPr/>
      <dgm:t>
        <a:bodyPr/>
        <a:lstStyle/>
        <a:p>
          <a:endParaRPr lang="zh-CHS" altLang="en-US"/>
        </a:p>
      </dgm:t>
    </dgm:pt>
    <dgm:pt modelId="{5B398C02-C09B-4D7E-BAAD-772A7C2BF3DE}" type="pres">
      <dgm:prSet presAssocID="{FB5FD425-C9E5-4488-BB70-20E63FE9EC95}" presName="spacerB" presStyleCnt="0"/>
      <dgm:spPr/>
    </dgm:pt>
    <dgm:pt modelId="{F88814BE-B1F2-D44F-8A08-0CA44266CD59}" type="pres">
      <dgm:prSet presAssocID="{195C6027-042B-0549-B085-97A90205869A}" presName="node" presStyleLbl="node1" presStyleIdx="1" presStyleCnt="3">
        <dgm:presLayoutVars>
          <dgm:bulletEnabled val="1"/>
        </dgm:presLayoutVars>
      </dgm:prSet>
      <dgm:spPr/>
    </dgm:pt>
    <dgm:pt modelId="{EECF76B9-E390-4C5E-B012-9B2724BF4598}" type="pres">
      <dgm:prSet presAssocID="{F4443D36-6995-4FB1-B318-C24BFE8E1943}" presName="sibTransLast" presStyleLbl="sibTrans2D1" presStyleIdx="1" presStyleCnt="2"/>
      <dgm:spPr/>
      <dgm:t>
        <a:bodyPr/>
        <a:lstStyle/>
        <a:p>
          <a:endParaRPr lang="zh-CHS" altLang="en-US"/>
        </a:p>
      </dgm:t>
    </dgm:pt>
    <dgm:pt modelId="{F5802750-2249-4199-9A4B-79A1CF947392}" type="pres">
      <dgm:prSet presAssocID="{F4443D36-6995-4FB1-B318-C24BFE8E1943}" presName="connectorText" presStyleLbl="sibTrans2D1" presStyleIdx="1" presStyleCnt="2"/>
      <dgm:spPr/>
      <dgm:t>
        <a:bodyPr/>
        <a:lstStyle/>
        <a:p>
          <a:endParaRPr lang="zh-CHS" altLang="en-US"/>
        </a:p>
      </dgm:t>
    </dgm:pt>
    <dgm:pt modelId="{10897D0E-CF1E-4E67-BED7-7DC1FEBB0CF9}" type="pres">
      <dgm:prSet presAssocID="{F4443D36-6995-4FB1-B318-C24BFE8E1943}" presName="lastNode" presStyleLbl="node1" presStyleIdx="2" presStyleCnt="3">
        <dgm:presLayoutVars>
          <dgm:bulletEnabled val="1"/>
        </dgm:presLayoutVars>
      </dgm:prSet>
      <dgm:spPr/>
      <dgm:t>
        <a:bodyPr/>
        <a:lstStyle/>
        <a:p>
          <a:endParaRPr lang="zh-CHS" altLang="en-US"/>
        </a:p>
      </dgm:t>
    </dgm:pt>
  </dgm:ptLst>
  <dgm:cxnLst>
    <dgm:cxn modelId="{CCCCCB09-1BF1-0F43-9260-FB53B7E4FA0F}" type="presOf" srcId="{FB5FD425-C9E5-4488-BB70-20E63FE9EC95}" destId="{2C7BB825-7D2C-4D40-AE13-3B23C7D2259B}" srcOrd="0" destOrd="0" presId="urn:microsoft.com/office/officeart/2005/8/layout/equation2"/>
    <dgm:cxn modelId="{4766C37F-AFC6-42C8-B9C3-449F24045AFF}" srcId="{F4443D36-6995-4FB1-B318-C24BFE8E1943}" destId="{9B846F0B-9107-421D-B814-406833297DEA}" srcOrd="0" destOrd="0" parTransId="{ED37E45E-DDD6-4D16-8C32-3D83AA7DA822}" sibTransId="{FB5FD425-C9E5-4488-BB70-20E63FE9EC95}"/>
    <dgm:cxn modelId="{A69A4D2F-2A56-934A-907B-97F29391A739}" type="presOf" srcId="{2CD2805C-8F81-D04E-BCEA-81EF612D35CB}" destId="{F5802750-2249-4199-9A4B-79A1CF947392}" srcOrd="1" destOrd="0" presId="urn:microsoft.com/office/officeart/2005/8/layout/equation2"/>
    <dgm:cxn modelId="{0437A12E-E8CE-A347-B2C8-9611A4F9EE39}" type="presOf" srcId="{2CD2805C-8F81-D04E-BCEA-81EF612D35CB}" destId="{EECF76B9-E390-4C5E-B012-9B2724BF4598}" srcOrd="0" destOrd="0" presId="urn:microsoft.com/office/officeart/2005/8/layout/equation2"/>
    <dgm:cxn modelId="{C2AFA9FC-3D94-E24C-9311-263441603F2A}" type="presOf" srcId="{195C6027-042B-0549-B085-97A90205869A}" destId="{F88814BE-B1F2-D44F-8A08-0CA44266CD59}" srcOrd="0" destOrd="0" presId="urn:microsoft.com/office/officeart/2005/8/layout/equation2"/>
    <dgm:cxn modelId="{8DC2068C-C683-C249-908E-F3C89E49ACFE}" type="presOf" srcId="{49DB25FA-71C6-4C7D-AC21-628F53514C15}" destId="{10897D0E-CF1E-4E67-BED7-7DC1FEBB0CF9}" srcOrd="0" destOrd="0" presId="urn:microsoft.com/office/officeart/2005/8/layout/equation2"/>
    <dgm:cxn modelId="{32ADAC14-4FD4-46CF-9804-30AB148F46A7}" type="presOf" srcId="{F4443D36-6995-4FB1-B318-C24BFE8E1943}" destId="{352AD106-4C18-4324-80E9-BB5A021903A5}" srcOrd="0" destOrd="0" presId="urn:microsoft.com/office/officeart/2005/8/layout/equation2"/>
    <dgm:cxn modelId="{BED54C21-3405-984E-A8A5-2927D85EB0CE}" srcId="{F4443D36-6995-4FB1-B318-C24BFE8E1943}" destId="{195C6027-042B-0549-B085-97A90205869A}" srcOrd="1" destOrd="0" parTransId="{F4B32138-33BC-C44E-8D79-C707D13BB065}" sibTransId="{2CD2805C-8F81-D04E-BCEA-81EF612D35CB}"/>
    <dgm:cxn modelId="{540B7BB6-A474-4F17-A509-83968D4AFB59}" srcId="{F4443D36-6995-4FB1-B318-C24BFE8E1943}" destId="{49DB25FA-71C6-4C7D-AC21-628F53514C15}" srcOrd="2" destOrd="0" parTransId="{A3AEB16B-476C-467F-9E93-2763A1BE7ABB}" sibTransId="{50D3B632-55DD-41DA-8583-7283DC7EB375}"/>
    <dgm:cxn modelId="{5FB1A71F-ABB4-43A3-945E-E4C7FF2FC6E9}" type="presOf" srcId="{9B846F0B-9107-421D-B814-406833297DEA}" destId="{803F1408-45E9-44D1-9929-CF21E16C9DC8}" srcOrd="0" destOrd="0" presId="urn:microsoft.com/office/officeart/2005/8/layout/equation2"/>
    <dgm:cxn modelId="{6FF8E298-7372-4734-9379-C3E048C88C98}" type="presParOf" srcId="{352AD106-4C18-4324-80E9-BB5A021903A5}" destId="{A6546CA0-255B-41EC-B67E-5445A57B8F2A}" srcOrd="0" destOrd="0" presId="urn:microsoft.com/office/officeart/2005/8/layout/equation2"/>
    <dgm:cxn modelId="{D79CA2DF-9470-41A7-92C0-77112E6CF0FA}" type="presParOf" srcId="{A6546CA0-255B-41EC-B67E-5445A57B8F2A}" destId="{803F1408-45E9-44D1-9929-CF21E16C9DC8}" srcOrd="0" destOrd="0" presId="urn:microsoft.com/office/officeart/2005/8/layout/equation2"/>
    <dgm:cxn modelId="{CC43638E-33A4-0A4B-841D-FB6023D1E276}" type="presParOf" srcId="{A6546CA0-255B-41EC-B67E-5445A57B8F2A}" destId="{F04F8630-E203-4A78-B57D-F34786185C5B}" srcOrd="1" destOrd="0" presId="urn:microsoft.com/office/officeart/2005/8/layout/equation2"/>
    <dgm:cxn modelId="{31C12D0E-D9ED-F542-8BD1-A1BE0E22F211}" type="presParOf" srcId="{A6546CA0-255B-41EC-B67E-5445A57B8F2A}" destId="{2C7BB825-7D2C-4D40-AE13-3B23C7D2259B}" srcOrd="2" destOrd="0" presId="urn:microsoft.com/office/officeart/2005/8/layout/equation2"/>
    <dgm:cxn modelId="{301AE7CC-1E77-BE43-B47D-108A90E5C49F}" type="presParOf" srcId="{A6546CA0-255B-41EC-B67E-5445A57B8F2A}" destId="{5B398C02-C09B-4D7E-BAAD-772A7C2BF3DE}" srcOrd="3" destOrd="0" presId="urn:microsoft.com/office/officeart/2005/8/layout/equation2"/>
    <dgm:cxn modelId="{2E5B4213-7311-E349-981A-80AEAA2E7177}" type="presParOf" srcId="{A6546CA0-255B-41EC-B67E-5445A57B8F2A}" destId="{F88814BE-B1F2-D44F-8A08-0CA44266CD59}" srcOrd="4" destOrd="0" presId="urn:microsoft.com/office/officeart/2005/8/layout/equation2"/>
    <dgm:cxn modelId="{2A2F7E93-FB13-49E8-ADED-7BE5A9B5377C}" type="presParOf" srcId="{352AD106-4C18-4324-80E9-BB5A021903A5}" destId="{EECF76B9-E390-4C5E-B012-9B2724BF4598}" srcOrd="1" destOrd="0" presId="urn:microsoft.com/office/officeart/2005/8/layout/equation2"/>
    <dgm:cxn modelId="{D5EB02B1-5C9C-464E-B4A4-CBF8ED0CA2B4}" type="presParOf" srcId="{EECF76B9-E390-4C5E-B012-9B2724BF4598}" destId="{F5802750-2249-4199-9A4B-79A1CF947392}" srcOrd="0" destOrd="0" presId="urn:microsoft.com/office/officeart/2005/8/layout/equation2"/>
    <dgm:cxn modelId="{697F3D6F-5192-4696-9D6B-4D8F63A596E0}" type="presParOf" srcId="{352AD106-4C18-4324-80E9-BB5A021903A5}" destId="{10897D0E-CF1E-4E67-BED7-7DC1FEBB0CF9}"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HS" altLang="en-US"/>
        </a:p>
      </dgm:t>
    </dgm:pt>
    <dgm:pt modelId="{9B90631F-13B4-4813-851A-F05CB4D7D6D0}">
      <dgm:prSet phldrT="[文本]"/>
      <dgm:spPr>
        <a:solidFill>
          <a:schemeClr val="accent4"/>
        </a:solidFill>
      </dgm:spPr>
      <dgm:t>
        <a:bodyPr/>
        <a:lstStyle/>
        <a:p>
          <a:r>
            <a:rPr lang="en-US" altLang="zh-CHS" dirty="0" smtClean="0"/>
            <a:t>1</a:t>
          </a:r>
          <a:r>
            <a:rPr lang="zh-CHS" altLang="en-US" dirty="0" smtClean="0"/>
            <a:t>、毕业论文题目</a:t>
          </a:r>
          <a:endParaRPr lang="en-US" altLang="zh-CHS" dirty="0" smtClean="0"/>
        </a:p>
      </dgm:t>
    </dgm:pt>
    <dgm:pt modelId="{243885C9-AB94-4C14-8717-82003A7BD5FF}" type="parTrans" cxnId="{E80E2F63-FDB7-4538-B51F-42B23DAC3A15}">
      <dgm:prSet/>
      <dgm:spPr/>
      <dgm:t>
        <a:bodyPr/>
        <a:lstStyle/>
        <a:p>
          <a:endParaRPr lang="zh-CHS" altLang="en-US"/>
        </a:p>
      </dgm:t>
    </dgm:pt>
    <dgm:pt modelId="{01401AC7-4B66-42E8-A13E-D0247BFA2346}" type="sibTrans" cxnId="{E80E2F63-FDB7-4538-B51F-42B23DAC3A15}">
      <dgm:prSet/>
      <dgm:spPr/>
      <dgm:t>
        <a:bodyPr/>
        <a:lstStyle/>
        <a:p>
          <a:endParaRPr lang="zh-CHS" altLang="en-US"/>
        </a:p>
      </dgm:t>
    </dgm:pt>
    <dgm:pt modelId="{68E4DDAB-D5FA-4187-A492-F4BF22DACC6E}">
      <dgm:prSet phldrT="[文本]"/>
      <dgm:spPr/>
      <dgm:t>
        <a:bodyPr/>
        <a:lstStyle/>
        <a:p>
          <a:r>
            <a:rPr lang="en-US" altLang="zh-CHS" dirty="0" smtClean="0"/>
            <a:t>2</a:t>
          </a:r>
          <a:r>
            <a:rPr lang="zh-CHS" altLang="en-US" dirty="0" smtClean="0"/>
            <a:t>、框架结构</a:t>
          </a:r>
          <a:endParaRPr lang="en-US" altLang="zh-CHS" dirty="0" smtClean="0"/>
        </a:p>
      </dgm:t>
    </dgm:pt>
    <dgm:pt modelId="{59601CAA-64C7-4CF9-9E6C-B531F478C198}" type="parTrans" cxnId="{7F725B4A-0906-4125-AFFD-27BA608C7724}">
      <dgm:prSet/>
      <dgm:spPr/>
      <dgm:t>
        <a:bodyPr/>
        <a:lstStyle/>
        <a:p>
          <a:endParaRPr lang="zh-CHS" altLang="en-US"/>
        </a:p>
      </dgm:t>
    </dgm:pt>
    <dgm:pt modelId="{3DFC4228-09E4-4D5E-A354-AF676DAB024E}" type="sibTrans" cxnId="{7F725B4A-0906-4125-AFFD-27BA608C7724}">
      <dgm:prSet/>
      <dgm:spPr/>
      <dgm:t>
        <a:bodyPr/>
        <a:lstStyle/>
        <a:p>
          <a:endParaRPr lang="zh-CHS" altLang="en-US"/>
        </a:p>
      </dgm:t>
    </dgm:pt>
    <dgm:pt modelId="{0C1F92F0-87B0-47CC-A764-35FEB1F85B8B}">
      <dgm:prSet phldrT="[文本]"/>
      <dgm:spPr/>
      <dgm:t>
        <a:bodyPr/>
        <a:lstStyle/>
        <a:p>
          <a:r>
            <a:rPr lang="en-US" altLang="zh-CHS" dirty="0" smtClean="0"/>
            <a:t>3</a:t>
          </a:r>
          <a:r>
            <a:rPr lang="zh-CHS" altLang="en-US" dirty="0" smtClean="0"/>
            <a:t>、主要工作</a:t>
          </a:r>
          <a:endParaRPr lang="en-US" altLang="zh-CHS" dirty="0" smtClean="0"/>
        </a:p>
      </dgm:t>
    </dgm:pt>
    <dgm:pt modelId="{1B584C93-7DFB-4BB8-A3F2-11850F38351D}" type="parTrans" cxnId="{EB11EDDA-8CC0-400E-A03C-F43AB9E2F5B5}">
      <dgm:prSet/>
      <dgm:spPr/>
      <dgm:t>
        <a:bodyPr/>
        <a:lstStyle/>
        <a:p>
          <a:endParaRPr lang="zh-CHS" altLang="en-US"/>
        </a:p>
      </dgm:t>
    </dgm:pt>
    <dgm:pt modelId="{79B7AC86-7711-422C-BB7A-A17A8FF82F8F}" type="sibTrans" cxnId="{EB11EDDA-8CC0-400E-A03C-F43AB9E2F5B5}">
      <dgm:prSet/>
      <dgm:spPr/>
      <dgm:t>
        <a:bodyPr/>
        <a:lstStyle/>
        <a:p>
          <a:endParaRPr lang="zh-CHS" altLang="en-US"/>
        </a:p>
      </dgm:t>
    </dgm:pt>
    <dgm:pt modelId="{B024B668-F1D7-4961-BCDF-A946CA1AC9C6}">
      <dgm:prSet phldrT="[文本]"/>
      <dgm:spPr>
        <a:solidFill>
          <a:schemeClr val="accent6"/>
        </a:solidFill>
      </dgm:spPr>
      <dgm:t>
        <a:bodyPr/>
        <a:lstStyle/>
        <a:p>
          <a:r>
            <a:rPr lang="en-US" altLang="zh-CHS" dirty="0" smtClean="0"/>
            <a:t>4</a:t>
          </a:r>
          <a:r>
            <a:rPr lang="zh-CHS" altLang="en-US" dirty="0" smtClean="0"/>
            <a:t>、创新点</a:t>
          </a:r>
          <a:endParaRPr lang="en-US" altLang="zh-CHS" dirty="0" smtClean="0"/>
        </a:p>
      </dgm:t>
    </dgm:pt>
    <dgm:pt modelId="{AC3B464F-CDF7-4B7E-ABE9-F729B4B7C52A}" type="parTrans" cxnId="{42BFFDC2-DDEC-43A3-9E14-35E4908074E7}">
      <dgm:prSet/>
      <dgm:spPr/>
      <dgm:t>
        <a:bodyPr/>
        <a:lstStyle/>
        <a:p>
          <a:endParaRPr lang="zh-CHS" altLang="en-US"/>
        </a:p>
      </dgm:t>
    </dgm:pt>
    <dgm:pt modelId="{C1A2458F-78FF-4546-A97D-02D2D17F15F8}" type="sibTrans" cxnId="{42BFFDC2-DDEC-43A3-9E14-35E4908074E7}">
      <dgm:prSet/>
      <dgm:spPr/>
      <dgm:t>
        <a:bodyPr/>
        <a:lstStyle/>
        <a:p>
          <a:endParaRPr lang="zh-CH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CH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CHS" altLang="en-US"/>
        </a:p>
      </dgm:t>
    </dgm:pt>
    <dgm:pt modelId="{044E59CB-3D07-4711-B3F8-9BF36B2BF06F}" type="pres">
      <dgm:prSet presAssocID="{01401AC7-4B66-42E8-A13E-D0247BFA2346}" presName="spacer" presStyleCnt="0"/>
      <dgm:spPr/>
      <dgm:t>
        <a:bodyPr/>
        <a:lstStyle/>
        <a:p>
          <a:endParaRPr lang="zh-CH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CHS" altLang="en-US"/>
        </a:p>
      </dgm:t>
    </dgm:pt>
    <dgm:pt modelId="{A7E7BECE-C9F4-48C8-8681-2ABBFC7C8B80}" type="pres">
      <dgm:prSet presAssocID="{3DFC4228-09E4-4D5E-A354-AF676DAB024E}" presName="spacer" presStyleCnt="0"/>
      <dgm:spPr/>
      <dgm:t>
        <a:bodyPr/>
        <a:lstStyle/>
        <a:p>
          <a:endParaRPr lang="zh-CH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CHS" altLang="en-US"/>
        </a:p>
      </dgm:t>
    </dgm:pt>
    <dgm:pt modelId="{75199B7C-8219-4FF4-9D90-2DF0DA41973A}" type="pres">
      <dgm:prSet presAssocID="{79B7AC86-7711-422C-BB7A-A17A8FF82F8F}" presName="spacer" presStyleCnt="0"/>
      <dgm:spPr/>
      <dgm:t>
        <a:bodyPr/>
        <a:lstStyle/>
        <a:p>
          <a:endParaRPr lang="zh-CH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CHS" altLang="en-US"/>
        </a:p>
      </dgm:t>
    </dgm:pt>
  </dgm:ptLst>
  <dgm:cxnLst>
    <dgm:cxn modelId="{0382612E-E161-4C71-831B-5AAE87140CCC}" type="presOf" srcId="{B024B668-F1D7-4961-BCDF-A946CA1AC9C6}" destId="{888B1B9D-411D-4964-87FC-D65512886639}" srcOrd="0" destOrd="0" presId="urn:microsoft.com/office/officeart/2005/8/layout/vList2"/>
    <dgm:cxn modelId="{6A350352-0FD6-4168-A7E5-555AC34DDD61}"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806DA37E-316E-4275-945A-A779F6B2C430}" type="presOf" srcId="{68E4DDAB-D5FA-4187-A492-F4BF22DACC6E}" destId="{ADEBA1E4-ED54-4608-9737-5D52C9B5EE72}" srcOrd="0" destOrd="0" presId="urn:microsoft.com/office/officeart/2005/8/layout/vList2"/>
    <dgm:cxn modelId="{94446B9C-D600-4A5D-888C-973FB06AB8D7}" type="presOf" srcId="{FF3DE86A-2D4B-488C-97DD-695FE7AE705C}" destId="{BCDC59C4-D8E7-4FCB-8BEA-69D41C96DFDB}"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4D0787C-9DE5-4573-A5F3-55D4EBB6E1C0}" type="presOf" srcId="{9B90631F-13B4-4813-851A-F05CB4D7D6D0}" destId="{F7985A54-CDB3-4897-A5D1-29A086A25050}" srcOrd="0" destOrd="0" presId="urn:microsoft.com/office/officeart/2005/8/layout/vList2"/>
    <dgm:cxn modelId="{A0146F8F-152D-45CB-BCB9-7BAB07B68816}" type="presParOf" srcId="{BCDC59C4-D8E7-4FCB-8BEA-69D41C96DFDB}" destId="{F7985A54-CDB3-4897-A5D1-29A086A25050}" srcOrd="0" destOrd="0" presId="urn:microsoft.com/office/officeart/2005/8/layout/vList2"/>
    <dgm:cxn modelId="{FC9ACE16-CE07-446E-A8DB-1A21B487B084}" type="presParOf" srcId="{BCDC59C4-D8E7-4FCB-8BEA-69D41C96DFDB}" destId="{044E59CB-3D07-4711-B3F8-9BF36B2BF06F}" srcOrd="1" destOrd="0" presId="urn:microsoft.com/office/officeart/2005/8/layout/vList2"/>
    <dgm:cxn modelId="{47A7204E-99A7-47D2-BCBB-B420184E1698}" type="presParOf" srcId="{BCDC59C4-D8E7-4FCB-8BEA-69D41C96DFDB}" destId="{ADEBA1E4-ED54-4608-9737-5D52C9B5EE72}" srcOrd="2" destOrd="0" presId="urn:microsoft.com/office/officeart/2005/8/layout/vList2"/>
    <dgm:cxn modelId="{EE7437E5-3F91-4156-8224-8E96019F87C8}" type="presParOf" srcId="{BCDC59C4-D8E7-4FCB-8BEA-69D41C96DFDB}" destId="{A7E7BECE-C9F4-48C8-8681-2ABBFC7C8B80}" srcOrd="3" destOrd="0" presId="urn:microsoft.com/office/officeart/2005/8/layout/vList2"/>
    <dgm:cxn modelId="{53148891-1161-4BA7-9EE8-225ED670401C}" type="presParOf" srcId="{BCDC59C4-D8E7-4FCB-8BEA-69D41C96DFDB}" destId="{E0E6F4E1-B250-4D12-B616-2EE21F8977E7}" srcOrd="4" destOrd="0" presId="urn:microsoft.com/office/officeart/2005/8/layout/vList2"/>
    <dgm:cxn modelId="{EE3A2E31-08F5-4E55-969B-DE3D99DBF6F7}" type="presParOf" srcId="{BCDC59C4-D8E7-4FCB-8BEA-69D41C96DFDB}" destId="{75199B7C-8219-4FF4-9D90-2DF0DA41973A}" srcOrd="5" destOrd="0" presId="urn:microsoft.com/office/officeart/2005/8/layout/vList2"/>
    <dgm:cxn modelId="{A83A7AAE-E0BA-48AC-9627-75BA3C61515B}"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F1408-45E9-44D1-9929-CF21E16C9DC8}">
      <dsp:nvSpPr>
        <dsp:cNvPr id="0" name=""/>
        <dsp:cNvSpPr/>
      </dsp:nvSpPr>
      <dsp:spPr>
        <a:xfrm>
          <a:off x="382488" y="1472"/>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kumimoji="1" lang="zh-CHS" altLang="en-US" sz="1500" kern="1200" dirty="0" smtClean="0"/>
            <a:t>从不完整日志中挖掘非自由选择结构</a:t>
          </a:r>
          <a:endParaRPr lang="zh-CHS" altLang="en-US" sz="1500" kern="1200" dirty="0"/>
        </a:p>
      </dsp:txBody>
      <dsp:txXfrm>
        <a:off x="599352" y="218336"/>
        <a:ext cx="1047111" cy="1047111"/>
      </dsp:txXfrm>
    </dsp:sp>
    <dsp:sp modelId="{2C7BB825-7D2C-4D40-AE13-3B23C7D2259B}">
      <dsp:nvSpPr>
        <dsp:cNvPr id="0" name=""/>
        <dsp:cNvSpPr/>
      </dsp:nvSpPr>
      <dsp:spPr>
        <a:xfrm>
          <a:off x="693464" y="1602556"/>
          <a:ext cx="858887" cy="858887"/>
        </a:xfrm>
        <a:prstGeom prst="mathPlus">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HS" altLang="en-US" sz="1200" kern="1200"/>
        </a:p>
      </dsp:txBody>
      <dsp:txXfrm>
        <a:off x="807309" y="1930994"/>
        <a:ext cx="631197" cy="202011"/>
      </dsp:txXfrm>
    </dsp:sp>
    <dsp:sp modelId="{F88814BE-B1F2-D44F-8A08-0CA44266CD59}">
      <dsp:nvSpPr>
        <dsp:cNvPr id="0" name=""/>
        <dsp:cNvSpPr/>
      </dsp:nvSpPr>
      <dsp:spPr>
        <a:xfrm>
          <a:off x="382488" y="2581687"/>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kumimoji="1" lang="zh-CHS" altLang="en-US" sz="1500" kern="1200" dirty="0" smtClean="0"/>
            <a:t>面向流程挖掘算法评估的典型模型库构建</a:t>
          </a:r>
          <a:endParaRPr kumimoji="1" lang="zh-CHS" altLang="en-US" sz="1500" kern="1200" dirty="0" smtClean="0"/>
        </a:p>
      </dsp:txBody>
      <dsp:txXfrm>
        <a:off x="599352" y="2798551"/>
        <a:ext cx="1047111" cy="1047111"/>
      </dsp:txXfrm>
    </dsp:sp>
    <dsp:sp modelId="{EECF76B9-E390-4C5E-B012-9B2724BF4598}">
      <dsp:nvSpPr>
        <dsp:cNvPr id="0" name=""/>
        <dsp:cNvSpPr/>
      </dsp:nvSpPr>
      <dsp:spPr>
        <a:xfrm>
          <a:off x="2085454" y="1756563"/>
          <a:ext cx="470907" cy="550872"/>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HS" altLang="en-US" sz="1200" kern="1200"/>
        </a:p>
      </dsp:txBody>
      <dsp:txXfrm>
        <a:off x="2085454" y="1866737"/>
        <a:ext cx="329635" cy="330524"/>
      </dsp:txXfrm>
    </dsp:sp>
    <dsp:sp modelId="{10897D0E-CF1E-4E67-BED7-7DC1FEBB0CF9}">
      <dsp:nvSpPr>
        <dsp:cNvPr id="0" name=""/>
        <dsp:cNvSpPr/>
      </dsp:nvSpPr>
      <dsp:spPr>
        <a:xfrm>
          <a:off x="2751832" y="551160"/>
          <a:ext cx="2961679" cy="296167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r>
            <a:rPr lang="zh-CHS" altLang="en-US" sz="6300" kern="1200" dirty="0" smtClean="0"/>
            <a:t>主要工作</a:t>
          </a:r>
          <a:endParaRPr lang="zh-CHS" altLang="en-US" sz="6300" kern="1200" dirty="0"/>
        </a:p>
      </dsp:txBody>
      <dsp:txXfrm>
        <a:off x="3185560" y="984888"/>
        <a:ext cx="2094223" cy="2094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1595"/>
          <a:ext cx="5348804" cy="900899"/>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1</a:t>
          </a:r>
          <a:r>
            <a:rPr lang="zh-CHS" altLang="en-US" sz="3500" kern="1200" dirty="0" smtClean="0"/>
            <a:t>、毕业论文题目</a:t>
          </a:r>
          <a:endParaRPr lang="en-US" altLang="zh-CHS" sz="3500" kern="1200" dirty="0" smtClean="0"/>
        </a:p>
      </dsp:txBody>
      <dsp:txXfrm>
        <a:off x="43978" y="65573"/>
        <a:ext cx="5260848" cy="812943"/>
      </dsp:txXfrm>
    </dsp:sp>
    <dsp:sp modelId="{ADEBA1E4-ED54-4608-9737-5D52C9B5EE72}">
      <dsp:nvSpPr>
        <dsp:cNvPr id="0" name=""/>
        <dsp:cNvSpPr/>
      </dsp:nvSpPr>
      <dsp:spPr>
        <a:xfrm>
          <a:off x="0" y="10232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2</a:t>
          </a:r>
          <a:r>
            <a:rPr lang="zh-CHS" altLang="en-US" sz="3500" kern="1200" dirty="0" smtClean="0"/>
            <a:t>、框架结构</a:t>
          </a:r>
          <a:endParaRPr lang="en-US" altLang="zh-CHS" sz="3500" kern="1200" dirty="0" smtClean="0"/>
        </a:p>
      </dsp:txBody>
      <dsp:txXfrm>
        <a:off x="43978" y="1067273"/>
        <a:ext cx="5260848" cy="812943"/>
      </dsp:txXfrm>
    </dsp:sp>
    <dsp:sp modelId="{E0E6F4E1-B250-4D12-B616-2EE21F8977E7}">
      <dsp:nvSpPr>
        <dsp:cNvPr id="0" name=""/>
        <dsp:cNvSpPr/>
      </dsp:nvSpPr>
      <dsp:spPr>
        <a:xfrm>
          <a:off x="0" y="2024995"/>
          <a:ext cx="5348804" cy="9008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3</a:t>
          </a:r>
          <a:r>
            <a:rPr lang="zh-CHS" altLang="en-US" sz="3500" kern="1200" dirty="0" smtClean="0"/>
            <a:t>、主要工作</a:t>
          </a:r>
          <a:endParaRPr lang="en-US" altLang="zh-CHS" sz="3500" kern="1200" dirty="0" smtClean="0"/>
        </a:p>
      </dsp:txBody>
      <dsp:txXfrm>
        <a:off x="43978" y="2068973"/>
        <a:ext cx="5260848" cy="812943"/>
      </dsp:txXfrm>
    </dsp:sp>
    <dsp:sp modelId="{888B1B9D-411D-4964-87FC-D65512886639}">
      <dsp:nvSpPr>
        <dsp:cNvPr id="0" name=""/>
        <dsp:cNvSpPr/>
      </dsp:nvSpPr>
      <dsp:spPr>
        <a:xfrm>
          <a:off x="0" y="3026695"/>
          <a:ext cx="5348804" cy="900899"/>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altLang="zh-CHS" sz="3500" kern="1200" dirty="0" smtClean="0"/>
            <a:t>4</a:t>
          </a:r>
          <a:r>
            <a:rPr lang="zh-CHS" altLang="en-US" sz="3500" kern="1200" dirty="0" smtClean="0"/>
            <a:t>、创新点</a:t>
          </a:r>
          <a:endParaRPr lang="en-US" altLang="zh-CHS" sz="3500" kern="1200" dirty="0" smtClean="0"/>
        </a:p>
      </dsp:txBody>
      <dsp:txXfrm>
        <a:off x="43978" y="3070673"/>
        <a:ext cx="5260848"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HS"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6B343-F061-486A-A6EF-8672489F8F13}" type="datetimeFigureOut">
              <a:rPr lang="zh-CHS" altLang="en-US" smtClean="0"/>
              <a:t>15/4/6</a:t>
            </a:fld>
            <a:endParaRPr lang="zh-CHS"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HS"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HS"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25863-9E84-472F-96CF-935FA849B313}" type="slidenum">
              <a:rPr lang="zh-CHS" altLang="en-US" smtClean="0"/>
              <a:t>‹#›</a:t>
            </a:fld>
            <a:endParaRPr lang="zh-CHS" altLang="en-US"/>
          </a:p>
        </p:txBody>
      </p:sp>
    </p:spTree>
    <p:extLst>
      <p:ext uri="{BB962C8B-B14F-4D97-AF65-F5344CB8AC3E}">
        <p14:creationId xmlns:p14="http://schemas.microsoft.com/office/powerpoint/2010/main" val="103669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HS" altLang="en-US" dirty="0" smtClean="0"/>
              <a:t>复杂结构的流程挖掘算法设计及其评估模型库</a:t>
            </a:r>
          </a:p>
        </p:txBody>
      </p:sp>
      <p:sp>
        <p:nvSpPr>
          <p:cNvPr id="4" name="幻灯片编号占位符 3"/>
          <p:cNvSpPr>
            <a:spLocks noGrp="1"/>
          </p:cNvSpPr>
          <p:nvPr>
            <p:ph type="sldNum" sz="quarter" idx="10"/>
          </p:nvPr>
        </p:nvSpPr>
        <p:spPr/>
        <p:txBody>
          <a:bodyPr/>
          <a:lstStyle/>
          <a:p>
            <a:fld id="{01C25863-9E84-472F-96CF-935FA849B313}" type="slidenum">
              <a:rPr lang="zh-CHS" altLang="en-US" smtClean="0"/>
              <a:t>4</a:t>
            </a:fld>
            <a:endParaRPr lang="zh-CHS" altLang="en-US"/>
          </a:p>
        </p:txBody>
      </p:sp>
    </p:spTree>
    <p:extLst>
      <p:ext uri="{BB962C8B-B14F-4D97-AF65-F5344CB8AC3E}">
        <p14:creationId xmlns:p14="http://schemas.microsoft.com/office/powerpoint/2010/main" val="113990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HS" altLang="en-US" dirty="0" smtClean="0"/>
              <a:t>从不完整日志中挖掘非自由选择结构</a:t>
            </a:r>
          </a:p>
          <a:p>
            <a:r>
              <a:rPr kumimoji="1" lang="en-US" altLang="zh-CHS" dirty="0" smtClean="0"/>
              <a:t>Mining non-free-choice construct from event missing</a:t>
            </a:r>
            <a:r>
              <a:rPr kumimoji="1" lang="en-US" altLang="zh-CHS" baseline="0" dirty="0" smtClean="0"/>
              <a:t> log.</a:t>
            </a:r>
          </a:p>
          <a:p>
            <a:endParaRPr kumimoji="1" lang="en-US" altLang="zh-CHS" baseline="0" dirty="0" smtClean="0"/>
          </a:p>
          <a:p>
            <a:r>
              <a:rPr kumimoji="1" lang="zh-CHS" altLang="en-US" dirty="0" smtClean="0"/>
              <a:t>面向流程挖掘算法评估的典型模型库构建</a:t>
            </a:r>
          </a:p>
          <a:p>
            <a:endParaRPr kumimoji="1" lang="zh-CHS" altLang="en-US" dirty="0"/>
          </a:p>
        </p:txBody>
      </p:sp>
      <p:sp>
        <p:nvSpPr>
          <p:cNvPr id="4" name="幻灯片编号占位符 3"/>
          <p:cNvSpPr>
            <a:spLocks noGrp="1"/>
          </p:cNvSpPr>
          <p:nvPr>
            <p:ph type="sldNum" sz="quarter" idx="10"/>
          </p:nvPr>
        </p:nvSpPr>
        <p:spPr/>
        <p:txBody>
          <a:bodyPr/>
          <a:lstStyle/>
          <a:p>
            <a:fld id="{01C25863-9E84-472F-96CF-935FA849B313}" type="slidenum">
              <a:rPr lang="zh-CHS" altLang="en-US" smtClean="0"/>
              <a:t>6</a:t>
            </a:fld>
            <a:endParaRPr lang="zh-CHS" altLang="en-US"/>
          </a:p>
        </p:txBody>
      </p:sp>
    </p:spTree>
    <p:extLst>
      <p:ext uri="{BB962C8B-B14F-4D97-AF65-F5344CB8AC3E}">
        <p14:creationId xmlns:p14="http://schemas.microsoft.com/office/powerpoint/2010/main" val="21397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HS" altLang="en-US" dirty="0" smtClean="0"/>
              <a:t>非结构化循环。</a:t>
            </a:r>
            <a:endParaRPr kumimoji="1" lang="zh-CHS" altLang="en-US" dirty="0"/>
          </a:p>
        </p:txBody>
      </p:sp>
      <p:sp>
        <p:nvSpPr>
          <p:cNvPr id="4" name="幻灯片编号占位符 3"/>
          <p:cNvSpPr>
            <a:spLocks noGrp="1"/>
          </p:cNvSpPr>
          <p:nvPr>
            <p:ph type="sldNum" sz="quarter" idx="10"/>
          </p:nvPr>
        </p:nvSpPr>
        <p:spPr/>
        <p:txBody>
          <a:bodyPr/>
          <a:lstStyle/>
          <a:p>
            <a:fld id="{01C25863-9E84-472F-96CF-935FA849B313}" type="slidenum">
              <a:rPr lang="zh-CHS" altLang="en-US" smtClean="0"/>
              <a:t>18</a:t>
            </a:fld>
            <a:endParaRPr lang="zh-CHS" altLang="en-US"/>
          </a:p>
        </p:txBody>
      </p:sp>
    </p:spTree>
    <p:extLst>
      <p:ext uri="{BB962C8B-B14F-4D97-AF65-F5344CB8AC3E}">
        <p14:creationId xmlns:p14="http://schemas.microsoft.com/office/powerpoint/2010/main" val="147615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HS" dirty="0" smtClean="0"/>
              <a:t>1.Genetic Miner</a:t>
            </a:r>
            <a:r>
              <a:rPr kumimoji="1" lang="zh-CHS" altLang="en-US" dirty="0" smtClean="0"/>
              <a:t>的例子</a:t>
            </a:r>
            <a:r>
              <a:rPr kumimoji="1" lang="en-US" altLang="zh-CHS" baseline="0" dirty="0" smtClean="0"/>
              <a:t> </a:t>
            </a:r>
            <a:r>
              <a:rPr kumimoji="1" lang="zh-CHS" altLang="en-US" baseline="0" dirty="0" smtClean="0"/>
              <a:t>在他的例子上做很小的修改</a:t>
            </a:r>
            <a:r>
              <a:rPr kumimoji="1" lang="en-US" altLang="zh-CHS" baseline="0" dirty="0" smtClean="0"/>
              <a:t>=&gt;</a:t>
            </a:r>
            <a:endParaRPr kumimoji="1" lang="zh-CHS" altLang="en-US" baseline="0" dirty="0" smtClean="0"/>
          </a:p>
          <a:p>
            <a:r>
              <a:rPr kumimoji="1" lang="en-US" altLang="zh-CHS" dirty="0" smtClean="0"/>
              <a:t>2.</a:t>
            </a:r>
            <a:endParaRPr kumimoji="1" lang="zh-CHS" altLang="en-US" dirty="0"/>
          </a:p>
        </p:txBody>
      </p:sp>
      <p:sp>
        <p:nvSpPr>
          <p:cNvPr id="4" name="幻灯片编号占位符 3"/>
          <p:cNvSpPr>
            <a:spLocks noGrp="1"/>
          </p:cNvSpPr>
          <p:nvPr>
            <p:ph type="sldNum" sz="quarter" idx="10"/>
          </p:nvPr>
        </p:nvSpPr>
        <p:spPr/>
        <p:txBody>
          <a:bodyPr/>
          <a:lstStyle/>
          <a:p>
            <a:fld id="{01C25863-9E84-472F-96CF-935FA849B313}" type="slidenum">
              <a:rPr lang="zh-CHS" altLang="en-US" smtClean="0"/>
              <a:t>22</a:t>
            </a:fld>
            <a:endParaRPr lang="zh-CHS" altLang="en-US"/>
          </a:p>
        </p:txBody>
      </p:sp>
    </p:spTree>
    <p:extLst>
      <p:ext uri="{BB962C8B-B14F-4D97-AF65-F5344CB8AC3E}">
        <p14:creationId xmlns:p14="http://schemas.microsoft.com/office/powerpoint/2010/main" val="97189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normAutofit/>
          </a:bodyPr>
          <a:lstStyle>
            <a:lvl1pPr algn="ctr">
              <a:defRPr sz="4400">
                <a:effectLst>
                  <a:outerShdw blurRad="38100" dist="38100" dir="2700000" algn="tl">
                    <a:srgbClr val="000000">
                      <a:alpha val="43137"/>
                    </a:srgbClr>
                  </a:outerShdw>
                </a:effectLst>
              </a:defRPr>
            </a:lvl1pPr>
          </a:lstStyle>
          <a:p>
            <a:r>
              <a:rPr lang="zh-CHS" altLang="en-US" smtClean="0"/>
              <a:t>单击此处编辑母版标题样式</a:t>
            </a:r>
            <a:endParaRPr lang="zh-CHS"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HS" altLang="en-US" smtClean="0"/>
              <a:t>单击此处编辑母版副标题样式</a:t>
            </a:r>
            <a:endParaRPr lang="zh-CHS" altLang="en-US"/>
          </a:p>
        </p:txBody>
      </p:sp>
    </p:spTree>
    <p:extLst>
      <p:ext uri="{BB962C8B-B14F-4D97-AF65-F5344CB8AC3E}">
        <p14:creationId xmlns:p14="http://schemas.microsoft.com/office/powerpoint/2010/main" val="3981798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竖排文字占位符 2"/>
          <p:cNvSpPr>
            <a:spLocks noGrp="1"/>
          </p:cNvSpPr>
          <p:nvPr>
            <p:ph type="body" orient="vert" idx="1"/>
          </p:nvPr>
        </p:nvSpPr>
        <p:spPr/>
        <p:txBody>
          <a:bodyPr vert="eaVert"/>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日期占位符 3"/>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11"/>
          </p:nvPr>
        </p:nvSpPr>
        <p:spPr/>
        <p:txBody>
          <a:bodyPr/>
          <a:lstStyle/>
          <a:p>
            <a:endParaRPr lang="zh-CHS" altLang="en-US"/>
          </a:p>
        </p:txBody>
      </p:sp>
      <p:sp>
        <p:nvSpPr>
          <p:cNvPr id="6" name="灯片编号占位符 5"/>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65023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HS" altLang="en-US" smtClean="0"/>
              <a:t>单击此处编辑母版标题样式</a:t>
            </a:r>
            <a:endParaRPr lang="zh-CHS"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日期占位符 3"/>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11"/>
          </p:nvPr>
        </p:nvSpPr>
        <p:spPr/>
        <p:txBody>
          <a:bodyPr/>
          <a:lstStyle/>
          <a:p>
            <a:endParaRPr lang="zh-CHS" altLang="en-US"/>
          </a:p>
        </p:txBody>
      </p:sp>
      <p:sp>
        <p:nvSpPr>
          <p:cNvPr id="6" name="灯片编号占位符 5"/>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2749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solidFill>
                  <a:srgbClr val="660066"/>
                </a:solidFill>
                <a:latin typeface="华文中宋" pitchFamily="2" charset="-122"/>
                <a:ea typeface="华文中宋" pitchFamily="2" charset="-122"/>
              </a:defRPr>
            </a:lvl1pPr>
          </a:lstStyle>
          <a:p>
            <a:r>
              <a:rPr lang="zh-CHS" altLang="en-US" smtClean="0"/>
              <a:t>单击此处编辑母版标题样式</a:t>
            </a:r>
            <a:endParaRPr lang="zh-CHS" altLang="en-US" dirty="0"/>
          </a:p>
        </p:txBody>
      </p:sp>
      <p:sp>
        <p:nvSpPr>
          <p:cNvPr id="3" name="内容占位符 2"/>
          <p:cNvSpPr>
            <a:spLocks noGrp="1"/>
          </p:cNvSpPr>
          <p:nvPr>
            <p:ph idx="1"/>
          </p:nvPr>
        </p:nvSpPr>
        <p:spPr/>
        <p:txBody>
          <a:body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日期占位符 3"/>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11"/>
          </p:nvPr>
        </p:nvSpPr>
        <p:spPr/>
        <p:txBody>
          <a:bodyPr/>
          <a:lstStyle/>
          <a:p>
            <a:endParaRPr lang="zh-CHS" altLang="en-US"/>
          </a:p>
        </p:txBody>
      </p:sp>
      <p:sp>
        <p:nvSpPr>
          <p:cNvPr id="6" name="灯片编号占位符 5"/>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312286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HS" altLang="en-US" smtClean="0"/>
              <a:t>单击此处编辑母版标题样式</a:t>
            </a:r>
            <a:endParaRPr lang="zh-CHS"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HS" altLang="en-US" smtClean="0"/>
              <a:t>单击此处编辑母版文本样式</a:t>
            </a:r>
          </a:p>
        </p:txBody>
      </p:sp>
      <p:sp>
        <p:nvSpPr>
          <p:cNvPr id="4" name="日期占位符 3"/>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11"/>
          </p:nvPr>
        </p:nvSpPr>
        <p:spPr/>
        <p:txBody>
          <a:bodyPr/>
          <a:lstStyle/>
          <a:p>
            <a:endParaRPr lang="zh-CHS" altLang="en-US"/>
          </a:p>
        </p:txBody>
      </p:sp>
      <p:sp>
        <p:nvSpPr>
          <p:cNvPr id="6" name="灯片编号占位符 5"/>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341110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5" name="日期占位符 4"/>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6" name="页脚占位符 5"/>
          <p:cNvSpPr>
            <a:spLocks noGrp="1"/>
          </p:cNvSpPr>
          <p:nvPr>
            <p:ph type="ftr" sz="quarter" idx="11"/>
          </p:nvPr>
        </p:nvSpPr>
        <p:spPr/>
        <p:txBody>
          <a:bodyPr/>
          <a:lstStyle/>
          <a:p>
            <a:endParaRPr lang="zh-CHS" altLang="en-US"/>
          </a:p>
        </p:txBody>
      </p:sp>
      <p:sp>
        <p:nvSpPr>
          <p:cNvPr id="7" name="灯片编号占位符 6"/>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331229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HS" altLang="en-US" smtClean="0"/>
              <a:t>单击此处编辑母版标题样式</a:t>
            </a:r>
            <a:endParaRPr lang="zh-CHS"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HS"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7" name="日期占位符 6"/>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8" name="页脚占位符 7"/>
          <p:cNvSpPr>
            <a:spLocks noGrp="1"/>
          </p:cNvSpPr>
          <p:nvPr>
            <p:ph type="ftr" sz="quarter" idx="11"/>
          </p:nvPr>
        </p:nvSpPr>
        <p:spPr/>
        <p:txBody>
          <a:bodyPr/>
          <a:lstStyle/>
          <a:p>
            <a:endParaRPr lang="zh-CHS" altLang="en-US"/>
          </a:p>
        </p:txBody>
      </p:sp>
      <p:sp>
        <p:nvSpPr>
          <p:cNvPr id="9" name="灯片编号占位符 8"/>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244342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HS" altLang="en-US" smtClean="0"/>
              <a:t>单击此处编辑母版标题样式</a:t>
            </a:r>
            <a:endParaRPr lang="zh-CHS" altLang="en-US"/>
          </a:p>
        </p:txBody>
      </p:sp>
      <p:sp>
        <p:nvSpPr>
          <p:cNvPr id="3" name="日期占位符 2"/>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4" name="页脚占位符 3"/>
          <p:cNvSpPr>
            <a:spLocks noGrp="1"/>
          </p:cNvSpPr>
          <p:nvPr>
            <p:ph type="ftr" sz="quarter" idx="11"/>
          </p:nvPr>
        </p:nvSpPr>
        <p:spPr/>
        <p:txBody>
          <a:bodyPr/>
          <a:lstStyle/>
          <a:p>
            <a:endParaRPr lang="zh-CHS" altLang="en-US"/>
          </a:p>
        </p:txBody>
      </p:sp>
      <p:sp>
        <p:nvSpPr>
          <p:cNvPr id="5" name="灯片编号占位符 4"/>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71657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3" name="页脚占位符 2"/>
          <p:cNvSpPr>
            <a:spLocks noGrp="1"/>
          </p:cNvSpPr>
          <p:nvPr>
            <p:ph type="ftr" sz="quarter" idx="11"/>
          </p:nvPr>
        </p:nvSpPr>
        <p:spPr/>
        <p:txBody>
          <a:bodyPr/>
          <a:lstStyle/>
          <a:p>
            <a:endParaRPr lang="zh-CHS" altLang="en-US"/>
          </a:p>
        </p:txBody>
      </p:sp>
      <p:sp>
        <p:nvSpPr>
          <p:cNvPr id="4" name="灯片编号占位符 3"/>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109293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HS" altLang="en-US" smtClean="0"/>
              <a:t>单击此处编辑母版标题样式</a:t>
            </a:r>
            <a:endParaRPr lang="zh-CHS"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HS" altLang="en-US" smtClean="0"/>
              <a:t>单击此处编辑母版文本样式</a:t>
            </a:r>
          </a:p>
          <a:p>
            <a:pPr lvl="1"/>
            <a:r>
              <a:rPr lang="zh-CHS" altLang="en-US" smtClean="0"/>
              <a:t>第二级</a:t>
            </a:r>
          </a:p>
          <a:p>
            <a:pPr lvl="2"/>
            <a:r>
              <a:rPr lang="zh-CHS" altLang="en-US" smtClean="0"/>
              <a:t>第三级</a:t>
            </a:r>
          </a:p>
          <a:p>
            <a:pPr lvl="3"/>
            <a:r>
              <a:rPr lang="zh-CHS" altLang="en-US" smtClean="0"/>
              <a:t>第四级</a:t>
            </a:r>
          </a:p>
          <a:p>
            <a:pPr lvl="4"/>
            <a:r>
              <a:rPr lang="zh-CHS" altLang="en-US" smtClean="0"/>
              <a:t>第五级</a:t>
            </a:r>
            <a:endParaRPr lang="zh-CHS"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6" name="页脚占位符 5"/>
          <p:cNvSpPr>
            <a:spLocks noGrp="1"/>
          </p:cNvSpPr>
          <p:nvPr>
            <p:ph type="ftr" sz="quarter" idx="11"/>
          </p:nvPr>
        </p:nvSpPr>
        <p:spPr/>
        <p:txBody>
          <a:bodyPr/>
          <a:lstStyle/>
          <a:p>
            <a:endParaRPr lang="zh-CHS" altLang="en-US"/>
          </a:p>
        </p:txBody>
      </p:sp>
      <p:sp>
        <p:nvSpPr>
          <p:cNvPr id="7" name="灯片编号占位符 6"/>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249384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HS" altLang="en-US" smtClean="0"/>
              <a:t>单击此处编辑母版标题样式</a:t>
            </a:r>
            <a:endParaRPr lang="zh-CHS"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HS" altLang="en-US" smtClean="0"/>
              <a:t>单击图标添加图片</a:t>
            </a:r>
            <a:endParaRPr lang="zh-CHS"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H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CHS" altLang="en-US" smtClean="0"/>
              <a:t>15/4/6</a:t>
            </a:fld>
            <a:endParaRPr lang="zh-CHS" altLang="en-US"/>
          </a:p>
        </p:txBody>
      </p:sp>
      <p:sp>
        <p:nvSpPr>
          <p:cNvPr id="6" name="页脚占位符 5"/>
          <p:cNvSpPr>
            <a:spLocks noGrp="1"/>
          </p:cNvSpPr>
          <p:nvPr>
            <p:ph type="ftr" sz="quarter" idx="11"/>
          </p:nvPr>
        </p:nvSpPr>
        <p:spPr/>
        <p:txBody>
          <a:bodyPr/>
          <a:lstStyle/>
          <a:p>
            <a:endParaRPr lang="zh-CHS" altLang="en-US"/>
          </a:p>
        </p:txBody>
      </p:sp>
      <p:sp>
        <p:nvSpPr>
          <p:cNvPr id="7" name="灯片编号占位符 6"/>
          <p:cNvSpPr>
            <a:spLocks noGrp="1"/>
          </p:cNvSpPr>
          <p:nvPr>
            <p:ph type="sldNum" sz="quarter" idx="12"/>
          </p:nvPr>
        </p:nvSpPr>
        <p:spPr/>
        <p:txBody>
          <a:body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343851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HS" altLang="en-US" dirty="0" smtClean="0"/>
              <a:t>单击此处编辑母版标题样式</a:t>
            </a:r>
            <a:endParaRPr lang="zh-CHS" altLang="en-US" dirty="0"/>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HS" altLang="en-US" dirty="0" smtClean="0"/>
              <a:t>单击此处编辑母版文本样式</a:t>
            </a:r>
          </a:p>
          <a:p>
            <a:pPr lvl="1"/>
            <a:r>
              <a:rPr lang="zh-CHS" altLang="en-US" dirty="0" smtClean="0"/>
              <a:t>第二级</a:t>
            </a:r>
          </a:p>
          <a:p>
            <a:pPr lvl="2"/>
            <a:r>
              <a:rPr lang="zh-CHS" altLang="en-US" dirty="0" smtClean="0"/>
              <a:t>第三级</a:t>
            </a:r>
          </a:p>
          <a:p>
            <a:pPr lvl="3"/>
            <a:r>
              <a:rPr lang="zh-CHS" altLang="en-US" dirty="0" smtClean="0"/>
              <a:t>第四级</a:t>
            </a:r>
          </a:p>
          <a:p>
            <a:pPr lvl="4"/>
            <a:r>
              <a:rPr lang="zh-CHS" altLang="en-US" dirty="0" smtClean="0"/>
              <a:t>第五级</a:t>
            </a:r>
            <a:endParaRPr lang="zh-CHS" altLang="en-US" dirty="0"/>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609D-18AF-4AB9-810A-C123BC20837E}" type="datetimeFigureOut">
              <a:rPr lang="zh-CHS" altLang="en-US" smtClean="0"/>
              <a:t>15/4/6</a:t>
            </a:fld>
            <a:endParaRPr lang="zh-CHS"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HS" altLang="en-US"/>
          </a:p>
        </p:txBody>
      </p:sp>
      <p:sp>
        <p:nvSpPr>
          <p:cNvPr id="6" name="灯片编号占位符 5"/>
          <p:cNvSpPr>
            <a:spLocks noGrp="1"/>
          </p:cNvSpPr>
          <p:nvPr>
            <p:ph type="sldNum" sz="quarter" idx="4"/>
          </p:nvPr>
        </p:nvSpPr>
        <p:spPr>
          <a:xfrm>
            <a:off x="6614864" y="6448253"/>
            <a:ext cx="2133600" cy="365125"/>
          </a:xfrm>
          <a:prstGeom prst="rect">
            <a:avLst/>
          </a:prstGeom>
        </p:spPr>
        <p:txBody>
          <a:bodyPr vert="horz" lIns="91440" tIns="45720" rIns="91440" bIns="45720" rtlCol="0" anchor="ctr"/>
          <a:lstStyle>
            <a:lvl1pPr algn="r">
              <a:defRPr sz="2000">
                <a:solidFill>
                  <a:schemeClr val="tx1"/>
                </a:solidFill>
              </a:defRPr>
            </a:lvl1pPr>
          </a:lstStyle>
          <a:p>
            <a:fld id="{0F1A6D50-7DBE-4567-87B6-815998E6DBF9}" type="slidenum">
              <a:rPr lang="zh-CHS" altLang="en-US" smtClean="0"/>
              <a:t>‹#›</a:t>
            </a:fld>
            <a:endParaRPr lang="zh-CHS" altLang="en-US"/>
          </a:p>
        </p:txBody>
      </p:sp>
    </p:spTree>
    <p:extLst>
      <p:ext uri="{BB962C8B-B14F-4D97-AF65-F5344CB8AC3E}">
        <p14:creationId xmlns:p14="http://schemas.microsoft.com/office/powerpoint/2010/main" val="80389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H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emf"/><Relationship Id="rId5" Type="http://schemas.openxmlformats.org/officeDocument/2006/relationships/oleObject" Target="../embeddings/oleObject2.bin"/><Relationship Id="rId6"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9.emf"/><Relationship Id="rId5" Type="http://schemas.openxmlformats.org/officeDocument/2006/relationships/oleObject" Target="../embeddings/oleObject4.bin"/><Relationship Id="rId6"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kumimoji="1" lang="zh-CHS" altLang="en-US" sz="4000" dirty="0" smtClean="0"/>
              <a:t>复杂</a:t>
            </a:r>
            <a:r>
              <a:rPr kumimoji="1" lang="zh-CHS" altLang="en-US" sz="4000" dirty="0"/>
              <a:t>结构流程挖掘算法设计及其评估</a:t>
            </a:r>
            <a:r>
              <a:rPr kumimoji="1" lang="zh-CHS" altLang="en-US" sz="4000" dirty="0" smtClean="0"/>
              <a:t>模型库</a:t>
            </a:r>
            <a:r>
              <a:rPr kumimoji="1" lang="zh-CHS" altLang="en-US" sz="4000" dirty="0" smtClean="0"/>
              <a:t>构建</a:t>
            </a:r>
            <a:r>
              <a:rPr kumimoji="1" lang="zh-CHS" altLang="en-US" sz="4000" dirty="0"/>
              <a:t/>
            </a:r>
            <a:br>
              <a:rPr kumimoji="1" lang="zh-CHS" altLang="en-US" sz="4000" dirty="0"/>
            </a:br>
            <a:endParaRPr lang="zh-CHS" altLang="en-US" sz="4000" dirty="0"/>
          </a:p>
        </p:txBody>
      </p:sp>
      <p:sp>
        <p:nvSpPr>
          <p:cNvPr id="3" name="副标题 2"/>
          <p:cNvSpPr>
            <a:spLocks noGrp="1"/>
          </p:cNvSpPr>
          <p:nvPr>
            <p:ph type="subTitle" idx="1"/>
          </p:nvPr>
        </p:nvSpPr>
        <p:spPr>
          <a:xfrm>
            <a:off x="1371600" y="3886200"/>
            <a:ext cx="6400800" cy="2357846"/>
          </a:xfrm>
        </p:spPr>
        <p:txBody>
          <a:bodyPr>
            <a:normAutofit/>
          </a:bodyPr>
          <a:lstStyle/>
          <a:p>
            <a:r>
              <a:rPr lang="zh-CHS" altLang="en-US" sz="2400" dirty="0" smtClean="0"/>
              <a:t>毕业论文初稿交流</a:t>
            </a:r>
            <a:endParaRPr lang="en-US" altLang="zh-CHS" sz="2400" dirty="0" smtClean="0"/>
          </a:p>
          <a:p>
            <a:r>
              <a:rPr lang="zh-CHS" altLang="en-US" sz="2400" dirty="0" smtClean="0"/>
              <a:t>郭秦龙</a:t>
            </a:r>
            <a:endParaRPr lang="zh-CHS" altLang="en-US" sz="2400" dirty="0"/>
          </a:p>
          <a:p>
            <a:r>
              <a:rPr lang="en-US" altLang="zh-CHS" sz="2400" dirty="0" smtClean="0"/>
              <a:t>2015.4.6</a:t>
            </a:r>
            <a:endParaRPr lang="en-US" altLang="zh-CHS" sz="2400" dirty="0"/>
          </a:p>
        </p:txBody>
      </p:sp>
    </p:spTree>
    <p:extLst>
      <p:ext uri="{BB962C8B-B14F-4D97-AF65-F5344CB8AC3E}">
        <p14:creationId xmlns:p14="http://schemas.microsoft.com/office/powerpoint/2010/main" val="1674235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-4</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3323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HS" altLang="en-US" dirty="0"/>
              <a:t>第</a:t>
            </a:r>
            <a:r>
              <a:rPr lang="en-US" altLang="zh-CHS" dirty="0"/>
              <a:t>4</a:t>
            </a:r>
            <a:r>
              <a:rPr lang="zh-CHS" altLang="en-US" dirty="0" smtClean="0"/>
              <a:t>章</a:t>
            </a:r>
            <a:r>
              <a:rPr kumimoji="1" lang="zh-CHS" altLang="en-US" dirty="0"/>
              <a:t>面向流程挖掘算法评估的典型模型库构建</a:t>
            </a:r>
          </a:p>
          <a:p>
            <a:pPr marL="742950" lvl="2" indent="-342900"/>
            <a:r>
              <a:rPr lang="zh-CHS" altLang="zh-CHS" dirty="0" smtClean="0"/>
              <a:t>流程</a:t>
            </a:r>
            <a:r>
              <a:rPr lang="zh-CHS" altLang="zh-CHS" dirty="0"/>
              <a:t>挖掘算法框架整体</a:t>
            </a:r>
            <a:r>
              <a:rPr lang="zh-CHS" altLang="zh-CHS" dirty="0" smtClean="0"/>
              <a:t>介绍</a:t>
            </a:r>
            <a:endParaRPr lang="en-US" altLang="zh-CHS" dirty="0" smtClean="0"/>
          </a:p>
          <a:p>
            <a:pPr marL="742950" lvl="2" indent="-342900"/>
            <a:r>
              <a:rPr lang="zh-CHS" altLang="en-US" dirty="0" smtClean="0"/>
              <a:t>流程模型</a:t>
            </a:r>
            <a:r>
              <a:rPr lang="zh-CHS" altLang="en-US" dirty="0"/>
              <a:t>的特征</a:t>
            </a:r>
            <a:r>
              <a:rPr lang="zh-CHS" altLang="en-US" dirty="0" smtClean="0"/>
              <a:t>选</a:t>
            </a:r>
            <a:r>
              <a:rPr lang="zh-CHS" altLang="en-US" dirty="0"/>
              <a:t>取</a:t>
            </a:r>
            <a:endParaRPr lang="en-US" altLang="zh-CHS" dirty="0"/>
          </a:p>
          <a:p>
            <a:pPr marL="1200150" lvl="3" indent="-342900"/>
            <a:r>
              <a:rPr lang="zh-CHS" altLang="en-US" dirty="0" smtClean="0"/>
              <a:t>特征选择</a:t>
            </a:r>
            <a:r>
              <a:rPr lang="zh-CHS" altLang="en-US" dirty="0"/>
              <a:t>标准	</a:t>
            </a:r>
            <a:endParaRPr lang="en-US" altLang="zh-CHS" dirty="0"/>
          </a:p>
          <a:p>
            <a:pPr marL="1200150" lvl="3" indent="-342900"/>
            <a:r>
              <a:rPr lang="zh-CHS" altLang="en-US" dirty="0" smtClean="0"/>
              <a:t>选取</a:t>
            </a:r>
            <a:r>
              <a:rPr lang="zh-CHS" altLang="en-US" dirty="0"/>
              <a:t>的特征	</a:t>
            </a:r>
            <a:endParaRPr lang="en-US" altLang="zh-CHS" dirty="0"/>
          </a:p>
          <a:p>
            <a:pPr marL="742950" lvl="2" indent="-342900"/>
            <a:r>
              <a:rPr lang="zh-CHS" altLang="en-US" dirty="0" smtClean="0"/>
              <a:t>一</a:t>
            </a:r>
            <a:r>
              <a:rPr lang="zh-CHS" altLang="en-US" dirty="0"/>
              <a:t>组通用的重要参考</a:t>
            </a:r>
            <a:r>
              <a:rPr lang="zh-CHS" altLang="en-US" dirty="0" smtClean="0"/>
              <a:t>模型</a:t>
            </a:r>
            <a:r>
              <a:rPr lang="zh-CHS" altLang="en-US" dirty="0"/>
              <a:t>集合</a:t>
            </a:r>
            <a:endParaRPr lang="en-US" altLang="zh-CHS" dirty="0"/>
          </a:p>
          <a:p>
            <a:pPr marL="1200150" lvl="3" indent="-342900"/>
            <a:r>
              <a:rPr lang="zh-CHS" altLang="en-US" dirty="0" smtClean="0"/>
              <a:t>模型</a:t>
            </a:r>
            <a:r>
              <a:rPr lang="zh-CHS" altLang="en-US" dirty="0"/>
              <a:t>集合</a:t>
            </a:r>
            <a:r>
              <a:rPr lang="zh-CHS" altLang="en-US" dirty="0" smtClean="0"/>
              <a:t>概述</a:t>
            </a:r>
            <a:endParaRPr lang="en-US" altLang="zh-CHS" dirty="0"/>
          </a:p>
          <a:p>
            <a:pPr marL="1200150" lvl="3" indent="-342900"/>
            <a:r>
              <a:rPr lang="zh-CHS" altLang="en-US" dirty="0" smtClean="0"/>
              <a:t>不</a:t>
            </a:r>
            <a:r>
              <a:rPr lang="zh-CHS" altLang="en-US" dirty="0"/>
              <a:t>可见</a:t>
            </a:r>
            <a:r>
              <a:rPr lang="zh-CHS" altLang="en-US" dirty="0" smtClean="0"/>
              <a:t>任务、重名任务、非</a:t>
            </a:r>
            <a:r>
              <a:rPr lang="zh-CHS" altLang="en-US" dirty="0"/>
              <a:t>自由</a:t>
            </a:r>
            <a:r>
              <a:rPr lang="zh-CHS" altLang="en-US" dirty="0" smtClean="0"/>
              <a:t>选择、任意</a:t>
            </a:r>
            <a:r>
              <a:rPr lang="zh-CHS" altLang="en-US" dirty="0"/>
              <a:t>循环	</a:t>
            </a:r>
            <a:r>
              <a:rPr lang="zh-CHS" altLang="en-US" dirty="0" smtClean="0"/>
              <a:t>、短循环、嵌套循环</a:t>
            </a:r>
            <a:endParaRPr lang="en-US" altLang="zh-CHS" dirty="0" smtClean="0"/>
          </a:p>
          <a:p>
            <a:pPr marL="742950" lvl="2" indent="-342900"/>
            <a:r>
              <a:rPr lang="zh-CHS" altLang="en-US" dirty="0" smtClean="0"/>
              <a:t>实验</a:t>
            </a:r>
            <a:r>
              <a:rPr lang="zh-CHS" altLang="en-US" dirty="0"/>
              <a:t>评估	</a:t>
            </a:r>
            <a:endParaRPr lang="en-US" altLang="zh-CHS" dirty="0"/>
          </a:p>
          <a:p>
            <a:pPr marL="1200150" lvl="3" indent="-342900"/>
            <a:r>
              <a:rPr lang="zh-CHS" altLang="en-US" dirty="0" smtClean="0"/>
              <a:t>流程模型</a:t>
            </a:r>
            <a:r>
              <a:rPr lang="zh-CHS" altLang="en-US" dirty="0"/>
              <a:t>特征</a:t>
            </a:r>
            <a:r>
              <a:rPr lang="zh-CHS" altLang="en-US" dirty="0" smtClean="0"/>
              <a:t>选取</a:t>
            </a:r>
            <a:endParaRPr lang="en-US" altLang="zh-CHS" dirty="0"/>
          </a:p>
          <a:p>
            <a:pPr marL="1200150" lvl="3" indent="-342900"/>
            <a:r>
              <a:rPr lang="zh-CHS" altLang="en-US" dirty="0" smtClean="0"/>
              <a:t>参考</a:t>
            </a:r>
            <a:r>
              <a:rPr lang="zh-CHS" altLang="en-US" dirty="0"/>
              <a:t>模型</a:t>
            </a:r>
            <a:r>
              <a:rPr lang="zh-CHS" altLang="en-US" dirty="0" smtClean="0"/>
              <a:t>集合</a:t>
            </a:r>
            <a:endParaRPr lang="en-US" altLang="zh-CHS" dirty="0"/>
          </a:p>
          <a:p>
            <a:pPr marL="742950" lvl="2" indent="-342900"/>
            <a:endParaRPr lang="en-US" altLang="zh-CHS" dirty="0"/>
          </a:p>
          <a:p>
            <a:pPr marL="742950" lvl="2" indent="-342900"/>
            <a:endParaRPr lang="en-US" altLang="zh-CHS" dirty="0"/>
          </a:p>
        </p:txBody>
      </p:sp>
      <p:sp>
        <p:nvSpPr>
          <p:cNvPr id="13" name="椭圆 12"/>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14" name="椭圆 13"/>
          <p:cNvSpPr/>
          <p:nvPr/>
        </p:nvSpPr>
        <p:spPr>
          <a:xfrm>
            <a:off x="674396" y="5117452"/>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15" name="矩形 14"/>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Tree>
    <p:extLst>
      <p:ext uri="{BB962C8B-B14F-4D97-AF65-F5344CB8AC3E}">
        <p14:creationId xmlns:p14="http://schemas.microsoft.com/office/powerpoint/2010/main" val="3308979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-5</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HS" altLang="en-US" dirty="0" smtClean="0"/>
              <a:t>第</a:t>
            </a:r>
            <a:r>
              <a:rPr lang="en-US" altLang="zh-CHS" dirty="0" smtClean="0"/>
              <a:t>5</a:t>
            </a:r>
            <a:r>
              <a:rPr lang="zh-CHS" altLang="en-US" dirty="0" smtClean="0"/>
              <a:t>章总结与展望</a:t>
            </a:r>
            <a:endParaRPr lang="en-US" altLang="zh-CHS" dirty="0" smtClean="0"/>
          </a:p>
          <a:p>
            <a:pPr marL="800100" lvl="2" indent="-400050"/>
            <a:r>
              <a:rPr lang="zh-CHS" altLang="en-US" dirty="0" smtClean="0"/>
              <a:t>总结</a:t>
            </a:r>
            <a:endParaRPr lang="en-US" altLang="zh-CHS" dirty="0" smtClean="0"/>
          </a:p>
          <a:p>
            <a:pPr marL="1257300" lvl="3" indent="-400050"/>
            <a:r>
              <a:rPr lang="zh-CHS" altLang="en-US" dirty="0" smtClean="0"/>
              <a:t>总结全文工作</a:t>
            </a:r>
            <a:endParaRPr lang="en-US" altLang="zh-CHS" dirty="0" smtClean="0"/>
          </a:p>
          <a:p>
            <a:pPr marL="800100" lvl="2" indent="-400050"/>
            <a:r>
              <a:rPr lang="zh-CHS" altLang="en-US" dirty="0" smtClean="0"/>
              <a:t>展望</a:t>
            </a:r>
            <a:endParaRPr lang="en-US" altLang="zh-CHS" dirty="0" smtClean="0"/>
          </a:p>
          <a:p>
            <a:pPr marL="1257300" lvl="3" indent="-400050"/>
            <a:r>
              <a:rPr lang="zh-CHS" altLang="en-US" dirty="0" smtClean="0"/>
              <a:t>设计算法</a:t>
            </a:r>
            <a:r>
              <a:rPr lang="en-US" altLang="zh-CHS" dirty="0" smtClean="0"/>
              <a:t>: </a:t>
            </a:r>
            <a:r>
              <a:rPr lang="zh-CHS" altLang="en-US" dirty="0" smtClean="0"/>
              <a:t>挖掘重名任务、噪声。</a:t>
            </a:r>
            <a:endParaRPr lang="en-US" altLang="zh-CHS" dirty="0" smtClean="0"/>
          </a:p>
          <a:p>
            <a:pPr marL="1257300" lvl="3" indent="-400050"/>
            <a:r>
              <a:rPr lang="zh-CHS" altLang="en-US" dirty="0" smtClean="0"/>
              <a:t>证明算法效率</a:t>
            </a:r>
            <a:endParaRPr lang="en-US" altLang="zh-CHS" dirty="0"/>
          </a:p>
          <a:p>
            <a:pPr marL="742950" lvl="2" indent="-342900"/>
            <a:endParaRPr lang="en-US" altLang="zh-CHS" dirty="0"/>
          </a:p>
        </p:txBody>
      </p:sp>
      <p:sp>
        <p:nvSpPr>
          <p:cNvPr id="5" name="椭圆 4"/>
          <p:cNvSpPr/>
          <p:nvPr/>
        </p:nvSpPr>
        <p:spPr>
          <a:xfrm>
            <a:off x="2007897" y="5113475"/>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7" name="椭圆 6"/>
          <p:cNvSpPr/>
          <p:nvPr/>
        </p:nvSpPr>
        <p:spPr>
          <a:xfrm>
            <a:off x="679158" y="5116289"/>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8" name="矩形 7"/>
          <p:cNvSpPr/>
          <p:nvPr/>
        </p:nvSpPr>
        <p:spPr>
          <a:xfrm>
            <a:off x="912017" y="5594355"/>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Tree>
    <p:extLst>
      <p:ext uri="{BB962C8B-B14F-4D97-AF65-F5344CB8AC3E}">
        <p14:creationId xmlns:p14="http://schemas.microsoft.com/office/powerpoint/2010/main" val="21679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964280898"/>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主要工作</a:t>
            </a:r>
          </a:p>
        </p:txBody>
      </p:sp>
    </p:spTree>
    <p:extLst>
      <p:ext uri="{BB962C8B-B14F-4D97-AF65-F5344CB8AC3E}">
        <p14:creationId xmlns:p14="http://schemas.microsoft.com/office/powerpoint/2010/main" val="2793621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主要工作</a:t>
            </a:r>
          </a:p>
        </p:txBody>
      </p:sp>
      <p:graphicFrame>
        <p:nvGraphicFramePr>
          <p:cNvPr id="6" name="图示 5"/>
          <p:cNvGraphicFramePr/>
          <p:nvPr>
            <p:extLst>
              <p:ext uri="{D42A27DB-BD31-4B8C-83A1-F6EECF244321}">
                <p14:modId xmlns:p14="http://schemas.microsoft.com/office/powerpoint/2010/main" val="155789224"/>
              </p:ext>
            </p:extLst>
          </p:nvPr>
        </p:nvGraphicFramePr>
        <p:xfrm>
          <a:off x="1694688" y="176276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77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80160" y="3283107"/>
            <a:ext cx="6486144" cy="3246984"/>
          </a:xfrm>
          <a:prstGeom prst="rect">
            <a:avLst/>
          </a:prstGeom>
        </p:spPr>
      </p:pic>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kumimoji="1" lang="zh-CHS" altLang="en-US" sz="2400" dirty="0"/>
              <a:t>从不完整日志中挖掘非自由选择结构</a:t>
            </a:r>
            <a:endParaRPr lang="zh-CHS" altLang="en-US" sz="2400" dirty="0"/>
          </a:p>
        </p:txBody>
      </p:sp>
      <mc:AlternateContent xmlns:mc="http://schemas.openxmlformats.org/markup-compatibility/2006" xmlns:a14="http://schemas.microsoft.com/office/drawing/2010/main">
        <mc:Choice Requires="a14">
          <p:sp>
            <p:nvSpPr>
              <p:cNvPr id="4"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CHS" altLang="en-US" dirty="0" smtClean="0"/>
                  <a:t>完成了算法设计，并已经完成算法。</a:t>
                </a:r>
                <a:endParaRPr lang="en-US" altLang="zh-CHS" dirty="0" smtClean="0"/>
              </a:p>
              <a:p>
                <a:pPr marL="400050" lvl="1" indent="-400050"/>
                <a:r>
                  <a:rPr lang="zh-CHS" altLang="en-US" dirty="0" smtClean="0"/>
                  <a:t>算法是融合了</a:t>
                </a:r>
                <a14:m>
                  <m:oMath xmlns:m="http://schemas.openxmlformats.org/officeDocument/2006/math">
                    <m:r>
                      <a:rPr lang="zh-CHS" altLang="en-US" i="1" smtClean="0">
                        <a:latin typeface="Cambria Math" panose="02040503050406030204" pitchFamily="18" charset="0"/>
                      </a:rPr>
                      <m:t>∝</m:t>
                    </m:r>
                  </m:oMath>
                </a14:m>
                <a:r>
                  <a:rPr lang="en-US" altLang="zh-CHS" baseline="30000" dirty="0" smtClean="0"/>
                  <a:t>++</a:t>
                </a:r>
                <a:r>
                  <a:rPr lang="zh-CHS" altLang="en-US" dirty="0" smtClean="0"/>
                  <a:t>和</a:t>
                </a:r>
                <a14:m>
                  <m:oMath xmlns:m="http://schemas.openxmlformats.org/officeDocument/2006/math">
                    <m:r>
                      <a:rPr lang="zh-CHS" altLang="en-US" i="1" smtClean="0">
                        <a:latin typeface="Cambria Math" panose="02040503050406030204" pitchFamily="18" charset="0"/>
                      </a:rPr>
                      <m:t>∝</m:t>
                    </m:r>
                  </m:oMath>
                </a14:m>
                <a:r>
                  <a:rPr lang="en-US" altLang="zh-CHS" baseline="30000" dirty="0" smtClean="0"/>
                  <a:t>#</a:t>
                </a:r>
                <a:r>
                  <a:rPr lang="zh-CHS" altLang="en-US" dirty="0" smtClean="0"/>
                  <a:t>的</a:t>
                </a:r>
                <a:r>
                  <a:rPr lang="zh-CHS" altLang="en-US" dirty="0"/>
                  <a:t>隐式</a:t>
                </a:r>
                <a:r>
                  <a:rPr lang="zh-CHS" altLang="en-US" dirty="0" smtClean="0"/>
                  <a:t>依赖和虚假依赖</a:t>
                </a:r>
                <a:endParaRPr lang="en-US" altLang="zh-CHS" dirty="0" smtClean="0"/>
              </a:p>
              <a:p>
                <a:pPr marL="400050" lvl="1" indent="-400050"/>
                <a:r>
                  <a:rPr lang="zh-CHS" altLang="en-US" dirty="0" smtClean="0"/>
                  <a:t>在融合中发现了并处理了其中的</a:t>
                </a:r>
                <a:r>
                  <a:rPr lang="zh-CHS" altLang="en-US" dirty="0"/>
                  <a:t>四</a:t>
                </a:r>
                <a:r>
                  <a:rPr lang="zh-CHS" altLang="en-US" dirty="0" smtClean="0"/>
                  <a:t>个问题</a:t>
                </a:r>
                <a:endParaRPr lang="en-US" altLang="zh-CHS"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804672" y="1839053"/>
                <a:ext cx="7882128" cy="4525963"/>
              </a:xfrm>
              <a:prstGeom prst="rect">
                <a:avLst/>
              </a:prstGeom>
              <a:blipFill rotWithShape="0">
                <a:blip r:embed="rId3"/>
                <a:stretch>
                  <a:fillRect l="-1392" t="-1482"/>
                </a:stretch>
              </a:blipFill>
            </p:spPr>
            <p:txBody>
              <a:bodyPr/>
              <a:lstStyle/>
              <a:p>
                <a:r>
                  <a:rPr lang="zh-CN" altLang="en-US">
                    <a:noFill/>
                  </a:rPr>
                  <a:t> </a:t>
                </a:r>
              </a:p>
            </p:txBody>
          </p:sp>
        </mc:Fallback>
      </mc:AlternateContent>
      <p:sp>
        <p:nvSpPr>
          <p:cNvPr id="5" name="矩形 4"/>
          <p:cNvSpPr/>
          <p:nvPr/>
        </p:nvSpPr>
        <p:spPr>
          <a:xfrm>
            <a:off x="1676400" y="3937442"/>
            <a:ext cx="2419349"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矩形 5"/>
          <p:cNvSpPr/>
          <p:nvPr/>
        </p:nvSpPr>
        <p:spPr>
          <a:xfrm>
            <a:off x="1676400" y="4770295"/>
            <a:ext cx="54292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7" name="矩形 6"/>
          <p:cNvSpPr/>
          <p:nvPr/>
        </p:nvSpPr>
        <p:spPr>
          <a:xfrm>
            <a:off x="1676400" y="5884720"/>
            <a:ext cx="495300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8" name="矩形 7"/>
          <p:cNvSpPr/>
          <p:nvPr/>
        </p:nvSpPr>
        <p:spPr>
          <a:xfrm>
            <a:off x="1676400" y="5042199"/>
            <a:ext cx="52006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Tree>
    <p:extLst>
      <p:ext uri="{BB962C8B-B14F-4D97-AF65-F5344CB8AC3E}">
        <p14:creationId xmlns:p14="http://schemas.microsoft.com/office/powerpoint/2010/main" val="2440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15" name="矩形 1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kumimoji="1" lang="zh-CHS" altLang="en-US" sz="2400" dirty="0"/>
              <a:t>从不完整日志中挖掘非自由选择结构</a:t>
            </a:r>
            <a:endParaRPr lang="zh-CHS" altLang="en-US" sz="2400" dirty="0"/>
          </a:p>
        </p:txBody>
      </p:sp>
      <p:sp>
        <p:nvSpPr>
          <p:cNvPr id="4" name="文本框 3"/>
          <p:cNvSpPr txBox="1"/>
          <p:nvPr/>
        </p:nvSpPr>
        <p:spPr>
          <a:xfrm>
            <a:off x="594360" y="1712976"/>
            <a:ext cx="2282952" cy="377952"/>
          </a:xfrm>
          <a:prstGeom prst="rect">
            <a:avLst/>
          </a:prstGeom>
          <a:solidFill>
            <a:schemeClr val="bg1"/>
          </a:solidFill>
        </p:spPr>
        <p:txBody>
          <a:bodyPr wrap="square" rtlCol="0">
            <a:spAutoFit/>
          </a:bodyPr>
          <a:lstStyle/>
          <a:p>
            <a:r>
              <a:rPr lang="zh-CHS" altLang="en-US" b="1" dirty="0" smtClean="0"/>
              <a:t>发现改进的虚假依赖</a:t>
            </a:r>
            <a:endParaRPr lang="zh-CHS" altLang="en-US" b="1" dirty="0"/>
          </a:p>
        </p:txBody>
      </p:sp>
      <p:sp>
        <p:nvSpPr>
          <p:cNvPr id="6" name="文本框 5"/>
          <p:cNvSpPr txBox="1"/>
          <p:nvPr/>
        </p:nvSpPr>
        <p:spPr>
          <a:xfrm>
            <a:off x="690284" y="4265834"/>
            <a:ext cx="1633728" cy="377952"/>
          </a:xfrm>
          <a:prstGeom prst="rect">
            <a:avLst/>
          </a:prstGeom>
          <a:solidFill>
            <a:schemeClr val="bg1"/>
          </a:solidFill>
        </p:spPr>
        <p:txBody>
          <a:bodyPr wrap="square" rtlCol="0">
            <a:spAutoFit/>
          </a:bodyPr>
          <a:lstStyle/>
          <a:p>
            <a:r>
              <a:rPr lang="zh-CHS" altLang="en-US" b="1" dirty="0" smtClean="0"/>
              <a:t>补充可达关系</a:t>
            </a:r>
            <a:endParaRPr lang="zh-CHS" altLang="en-US" b="1" dirty="0"/>
          </a:p>
        </p:txBody>
      </p:sp>
      <p:sp>
        <p:nvSpPr>
          <p:cNvPr id="11" name="文本框 10"/>
          <p:cNvSpPr txBox="1"/>
          <p:nvPr/>
        </p:nvSpPr>
        <p:spPr>
          <a:xfrm>
            <a:off x="690284" y="2252076"/>
            <a:ext cx="2987040" cy="646331"/>
          </a:xfrm>
          <a:prstGeom prst="rect">
            <a:avLst/>
          </a:prstGeom>
          <a:noFill/>
        </p:spPr>
        <p:txBody>
          <a:bodyPr wrap="square" rtlCol="0">
            <a:spAutoFit/>
          </a:bodyPr>
          <a:lstStyle/>
          <a:p>
            <a:r>
              <a:rPr lang="zh-CHS" altLang="en-US" dirty="0" smtClean="0"/>
              <a:t>对并行影响发现不可见任务做出改进</a:t>
            </a:r>
            <a:endParaRPr lang="zh-CHS" altLang="en-US" dirty="0"/>
          </a:p>
        </p:txBody>
      </p:sp>
      <p:sp>
        <p:nvSpPr>
          <p:cNvPr id="13" name="文本框 12"/>
          <p:cNvSpPr txBox="1"/>
          <p:nvPr/>
        </p:nvSpPr>
        <p:spPr>
          <a:xfrm>
            <a:off x="729592" y="4878333"/>
            <a:ext cx="2987040" cy="923330"/>
          </a:xfrm>
          <a:prstGeom prst="rect">
            <a:avLst/>
          </a:prstGeom>
          <a:noFill/>
        </p:spPr>
        <p:txBody>
          <a:bodyPr wrap="square" rtlCol="0">
            <a:spAutoFit/>
          </a:bodyPr>
          <a:lstStyle/>
          <a:p>
            <a:r>
              <a:rPr lang="zh-CHS" altLang="en-US" dirty="0" smtClean="0"/>
              <a:t>因为非自由选择结构中不可见任务不在可达关系中，需要人为的补充</a:t>
            </a:r>
            <a:endParaRPr lang="zh-CHS"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137806862"/>
              </p:ext>
            </p:extLst>
          </p:nvPr>
        </p:nvGraphicFramePr>
        <p:xfrm>
          <a:off x="4178989" y="4740519"/>
          <a:ext cx="4424752" cy="1479306"/>
        </p:xfrm>
        <a:graphic>
          <a:graphicData uri="http://schemas.openxmlformats.org/presentationml/2006/ole">
            <mc:AlternateContent xmlns:mc="http://schemas.openxmlformats.org/markup-compatibility/2006">
              <mc:Choice xmlns:v="urn:schemas-microsoft-com:vml" Requires="v">
                <p:oleObj spid="_x0000_s3176" name="Acrobat Document" r:id="rId3" imgW="28946415" imgH="6972129" progId="AcroExch.Document.11">
                  <p:embed/>
                </p:oleObj>
              </mc:Choice>
              <mc:Fallback>
                <p:oleObj name="Acrobat Document" r:id="rId3" imgW="28946415" imgH="6972129" progId="AcroExch.Document.11">
                  <p:embed/>
                  <p:pic>
                    <p:nvPicPr>
                      <p:cNvPr id="0" name=""/>
                      <p:cNvPicPr/>
                      <p:nvPr/>
                    </p:nvPicPr>
                    <p:blipFill>
                      <a:blip r:embed="rId4"/>
                      <a:stretch>
                        <a:fillRect/>
                      </a:stretch>
                    </p:blipFill>
                    <p:spPr>
                      <a:xfrm>
                        <a:off x="4178989" y="4740519"/>
                        <a:ext cx="4424752" cy="147930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50322227"/>
              </p:ext>
            </p:extLst>
          </p:nvPr>
        </p:nvGraphicFramePr>
        <p:xfrm>
          <a:off x="4337740" y="2090928"/>
          <a:ext cx="4107250" cy="1679266"/>
        </p:xfrm>
        <a:graphic>
          <a:graphicData uri="http://schemas.openxmlformats.org/presentationml/2006/ole">
            <mc:AlternateContent xmlns:mc="http://schemas.openxmlformats.org/markup-compatibility/2006">
              <mc:Choice xmlns:v="urn:schemas-microsoft-com:vml" Requires="v">
                <p:oleObj spid="_x0000_s3177" name="Acrobat Document" r:id="rId5" imgW="29432178" imgH="12030032" progId="AcroExch.Document.11">
                  <p:embed/>
                </p:oleObj>
              </mc:Choice>
              <mc:Fallback>
                <p:oleObj name="Acrobat Document" r:id="rId5" imgW="29432178" imgH="12030032" progId="AcroExch.Document.11">
                  <p:embed/>
                  <p:pic>
                    <p:nvPicPr>
                      <p:cNvPr id="0" name=""/>
                      <p:cNvPicPr/>
                      <p:nvPr/>
                    </p:nvPicPr>
                    <p:blipFill>
                      <a:blip r:embed="rId6"/>
                      <a:stretch>
                        <a:fillRect/>
                      </a:stretch>
                    </p:blipFill>
                    <p:spPr>
                      <a:xfrm>
                        <a:off x="4337740" y="2090928"/>
                        <a:ext cx="4107250" cy="1679266"/>
                      </a:xfrm>
                      <a:prstGeom prst="rect">
                        <a:avLst/>
                      </a:prstGeom>
                    </p:spPr>
                  </p:pic>
                </p:oleObj>
              </mc:Fallback>
            </mc:AlternateContent>
          </a:graphicData>
        </a:graphic>
      </p:graphicFrame>
    </p:spTree>
    <p:extLst>
      <p:ext uri="{BB962C8B-B14F-4D97-AF65-F5344CB8AC3E}">
        <p14:creationId xmlns:p14="http://schemas.microsoft.com/office/powerpoint/2010/main" val="907230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kumimoji="1" lang="zh-CHS" altLang="en-US" sz="2400" dirty="0"/>
              <a:t>从不完整日志中挖掘非自由选择结构</a:t>
            </a:r>
            <a:endParaRPr lang="zh-CHS" altLang="en-US" sz="2400" dirty="0"/>
          </a:p>
        </p:txBody>
      </p:sp>
      <p:sp>
        <p:nvSpPr>
          <p:cNvPr id="3" name="矩形 2"/>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4" name="文本框 3"/>
          <p:cNvSpPr txBox="1"/>
          <p:nvPr/>
        </p:nvSpPr>
        <p:spPr>
          <a:xfrm>
            <a:off x="594360" y="1712976"/>
            <a:ext cx="2282952" cy="369332"/>
          </a:xfrm>
          <a:prstGeom prst="rect">
            <a:avLst/>
          </a:prstGeom>
          <a:solidFill>
            <a:schemeClr val="bg1"/>
          </a:solidFill>
        </p:spPr>
        <p:txBody>
          <a:bodyPr wrap="square" rtlCol="0">
            <a:spAutoFit/>
          </a:bodyPr>
          <a:lstStyle/>
          <a:p>
            <a:r>
              <a:rPr lang="zh-CHS" altLang="en-US" b="1" dirty="0" smtClean="0"/>
              <a:t>发现非自由选择结构</a:t>
            </a:r>
            <a:endParaRPr lang="zh-CHS" altLang="en-US" b="1" dirty="0"/>
          </a:p>
        </p:txBody>
      </p:sp>
      <p:sp>
        <p:nvSpPr>
          <p:cNvPr id="5" name="矩形 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文本框 5"/>
          <p:cNvSpPr txBox="1"/>
          <p:nvPr/>
        </p:nvSpPr>
        <p:spPr>
          <a:xfrm>
            <a:off x="594360" y="4283298"/>
            <a:ext cx="1877568" cy="369332"/>
          </a:xfrm>
          <a:prstGeom prst="rect">
            <a:avLst/>
          </a:prstGeom>
          <a:solidFill>
            <a:schemeClr val="bg1"/>
          </a:solidFill>
        </p:spPr>
        <p:txBody>
          <a:bodyPr wrap="square" rtlCol="0">
            <a:spAutoFit/>
          </a:bodyPr>
          <a:lstStyle/>
          <a:p>
            <a:r>
              <a:rPr lang="zh-CHS" altLang="en-US" b="1" dirty="0" smtClean="0"/>
              <a:t>调整不可见任务</a:t>
            </a:r>
            <a:endParaRPr lang="zh-CHS" altLang="en-US" b="1" dirty="0"/>
          </a:p>
        </p:txBody>
      </p:sp>
      <p:graphicFrame>
        <p:nvGraphicFramePr>
          <p:cNvPr id="7" name="对象 6"/>
          <p:cNvGraphicFramePr>
            <a:graphicFrameLocks noChangeAspect="1"/>
          </p:cNvGraphicFramePr>
          <p:nvPr>
            <p:extLst>
              <p:ext uri="{D42A27DB-BD31-4B8C-83A1-F6EECF244321}">
                <p14:modId xmlns:p14="http://schemas.microsoft.com/office/powerpoint/2010/main" val="3602496625"/>
              </p:ext>
            </p:extLst>
          </p:nvPr>
        </p:nvGraphicFramePr>
        <p:xfrm>
          <a:off x="4133851" y="1997952"/>
          <a:ext cx="4473702" cy="2097048"/>
        </p:xfrm>
        <a:graphic>
          <a:graphicData uri="http://schemas.openxmlformats.org/presentationml/2006/ole">
            <mc:AlternateContent xmlns:mc="http://schemas.openxmlformats.org/markup-compatibility/2006">
              <mc:Choice xmlns:v="urn:schemas-microsoft-com:vml" Requires="v">
                <p:oleObj spid="_x0000_s4198" name="Acrobat Document" r:id="rId3" imgW="27993675" imgH="13125137" progId="AcroExch.Document.11">
                  <p:embed/>
                </p:oleObj>
              </mc:Choice>
              <mc:Fallback>
                <p:oleObj name="Acrobat Document" r:id="rId3" imgW="27993675" imgH="13125137" progId="AcroExch.Document.11">
                  <p:embed/>
                  <p:pic>
                    <p:nvPicPr>
                      <p:cNvPr id="0" name=""/>
                      <p:cNvPicPr/>
                      <p:nvPr/>
                    </p:nvPicPr>
                    <p:blipFill>
                      <a:blip r:embed="rId4"/>
                      <a:stretch>
                        <a:fillRect/>
                      </a:stretch>
                    </p:blipFill>
                    <p:spPr>
                      <a:xfrm>
                        <a:off x="4133851" y="1997952"/>
                        <a:ext cx="4473702" cy="209704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86681688"/>
              </p:ext>
            </p:extLst>
          </p:nvPr>
        </p:nvGraphicFramePr>
        <p:xfrm>
          <a:off x="4133851" y="4414365"/>
          <a:ext cx="4473702" cy="2228583"/>
        </p:xfrm>
        <a:graphic>
          <a:graphicData uri="http://schemas.openxmlformats.org/presentationml/2006/ole">
            <mc:AlternateContent xmlns:mc="http://schemas.openxmlformats.org/markup-compatibility/2006">
              <mc:Choice xmlns:v="urn:schemas-microsoft-com:vml" Requires="v">
                <p:oleObj spid="_x0000_s4199" name="Acrobat Document" r:id="rId5" imgW="28736697" imgH="15154133" progId="AcroExch.Document.11">
                  <p:embed/>
                </p:oleObj>
              </mc:Choice>
              <mc:Fallback>
                <p:oleObj name="Acrobat Document" r:id="rId5" imgW="28736697" imgH="15154133" progId="AcroExch.Document.11">
                  <p:embed/>
                  <p:pic>
                    <p:nvPicPr>
                      <p:cNvPr id="0" name=""/>
                      <p:cNvPicPr/>
                      <p:nvPr/>
                    </p:nvPicPr>
                    <p:blipFill>
                      <a:blip r:embed="rId6"/>
                      <a:stretch>
                        <a:fillRect/>
                      </a:stretch>
                    </p:blipFill>
                    <p:spPr>
                      <a:xfrm>
                        <a:off x="4133851" y="4414365"/>
                        <a:ext cx="4473702" cy="2228583"/>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CHS" altLang="en-US" dirty="0" smtClean="0"/>
              <a:t>当</a:t>
            </a:r>
            <a:r>
              <a:rPr lang="en-US" altLang="zh-CHS" dirty="0" smtClean="0"/>
              <a:t>L1L</a:t>
            </a:r>
            <a:r>
              <a:rPr lang="zh-CHS" altLang="en-US" dirty="0" smtClean="0"/>
              <a:t>与不可见任务结合时，需要将此类</a:t>
            </a:r>
            <a:r>
              <a:rPr lang="en-US" altLang="zh-CHS" dirty="0" smtClean="0"/>
              <a:t>L1L</a:t>
            </a:r>
            <a:r>
              <a:rPr lang="zh-CHS" altLang="en-US" dirty="0" smtClean="0"/>
              <a:t>处理。</a:t>
            </a:r>
            <a:endParaRPr lang="zh-CHS" altLang="en-US" dirty="0"/>
          </a:p>
        </p:txBody>
      </p:sp>
      <p:sp>
        <p:nvSpPr>
          <p:cNvPr id="12" name="文本框 11"/>
          <p:cNvSpPr txBox="1"/>
          <p:nvPr/>
        </p:nvSpPr>
        <p:spPr>
          <a:xfrm>
            <a:off x="594360" y="4917056"/>
            <a:ext cx="2987040" cy="923330"/>
          </a:xfrm>
          <a:prstGeom prst="rect">
            <a:avLst/>
          </a:prstGeom>
          <a:noFill/>
        </p:spPr>
        <p:txBody>
          <a:bodyPr wrap="square" rtlCol="0">
            <a:spAutoFit/>
          </a:bodyPr>
          <a:lstStyle/>
          <a:p>
            <a:r>
              <a:rPr lang="zh-CHS" altLang="en-US" dirty="0" smtClean="0"/>
              <a:t>为了保证模型的结构完成，需要对于不可见任务进行合并或分开。</a:t>
            </a:r>
            <a:endParaRPr lang="zh-CHS" altLang="en-US" dirty="0"/>
          </a:p>
        </p:txBody>
      </p:sp>
    </p:spTree>
    <p:extLst>
      <p:ext uri="{BB962C8B-B14F-4D97-AF65-F5344CB8AC3E}">
        <p14:creationId xmlns:p14="http://schemas.microsoft.com/office/powerpoint/2010/main" val="219534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4255008"/>
            <a:ext cx="8229600" cy="2097024"/>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pPr lvl="0"/>
            <a:r>
              <a:rPr kumimoji="1" lang="zh-CHS" altLang="en-US" sz="2400" dirty="0"/>
              <a:t>从不完整日志中挖掘非自由选择结构</a:t>
            </a:r>
            <a:endParaRPr lang="zh-CHS" altLang="en-US" sz="2400" dirty="0"/>
          </a:p>
        </p:txBody>
      </p:sp>
      <p:sp>
        <p:nvSpPr>
          <p:cNvPr id="3" name="矩形 2"/>
          <p:cNvSpPr/>
          <p:nvPr/>
        </p:nvSpPr>
        <p:spPr>
          <a:xfrm>
            <a:off x="457200" y="1901952"/>
            <a:ext cx="8229600" cy="209702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pic>
        <p:nvPicPr>
          <p:cNvPr id="4" name="图片 3"/>
          <p:cNvPicPr>
            <a:picLocks noChangeAspect="1"/>
          </p:cNvPicPr>
          <p:nvPr/>
        </p:nvPicPr>
        <p:blipFill>
          <a:blip r:embed="rId2"/>
          <a:stretch>
            <a:fillRect/>
          </a:stretch>
        </p:blipFill>
        <p:spPr>
          <a:xfrm>
            <a:off x="5077968" y="2019204"/>
            <a:ext cx="3442838" cy="1862519"/>
          </a:xfrm>
          <a:prstGeom prst="rect">
            <a:avLst/>
          </a:prstGeom>
        </p:spPr>
      </p:pic>
      <p:pic>
        <p:nvPicPr>
          <p:cNvPr id="5" name="图片 4"/>
          <p:cNvPicPr>
            <a:picLocks noChangeAspect="1"/>
          </p:cNvPicPr>
          <p:nvPr/>
        </p:nvPicPr>
        <p:blipFill>
          <a:blip r:embed="rId3"/>
          <a:stretch>
            <a:fillRect/>
          </a:stretch>
        </p:blipFill>
        <p:spPr>
          <a:xfrm>
            <a:off x="4572000" y="4693920"/>
            <a:ext cx="4105275" cy="1219200"/>
          </a:xfrm>
          <a:prstGeom prst="rect">
            <a:avLst/>
          </a:prstGeom>
        </p:spPr>
      </p:pic>
      <p:sp>
        <p:nvSpPr>
          <p:cNvPr id="7" name="文本框 6"/>
          <p:cNvSpPr txBox="1"/>
          <p:nvPr/>
        </p:nvSpPr>
        <p:spPr>
          <a:xfrm>
            <a:off x="594360" y="1712976"/>
            <a:ext cx="1149096" cy="369332"/>
          </a:xfrm>
          <a:prstGeom prst="rect">
            <a:avLst/>
          </a:prstGeom>
          <a:solidFill>
            <a:schemeClr val="bg1"/>
          </a:solidFill>
        </p:spPr>
        <p:txBody>
          <a:bodyPr wrap="square" rtlCol="0">
            <a:spAutoFit/>
          </a:bodyPr>
          <a:lstStyle/>
          <a:p>
            <a:r>
              <a:rPr lang="zh-CHS" altLang="en-US" b="1" dirty="0"/>
              <a:t>人工数据</a:t>
            </a:r>
          </a:p>
        </p:txBody>
      </p:sp>
      <p:sp>
        <p:nvSpPr>
          <p:cNvPr id="8" name="文本框 7"/>
          <p:cNvSpPr txBox="1"/>
          <p:nvPr/>
        </p:nvSpPr>
        <p:spPr>
          <a:xfrm>
            <a:off x="594360" y="4070342"/>
            <a:ext cx="1149096" cy="369332"/>
          </a:xfrm>
          <a:prstGeom prst="rect">
            <a:avLst/>
          </a:prstGeom>
          <a:solidFill>
            <a:schemeClr val="bg1"/>
          </a:solidFill>
        </p:spPr>
        <p:txBody>
          <a:bodyPr wrap="square" rtlCol="0">
            <a:spAutoFit/>
          </a:bodyPr>
          <a:lstStyle/>
          <a:p>
            <a:r>
              <a:rPr lang="zh-CHS" altLang="en-US" b="1" dirty="0"/>
              <a:t>真实</a:t>
            </a:r>
            <a:r>
              <a:rPr lang="zh-CHS" altLang="en-US" b="1" dirty="0" smtClean="0"/>
              <a:t>数据</a:t>
            </a:r>
            <a:endParaRPr lang="zh-CHS" altLang="en-US" b="1" dirty="0"/>
          </a:p>
        </p:txBody>
      </p:sp>
      <p:graphicFrame>
        <p:nvGraphicFramePr>
          <p:cNvPr id="11" name="表格 10"/>
          <p:cNvGraphicFramePr>
            <a:graphicFrameLocks noGrp="1"/>
          </p:cNvGraphicFramePr>
          <p:nvPr>
            <p:extLst>
              <p:ext uri="{D42A27DB-BD31-4B8C-83A1-F6EECF244321}">
                <p14:modId xmlns:p14="http://schemas.microsoft.com/office/powerpoint/2010/main" val="2937565749"/>
              </p:ext>
            </p:extLst>
          </p:nvPr>
        </p:nvGraphicFramePr>
        <p:xfrm>
          <a:off x="703387" y="2095382"/>
          <a:ext cx="4057298" cy="1689686"/>
        </p:xfrm>
        <a:graphic>
          <a:graphicData uri="http://schemas.openxmlformats.org/drawingml/2006/table">
            <a:tbl>
              <a:tblPr firstRow="1" bandRow="1">
                <a:tableStyleId>{00A15C55-8517-42AA-B614-E9B94910E393}</a:tableStyleId>
              </a:tblPr>
              <a:tblGrid>
                <a:gridCol w="2028649"/>
                <a:gridCol w="2028649"/>
              </a:tblGrid>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人工构造</a:t>
                      </a:r>
                      <a:endParaRPr lang="en-US" altLang="zh-CHS" dirty="0" smtClean="0"/>
                    </a:p>
                  </a:txBody>
                  <a:tcPr/>
                </a:tc>
              </a:tr>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40</a:t>
                      </a:r>
                      <a:r>
                        <a:rPr lang="zh-CHS" altLang="en-US" dirty="0" smtClean="0"/>
                        <a:t>个</a:t>
                      </a:r>
                      <a:endParaRPr lang="en-US" altLang="zh-CHS" dirty="0" smtClean="0"/>
                    </a:p>
                  </a:txBody>
                  <a:tcPr/>
                </a:tc>
              </a:tr>
              <a:tr h="524803">
                <a:tc>
                  <a:txBody>
                    <a:bodyPr/>
                    <a:lstStyle/>
                    <a:p>
                      <a:r>
                        <a:rPr lang="zh-CHS" altLang="en-US" dirty="0" smtClean="0"/>
                        <a:t>评价标准</a:t>
                      </a:r>
                      <a:endParaRPr lang="zh-CHS"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sz="1800" dirty="0" smtClean="0"/>
                        <a:t>Fitness,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HS" sz="1800" dirty="0" err="1" smtClean="0"/>
                        <a:t>Rediscoverability</a:t>
                      </a:r>
                      <a:endParaRPr lang="zh-CHS" altLang="en-US" sz="180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52167221"/>
              </p:ext>
            </p:extLst>
          </p:nvPr>
        </p:nvGraphicFramePr>
        <p:xfrm>
          <a:off x="594360" y="4461027"/>
          <a:ext cx="4057298" cy="1371600"/>
        </p:xfrm>
        <a:graphic>
          <a:graphicData uri="http://schemas.openxmlformats.org/drawingml/2006/table">
            <a:tbl>
              <a:tblPr firstRow="1" bandRow="1">
                <a:tableStyleId>{00A15C55-8517-42AA-B614-E9B94910E393}</a:tableStyleId>
              </a:tblPr>
              <a:tblGrid>
                <a:gridCol w="2028649"/>
                <a:gridCol w="2028649"/>
              </a:tblGrid>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东锅</a:t>
                      </a:r>
                      <a:r>
                        <a:rPr lang="en-US" altLang="zh-CHS" dirty="0" smtClean="0"/>
                        <a:t>+BPI Challenge2013</a:t>
                      </a:r>
                    </a:p>
                  </a:txBody>
                  <a:tcPr/>
                </a:tc>
              </a:tr>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HS"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40+1</a:t>
                      </a:r>
                    </a:p>
                  </a:txBody>
                  <a:tcPr/>
                </a:tc>
              </a:tr>
              <a:tr h="356856">
                <a:tc>
                  <a:txBody>
                    <a:bodyPr/>
                    <a:lstStyle/>
                    <a:p>
                      <a:r>
                        <a:rPr lang="zh-CHS" altLang="en-US" dirty="0" smtClean="0"/>
                        <a:t>评价标准</a:t>
                      </a:r>
                      <a:endParaRPr lang="zh-CHS"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HS" dirty="0" smtClean="0"/>
                        <a:t>Fitness</a:t>
                      </a:r>
                      <a:endParaRPr lang="zh-CHS" altLang="en-US" dirty="0"/>
                    </a:p>
                  </a:txBody>
                  <a:tcPr/>
                </a:tc>
              </a:tr>
            </a:tbl>
          </a:graphicData>
        </a:graphic>
      </p:graphicFrame>
    </p:spTree>
    <p:extLst>
      <p:ext uri="{BB962C8B-B14F-4D97-AF65-F5344CB8AC3E}">
        <p14:creationId xmlns:p14="http://schemas.microsoft.com/office/powerpoint/2010/main" val="1615397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r>
              <a:rPr kumimoji="1" lang="zh-CHS" altLang="en-US" sz="2400" dirty="0"/>
              <a:t>面向流程挖掘算法评估的典型模型库构建</a:t>
            </a:r>
          </a:p>
          <a:p>
            <a:pPr lvl="0"/>
            <a:endParaRPr lang="zh-CHS"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HS" altLang="en-US" b="1" dirty="0" smtClean="0"/>
              <a:t>流程模型属性约减</a:t>
            </a:r>
            <a:endParaRPr lang="zh-CHS" altLang="en-US" b="1" dirty="0"/>
          </a:p>
        </p:txBody>
      </p:sp>
      <p:sp>
        <p:nvSpPr>
          <p:cNvPr id="5" name="文本框 4"/>
          <p:cNvSpPr txBox="1"/>
          <p:nvPr/>
        </p:nvSpPr>
        <p:spPr>
          <a:xfrm>
            <a:off x="594360" y="2271284"/>
            <a:ext cx="3880104" cy="923330"/>
          </a:xfrm>
          <a:prstGeom prst="rect">
            <a:avLst/>
          </a:prstGeom>
          <a:noFill/>
        </p:spPr>
        <p:txBody>
          <a:bodyPr wrap="square" rtlCol="0">
            <a:spAutoFit/>
          </a:bodyPr>
          <a:lstStyle/>
          <a:p>
            <a:r>
              <a:rPr lang="zh-CHS" altLang="en-US" b="1" dirty="0" smtClean="0"/>
              <a:t>约减规则</a:t>
            </a:r>
            <a:endParaRPr lang="en-US" altLang="zh-CHS" b="1" dirty="0" smtClean="0"/>
          </a:p>
          <a:p>
            <a:r>
              <a:rPr lang="en-US" altLang="zh-CHS" dirty="0" smtClean="0"/>
              <a:t>1.</a:t>
            </a:r>
            <a:r>
              <a:rPr lang="zh-CHS" altLang="en-US" dirty="0" smtClean="0"/>
              <a:t>关于模型大小的属性应该被约减。</a:t>
            </a:r>
            <a:endParaRPr lang="en-US" altLang="zh-CHS" dirty="0" smtClean="0"/>
          </a:p>
          <a:p>
            <a:r>
              <a:rPr lang="en-US" altLang="zh-CHS" dirty="0" smtClean="0"/>
              <a:t>2.</a:t>
            </a:r>
            <a:r>
              <a:rPr lang="zh-CHS" altLang="en-US" dirty="0" smtClean="0"/>
              <a:t>关于模型</a:t>
            </a:r>
            <a:r>
              <a:rPr lang="en-US" altLang="zh-CHS" dirty="0" smtClean="0"/>
              <a:t>Connector</a:t>
            </a:r>
            <a:r>
              <a:rPr lang="zh-CHS" altLang="en-US" dirty="0" smtClean="0"/>
              <a:t>的应该被约减。</a:t>
            </a:r>
            <a:endParaRPr lang="zh-CHS" altLang="en-US" dirty="0"/>
          </a:p>
        </p:txBody>
      </p:sp>
      <p:sp>
        <p:nvSpPr>
          <p:cNvPr id="6" name="文本框 5"/>
          <p:cNvSpPr txBox="1"/>
          <p:nvPr/>
        </p:nvSpPr>
        <p:spPr>
          <a:xfrm>
            <a:off x="594360" y="3600031"/>
            <a:ext cx="3880104" cy="1200329"/>
          </a:xfrm>
          <a:prstGeom prst="rect">
            <a:avLst/>
          </a:prstGeom>
          <a:noFill/>
        </p:spPr>
        <p:txBody>
          <a:bodyPr wrap="square" rtlCol="0">
            <a:spAutoFit/>
          </a:bodyPr>
          <a:lstStyle/>
          <a:p>
            <a:r>
              <a:rPr lang="zh-CHS" altLang="en-US" b="1" dirty="0" smtClean="0"/>
              <a:t>保留属性</a:t>
            </a:r>
            <a:r>
              <a:rPr lang="en-US" altLang="zh-CHS" b="1" dirty="0" smtClean="0"/>
              <a:t>:</a:t>
            </a:r>
          </a:p>
          <a:p>
            <a:r>
              <a:rPr lang="en-US" altLang="zh-CHS" dirty="0" smtClean="0"/>
              <a:t>1.</a:t>
            </a:r>
            <a:r>
              <a:rPr lang="zh-CHS" altLang="en-US" dirty="0" smtClean="0"/>
              <a:t>不可见任务个数 </a:t>
            </a:r>
            <a:r>
              <a:rPr lang="en-US" altLang="zh-CHS" dirty="0" smtClean="0"/>
              <a:t>2.</a:t>
            </a:r>
            <a:r>
              <a:rPr lang="zh-CHS" altLang="en-US" dirty="0" smtClean="0"/>
              <a:t>重名任务个数</a:t>
            </a:r>
            <a:endParaRPr lang="en-US" altLang="zh-CHS" dirty="0" smtClean="0"/>
          </a:p>
          <a:p>
            <a:r>
              <a:rPr lang="en-US" altLang="zh-CHS" dirty="0" smtClean="0"/>
              <a:t>3.</a:t>
            </a:r>
            <a:r>
              <a:rPr lang="zh-CHS" altLang="en-US" dirty="0" smtClean="0"/>
              <a:t>非自由选择结构个数 </a:t>
            </a:r>
            <a:r>
              <a:rPr lang="en-US" altLang="zh-CHS" dirty="0" smtClean="0"/>
              <a:t>4.</a:t>
            </a:r>
            <a:r>
              <a:rPr lang="zh-CHS" altLang="en-US" dirty="0"/>
              <a:t>短循环个数</a:t>
            </a:r>
            <a:endParaRPr lang="en-US" altLang="zh-CHS" dirty="0" smtClean="0"/>
          </a:p>
          <a:p>
            <a:r>
              <a:rPr lang="en-US" altLang="zh-CHS" dirty="0" smtClean="0"/>
              <a:t>5.</a:t>
            </a:r>
            <a:r>
              <a:rPr lang="zh-CHS" altLang="en-US" dirty="0" smtClean="0"/>
              <a:t>嵌套循环个数 </a:t>
            </a:r>
            <a:r>
              <a:rPr lang="en-US" altLang="zh-CHS" dirty="0" smtClean="0"/>
              <a:t>6</a:t>
            </a:r>
            <a:r>
              <a:rPr lang="zh-CHS" altLang="en-US" dirty="0"/>
              <a:t>任意</a:t>
            </a:r>
            <a:r>
              <a:rPr lang="zh-CHS" altLang="en-US" dirty="0" smtClean="0"/>
              <a:t>循环</a:t>
            </a:r>
            <a:r>
              <a:rPr lang="zh-CHS" altLang="en-US" dirty="0"/>
              <a:t>个数 </a:t>
            </a:r>
          </a:p>
        </p:txBody>
      </p:sp>
      <p:sp>
        <p:nvSpPr>
          <p:cNvPr id="7" name="矩形 6"/>
          <p:cNvSpPr/>
          <p:nvPr/>
        </p:nvSpPr>
        <p:spPr>
          <a:xfrm>
            <a:off x="4793052" y="1905769"/>
            <a:ext cx="4089691" cy="391445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8" name="文本框 7"/>
          <p:cNvSpPr txBox="1"/>
          <p:nvPr/>
        </p:nvSpPr>
        <p:spPr>
          <a:xfrm>
            <a:off x="4907716" y="1712976"/>
            <a:ext cx="3429000" cy="369332"/>
          </a:xfrm>
          <a:prstGeom prst="rect">
            <a:avLst/>
          </a:prstGeom>
          <a:solidFill>
            <a:schemeClr val="bg1"/>
          </a:solidFill>
        </p:spPr>
        <p:txBody>
          <a:bodyPr wrap="square" rtlCol="0">
            <a:spAutoFit/>
          </a:bodyPr>
          <a:lstStyle/>
          <a:p>
            <a:r>
              <a:rPr lang="zh-CHS" altLang="en-US" b="1" dirty="0" smtClean="0"/>
              <a:t>设计通用有效参考流程模型集合</a:t>
            </a:r>
            <a:endParaRPr lang="zh-CHS" altLang="en-US" b="1" dirty="0"/>
          </a:p>
        </p:txBody>
      </p:sp>
      <p:sp>
        <p:nvSpPr>
          <p:cNvPr id="9" name="文本框 8"/>
          <p:cNvSpPr txBox="1"/>
          <p:nvPr/>
        </p:nvSpPr>
        <p:spPr>
          <a:xfrm>
            <a:off x="4793052" y="2317101"/>
            <a:ext cx="4184904" cy="646331"/>
          </a:xfrm>
          <a:prstGeom prst="rect">
            <a:avLst/>
          </a:prstGeom>
          <a:noFill/>
        </p:spPr>
        <p:txBody>
          <a:bodyPr wrap="square" rtlCol="0">
            <a:spAutoFit/>
          </a:bodyPr>
          <a:lstStyle/>
          <a:p>
            <a:r>
              <a:rPr lang="zh-CHS" altLang="en-US" dirty="0" smtClean="0"/>
              <a:t>根据</a:t>
            </a:r>
            <a:r>
              <a:rPr lang="zh-CHS" altLang="en-US" dirty="0"/>
              <a:t>六条</a:t>
            </a:r>
            <a:r>
              <a:rPr lang="zh-CHS" altLang="en-US" b="1" dirty="0" smtClean="0"/>
              <a:t>保留属性</a:t>
            </a:r>
            <a:r>
              <a:rPr lang="zh-CHS" altLang="en-US" dirty="0" smtClean="0"/>
              <a:t>构造参考模型集合</a:t>
            </a:r>
            <a:endParaRPr lang="en-US" altLang="zh-CHS" dirty="0" smtClean="0"/>
          </a:p>
          <a:p>
            <a:r>
              <a:rPr lang="zh-CHS" altLang="en-US" dirty="0" smtClean="0"/>
              <a:t>共</a:t>
            </a:r>
            <a:r>
              <a:rPr lang="en-US" altLang="zh-CHS" dirty="0" smtClean="0"/>
              <a:t>60</a:t>
            </a:r>
            <a:r>
              <a:rPr lang="zh-CHS" altLang="en-US" dirty="0" smtClean="0"/>
              <a:t>个模型，每个属性个</a:t>
            </a:r>
            <a:r>
              <a:rPr lang="en-US" altLang="zh-CHS" dirty="0" smtClean="0"/>
              <a:t>10</a:t>
            </a:r>
            <a:r>
              <a:rPr lang="zh-CHS" altLang="en-US" dirty="0" smtClean="0"/>
              <a:t>个人工模型</a:t>
            </a:r>
            <a:endParaRPr lang="zh-CHS" altLang="en-US" dirty="0"/>
          </a:p>
        </p:txBody>
      </p:sp>
      <p:pic>
        <p:nvPicPr>
          <p:cNvPr id="10" name="图片 9"/>
          <p:cNvPicPr>
            <a:picLocks noChangeAspect="1"/>
          </p:cNvPicPr>
          <p:nvPr/>
        </p:nvPicPr>
        <p:blipFill>
          <a:blip r:embed="rId3"/>
          <a:stretch>
            <a:fillRect/>
          </a:stretch>
        </p:blipFill>
        <p:spPr>
          <a:xfrm>
            <a:off x="4888524" y="3039638"/>
            <a:ext cx="3898745" cy="2704383"/>
          </a:xfrm>
          <a:prstGeom prst="rect">
            <a:avLst/>
          </a:prstGeom>
        </p:spPr>
      </p:pic>
    </p:spTree>
    <p:extLst>
      <p:ext uri="{BB962C8B-B14F-4D97-AF65-F5344CB8AC3E}">
        <p14:creationId xmlns:p14="http://schemas.microsoft.com/office/powerpoint/2010/main" val="196635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主要</a:t>
            </a:r>
            <a:r>
              <a:rPr lang="zh-CHS" altLang="en-US" dirty="0" smtClean="0"/>
              <a:t>工作</a:t>
            </a:r>
            <a:endParaRPr lang="en-US" altLang="zh-CHS" dirty="0" smtClean="0"/>
          </a:p>
          <a:p>
            <a:r>
              <a:rPr kumimoji="1" lang="zh-CHS" altLang="en-US" sz="2400" dirty="0"/>
              <a:t>面向流程挖掘算法评估的典型模型库构建</a:t>
            </a:r>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CHS" altLang="en-US" b="1" dirty="0" smtClean="0"/>
              <a:t>流程模型属性约减</a:t>
            </a:r>
            <a:endParaRPr lang="zh-CHS" altLang="en-US" b="1" dirty="0"/>
          </a:p>
        </p:txBody>
      </p:sp>
      <p:sp>
        <p:nvSpPr>
          <p:cNvPr id="5" name="矩形 4"/>
          <p:cNvSpPr/>
          <p:nvPr/>
        </p:nvSpPr>
        <p:spPr>
          <a:xfrm>
            <a:off x="4793052" y="1905769"/>
            <a:ext cx="4089691" cy="391445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文本框 5"/>
          <p:cNvSpPr txBox="1"/>
          <p:nvPr/>
        </p:nvSpPr>
        <p:spPr>
          <a:xfrm>
            <a:off x="4907716" y="1712976"/>
            <a:ext cx="3429000" cy="369332"/>
          </a:xfrm>
          <a:prstGeom prst="rect">
            <a:avLst/>
          </a:prstGeom>
          <a:solidFill>
            <a:schemeClr val="bg1"/>
          </a:solidFill>
        </p:spPr>
        <p:txBody>
          <a:bodyPr wrap="square" rtlCol="0">
            <a:spAutoFit/>
          </a:bodyPr>
          <a:lstStyle/>
          <a:p>
            <a:r>
              <a:rPr lang="zh-CHS" altLang="en-US" b="1" dirty="0" smtClean="0"/>
              <a:t>设计通用有效参考流程模型集合</a:t>
            </a:r>
            <a:endParaRPr lang="zh-CHS" altLang="en-US" b="1" dirty="0"/>
          </a:p>
        </p:txBody>
      </p:sp>
      <p:pic>
        <p:nvPicPr>
          <p:cNvPr id="7" name="图片 6"/>
          <p:cNvPicPr>
            <a:picLocks noChangeAspect="1"/>
          </p:cNvPicPr>
          <p:nvPr/>
        </p:nvPicPr>
        <p:blipFill>
          <a:blip r:embed="rId2"/>
          <a:stretch>
            <a:fillRect/>
          </a:stretch>
        </p:blipFill>
        <p:spPr>
          <a:xfrm>
            <a:off x="597375" y="3359017"/>
            <a:ext cx="3736913" cy="1184502"/>
          </a:xfrm>
          <a:prstGeom prst="rect">
            <a:avLst/>
          </a:prstGeom>
        </p:spPr>
      </p:pic>
      <p:pic>
        <p:nvPicPr>
          <p:cNvPr id="8" name="图片 7"/>
          <p:cNvPicPr>
            <a:picLocks noChangeAspect="1"/>
          </p:cNvPicPr>
          <p:nvPr/>
        </p:nvPicPr>
        <p:blipFill>
          <a:blip r:embed="rId3"/>
          <a:stretch>
            <a:fillRect/>
          </a:stretch>
        </p:blipFill>
        <p:spPr>
          <a:xfrm>
            <a:off x="696395" y="4543519"/>
            <a:ext cx="3637893" cy="1120501"/>
          </a:xfrm>
          <a:prstGeom prst="rect">
            <a:avLst/>
          </a:prstGeom>
        </p:spPr>
      </p:pic>
      <p:pic>
        <p:nvPicPr>
          <p:cNvPr id="9" name="图片 8"/>
          <p:cNvPicPr>
            <a:picLocks noChangeAspect="1"/>
          </p:cNvPicPr>
          <p:nvPr/>
        </p:nvPicPr>
        <p:blipFill>
          <a:blip r:embed="rId4"/>
          <a:stretch>
            <a:fillRect/>
          </a:stretch>
        </p:blipFill>
        <p:spPr>
          <a:xfrm>
            <a:off x="5174197" y="4656094"/>
            <a:ext cx="3543300" cy="895350"/>
          </a:xfrm>
          <a:prstGeom prst="rect">
            <a:avLst/>
          </a:prstGeom>
        </p:spPr>
      </p:pic>
      <p:pic>
        <p:nvPicPr>
          <p:cNvPr id="10" name="图片 9"/>
          <p:cNvPicPr>
            <a:picLocks noChangeAspect="1"/>
          </p:cNvPicPr>
          <p:nvPr/>
        </p:nvPicPr>
        <p:blipFill>
          <a:blip r:embed="rId5"/>
          <a:stretch>
            <a:fillRect/>
          </a:stretch>
        </p:blipFill>
        <p:spPr>
          <a:xfrm>
            <a:off x="5474234" y="3553274"/>
            <a:ext cx="2943225" cy="876300"/>
          </a:xfrm>
          <a:prstGeom prst="rect">
            <a:avLst/>
          </a:prstGeom>
        </p:spPr>
      </p:pic>
      <p:sp>
        <p:nvSpPr>
          <p:cNvPr id="13" name="文本框 12"/>
          <p:cNvSpPr txBox="1"/>
          <p:nvPr/>
        </p:nvSpPr>
        <p:spPr>
          <a:xfrm>
            <a:off x="5002639" y="2082308"/>
            <a:ext cx="3880104" cy="1477328"/>
          </a:xfrm>
          <a:prstGeom prst="rect">
            <a:avLst/>
          </a:prstGeom>
          <a:noFill/>
        </p:spPr>
        <p:txBody>
          <a:bodyPr wrap="square" rtlCol="0">
            <a:spAutoFit/>
          </a:bodyPr>
          <a:lstStyle/>
          <a:p>
            <a:r>
              <a:rPr lang="zh-CHS" altLang="en-US" dirty="0" smtClean="0"/>
              <a:t>在评估框架中，分别用通用参考模型集合与模型中自身的参考集合进行时间和准确度对比。</a:t>
            </a:r>
            <a:endParaRPr lang="en-US" altLang="zh-CHS" dirty="0" smtClean="0"/>
          </a:p>
          <a:p>
            <a:r>
              <a:rPr lang="zh-CHS" altLang="en-US" dirty="0"/>
              <a:t>时间</a:t>
            </a:r>
            <a:r>
              <a:rPr lang="en-US" altLang="zh-CHS" dirty="0" smtClean="0"/>
              <a:t>:</a:t>
            </a:r>
            <a:r>
              <a:rPr lang="zh-CHS" altLang="en-US" dirty="0"/>
              <a:t>通用</a:t>
            </a:r>
            <a:r>
              <a:rPr lang="zh-CHS" altLang="en-US" dirty="0" smtClean="0"/>
              <a:t>模型集大幅减少</a:t>
            </a:r>
            <a:endParaRPr lang="en-US" altLang="zh-CHS" dirty="0" smtClean="0"/>
          </a:p>
          <a:p>
            <a:r>
              <a:rPr lang="zh-CHS" altLang="en-US" dirty="0" smtClean="0"/>
              <a:t>准确度</a:t>
            </a:r>
            <a:r>
              <a:rPr lang="en-US" altLang="zh-CHS" dirty="0" smtClean="0"/>
              <a:t>:</a:t>
            </a:r>
            <a:r>
              <a:rPr lang="zh-CHS" altLang="en-US" dirty="0"/>
              <a:t>通用</a:t>
            </a:r>
            <a:r>
              <a:rPr lang="zh-CHS" altLang="en-US" dirty="0" smtClean="0"/>
              <a:t>模型</a:t>
            </a:r>
            <a:r>
              <a:rPr lang="zh-CHS" altLang="en-US" dirty="0" smtClean="0"/>
              <a:t>小幅</a:t>
            </a:r>
            <a:r>
              <a:rPr lang="zh-CHS" altLang="en-US" dirty="0" smtClean="0"/>
              <a:t>增加</a:t>
            </a:r>
            <a:endParaRPr lang="en-US" altLang="zh-CHS" dirty="0"/>
          </a:p>
        </p:txBody>
      </p:sp>
      <p:sp>
        <p:nvSpPr>
          <p:cNvPr id="14" name="文本框 13"/>
          <p:cNvSpPr txBox="1"/>
          <p:nvPr/>
        </p:nvSpPr>
        <p:spPr>
          <a:xfrm>
            <a:off x="594360" y="2085371"/>
            <a:ext cx="3977640" cy="1477328"/>
          </a:xfrm>
          <a:prstGeom prst="rect">
            <a:avLst/>
          </a:prstGeom>
          <a:noFill/>
        </p:spPr>
        <p:txBody>
          <a:bodyPr wrap="square" rtlCol="0">
            <a:spAutoFit/>
          </a:bodyPr>
          <a:lstStyle/>
          <a:p>
            <a:r>
              <a:rPr lang="zh-CHS" altLang="en-US" dirty="0" smtClean="0"/>
              <a:t>在评估框架中，分别用</a:t>
            </a:r>
            <a:r>
              <a:rPr lang="en-US" altLang="zh-CHS" dirty="0" smtClean="0"/>
              <a:t>48</a:t>
            </a:r>
            <a:r>
              <a:rPr lang="zh-CHS" altLang="en-US" dirty="0" smtClean="0"/>
              <a:t>维属性和</a:t>
            </a:r>
            <a:r>
              <a:rPr lang="en-US" altLang="zh-CHS" dirty="0" smtClean="0"/>
              <a:t>6</a:t>
            </a:r>
            <a:r>
              <a:rPr lang="zh-CHS" altLang="en-US" dirty="0" smtClean="0"/>
              <a:t>维属性，在时间和推荐准确度上进行对比。</a:t>
            </a:r>
            <a:endParaRPr lang="en-US" altLang="zh-CHS" dirty="0" smtClean="0"/>
          </a:p>
          <a:p>
            <a:r>
              <a:rPr lang="zh-CHS" altLang="en-US" dirty="0" smtClean="0"/>
              <a:t>时间</a:t>
            </a:r>
            <a:r>
              <a:rPr lang="en-US" altLang="zh-CHS" dirty="0" smtClean="0"/>
              <a:t>:6</a:t>
            </a:r>
            <a:r>
              <a:rPr lang="zh-CHS" altLang="en-US" dirty="0" smtClean="0"/>
              <a:t>维较短</a:t>
            </a:r>
            <a:endParaRPr lang="en-US" altLang="zh-CHS" dirty="0" smtClean="0"/>
          </a:p>
          <a:p>
            <a:r>
              <a:rPr lang="zh-CHS" altLang="en-US" dirty="0" smtClean="0"/>
              <a:t>准确度</a:t>
            </a:r>
            <a:r>
              <a:rPr lang="en-US" altLang="zh-CHS" dirty="0" smtClean="0"/>
              <a:t>:6</a:t>
            </a:r>
            <a:r>
              <a:rPr lang="zh-CHS" altLang="en-US" dirty="0" smtClean="0"/>
              <a:t>维较高</a:t>
            </a:r>
            <a:endParaRPr lang="en-US" altLang="zh-CHS" dirty="0" smtClean="0"/>
          </a:p>
        </p:txBody>
      </p:sp>
    </p:spTree>
    <p:extLst>
      <p:ext uri="{BB962C8B-B14F-4D97-AF65-F5344CB8AC3E}">
        <p14:creationId xmlns:p14="http://schemas.microsoft.com/office/powerpoint/2010/main" val="321879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654693665"/>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目录</a:t>
            </a:r>
            <a:endParaRPr lang="zh-CHS" altLang="en-US" dirty="0"/>
          </a:p>
        </p:txBody>
      </p:sp>
    </p:spTree>
    <p:extLst>
      <p:ext uri="{BB962C8B-B14F-4D97-AF65-F5344CB8AC3E}">
        <p14:creationId xmlns:p14="http://schemas.microsoft.com/office/powerpoint/2010/main" val="666996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03786747"/>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创新点</a:t>
            </a:r>
          </a:p>
        </p:txBody>
      </p:sp>
    </p:spTree>
    <p:extLst>
      <p:ext uri="{BB962C8B-B14F-4D97-AF65-F5344CB8AC3E}">
        <p14:creationId xmlns:p14="http://schemas.microsoft.com/office/powerpoint/2010/main" val="3659422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CHS" altLang="en-US" dirty="0"/>
              <a:t>创新点</a:t>
            </a:r>
          </a:p>
        </p:txBody>
      </p:sp>
      <p:sp>
        <p:nvSpPr>
          <p:cNvPr id="3"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kumimoji="1" lang="zh-CHS" altLang="en-US" dirty="0" smtClean="0"/>
              <a:t>流程挖掘算法设计</a:t>
            </a:r>
            <a:r>
              <a:rPr kumimoji="1" lang="en-US" altLang="zh-CHS" dirty="0" smtClean="0"/>
              <a:t>:</a:t>
            </a:r>
            <a:r>
              <a:rPr kumimoji="1" lang="zh-CHS" altLang="en-US" dirty="0" smtClean="0"/>
              <a:t>从不完整日志中挖掘非自由选择结构</a:t>
            </a:r>
            <a:endParaRPr lang="zh-CHS" altLang="en-US" dirty="0" smtClean="0"/>
          </a:p>
          <a:p>
            <a:pPr marL="1257300" lvl="3" indent="-400050"/>
            <a:r>
              <a:rPr lang="zh-CHS" altLang="en-US" dirty="0" smtClean="0"/>
              <a:t>可以</a:t>
            </a:r>
            <a:r>
              <a:rPr lang="zh-CHS" altLang="en-US" dirty="0"/>
              <a:t>同时挖掘不可见任务与非自由选择结构</a:t>
            </a:r>
            <a:endParaRPr lang="en-US" altLang="zh-CHS" dirty="0" smtClean="0"/>
          </a:p>
          <a:p>
            <a:r>
              <a:rPr kumimoji="1" lang="zh-CHS" altLang="en-US" dirty="0" smtClean="0"/>
              <a:t>构建面向</a:t>
            </a:r>
            <a:r>
              <a:rPr kumimoji="1" lang="zh-CHS" altLang="en-US" dirty="0"/>
              <a:t>流程挖掘算法评估的典型模型库构建</a:t>
            </a:r>
          </a:p>
          <a:p>
            <a:pPr marL="1257300" lvl="3" indent="-400050"/>
            <a:r>
              <a:rPr lang="zh-CHS" altLang="en-US" dirty="0" smtClean="0"/>
              <a:t>模型</a:t>
            </a:r>
            <a:r>
              <a:rPr lang="zh-CHS" altLang="en-US" dirty="0" smtClean="0"/>
              <a:t>属性约减</a:t>
            </a:r>
            <a:endParaRPr lang="en-US" altLang="zh-CHS" dirty="0" smtClean="0"/>
          </a:p>
          <a:p>
            <a:pPr marL="1257300" lvl="3" indent="-400050"/>
            <a:r>
              <a:rPr lang="zh-CHS" altLang="en-US" dirty="0"/>
              <a:t>一</a:t>
            </a:r>
            <a:r>
              <a:rPr lang="zh-CHS" altLang="en-US" dirty="0" smtClean="0"/>
              <a:t>组通用的有效参考流程模型</a:t>
            </a:r>
            <a:endParaRPr lang="en-US" altLang="zh-CHS" dirty="0" smtClean="0"/>
          </a:p>
        </p:txBody>
      </p:sp>
    </p:spTree>
    <p:extLst>
      <p:ext uri="{BB962C8B-B14F-4D97-AF65-F5344CB8AC3E}">
        <p14:creationId xmlns:p14="http://schemas.microsoft.com/office/powerpoint/2010/main" val="4230522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9681" y="2967335"/>
            <a:ext cx="5724645" cy="923330"/>
          </a:xfrm>
          <a:prstGeom prst="rect">
            <a:avLst/>
          </a:prstGeom>
          <a:ln>
            <a:noFill/>
          </a:ln>
        </p:spPr>
        <p:style>
          <a:lnRef idx="2">
            <a:schemeClr val="accent4"/>
          </a:lnRef>
          <a:fillRef idx="1001">
            <a:schemeClr val="lt1"/>
          </a:fillRef>
          <a:effectRef idx="0">
            <a:schemeClr val="accent4"/>
          </a:effectRef>
          <a:fontRef idx="minor">
            <a:schemeClr val="dk1"/>
          </a:fontRef>
        </p:style>
        <p:txBody>
          <a:bodyPr wrap="none" lIns="91440" tIns="45720" rIns="91440" bIns="45720">
            <a:spAutoFit/>
          </a:bodyPr>
          <a:lstStyle/>
          <a:p>
            <a:pPr algn="ctr"/>
            <a:r>
              <a:rPr lang="zh-CHS" alt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感谢老师批评指正</a:t>
            </a:r>
            <a:endParaRPr lang="zh-CHS"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04965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56109009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毕业论文题目</a:t>
            </a:r>
            <a:endParaRPr lang="zh-CHS" altLang="en-US" dirty="0"/>
          </a:p>
        </p:txBody>
      </p:sp>
    </p:spTree>
    <p:extLst>
      <p:ext uri="{BB962C8B-B14F-4D97-AF65-F5344CB8AC3E}">
        <p14:creationId xmlns:p14="http://schemas.microsoft.com/office/powerpoint/2010/main" val="26694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HS" dirty="0" smtClean="0"/>
                  <a:t>《</a:t>
                </a:r>
                <a:r>
                  <a:rPr kumimoji="1" lang="zh-CHS" altLang="en-US" dirty="0"/>
                  <a:t>复杂结构流程挖掘算法设计及其评估</a:t>
                </a:r>
                <a:r>
                  <a:rPr kumimoji="1" lang="zh-CHS" altLang="en-US" dirty="0" smtClean="0"/>
                  <a:t>模型库</a:t>
                </a:r>
                <a:r>
                  <a:rPr kumimoji="1" lang="zh-CHS" altLang="en-US" dirty="0" smtClean="0"/>
                  <a:t>构建</a:t>
                </a:r>
                <a:r>
                  <a:rPr lang="en-US" altLang="zh-CHS" dirty="0" smtClean="0"/>
                  <a:t>》</a:t>
                </a:r>
              </a:p>
              <a:p>
                <a:endParaRPr lang="en-US" altLang="zh-CHS" dirty="0" smtClean="0"/>
              </a:p>
              <a:p>
                <a:endParaRPr lang="en-US" altLang="zh-CHS" dirty="0" smtClean="0"/>
              </a:p>
              <a:p>
                <a:r>
                  <a:rPr lang="zh-CHS" altLang="en-US" dirty="0" smtClean="0"/>
                  <a:t>围绕</a:t>
                </a:r>
                <a:r>
                  <a:rPr lang="zh-CHS" altLang="en-US" b="1" dirty="0" smtClean="0"/>
                  <a:t>流程挖掘</a:t>
                </a:r>
                <a:r>
                  <a:rPr lang="zh-CHS" altLang="en-US" dirty="0" smtClean="0"/>
                  <a:t>做的两件事：</a:t>
                </a:r>
                <a:endParaRPr lang="en-US" altLang="zh-CHS" dirty="0" smtClean="0"/>
              </a:p>
              <a:p>
                <a:pPr lvl="1"/>
                <a:r>
                  <a:rPr lang="zh-CHS" altLang="en-US" dirty="0" smtClean="0"/>
                  <a:t>设计</a:t>
                </a:r>
                <a:r>
                  <a:rPr lang="zh-CHS" altLang="en-US" dirty="0" smtClean="0"/>
                  <a:t>付</a:t>
                </a:r>
                <a:r>
                  <a:rPr lang="zh-CHS" altLang="en-US" dirty="0" smtClean="0"/>
                  <a:t>流程</a:t>
                </a:r>
                <a:r>
                  <a:rPr lang="zh-CHS" altLang="en-US" dirty="0" smtClean="0"/>
                  <a:t>挖掘算法</a:t>
                </a:r>
                <a14:m>
                  <m:oMath xmlns:m="http://schemas.openxmlformats.org/officeDocument/2006/math">
                    <m:r>
                      <a:rPr lang="en-US" altLang="zh-CHS" b="0" i="0" smtClean="0">
                        <a:latin typeface="Cambria Math" panose="02040503050406030204" pitchFamily="18" charset="0"/>
                      </a:rPr>
                      <m:t>:</m:t>
                    </m:r>
                    <m:sSup>
                      <m:sSupPr>
                        <m:ctrlPr>
                          <a:rPr lang="en-US" altLang="zh-CHS" i="1" smtClean="0">
                            <a:latin typeface="Cambria Math" charset="0"/>
                          </a:rPr>
                        </m:ctrlPr>
                      </m:sSupPr>
                      <m:e>
                        <m:r>
                          <a:rPr lang="en-US" altLang="zh-CHS" i="1" smtClean="0">
                            <a:latin typeface="Cambria Math" panose="02040503050406030204" pitchFamily="18" charset="0"/>
                            <a:ea typeface="Cambria Math" panose="02040503050406030204" pitchFamily="18" charset="0"/>
                          </a:rPr>
                          <m:t>∝</m:t>
                        </m:r>
                      </m:e>
                      <m:sup>
                        <m:r>
                          <a:rPr lang="en-US" altLang="zh-CHS" b="0" i="1" smtClean="0">
                            <a:latin typeface="Cambria Math" panose="02040503050406030204" pitchFamily="18" charset="0"/>
                          </a:rPr>
                          <m:t>$</m:t>
                        </m:r>
                      </m:sup>
                    </m:sSup>
                  </m:oMath>
                </a14:m>
                <a:endParaRPr lang="en-US" altLang="zh-CHS" dirty="0" smtClean="0"/>
              </a:p>
              <a:p>
                <a:pPr lvl="2"/>
                <a:r>
                  <a:rPr lang="zh-CHS" altLang="en-US" dirty="0" smtClean="0"/>
                  <a:t>同时挖掘不可见任务与非自由选择结构</a:t>
                </a:r>
                <a:endParaRPr lang="en-US" altLang="zh-CHS" dirty="0" smtClean="0"/>
              </a:p>
              <a:p>
                <a:pPr lvl="1"/>
                <a:r>
                  <a:rPr lang="zh-CHS" altLang="en-US" dirty="0" smtClean="0"/>
                  <a:t>构建</a:t>
                </a:r>
                <a:r>
                  <a:rPr lang="zh-CHS" altLang="en-US" dirty="0" smtClean="0"/>
                  <a:t>流程挖掘</a:t>
                </a:r>
                <a:r>
                  <a:rPr lang="zh-CHS" altLang="en-US" dirty="0" smtClean="0"/>
                  <a:t>评估模型库</a:t>
                </a:r>
                <a:endParaRPr lang="zh-CHS" altLang="en-US" dirty="0" smtClean="0"/>
              </a:p>
              <a:p>
                <a:pPr lvl="2"/>
                <a:r>
                  <a:rPr lang="zh-CHS" altLang="en-US" dirty="0" smtClean="0"/>
                  <a:t>描述</a:t>
                </a:r>
                <a:r>
                  <a:rPr lang="zh-CHS" altLang="en-US" dirty="0" smtClean="0"/>
                  <a:t>流程模型的属性从</a:t>
                </a:r>
                <a:r>
                  <a:rPr lang="en-US" altLang="zh-CHS" dirty="0" smtClean="0"/>
                  <a:t>48</a:t>
                </a:r>
                <a:r>
                  <a:rPr lang="zh-CHS" altLang="en-US" dirty="0" smtClean="0"/>
                  <a:t>维降到</a:t>
                </a:r>
                <a:r>
                  <a:rPr lang="en-US" altLang="zh-CHS" dirty="0" smtClean="0"/>
                  <a:t>6</a:t>
                </a:r>
                <a:r>
                  <a:rPr lang="zh-CHS" altLang="en-US" dirty="0" smtClean="0"/>
                  <a:t>维</a:t>
                </a:r>
                <a:endParaRPr lang="en-US" altLang="zh-CHS" dirty="0" smtClean="0"/>
              </a:p>
              <a:p>
                <a:pPr lvl="2"/>
                <a:r>
                  <a:rPr lang="zh-CHS" altLang="en-US" dirty="0" smtClean="0"/>
                  <a:t>设计一组通用的有效参考模型集</a:t>
                </a:r>
                <a:endParaRPr lang="en-US" altLang="zh-CHS" dirty="0" smtClean="0"/>
              </a:p>
              <a:p>
                <a:endParaRPr lang="zh-CHS"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333" t="-1482" b="-1482"/>
                </a:stretch>
              </a:blipFill>
            </p:spPr>
            <p:txBody>
              <a:bodyPr/>
              <a:lstStyle/>
              <a:p>
                <a:r>
                  <a:rPr lang="zh-CHS" altLang="en-US">
                    <a:noFill/>
                  </a:rPr>
                  <a:t> </a:t>
                </a:r>
              </a:p>
            </p:txBody>
          </p:sp>
        </mc:Fallback>
      </mc:AlternateContent>
      <p:sp>
        <p:nvSpPr>
          <p:cNvPr id="5" name="标题 1"/>
          <p:cNvSpPr txBox="1">
            <a:spLocks/>
          </p:cNvSpPr>
          <p:nvPr/>
        </p:nvSpPr>
        <p:spPr>
          <a:xfrm>
            <a:off x="609600" y="4270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毕业论文题目</a:t>
            </a:r>
            <a:endParaRPr lang="zh-CHS" altLang="en-US" dirty="0"/>
          </a:p>
        </p:txBody>
      </p:sp>
    </p:spTree>
    <p:extLst>
      <p:ext uri="{BB962C8B-B14F-4D97-AF65-F5344CB8AC3E}">
        <p14:creationId xmlns:p14="http://schemas.microsoft.com/office/powerpoint/2010/main" val="162667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00265317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endParaRPr lang="zh-CHS" altLang="en-US" dirty="0"/>
          </a:p>
        </p:txBody>
      </p:sp>
    </p:spTree>
    <p:extLst>
      <p:ext uri="{BB962C8B-B14F-4D97-AF65-F5344CB8AC3E}">
        <p14:creationId xmlns:p14="http://schemas.microsoft.com/office/powerpoint/2010/main" val="2183602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endParaRPr lang="zh-CHS"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5046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HS" altLang="en-US" dirty="0" smtClean="0"/>
              <a:t>论文总共分为</a:t>
            </a:r>
            <a:r>
              <a:rPr lang="en-US" altLang="zh-CHS" dirty="0" smtClean="0"/>
              <a:t>5</a:t>
            </a:r>
            <a:r>
              <a:rPr lang="zh-CHS" altLang="en-US" dirty="0" smtClean="0"/>
              <a:t>章：</a:t>
            </a:r>
            <a:endParaRPr lang="en-US" altLang="zh-CHS" dirty="0" smtClean="0"/>
          </a:p>
          <a:p>
            <a:pPr lvl="1"/>
            <a:r>
              <a:rPr lang="zh-CHS" altLang="en-US" dirty="0" smtClean="0"/>
              <a:t>第</a:t>
            </a:r>
            <a:r>
              <a:rPr lang="en-US" altLang="zh-CHS" dirty="0" smtClean="0"/>
              <a:t>1</a:t>
            </a:r>
            <a:r>
              <a:rPr lang="zh-CHS" altLang="en-US" dirty="0" smtClean="0"/>
              <a:t>章绪论</a:t>
            </a:r>
            <a:endParaRPr lang="en-US" altLang="zh-CHS" dirty="0" smtClean="0"/>
          </a:p>
          <a:p>
            <a:pPr lvl="1"/>
            <a:r>
              <a:rPr lang="zh-CHS" altLang="en-US" dirty="0" smtClean="0"/>
              <a:t>第</a:t>
            </a:r>
            <a:r>
              <a:rPr lang="en-US" altLang="zh-CHS" dirty="0" smtClean="0"/>
              <a:t>2</a:t>
            </a:r>
            <a:r>
              <a:rPr lang="zh-CHS" altLang="en-US" dirty="0" smtClean="0"/>
              <a:t>章相关工作</a:t>
            </a:r>
            <a:endParaRPr lang="en-US" altLang="zh-CHS" dirty="0" smtClean="0"/>
          </a:p>
          <a:p>
            <a:pPr lvl="1"/>
            <a:r>
              <a:rPr lang="zh-CHS" altLang="en-US" dirty="0" smtClean="0"/>
              <a:t>第</a:t>
            </a:r>
            <a:r>
              <a:rPr lang="en-US" altLang="zh-CHS" dirty="0" smtClean="0"/>
              <a:t>3</a:t>
            </a:r>
            <a:r>
              <a:rPr lang="zh-CHS" altLang="en-US" dirty="0" smtClean="0"/>
              <a:t>章</a:t>
            </a:r>
            <a:r>
              <a:rPr kumimoji="1" lang="zh-CHS" altLang="en-US" dirty="0"/>
              <a:t>从不完整日志中挖掘非自由选择</a:t>
            </a:r>
            <a:r>
              <a:rPr kumimoji="1" lang="zh-CHS" altLang="en-US" dirty="0" smtClean="0"/>
              <a:t>结构</a:t>
            </a:r>
            <a:endParaRPr lang="en-US" altLang="zh-CHS" dirty="0" smtClean="0"/>
          </a:p>
          <a:p>
            <a:pPr lvl="1"/>
            <a:r>
              <a:rPr lang="zh-CHS" altLang="en-US" dirty="0" smtClean="0"/>
              <a:t>第</a:t>
            </a:r>
            <a:r>
              <a:rPr lang="en-US" altLang="zh-CHS" dirty="0" smtClean="0"/>
              <a:t>4</a:t>
            </a:r>
            <a:r>
              <a:rPr lang="zh-CHS" altLang="en-US" dirty="0"/>
              <a:t>章面向流程挖掘算法评估的典型模型库构建</a:t>
            </a:r>
          </a:p>
          <a:p>
            <a:pPr lvl="1"/>
            <a:r>
              <a:rPr lang="zh-CHS" altLang="en-US" dirty="0" smtClean="0"/>
              <a:t>第</a:t>
            </a:r>
            <a:r>
              <a:rPr lang="en-US" altLang="zh-CHS" dirty="0" smtClean="0"/>
              <a:t>5</a:t>
            </a:r>
            <a:r>
              <a:rPr lang="zh-CHS" altLang="en-US" dirty="0" smtClean="0"/>
              <a:t>章总结与展望</a:t>
            </a:r>
            <a:endParaRPr lang="en-US" altLang="zh-CHS" dirty="0"/>
          </a:p>
        </p:txBody>
      </p:sp>
    </p:spTree>
    <p:extLst>
      <p:ext uri="{BB962C8B-B14F-4D97-AF65-F5344CB8AC3E}">
        <p14:creationId xmlns:p14="http://schemas.microsoft.com/office/powerpoint/2010/main" val="421172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-1</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1" y="1663062"/>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HS" altLang="en-US" dirty="0" smtClean="0"/>
              <a:t>第</a:t>
            </a:r>
            <a:r>
              <a:rPr lang="en-US" altLang="zh-CHS" dirty="0" smtClean="0"/>
              <a:t>1</a:t>
            </a:r>
            <a:r>
              <a:rPr lang="zh-CHS" altLang="en-US" dirty="0" smtClean="0"/>
              <a:t>章绪论</a:t>
            </a:r>
            <a:endParaRPr lang="en-US" altLang="zh-CHS" dirty="0" smtClean="0"/>
          </a:p>
          <a:p>
            <a:pPr lvl="1"/>
            <a:r>
              <a:rPr lang="zh-CHS" altLang="en-US" dirty="0" smtClean="0"/>
              <a:t>选题的背景与意义</a:t>
            </a:r>
            <a:endParaRPr lang="en-US" altLang="zh-CHS" dirty="0" smtClean="0"/>
          </a:p>
          <a:p>
            <a:pPr lvl="1"/>
            <a:r>
              <a:rPr lang="zh-CHS" altLang="en-US" dirty="0"/>
              <a:t>基本</a:t>
            </a:r>
            <a:r>
              <a:rPr lang="zh-CHS" altLang="en-US" dirty="0" smtClean="0"/>
              <a:t>概念</a:t>
            </a:r>
            <a:endParaRPr lang="en-US" altLang="zh-CHS" dirty="0" smtClean="0"/>
          </a:p>
          <a:p>
            <a:pPr lvl="2"/>
            <a:r>
              <a:rPr lang="zh-CHS" altLang="en-US" dirty="0"/>
              <a:t>事件</a:t>
            </a:r>
            <a:r>
              <a:rPr lang="zh-CHS" altLang="en-US" dirty="0" smtClean="0"/>
              <a:t>日志、工作流网</a:t>
            </a:r>
            <a:endParaRPr lang="en-US" altLang="zh-CHS" dirty="0" smtClean="0"/>
          </a:p>
          <a:p>
            <a:pPr lvl="1"/>
            <a:r>
              <a:rPr lang="zh-CHS" altLang="en-US" dirty="0"/>
              <a:t>论文</a:t>
            </a:r>
            <a:r>
              <a:rPr lang="zh-CHS" altLang="en-US" dirty="0" smtClean="0"/>
              <a:t>主要贡献</a:t>
            </a:r>
            <a:endParaRPr lang="en-US" altLang="zh-CHS" dirty="0" smtClean="0"/>
          </a:p>
          <a:p>
            <a:pPr lvl="1"/>
            <a:r>
              <a:rPr lang="zh-CHS" altLang="en-US" dirty="0" smtClean="0"/>
              <a:t>论文章节安排</a:t>
            </a:r>
            <a:endParaRPr lang="en-US" altLang="zh-CHS" dirty="0" smtClean="0"/>
          </a:p>
          <a:p>
            <a:pPr lvl="1"/>
            <a:endParaRPr lang="en-US" altLang="zh-CHS" dirty="0"/>
          </a:p>
          <a:p>
            <a:endParaRPr lang="en-US" altLang="zh-CHS" dirty="0" smtClean="0"/>
          </a:p>
        </p:txBody>
      </p:sp>
      <p:sp>
        <p:nvSpPr>
          <p:cNvPr id="6" name="矩形 5"/>
          <p:cNvSpPr/>
          <p:nvPr/>
        </p:nvSpPr>
        <p:spPr>
          <a:xfrm>
            <a:off x="964406" y="2228850"/>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8" name="椭圆 7"/>
          <p:cNvSpPr/>
          <p:nvPr/>
        </p:nvSpPr>
        <p:spPr>
          <a:xfrm>
            <a:off x="1345908" y="179215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Tree>
    <p:extLst>
      <p:ext uri="{BB962C8B-B14F-4D97-AF65-F5344CB8AC3E}">
        <p14:creationId xmlns:p14="http://schemas.microsoft.com/office/powerpoint/2010/main" val="136327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-2</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mc:AlternateContent xmlns:mc="http://schemas.openxmlformats.org/markup-compatibility/2006" xmlns:a14="http://schemas.microsoft.com/office/drawing/2010/main">
        <mc:Choice Requires="a14">
          <p:sp>
            <p:nvSpPr>
              <p:cNvPr id="4" name="内容占位符 2"/>
              <p:cNvSpPr txBox="1">
                <a:spLocks/>
              </p:cNvSpPr>
              <p:nvPr/>
            </p:nvSpPr>
            <p:spPr>
              <a:xfrm>
                <a:off x="2877311" y="1839053"/>
                <a:ext cx="616191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HS" altLang="en-US" dirty="0" smtClean="0"/>
                  <a:t>第</a:t>
                </a:r>
                <a:r>
                  <a:rPr lang="en-US" altLang="zh-CHS" dirty="0" smtClean="0"/>
                  <a:t>2</a:t>
                </a:r>
                <a:r>
                  <a:rPr lang="zh-CHS" altLang="en-US" dirty="0" smtClean="0"/>
                  <a:t>章相关工作</a:t>
                </a:r>
                <a:endParaRPr lang="en-US" altLang="zh-CHS" dirty="0" smtClean="0"/>
              </a:p>
              <a:p>
                <a:pPr lvl="1"/>
                <a:r>
                  <a:rPr lang="zh-CHS" altLang="en-US" dirty="0" smtClean="0"/>
                  <a:t>相关挖掘算法介绍</a:t>
                </a:r>
                <a:endParaRPr lang="en-US" altLang="zh-CHS" dirty="0" smtClean="0"/>
              </a:p>
              <a:p>
                <a:pPr lvl="2"/>
                <a:r>
                  <a:rPr lang="zh-CHS" altLang="en-US" dirty="0"/>
                  <a:t>重点</a:t>
                </a:r>
                <a:r>
                  <a:rPr lang="zh-CHS" altLang="en-US" dirty="0" smtClean="0"/>
                  <a:t>介绍</a:t>
                </a:r>
                <a14:m>
                  <m:oMath xmlns:m="http://schemas.openxmlformats.org/officeDocument/2006/math">
                    <m:r>
                      <a:rPr lang="en-US" altLang="zh-CHS" i="1" smtClean="0">
                        <a:latin typeface="Cambria Math" panose="02040503050406030204" pitchFamily="18" charset="0"/>
                        <a:ea typeface="Cambria Math" panose="02040503050406030204" pitchFamily="18" charset="0"/>
                      </a:rPr>
                      <m:t>∝</m:t>
                    </m:r>
                  </m:oMath>
                </a14:m>
                <a:r>
                  <a:rPr lang="zh-CHS" altLang="en-US" dirty="0" smtClean="0"/>
                  <a:t>系列</a:t>
                </a:r>
                <a:r>
                  <a:rPr lang="en-US" altLang="zh-CHS" dirty="0" smtClean="0"/>
                  <a:t>:</a:t>
                </a:r>
                <a:r>
                  <a:rPr lang="en-US" altLang="zh-CHS" dirty="0">
                    <a:ea typeface="Cambria Math" panose="02040503050406030204" pitchFamily="18" charset="0"/>
                  </a:rPr>
                  <a:t> </a:t>
                </a:r>
                <a14:m>
                  <m:oMath xmlns:m="http://schemas.openxmlformats.org/officeDocument/2006/math">
                    <m:r>
                      <a:rPr lang="en-US" altLang="zh-CHS" i="1">
                        <a:latin typeface="Cambria Math" panose="02040503050406030204" pitchFamily="18" charset="0"/>
                        <a:ea typeface="Cambria Math" panose="02040503050406030204" pitchFamily="18" charset="0"/>
                      </a:rPr>
                      <m:t>∝</m:t>
                    </m:r>
                  </m:oMath>
                </a14:m>
                <a:r>
                  <a:rPr lang="en-US" altLang="zh-CHS" dirty="0" smtClean="0"/>
                  <a:t>,</a:t>
                </a:r>
                <a:r>
                  <a:rPr lang="en-US" altLang="zh-CHS" dirty="0">
                    <a:ea typeface="Cambria Math" panose="02040503050406030204" pitchFamily="18" charset="0"/>
                  </a:rPr>
                  <a:t> </a:t>
                </a:r>
                <a14:m>
                  <m:oMath xmlns:m="http://schemas.openxmlformats.org/officeDocument/2006/math">
                    <m:r>
                      <a:rPr lang="en-US" altLang="zh-CHS" i="1">
                        <a:latin typeface="Cambria Math" panose="02040503050406030204" pitchFamily="18" charset="0"/>
                        <a:ea typeface="Cambria Math" panose="02040503050406030204" pitchFamily="18" charset="0"/>
                      </a:rPr>
                      <m:t>∝</m:t>
                    </m:r>
                  </m:oMath>
                </a14:m>
                <a:r>
                  <a:rPr lang="en-US" altLang="zh-CHS" baseline="30000" dirty="0"/>
                  <a:t>++</a:t>
                </a:r>
                <a:r>
                  <a:rPr lang="en-US" altLang="zh-CHS" dirty="0" smtClean="0"/>
                  <a:t>,</a:t>
                </a:r>
                <a:r>
                  <a:rPr lang="en-US" altLang="zh-CHS" dirty="0" smtClean="0">
                    <a:ea typeface="Cambria Math" panose="02040503050406030204" pitchFamily="18" charset="0"/>
                  </a:rPr>
                  <a:t> </a:t>
                </a:r>
                <a14:m>
                  <m:oMath xmlns:m="http://schemas.openxmlformats.org/officeDocument/2006/math">
                    <m:r>
                      <a:rPr lang="en-US" altLang="zh-CHS" i="1">
                        <a:latin typeface="Cambria Math" panose="02040503050406030204" pitchFamily="18" charset="0"/>
                        <a:ea typeface="Cambria Math" panose="02040503050406030204" pitchFamily="18" charset="0"/>
                      </a:rPr>
                      <m:t>∝</m:t>
                    </m:r>
                  </m:oMath>
                </a14:m>
                <a:r>
                  <a:rPr lang="en-US" altLang="zh-CHS" dirty="0">
                    <a:ea typeface="Cambria Math" panose="02040503050406030204" pitchFamily="18" charset="0"/>
                  </a:rPr>
                  <a:t> </a:t>
                </a:r>
                <a:r>
                  <a:rPr lang="en-US" altLang="zh-CHS" baseline="30000" dirty="0" smtClean="0">
                    <a:ea typeface="Cambria Math" panose="02040503050406030204" pitchFamily="18" charset="0"/>
                  </a:rPr>
                  <a:t>#</a:t>
                </a:r>
              </a:p>
              <a:p>
                <a:pPr lvl="2"/>
                <a:r>
                  <a:rPr lang="en-US" altLang="zh-CHS" dirty="0" smtClean="0"/>
                  <a:t>Genetic, Heuristic, Region, ILP</a:t>
                </a:r>
              </a:p>
              <a:p>
                <a:pPr lvl="1"/>
                <a:r>
                  <a:rPr lang="zh-CHS" altLang="en-US" dirty="0" smtClean="0"/>
                  <a:t>流程挖掘算法评估框架介绍</a:t>
                </a:r>
                <a:endParaRPr lang="en-US" altLang="zh-CHS" dirty="0" smtClean="0"/>
              </a:p>
              <a:p>
                <a:pPr lvl="2"/>
                <a:r>
                  <a:rPr lang="zh-CHS" altLang="en-US" dirty="0" smtClean="0"/>
                  <a:t>基于专用模型全集的流程挖掘算法评估框架</a:t>
                </a:r>
                <a:endParaRPr lang="en-US" altLang="zh-CHS" dirty="0" smtClean="0"/>
              </a:p>
              <a:p>
                <a:pPr lvl="3"/>
                <a:r>
                  <a:rPr lang="en-US" altLang="zh-CHS" dirty="0" err="1" smtClean="0"/>
                  <a:t>Rozinat</a:t>
                </a:r>
                <a:r>
                  <a:rPr lang="zh-CHS" altLang="en-US" dirty="0" smtClean="0"/>
                  <a:t>和</a:t>
                </a:r>
                <a:r>
                  <a:rPr lang="en-US" altLang="zh-CHS" dirty="0" smtClean="0"/>
                  <a:t>SAC2012</a:t>
                </a:r>
                <a:r>
                  <a:rPr lang="zh-CHS" altLang="en-US" dirty="0" smtClean="0"/>
                  <a:t>论文</a:t>
                </a:r>
                <a:endParaRPr lang="en-US" altLang="zh-CHS" dirty="0" smtClean="0"/>
              </a:p>
              <a:p>
                <a:pPr lvl="2"/>
                <a:r>
                  <a:rPr lang="zh-CHS" altLang="en-US" dirty="0" smtClean="0"/>
                  <a:t>基于专用模型子集与推荐技术的流程挖掘算法评估框架</a:t>
                </a:r>
                <a:endParaRPr lang="en-US" altLang="zh-CHS" dirty="0" smtClean="0"/>
              </a:p>
              <a:p>
                <a:pPr lvl="3"/>
                <a:r>
                  <a:rPr lang="en-US" altLang="zh-CHS" dirty="0" smtClean="0"/>
                  <a:t>ICWS/TSC</a:t>
                </a:r>
                <a:r>
                  <a:rPr lang="zh-CHS" altLang="en-US" dirty="0" smtClean="0"/>
                  <a:t>论文</a:t>
                </a:r>
                <a:endParaRPr lang="en-US" altLang="zh-CHS"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2877311" y="1839053"/>
                <a:ext cx="6161913" cy="4525963"/>
              </a:xfrm>
              <a:prstGeom prst="rect">
                <a:avLst/>
              </a:prstGeom>
              <a:blipFill rotWithShape="0">
                <a:blip r:embed="rId3"/>
                <a:stretch>
                  <a:fillRect l="-1780" t="-1482" r="-989"/>
                </a:stretch>
              </a:blipFill>
            </p:spPr>
            <p:txBody>
              <a:bodyPr/>
              <a:lstStyle/>
              <a:p>
                <a:r>
                  <a:rPr lang="zh-CN" altLang="en-US">
                    <a:noFill/>
                  </a:rPr>
                  <a:t> </a:t>
                </a:r>
              </a:p>
            </p:txBody>
          </p:sp>
        </mc:Fallback>
      </mc:AlternateContent>
      <p:sp>
        <p:nvSpPr>
          <p:cNvPr id="5" name="矩形 4"/>
          <p:cNvSpPr/>
          <p:nvPr/>
        </p:nvSpPr>
        <p:spPr>
          <a:xfrm>
            <a:off x="964406" y="3224222"/>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椭圆 5"/>
          <p:cNvSpPr/>
          <p:nvPr/>
        </p:nvSpPr>
        <p:spPr>
          <a:xfrm>
            <a:off x="1345908" y="2820864"/>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Tree>
    <p:extLst>
      <p:ext uri="{BB962C8B-B14F-4D97-AF65-F5344CB8AC3E}">
        <p14:creationId xmlns:p14="http://schemas.microsoft.com/office/powerpoint/2010/main" val="1695520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CHS" altLang="en-US" dirty="0" smtClean="0"/>
              <a:t>框架结构</a:t>
            </a:r>
            <a:r>
              <a:rPr lang="en-US" altLang="zh-CHS" dirty="0" smtClean="0"/>
              <a:t>-3</a:t>
            </a:r>
            <a:endParaRPr lang="zh-CH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8094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HS" altLang="en-US" dirty="0" smtClean="0"/>
              <a:t>第</a:t>
            </a:r>
            <a:r>
              <a:rPr lang="en-US" altLang="zh-CHS" dirty="0" smtClean="0"/>
              <a:t>3</a:t>
            </a:r>
            <a:r>
              <a:rPr lang="zh-CHS" altLang="en-US" dirty="0" smtClean="0"/>
              <a:t>章</a:t>
            </a:r>
            <a:r>
              <a:rPr lang="en-US" altLang="zh-CHS" dirty="0" smtClean="0"/>
              <a:t> </a:t>
            </a:r>
            <a:r>
              <a:rPr kumimoji="1" lang="zh-CHS" altLang="en-US" dirty="0" smtClean="0"/>
              <a:t>从不</a:t>
            </a:r>
            <a:r>
              <a:rPr kumimoji="1" lang="zh-CHS" altLang="en-US" dirty="0"/>
              <a:t>完整日志中挖掘非自由选择</a:t>
            </a:r>
            <a:r>
              <a:rPr kumimoji="1" lang="zh-CHS" altLang="en-US" dirty="0" smtClean="0"/>
              <a:t>结构</a:t>
            </a:r>
            <a:endParaRPr lang="en-US" altLang="zh-CHS" dirty="0" smtClean="0"/>
          </a:p>
          <a:p>
            <a:pPr lvl="1"/>
            <a:r>
              <a:rPr lang="zh-CHS" altLang="zh-CHS" dirty="0"/>
              <a:t>流程挖掘算法</a:t>
            </a:r>
            <a:r>
              <a:rPr lang="zh-CHS" altLang="zh-CHS" dirty="0" smtClean="0"/>
              <a:t>概述</a:t>
            </a:r>
            <a:endParaRPr lang="en-US" altLang="zh-CHS" dirty="0" smtClean="0"/>
          </a:p>
          <a:p>
            <a:pPr lvl="2"/>
            <a:r>
              <a:rPr lang="zh-CHS" altLang="en-US" dirty="0" smtClean="0"/>
              <a:t>动机、基本关系、算法基本流程</a:t>
            </a:r>
            <a:r>
              <a:rPr lang="en-US" altLang="zh-CHS" dirty="0" smtClean="0"/>
              <a:t>(</a:t>
            </a:r>
            <a:r>
              <a:rPr lang="zh-CHS" altLang="en-US" dirty="0"/>
              <a:t>形式化</a:t>
            </a:r>
            <a:r>
              <a:rPr lang="en-US" altLang="zh-CHS" dirty="0" smtClean="0"/>
              <a:t>)</a:t>
            </a:r>
          </a:p>
          <a:p>
            <a:pPr lvl="1"/>
            <a:r>
              <a:rPr lang="zh-CHS" altLang="zh-CHS" dirty="0"/>
              <a:t>发现改进的虚假</a:t>
            </a:r>
            <a:r>
              <a:rPr lang="zh-CHS" altLang="zh-CHS" dirty="0" smtClean="0"/>
              <a:t>依赖</a:t>
            </a:r>
            <a:endParaRPr lang="en-US" altLang="zh-CHS" dirty="0" smtClean="0"/>
          </a:p>
          <a:p>
            <a:pPr lvl="1"/>
            <a:r>
              <a:rPr lang="zh-CHS" altLang="zh-CHS" dirty="0"/>
              <a:t>补充可达</a:t>
            </a:r>
            <a:r>
              <a:rPr lang="zh-CHS" altLang="zh-CHS" dirty="0" smtClean="0"/>
              <a:t>关系</a:t>
            </a:r>
            <a:endParaRPr lang="en-US" altLang="zh-CHS" dirty="0" smtClean="0"/>
          </a:p>
          <a:p>
            <a:pPr lvl="1"/>
            <a:r>
              <a:rPr lang="zh-CHS" altLang="zh-CHS" dirty="0"/>
              <a:t>发现非自由选择</a:t>
            </a:r>
            <a:r>
              <a:rPr lang="zh-CHS" altLang="zh-CHS" dirty="0" smtClean="0"/>
              <a:t>结构</a:t>
            </a:r>
            <a:endParaRPr lang="en-US" altLang="zh-CHS" dirty="0" smtClean="0"/>
          </a:p>
          <a:p>
            <a:pPr lvl="1"/>
            <a:r>
              <a:rPr lang="zh-CHS" altLang="zh-CHS" dirty="0"/>
              <a:t>调整不可见</a:t>
            </a:r>
            <a:r>
              <a:rPr lang="zh-CHS" altLang="zh-CHS" dirty="0" smtClean="0"/>
              <a:t>任务</a:t>
            </a:r>
            <a:endParaRPr lang="en-US" altLang="zh-CHS" dirty="0" smtClean="0"/>
          </a:p>
          <a:p>
            <a:pPr lvl="1"/>
            <a:r>
              <a:rPr lang="zh-CHS" altLang="zh-CHS" dirty="0"/>
              <a:t>算法的</a:t>
            </a:r>
            <a:r>
              <a:rPr lang="zh-CHS" altLang="zh-CHS" dirty="0" smtClean="0"/>
              <a:t>实现</a:t>
            </a:r>
            <a:endParaRPr lang="en-US" altLang="zh-CHS" dirty="0" smtClean="0"/>
          </a:p>
          <a:p>
            <a:pPr lvl="2"/>
            <a:r>
              <a:rPr lang="en-US" altLang="zh-CHS" dirty="0" err="1" smtClean="0"/>
              <a:t>BeehiveZ</a:t>
            </a:r>
            <a:r>
              <a:rPr lang="zh-CHS" altLang="en-US" dirty="0" smtClean="0"/>
              <a:t>上实现</a:t>
            </a:r>
            <a:endParaRPr lang="en-US" altLang="zh-CHS" dirty="0" smtClean="0"/>
          </a:p>
          <a:p>
            <a:pPr lvl="1"/>
            <a:r>
              <a:rPr lang="zh-CHS" altLang="zh-CHS" dirty="0"/>
              <a:t>实验设计与</a:t>
            </a:r>
            <a:r>
              <a:rPr lang="zh-CHS" altLang="zh-CHS" dirty="0" smtClean="0"/>
              <a:t>分析</a:t>
            </a:r>
            <a:endParaRPr lang="en-US" altLang="zh-CHS" dirty="0" smtClean="0"/>
          </a:p>
          <a:p>
            <a:pPr lvl="2"/>
            <a:r>
              <a:rPr lang="zh-CHS" altLang="en-US" dirty="0" smtClean="0"/>
              <a:t>人工、真实</a:t>
            </a:r>
            <a:endParaRPr lang="en-US" altLang="zh-CHS" dirty="0" smtClean="0"/>
          </a:p>
        </p:txBody>
      </p:sp>
      <p:sp>
        <p:nvSpPr>
          <p:cNvPr id="5" name="矩形 4"/>
          <p:cNvSpPr/>
          <p:nvPr/>
        </p:nvSpPr>
        <p:spPr>
          <a:xfrm>
            <a:off x="292892" y="4467234"/>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
        <p:nvSpPr>
          <p:cNvPr id="6" name="椭圆 5"/>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7" name="椭圆 6"/>
          <p:cNvSpPr/>
          <p:nvPr/>
        </p:nvSpPr>
        <p:spPr>
          <a:xfrm>
            <a:off x="674396" y="3945877"/>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HS" altLang="en-US"/>
          </a:p>
        </p:txBody>
      </p:sp>
      <p:sp>
        <p:nvSpPr>
          <p:cNvPr id="8" name="矩形 7"/>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CHS" altLang="en-US"/>
          </a:p>
        </p:txBody>
      </p:sp>
    </p:spTree>
    <p:extLst>
      <p:ext uri="{BB962C8B-B14F-4D97-AF65-F5344CB8AC3E}">
        <p14:creationId xmlns:p14="http://schemas.microsoft.com/office/powerpoint/2010/main" val="2190657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singhua" id="{0A0B8830-5BAA-4141-8E11-15CDB26D7654}" vid="{6D3DFA43-D358-40DB-871C-2FDDE2D2CA8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Tsinghua</Template>
  <TotalTime>6267</TotalTime>
  <Words>921</Words>
  <Application>Microsoft Macintosh PowerPoint</Application>
  <PresentationFormat>全屏显示(4:3)</PresentationFormat>
  <Paragraphs>174</Paragraphs>
  <Slides>22</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0" baseType="lpstr">
      <vt:lpstr>华文中宋</vt:lpstr>
      <vt:lpstr>宋体</vt:lpstr>
      <vt:lpstr>Calibri</vt:lpstr>
      <vt:lpstr>Cambria Math</vt:lpstr>
      <vt:lpstr>Gill Sans MT</vt:lpstr>
      <vt:lpstr>Arial</vt:lpstr>
      <vt:lpstr>Tsinghua</vt:lpstr>
      <vt:lpstr>Acrobat Document</vt:lpstr>
      <vt:lpstr>复杂结构流程挖掘算法设计及其评估模型库构建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ise.thss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汪抒浩</dc:creator>
  <cp:lastModifiedBy>Microsoft Office 用户</cp:lastModifiedBy>
  <cp:revision>476</cp:revision>
  <dcterms:created xsi:type="dcterms:W3CDTF">2014-08-30T11:19:58Z</dcterms:created>
  <dcterms:modified xsi:type="dcterms:W3CDTF">2015-04-07T02:11:07Z</dcterms:modified>
</cp:coreProperties>
</file>