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86" r:id="rId5"/>
    <p:sldMasterId id="2147483662" r:id="rId6"/>
    <p:sldMasterId id="2147483674" r:id="rId7"/>
  </p:sldMasterIdLst>
  <p:notesMasterIdLst>
    <p:notesMasterId r:id="rId23"/>
  </p:notesMasterIdLst>
  <p:sldIdLst>
    <p:sldId id="256" r:id="rId8"/>
    <p:sldId id="2678" r:id="rId9"/>
    <p:sldId id="2679" r:id="rId10"/>
    <p:sldId id="2680" r:id="rId11"/>
    <p:sldId id="2681" r:id="rId12"/>
    <p:sldId id="2664" r:id="rId13"/>
    <p:sldId id="2655" r:id="rId14"/>
    <p:sldId id="2684" r:id="rId15"/>
    <p:sldId id="2688" r:id="rId16"/>
    <p:sldId id="2683" r:id="rId17"/>
    <p:sldId id="2687" r:id="rId18"/>
    <p:sldId id="2685" r:id="rId19"/>
    <p:sldId id="2686" r:id="rId20"/>
    <p:sldId id="2689" r:id="rId21"/>
    <p:sldId id="2665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卜繁宇(Fanyu Bo)" initials="卜繁宇(Fanyu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B3F1"/>
    <a:srgbClr val="FA8D63"/>
    <a:srgbClr val="C7EEE8"/>
    <a:srgbClr val="FACCE1"/>
    <a:srgbClr val="FFFFFF"/>
    <a:srgbClr val="CFD5EA"/>
    <a:srgbClr val="6E88B6"/>
    <a:srgbClr val="4472C4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8542034-FE4F-4ADA-92B8-4CA66D0F0DF3}" styleName="腾讯文档-基本">
    <a:wholeTbl>
      <a:tcTxStyle>
        <a:fontRef idx="minor"/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6" autoAdjust="0"/>
    <p:restoredTop sz="95728" autoAdjust="0"/>
  </p:normalViewPr>
  <p:slideViewPr>
    <p:cSldViewPr snapToGrid="0">
      <p:cViewPr>
        <p:scale>
          <a:sx n="102" d="100"/>
          <a:sy n="102" d="100"/>
        </p:scale>
        <p:origin x="1040" y="224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22E8C-C2FA-4D43-969E-6BCEC6478C48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C1D7A-CCBB-42C4-B8DB-1DB3396560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C1D7A-CCBB-42C4-B8DB-1DB33965608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76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C1D7A-CCBB-42C4-B8DB-1DB33965608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523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C1D7A-CCBB-42C4-B8DB-1DB33965608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326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C1D7A-CCBB-42C4-B8DB-1DB33965608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438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C1D7A-CCBB-42C4-B8DB-1DB33965608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76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01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464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447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540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409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625" y="1592041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752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434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79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173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81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21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C0A2-561C-4029-9D85-A62FE0BA3F0C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B70F7-73BC-4209-9BE9-AD529FED56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1289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33F1-D536-41EA-9CF2-46F2991A59DB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2A6-DC75-4B5F-BEC7-F4CEEC2DAAF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33F1-D536-41EA-9CF2-46F2991A59DB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2A6-DC75-4B5F-BEC7-F4CEEC2DA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33F1-D536-41EA-9CF2-46F2991A59DB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2A6-DC75-4B5F-BEC7-F4CEEC2DA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33F1-D536-41EA-9CF2-46F2991A59DB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2A6-DC75-4B5F-BEC7-F4CEEC2DA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33F1-D536-41EA-9CF2-46F2991A59DB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2A6-DC75-4B5F-BEC7-F4CEEC2DA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33F1-D536-41EA-9CF2-46F2991A59DB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2A6-DC75-4B5F-BEC7-F4CEEC2DA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33F1-D536-41EA-9CF2-46F2991A59DB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2A6-DC75-4B5F-BEC7-F4CEEC2DA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33F1-D536-41EA-9CF2-46F2991A59DB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2A6-DC75-4B5F-BEC7-F4CEEC2DA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33F1-D536-41EA-9CF2-46F2991A59DB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2A6-DC75-4B5F-BEC7-F4CEEC2DA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33F1-D536-41EA-9CF2-46F2991A59DB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2A6-DC75-4B5F-BEC7-F4CEEC2DA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F33F1-D536-41EA-9CF2-46F2991A59DB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02A6-DC75-4B5F-BEC7-F4CEEC2DA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5064-9F64-46CE-AFC6-F5F9E1888A58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D1F8-B022-4456-A1CC-C9B43884319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5064-9F64-46CE-AFC6-F5F9E1888A58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D1F8-B022-4456-A1CC-C9B4388431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5064-9F64-46CE-AFC6-F5F9E1888A58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D1F8-B022-4456-A1CC-C9B4388431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5064-9F64-46CE-AFC6-F5F9E1888A58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D1F8-B022-4456-A1CC-C9B4388431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5064-9F64-46CE-AFC6-F5F9E1888A58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D1F8-B022-4456-A1CC-C9B4388431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5064-9F64-46CE-AFC6-F5F9E1888A58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D1F8-B022-4456-A1CC-C9B4388431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5064-9F64-46CE-AFC6-F5F9E1888A58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D1F8-B022-4456-A1CC-C9B4388431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5064-9F64-46CE-AFC6-F5F9E1888A58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D1F8-B022-4456-A1CC-C9B4388431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5064-9F64-46CE-AFC6-F5F9E1888A58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D1F8-B022-4456-A1CC-C9B4388431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5064-9F64-46CE-AFC6-F5F9E1888A58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D1F8-B022-4456-A1CC-C9B4388431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35064-9F64-46CE-AFC6-F5F9E1888A58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D1F8-B022-4456-A1CC-C9B4388431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6625" y="1592041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04E0-4029-4432-99D1-493017E15F03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DC312-E732-4E35-ACC6-8833826DABA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304E0-4029-4432-99D1-493017E15F03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DC312-E732-4E35-ACC6-8833826DAB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05" y="193675"/>
            <a:ext cx="5327915" cy="501650"/>
          </a:xfrm>
          <a:prstGeom prst="rect">
            <a:avLst/>
          </a:prstGeom>
          <a:solidFill>
            <a:srgbClr val="00ACD2"/>
          </a:solidFill>
          <a:ln>
            <a:solidFill>
              <a:srgbClr val="00ACD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hangingPunct="1"/>
            <a:endParaRPr lang="zh-CN" altLang="en-US" sz="2665" b="1" kern="1200" dirty="0">
              <a:ln>
                <a:noFill/>
              </a:ln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8" name="图片 7" descr="研究院logo-2021_画板 1"/>
          <p:cNvPicPr>
            <a:picLocks noChangeAspect="1"/>
          </p:cNvPicPr>
          <p:nvPr userDrawn="1"/>
        </p:nvPicPr>
        <p:blipFill>
          <a:blip r:embed="rId13" cstate="print"/>
          <a:srcRect l="18141" t="35065" r="16401" b="37065"/>
          <a:stretch>
            <a:fillRect/>
          </a:stretch>
        </p:blipFill>
        <p:spPr>
          <a:xfrm>
            <a:off x="10031730" y="265430"/>
            <a:ext cx="1791970" cy="4298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304E0-4029-4432-99D1-493017E15F03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DC312-E732-4E35-ACC6-8833826DABA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 descr="研究院logo-2021_画板 1"/>
          <p:cNvPicPr>
            <a:picLocks noChangeAspect="1"/>
          </p:cNvPicPr>
          <p:nvPr userDrawn="1"/>
        </p:nvPicPr>
        <p:blipFill>
          <a:blip r:embed="rId14" cstate="print"/>
          <a:srcRect l="18141" t="35065" r="16401" b="37065"/>
          <a:stretch>
            <a:fillRect/>
          </a:stretch>
        </p:blipFill>
        <p:spPr>
          <a:xfrm>
            <a:off x="10031730" y="265430"/>
            <a:ext cx="1791970" cy="42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F33F1-D536-41EA-9CF2-46F2991A59DB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202A6-DC75-4B5F-BEC7-F4CEEC2DAA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35064-9F64-46CE-AFC6-F5F9E1888A58}" type="datetimeFigureOut">
              <a:rPr lang="zh-CN" altLang="en-US" smtClean="0"/>
              <a:pPr/>
              <a:t>2025/7/18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8D1F8-B022-4456-A1CC-C9B4388431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研究院新logo白色透明底2021-0826"/>
          <p:cNvPicPr>
            <a:picLocks noChangeAspect="1"/>
          </p:cNvPicPr>
          <p:nvPr/>
        </p:nvPicPr>
        <p:blipFill>
          <a:blip r:embed="rId3" cstate="print"/>
          <a:srcRect t="34938" b="36534"/>
          <a:stretch>
            <a:fillRect/>
          </a:stretch>
        </p:blipFill>
        <p:spPr>
          <a:xfrm>
            <a:off x="6627667" y="5581939"/>
            <a:ext cx="5925388" cy="9504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56C2E9C-B8B2-0D13-D790-5112D6BE13DB}"/>
              </a:ext>
            </a:extLst>
          </p:cNvPr>
          <p:cNvSpPr txBox="1"/>
          <p:nvPr/>
        </p:nvSpPr>
        <p:spPr>
          <a:xfrm>
            <a:off x="575472" y="1757538"/>
            <a:ext cx="108102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Megasyllis</a:t>
            </a:r>
            <a:r>
              <a:rPr lang="en-US" altLang="zh-CN" sz="4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8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nipponica</a:t>
            </a:r>
            <a:r>
              <a:rPr lang="en-US" altLang="zh-CN" sz="4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genome assembly</a:t>
            </a:r>
            <a:endParaRPr lang="zh-CN" alt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7425F2-7B19-3954-54F6-D65044062BF4}"/>
              </a:ext>
            </a:extLst>
          </p:cNvPr>
          <p:cNvSpPr txBox="1"/>
          <p:nvPr/>
        </p:nvSpPr>
        <p:spPr>
          <a:xfrm>
            <a:off x="4158641" y="2768252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2025.07.23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606F3AF-2A26-97A7-433C-4817D35EF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572" y="1402916"/>
            <a:ext cx="4881537" cy="483036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BDBCE4B-EC0F-A4AA-A912-1FFFE54BDAA6}"/>
              </a:ext>
            </a:extLst>
          </p:cNvPr>
          <p:cNvSpPr txBox="1"/>
          <p:nvPr/>
        </p:nvSpPr>
        <p:spPr>
          <a:xfrm>
            <a:off x="1703540" y="628806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Hi-C scaffolding results indicated the presence of 13 chromosomes.</a:t>
            </a:r>
            <a:endParaRPr kumimoji="1"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9B466B-E805-EA0E-E06D-6F38790EFC42}"/>
              </a:ext>
            </a:extLst>
          </p:cNvPr>
          <p:cNvSpPr txBox="1"/>
          <p:nvPr/>
        </p:nvSpPr>
        <p:spPr>
          <a:xfrm>
            <a:off x="3068877" y="125260"/>
            <a:ext cx="532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120X DNBSEQ Hi-C data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下箭头 4">
            <a:extLst>
              <a:ext uri="{FF2B5EF4-FFF2-40B4-BE49-F238E27FC236}">
                <a16:creationId xmlns:a16="http://schemas.microsoft.com/office/drawing/2014/main" id="{001B8B1C-8E17-6EE5-F1CA-8E0C69FA3834}"/>
              </a:ext>
            </a:extLst>
          </p:cNvPr>
          <p:cNvSpPr/>
          <p:nvPr/>
        </p:nvSpPr>
        <p:spPr>
          <a:xfrm>
            <a:off x="5674290" y="713984"/>
            <a:ext cx="275573" cy="6388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B78E8F-6DF5-7076-E4F7-1E98270EBBB9}"/>
              </a:ext>
            </a:extLst>
          </p:cNvPr>
          <p:cNvSpPr txBox="1"/>
          <p:nvPr/>
        </p:nvSpPr>
        <p:spPr>
          <a:xfrm>
            <a:off x="2630465" y="764088"/>
            <a:ext cx="336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Chromosome-level assembly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1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26C4A53-1C46-3036-9C55-B169479FC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24" y="1102988"/>
            <a:ext cx="4283827" cy="572996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631C0EE-4F22-D8A8-5451-B30CD642ED01}"/>
              </a:ext>
            </a:extLst>
          </p:cNvPr>
          <p:cNvSpPr txBox="1"/>
          <p:nvPr/>
        </p:nvSpPr>
        <p:spPr>
          <a:xfrm>
            <a:off x="914400" y="140510"/>
            <a:ext cx="8832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assembly completeness with the published genomes of the subclass </a:t>
            </a:r>
            <a:r>
              <a:rPr lang="en" altLang="zh-CN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Errantia</a:t>
            </a:r>
            <a:r>
              <a:rPr lang="e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subclass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8C15D5-3563-DE68-9DE2-E0EEA266E271}"/>
              </a:ext>
            </a:extLst>
          </p:cNvPr>
          <p:cNvSpPr txBox="1"/>
          <p:nvPr/>
        </p:nvSpPr>
        <p:spPr>
          <a:xfrm>
            <a:off x="6100175" y="3394553"/>
            <a:ext cx="597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species also exhibits exceptionally high completeness.</a:t>
            </a:r>
            <a:endParaRPr kumimoji="1"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97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484E96E-85B4-7EA8-58FF-3DBCB3736D67}"/>
              </a:ext>
            </a:extLst>
          </p:cNvPr>
          <p:cNvSpPr txBox="1"/>
          <p:nvPr/>
        </p:nvSpPr>
        <p:spPr>
          <a:xfrm>
            <a:off x="0" y="304800"/>
            <a:ext cx="987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genome assembly continuity with that of Annelida phylum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D47549-B3B6-2B5E-D1BE-96230B4E2186}"/>
              </a:ext>
            </a:extLst>
          </p:cNvPr>
          <p:cNvSpPr txBox="1"/>
          <p:nvPr/>
        </p:nvSpPr>
        <p:spPr>
          <a:xfrm>
            <a:off x="2517914" y="914399"/>
            <a:ext cx="6785113" cy="87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species’ genome have been published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chromosome-level;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scaffold-level; and </a:t>
            </a: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contig-level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2C8D1D-1B1F-9B98-FAD2-C1C5CCB69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860" y="1853533"/>
            <a:ext cx="5821017" cy="39424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26ECD35-6B4B-0423-5740-91FECDA8A3D7}"/>
              </a:ext>
            </a:extLst>
          </p:cNvPr>
          <p:cNvSpPr txBox="1"/>
          <p:nvPr/>
        </p:nvSpPr>
        <p:spPr>
          <a:xfrm>
            <a:off x="551146" y="6082021"/>
            <a:ext cx="1136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genome assembly continuity of the marine worm is among the highest within all published annelid genomes.</a:t>
            </a:r>
            <a:endParaRPr kumimoji="1"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800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55CCE9-4CF4-48DB-A9DF-EF73BECA8884}"/>
              </a:ext>
            </a:extLst>
          </p:cNvPr>
          <p:cNvSpPr txBox="1"/>
          <p:nvPr/>
        </p:nvSpPr>
        <p:spPr>
          <a:xfrm>
            <a:off x="3617843" y="225287"/>
            <a:ext cx="492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0D457C-E323-96CA-AFF7-D7C2A6F0BE47}"/>
              </a:ext>
            </a:extLst>
          </p:cNvPr>
          <p:cNvSpPr txBox="1"/>
          <p:nvPr/>
        </p:nvSpPr>
        <p:spPr>
          <a:xfrm>
            <a:off x="1177447" y="3958225"/>
            <a:ext cx="10208712" cy="2542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" altLang="zh-C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First, we generated sufficient WGS, HiFi, and Hi-C datasets for </a:t>
            </a:r>
            <a:r>
              <a:rPr lang="en" altLang="zh-CN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male individual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" altLang="zh-C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Leveraging the above assembly–annotation–evaluation pipeline, we successfully constructed the genome map for </a:t>
            </a:r>
            <a:r>
              <a:rPr lang="en" altLang="zh-CN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male marine worm</a:t>
            </a:r>
            <a:r>
              <a:rPr lang="en" altLang="zh-C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" altLang="zh-C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chromosome-level assembly consisting of </a:t>
            </a:r>
            <a:r>
              <a:rPr lang="en" altLang="zh-CN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 chromosomes</a:t>
            </a:r>
            <a:r>
              <a:rPr lang="en" altLang="zh-C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" altLang="zh-C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assessments from multiple perspectives confirm that the assembly exhibits both high completeness and excellent continuity.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1C1EFA-1686-02AD-26B2-97FF2B790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226" y="810922"/>
            <a:ext cx="8136699" cy="327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0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0E39DD6-6B0A-5FA7-300B-E8749570B2DC}"/>
              </a:ext>
            </a:extLst>
          </p:cNvPr>
          <p:cNvSpPr txBox="1"/>
          <p:nvPr/>
        </p:nvSpPr>
        <p:spPr>
          <a:xfrm>
            <a:off x="594038" y="1981769"/>
            <a:ext cx="107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Genome assembly and annotation can be downloaded following the link: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251355-6894-A4A9-3F2A-DF44ABBE5182}"/>
              </a:ext>
            </a:extLst>
          </p:cNvPr>
          <p:cNvSpPr txBox="1"/>
          <p:nvPr/>
        </p:nvSpPr>
        <p:spPr>
          <a:xfrm>
            <a:off x="3228109" y="28702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u="sng" dirty="0">
                <a:solidFill>
                  <a:srgbClr val="07B3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https://github.com/guoqunfei/Megasyllis_nipponica</a:t>
            </a:r>
          </a:p>
        </p:txBody>
      </p:sp>
    </p:spTree>
    <p:extLst>
      <p:ext uri="{BB962C8B-B14F-4D97-AF65-F5344CB8AC3E}">
        <p14:creationId xmlns:p14="http://schemas.microsoft.com/office/powerpoint/2010/main" val="282479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24CC77D-57D1-EC15-150E-CA86ED62C43D}"/>
              </a:ext>
            </a:extLst>
          </p:cNvPr>
          <p:cNvSpPr txBox="1"/>
          <p:nvPr/>
        </p:nvSpPr>
        <p:spPr>
          <a:xfrm>
            <a:off x="0" y="2859613"/>
            <a:ext cx="12192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800" dirty="0">
                <a:solidFill>
                  <a:srgbClr val="00ACD2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THANKS</a:t>
            </a:r>
            <a:endParaRPr lang="zh-CN" altLang="en-US" sz="6800" dirty="0">
              <a:solidFill>
                <a:srgbClr val="00ACD2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C4177F-79D4-2D35-9F44-4631357F9FA2}"/>
              </a:ext>
            </a:extLst>
          </p:cNvPr>
          <p:cNvSpPr txBox="1"/>
          <p:nvPr/>
        </p:nvSpPr>
        <p:spPr>
          <a:xfrm>
            <a:off x="1673087" y="5454788"/>
            <a:ext cx="8845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ACD2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OMICS FOR ALL</a:t>
            </a:r>
          </a:p>
          <a:p>
            <a:pPr algn="ctr"/>
            <a:r>
              <a:rPr lang="zh-CN" altLang="en-US" sz="1600" dirty="0">
                <a:solidFill>
                  <a:srgbClr val="00ACD2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基  因  科  技  造  福  人  类</a:t>
            </a:r>
          </a:p>
        </p:txBody>
      </p:sp>
    </p:spTree>
    <p:extLst>
      <p:ext uri="{BB962C8B-B14F-4D97-AF65-F5344CB8AC3E}">
        <p14:creationId xmlns:p14="http://schemas.microsoft.com/office/powerpoint/2010/main" val="179199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11FEE98-432F-2C6A-05C5-8CFC368C86B5}"/>
              </a:ext>
            </a:extLst>
          </p:cNvPr>
          <p:cNvGraphicFramePr>
            <a:graphicFrameLocks noGrp="1"/>
          </p:cNvGraphicFramePr>
          <p:nvPr/>
        </p:nvGraphicFramePr>
        <p:xfrm>
          <a:off x="203116" y="833493"/>
          <a:ext cx="6075607" cy="526528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618949">
                  <a:extLst>
                    <a:ext uri="{9D8B030D-6E8A-4147-A177-3AD203B41FA5}">
                      <a16:colId xmlns:a16="http://schemas.microsoft.com/office/drawing/2014/main" val="328152557"/>
                    </a:ext>
                  </a:extLst>
                </a:gridCol>
                <a:gridCol w="1546187">
                  <a:extLst>
                    <a:ext uri="{9D8B030D-6E8A-4147-A177-3AD203B41FA5}">
                      <a16:colId xmlns:a16="http://schemas.microsoft.com/office/drawing/2014/main" val="1229466100"/>
                    </a:ext>
                  </a:extLst>
                </a:gridCol>
                <a:gridCol w="2910471">
                  <a:extLst>
                    <a:ext uri="{9D8B030D-6E8A-4147-A177-3AD203B41FA5}">
                      <a16:colId xmlns:a16="http://schemas.microsoft.com/office/drawing/2014/main" val="125839434"/>
                    </a:ext>
                  </a:extLst>
                </a:gridCol>
              </a:tblGrid>
              <a:tr h="587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sample 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BGI sample 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detail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96492"/>
                  </a:ext>
                </a:extLst>
              </a:tr>
              <a:tr h="36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DNA1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MegNDNA1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individuals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04176706"/>
                  </a:ext>
                </a:extLst>
              </a:tr>
              <a:tr h="36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DNA2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MegNDNA2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male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0752910"/>
                  </a:ext>
                </a:extLst>
              </a:tr>
              <a:tr h="36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DNA3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MegNDNA3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adult without a stolon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68369980"/>
                  </a:ext>
                </a:extLst>
              </a:tr>
              <a:tr h="36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DNA4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MegNDNA4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adult without a stolon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54827182"/>
                  </a:ext>
                </a:extLst>
              </a:tr>
              <a:tr h="36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DNA5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MegNDNA5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adult without a stolon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34367779"/>
                  </a:ext>
                </a:extLst>
              </a:tr>
              <a:tr h="36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DNA6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MegNDNA6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adult without a stolon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8548835"/>
                  </a:ext>
                </a:extLst>
              </a:tr>
              <a:tr h="36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Tissue1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Tissue1A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individuals without </a:t>
                      </a:r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stolons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43919837"/>
                  </a:ext>
                </a:extLst>
              </a:tr>
              <a:tr h="36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Tissue2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Tissue2A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individuals without </a:t>
                      </a:r>
                      <a:r>
                        <a:rPr lang="en-US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stolons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07163554"/>
                  </a:ext>
                </a:extLst>
              </a:tr>
              <a:tr h="36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Tissue3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Tissue3A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50912151"/>
                  </a:ext>
                </a:extLst>
              </a:tr>
              <a:tr h="36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Tissue4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Tissue4A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female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50718616"/>
                  </a:ext>
                </a:extLst>
              </a:tr>
              <a:tr h="3678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Tissue5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Tissue5A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1328742"/>
                  </a:ext>
                </a:extLst>
              </a:tr>
              <a:tr h="6305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Tissue6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Tissue6A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adult without a stolon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1500444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6376AB3C-1D87-F754-944A-35AFD17F7447}"/>
              </a:ext>
            </a:extLst>
          </p:cNvPr>
          <p:cNvSpPr txBox="1"/>
          <p:nvPr/>
        </p:nvSpPr>
        <p:spPr>
          <a:xfrm>
            <a:off x="121830" y="272683"/>
            <a:ext cx="237445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First batch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8CB2D1-53DF-86CE-789F-10B2F5CFCA49}"/>
              </a:ext>
            </a:extLst>
          </p:cNvPr>
          <p:cNvSpPr txBox="1"/>
          <p:nvPr/>
        </p:nvSpPr>
        <p:spPr>
          <a:xfrm>
            <a:off x="4320192" y="6071605"/>
            <a:ext cx="2078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2024/11/11 HK received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5285224-7883-C6D4-B395-8E77DB5B8836}"/>
              </a:ext>
            </a:extLst>
          </p:cNvPr>
          <p:cNvGraphicFramePr>
            <a:graphicFrameLocks noGrp="1"/>
          </p:cNvGraphicFramePr>
          <p:nvPr/>
        </p:nvGraphicFramePr>
        <p:xfrm>
          <a:off x="6409214" y="833866"/>
          <a:ext cx="5573486" cy="526528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621047">
                  <a:extLst>
                    <a:ext uri="{9D8B030D-6E8A-4147-A177-3AD203B41FA5}">
                      <a16:colId xmlns:a16="http://schemas.microsoft.com/office/drawing/2014/main" val="1623419851"/>
                    </a:ext>
                  </a:extLst>
                </a:gridCol>
                <a:gridCol w="1548190">
                  <a:extLst>
                    <a:ext uri="{9D8B030D-6E8A-4147-A177-3AD203B41FA5}">
                      <a16:colId xmlns:a16="http://schemas.microsoft.com/office/drawing/2014/main" val="2532018308"/>
                    </a:ext>
                  </a:extLst>
                </a:gridCol>
                <a:gridCol w="2404249">
                  <a:extLst>
                    <a:ext uri="{9D8B030D-6E8A-4147-A177-3AD203B41FA5}">
                      <a16:colId xmlns:a16="http://schemas.microsoft.com/office/drawing/2014/main" val="3485084670"/>
                    </a:ext>
                  </a:extLst>
                </a:gridCol>
              </a:tblGrid>
              <a:tr h="5963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sample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BGI sample 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detail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217100"/>
                  </a:ext>
                </a:extLst>
              </a:tr>
              <a:tr h="311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M5-1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M5-1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males pooling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2230700"/>
                  </a:ext>
                </a:extLst>
              </a:tr>
              <a:tr h="311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M5-2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males </a:t>
                      </a:r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pooling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91781454"/>
                  </a:ext>
                </a:extLst>
              </a:tr>
              <a:tr h="311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M5-3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M5-3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males pooling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5767878"/>
                  </a:ext>
                </a:extLst>
              </a:tr>
              <a:tr h="311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M3-1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M3-1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males pooling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4072447"/>
                  </a:ext>
                </a:extLst>
              </a:tr>
              <a:tr h="311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M3-2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males pooling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2816089"/>
                  </a:ext>
                </a:extLst>
              </a:tr>
              <a:tr h="311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M1-1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M1-1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76280241"/>
                  </a:ext>
                </a:extLst>
              </a:tr>
              <a:tr h="311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M1-2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M1-2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5538392"/>
                  </a:ext>
                </a:extLst>
              </a:tr>
              <a:tr h="311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M1-3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M1-3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8398526"/>
                  </a:ext>
                </a:extLst>
              </a:tr>
              <a:tr h="311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M1-4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M1-4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46555313"/>
                  </a:ext>
                </a:extLst>
              </a:tr>
              <a:tr h="311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F3-1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F3-1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fe</a:t>
                      </a:r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males pooling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3665768"/>
                  </a:ext>
                </a:extLst>
              </a:tr>
              <a:tr h="311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F3-2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F3-2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fe</a:t>
                      </a:r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males pooling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2560819"/>
                  </a:ext>
                </a:extLst>
              </a:tr>
              <a:tr h="311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female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34129227"/>
                  </a:ext>
                </a:extLst>
              </a:tr>
              <a:tr h="311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female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5641603"/>
                  </a:ext>
                </a:extLst>
              </a:tr>
              <a:tr h="311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female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63443384"/>
                  </a:ext>
                </a:extLst>
              </a:tr>
              <a:tr h="3112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female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3096421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72E1D46-68C1-29B2-13DD-29BDB3DADDB5}"/>
              </a:ext>
            </a:extLst>
          </p:cNvPr>
          <p:cNvSpPr txBox="1"/>
          <p:nvPr/>
        </p:nvSpPr>
        <p:spPr>
          <a:xfrm>
            <a:off x="6375069" y="235105"/>
            <a:ext cx="3205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Second batch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CEA9DC-F48D-0053-E8B0-4B43099AFA0C}"/>
              </a:ext>
            </a:extLst>
          </p:cNvPr>
          <p:cNvSpPr txBox="1"/>
          <p:nvPr/>
        </p:nvSpPr>
        <p:spPr>
          <a:xfrm>
            <a:off x="10008128" y="6066511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2025/02/17 HK received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7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653FAF-DBD8-FE90-1D1C-C1CDA585BFED}"/>
              </a:ext>
            </a:extLst>
          </p:cNvPr>
          <p:cNvSpPr txBox="1"/>
          <p:nvPr/>
        </p:nvSpPr>
        <p:spPr>
          <a:xfrm>
            <a:off x="2685444" y="0"/>
            <a:ext cx="6821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summary of all samples 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recieved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16DD455-0D3D-FEB4-3057-78921835C4D6}"/>
              </a:ext>
            </a:extLst>
          </p:cNvPr>
          <p:cNvGraphicFramePr>
            <a:graphicFrameLocks noGrp="1"/>
          </p:cNvGraphicFramePr>
          <p:nvPr/>
        </p:nvGraphicFramePr>
        <p:xfrm>
          <a:off x="465534" y="561126"/>
          <a:ext cx="7163853" cy="6247271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2260384">
                  <a:extLst>
                    <a:ext uri="{9D8B030D-6E8A-4147-A177-3AD203B41FA5}">
                      <a16:colId xmlns:a16="http://schemas.microsoft.com/office/drawing/2014/main" val="435751787"/>
                    </a:ext>
                  </a:extLst>
                </a:gridCol>
                <a:gridCol w="2948940">
                  <a:extLst>
                    <a:ext uri="{9D8B030D-6E8A-4147-A177-3AD203B41FA5}">
                      <a16:colId xmlns:a16="http://schemas.microsoft.com/office/drawing/2014/main" val="3700120275"/>
                    </a:ext>
                  </a:extLst>
                </a:gridCol>
                <a:gridCol w="1954529">
                  <a:extLst>
                    <a:ext uri="{9D8B030D-6E8A-4147-A177-3AD203B41FA5}">
                      <a16:colId xmlns:a16="http://schemas.microsoft.com/office/drawing/2014/main" val="2179507444"/>
                    </a:ext>
                  </a:extLst>
                </a:gridCol>
              </a:tblGrid>
              <a:tr h="2214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BGI sample 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274807"/>
                  </a:ext>
                </a:extLst>
              </a:tr>
              <a:tr h="202177">
                <a:tc rowSpan="12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Tissue5A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Extracted-DNA backup</a:t>
                      </a:r>
                    </a:p>
                  </a:txBody>
                  <a:tcPr marL="4270" marR="4270" marT="427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950098"/>
                  </a:ext>
                </a:extLst>
              </a:tr>
              <a:tr h="2010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M5-3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687241"/>
                  </a:ext>
                </a:extLst>
              </a:tr>
              <a:tr h="2296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M1-1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961861"/>
                  </a:ext>
                </a:extLst>
              </a:tr>
              <a:tr h="1988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M1-2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marL="4270" marR="4270" marT="427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HiFi</a:t>
                      </a:r>
                      <a:endParaRPr lang="en-US" altLang="zh-CN" sz="12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2045834"/>
                  </a:ext>
                </a:extLst>
              </a:tr>
              <a:tr h="203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MegNDNA2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46541267"/>
                  </a:ext>
                </a:extLst>
              </a:tr>
              <a:tr h="2318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M5-1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Hi-C</a:t>
                      </a:r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586870"/>
                  </a:ext>
                </a:extLst>
              </a:tr>
              <a:tr h="2010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M5-2</a:t>
                      </a:r>
                      <a:endParaRPr lang="zh-CN" altLang="en-US" dirty="0"/>
                    </a:p>
                  </a:txBody>
                  <a:tcPr marL="4270" marR="4270" marT="427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Cross-linked Tissue backup</a:t>
                      </a:r>
                    </a:p>
                  </a:txBody>
                  <a:tcPr marL="4270" marR="4270" marT="427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1612"/>
                  </a:ext>
                </a:extLst>
              </a:tr>
              <a:tr h="199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M3-1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1787"/>
                  </a:ext>
                </a:extLst>
              </a:tr>
              <a:tr h="1988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M1-3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15239437"/>
                  </a:ext>
                </a:extLst>
              </a:tr>
              <a:tr h="203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M1-4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2914257"/>
                  </a:ext>
                </a:extLst>
              </a:tr>
              <a:tr h="2077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Tissue3A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short-read WGS</a:t>
                      </a:r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421521"/>
                  </a:ext>
                </a:extLst>
              </a:tr>
              <a:tr h="1836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M3-2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Tissue b</a:t>
                      </a:r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ackup in Hongkong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600004"/>
                  </a:ext>
                </a:extLst>
              </a:tr>
              <a:tr h="231847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F3-1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Cross-linked Tissue backup</a:t>
                      </a:r>
                    </a:p>
                  </a:txBody>
                  <a:tcPr marL="4270" marR="4270" marT="427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643738"/>
                  </a:ext>
                </a:extLst>
              </a:tr>
              <a:tr h="2049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F3-2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marL="4270" marR="4270" marT="427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Hi-C</a:t>
                      </a:r>
                      <a:endParaRPr lang="en-US" altLang="zh-CN" sz="12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859396"/>
                  </a:ext>
                </a:extLst>
              </a:tr>
              <a:tr h="2021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DNA extracted for HiFi but not enough for sequencing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43576"/>
                  </a:ext>
                </a:extLst>
              </a:tr>
              <a:tr h="2021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526534"/>
                  </a:ext>
                </a:extLst>
              </a:tr>
              <a:tr h="20217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10218"/>
                  </a:ext>
                </a:extLst>
              </a:tr>
              <a:tr h="2077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871567"/>
                  </a:ext>
                </a:extLst>
              </a:tr>
              <a:tr h="2077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Tissue4A</a:t>
                      </a:r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short-read WGS</a:t>
                      </a:r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26779"/>
                  </a:ext>
                </a:extLst>
              </a:tr>
              <a:tr h="202177"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Adult without stolon</a:t>
                      </a:r>
                    </a:p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(sex unknown)</a:t>
                      </a:r>
                    </a:p>
                  </a:txBody>
                  <a:tcPr marL="4270" marR="4270" marT="427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MegNDNA5</a:t>
                      </a:r>
                      <a:endParaRPr lang="en-US" sz="1100" b="1" i="0" u="none" strike="noStrike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short-read WGS</a:t>
                      </a:r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490199"/>
                  </a:ext>
                </a:extLst>
              </a:tr>
              <a:tr h="1836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Tissue6A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958496"/>
                  </a:ext>
                </a:extLst>
              </a:tr>
              <a:tr h="1836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MegNDNA3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DNA Backup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982146"/>
                  </a:ext>
                </a:extLst>
              </a:tr>
              <a:tr h="1836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MegNDNA4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924471"/>
                  </a:ext>
                </a:extLst>
              </a:tr>
              <a:tr h="1836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MegNDNA5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9522"/>
                  </a:ext>
                </a:extLst>
              </a:tr>
              <a:tr h="1836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MegNDNA6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67499"/>
                  </a:ext>
                </a:extLst>
              </a:tr>
              <a:tr h="1836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Tissue1A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360390"/>
                  </a:ext>
                </a:extLst>
              </a:tr>
              <a:tr h="1836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Tissue2A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167679"/>
                  </a:ext>
                </a:extLst>
              </a:tr>
              <a:tr h="1836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Tissue6A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67376"/>
                  </a:ext>
                </a:extLst>
              </a:tr>
              <a:tr h="4210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Mix</a:t>
                      </a:r>
                    </a:p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male+female+unknown</a:t>
                      </a:r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MegNDNA1 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short-read WGS</a:t>
                      </a:r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70" marR="4270" marT="427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991695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A42E875-2DE9-0E2D-1C06-3A424222BBBE}"/>
              </a:ext>
            </a:extLst>
          </p:cNvPr>
          <p:cNvSpPr txBox="1"/>
          <p:nvPr/>
        </p:nvSpPr>
        <p:spPr>
          <a:xfrm>
            <a:off x="7701764" y="1001560"/>
            <a:ext cx="4377070" cy="484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male sample,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Short-read WGS, Hi-C, and HiFi data production have been completed.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sufficient for assembling the male genome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female samples,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Short-read WGS, Hi-C data production have been completed.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 extraction from individual for HiFi-sequencing is fail.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not assemble the female genome.</a:t>
            </a:r>
          </a:p>
        </p:txBody>
      </p:sp>
    </p:spTree>
    <p:extLst>
      <p:ext uri="{BB962C8B-B14F-4D97-AF65-F5344CB8AC3E}">
        <p14:creationId xmlns:p14="http://schemas.microsoft.com/office/powerpoint/2010/main" val="147839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7F1DB2-3067-3946-D566-93271AE9B141}"/>
              </a:ext>
            </a:extLst>
          </p:cNvPr>
          <p:cNvSpPr txBox="1"/>
          <p:nvPr/>
        </p:nvSpPr>
        <p:spPr>
          <a:xfrm>
            <a:off x="2388503" y="409904"/>
            <a:ext cx="7414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HiFi sequencing DNA extraction results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5BDB3BD-5BE0-B84E-2E45-0FDA1CBC53AC}"/>
              </a:ext>
            </a:extLst>
          </p:cNvPr>
          <p:cNvGraphicFramePr>
            <a:graphicFrameLocks noGrp="1"/>
          </p:cNvGraphicFramePr>
          <p:nvPr/>
        </p:nvGraphicFramePr>
        <p:xfrm>
          <a:off x="1278651" y="1182413"/>
          <a:ext cx="9634703" cy="347472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125541">
                  <a:extLst>
                    <a:ext uri="{9D8B030D-6E8A-4147-A177-3AD203B41FA5}">
                      <a16:colId xmlns:a16="http://schemas.microsoft.com/office/drawing/2014/main" val="2843629664"/>
                    </a:ext>
                  </a:extLst>
                </a:gridCol>
                <a:gridCol w="1162085">
                  <a:extLst>
                    <a:ext uri="{9D8B030D-6E8A-4147-A177-3AD203B41FA5}">
                      <a16:colId xmlns:a16="http://schemas.microsoft.com/office/drawing/2014/main" val="1210618607"/>
                    </a:ext>
                  </a:extLst>
                </a:gridCol>
                <a:gridCol w="1958780">
                  <a:extLst>
                    <a:ext uri="{9D8B030D-6E8A-4147-A177-3AD203B41FA5}">
                      <a16:colId xmlns:a16="http://schemas.microsoft.com/office/drawing/2014/main" val="3952967984"/>
                    </a:ext>
                  </a:extLst>
                </a:gridCol>
                <a:gridCol w="874260">
                  <a:extLst>
                    <a:ext uri="{9D8B030D-6E8A-4147-A177-3AD203B41FA5}">
                      <a16:colId xmlns:a16="http://schemas.microsoft.com/office/drawing/2014/main" val="3027235965"/>
                    </a:ext>
                  </a:extLst>
                </a:gridCol>
                <a:gridCol w="874260">
                  <a:extLst>
                    <a:ext uri="{9D8B030D-6E8A-4147-A177-3AD203B41FA5}">
                      <a16:colId xmlns:a16="http://schemas.microsoft.com/office/drawing/2014/main" val="1380806046"/>
                    </a:ext>
                  </a:extLst>
                </a:gridCol>
                <a:gridCol w="1248943">
                  <a:extLst>
                    <a:ext uri="{9D8B030D-6E8A-4147-A177-3AD203B41FA5}">
                      <a16:colId xmlns:a16="http://schemas.microsoft.com/office/drawing/2014/main" val="3487420877"/>
                    </a:ext>
                  </a:extLst>
                </a:gridCol>
                <a:gridCol w="1352398">
                  <a:extLst>
                    <a:ext uri="{9D8B030D-6E8A-4147-A177-3AD203B41FA5}">
                      <a16:colId xmlns:a16="http://schemas.microsoft.com/office/drawing/2014/main" val="2154671546"/>
                    </a:ext>
                  </a:extLst>
                </a:gridCol>
                <a:gridCol w="1038436">
                  <a:extLst>
                    <a:ext uri="{9D8B030D-6E8A-4147-A177-3AD203B41FA5}">
                      <a16:colId xmlns:a16="http://schemas.microsoft.com/office/drawing/2014/main" val="1047996426"/>
                    </a:ext>
                  </a:extLst>
                </a:gridCol>
              </a:tblGrid>
              <a:tr h="4071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Volume (</a:t>
                      </a:r>
                      <a:r>
                        <a:rPr lang="el-GR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Concentration (ng/</a:t>
                      </a:r>
                      <a:r>
                        <a:rPr lang="el-GR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260/280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260/230</a:t>
                      </a:r>
                      <a:endParaRPr lang="en-US" altLang="zh-C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 (</a:t>
                      </a:r>
                      <a:r>
                        <a:rPr lang="el-GR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Band Size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altLang="zh-C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xtraction</a:t>
                      </a:r>
                      <a:endParaRPr lang="en-US" sz="1400" b="1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en-US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140463"/>
                  </a:ext>
                </a:extLst>
              </a:tr>
              <a:tr h="4071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M1-1</a:t>
                      </a:r>
                    </a:p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 individual)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4.636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&gt;23130bp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Salting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98432076"/>
                  </a:ext>
                </a:extLst>
              </a:tr>
              <a:tr h="4071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M1-2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 individual)</a:t>
                      </a:r>
                      <a:endParaRPr lang="en-US" altLang="zh-CN" sz="14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  <a:endParaRPr lang="en-US" altLang="zh-CN" sz="14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</a:t>
                      </a:r>
                      <a:endParaRPr lang="en-US" altLang="zh-CN" sz="14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1.82</a:t>
                      </a:r>
                      <a:endParaRPr lang="en-US" altLang="zh-CN" sz="14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1.85</a:t>
                      </a:r>
                      <a:endParaRPr lang="en-US" altLang="zh-CN" sz="14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12.194</a:t>
                      </a:r>
                      <a:endParaRPr lang="en-US" altLang="zh-CN" sz="14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&gt;23130bp 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SDS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6928768"/>
                  </a:ext>
                </a:extLst>
              </a:tr>
              <a:tr h="4071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M5-3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 individual)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87.494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15000-23130bp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4426333"/>
                  </a:ext>
                </a:extLst>
              </a:tr>
              <a:tr h="4071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F1-1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 individual)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&gt;23130bp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Salting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9169051"/>
                  </a:ext>
                </a:extLst>
              </a:tr>
              <a:tr h="4071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F1-2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 individual)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&gt;23130bp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8935181"/>
                  </a:ext>
                </a:extLst>
              </a:tr>
              <a:tr h="4071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F1-3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 individual)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1.166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&gt;23130bp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CTAB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3521653"/>
                  </a:ext>
                </a:extLst>
              </a:tr>
              <a:tr h="4071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F1-4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 individual)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61.5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2.706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15000-23130bp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225845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320F12B5-7108-AE8B-B963-75882BE1CC1F}"/>
              </a:ext>
            </a:extLst>
          </p:cNvPr>
          <p:cNvSpPr txBox="1"/>
          <p:nvPr/>
        </p:nvSpPr>
        <p:spPr>
          <a:xfrm>
            <a:off x="1197687" y="5112882"/>
            <a:ext cx="9796626" cy="1289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M1-2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enough amount (&gt;6</a:t>
            </a:r>
            <a:r>
              <a:rPr lang="el-GR" altLang="zh-CN" sz="1800" b="1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180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180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1800" b="1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be used for single individual HiFi sequencing.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 extraction results suggest potential quantitative differences between male and female samples.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 extraction from single female individual do not have enough amount for HiFi sequencing.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386AFC-F5F7-09E5-12E2-589B80F5E1DB}"/>
              </a:ext>
            </a:extLst>
          </p:cNvPr>
          <p:cNvSpPr txBox="1"/>
          <p:nvPr/>
        </p:nvSpPr>
        <p:spPr>
          <a:xfrm>
            <a:off x="971546" y="4737145"/>
            <a:ext cx="103914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Salting: salt precipitation base extraction method; SDS: Sodium dodecyl sulfate (SDS) base extraction method CTAB: </a:t>
            </a:r>
            <a:r>
              <a:rPr lang="en-US" altLang="zh-CN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Cetrimonium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bromide (CTAB) base extraction method; Kit: QIAGEN Genomic DNA Kit (Lot.19060).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36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C81F28-A6B0-DA42-608D-365677C326A9}"/>
              </a:ext>
            </a:extLst>
          </p:cNvPr>
          <p:cNvSpPr txBox="1"/>
          <p:nvPr/>
        </p:nvSpPr>
        <p:spPr>
          <a:xfrm>
            <a:off x="3250335" y="264847"/>
            <a:ext cx="5691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HiFi sequencing results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AA97E7-C9A2-16FE-3FC5-3D625D5601D4}"/>
              </a:ext>
            </a:extLst>
          </p:cNvPr>
          <p:cNvSpPr txBox="1"/>
          <p:nvPr/>
        </p:nvSpPr>
        <p:spPr>
          <a:xfrm>
            <a:off x="5326320" y="2887682"/>
            <a:ext cx="67718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HiFi sequencing: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suboptimal results from the initial HiFi sequencing, we dedicated significant effort to optimizing DNA input quantity and library preparation protocols for the new DNA sample.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sequencing length, the lengths of HiFi CCS reads are predominantly concentrated around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kb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match the general average sequencing length of HiFi sequencing (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15–20 kb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sequencing data volume, the obtained HiFi CCS data amount of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126 Gb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also significantly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the typical level for HiFi sequencing (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species around 80 Gb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2CA8B1F-541F-DB01-6AF9-92C6D99943E0}"/>
              </a:ext>
            </a:extLst>
          </p:cNvPr>
          <p:cNvGrpSpPr/>
          <p:nvPr/>
        </p:nvGrpSpPr>
        <p:grpSpPr>
          <a:xfrm>
            <a:off x="620500" y="2836094"/>
            <a:ext cx="4588588" cy="3492951"/>
            <a:chOff x="891737" y="3429000"/>
            <a:chExt cx="3936124" cy="298845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0B8B4A4-D7C5-F68C-E4B2-35AAD9E0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1737" y="3465361"/>
              <a:ext cx="3936124" cy="2952093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131B04C-5237-B0E9-852D-9FC76EBCE310}"/>
                </a:ext>
              </a:extLst>
            </p:cNvPr>
            <p:cNvSpPr txBox="1"/>
            <p:nvPr/>
          </p:nvSpPr>
          <p:spPr>
            <a:xfrm>
              <a:off x="2315419" y="3429000"/>
              <a:ext cx="1088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Second library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AF730B8-ACE3-2BAB-28CD-3B47E2754190}"/>
              </a:ext>
            </a:extLst>
          </p:cNvPr>
          <p:cNvGraphicFramePr>
            <a:graphicFrameLocks noGrp="1"/>
          </p:cNvGraphicFramePr>
          <p:nvPr/>
        </p:nvGraphicFramePr>
        <p:xfrm>
          <a:off x="976640" y="980707"/>
          <a:ext cx="10238718" cy="1751851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38415">
                  <a:extLst>
                    <a:ext uri="{9D8B030D-6E8A-4147-A177-3AD203B41FA5}">
                      <a16:colId xmlns:a16="http://schemas.microsoft.com/office/drawing/2014/main" val="1618029976"/>
                    </a:ext>
                  </a:extLst>
                </a:gridCol>
                <a:gridCol w="1087821">
                  <a:extLst>
                    <a:ext uri="{9D8B030D-6E8A-4147-A177-3AD203B41FA5}">
                      <a16:colId xmlns:a16="http://schemas.microsoft.com/office/drawing/2014/main" val="2371537176"/>
                    </a:ext>
                  </a:extLst>
                </a:gridCol>
                <a:gridCol w="862573">
                  <a:extLst>
                    <a:ext uri="{9D8B030D-6E8A-4147-A177-3AD203B41FA5}">
                      <a16:colId xmlns:a16="http://schemas.microsoft.com/office/drawing/2014/main" val="950359825"/>
                    </a:ext>
                  </a:extLst>
                </a:gridCol>
                <a:gridCol w="1415543">
                  <a:extLst>
                    <a:ext uri="{9D8B030D-6E8A-4147-A177-3AD203B41FA5}">
                      <a16:colId xmlns:a16="http://schemas.microsoft.com/office/drawing/2014/main" val="2311229919"/>
                    </a:ext>
                  </a:extLst>
                </a:gridCol>
                <a:gridCol w="1135117">
                  <a:extLst>
                    <a:ext uri="{9D8B030D-6E8A-4147-A177-3AD203B41FA5}">
                      <a16:colId xmlns:a16="http://schemas.microsoft.com/office/drawing/2014/main" val="3691661464"/>
                    </a:ext>
                  </a:extLst>
                </a:gridCol>
                <a:gridCol w="1411014">
                  <a:extLst>
                    <a:ext uri="{9D8B030D-6E8A-4147-A177-3AD203B41FA5}">
                      <a16:colId xmlns:a16="http://schemas.microsoft.com/office/drawing/2014/main" val="4091329944"/>
                    </a:ext>
                  </a:extLst>
                </a:gridCol>
                <a:gridCol w="1568669">
                  <a:extLst>
                    <a:ext uri="{9D8B030D-6E8A-4147-A177-3AD203B41FA5}">
                      <a16:colId xmlns:a16="http://schemas.microsoft.com/office/drawing/2014/main" val="3010588832"/>
                    </a:ext>
                  </a:extLst>
                </a:gridCol>
                <a:gridCol w="1519566">
                  <a:extLst>
                    <a:ext uri="{9D8B030D-6E8A-4147-A177-3AD203B41FA5}">
                      <a16:colId xmlns:a16="http://schemas.microsoft.com/office/drawing/2014/main" val="796928907"/>
                    </a:ext>
                  </a:extLst>
                </a:gridCol>
              </a:tblGrid>
              <a:tr h="721969">
                <a:tc>
                  <a:txBody>
                    <a:bodyPr/>
                    <a:lstStyle/>
                    <a:p>
                      <a:pPr lvl="0" algn="ctr" fontAlgn="ctr"/>
                      <a:r>
                        <a:rPr lang="zh-CN" alt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HiFi reads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HiFi bases(bp)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Sequencing coverage (X)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HiFi reads mean length(bp)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reads N50 length(bp)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HiFi reads max length(bp)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751181"/>
                  </a:ext>
                </a:extLst>
              </a:tr>
              <a:tr h="437129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library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MegN-DNA2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193,783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2,209,336,225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11,401.00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11,781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zh-C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32,105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9372455"/>
                  </a:ext>
                </a:extLst>
              </a:tr>
              <a:tr h="592753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Second library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14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M1-2</a:t>
                      </a:r>
                      <a:endParaRPr lang="en-US" sz="14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zh-CN" sz="14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6,982,194</a:t>
                      </a:r>
                      <a:endParaRPr lang="en-US" altLang="zh-CN" sz="14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zh-CN" sz="14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126,464,020,980</a:t>
                      </a:r>
                      <a:endParaRPr lang="en-US" altLang="zh-CN" sz="14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zh-CN" sz="14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249.5</a:t>
                      </a:r>
                      <a:endParaRPr lang="en-US" altLang="zh-CN" sz="14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zh-CN" sz="14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18,112.00</a:t>
                      </a:r>
                      <a:endParaRPr lang="en-US" altLang="zh-CN" sz="14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zh-CN" sz="14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18,455</a:t>
                      </a:r>
                      <a:endParaRPr lang="en-US" altLang="zh-CN" sz="14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altLang="zh-CN" sz="1400" b="1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75,168</a:t>
                      </a:r>
                      <a:endParaRPr lang="en-US" altLang="zh-CN" sz="1400" b="1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4674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48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FBC6C32-F356-56A5-1C45-F7D8A8925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3023"/>
              </p:ext>
            </p:extLst>
          </p:nvPr>
        </p:nvGraphicFramePr>
        <p:xfrm>
          <a:off x="1152396" y="1191612"/>
          <a:ext cx="10045874" cy="4271648"/>
        </p:xfrm>
        <a:graphic>
          <a:graphicData uri="http://schemas.openxmlformats.org/drawingml/2006/table">
            <a:tbl>
              <a:tblPr/>
              <a:tblGrid>
                <a:gridCol w="2760709">
                  <a:extLst>
                    <a:ext uri="{9D8B030D-6E8A-4147-A177-3AD203B41FA5}">
                      <a16:colId xmlns:a16="http://schemas.microsoft.com/office/drawing/2014/main" val="3909577387"/>
                    </a:ext>
                  </a:extLst>
                </a:gridCol>
                <a:gridCol w="3805859">
                  <a:extLst>
                    <a:ext uri="{9D8B030D-6E8A-4147-A177-3AD203B41FA5}">
                      <a16:colId xmlns:a16="http://schemas.microsoft.com/office/drawing/2014/main" val="794260848"/>
                    </a:ext>
                  </a:extLst>
                </a:gridCol>
                <a:gridCol w="1739653">
                  <a:extLst>
                    <a:ext uri="{9D8B030D-6E8A-4147-A177-3AD203B41FA5}">
                      <a16:colId xmlns:a16="http://schemas.microsoft.com/office/drawing/2014/main" val="2497352732"/>
                    </a:ext>
                  </a:extLst>
                </a:gridCol>
                <a:gridCol w="1739653">
                  <a:extLst>
                    <a:ext uri="{9D8B030D-6E8A-4147-A177-3AD203B41FA5}">
                      <a16:colId xmlns:a16="http://schemas.microsoft.com/office/drawing/2014/main" val="609716276"/>
                    </a:ext>
                  </a:extLst>
                </a:gridCol>
              </a:tblGrid>
              <a:tr h="5714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Sequence platform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Sample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Data (Gb)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Coverage (X)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888910"/>
                  </a:ext>
                </a:extLst>
              </a:tr>
              <a:tr h="37638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DNBSEQ short-read WGS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MegNDNA1 (mix)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128659"/>
                  </a:ext>
                </a:extLst>
              </a:tr>
              <a:tr h="3763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MegNDNA5 (1 adult 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without stolon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327098"/>
                  </a:ext>
                </a:extLst>
              </a:tr>
              <a:tr h="5714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Tissue6A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(1 adult without stolon)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670411"/>
                  </a:ext>
                </a:extLst>
              </a:tr>
              <a:tr h="3763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Tissue4A (1 female)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913518"/>
                  </a:ext>
                </a:extLst>
              </a:tr>
              <a:tr h="3999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Tissue3A (1 male)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979126"/>
                  </a:ext>
                </a:extLst>
              </a:tr>
              <a:tr h="399904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DNBSEQ Hi-C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M5-1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(1 male)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; F3-2 (1 female)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595511"/>
                  </a:ext>
                </a:extLst>
              </a:tr>
              <a:tr h="3999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PacBio HiFi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MegN-DNA2 (1 male)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59311"/>
                  </a:ext>
                </a:extLst>
              </a:tr>
              <a:tr h="399904">
                <a:tc vMerge="1">
                  <a:txBody>
                    <a:bodyPr/>
                    <a:lstStyle/>
                    <a:p>
                      <a:pPr algn="ctr" fontAlgn="ctr"/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M1-2 (1 male)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95295"/>
                  </a:ext>
                </a:extLst>
              </a:tr>
              <a:tr h="399904"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RNA-seq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Published (DRR333006)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709214"/>
                  </a:ext>
                </a:extLst>
              </a:tr>
            </a:tbl>
          </a:graphicData>
        </a:graphic>
      </p:graphicFrame>
      <p:sp>
        <p:nvSpPr>
          <p:cNvPr id="6" name="标题 1">
            <a:extLst>
              <a:ext uri="{FF2B5EF4-FFF2-40B4-BE49-F238E27FC236}">
                <a16:creationId xmlns:a16="http://schemas.microsoft.com/office/drawing/2014/main" id="{92543E14-8873-450F-6B09-F3B9F10B23A9}"/>
              </a:ext>
            </a:extLst>
          </p:cNvPr>
          <p:cNvSpPr txBox="1">
            <a:spLocks/>
          </p:cNvSpPr>
          <p:nvPr/>
        </p:nvSpPr>
        <p:spPr>
          <a:xfrm>
            <a:off x="2073511" y="284021"/>
            <a:ext cx="7594250" cy="49159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data overview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09BC71-FDDE-E079-FB54-96A448D55807}"/>
              </a:ext>
            </a:extLst>
          </p:cNvPr>
          <p:cNvSpPr txBox="1"/>
          <p:nvPr/>
        </p:nvSpPr>
        <p:spPr>
          <a:xfrm>
            <a:off x="538620" y="5806449"/>
            <a:ext cx="11367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2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Sufficient sequencing data were generated from the male individual to support the assembly.</a:t>
            </a:r>
            <a:endParaRPr kumimoji="1" lang="zh-CN" alt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45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95B6AD9-865F-F6DA-B22B-D699336B4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722155"/>
              </p:ext>
            </p:extLst>
          </p:nvPr>
        </p:nvGraphicFramePr>
        <p:xfrm>
          <a:off x="266625" y="1091360"/>
          <a:ext cx="11680219" cy="2335241"/>
        </p:xfrm>
        <a:graphic>
          <a:graphicData uri="http://schemas.openxmlformats.org/drawingml/2006/table">
            <a:tbl>
              <a:tblPr/>
              <a:tblGrid>
                <a:gridCol w="1792628">
                  <a:extLst>
                    <a:ext uri="{9D8B030D-6E8A-4147-A177-3AD203B41FA5}">
                      <a16:colId xmlns:a16="http://schemas.microsoft.com/office/drawing/2014/main" val="546401362"/>
                    </a:ext>
                  </a:extLst>
                </a:gridCol>
                <a:gridCol w="378010">
                  <a:extLst>
                    <a:ext uri="{9D8B030D-6E8A-4147-A177-3AD203B41FA5}">
                      <a16:colId xmlns:a16="http://schemas.microsoft.com/office/drawing/2014/main" val="2147884"/>
                    </a:ext>
                  </a:extLst>
                </a:gridCol>
                <a:gridCol w="1152431">
                  <a:extLst>
                    <a:ext uri="{9D8B030D-6E8A-4147-A177-3AD203B41FA5}">
                      <a16:colId xmlns:a16="http://schemas.microsoft.com/office/drawing/2014/main" val="357528495"/>
                    </a:ext>
                  </a:extLst>
                </a:gridCol>
                <a:gridCol w="1259964">
                  <a:extLst>
                    <a:ext uri="{9D8B030D-6E8A-4147-A177-3AD203B41FA5}">
                      <a16:colId xmlns:a16="http://schemas.microsoft.com/office/drawing/2014/main" val="2182459156"/>
                    </a:ext>
                  </a:extLst>
                </a:gridCol>
                <a:gridCol w="1314745">
                  <a:extLst>
                    <a:ext uri="{9D8B030D-6E8A-4147-A177-3AD203B41FA5}">
                      <a16:colId xmlns:a16="http://schemas.microsoft.com/office/drawing/2014/main" val="1466980122"/>
                    </a:ext>
                  </a:extLst>
                </a:gridCol>
                <a:gridCol w="1333004">
                  <a:extLst>
                    <a:ext uri="{9D8B030D-6E8A-4147-A177-3AD203B41FA5}">
                      <a16:colId xmlns:a16="http://schemas.microsoft.com/office/drawing/2014/main" val="1989420258"/>
                    </a:ext>
                  </a:extLst>
                </a:gridCol>
                <a:gridCol w="1357351">
                  <a:extLst>
                    <a:ext uri="{9D8B030D-6E8A-4147-A177-3AD203B41FA5}">
                      <a16:colId xmlns:a16="http://schemas.microsoft.com/office/drawing/2014/main" val="3513538107"/>
                    </a:ext>
                  </a:extLst>
                </a:gridCol>
                <a:gridCol w="1290398">
                  <a:extLst>
                    <a:ext uri="{9D8B030D-6E8A-4147-A177-3AD203B41FA5}">
                      <a16:colId xmlns:a16="http://schemas.microsoft.com/office/drawing/2014/main" val="2421834202"/>
                    </a:ext>
                  </a:extLst>
                </a:gridCol>
                <a:gridCol w="1266051">
                  <a:extLst>
                    <a:ext uri="{9D8B030D-6E8A-4147-A177-3AD203B41FA5}">
                      <a16:colId xmlns:a16="http://schemas.microsoft.com/office/drawing/2014/main" val="682824322"/>
                    </a:ext>
                  </a:extLst>
                </a:gridCol>
                <a:gridCol w="535637">
                  <a:extLst>
                    <a:ext uri="{9D8B030D-6E8A-4147-A177-3AD203B41FA5}">
                      <a16:colId xmlns:a16="http://schemas.microsoft.com/office/drawing/2014/main" val="830853842"/>
                    </a:ext>
                  </a:extLst>
                </a:gridCol>
              </a:tblGrid>
              <a:tr h="1825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Data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0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k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Total number of </a:t>
                      </a:r>
                      <a:r>
                        <a:rPr lang="en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k</a:t>
                      </a:r>
                      <a:r>
                        <a:rPr lang="e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-mers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Minimum coverage (X)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Number of erroneous </a:t>
                      </a:r>
                      <a:r>
                        <a:rPr lang="en" sz="1000" b="1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k</a:t>
                      </a:r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-mers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Homozygous peak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Estimated genome size (Mb)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GenomeScope2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C2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77566"/>
                  </a:ext>
                </a:extLst>
              </a:tr>
              <a:tr h="3274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Estimated genome size (Mb)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Estimated heterozygosity (%)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% Repeat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685387"/>
                  </a:ext>
                </a:extLst>
              </a:tr>
              <a:tr h="18252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Tissue4A (1 female)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145,202,837,069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56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4,468,409,139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279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504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499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1.26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46.66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676097"/>
                  </a:ext>
                </a:extLst>
              </a:tr>
              <a:tr h="1825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141,658,122,591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54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4,865,229,647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271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505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499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1.25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43.91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39393"/>
                  </a:ext>
                </a:extLst>
              </a:tr>
              <a:tr h="1825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138,113,627,719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5,141,511,336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264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504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498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1.23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42.42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97608"/>
                  </a:ext>
                </a:extLst>
              </a:tr>
              <a:tr h="1825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134,569,330,219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5,420,413,897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257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503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498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1.20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41.24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996874"/>
                  </a:ext>
                </a:extLst>
              </a:tr>
              <a:tr h="1825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131,025,218,164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5,668,682,323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250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501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498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1.18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40.22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466444"/>
                  </a:ext>
                </a:extLst>
              </a:tr>
              <a:tr h="18252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Tissue3A (1 male)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117,347,927,885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47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3,763,915,217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229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496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487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1.04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45.51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500731"/>
                  </a:ext>
                </a:extLst>
              </a:tr>
              <a:tr h="1825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114,483,100,264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45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4,085,133,230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223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495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487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1.03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42.85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56711"/>
                  </a:ext>
                </a:extLst>
              </a:tr>
              <a:tr h="1825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111,618,458,016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43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4,328,701,536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217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494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486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1.01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41.39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067177"/>
                  </a:ext>
                </a:extLst>
              </a:tr>
              <a:tr h="1825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108,753,989,023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42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4,547,378,945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211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494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486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0.98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40.24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2795703"/>
                  </a:ext>
                </a:extLst>
              </a:tr>
              <a:tr h="1825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105,889,678,165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40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4,725,224,596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204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496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485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0.96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39.22 </a:t>
                      </a:r>
                    </a:p>
                  </a:txBody>
                  <a:tcPr marL="5531" marR="5531" marT="553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2519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8C5B800-40DE-98F7-BC62-8A1B1A75DC8B}"/>
              </a:ext>
            </a:extLst>
          </p:cNvPr>
          <p:cNvSpPr txBox="1"/>
          <p:nvPr/>
        </p:nvSpPr>
        <p:spPr>
          <a:xfrm>
            <a:off x="6433887" y="3685704"/>
            <a:ext cx="20111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_Tissue3A 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male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8F5A69-8B87-BD9D-3FD8-91DCAE2DDFC7}"/>
              </a:ext>
            </a:extLst>
          </p:cNvPr>
          <p:cNvSpPr txBox="1"/>
          <p:nvPr/>
        </p:nvSpPr>
        <p:spPr>
          <a:xfrm>
            <a:off x="4109305" y="3676059"/>
            <a:ext cx="20111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Tissue4A (1 female)</a:t>
            </a:r>
            <a:endParaRPr lang="zh-CN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398CC19-8373-2087-2B39-0E32E1DCC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817" y="3932075"/>
            <a:ext cx="2082688" cy="21037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C69815D-8134-DAC5-5CA2-9F3A3BB53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731" y="3930900"/>
            <a:ext cx="2033903" cy="205192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5C47FAF-0682-BD67-7B78-D7F33004E7C8}"/>
              </a:ext>
            </a:extLst>
          </p:cNvPr>
          <p:cNvSpPr txBox="1"/>
          <p:nvPr/>
        </p:nvSpPr>
        <p:spPr>
          <a:xfrm>
            <a:off x="1743080" y="6076879"/>
            <a:ext cx="872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Genome Size :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494 ~ 505 Mb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heterozygosity :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0.96% ~ 1.26%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: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39% ~ 46%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77CB51-12FC-0BD0-8003-4D993C192AF8}"/>
              </a:ext>
            </a:extLst>
          </p:cNvPr>
          <p:cNvSpPr txBox="1"/>
          <p:nvPr/>
        </p:nvSpPr>
        <p:spPr>
          <a:xfrm>
            <a:off x="3148314" y="6385873"/>
            <a:ext cx="553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b="1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Medium Heterozygosity, High Repetition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4A196FCF-76CC-8323-EDBB-FA0E579F713D}"/>
              </a:ext>
            </a:extLst>
          </p:cNvPr>
          <p:cNvSpPr txBox="1">
            <a:spLocks/>
          </p:cNvSpPr>
          <p:nvPr/>
        </p:nvSpPr>
        <p:spPr>
          <a:xfrm>
            <a:off x="4164022" y="118652"/>
            <a:ext cx="3575247" cy="69323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Genome Survey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5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33D55F72-42A7-1A54-59C5-BF6690771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349111"/>
              </p:ext>
            </p:extLst>
          </p:nvPr>
        </p:nvGraphicFramePr>
        <p:xfrm>
          <a:off x="7963822" y="1423177"/>
          <a:ext cx="3751329" cy="3957471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054708">
                  <a:extLst>
                    <a:ext uri="{9D8B030D-6E8A-4147-A177-3AD203B41FA5}">
                      <a16:colId xmlns:a16="http://schemas.microsoft.com/office/drawing/2014/main" val="674847491"/>
                    </a:ext>
                  </a:extLst>
                </a:gridCol>
                <a:gridCol w="1696621">
                  <a:extLst>
                    <a:ext uri="{9D8B030D-6E8A-4147-A177-3AD203B41FA5}">
                      <a16:colId xmlns:a16="http://schemas.microsoft.com/office/drawing/2014/main" val="729223043"/>
                    </a:ext>
                  </a:extLst>
                </a:gridCol>
              </a:tblGrid>
              <a:tr h="4397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Feature</a:t>
                      </a:r>
                      <a:endParaRPr lang="zh-CN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Assembly Result</a:t>
                      </a:r>
                      <a:endParaRPr lang="zh-CN" altLang="en-US" sz="16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25134627"/>
                  </a:ext>
                </a:extLst>
              </a:tr>
              <a:tr h="4397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Genome Size (Mb)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C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472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423636"/>
                  </a:ext>
                </a:extLst>
              </a:tr>
              <a:tr h="4397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Anchor Rate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79822573"/>
                  </a:ext>
                </a:extLst>
              </a:tr>
              <a:tr h="439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Chromosome Num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976200"/>
                  </a:ext>
                </a:extLst>
              </a:tr>
              <a:tr h="439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Gap Num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56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32417"/>
                  </a:ext>
                </a:extLst>
              </a:tr>
              <a:tr h="439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Contig N50 (Mb)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20.7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208660"/>
                  </a:ext>
                </a:extLst>
              </a:tr>
              <a:tr h="439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Complete BUSCO (%)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97.6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503540"/>
                  </a:ext>
                </a:extLst>
              </a:tr>
              <a:tr h="439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Mapping Rate (%)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99.35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685647"/>
                  </a:ext>
                </a:extLst>
              </a:tr>
              <a:tr h="439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QV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65.46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3553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5F27E88-ED9F-268B-95ED-88861D5A2757}"/>
              </a:ext>
            </a:extLst>
          </p:cNvPr>
          <p:cNvSpPr txBox="1"/>
          <p:nvPr/>
        </p:nvSpPr>
        <p:spPr>
          <a:xfrm>
            <a:off x="1853853" y="350729"/>
            <a:ext cx="7565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genome assembly</a:t>
            </a:r>
            <a:r>
              <a:rPr lang="zh-CN" alt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Megasyllis</a:t>
            </a:r>
            <a:r>
              <a:rPr lang="en-US" altLang="zh-CN" sz="24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nipponica</a:t>
            </a:r>
            <a:endParaRPr kumimoji="1"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12C5B0-11F7-0B27-DE32-4FA7EF935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80" y="846811"/>
            <a:ext cx="6511707" cy="570335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A22883-68FC-BBE6-9514-AA72F12BE325}"/>
              </a:ext>
            </a:extLst>
          </p:cNvPr>
          <p:cNvSpPr txBox="1"/>
          <p:nvPr/>
        </p:nvSpPr>
        <p:spPr>
          <a:xfrm>
            <a:off x="4709786" y="1189973"/>
            <a:ext cx="136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content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45C3C7-F4E6-A1E8-2C34-81F522986548}"/>
              </a:ext>
            </a:extLst>
          </p:cNvPr>
          <p:cNvSpPr/>
          <p:nvPr/>
        </p:nvSpPr>
        <p:spPr>
          <a:xfrm>
            <a:off x="5962389" y="1728592"/>
            <a:ext cx="388307" cy="212942"/>
          </a:xfrm>
          <a:prstGeom prst="rect">
            <a:avLst/>
          </a:prstGeom>
          <a:solidFill>
            <a:srgbClr val="FA8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3E933E-17D4-A12D-1EDF-D4211CF8E63C}"/>
              </a:ext>
            </a:extLst>
          </p:cNvPr>
          <p:cNvSpPr txBox="1"/>
          <p:nvPr/>
        </p:nvSpPr>
        <p:spPr>
          <a:xfrm>
            <a:off x="4824608" y="1655524"/>
            <a:ext cx="136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density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74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6EBC377-5FA3-6A13-8845-A01A1FB614E2}"/>
              </a:ext>
            </a:extLst>
          </p:cNvPr>
          <p:cNvSpPr txBox="1"/>
          <p:nvPr/>
        </p:nvSpPr>
        <p:spPr>
          <a:xfrm>
            <a:off x="2129426" y="350729"/>
            <a:ext cx="7302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Genome annotation result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4C5FF8-400E-9474-3883-750C44B7CB60}"/>
              </a:ext>
            </a:extLst>
          </p:cNvPr>
          <p:cNvSpPr txBox="1"/>
          <p:nvPr/>
        </p:nvSpPr>
        <p:spPr>
          <a:xfrm>
            <a:off x="6984738" y="993045"/>
            <a:ext cx="3862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element annotation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8C3300B5-644C-B467-35A1-458371CB2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913661"/>
              </p:ext>
            </p:extLst>
          </p:nvPr>
        </p:nvGraphicFramePr>
        <p:xfrm>
          <a:off x="6727867" y="1805234"/>
          <a:ext cx="4200194" cy="3987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910855">
                  <a:extLst>
                    <a:ext uri="{9D8B030D-6E8A-4147-A177-3AD203B41FA5}">
                      <a16:colId xmlns:a16="http://schemas.microsoft.com/office/drawing/2014/main" val="1346751869"/>
                    </a:ext>
                  </a:extLst>
                </a:gridCol>
                <a:gridCol w="1289339">
                  <a:extLst>
                    <a:ext uri="{9D8B030D-6E8A-4147-A177-3AD203B41FA5}">
                      <a16:colId xmlns:a16="http://schemas.microsoft.com/office/drawing/2014/main" val="3874189599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Statistics of repetitive sequences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zh-CN" altLang="en-US" sz="14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94637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 of repeats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40.78%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708769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Repeat bases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 Mb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8433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DNA transposons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79.9 Mb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90295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interspersed nuclear elements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0.067 Mb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56102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interspersed nuclear elements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Mb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798410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terminal repeats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91.5 Mb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97474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Unknown Repeat elements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32.0 Mb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60731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D286953-4E4F-0FF5-63BD-FDF27DAC161B}"/>
              </a:ext>
            </a:extLst>
          </p:cNvPr>
          <p:cNvSpPr txBox="1"/>
          <p:nvPr/>
        </p:nvSpPr>
        <p:spPr>
          <a:xfrm>
            <a:off x="904334" y="993045"/>
            <a:ext cx="448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Protein-coding gene annotation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A3CC97F-84B4-B6CA-183A-521946983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102910"/>
              </p:ext>
            </p:extLst>
          </p:nvPr>
        </p:nvGraphicFramePr>
        <p:xfrm>
          <a:off x="899294" y="1742604"/>
          <a:ext cx="4417282" cy="3987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258035">
                  <a:extLst>
                    <a:ext uri="{9D8B030D-6E8A-4147-A177-3AD203B41FA5}">
                      <a16:colId xmlns:a16="http://schemas.microsoft.com/office/drawing/2014/main" val="1346751869"/>
                    </a:ext>
                  </a:extLst>
                </a:gridCol>
                <a:gridCol w="1159247">
                  <a:extLst>
                    <a:ext uri="{9D8B030D-6E8A-4147-A177-3AD203B41FA5}">
                      <a16:colId xmlns:a16="http://schemas.microsoft.com/office/drawing/2014/main" val="3874189599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Characteristics of protein-coding genes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zh-CN" altLang="en-US" sz="14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94637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number of protein-coding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17,972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708769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gene size (bp)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10,325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8433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CDS length (bp)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1,751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56102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exon number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7.97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798410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complete open reading frame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97474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BUSCO of 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metazoa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C: 96.9%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892837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proteins with functional annotation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413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3137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I4ZGVhYzVmOWY1ZDc2NmI5MmM1MGE4ZTYyMDBlOD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0E76F9444DF3BB45B07ECAA6841CADF3" ma:contentTypeVersion="11" ma:contentTypeDescription="新建文档。" ma:contentTypeScope="" ma:versionID="892ed33828490b4b51f6d586379fcd55">
  <xsd:schema xmlns:xsd="http://www.w3.org/2001/XMLSchema" xmlns:xs="http://www.w3.org/2001/XMLSchema" xmlns:p="http://schemas.microsoft.com/office/2006/metadata/properties" xmlns:ns2="e6221587-345c-4cb5-9e8d-b57a03f22bcc" targetNamespace="http://schemas.microsoft.com/office/2006/metadata/properties" ma:root="true" ma:fieldsID="521c9250c24cf60dd23ea79092fdb911" ns2:_="">
    <xsd:import namespace="e6221587-345c-4cb5-9e8d-b57a03f22b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221587-345c-4cb5-9e8d-b57a03f22b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5B1605-3527-4E65-9DE3-1E4C76D7B7BB}">
  <ds:schemaRefs/>
</ds:datastoreItem>
</file>

<file path=customXml/itemProps2.xml><?xml version="1.0" encoding="utf-8"?>
<ds:datastoreItem xmlns:ds="http://schemas.openxmlformats.org/officeDocument/2006/customXml" ds:itemID="{7C01B570-4698-4113-98EA-CD1A91E10232}">
  <ds:schemaRefs/>
</ds:datastoreItem>
</file>

<file path=customXml/itemProps3.xml><?xml version="1.0" encoding="utf-8"?>
<ds:datastoreItem xmlns:ds="http://schemas.openxmlformats.org/officeDocument/2006/customXml" ds:itemID="{75B5EACB-704F-483C-B276-C1D0CA2A7C3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8492</TotalTime>
  <Words>1297</Words>
  <Application>Microsoft Macintosh PowerPoint</Application>
  <PresentationFormat>宽屏</PresentationFormat>
  <Paragraphs>488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等线</vt:lpstr>
      <vt:lpstr>等线 Light</vt:lpstr>
      <vt:lpstr>方正兰亭黑简体</vt:lpstr>
      <vt:lpstr>方正正粗黑简体</vt:lpstr>
      <vt:lpstr>微软雅黑</vt:lpstr>
      <vt:lpstr>Arial</vt:lpstr>
      <vt:lpstr>Times New Roman</vt:lpstr>
      <vt:lpstr>Office 主题​​</vt:lpstr>
      <vt:lpstr>1_Office 主题​​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田娇(Jiao Tian)</dc:creator>
  <cp:lastModifiedBy>群飞 郭</cp:lastModifiedBy>
  <cp:revision>1288</cp:revision>
  <dcterms:created xsi:type="dcterms:W3CDTF">2021-12-13T10:01:00Z</dcterms:created>
  <dcterms:modified xsi:type="dcterms:W3CDTF">2025-07-23T06:03:36Z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0x0101000E76F9444DF3BB45B07ECAA6841CADF3</vt:lpwstr>
  </property>
  <property fmtid="{D5CDD505-2E9C-101B-9397-08002B2CF9AE}" pid="3" name="ICV">
    <vt:lpwstr>D70D159CAB724ADBAF0EF37C9269B96F_13</vt:lpwstr>
  </property>
  <property fmtid="{D5CDD505-2E9C-101B-9397-08002B2CF9AE}" pid="4" name="KSOProductBuildVer">
    <vt:lpwstr>2052-12.1.0.17827</vt:lpwstr>
  </property>
</Properties>
</file>