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3" r:id="rId6"/>
    <p:sldId id="260" r:id="rId7"/>
    <p:sldId id="26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2"/>
  </p:normalViewPr>
  <p:slideViewPr>
    <p:cSldViewPr snapToGrid="0" snapToObjects="1">
      <p:cViewPr varScale="1">
        <p:scale>
          <a:sx n="150" d="100"/>
          <a:sy n="150" d="100"/>
        </p:scale>
        <p:origin x="5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102010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804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2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53352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982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1979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94013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05703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43000" y="841770"/>
            <a:ext cx="6858000" cy="179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400"/>
            </a:lvl2pPr>
            <a:lvl3pPr lvl="2" indent="0">
              <a:spcBef>
                <a:spcPts val="0"/>
              </a:spcBef>
              <a:buFont typeface="Arial"/>
              <a:buNone/>
              <a:defRPr sz="1400"/>
            </a:lvl3pPr>
            <a:lvl4pPr lvl="3" indent="0">
              <a:spcBef>
                <a:spcPts val="0"/>
              </a:spcBef>
              <a:buFont typeface="Arial"/>
              <a:buNone/>
              <a:defRPr sz="1400"/>
            </a:lvl4pPr>
            <a:lvl5pPr lvl="4" indent="0">
              <a:spcBef>
                <a:spcPts val="0"/>
              </a:spcBef>
              <a:buFont typeface="Arial"/>
              <a:buNone/>
              <a:defRPr sz="1400"/>
            </a:lvl5pPr>
            <a:lvl6pPr lvl="5" indent="0">
              <a:spcBef>
                <a:spcPts val="0"/>
              </a:spcBef>
              <a:buFont typeface="Arial"/>
              <a:buNone/>
              <a:defRPr sz="1400"/>
            </a:lvl6pPr>
            <a:lvl7pPr lvl="6" indent="0">
              <a:spcBef>
                <a:spcPts val="0"/>
              </a:spcBef>
              <a:buFont typeface="Arial"/>
              <a:buNone/>
              <a:defRPr sz="1400"/>
            </a:lvl7pPr>
            <a:lvl8pPr lvl="7" indent="0">
              <a:spcBef>
                <a:spcPts val="0"/>
              </a:spcBef>
              <a:buFont typeface="Arial"/>
              <a:buNone/>
              <a:defRPr sz="1400"/>
            </a:lvl8pPr>
            <a:lvl9pPr lvl="8" indent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143000" y="2701526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7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28650" y="27384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400"/>
            </a:lvl2pPr>
            <a:lvl3pPr lvl="2" indent="0">
              <a:spcBef>
                <a:spcPts val="0"/>
              </a:spcBef>
              <a:buFont typeface="Arial"/>
              <a:buNone/>
              <a:defRPr sz="1400"/>
            </a:lvl3pPr>
            <a:lvl4pPr lvl="3" indent="0">
              <a:spcBef>
                <a:spcPts val="0"/>
              </a:spcBef>
              <a:buFont typeface="Arial"/>
              <a:buNone/>
              <a:defRPr sz="1400"/>
            </a:lvl4pPr>
            <a:lvl5pPr lvl="4" indent="0">
              <a:spcBef>
                <a:spcPts val="0"/>
              </a:spcBef>
              <a:buFont typeface="Arial"/>
              <a:buNone/>
              <a:defRPr sz="1400"/>
            </a:lvl5pPr>
            <a:lvl6pPr lvl="5" indent="0">
              <a:spcBef>
                <a:spcPts val="0"/>
              </a:spcBef>
              <a:buFont typeface="Arial"/>
              <a:buNone/>
              <a:defRPr sz="1400"/>
            </a:lvl6pPr>
            <a:lvl7pPr lvl="6" indent="0">
              <a:spcBef>
                <a:spcPts val="0"/>
              </a:spcBef>
              <a:buFont typeface="Arial"/>
              <a:buNone/>
              <a:defRPr sz="1400"/>
            </a:lvl7pPr>
            <a:lvl8pPr lvl="7" indent="0">
              <a:spcBef>
                <a:spcPts val="0"/>
              </a:spcBef>
              <a:buFont typeface="Arial"/>
              <a:buNone/>
              <a:defRPr sz="1400"/>
            </a:lvl8pPr>
            <a:lvl9pPr lvl="8" indent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940246" y="-942379"/>
            <a:ext cx="3263503" cy="78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222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07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7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5350071" y="1467443"/>
            <a:ext cx="4358876" cy="1971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400"/>
            </a:lvl2pPr>
            <a:lvl3pPr lvl="2" indent="0">
              <a:spcBef>
                <a:spcPts val="0"/>
              </a:spcBef>
              <a:buFont typeface="Arial"/>
              <a:buNone/>
              <a:defRPr sz="1400"/>
            </a:lvl3pPr>
            <a:lvl4pPr lvl="3" indent="0">
              <a:spcBef>
                <a:spcPts val="0"/>
              </a:spcBef>
              <a:buFont typeface="Arial"/>
              <a:buNone/>
              <a:defRPr sz="1400"/>
            </a:lvl4pPr>
            <a:lvl5pPr lvl="4" indent="0">
              <a:spcBef>
                <a:spcPts val="0"/>
              </a:spcBef>
              <a:buFont typeface="Arial"/>
              <a:buNone/>
              <a:defRPr sz="1400"/>
            </a:lvl5pPr>
            <a:lvl6pPr lvl="5" indent="0">
              <a:spcBef>
                <a:spcPts val="0"/>
              </a:spcBef>
              <a:buFont typeface="Arial"/>
              <a:buNone/>
              <a:defRPr sz="1400"/>
            </a:lvl6pPr>
            <a:lvl7pPr lvl="6" indent="0">
              <a:spcBef>
                <a:spcPts val="0"/>
              </a:spcBef>
              <a:buFont typeface="Arial"/>
              <a:buNone/>
              <a:defRPr sz="1400"/>
            </a:lvl7pPr>
            <a:lvl8pPr lvl="7" indent="0">
              <a:spcBef>
                <a:spcPts val="0"/>
              </a:spcBef>
              <a:buFont typeface="Arial"/>
              <a:buNone/>
              <a:defRPr sz="1400"/>
            </a:lvl8pPr>
            <a:lvl9pPr lvl="8" indent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349572" y="-447079"/>
            <a:ext cx="4358876" cy="580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222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07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7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7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28650" y="27384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400"/>
            </a:lvl2pPr>
            <a:lvl3pPr lvl="2" indent="0">
              <a:spcBef>
                <a:spcPts val="0"/>
              </a:spcBef>
              <a:buFont typeface="Arial"/>
              <a:buNone/>
              <a:defRPr sz="1400"/>
            </a:lvl3pPr>
            <a:lvl4pPr lvl="3" indent="0">
              <a:spcBef>
                <a:spcPts val="0"/>
              </a:spcBef>
              <a:buFont typeface="Arial"/>
              <a:buNone/>
              <a:defRPr sz="1400"/>
            </a:lvl4pPr>
            <a:lvl5pPr lvl="4" indent="0">
              <a:spcBef>
                <a:spcPts val="0"/>
              </a:spcBef>
              <a:buFont typeface="Arial"/>
              <a:buNone/>
              <a:defRPr sz="1400"/>
            </a:lvl5pPr>
            <a:lvl6pPr lvl="5" indent="0">
              <a:spcBef>
                <a:spcPts val="0"/>
              </a:spcBef>
              <a:buFont typeface="Arial"/>
              <a:buNone/>
              <a:defRPr sz="1400"/>
            </a:lvl6pPr>
            <a:lvl7pPr lvl="6" indent="0">
              <a:spcBef>
                <a:spcPts val="0"/>
              </a:spcBef>
              <a:buFont typeface="Arial"/>
              <a:buNone/>
              <a:defRPr sz="1400"/>
            </a:lvl7pPr>
            <a:lvl8pPr lvl="7" indent="0">
              <a:spcBef>
                <a:spcPts val="0"/>
              </a:spcBef>
              <a:buFont typeface="Arial"/>
              <a:buNone/>
              <a:defRPr sz="1400"/>
            </a:lvl8pPr>
            <a:lvl9pPr lvl="8" indent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28650" y="1369216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222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07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7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700" cy="2139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400"/>
            </a:lvl2pPr>
            <a:lvl3pPr lvl="2" indent="0">
              <a:spcBef>
                <a:spcPts val="0"/>
              </a:spcBef>
              <a:buFont typeface="Arial"/>
              <a:buNone/>
              <a:defRPr sz="1400"/>
            </a:lvl3pPr>
            <a:lvl4pPr lvl="3" indent="0">
              <a:spcBef>
                <a:spcPts val="0"/>
              </a:spcBef>
              <a:buFont typeface="Arial"/>
              <a:buNone/>
              <a:defRPr sz="1400"/>
            </a:lvl4pPr>
            <a:lvl5pPr lvl="4" indent="0">
              <a:spcBef>
                <a:spcPts val="0"/>
              </a:spcBef>
              <a:buFont typeface="Arial"/>
              <a:buNone/>
              <a:defRPr sz="1400"/>
            </a:lvl5pPr>
            <a:lvl6pPr lvl="5" indent="0">
              <a:spcBef>
                <a:spcPts val="0"/>
              </a:spcBef>
              <a:buFont typeface="Arial"/>
              <a:buNone/>
              <a:defRPr sz="1400"/>
            </a:lvl6pPr>
            <a:lvl7pPr lvl="6" indent="0">
              <a:spcBef>
                <a:spcPts val="0"/>
              </a:spcBef>
              <a:buFont typeface="Arial"/>
              <a:buNone/>
              <a:defRPr sz="1400"/>
            </a:lvl7pPr>
            <a:lvl8pPr lvl="7" indent="0">
              <a:spcBef>
                <a:spcPts val="0"/>
              </a:spcBef>
              <a:buFont typeface="Arial"/>
              <a:buNone/>
              <a:defRPr sz="1400"/>
            </a:lvl8pPr>
            <a:lvl9pPr lvl="8" indent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23887" y="3442096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7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28650" y="27384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400"/>
            </a:lvl2pPr>
            <a:lvl3pPr lvl="2" indent="0">
              <a:spcBef>
                <a:spcPts val="0"/>
              </a:spcBef>
              <a:buFont typeface="Arial"/>
              <a:buNone/>
              <a:defRPr sz="1400"/>
            </a:lvl3pPr>
            <a:lvl4pPr lvl="3" indent="0">
              <a:spcBef>
                <a:spcPts val="0"/>
              </a:spcBef>
              <a:buFont typeface="Arial"/>
              <a:buNone/>
              <a:defRPr sz="1400"/>
            </a:lvl4pPr>
            <a:lvl5pPr lvl="4" indent="0">
              <a:spcBef>
                <a:spcPts val="0"/>
              </a:spcBef>
              <a:buFont typeface="Arial"/>
              <a:buNone/>
              <a:defRPr sz="1400"/>
            </a:lvl5pPr>
            <a:lvl6pPr lvl="5" indent="0">
              <a:spcBef>
                <a:spcPts val="0"/>
              </a:spcBef>
              <a:buFont typeface="Arial"/>
              <a:buNone/>
              <a:defRPr sz="1400"/>
            </a:lvl6pPr>
            <a:lvl7pPr lvl="6" indent="0">
              <a:spcBef>
                <a:spcPts val="0"/>
              </a:spcBef>
              <a:buFont typeface="Arial"/>
              <a:buNone/>
              <a:defRPr sz="1400"/>
            </a:lvl7pPr>
            <a:lvl8pPr lvl="7" indent="0">
              <a:spcBef>
                <a:spcPts val="0"/>
              </a:spcBef>
              <a:buFont typeface="Arial"/>
              <a:buNone/>
              <a:defRPr sz="1400"/>
            </a:lvl8pPr>
            <a:lvl9pPr lvl="8" indent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28650" y="1369216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222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07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29150" y="1369216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222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07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7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29841" y="27384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400"/>
            </a:lvl2pPr>
            <a:lvl3pPr lvl="2" indent="0">
              <a:spcBef>
                <a:spcPts val="0"/>
              </a:spcBef>
              <a:buFont typeface="Arial"/>
              <a:buNone/>
              <a:defRPr sz="1400"/>
            </a:lvl3pPr>
            <a:lvl4pPr lvl="3" indent="0">
              <a:spcBef>
                <a:spcPts val="0"/>
              </a:spcBef>
              <a:buFont typeface="Arial"/>
              <a:buNone/>
              <a:defRPr sz="1400"/>
            </a:lvl4pPr>
            <a:lvl5pPr lvl="4" indent="0">
              <a:spcBef>
                <a:spcPts val="0"/>
              </a:spcBef>
              <a:buFont typeface="Arial"/>
              <a:buNone/>
              <a:defRPr sz="1400"/>
            </a:lvl5pPr>
            <a:lvl6pPr lvl="5" indent="0">
              <a:spcBef>
                <a:spcPts val="0"/>
              </a:spcBef>
              <a:buFont typeface="Arial"/>
              <a:buNone/>
              <a:defRPr sz="1400"/>
            </a:lvl6pPr>
            <a:lvl7pPr lvl="6" indent="0">
              <a:spcBef>
                <a:spcPts val="0"/>
              </a:spcBef>
              <a:buFont typeface="Arial"/>
              <a:buNone/>
              <a:defRPr sz="1400"/>
            </a:lvl7pPr>
            <a:lvl8pPr lvl="7" indent="0">
              <a:spcBef>
                <a:spcPts val="0"/>
              </a:spcBef>
              <a:buFont typeface="Arial"/>
              <a:buNone/>
              <a:defRPr sz="1400"/>
            </a:lvl8pPr>
            <a:lvl9pPr lvl="8" indent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29841" y="1260870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222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07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29150" y="1260870"/>
            <a:ext cx="3887388" cy="617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88" cy="2763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222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07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7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28650" y="27384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400"/>
            </a:lvl2pPr>
            <a:lvl3pPr lvl="2" indent="0">
              <a:spcBef>
                <a:spcPts val="0"/>
              </a:spcBef>
              <a:buFont typeface="Arial"/>
              <a:buNone/>
              <a:defRPr sz="1400"/>
            </a:lvl3pPr>
            <a:lvl4pPr lvl="3" indent="0">
              <a:spcBef>
                <a:spcPts val="0"/>
              </a:spcBef>
              <a:buFont typeface="Arial"/>
              <a:buNone/>
              <a:defRPr sz="1400"/>
            </a:lvl4pPr>
            <a:lvl5pPr lvl="4" indent="0">
              <a:spcBef>
                <a:spcPts val="0"/>
              </a:spcBef>
              <a:buFont typeface="Arial"/>
              <a:buNone/>
              <a:defRPr sz="1400"/>
            </a:lvl5pPr>
            <a:lvl6pPr lvl="5" indent="0">
              <a:spcBef>
                <a:spcPts val="0"/>
              </a:spcBef>
              <a:buFont typeface="Arial"/>
              <a:buNone/>
              <a:defRPr sz="1400"/>
            </a:lvl6pPr>
            <a:lvl7pPr lvl="6" indent="0">
              <a:spcBef>
                <a:spcPts val="0"/>
              </a:spcBef>
              <a:buFont typeface="Arial"/>
              <a:buNone/>
              <a:defRPr sz="1400"/>
            </a:lvl7pPr>
            <a:lvl8pPr lvl="7" indent="0">
              <a:spcBef>
                <a:spcPts val="0"/>
              </a:spcBef>
              <a:buFont typeface="Arial"/>
              <a:buNone/>
              <a:defRPr sz="1400"/>
            </a:lvl8pPr>
            <a:lvl9pPr lvl="8" indent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7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6" cy="12001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400"/>
            </a:lvl2pPr>
            <a:lvl3pPr lvl="2" indent="0">
              <a:spcBef>
                <a:spcPts val="0"/>
              </a:spcBef>
              <a:buFont typeface="Arial"/>
              <a:buNone/>
              <a:defRPr sz="1400"/>
            </a:lvl3pPr>
            <a:lvl4pPr lvl="3" indent="0">
              <a:spcBef>
                <a:spcPts val="0"/>
              </a:spcBef>
              <a:buFont typeface="Arial"/>
              <a:buNone/>
              <a:defRPr sz="1400"/>
            </a:lvl4pPr>
            <a:lvl5pPr lvl="4" indent="0">
              <a:spcBef>
                <a:spcPts val="0"/>
              </a:spcBef>
              <a:buFont typeface="Arial"/>
              <a:buNone/>
              <a:defRPr sz="1400"/>
            </a:lvl5pPr>
            <a:lvl6pPr lvl="5" indent="0">
              <a:spcBef>
                <a:spcPts val="0"/>
              </a:spcBef>
              <a:buFont typeface="Arial"/>
              <a:buNone/>
              <a:defRPr sz="1400"/>
            </a:lvl6pPr>
            <a:lvl7pPr lvl="6" indent="0">
              <a:spcBef>
                <a:spcPts val="0"/>
              </a:spcBef>
              <a:buFont typeface="Arial"/>
              <a:buNone/>
              <a:defRPr sz="1400"/>
            </a:lvl7pPr>
            <a:lvl8pPr lvl="7" indent="0">
              <a:spcBef>
                <a:spcPts val="0"/>
              </a:spcBef>
              <a:buFont typeface="Arial"/>
              <a:buNone/>
              <a:defRPr sz="1400"/>
            </a:lvl8pPr>
            <a:lvl9pPr lvl="8" indent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887391" y="740568"/>
            <a:ext cx="4629150" cy="36552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2794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2222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107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107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107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107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107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107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6" cy="2858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7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6" cy="12001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400"/>
            </a:lvl2pPr>
            <a:lvl3pPr lvl="2" indent="0">
              <a:spcBef>
                <a:spcPts val="0"/>
              </a:spcBef>
              <a:buFont typeface="Arial"/>
              <a:buNone/>
              <a:defRPr sz="1400"/>
            </a:lvl3pPr>
            <a:lvl4pPr lvl="3" indent="0">
              <a:spcBef>
                <a:spcPts val="0"/>
              </a:spcBef>
              <a:buFont typeface="Arial"/>
              <a:buNone/>
              <a:defRPr sz="1400"/>
            </a:lvl4pPr>
            <a:lvl5pPr lvl="4" indent="0">
              <a:spcBef>
                <a:spcPts val="0"/>
              </a:spcBef>
              <a:buFont typeface="Arial"/>
              <a:buNone/>
              <a:defRPr sz="1400"/>
            </a:lvl5pPr>
            <a:lvl6pPr lvl="5" indent="0">
              <a:spcBef>
                <a:spcPts val="0"/>
              </a:spcBef>
              <a:buFont typeface="Arial"/>
              <a:buNone/>
              <a:defRPr sz="1400"/>
            </a:lvl6pPr>
            <a:lvl7pPr lvl="6" indent="0">
              <a:spcBef>
                <a:spcPts val="0"/>
              </a:spcBef>
              <a:buFont typeface="Arial"/>
              <a:buNone/>
              <a:defRPr sz="1400"/>
            </a:lvl7pPr>
            <a:lvl8pPr lvl="7" indent="0">
              <a:spcBef>
                <a:spcPts val="0"/>
              </a:spcBef>
              <a:buFont typeface="Arial"/>
              <a:buNone/>
              <a:defRPr sz="1400"/>
            </a:lvl8pPr>
            <a:lvl9pPr lvl="8" indent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3887391" y="740568"/>
            <a:ext cx="4629150" cy="36552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6" cy="2858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7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28650" y="27384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400"/>
            </a:lvl2pPr>
            <a:lvl3pPr lvl="2" indent="0">
              <a:spcBef>
                <a:spcPts val="0"/>
              </a:spcBef>
              <a:buFont typeface="Arial"/>
              <a:buNone/>
              <a:defRPr sz="1400"/>
            </a:lvl3pPr>
            <a:lvl4pPr lvl="3" indent="0">
              <a:spcBef>
                <a:spcPts val="0"/>
              </a:spcBef>
              <a:buFont typeface="Arial"/>
              <a:buNone/>
              <a:defRPr sz="1400"/>
            </a:lvl4pPr>
            <a:lvl5pPr lvl="4" indent="0">
              <a:spcBef>
                <a:spcPts val="0"/>
              </a:spcBef>
              <a:buFont typeface="Arial"/>
              <a:buNone/>
              <a:defRPr sz="1400"/>
            </a:lvl5pPr>
            <a:lvl6pPr lvl="5" indent="0">
              <a:spcBef>
                <a:spcPts val="0"/>
              </a:spcBef>
              <a:buFont typeface="Arial"/>
              <a:buNone/>
              <a:defRPr sz="1400"/>
            </a:lvl6pPr>
            <a:lvl7pPr lvl="6" indent="0">
              <a:spcBef>
                <a:spcPts val="0"/>
              </a:spcBef>
              <a:buFont typeface="Arial"/>
              <a:buNone/>
              <a:defRPr sz="1400"/>
            </a:lvl7pPr>
            <a:lvl8pPr lvl="7" indent="0">
              <a:spcBef>
                <a:spcPts val="0"/>
              </a:spcBef>
              <a:buFont typeface="Arial"/>
              <a:buNone/>
              <a:defRPr sz="1400"/>
            </a:lvl8pPr>
            <a:lvl9pPr lvl="8" indent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28650" y="1369216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222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07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7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143000" y="1196250"/>
            <a:ext cx="6858000" cy="1790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" sz="41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Cornell MEng </a:t>
            </a:r>
            <a:br>
              <a:rPr lang="en" sz="41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41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Forecasting Project</a:t>
            </a:r>
            <a:br>
              <a:rPr lang="en" sz="41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</a:t>
            </a:r>
            <a:r>
              <a:rPr lang="en" sz="2300" b="1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143000" y="3186155"/>
            <a:ext cx="6944709" cy="1614281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Team: </a:t>
            </a:r>
            <a:r>
              <a:rPr lang="e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Abhishek Dixit, Benjamin Elbaz,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Anqi Huang, Shuang Wei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Advisor:</a:t>
            </a:r>
            <a:r>
              <a:rPr lang="e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Kris Iyer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Date:</a:t>
            </a:r>
            <a:r>
              <a:rPr lang="e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March 1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" sz="1800" b="0" i="0" u="none" strike="noStrike" cap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2016</a:t>
            </a:r>
          </a:p>
        </p:txBody>
      </p:sp>
      <p:sp>
        <p:nvSpPr>
          <p:cNvPr id="86" name="Shape 86"/>
          <p:cNvSpPr/>
          <p:nvPr/>
        </p:nvSpPr>
        <p:spPr>
          <a:xfrm>
            <a:off x="0" y="0"/>
            <a:ext cx="9144000" cy="224658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r="70374"/>
          <a:stretch/>
        </p:blipFill>
        <p:spPr>
          <a:xfrm>
            <a:off x="224680" y="293712"/>
            <a:ext cx="1016851" cy="93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42553" y="407295"/>
            <a:ext cx="2407307" cy="730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08176" y="0"/>
            <a:ext cx="1780399" cy="1424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0"/>
            <a:ext cx="9144000" cy="224658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r="70374"/>
          <a:stretch/>
        </p:blipFill>
        <p:spPr>
          <a:xfrm>
            <a:off x="224680" y="293712"/>
            <a:ext cx="1016851" cy="9314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1241533" y="393922"/>
            <a:ext cx="7095859" cy="90024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224680" y="1463436"/>
            <a:ext cx="8598400" cy="260614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54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Preliminary Analysis on </a:t>
            </a:r>
            <a:r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Nobivac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 (Weekly data for </a:t>
            </a:r>
            <a:r>
              <a:rPr lang="en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SalesIn</a:t>
            </a: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SalesOut</a:t>
            </a: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12/31/2012 to 11/23/2015 (152 data points)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Checking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4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ARIMA Forecast with Fourier Transformation for </a:t>
            </a:r>
            <a:r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Nobivac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SalesOut</a:t>
            </a:r>
            <a:endParaRPr lang="e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month ahead predictions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4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Regression to model </a:t>
            </a:r>
            <a:r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Nobivac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SalesIn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 lags of </a:t>
            </a:r>
            <a:r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SalesOut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only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Incorporated predicted </a:t>
            </a:r>
            <a:r>
              <a:rPr lang="en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SaleOut</a:t>
            </a: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model that minimizes error on the validation set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Sample model on</a:t>
            </a:r>
            <a:r>
              <a:rPr lang="en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Nobivac</a:t>
            </a: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Sku</a:t>
            </a:r>
            <a:r>
              <a:rPr lang="en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6772, 31664, 54215 </a:t>
            </a:r>
            <a:r>
              <a:rPr lang="en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596900" marR="0" lvl="1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0" y="0"/>
            <a:ext cx="9144000" cy="2247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37" y="615514"/>
            <a:ext cx="8837727" cy="452798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2737950" y="224700"/>
            <a:ext cx="3133200" cy="47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 u="sng">
                <a:latin typeface="Calibri"/>
                <a:ea typeface="Calibri"/>
                <a:cs typeface="Calibri"/>
                <a:sym typeface="Calibri"/>
              </a:rPr>
              <a:t>Preliminary Analysis</a:t>
            </a:r>
          </a:p>
        </p:txBody>
      </p:sp>
      <p:sp>
        <p:nvSpPr>
          <p:cNvPr id="105" name="Shape 105"/>
          <p:cNvSpPr/>
          <p:nvPr/>
        </p:nvSpPr>
        <p:spPr>
          <a:xfrm>
            <a:off x="6003125" y="961775"/>
            <a:ext cx="1691400" cy="785100"/>
          </a:xfrm>
          <a:prstGeom prst="ellipse">
            <a:avLst/>
          </a:prstGeom>
          <a:noFill/>
          <a:ln w="9525" cap="flat" cmpd="sng">
            <a:solidFill>
              <a:srgbClr val="B31B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091600" y="2869825"/>
            <a:ext cx="1580400" cy="8181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1622100" y="961775"/>
            <a:ext cx="1691400" cy="8181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6557625" y="295975"/>
            <a:ext cx="21627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Consistent and Large Returns</a:t>
            </a:r>
          </a:p>
        </p:txBody>
      </p:sp>
      <p:sp>
        <p:nvSpPr>
          <p:cNvPr id="109" name="Shape 109"/>
          <p:cNvSpPr/>
          <p:nvPr/>
        </p:nvSpPr>
        <p:spPr>
          <a:xfrm>
            <a:off x="6169425" y="388362"/>
            <a:ext cx="388200" cy="2247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0" name="Shape 110"/>
          <p:cNvCxnSpPr/>
          <p:nvPr/>
        </p:nvCxnSpPr>
        <p:spPr>
          <a:xfrm rot="10800000" flipH="1">
            <a:off x="651600" y="1178525"/>
            <a:ext cx="221700" cy="831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1" name="Shape 111"/>
          <p:cNvCxnSpPr/>
          <p:nvPr/>
        </p:nvCxnSpPr>
        <p:spPr>
          <a:xfrm rot="10800000" flipH="1">
            <a:off x="3507450" y="1871625"/>
            <a:ext cx="221700" cy="831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2" name="Shape 112"/>
          <p:cNvCxnSpPr/>
          <p:nvPr/>
        </p:nvCxnSpPr>
        <p:spPr>
          <a:xfrm rot="10800000" flipH="1">
            <a:off x="4921450" y="1178525"/>
            <a:ext cx="221700" cy="831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3" name="Shape 113"/>
          <p:cNvSpPr txBox="1"/>
          <p:nvPr/>
        </p:nvSpPr>
        <p:spPr>
          <a:xfrm>
            <a:off x="1400025" y="295975"/>
            <a:ext cx="14001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: Sample Models</a:t>
            </a:r>
          </a:p>
        </p:txBody>
      </p:sp>
      <p:cxnSp>
        <p:nvCxnSpPr>
          <p:cNvPr id="114" name="Shape 114"/>
          <p:cNvCxnSpPr/>
          <p:nvPr/>
        </p:nvCxnSpPr>
        <p:spPr>
          <a:xfrm rot="10800000" flipH="1">
            <a:off x="1178325" y="459162"/>
            <a:ext cx="221700" cy="831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0" y="0"/>
            <a:ext cx="9144000" cy="224658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r="70374"/>
          <a:stretch/>
        </p:blipFill>
        <p:spPr>
          <a:xfrm>
            <a:off x="224680" y="293714"/>
            <a:ext cx="1016853" cy="931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1241534" y="393924"/>
            <a:ext cx="7504114" cy="42994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fr-FR" sz="1800" b="0" u="sng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Improvement</a:t>
            </a:r>
            <a:r>
              <a:rPr lang="fr-FR" sz="1800" b="0" u="sng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Sales Out </a:t>
            </a:r>
            <a:r>
              <a:rPr lang="fr-FR" sz="1800" b="0" u="sng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</a:t>
            </a:r>
            <a:r>
              <a:rPr lang="fr-FR" sz="1800" b="0" u="sng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NOBIVAC</a:t>
            </a:r>
            <a:endParaRPr lang="en" sz="1800" b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1752" y="908700"/>
            <a:ext cx="6604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Switch to </a:t>
            </a:r>
            <a:r>
              <a:rPr lang="en-US" sz="1200" dirty="0" err="1" smtClean="0"/>
              <a:t>Nobivac</a:t>
            </a:r>
            <a:r>
              <a:rPr lang="en-US" sz="1200" dirty="0"/>
              <a:t> </a:t>
            </a:r>
            <a:r>
              <a:rPr lang="en-US" sz="1200" dirty="0" smtClean="0"/>
              <a:t>SKUs to use the new</a:t>
            </a:r>
            <a:r>
              <a:rPr lang="en-US" sz="1200" dirty="0" smtClean="0"/>
              <a:t> weekly SALES_IN data and forecast </a:t>
            </a:r>
            <a:r>
              <a:rPr lang="en-US" sz="1200" dirty="0" smtClean="0"/>
              <a:t>quantity sold out</a:t>
            </a:r>
            <a:r>
              <a:rPr lang="en-US" sz="1200" dirty="0" smtClean="0"/>
              <a:t>:</a:t>
            </a:r>
          </a:p>
          <a:p>
            <a:endParaRPr lang="en-US" sz="1200" dirty="0"/>
          </a:p>
          <a:p>
            <a:r>
              <a:rPr lang="en-US" sz="1200" dirty="0" smtClean="0"/>
              <a:t>- Wrote a function to forecast any </a:t>
            </a:r>
            <a:r>
              <a:rPr lang="en-US" sz="1200" dirty="0" err="1" smtClean="0"/>
              <a:t>Nobivac</a:t>
            </a:r>
            <a:r>
              <a:rPr lang="en-US" sz="1200" dirty="0" smtClean="0"/>
              <a:t> Sales Out using the Fourier Transformation:</a:t>
            </a:r>
            <a:endParaRPr lang="en-US" sz="1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7" y="1694656"/>
            <a:ext cx="5594195" cy="31630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2" name="Straight Arrow Connector 11"/>
          <p:cNvCxnSpPr/>
          <p:nvPr/>
        </p:nvCxnSpPr>
        <p:spPr>
          <a:xfrm flipV="1">
            <a:off x="2277836" y="4114801"/>
            <a:ext cx="1624692" cy="81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75694" y="4180189"/>
            <a:ext cx="681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 year</a:t>
            </a:r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5920818" y="2067149"/>
            <a:ext cx="461727" cy="2643612"/>
          </a:xfrm>
          <a:prstGeom prst="rightBrace">
            <a:avLst>
              <a:gd name="adj1" fmla="val 8333"/>
              <a:gd name="adj2" fmla="val 506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27066" y="2239073"/>
            <a:ext cx="24987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Observations:</a:t>
            </a:r>
            <a:br>
              <a:rPr lang="en-US" u="sng" dirty="0" smtClean="0"/>
            </a:br>
            <a:endParaRPr lang="en-US" u="sng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No need to remove first 40 weeks ( no BOGO promotion) =&gt; more points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Trend well modeled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Can be still improved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224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0" y="0"/>
            <a:ext cx="9144000" cy="224658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r="70374"/>
          <a:stretch/>
        </p:blipFill>
        <p:spPr>
          <a:xfrm>
            <a:off x="224680" y="293714"/>
            <a:ext cx="1016853" cy="931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1241534" y="393924"/>
            <a:ext cx="7504114" cy="42994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fr-FR" sz="1800" b="0" u="sng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Improvement</a:t>
            </a:r>
            <a:r>
              <a:rPr lang="fr-FR" sz="1800" b="0" u="sng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Sales Out </a:t>
            </a:r>
            <a:r>
              <a:rPr lang="fr-FR" sz="1800" b="0" u="sng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</a:t>
            </a:r>
            <a:endParaRPr lang="en" sz="1800" b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56426" y="870601"/>
            <a:ext cx="3411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charset="2"/>
              <a:buChar char="Þ"/>
            </a:pPr>
            <a:r>
              <a:rPr lang="en-US" dirty="0" smtClean="0"/>
              <a:t>Application for others </a:t>
            </a:r>
            <a:r>
              <a:rPr lang="en-US" dirty="0" err="1" smtClean="0"/>
              <a:t>Nobivac</a:t>
            </a:r>
            <a:r>
              <a:rPr lang="en-US" dirty="0" smtClean="0"/>
              <a:t> </a:t>
            </a:r>
            <a:r>
              <a:rPr lang="en-US" dirty="0" smtClean="0"/>
              <a:t>SKUs: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80" y="1325324"/>
            <a:ext cx="4257733" cy="26610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614" y="1325325"/>
            <a:ext cx="4257732" cy="266108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629152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0" y="0"/>
            <a:ext cx="9144000" cy="2247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r="70373"/>
          <a:stretch/>
        </p:blipFill>
        <p:spPr>
          <a:xfrm>
            <a:off x="224680" y="293712"/>
            <a:ext cx="1017000" cy="93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1241533" y="393924"/>
            <a:ext cx="7095900" cy="900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 </a:t>
            </a:r>
            <a:r>
              <a:rPr lang="en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Forecast </a:t>
            </a:r>
            <a:r>
              <a:rPr lang="en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Sku 6772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575" y="1463450"/>
            <a:ext cx="6377401" cy="344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83175" y="1636025"/>
            <a:ext cx="2731200" cy="327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136 weeks training;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16 weeks validation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Model the training data with lags of sales out (the first 16 lags are predicted values from ARIMA)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Select the one with the least validation error (RMSE)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Tried 16 to 32 lags; optimal with 20 lags and RMSE = 269.65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0" y="0"/>
            <a:ext cx="9144000" cy="224658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r="70374"/>
          <a:stretch/>
        </p:blipFill>
        <p:spPr>
          <a:xfrm>
            <a:off x="224680" y="293712"/>
            <a:ext cx="1016851" cy="9314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1024087" y="1542224"/>
            <a:ext cx="7193475" cy="176174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4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Steps:</a:t>
            </a:r>
            <a:r>
              <a:rPr lang="en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-FR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Use the new data set to test </a:t>
            </a:r>
            <a:r>
              <a:rPr lang="fr-FR" sz="1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</a:t>
            </a:r>
            <a:r>
              <a:rPr lang="fr-FR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r>
              <a:rPr lang="fr-FR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-FR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Use </a:t>
            </a:r>
            <a:r>
              <a:rPr lang="fr-FR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inventory</a:t>
            </a:r>
            <a:r>
              <a:rPr lang="fr-FR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fr-FR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</a:t>
            </a:r>
            <a:r>
              <a:rPr lang="fr-FR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model 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246</Words>
  <Application>Microsoft Macintosh PowerPoint</Application>
  <PresentationFormat>On-screen Show (16:9)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Symbol</vt:lpstr>
      <vt:lpstr>Times New Roman</vt:lpstr>
      <vt:lpstr>Arial</vt:lpstr>
      <vt:lpstr>Office Theme</vt:lpstr>
      <vt:lpstr>Cornell MEng  Data Forecasting Project Week 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Cornell MEng  Data Forecasting Project Week 10</dc:title>
  <cp:lastModifiedBy>Benjamin Jules Elbaz</cp:lastModifiedBy>
  <cp:revision>2</cp:revision>
  <dcterms:modified xsi:type="dcterms:W3CDTF">2016-03-18T17:13:59Z</dcterms:modified>
</cp:coreProperties>
</file>