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2"/>
  </p:normalViewPr>
  <p:slideViewPr>
    <p:cSldViewPr snapToGrid="0" snapToObjects="1">
      <p:cViewPr varScale="1">
        <p:scale>
          <a:sx n="150" d="100"/>
          <a:sy n="150" d="100"/>
        </p:scale>
        <p:origin x="5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06460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55979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5616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59870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19854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44674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17543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7961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95912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91622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41117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6203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6039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5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43000" y="841771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400"/>
            </a:lvl2pPr>
            <a:lvl3pPr lvl="2" indent="0">
              <a:spcBef>
                <a:spcPts val="0"/>
              </a:spcBef>
              <a:buFont typeface="Arial"/>
              <a:buNone/>
              <a:defRPr sz="1400"/>
            </a:lvl3pPr>
            <a:lvl4pPr lvl="3" indent="0">
              <a:spcBef>
                <a:spcPts val="0"/>
              </a:spcBef>
              <a:buFont typeface="Arial"/>
              <a:buNone/>
              <a:defRPr sz="1400"/>
            </a:lvl4pPr>
            <a:lvl5pPr lvl="4" indent="0">
              <a:spcBef>
                <a:spcPts val="0"/>
              </a:spcBef>
              <a:buFont typeface="Arial"/>
              <a:buNone/>
              <a:defRPr sz="1400"/>
            </a:lvl5pPr>
            <a:lvl6pPr lvl="5" indent="0">
              <a:spcBef>
                <a:spcPts val="0"/>
              </a:spcBef>
              <a:buFont typeface="Arial"/>
              <a:buNone/>
              <a:defRPr sz="1400"/>
            </a:lvl6pPr>
            <a:lvl7pPr lvl="6" indent="0">
              <a:spcBef>
                <a:spcPts val="0"/>
              </a:spcBef>
              <a:buFont typeface="Arial"/>
              <a:buNone/>
              <a:defRPr sz="1400"/>
            </a:lvl7pPr>
            <a:lvl8pPr lvl="7" indent="0">
              <a:spcBef>
                <a:spcPts val="0"/>
              </a:spcBef>
              <a:buFont typeface="Arial"/>
              <a:buNone/>
              <a:defRPr sz="1400"/>
            </a:lvl8pPr>
            <a:lvl9pPr lvl="8" indent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143000" y="2701527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8650" y="273842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400"/>
            </a:lvl2pPr>
            <a:lvl3pPr lvl="2" indent="0">
              <a:spcBef>
                <a:spcPts val="0"/>
              </a:spcBef>
              <a:buFont typeface="Arial"/>
              <a:buNone/>
              <a:defRPr sz="1400"/>
            </a:lvl3pPr>
            <a:lvl4pPr lvl="3" indent="0">
              <a:spcBef>
                <a:spcPts val="0"/>
              </a:spcBef>
              <a:buFont typeface="Arial"/>
              <a:buNone/>
              <a:defRPr sz="1400"/>
            </a:lvl4pPr>
            <a:lvl5pPr lvl="4" indent="0">
              <a:spcBef>
                <a:spcPts val="0"/>
              </a:spcBef>
              <a:buFont typeface="Arial"/>
              <a:buNone/>
              <a:defRPr sz="1400"/>
            </a:lvl5pPr>
            <a:lvl6pPr lvl="5" indent="0">
              <a:spcBef>
                <a:spcPts val="0"/>
              </a:spcBef>
              <a:buFont typeface="Arial"/>
              <a:buNone/>
              <a:defRPr sz="1400"/>
            </a:lvl6pPr>
            <a:lvl7pPr lvl="6" indent="0">
              <a:spcBef>
                <a:spcPts val="0"/>
              </a:spcBef>
              <a:buFont typeface="Arial"/>
              <a:buNone/>
              <a:defRPr sz="1400"/>
            </a:lvl7pPr>
            <a:lvl8pPr lvl="7" indent="0">
              <a:spcBef>
                <a:spcPts val="0"/>
              </a:spcBef>
              <a:buFont typeface="Arial"/>
              <a:buNone/>
              <a:defRPr sz="1400"/>
            </a:lvl8pPr>
            <a:lvl9pPr lvl="8" indent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940247" y="-942379"/>
            <a:ext cx="3263503" cy="78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5350072" y="1467444"/>
            <a:ext cx="4358877" cy="1971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400"/>
            </a:lvl2pPr>
            <a:lvl3pPr lvl="2" indent="0">
              <a:spcBef>
                <a:spcPts val="0"/>
              </a:spcBef>
              <a:buFont typeface="Arial"/>
              <a:buNone/>
              <a:defRPr sz="1400"/>
            </a:lvl3pPr>
            <a:lvl4pPr lvl="3" indent="0">
              <a:spcBef>
                <a:spcPts val="0"/>
              </a:spcBef>
              <a:buFont typeface="Arial"/>
              <a:buNone/>
              <a:defRPr sz="1400"/>
            </a:lvl4pPr>
            <a:lvl5pPr lvl="4" indent="0">
              <a:spcBef>
                <a:spcPts val="0"/>
              </a:spcBef>
              <a:buFont typeface="Arial"/>
              <a:buNone/>
              <a:defRPr sz="1400"/>
            </a:lvl5pPr>
            <a:lvl6pPr lvl="5" indent="0">
              <a:spcBef>
                <a:spcPts val="0"/>
              </a:spcBef>
              <a:buFont typeface="Arial"/>
              <a:buNone/>
              <a:defRPr sz="1400"/>
            </a:lvl6pPr>
            <a:lvl7pPr lvl="6" indent="0">
              <a:spcBef>
                <a:spcPts val="0"/>
              </a:spcBef>
              <a:buFont typeface="Arial"/>
              <a:buNone/>
              <a:defRPr sz="1400"/>
            </a:lvl7pPr>
            <a:lvl8pPr lvl="7" indent="0">
              <a:spcBef>
                <a:spcPts val="0"/>
              </a:spcBef>
              <a:buFont typeface="Arial"/>
              <a:buNone/>
              <a:defRPr sz="1400"/>
            </a:lvl8pPr>
            <a:lvl9pPr lvl="8" indent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349572" y="-447079"/>
            <a:ext cx="4358877" cy="580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28650" y="273842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400"/>
            </a:lvl2pPr>
            <a:lvl3pPr lvl="2" indent="0">
              <a:spcBef>
                <a:spcPts val="0"/>
              </a:spcBef>
              <a:buFont typeface="Arial"/>
              <a:buNone/>
              <a:defRPr sz="1400"/>
            </a:lvl3pPr>
            <a:lvl4pPr lvl="3" indent="0">
              <a:spcBef>
                <a:spcPts val="0"/>
              </a:spcBef>
              <a:buFont typeface="Arial"/>
              <a:buNone/>
              <a:defRPr sz="1400"/>
            </a:lvl4pPr>
            <a:lvl5pPr lvl="4" indent="0">
              <a:spcBef>
                <a:spcPts val="0"/>
              </a:spcBef>
              <a:buFont typeface="Arial"/>
              <a:buNone/>
              <a:defRPr sz="1400"/>
            </a:lvl5pPr>
            <a:lvl6pPr lvl="5" indent="0">
              <a:spcBef>
                <a:spcPts val="0"/>
              </a:spcBef>
              <a:buFont typeface="Arial"/>
              <a:buNone/>
              <a:defRPr sz="1400"/>
            </a:lvl6pPr>
            <a:lvl7pPr lvl="6" indent="0">
              <a:spcBef>
                <a:spcPts val="0"/>
              </a:spcBef>
              <a:buFont typeface="Arial"/>
              <a:buNone/>
              <a:defRPr sz="1400"/>
            </a:lvl7pPr>
            <a:lvl8pPr lvl="7" indent="0">
              <a:spcBef>
                <a:spcPts val="0"/>
              </a:spcBef>
              <a:buFont typeface="Arial"/>
              <a:buNone/>
              <a:defRPr sz="1400"/>
            </a:lvl8pPr>
            <a:lvl9pPr lvl="8" indent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28650" y="1369217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700" cy="21395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400"/>
            </a:lvl2pPr>
            <a:lvl3pPr lvl="2" indent="0">
              <a:spcBef>
                <a:spcPts val="0"/>
              </a:spcBef>
              <a:buFont typeface="Arial"/>
              <a:buNone/>
              <a:defRPr sz="1400"/>
            </a:lvl3pPr>
            <a:lvl4pPr lvl="3" indent="0">
              <a:spcBef>
                <a:spcPts val="0"/>
              </a:spcBef>
              <a:buFont typeface="Arial"/>
              <a:buNone/>
              <a:defRPr sz="1400"/>
            </a:lvl4pPr>
            <a:lvl5pPr lvl="4" indent="0">
              <a:spcBef>
                <a:spcPts val="0"/>
              </a:spcBef>
              <a:buFont typeface="Arial"/>
              <a:buNone/>
              <a:defRPr sz="1400"/>
            </a:lvl5pPr>
            <a:lvl6pPr lvl="5" indent="0">
              <a:spcBef>
                <a:spcPts val="0"/>
              </a:spcBef>
              <a:buFont typeface="Arial"/>
              <a:buNone/>
              <a:defRPr sz="1400"/>
            </a:lvl6pPr>
            <a:lvl7pPr lvl="6" indent="0">
              <a:spcBef>
                <a:spcPts val="0"/>
              </a:spcBef>
              <a:buFont typeface="Arial"/>
              <a:buNone/>
              <a:defRPr sz="1400"/>
            </a:lvl7pPr>
            <a:lvl8pPr lvl="7" indent="0">
              <a:spcBef>
                <a:spcPts val="0"/>
              </a:spcBef>
              <a:buFont typeface="Arial"/>
              <a:buNone/>
              <a:defRPr sz="1400"/>
            </a:lvl8pPr>
            <a:lvl9pPr lvl="8" indent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23887" y="3442096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28650" y="273842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400"/>
            </a:lvl2pPr>
            <a:lvl3pPr lvl="2" indent="0">
              <a:spcBef>
                <a:spcPts val="0"/>
              </a:spcBef>
              <a:buFont typeface="Arial"/>
              <a:buNone/>
              <a:defRPr sz="1400"/>
            </a:lvl3pPr>
            <a:lvl4pPr lvl="3" indent="0">
              <a:spcBef>
                <a:spcPts val="0"/>
              </a:spcBef>
              <a:buFont typeface="Arial"/>
              <a:buNone/>
              <a:defRPr sz="1400"/>
            </a:lvl4pPr>
            <a:lvl5pPr lvl="4" indent="0">
              <a:spcBef>
                <a:spcPts val="0"/>
              </a:spcBef>
              <a:buFont typeface="Arial"/>
              <a:buNone/>
              <a:defRPr sz="1400"/>
            </a:lvl5pPr>
            <a:lvl6pPr lvl="5" indent="0">
              <a:spcBef>
                <a:spcPts val="0"/>
              </a:spcBef>
              <a:buFont typeface="Arial"/>
              <a:buNone/>
              <a:defRPr sz="1400"/>
            </a:lvl6pPr>
            <a:lvl7pPr lvl="6" indent="0">
              <a:spcBef>
                <a:spcPts val="0"/>
              </a:spcBef>
              <a:buFont typeface="Arial"/>
              <a:buNone/>
              <a:defRPr sz="1400"/>
            </a:lvl7pPr>
            <a:lvl8pPr lvl="7" indent="0">
              <a:spcBef>
                <a:spcPts val="0"/>
              </a:spcBef>
              <a:buFont typeface="Arial"/>
              <a:buNone/>
              <a:defRPr sz="1400"/>
            </a:lvl8pPr>
            <a:lvl9pPr lvl="8" indent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28650" y="1369217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29150" y="1369217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29841" y="273842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400"/>
            </a:lvl2pPr>
            <a:lvl3pPr lvl="2" indent="0">
              <a:spcBef>
                <a:spcPts val="0"/>
              </a:spcBef>
              <a:buFont typeface="Arial"/>
              <a:buNone/>
              <a:defRPr sz="1400"/>
            </a:lvl3pPr>
            <a:lvl4pPr lvl="3" indent="0">
              <a:spcBef>
                <a:spcPts val="0"/>
              </a:spcBef>
              <a:buFont typeface="Arial"/>
              <a:buNone/>
              <a:defRPr sz="1400"/>
            </a:lvl4pPr>
            <a:lvl5pPr lvl="4" indent="0">
              <a:spcBef>
                <a:spcPts val="0"/>
              </a:spcBef>
              <a:buFont typeface="Arial"/>
              <a:buNone/>
              <a:defRPr sz="1400"/>
            </a:lvl5pPr>
            <a:lvl6pPr lvl="5" indent="0">
              <a:spcBef>
                <a:spcPts val="0"/>
              </a:spcBef>
              <a:buFont typeface="Arial"/>
              <a:buNone/>
              <a:defRPr sz="1400"/>
            </a:lvl6pPr>
            <a:lvl7pPr lvl="6" indent="0">
              <a:spcBef>
                <a:spcPts val="0"/>
              </a:spcBef>
              <a:buFont typeface="Arial"/>
              <a:buNone/>
              <a:defRPr sz="1400"/>
            </a:lvl7pPr>
            <a:lvl8pPr lvl="7" indent="0">
              <a:spcBef>
                <a:spcPts val="0"/>
              </a:spcBef>
              <a:buFont typeface="Arial"/>
              <a:buNone/>
              <a:defRPr sz="1400"/>
            </a:lvl8pPr>
            <a:lvl9pPr lvl="8" indent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29150" y="1260871"/>
            <a:ext cx="3887389" cy="617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89" cy="2763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28650" y="273842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400"/>
            </a:lvl2pPr>
            <a:lvl3pPr lvl="2" indent="0">
              <a:spcBef>
                <a:spcPts val="0"/>
              </a:spcBef>
              <a:buFont typeface="Arial"/>
              <a:buNone/>
              <a:defRPr sz="1400"/>
            </a:lvl3pPr>
            <a:lvl4pPr lvl="3" indent="0">
              <a:spcBef>
                <a:spcPts val="0"/>
              </a:spcBef>
              <a:buFont typeface="Arial"/>
              <a:buNone/>
              <a:defRPr sz="1400"/>
            </a:lvl4pPr>
            <a:lvl5pPr lvl="4" indent="0">
              <a:spcBef>
                <a:spcPts val="0"/>
              </a:spcBef>
              <a:buFont typeface="Arial"/>
              <a:buNone/>
              <a:defRPr sz="1400"/>
            </a:lvl5pPr>
            <a:lvl6pPr lvl="5" indent="0">
              <a:spcBef>
                <a:spcPts val="0"/>
              </a:spcBef>
              <a:buFont typeface="Arial"/>
              <a:buNone/>
              <a:defRPr sz="1400"/>
            </a:lvl6pPr>
            <a:lvl7pPr lvl="6" indent="0">
              <a:spcBef>
                <a:spcPts val="0"/>
              </a:spcBef>
              <a:buFont typeface="Arial"/>
              <a:buNone/>
              <a:defRPr sz="1400"/>
            </a:lvl7pPr>
            <a:lvl8pPr lvl="7" indent="0">
              <a:spcBef>
                <a:spcPts val="0"/>
              </a:spcBef>
              <a:buFont typeface="Arial"/>
              <a:buNone/>
              <a:defRPr sz="1400"/>
            </a:lvl8pPr>
            <a:lvl9pPr lvl="8" indent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6" cy="12001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400"/>
            </a:lvl2pPr>
            <a:lvl3pPr lvl="2" indent="0">
              <a:spcBef>
                <a:spcPts val="0"/>
              </a:spcBef>
              <a:buFont typeface="Arial"/>
              <a:buNone/>
              <a:defRPr sz="1400"/>
            </a:lvl3pPr>
            <a:lvl4pPr lvl="3" indent="0">
              <a:spcBef>
                <a:spcPts val="0"/>
              </a:spcBef>
              <a:buFont typeface="Arial"/>
              <a:buNone/>
              <a:defRPr sz="1400"/>
            </a:lvl4pPr>
            <a:lvl5pPr lvl="4" indent="0">
              <a:spcBef>
                <a:spcPts val="0"/>
              </a:spcBef>
              <a:buFont typeface="Arial"/>
              <a:buNone/>
              <a:defRPr sz="1400"/>
            </a:lvl5pPr>
            <a:lvl6pPr lvl="5" indent="0">
              <a:spcBef>
                <a:spcPts val="0"/>
              </a:spcBef>
              <a:buFont typeface="Arial"/>
              <a:buNone/>
              <a:defRPr sz="1400"/>
            </a:lvl6pPr>
            <a:lvl7pPr lvl="6" indent="0">
              <a:spcBef>
                <a:spcPts val="0"/>
              </a:spcBef>
              <a:buFont typeface="Arial"/>
              <a:buNone/>
              <a:defRPr sz="1400"/>
            </a:lvl7pPr>
            <a:lvl8pPr lvl="7" indent="0">
              <a:spcBef>
                <a:spcPts val="0"/>
              </a:spcBef>
              <a:buFont typeface="Arial"/>
              <a:buNone/>
              <a:defRPr sz="1400"/>
            </a:lvl8pPr>
            <a:lvl9pPr lvl="8" indent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887391" y="740568"/>
            <a:ext cx="4629150" cy="36552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127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952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6" cy="2858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6" cy="12001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400"/>
            </a:lvl2pPr>
            <a:lvl3pPr lvl="2" indent="0">
              <a:spcBef>
                <a:spcPts val="0"/>
              </a:spcBef>
              <a:buFont typeface="Arial"/>
              <a:buNone/>
              <a:defRPr sz="1400"/>
            </a:lvl3pPr>
            <a:lvl4pPr lvl="3" indent="0">
              <a:spcBef>
                <a:spcPts val="0"/>
              </a:spcBef>
              <a:buFont typeface="Arial"/>
              <a:buNone/>
              <a:defRPr sz="1400"/>
            </a:lvl4pPr>
            <a:lvl5pPr lvl="4" indent="0">
              <a:spcBef>
                <a:spcPts val="0"/>
              </a:spcBef>
              <a:buFont typeface="Arial"/>
              <a:buNone/>
              <a:defRPr sz="1400"/>
            </a:lvl5pPr>
            <a:lvl6pPr lvl="5" indent="0">
              <a:spcBef>
                <a:spcPts val="0"/>
              </a:spcBef>
              <a:buFont typeface="Arial"/>
              <a:buNone/>
              <a:defRPr sz="1400"/>
            </a:lvl6pPr>
            <a:lvl7pPr lvl="6" indent="0">
              <a:spcBef>
                <a:spcPts val="0"/>
              </a:spcBef>
              <a:buFont typeface="Arial"/>
              <a:buNone/>
              <a:defRPr sz="1400"/>
            </a:lvl7pPr>
            <a:lvl8pPr lvl="7" indent="0">
              <a:spcBef>
                <a:spcPts val="0"/>
              </a:spcBef>
              <a:buFont typeface="Arial"/>
              <a:buNone/>
              <a:defRPr sz="1400"/>
            </a:lvl8pPr>
            <a:lvl9pPr lvl="8" indent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3887391" y="740568"/>
            <a:ext cx="4629150" cy="36552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6" cy="2858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28650" y="273842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400"/>
            </a:lvl2pPr>
            <a:lvl3pPr lvl="2" indent="0">
              <a:spcBef>
                <a:spcPts val="0"/>
              </a:spcBef>
              <a:buFont typeface="Arial"/>
              <a:buNone/>
              <a:defRPr sz="1400"/>
            </a:lvl3pPr>
            <a:lvl4pPr lvl="3" indent="0">
              <a:spcBef>
                <a:spcPts val="0"/>
              </a:spcBef>
              <a:buFont typeface="Arial"/>
              <a:buNone/>
              <a:defRPr sz="1400"/>
            </a:lvl4pPr>
            <a:lvl5pPr lvl="4" indent="0">
              <a:spcBef>
                <a:spcPts val="0"/>
              </a:spcBef>
              <a:buFont typeface="Arial"/>
              <a:buNone/>
              <a:defRPr sz="1400"/>
            </a:lvl5pPr>
            <a:lvl6pPr lvl="5" indent="0">
              <a:spcBef>
                <a:spcPts val="0"/>
              </a:spcBef>
              <a:buFont typeface="Arial"/>
              <a:buNone/>
              <a:defRPr sz="1400"/>
            </a:lvl6pPr>
            <a:lvl7pPr lvl="6" indent="0">
              <a:spcBef>
                <a:spcPts val="0"/>
              </a:spcBef>
              <a:buFont typeface="Arial"/>
              <a:buNone/>
              <a:defRPr sz="1400"/>
            </a:lvl7pPr>
            <a:lvl8pPr lvl="7" indent="0">
              <a:spcBef>
                <a:spcPts val="0"/>
              </a:spcBef>
              <a:buFont typeface="Arial"/>
              <a:buNone/>
              <a:defRPr sz="1400"/>
            </a:lvl8pPr>
            <a:lvl9pPr lvl="8" indent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28650" y="1369217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143000" y="1196250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" sz="41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Cornell MEng </a:t>
            </a:r>
            <a:br>
              <a:rPr lang="en" sz="41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41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Forecasting Project</a:t>
            </a:r>
            <a:br>
              <a:rPr lang="en" sz="41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9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143000" y="3186155"/>
            <a:ext cx="6944709" cy="1614281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Team: </a:t>
            </a:r>
            <a:r>
              <a:rPr lang="e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Abhishek Dixit, Benjamin Elbaz,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Anqi Huang, Shuang Wei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Advisor:</a:t>
            </a:r>
            <a:r>
              <a:rPr lang="e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Kris Iyer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</a:t>
            </a:r>
            <a:r>
              <a:rPr lang="e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March 10</a:t>
            </a:r>
            <a:r>
              <a:rPr lang="en" sz="1800" b="0" i="0" u="none" strike="noStrike" cap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2016</a:t>
            </a:r>
          </a:p>
        </p:txBody>
      </p:sp>
      <p:sp>
        <p:nvSpPr>
          <p:cNvPr id="86" name="Shape 86"/>
          <p:cNvSpPr/>
          <p:nvPr/>
        </p:nvSpPr>
        <p:spPr>
          <a:xfrm>
            <a:off x="0" y="0"/>
            <a:ext cx="9144000" cy="224658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r="70374"/>
          <a:stretch/>
        </p:blipFill>
        <p:spPr>
          <a:xfrm>
            <a:off x="224680" y="293713"/>
            <a:ext cx="1016852" cy="93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42553" y="407296"/>
            <a:ext cx="2407307" cy="730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08176" y="0"/>
            <a:ext cx="1780399" cy="1424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0" y="0"/>
            <a:ext cx="9144000" cy="2247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131" y="781395"/>
            <a:ext cx="6002275" cy="19050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84" name="Shape 1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131" y="2887827"/>
            <a:ext cx="6002275" cy="202095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85" name="Shape 185"/>
          <p:cNvSpPr txBox="1"/>
          <p:nvPr/>
        </p:nvSpPr>
        <p:spPr>
          <a:xfrm>
            <a:off x="3069397" y="318427"/>
            <a:ext cx="3399135" cy="30777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Inventory Concerns, different SKU</a:t>
            </a:r>
          </a:p>
        </p:txBody>
      </p:sp>
      <p:sp>
        <p:nvSpPr>
          <p:cNvPr id="186" name="Shape 186"/>
          <p:cNvSpPr/>
          <p:nvPr/>
        </p:nvSpPr>
        <p:spPr>
          <a:xfrm>
            <a:off x="6417733" y="2842393"/>
            <a:ext cx="321734" cy="2124739"/>
          </a:xfrm>
          <a:prstGeom prst="rightBrace">
            <a:avLst>
              <a:gd name="adj1" fmla="val 8333"/>
              <a:gd name="adj2" fmla="val 50404"/>
            </a:avLst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Shape 187"/>
          <p:cNvGrpSpPr/>
          <p:nvPr/>
        </p:nvGrpSpPr>
        <p:grpSpPr>
          <a:xfrm>
            <a:off x="6824132" y="3199701"/>
            <a:ext cx="2155357" cy="1216800"/>
            <a:chOff x="0" y="340375"/>
            <a:chExt cx="2155357" cy="1216800"/>
          </a:xfrm>
        </p:grpSpPr>
        <p:sp>
          <p:nvSpPr>
            <p:cNvPr id="188" name="Shape 188"/>
            <p:cNvSpPr/>
            <p:nvPr/>
          </p:nvSpPr>
          <p:spPr>
            <a:xfrm>
              <a:off x="0" y="340375"/>
              <a:ext cx="2155357" cy="121680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59398" y="399773"/>
              <a:ext cx="2036558" cy="1098001"/>
            </a:xfrm>
            <a:prstGeom prst="rect">
              <a:avLst/>
            </a:prstGeom>
            <a:noFill/>
            <a:ln>
              <a:noFill/>
            </a:ln>
          </p:spPr>
          <p:txBody>
            <a:bodyPr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1400" b="0" i="0" u="sng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Observations: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Times New Roman"/>
                <a:buNone/>
              </a:pPr>
              <a:r>
                <a:rPr lang="en" sz="1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 Sill 2 type of behaviour: </a:t>
              </a:r>
              <a:r>
                <a:rPr lang="en" sz="1400" b="1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decreasing </a:t>
              </a:r>
              <a:r>
                <a:rPr lang="en" sz="1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and </a:t>
              </a:r>
              <a:r>
                <a:rPr lang="en" sz="1400" b="1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flat </a:t>
              </a:r>
              <a:r>
                <a:rPr lang="en" sz="1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inventory level.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0" y="0"/>
            <a:ext cx="9144000" cy="224658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 r="70374"/>
          <a:stretch/>
        </p:blipFill>
        <p:spPr>
          <a:xfrm>
            <a:off x="224680" y="293713"/>
            <a:ext cx="1016852" cy="931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1225204" y="393923"/>
            <a:ext cx="7095859" cy="56280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Inventory Concerns: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" name="Shape 197"/>
          <p:cNvGrpSpPr/>
          <p:nvPr/>
        </p:nvGrpSpPr>
        <p:grpSpPr>
          <a:xfrm>
            <a:off x="699666" y="1274972"/>
            <a:ext cx="7902464" cy="3666707"/>
            <a:chOff x="1" y="2852"/>
            <a:chExt cx="7902464" cy="3666707"/>
          </a:xfrm>
        </p:grpSpPr>
        <p:sp>
          <p:nvSpPr>
            <p:cNvPr id="198" name="Shape 198"/>
            <p:cNvSpPr/>
            <p:nvPr/>
          </p:nvSpPr>
          <p:spPr>
            <a:xfrm rot="5400000">
              <a:off x="-154391" y="157244"/>
              <a:ext cx="1029279" cy="720494"/>
            </a:xfrm>
            <a:prstGeom prst="chevron">
              <a:avLst>
                <a:gd name="adj" fmla="val 50000"/>
              </a:avLst>
            </a:prstGeom>
            <a:solidFill>
              <a:srgbClr val="599BD5"/>
            </a:solidFill>
            <a:ln w="25400" cap="flat" cmpd="sng">
              <a:solidFill>
                <a:srgbClr val="59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 txBox="1"/>
            <p:nvPr/>
          </p:nvSpPr>
          <p:spPr>
            <a:xfrm>
              <a:off x="1" y="363100"/>
              <a:ext cx="720494" cy="308783"/>
            </a:xfrm>
            <a:prstGeom prst="rect">
              <a:avLst/>
            </a:prstGeom>
            <a:noFill/>
            <a:ln>
              <a:noFill/>
            </a:ln>
          </p:spPr>
          <p:txBody>
            <a:bodyPr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 rot="5400000">
              <a:off x="3976964" y="-3253616"/>
              <a:ext cx="669030" cy="718197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59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 txBox="1"/>
            <p:nvPr/>
          </p:nvSpPr>
          <p:spPr>
            <a:xfrm>
              <a:off x="720495" y="35510"/>
              <a:ext cx="7149312" cy="603712"/>
            </a:xfrm>
            <a:prstGeom prst="rect">
              <a:avLst/>
            </a:prstGeom>
            <a:noFill/>
            <a:ln>
              <a:noFill/>
            </a:ln>
          </p:spPr>
          <p:txBody>
            <a:bodyPr lIns="113775" tIns="10150" rIns="10150" bIns="10150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Calibri"/>
                <a:buChar char="•"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Given Sales Out data does not contain information regarding which warehouse the order is coming from</a:t>
              </a:r>
            </a:p>
          </p:txBody>
        </p:sp>
        <p:sp>
          <p:nvSpPr>
            <p:cNvPr id="202" name="Shape 202"/>
            <p:cNvSpPr/>
            <p:nvPr/>
          </p:nvSpPr>
          <p:spPr>
            <a:xfrm rot="5400000">
              <a:off x="-154391" y="1036386"/>
              <a:ext cx="1029279" cy="720494"/>
            </a:xfrm>
            <a:prstGeom prst="chevron">
              <a:avLst>
                <a:gd name="adj" fmla="val 50000"/>
              </a:avLst>
            </a:prstGeom>
            <a:solidFill>
              <a:srgbClr val="599BD5"/>
            </a:solidFill>
            <a:ln w="25400" cap="flat" cmpd="sng">
              <a:solidFill>
                <a:srgbClr val="59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 txBox="1"/>
            <p:nvPr/>
          </p:nvSpPr>
          <p:spPr>
            <a:xfrm>
              <a:off x="1" y="1242241"/>
              <a:ext cx="720494" cy="308783"/>
            </a:xfrm>
            <a:prstGeom prst="rect">
              <a:avLst/>
            </a:prstGeom>
            <a:noFill/>
            <a:ln>
              <a:noFill/>
            </a:ln>
          </p:spPr>
          <p:txBody>
            <a:bodyPr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 rot="5400000">
              <a:off x="3976964" y="-2374473"/>
              <a:ext cx="669030" cy="718197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59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720495" y="914654"/>
              <a:ext cx="7149312" cy="603712"/>
            </a:xfrm>
            <a:prstGeom prst="rect">
              <a:avLst/>
            </a:prstGeom>
            <a:noFill/>
            <a:ln>
              <a:noFill/>
            </a:ln>
          </p:spPr>
          <p:txBody>
            <a:bodyPr lIns="113775" tIns="10150" rIns="10150" bIns="10150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Calibri"/>
                <a:buChar char="•"/>
              </a:pPr>
              <a:r>
                <a:rPr lang="en" sz="1600">
                  <a:latin typeface="Calibri"/>
                  <a:ea typeface="Calibri"/>
                  <a:cs typeface="Calibri"/>
                  <a:sym typeface="Calibri"/>
                </a:rPr>
                <a:t>We see </a:t>
              </a:r>
              <a:r>
                <a:rPr lang="en" sz="16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 direct connection </a:t>
              </a:r>
              <a:r>
                <a:rPr lang="en" sz="16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between demand and each warehouse</a:t>
              </a:r>
              <a:r>
                <a:rPr lang="en" sz="1600">
                  <a:latin typeface="Calibri"/>
                  <a:ea typeface="Calibri"/>
                  <a:cs typeface="Calibri"/>
                  <a:sym typeface="Calibri"/>
                </a:rPr>
                <a:t>’s inventory</a:t>
              </a:r>
            </a:p>
          </p:txBody>
        </p:sp>
        <p:sp>
          <p:nvSpPr>
            <p:cNvPr id="206" name="Shape 206"/>
            <p:cNvSpPr/>
            <p:nvPr/>
          </p:nvSpPr>
          <p:spPr>
            <a:xfrm rot="5400000">
              <a:off x="-154391" y="1915528"/>
              <a:ext cx="1029279" cy="720494"/>
            </a:xfrm>
            <a:prstGeom prst="chevron">
              <a:avLst>
                <a:gd name="adj" fmla="val 50000"/>
              </a:avLst>
            </a:prstGeom>
            <a:solidFill>
              <a:srgbClr val="599BD5"/>
            </a:solidFill>
            <a:ln w="25400" cap="flat" cmpd="sng">
              <a:solidFill>
                <a:srgbClr val="59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 txBox="1"/>
            <p:nvPr/>
          </p:nvSpPr>
          <p:spPr>
            <a:xfrm>
              <a:off x="1" y="2121384"/>
              <a:ext cx="720494" cy="308783"/>
            </a:xfrm>
            <a:prstGeom prst="rect">
              <a:avLst/>
            </a:prstGeom>
            <a:noFill/>
            <a:ln>
              <a:noFill/>
            </a:ln>
          </p:spPr>
          <p:txBody>
            <a:bodyPr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 rot="5400000">
              <a:off x="3976964" y="-1495331"/>
              <a:ext cx="669030" cy="718197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59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 txBox="1"/>
            <p:nvPr/>
          </p:nvSpPr>
          <p:spPr>
            <a:xfrm>
              <a:off x="720495" y="1793846"/>
              <a:ext cx="7149300" cy="603600"/>
            </a:xfrm>
            <a:prstGeom prst="rect">
              <a:avLst/>
            </a:prstGeom>
            <a:noFill/>
            <a:ln>
              <a:noFill/>
            </a:ln>
          </p:spPr>
          <p:txBody>
            <a:bodyPr lIns="113775" tIns="10150" rIns="10150" bIns="10150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Calibri"/>
                <a:buChar char="•"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Each warehouse has </a:t>
              </a:r>
              <a:r>
                <a:rPr lang="en" sz="16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different inventory policy</a:t>
              </a:r>
            </a:p>
          </p:txBody>
        </p:sp>
        <p:sp>
          <p:nvSpPr>
            <p:cNvPr id="210" name="Shape 210"/>
            <p:cNvSpPr/>
            <p:nvPr/>
          </p:nvSpPr>
          <p:spPr>
            <a:xfrm rot="5400000">
              <a:off x="-154391" y="2794672"/>
              <a:ext cx="1029279" cy="720494"/>
            </a:xfrm>
            <a:prstGeom prst="chevron">
              <a:avLst>
                <a:gd name="adj" fmla="val 50000"/>
              </a:avLst>
            </a:prstGeom>
            <a:solidFill>
              <a:srgbClr val="599BD5"/>
            </a:solidFill>
            <a:ln w="25400" cap="flat" cmpd="sng">
              <a:solidFill>
                <a:srgbClr val="59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 txBox="1"/>
            <p:nvPr/>
          </p:nvSpPr>
          <p:spPr>
            <a:xfrm>
              <a:off x="1" y="3000527"/>
              <a:ext cx="720494" cy="308783"/>
            </a:xfrm>
            <a:prstGeom prst="rect">
              <a:avLst/>
            </a:prstGeom>
            <a:noFill/>
            <a:ln>
              <a:noFill/>
            </a:ln>
          </p:spPr>
          <p:txBody>
            <a:bodyPr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2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  <p:sp>
          <p:nvSpPr>
            <p:cNvPr id="212" name="Shape 212"/>
            <p:cNvSpPr/>
            <p:nvPr/>
          </p:nvSpPr>
          <p:spPr>
            <a:xfrm rot="5400000">
              <a:off x="3976964" y="-616188"/>
              <a:ext cx="669030" cy="718197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59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 txBox="1"/>
            <p:nvPr/>
          </p:nvSpPr>
          <p:spPr>
            <a:xfrm>
              <a:off x="720495" y="2672939"/>
              <a:ext cx="7149312" cy="603712"/>
            </a:xfrm>
            <a:prstGeom prst="rect">
              <a:avLst/>
            </a:prstGeom>
            <a:noFill/>
            <a:ln>
              <a:noFill/>
            </a:ln>
          </p:spPr>
          <p:txBody>
            <a:bodyPr lIns="113775" tIns="10150" rIns="10150" bIns="10150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Calibri"/>
                <a:buChar char="•"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When forecasting Inventory data, we need information that can link the demand to each warehouse’s inventory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0" y="0"/>
            <a:ext cx="9144000" cy="224658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 r="70374"/>
          <a:stretch/>
        </p:blipFill>
        <p:spPr>
          <a:xfrm>
            <a:off x="224680" y="293713"/>
            <a:ext cx="1016852" cy="93140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1241533" y="393923"/>
            <a:ext cx="7095859" cy="47814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 Solutions: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292412" y="1225115"/>
            <a:ext cx="8382209" cy="332460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14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a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dditional information in Sales out data (i.e. for each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order received by vet, 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warehouse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it 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coming from?) to model each warehouse’s inventory separately.</a:t>
            </a:r>
          </a:p>
          <a:p>
            <a:pPr marL="3429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50" marR="0" lvl="5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What could be an alternative way to forecast inventory?</a:t>
            </a:r>
          </a:p>
          <a:p>
            <a:pPr marL="3429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0" y="0"/>
            <a:ext cx="9144000" cy="224658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 r="70374"/>
          <a:stretch/>
        </p:blipFill>
        <p:spPr>
          <a:xfrm>
            <a:off x="224680" y="293713"/>
            <a:ext cx="1016852" cy="93140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1024087" y="1542224"/>
            <a:ext cx="7193475" cy="176174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4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Steps:</a:t>
            </a:r>
            <a:r>
              <a:rPr lang="en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Sales In forecast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Finish modeling Inventory </a:t>
            </a:r>
            <a:r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lang="fr-FR" sz="1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new Sales Out model to </a:t>
            </a:r>
            <a:r>
              <a:rPr lang="fr-FR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</a:t>
            </a:r>
            <a:r>
              <a:rPr lang="fr-F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Sales in </a:t>
            </a:r>
            <a:r>
              <a:rPr lang="fr-FR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</a:t>
            </a:r>
            <a:endParaRPr lang="en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0"/>
            <a:ext cx="9144000" cy="224658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r="70374"/>
          <a:stretch/>
        </p:blipFill>
        <p:spPr>
          <a:xfrm>
            <a:off x="224680" y="293713"/>
            <a:ext cx="1016852" cy="9314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1241533" y="393923"/>
            <a:ext cx="7095859" cy="90024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224680" y="1463436"/>
            <a:ext cx="8598400" cy="260614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254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Automated Sales In forecast based on Dynamic Regression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generic code for the model with diff(Inventory Level) and lags(Sales Out)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Added error metrics for model selection</a:t>
            </a:r>
          </a:p>
          <a:p>
            <a:pPr marL="254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ARIMA model for Sales Out forecast</a:t>
            </a:r>
          </a:p>
          <a:p>
            <a:pPr marL="254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Started modeling inventory levels</a:t>
            </a:r>
          </a:p>
          <a:p>
            <a:pPr marL="254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Step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96900" marR="0" lvl="1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96900" marR="0" lvl="1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*Take Activyl Sku 24682 for example</a:t>
            </a:r>
          </a:p>
          <a:p>
            <a:pPr marL="596900" marR="0" lvl="1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0" y="0"/>
            <a:ext cx="9144000" cy="2247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r="70373"/>
          <a:stretch/>
        </p:blipFill>
        <p:spPr>
          <a:xfrm>
            <a:off x="224680" y="293713"/>
            <a:ext cx="1017000" cy="93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1241533" y="393924"/>
            <a:ext cx="7095900" cy="900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 In Forecast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4334" y="1488600"/>
            <a:ext cx="4318000" cy="3329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6" name="Shape 106"/>
          <p:cNvSpPr txBox="1"/>
          <p:nvPr/>
        </p:nvSpPr>
        <p:spPr>
          <a:xfrm>
            <a:off x="278350" y="1488600"/>
            <a:ext cx="4163100" cy="335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80 weeks training; 20 weeks testing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rtl="0">
              <a:spcBef>
                <a:spcPts val="0"/>
              </a:spcBef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Model the training data with different combinations of differenced inventory levels and lags of sales out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        [e.g. diff(</a:t>
            </a:r>
            <a:r>
              <a:rPr lang="en" dirty="0" err="1">
                <a:latin typeface="Calibri"/>
                <a:ea typeface="Calibri"/>
                <a:cs typeface="Calibri"/>
                <a:sym typeface="Calibri"/>
              </a:rPr>
              <a:t>inv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, lag=</a:t>
            </a:r>
            <a:r>
              <a:rPr lang="en" dirty="0" err="1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) for </a:t>
            </a:r>
            <a:r>
              <a:rPr lang="en" dirty="0" err="1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=1, …,4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                 lag(</a:t>
            </a:r>
            <a:r>
              <a:rPr lang="en" dirty="0" err="1">
                <a:latin typeface="Calibri"/>
                <a:ea typeface="Calibri"/>
                <a:cs typeface="Calibri"/>
                <a:sym typeface="Calibri"/>
              </a:rPr>
              <a:t>salesout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, 1:j) for j = 1,2,... 16]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rtl="0">
              <a:spcBef>
                <a:spcPts val="0"/>
              </a:spcBef>
              <a:buFont typeface="Calibri"/>
              <a:buChar char="●"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the best model from the 64 cases based on MAE and RMSE 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rtl="0">
              <a:spcBef>
                <a:spcPts val="0"/>
              </a:spcBef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" dirty="0" err="1">
                <a:latin typeface="Calibri"/>
                <a:ea typeface="Calibri"/>
                <a:cs typeface="Calibri"/>
                <a:sym typeface="Calibri"/>
              </a:rPr>
              <a:t>Sku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24682, the best model considers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        diff(</a:t>
            </a:r>
            <a:r>
              <a:rPr lang="en" dirty="0" err="1">
                <a:latin typeface="Calibri"/>
                <a:ea typeface="Calibri"/>
                <a:cs typeface="Calibri"/>
                <a:sym typeface="Calibri"/>
              </a:rPr>
              <a:t>inv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, lag=4) and lag(</a:t>
            </a:r>
            <a:r>
              <a:rPr lang="en" dirty="0" err="1">
                <a:latin typeface="Calibri"/>
                <a:ea typeface="Calibri"/>
                <a:cs typeface="Calibri"/>
                <a:sym typeface="Calibri"/>
              </a:rPr>
              <a:t>salesout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, 1:13);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        training - MAE = 9.84, RMSE = 12.49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        testing - MAE = 6.75, RMSE = 9.56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      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547374" y="2141414"/>
            <a:ext cx="243300" cy="6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865533" y="2031999"/>
            <a:ext cx="7281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Training</a:t>
            </a:r>
            <a:endParaRPr lang="en-US" sz="1050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547374" y="2437747"/>
            <a:ext cx="243300" cy="652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82467" y="2320699"/>
            <a:ext cx="7281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Test</a:t>
            </a:r>
            <a:endParaRPr lang="en-US" sz="1050"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0" y="0"/>
            <a:ext cx="9144000" cy="2247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r="70373"/>
          <a:stretch/>
        </p:blipFill>
        <p:spPr>
          <a:xfrm>
            <a:off x="224680" y="293713"/>
            <a:ext cx="1017000" cy="93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1241533" y="393924"/>
            <a:ext cx="7095900" cy="900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Further Improvements on Sales In Forecast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490330" y="1947536"/>
            <a:ext cx="8598300" cy="26061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254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actual weekly Sales In data</a:t>
            </a:r>
          </a:p>
          <a:p>
            <a:pPr marL="254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better metrics to represent the tradeoff between training and testing</a:t>
            </a:r>
          </a:p>
          <a:p>
            <a:pPr marL="254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 the model to monthly Sales In 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96900" marR="0" lvl="1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0" y="0"/>
            <a:ext cx="9144000" cy="224658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r="70374"/>
          <a:stretch/>
        </p:blipFill>
        <p:spPr>
          <a:xfrm>
            <a:off x="224680" y="293713"/>
            <a:ext cx="1016852" cy="931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1241533" y="393923"/>
            <a:ext cx="7504114" cy="42994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Improvement of the Sales Out forecast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0779" y="1469275"/>
            <a:ext cx="5305328" cy="301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3" name="Shape 123"/>
          <p:cNvSpPr txBox="1"/>
          <p:nvPr/>
        </p:nvSpPr>
        <p:spPr>
          <a:xfrm>
            <a:off x="1241533" y="939124"/>
            <a:ext cx="6664004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SKU #24682 (Act</a:t>
            </a:r>
            <a:r>
              <a:rPr lang="en"/>
              <a:t>i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/>
              <a:t>y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l), the complete weekly TimeSeries of quantity sold out is: </a:t>
            </a:r>
          </a:p>
        </p:txBody>
      </p:sp>
      <p:sp>
        <p:nvSpPr>
          <p:cNvPr id="124" name="Shape 124"/>
          <p:cNvSpPr/>
          <p:nvPr/>
        </p:nvSpPr>
        <p:spPr>
          <a:xfrm>
            <a:off x="5970758" y="1699756"/>
            <a:ext cx="461726" cy="2643612"/>
          </a:xfrm>
          <a:prstGeom prst="rightBrace">
            <a:avLst>
              <a:gd name="adj1" fmla="val 8333"/>
              <a:gd name="adj2" fmla="val 50685"/>
            </a:avLst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6554709" y="1892310"/>
            <a:ext cx="2453489" cy="2031325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Observations:</a:t>
            </a:r>
            <a:br>
              <a:rPr lang="en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" sz="14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 to remove High Peak in the First 40 weeks: BOGO promotion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on the apparent seasonality to have an accurate model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0" y="0"/>
            <a:ext cx="9144000" cy="224658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r="70374"/>
          <a:stretch/>
        </p:blipFill>
        <p:spPr>
          <a:xfrm>
            <a:off x="224680" y="293713"/>
            <a:ext cx="1016852" cy="9314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1241533" y="393923"/>
            <a:ext cx="7504114" cy="42994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Improvement of the Sales Out forecast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1241533" y="939124"/>
            <a:ext cx="7348486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SKU #24682 (Act</a:t>
            </a:r>
            <a:r>
              <a:rPr lang="en"/>
              <a:t>i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/>
              <a:t>y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l), the weekly forecast of quantity sold out after removing first 40w: </a:t>
            </a:r>
          </a:p>
        </p:txBody>
      </p:sp>
      <p:sp>
        <p:nvSpPr>
          <p:cNvPr id="134" name="Shape 134"/>
          <p:cNvSpPr/>
          <p:nvPr/>
        </p:nvSpPr>
        <p:spPr>
          <a:xfrm>
            <a:off x="5970758" y="1699756"/>
            <a:ext cx="461726" cy="2643612"/>
          </a:xfrm>
          <a:prstGeom prst="rightBrace">
            <a:avLst>
              <a:gd name="adj1" fmla="val 8333"/>
              <a:gd name="adj2" fmla="val 50685"/>
            </a:avLst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6495551" y="1842378"/>
            <a:ext cx="2498757" cy="2246769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Observations:</a:t>
            </a:r>
            <a:br>
              <a:rPr lang="en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" sz="14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Strong yearly seasonality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Auto.arima function gives a very bad forecast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Auto.arima can’t handle yearly seasonality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11" y="1334376"/>
            <a:ext cx="5871482" cy="359070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cxnSp>
        <p:nvCxnSpPr>
          <p:cNvPr id="137" name="Shape 137"/>
          <p:cNvCxnSpPr/>
          <p:nvPr/>
        </p:nvCxnSpPr>
        <p:spPr>
          <a:xfrm rot="10800000" flipH="1">
            <a:off x="1358020" y="3865829"/>
            <a:ext cx="2046082" cy="9053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138" name="Shape 138"/>
          <p:cNvSpPr txBox="1"/>
          <p:nvPr/>
        </p:nvSpPr>
        <p:spPr>
          <a:xfrm>
            <a:off x="1910280" y="3935260"/>
            <a:ext cx="681597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year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0" y="0"/>
            <a:ext cx="9144000" cy="224658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r="70374"/>
          <a:stretch/>
        </p:blipFill>
        <p:spPr>
          <a:xfrm>
            <a:off x="224680" y="293713"/>
            <a:ext cx="1016852" cy="931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1241533" y="393923"/>
            <a:ext cx="7504114" cy="42994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Improvement of the Sales Out forecast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1131683" y="1017548"/>
            <a:ext cx="6691255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⇒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 to select another type of modelisation using a FOURIER transformation:</a:t>
            </a: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4680" y="1418798"/>
            <a:ext cx="6001153" cy="340523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8" name="Shape 148"/>
          <p:cNvSpPr/>
          <p:nvPr/>
        </p:nvSpPr>
        <p:spPr>
          <a:xfrm>
            <a:off x="6305496" y="1799608"/>
            <a:ext cx="239238" cy="2619991"/>
          </a:xfrm>
          <a:prstGeom prst="rightBrace">
            <a:avLst>
              <a:gd name="adj1" fmla="val 8333"/>
              <a:gd name="adj2" fmla="val 50685"/>
            </a:avLst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6624396" y="1799608"/>
            <a:ext cx="2440776" cy="954106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Observations:</a:t>
            </a:r>
            <a:br>
              <a:rPr lang="en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" sz="14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Seasonality well modeled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0"/>
            <a:ext cx="9144000" cy="224658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r="70374"/>
          <a:stretch/>
        </p:blipFill>
        <p:spPr>
          <a:xfrm>
            <a:off x="224680" y="293713"/>
            <a:ext cx="1016852" cy="93140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1241533" y="440649"/>
            <a:ext cx="7504200" cy="4299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Improvement of the Sales Out forecast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3156425" y="870600"/>
            <a:ext cx="328327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⇒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for others Act</a:t>
            </a:r>
            <a:r>
              <a:rPr lang="en"/>
              <a:t>i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/>
              <a:t>y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 SKUs: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7955" y="1271850"/>
            <a:ext cx="6955410" cy="380633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59" name="Shape 159"/>
          <p:cNvSpPr txBox="1"/>
          <p:nvPr/>
        </p:nvSpPr>
        <p:spPr>
          <a:xfrm>
            <a:off x="7445828" y="1744408"/>
            <a:ext cx="1698171" cy="3108542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Observations:</a:t>
            </a:r>
            <a:br>
              <a:rPr lang="en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" sz="14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every Activyl SKU has a seasonality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prediction even without seasonality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0" y="0"/>
            <a:ext cx="9144000" cy="2247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199" y="2813825"/>
            <a:ext cx="6141900" cy="2209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1193" y="685716"/>
            <a:ext cx="5913274" cy="198128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67" name="Shape 167"/>
          <p:cNvSpPr txBox="1"/>
          <p:nvPr/>
        </p:nvSpPr>
        <p:spPr>
          <a:xfrm>
            <a:off x="3147831" y="304526"/>
            <a:ext cx="2547780" cy="30777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Inventory Concerns</a:t>
            </a:r>
          </a:p>
        </p:txBody>
      </p:sp>
      <p:sp>
        <p:nvSpPr>
          <p:cNvPr id="168" name="Shape 168"/>
          <p:cNvSpPr/>
          <p:nvPr/>
        </p:nvSpPr>
        <p:spPr>
          <a:xfrm>
            <a:off x="6417733" y="2842393"/>
            <a:ext cx="321734" cy="2124739"/>
          </a:xfrm>
          <a:prstGeom prst="rightBrace">
            <a:avLst>
              <a:gd name="adj1" fmla="val 8333"/>
              <a:gd name="adj2" fmla="val 50404"/>
            </a:avLst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" name="Shape 169"/>
          <p:cNvGrpSpPr/>
          <p:nvPr/>
        </p:nvGrpSpPr>
        <p:grpSpPr>
          <a:xfrm>
            <a:off x="6824132" y="2927076"/>
            <a:ext cx="2155357" cy="2015324"/>
            <a:chOff x="0" y="67750"/>
            <a:chExt cx="2155357" cy="2015324"/>
          </a:xfrm>
        </p:grpSpPr>
        <p:sp>
          <p:nvSpPr>
            <p:cNvPr id="170" name="Shape 170"/>
            <p:cNvSpPr/>
            <p:nvPr/>
          </p:nvSpPr>
          <p:spPr>
            <a:xfrm>
              <a:off x="0" y="67750"/>
              <a:ext cx="2155357" cy="2015324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 txBox="1"/>
            <p:nvPr/>
          </p:nvSpPr>
          <p:spPr>
            <a:xfrm>
              <a:off x="98379" y="166130"/>
              <a:ext cx="1958596" cy="1818565"/>
            </a:xfrm>
            <a:prstGeom prst="rect">
              <a:avLst/>
            </a:prstGeom>
            <a:noFill/>
            <a:ln>
              <a:noFill/>
            </a:ln>
          </p:spPr>
          <p:txBody>
            <a:bodyPr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1400" b="0" i="0" u="sng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Observations: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Times New Roman"/>
                <a:buNone/>
              </a:pPr>
              <a:r>
                <a:rPr lang="en" sz="1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- 2 type of behaviour: </a:t>
              </a:r>
              <a:r>
                <a:rPr lang="en" sz="1400" b="1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decreasing </a:t>
              </a:r>
              <a:r>
                <a:rPr lang="en" sz="1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and </a:t>
              </a:r>
              <a:r>
                <a:rPr lang="en" sz="1400" b="1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flat </a:t>
              </a:r>
              <a:r>
                <a:rPr lang="en" sz="1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inventory level.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Times New Roman"/>
                <a:buNone/>
              </a:pPr>
              <a:r>
                <a:rPr lang="en" sz="1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 Sudden change in July 2014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Times New Roman"/>
                <a:buNone/>
              </a:pPr>
              <a:r>
                <a:rPr lang="en" sz="1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 Two warehouses have exact same data(9&amp;10)</a:t>
              </a:r>
            </a:p>
          </p:txBody>
        </p:sp>
      </p:grpSp>
      <p:grpSp>
        <p:nvGrpSpPr>
          <p:cNvPr id="172" name="Shape 172"/>
          <p:cNvGrpSpPr/>
          <p:nvPr/>
        </p:nvGrpSpPr>
        <p:grpSpPr>
          <a:xfrm>
            <a:off x="6587067" y="948908"/>
            <a:ext cx="1988699" cy="1423274"/>
            <a:chOff x="0" y="38129"/>
            <a:chExt cx="1988699" cy="1423274"/>
          </a:xfrm>
        </p:grpSpPr>
        <p:sp>
          <p:nvSpPr>
            <p:cNvPr id="173" name="Shape 173"/>
            <p:cNvSpPr/>
            <p:nvPr/>
          </p:nvSpPr>
          <p:spPr>
            <a:xfrm>
              <a:off x="0" y="38129"/>
              <a:ext cx="1988699" cy="68444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 txBox="1"/>
            <p:nvPr/>
          </p:nvSpPr>
          <p:spPr>
            <a:xfrm>
              <a:off x="33411" y="71540"/>
              <a:ext cx="1921876" cy="617626"/>
            </a:xfrm>
            <a:prstGeom prst="rect">
              <a:avLst/>
            </a:prstGeom>
            <a:noFill/>
            <a:ln>
              <a:noFill/>
            </a:ln>
          </p:spPr>
          <p:txBody>
            <a:bodyPr lIns="49525" tIns="49525" rIns="49525" bIns="49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 The aggregated inventory data has a decreasing trend</a:t>
              </a:r>
            </a:p>
          </p:txBody>
        </p:sp>
        <p:sp>
          <p:nvSpPr>
            <p:cNvPr id="175" name="Shape 175"/>
            <p:cNvSpPr/>
            <p:nvPr/>
          </p:nvSpPr>
          <p:spPr>
            <a:xfrm>
              <a:off x="0" y="776954"/>
              <a:ext cx="1988699" cy="68444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 txBox="1"/>
            <p:nvPr/>
          </p:nvSpPr>
          <p:spPr>
            <a:xfrm>
              <a:off x="33411" y="810366"/>
              <a:ext cx="1921876" cy="617626"/>
            </a:xfrm>
            <a:prstGeom prst="rect">
              <a:avLst/>
            </a:prstGeom>
            <a:noFill/>
            <a:ln>
              <a:noFill/>
            </a:ln>
          </p:spPr>
          <p:txBody>
            <a:bodyPr lIns="49525" tIns="49525" rIns="49525" bIns="49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 Orange trend line: average period = 2 weeks</a:t>
              </a:r>
            </a:p>
          </p:txBody>
        </p:sp>
      </p:grpSp>
      <p:sp>
        <p:nvSpPr>
          <p:cNvPr id="177" name="Shape 177"/>
          <p:cNvSpPr/>
          <p:nvPr/>
        </p:nvSpPr>
        <p:spPr>
          <a:xfrm>
            <a:off x="6254410" y="880533"/>
            <a:ext cx="163323" cy="1642532"/>
          </a:xfrm>
          <a:prstGeom prst="rightBrace">
            <a:avLst>
              <a:gd name="adj1" fmla="val 8333"/>
              <a:gd name="adj2" fmla="val 50404"/>
            </a:avLst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191000" y="1290480"/>
            <a:ext cx="383457" cy="65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662679" y="1103764"/>
            <a:ext cx="12361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Aggregated inventory</a:t>
            </a:r>
            <a:endParaRPr lang="en-US" sz="1050" dirty="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496</Words>
  <Application>Microsoft Macintosh PowerPoint</Application>
  <PresentationFormat>On-screen Show (16:9)</PresentationFormat>
  <Paragraphs>95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Noto Sans Symbols</vt:lpstr>
      <vt:lpstr>Times New Roman</vt:lpstr>
      <vt:lpstr>Arial</vt:lpstr>
      <vt:lpstr>Office Theme</vt:lpstr>
      <vt:lpstr>Cornell MEng  Data Forecasting Project Week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Cornell MEng  Data Forecasting Project Week 9</dc:title>
  <cp:lastModifiedBy>Benjamin Jules Elbaz</cp:lastModifiedBy>
  <cp:revision>11</cp:revision>
  <dcterms:modified xsi:type="dcterms:W3CDTF">2016-03-10T13:56:41Z</dcterms:modified>
</cp:coreProperties>
</file>