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7.xml" ContentType="application/vnd.openxmlformats-officedocument.presentationml.notesSlide+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xml" ContentType="application/vnd.openxmlformats-officedocument.themeOverrid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2.xml" ContentType="application/vnd.openxmlformats-officedocument.themeOverr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9.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0.xml" ContentType="application/vnd.openxmlformats-officedocument.presentationml.notesSlide+xml"/>
  <Override PartName="/ppt/charts/chart22.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3.xml" ContentType="application/vnd.openxmlformats-officedocument.themeOverride+xml"/>
  <Override PartName="/ppt/charts/chart23.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4.xml" ContentType="application/vnd.openxmlformats-officedocument.themeOverr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4.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 id="2147483662" r:id="rId4"/>
  </p:sldMasterIdLst>
  <p:notesMasterIdLst>
    <p:notesMasterId r:id="rId32"/>
  </p:notesMasterIdLst>
  <p:handoutMasterIdLst>
    <p:handoutMasterId r:id="rId33"/>
  </p:handoutMasterIdLst>
  <p:sldIdLst>
    <p:sldId id="257" r:id="rId5"/>
    <p:sldId id="260" r:id="rId6"/>
    <p:sldId id="258" r:id="rId7"/>
    <p:sldId id="296" r:id="rId8"/>
    <p:sldId id="297" r:id="rId9"/>
    <p:sldId id="267" r:id="rId10"/>
    <p:sldId id="277" r:id="rId11"/>
    <p:sldId id="269" r:id="rId12"/>
    <p:sldId id="273" r:id="rId13"/>
    <p:sldId id="298" r:id="rId14"/>
    <p:sldId id="291" r:id="rId15"/>
    <p:sldId id="282" r:id="rId16"/>
    <p:sldId id="304" r:id="rId17"/>
    <p:sldId id="280" r:id="rId18"/>
    <p:sldId id="283" r:id="rId19"/>
    <p:sldId id="292" r:id="rId20"/>
    <p:sldId id="285" r:id="rId21"/>
    <p:sldId id="295" r:id="rId22"/>
    <p:sldId id="286" r:id="rId23"/>
    <p:sldId id="299" r:id="rId24"/>
    <p:sldId id="300" r:id="rId25"/>
    <p:sldId id="301" r:id="rId26"/>
    <p:sldId id="287" r:id="rId27"/>
    <p:sldId id="288" r:id="rId28"/>
    <p:sldId id="289" r:id="rId29"/>
    <p:sldId id="302" r:id="rId30"/>
    <p:sldId id="30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39" autoAdjust="0"/>
    <p:restoredTop sz="94095" autoAdjust="0"/>
  </p:normalViewPr>
  <p:slideViewPr>
    <p:cSldViewPr>
      <p:cViewPr varScale="1">
        <p:scale>
          <a:sx n="70" d="100"/>
          <a:sy n="70" d="100"/>
        </p:scale>
        <p:origin x="90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1.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w848\Desktop\Nob_SalesIn%20Result_Final.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localhost\Users\Benjaminlbz\Downloads\final_S_Out_In_Nobivac.xlsx" TargetMode="External"/><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oleObject" Target="file:///\\localhost\Users\Benjaminlbz\Downloads\final_S_Out_In_Nobivac.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w848\Desktop\Nob_SalesIn%20Result_Final.xlsx" TargetMode="External"/><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embeddings/oleObject1.bin"/></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embeddings/oleObject2.bin"/></Relationships>
</file>

<file path=ppt/charts/_rels/chart15.xml.rels><?xml version="1.0" encoding="UTF-8" standalone="yes"?>
<Relationships xmlns="http://schemas.openxmlformats.org/package/2006/relationships"><Relationship Id="rId1" Type="http://schemas.openxmlformats.org/officeDocument/2006/relationships/oleObject" Target="file:///C:\Users\sw848\Desktop\Nob_SalesIn%20Result_Final%20-%20Copy.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sw848\Desktop\Act_SalesOut%20Result_Final.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sw848\Desktop\Act_SalesOut%20Result_Final.xlsx" TargetMode="External"/></Relationships>
</file>

<file path=ppt/charts/_rels/chart18.xml.rels><?xml version="1.0" encoding="UTF-8" standalone="yes"?>
<Relationships xmlns="http://schemas.openxmlformats.org/package/2006/relationships"><Relationship Id="rId3" Type="http://schemas.openxmlformats.org/officeDocument/2006/relationships/oleObject" Target="file:///C:\Users\sw848\Desktop\Act_Result_Final.xlsx" TargetMode="External"/><Relationship Id="rId2" Type="http://schemas.microsoft.com/office/2011/relationships/chartColorStyle" Target="colors12.xml"/><Relationship Id="rId1" Type="http://schemas.microsoft.com/office/2011/relationships/chartStyle" Target="style12.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sw848\Desktop\Act_Result_Final.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1" Type="http://schemas.openxmlformats.org/officeDocument/2006/relationships/oleObject" Target="file:///C:\Users\sw848\Desktop\Nob_SalesIn%20Result_Final.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sw848\Desktop\Act_Result_Final.xlsx" TargetMode="External"/></Relationships>
</file>

<file path=ppt/charts/_rels/chart21.xml.rels><?xml version="1.0" encoding="UTF-8" standalone="yes"?>
<Relationships xmlns="http://schemas.openxmlformats.org/package/2006/relationships"><Relationship Id="rId3" Type="http://schemas.openxmlformats.org/officeDocument/2006/relationships/oleObject" Target="file:///C:\Users\sw848\Desktop\Act_Result_Final.xlsx" TargetMode="External"/><Relationship Id="rId2" Type="http://schemas.microsoft.com/office/2011/relationships/chartColorStyle" Target="colors14.xml"/><Relationship Id="rId1" Type="http://schemas.microsoft.com/office/2011/relationships/chartStyle" Target="style14.xm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package" Target="../embeddings/Microsoft_Excel_Worksheet1.xlsx"/></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package" Target="../embeddings/Microsoft_Excel_Worksheet2.xlsx"/></Relationships>
</file>

<file path=ppt/charts/_rels/chart24.xml.rels><?xml version="1.0" encoding="UTF-8" standalone="yes"?>
<Relationships xmlns="http://schemas.openxmlformats.org/package/2006/relationships"><Relationship Id="rId3" Type="http://schemas.openxmlformats.org/officeDocument/2006/relationships/oleObject" Target="file:///C:\Users\bje44\Downloads\ModelEach_10Month_Sales%20In%20Prediction.xlsx" TargetMode="External"/><Relationship Id="rId2" Type="http://schemas.microsoft.com/office/2011/relationships/chartColorStyle" Target="colors17.xml"/><Relationship Id="rId1" Type="http://schemas.microsoft.com/office/2011/relationships/chartStyle" Target="style17.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w848\Desktop\Nob_SalesIn%20Result_Final.xlsx"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w848\Downloads\Nob_SalesIn%20Result_Final.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w848\Downloads\Nob_SalesIn%20Result_Final.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w848\Downloads\Nob_SalesIn%20Result_Final.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w848\Downloads\Nob_SalesIn%20Result_Final.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w848\Downloads\Nob_SalesIn%20Result_Final.xlsx"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1" Type="http://schemas.openxmlformats.org/officeDocument/2006/relationships/oleObject" Target="file:///\\localhost\Users\Benjaminlbz\Downloads\final_S_Out_In_Nobiva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dirty="0"/>
              <a:t>Cluster Level</a:t>
            </a:r>
          </a:p>
        </c:rich>
      </c:tx>
      <c:layout/>
      <c:overlay val="0"/>
      <c:spPr>
        <a:noFill/>
        <a:ln>
          <a:noFill/>
        </a:ln>
        <a:effectLst/>
      </c:sp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vert="horz"/>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 Level'!$AJ$25:$AJ$33</c:f>
              <c:strCache>
                <c:ptCount val="9"/>
                <c:pt idx="0">
                  <c:v>[0-5%]</c:v>
                </c:pt>
                <c:pt idx="1">
                  <c:v>[5%-10%]</c:v>
                </c:pt>
                <c:pt idx="2">
                  <c:v>[10%-15%]</c:v>
                </c:pt>
                <c:pt idx="3">
                  <c:v>[15%-20%]</c:v>
                </c:pt>
                <c:pt idx="4">
                  <c:v>[20%25%]</c:v>
                </c:pt>
                <c:pt idx="5">
                  <c:v>[25%-30%]</c:v>
                </c:pt>
                <c:pt idx="6">
                  <c:v>[30%-35%]</c:v>
                </c:pt>
                <c:pt idx="7">
                  <c:v>[35%-50%]</c:v>
                </c:pt>
                <c:pt idx="8">
                  <c:v>&gt;50%</c:v>
                </c:pt>
              </c:strCache>
            </c:strRef>
          </c:cat>
          <c:val>
            <c:numRef>
              <c:f>'Cluster Level'!$AK$25:$AK$33</c:f>
              <c:numCache>
                <c:formatCode>General</c:formatCode>
                <c:ptCount val="9"/>
                <c:pt idx="0">
                  <c:v>0</c:v>
                </c:pt>
                <c:pt idx="1">
                  <c:v>0</c:v>
                </c:pt>
                <c:pt idx="2">
                  <c:v>0</c:v>
                </c:pt>
                <c:pt idx="3">
                  <c:v>0</c:v>
                </c:pt>
                <c:pt idx="4">
                  <c:v>2</c:v>
                </c:pt>
                <c:pt idx="5">
                  <c:v>6</c:v>
                </c:pt>
                <c:pt idx="6">
                  <c:v>2</c:v>
                </c:pt>
                <c:pt idx="7">
                  <c:v>1</c:v>
                </c:pt>
                <c:pt idx="8">
                  <c:v>17</c:v>
                </c:pt>
              </c:numCache>
            </c:numRef>
          </c:val>
        </c:ser>
        <c:dLbls>
          <c:dLblPos val="ctr"/>
          <c:showLegendKey val="0"/>
          <c:showVal val="1"/>
          <c:showCatName val="0"/>
          <c:showSerName val="0"/>
          <c:showPercent val="0"/>
          <c:showBubbleSize val="0"/>
        </c:dLbls>
        <c:gapWidth val="100"/>
        <c:overlap val="-24"/>
        <c:axId val="331560624"/>
        <c:axId val="331561016"/>
      </c:barChart>
      <c:catAx>
        <c:axId val="331560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331561016"/>
        <c:crosses val="autoZero"/>
        <c:auto val="1"/>
        <c:lblAlgn val="ctr"/>
        <c:lblOffset val="100"/>
        <c:noMultiLvlLbl val="0"/>
      </c:catAx>
      <c:valAx>
        <c:axId val="331561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331560624"/>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sz="900">
          <a:solidFill>
            <a:schemeClr val="dk1"/>
          </a:solidFill>
          <a:latin typeface="+mn-lt"/>
          <a:ea typeface="+mn-ea"/>
          <a:cs typeface="+mn-cs"/>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1" i="0" u="none" strike="noStrike" kern="1200" cap="none" spc="20" baseline="0">
                <a:solidFill>
                  <a:schemeClr val="dk1"/>
                </a:solidFill>
                <a:latin typeface="+mn-lt"/>
                <a:ea typeface="+mn-ea"/>
                <a:cs typeface="+mn-cs"/>
              </a:defRPr>
            </a:pPr>
            <a:r>
              <a:rPr lang="en-US" b="1" dirty="0" smtClean="0"/>
              <a:t>Unionized </a:t>
            </a:r>
            <a:r>
              <a:rPr lang="en-US" b="1" dirty="0"/>
              <a:t>Level</a:t>
            </a:r>
          </a:p>
        </c:rich>
      </c:tx>
      <c:layout/>
      <c:overlay val="0"/>
      <c:spPr>
        <a:noFill/>
        <a:ln>
          <a:noFill/>
        </a:ln>
        <a:effectLst/>
      </c:spPr>
      <c:txPr>
        <a:bodyPr rot="0" spcFirstLastPara="1" vertOverflow="ellipsis" vert="horz" wrap="square" anchor="ctr" anchorCtr="1"/>
        <a:lstStyle/>
        <a:p>
          <a:pPr>
            <a:defRPr sz="1080" b="1" i="0" u="none" strike="noStrike" kern="1200" cap="none" spc="2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'Sales Out Doses Actual'!$I$96:$I$103</c:f>
              <c:strCache>
                <c:ptCount val="8"/>
                <c:pt idx="0">
                  <c:v>[0-5%]</c:v>
                </c:pt>
                <c:pt idx="1">
                  <c:v>[5%-10%]</c:v>
                </c:pt>
                <c:pt idx="2">
                  <c:v>[10%-15%]</c:v>
                </c:pt>
                <c:pt idx="3">
                  <c:v>[15%-20%]</c:v>
                </c:pt>
                <c:pt idx="4">
                  <c:v>[20%25%]</c:v>
                </c:pt>
                <c:pt idx="5">
                  <c:v>[25%-30%]</c:v>
                </c:pt>
                <c:pt idx="6">
                  <c:v>[30%-35%]</c:v>
                </c:pt>
                <c:pt idx="7">
                  <c:v>&gt;35%</c:v>
                </c:pt>
              </c:strCache>
            </c:strRef>
          </c:cat>
          <c:val>
            <c:numRef>
              <c:f>'Sales Out Doses Actual'!$J$96:$J$103</c:f>
              <c:numCache>
                <c:formatCode>General</c:formatCode>
                <c:ptCount val="8"/>
                <c:pt idx="0">
                  <c:v>0</c:v>
                </c:pt>
                <c:pt idx="1">
                  <c:v>0</c:v>
                </c:pt>
                <c:pt idx="2">
                  <c:v>3</c:v>
                </c:pt>
                <c:pt idx="3">
                  <c:v>9</c:v>
                </c:pt>
                <c:pt idx="4">
                  <c:v>3</c:v>
                </c:pt>
                <c:pt idx="5">
                  <c:v>6</c:v>
                </c:pt>
                <c:pt idx="6">
                  <c:v>4</c:v>
                </c:pt>
                <c:pt idx="7">
                  <c:v>3</c:v>
                </c:pt>
              </c:numCache>
            </c:numRef>
          </c:val>
        </c:ser>
        <c:dLbls>
          <c:dLblPos val="inEnd"/>
          <c:showLegendKey val="0"/>
          <c:showVal val="1"/>
          <c:showCatName val="0"/>
          <c:showSerName val="0"/>
          <c:showPercent val="0"/>
          <c:showBubbleSize val="0"/>
        </c:dLbls>
        <c:gapWidth val="100"/>
        <c:overlap val="-24"/>
        <c:axId val="378466776"/>
        <c:axId val="378471872"/>
      </c:barChart>
      <c:catAx>
        <c:axId val="378466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60000" spcFirstLastPara="1" vertOverflow="ellipsis" wrap="square" anchor="ctr" anchorCtr="1"/>
          <a:lstStyle/>
          <a:p>
            <a:pPr>
              <a:defRPr sz="900" b="0" i="0" u="none" strike="noStrike" kern="1200" baseline="0">
                <a:solidFill>
                  <a:schemeClr val="dk1"/>
                </a:solidFill>
                <a:latin typeface="+mn-lt"/>
                <a:ea typeface="+mn-ea"/>
                <a:cs typeface="+mn-cs"/>
              </a:defRPr>
            </a:pPr>
            <a:endParaRPr lang="en-US"/>
          </a:p>
        </c:txPr>
        <c:crossAx val="378471872"/>
        <c:crosses val="autoZero"/>
        <c:auto val="1"/>
        <c:lblAlgn val="ctr"/>
        <c:lblOffset val="100"/>
        <c:noMultiLvlLbl val="0"/>
      </c:catAx>
      <c:valAx>
        <c:axId val="378471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466776"/>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sz="900">
          <a:solidFill>
            <a:schemeClr val="dk1"/>
          </a:solidFill>
          <a:latin typeface="+mn-lt"/>
          <a:ea typeface="+mn-ea"/>
          <a:cs typeface="+mn-cs"/>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1" i="0" u="none" strike="noStrike" kern="1200" cap="none" spc="20" baseline="0">
                <a:solidFill>
                  <a:schemeClr val="dk1"/>
                </a:solidFill>
                <a:latin typeface="+mn-lt"/>
                <a:ea typeface="+mn-ea"/>
                <a:cs typeface="+mn-cs"/>
              </a:defRPr>
            </a:pPr>
            <a:r>
              <a:rPr lang="en-US" b="1"/>
              <a:t>Unionized  Level </a:t>
            </a:r>
          </a:p>
        </c:rich>
      </c:tx>
      <c:layout/>
      <c:overlay val="0"/>
      <c:spPr>
        <a:noFill/>
        <a:ln>
          <a:noFill/>
        </a:ln>
        <a:effectLst/>
      </c:spPr>
      <c:txPr>
        <a:bodyPr rot="0" spcFirstLastPara="1" vertOverflow="ellipsis" vert="horz" wrap="square" anchor="ctr" anchorCtr="1"/>
        <a:lstStyle/>
        <a:p>
          <a:pPr>
            <a:defRPr sz="1080" b="1" i="0" u="none" strike="noStrike" kern="1200" cap="none" spc="2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'Sales Out Doses Actual'!$H$136:$H$143</c:f>
              <c:strCache>
                <c:ptCount val="8"/>
                <c:pt idx="0">
                  <c:v>[0-5%]</c:v>
                </c:pt>
                <c:pt idx="1">
                  <c:v>[5%-10%]</c:v>
                </c:pt>
                <c:pt idx="2">
                  <c:v>[10%-15%]</c:v>
                </c:pt>
                <c:pt idx="3">
                  <c:v>[15%-20%]</c:v>
                </c:pt>
                <c:pt idx="4">
                  <c:v>[20%25%]</c:v>
                </c:pt>
                <c:pt idx="5">
                  <c:v>[25%-30%]</c:v>
                </c:pt>
                <c:pt idx="6">
                  <c:v>[30%-35%]</c:v>
                </c:pt>
                <c:pt idx="7">
                  <c:v>&gt;35%</c:v>
                </c:pt>
              </c:strCache>
            </c:strRef>
          </c:cat>
          <c:val>
            <c:numRef>
              <c:f>'Sales Out Doses Actual'!$I$136:$I$143</c:f>
              <c:numCache>
                <c:formatCode>General</c:formatCode>
                <c:ptCount val="8"/>
                <c:pt idx="0">
                  <c:v>0</c:v>
                </c:pt>
                <c:pt idx="1">
                  <c:v>0</c:v>
                </c:pt>
                <c:pt idx="2">
                  <c:v>4</c:v>
                </c:pt>
                <c:pt idx="3">
                  <c:v>11</c:v>
                </c:pt>
                <c:pt idx="4">
                  <c:v>3</c:v>
                </c:pt>
                <c:pt idx="5">
                  <c:v>9</c:v>
                </c:pt>
                <c:pt idx="6">
                  <c:v>1</c:v>
                </c:pt>
                <c:pt idx="7">
                  <c:v>3</c:v>
                </c:pt>
              </c:numCache>
            </c:numRef>
          </c:val>
        </c:ser>
        <c:dLbls>
          <c:dLblPos val="inEnd"/>
          <c:showLegendKey val="0"/>
          <c:showVal val="1"/>
          <c:showCatName val="0"/>
          <c:showSerName val="0"/>
          <c:showPercent val="0"/>
          <c:showBubbleSize val="0"/>
        </c:dLbls>
        <c:gapWidth val="100"/>
        <c:overlap val="-24"/>
        <c:axId val="378471480"/>
        <c:axId val="378473440"/>
      </c:barChart>
      <c:catAx>
        <c:axId val="378471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473440"/>
        <c:crosses val="autoZero"/>
        <c:auto val="1"/>
        <c:lblAlgn val="ctr"/>
        <c:lblOffset val="100"/>
        <c:noMultiLvlLbl val="0"/>
      </c:catAx>
      <c:valAx>
        <c:axId val="37847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471480"/>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sz="900">
          <a:solidFill>
            <a:schemeClr val="dk1"/>
          </a:solidFill>
          <a:latin typeface="+mn-lt"/>
          <a:ea typeface="+mn-ea"/>
          <a:cs typeface="+mn-cs"/>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1" i="0" u="none" strike="noStrike" kern="1200" spc="0" baseline="0">
                <a:solidFill>
                  <a:schemeClr val="dk1"/>
                </a:solidFill>
                <a:latin typeface="+mn-lt"/>
                <a:ea typeface="+mn-ea"/>
                <a:cs typeface="+mn-cs"/>
              </a:defRPr>
            </a:pPr>
            <a:r>
              <a:rPr lang="en-US" b="1"/>
              <a:t>Cluster Level</a:t>
            </a:r>
          </a:p>
        </c:rich>
      </c:tx>
      <c:layout/>
      <c:overlay val="0"/>
      <c:spPr>
        <a:noFill/>
        <a:ln>
          <a:noFill/>
        </a:ln>
        <a:effectLst/>
      </c:spPr>
      <c:txPr>
        <a:bodyPr rot="0" spcFirstLastPara="1" vertOverflow="ellipsis" vert="horz" wrap="square" anchor="ctr" anchorCtr="1"/>
        <a:lstStyle/>
        <a:p>
          <a:pPr>
            <a:defRPr sz="1080" b="1"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solidFill>
                <a:schemeClr val="accent1">
                  <a:lumMod val="50000"/>
                </a:schemeClr>
              </a:solid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'Sales Out Doses Actual'!$O$67:$O$74</c:f>
              <c:strCache>
                <c:ptCount val="8"/>
                <c:pt idx="0">
                  <c:v>[0-5%]</c:v>
                </c:pt>
                <c:pt idx="1">
                  <c:v>[5%-10%]</c:v>
                </c:pt>
                <c:pt idx="2">
                  <c:v>[10%-15%]</c:v>
                </c:pt>
                <c:pt idx="3">
                  <c:v>[15%-20%]</c:v>
                </c:pt>
                <c:pt idx="4">
                  <c:v>[20%25%]</c:v>
                </c:pt>
                <c:pt idx="5">
                  <c:v>[25%-30%]</c:v>
                </c:pt>
                <c:pt idx="6">
                  <c:v>[30%-35%]</c:v>
                </c:pt>
                <c:pt idx="7">
                  <c:v>&gt;35%</c:v>
                </c:pt>
              </c:strCache>
            </c:strRef>
          </c:cat>
          <c:val>
            <c:numRef>
              <c:f>'Sales Out Doses Actual'!$P$67:$P$74</c:f>
              <c:numCache>
                <c:formatCode>General</c:formatCode>
                <c:ptCount val="8"/>
                <c:pt idx="0">
                  <c:v>0</c:v>
                </c:pt>
                <c:pt idx="1">
                  <c:v>3</c:v>
                </c:pt>
                <c:pt idx="2">
                  <c:v>9</c:v>
                </c:pt>
                <c:pt idx="3">
                  <c:v>3</c:v>
                </c:pt>
                <c:pt idx="4">
                  <c:v>6</c:v>
                </c:pt>
                <c:pt idx="5">
                  <c:v>5</c:v>
                </c:pt>
                <c:pt idx="6">
                  <c:v>0</c:v>
                </c:pt>
                <c:pt idx="7">
                  <c:v>5</c:v>
                </c:pt>
              </c:numCache>
            </c:numRef>
          </c:val>
        </c:ser>
        <c:dLbls>
          <c:dLblPos val="ctr"/>
          <c:showLegendKey val="0"/>
          <c:showVal val="1"/>
          <c:showCatName val="0"/>
          <c:showSerName val="0"/>
          <c:showPercent val="0"/>
          <c:showBubbleSize val="0"/>
        </c:dLbls>
        <c:gapWidth val="219"/>
        <c:overlap val="-27"/>
        <c:axId val="378467560"/>
        <c:axId val="378470304"/>
      </c:barChart>
      <c:catAx>
        <c:axId val="378467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470304"/>
        <c:crosses val="autoZero"/>
        <c:auto val="1"/>
        <c:lblAlgn val="ctr"/>
        <c:lblOffset val="100"/>
        <c:noMultiLvlLbl val="0"/>
      </c:catAx>
      <c:valAx>
        <c:axId val="378470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467560"/>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sz="900">
          <a:solidFill>
            <a:schemeClr val="dk1"/>
          </a:solidFill>
          <a:latin typeface="+mn-lt"/>
          <a:ea typeface="+mn-ea"/>
          <a:cs typeface="+mn-cs"/>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'[Nob_SalesIn Result_Final.xlsx]Plot'!$C$11</c:f>
              <c:strCache>
                <c:ptCount val="1"/>
                <c:pt idx="0">
                  <c:v>Actual</c:v>
                </c:pt>
              </c:strCache>
            </c:strRef>
          </c:tx>
          <c:spPr>
            <a:ln w="28575" cap="rnd">
              <a:solidFill>
                <a:schemeClr val="accent2"/>
              </a:solidFill>
              <a:round/>
            </a:ln>
            <a:effectLst/>
          </c:spPr>
          <c:marker>
            <c:symbol val="circle"/>
            <c:size val="5"/>
            <c:spPr>
              <a:solidFill>
                <a:schemeClr val="accent2"/>
              </a:solidFill>
              <a:ln w="31750">
                <a:solidFill>
                  <a:schemeClr val="accent2"/>
                </a:solidFill>
              </a:ln>
              <a:effectLst/>
            </c:spPr>
          </c:marker>
          <c:cat>
            <c:numRef>
              <c:f>'[Nob_SalesIn Result_Final.xlsx]Plot'!$B$12:$B$15</c:f>
              <c:numCache>
                <c:formatCode>[$-409]mmm\-yy;@</c:formatCode>
                <c:ptCount val="4"/>
                <c:pt idx="0">
                  <c:v>42217</c:v>
                </c:pt>
                <c:pt idx="1">
                  <c:v>42248</c:v>
                </c:pt>
                <c:pt idx="2">
                  <c:v>42278</c:v>
                </c:pt>
                <c:pt idx="3">
                  <c:v>42309</c:v>
                </c:pt>
              </c:numCache>
            </c:numRef>
          </c:cat>
          <c:val>
            <c:numRef>
              <c:f>'[Nob_SalesIn Result_Final.xlsx]Plot'!$C$12:$C$15</c:f>
              <c:numCache>
                <c:formatCode>General</c:formatCode>
                <c:ptCount val="4"/>
                <c:pt idx="0">
                  <c:v>33.945140000000002</c:v>
                </c:pt>
                <c:pt idx="1">
                  <c:v>46.430210000000002</c:v>
                </c:pt>
                <c:pt idx="2">
                  <c:v>27.259119999999999</c:v>
                </c:pt>
                <c:pt idx="3">
                  <c:v>34.243639999999999</c:v>
                </c:pt>
              </c:numCache>
            </c:numRef>
          </c:val>
          <c:smooth val="0"/>
        </c:ser>
        <c:ser>
          <c:idx val="1"/>
          <c:order val="1"/>
          <c:tx>
            <c:strRef>
              <c:f>'[Nob_SalesIn Result_Final.xlsx]Plot'!$D$11</c:f>
              <c:strCache>
                <c:ptCount val="1"/>
                <c:pt idx="0">
                  <c:v>Cluster level Prediction </c:v>
                </c:pt>
              </c:strCache>
            </c:strRef>
          </c:tx>
          <c:spPr>
            <a:ln w="41275" cap="rnd">
              <a:solidFill>
                <a:schemeClr val="accent6"/>
              </a:solidFill>
              <a:round/>
            </a:ln>
            <a:effectLst/>
          </c:spPr>
          <c:marker>
            <c:symbol val="diamond"/>
            <c:size val="5"/>
            <c:spPr>
              <a:solidFill>
                <a:schemeClr val="accent2"/>
              </a:solidFill>
              <a:ln w="53975">
                <a:solidFill>
                  <a:schemeClr val="accent6"/>
                </a:solidFill>
              </a:ln>
              <a:effectLst/>
            </c:spPr>
          </c:marker>
          <c:cat>
            <c:numRef>
              <c:f>'[Nob_SalesIn Result_Final.xlsx]Plot'!$B$12:$B$15</c:f>
              <c:numCache>
                <c:formatCode>[$-409]mmm\-yy;@</c:formatCode>
                <c:ptCount val="4"/>
                <c:pt idx="0">
                  <c:v>42217</c:v>
                </c:pt>
                <c:pt idx="1">
                  <c:v>42248</c:v>
                </c:pt>
                <c:pt idx="2">
                  <c:v>42278</c:v>
                </c:pt>
                <c:pt idx="3">
                  <c:v>42309</c:v>
                </c:pt>
              </c:numCache>
            </c:numRef>
          </c:cat>
          <c:val>
            <c:numRef>
              <c:f>'[Nob_SalesIn Result_Final.xlsx]Plot'!$D$12:$D$15</c:f>
              <c:numCache>
                <c:formatCode>General</c:formatCode>
                <c:ptCount val="4"/>
                <c:pt idx="0">
                  <c:v>33.971889721627264</c:v>
                </c:pt>
                <c:pt idx="1">
                  <c:v>38.305786793207261</c:v>
                </c:pt>
                <c:pt idx="2">
                  <c:v>35.821490180357252</c:v>
                </c:pt>
                <c:pt idx="3">
                  <c:v>33.748485288277266</c:v>
                </c:pt>
              </c:numCache>
            </c:numRef>
          </c:val>
          <c:smooth val="0"/>
        </c:ser>
        <c:ser>
          <c:idx val="2"/>
          <c:order val="2"/>
          <c:tx>
            <c:strRef>
              <c:f>'[Nob_SalesIn Result_Final.xlsx]Plot'!$E$11</c:f>
              <c:strCache>
                <c:ptCount val="1"/>
                <c:pt idx="0">
                  <c:v>Current Forecast</c:v>
                </c:pt>
              </c:strCache>
            </c:strRef>
          </c:tx>
          <c:spPr>
            <a:ln w="28575" cap="rnd">
              <a:solidFill>
                <a:schemeClr val="accent5"/>
              </a:solidFill>
              <a:round/>
            </a:ln>
            <a:effectLst/>
          </c:spPr>
          <c:marker>
            <c:symbol val="triangle"/>
            <c:size val="5"/>
            <c:spPr>
              <a:solidFill>
                <a:schemeClr val="accent5"/>
              </a:solidFill>
              <a:ln w="34925">
                <a:solidFill>
                  <a:schemeClr val="accent5"/>
                </a:solidFill>
              </a:ln>
              <a:effectLst/>
            </c:spPr>
          </c:marker>
          <c:cat>
            <c:numRef>
              <c:f>'[Nob_SalesIn Result_Final.xlsx]Plot'!$B$12:$B$15</c:f>
              <c:numCache>
                <c:formatCode>[$-409]mmm\-yy;@</c:formatCode>
                <c:ptCount val="4"/>
                <c:pt idx="0">
                  <c:v>42217</c:v>
                </c:pt>
                <c:pt idx="1">
                  <c:v>42248</c:v>
                </c:pt>
                <c:pt idx="2">
                  <c:v>42278</c:v>
                </c:pt>
                <c:pt idx="3">
                  <c:v>42309</c:v>
                </c:pt>
              </c:numCache>
            </c:numRef>
          </c:cat>
          <c:val>
            <c:numRef>
              <c:f>'[Nob_SalesIn Result_Final.xlsx]Plot'!$E$12:$E$15</c:f>
              <c:numCache>
                <c:formatCode>General</c:formatCode>
                <c:ptCount val="4"/>
                <c:pt idx="0">
                  <c:v>35.696399999999997</c:v>
                </c:pt>
                <c:pt idx="1">
                  <c:v>35.806399999999996</c:v>
                </c:pt>
                <c:pt idx="2">
                  <c:v>36.818199999999997</c:v>
                </c:pt>
                <c:pt idx="3">
                  <c:v>40.5274</c:v>
                </c:pt>
              </c:numCache>
            </c:numRef>
          </c:val>
          <c:smooth val="0"/>
        </c:ser>
        <c:dLbls>
          <c:showLegendKey val="0"/>
          <c:showVal val="0"/>
          <c:showCatName val="0"/>
          <c:showSerName val="0"/>
          <c:showPercent val="0"/>
          <c:showBubbleSize val="0"/>
        </c:dLbls>
        <c:marker val="1"/>
        <c:smooth val="0"/>
        <c:axId val="378467952"/>
        <c:axId val="378468344"/>
      </c:lineChart>
      <c:dateAx>
        <c:axId val="378467952"/>
        <c:scaling>
          <c:orientation val="minMax"/>
        </c:scaling>
        <c:delete val="0"/>
        <c:axPos val="b"/>
        <c:numFmt formatCode="[$-409]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378468344"/>
        <c:crosses val="autoZero"/>
        <c:auto val="1"/>
        <c:lblOffset val="100"/>
        <c:baseTimeUnit val="months"/>
      </c:dateAx>
      <c:valAx>
        <c:axId val="378468344"/>
        <c:scaling>
          <c:orientation val="minMax"/>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3784679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noFill/>
    <a:ln>
      <a:noFill/>
    </a:ln>
    <a:effectLst/>
  </c:spPr>
  <c:txPr>
    <a:bodyPr/>
    <a:lstStyle/>
    <a:p>
      <a:pPr>
        <a:defRPr sz="1100" b="1">
          <a:latin typeface="Georgia" panose="02040502050405020303" pitchFamily="18" charset="0"/>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'[Nob_SalesIn Result_Final.xlsx]Plot'!$C$1</c:f>
              <c:strCache>
                <c:ptCount val="1"/>
                <c:pt idx="0">
                  <c:v>Actual</c:v>
                </c:pt>
              </c:strCache>
            </c:strRef>
          </c:tx>
          <c:spPr>
            <a:ln w="19050" cap="rnd">
              <a:solidFill>
                <a:schemeClr val="accent2"/>
              </a:solidFill>
              <a:round/>
            </a:ln>
            <a:effectLst/>
          </c:spPr>
          <c:marker>
            <c:symbol val="circle"/>
            <c:size val="5"/>
            <c:spPr>
              <a:solidFill>
                <a:schemeClr val="accent2">
                  <a:alpha val="99000"/>
                </a:schemeClr>
              </a:solidFill>
              <a:ln w="34925">
                <a:solidFill>
                  <a:schemeClr val="accent2"/>
                </a:solidFill>
              </a:ln>
              <a:effectLst/>
            </c:spPr>
          </c:marker>
          <c:cat>
            <c:numRef>
              <c:f>'[Nob_SalesIn Result_Final.xlsx]Plot'!$B$2:$B$9</c:f>
              <c:numCache>
                <c:formatCode>[$-409]mmm\-yy;@</c:formatCode>
                <c:ptCount val="8"/>
                <c:pt idx="0">
                  <c:v>42217</c:v>
                </c:pt>
                <c:pt idx="1">
                  <c:v>42248</c:v>
                </c:pt>
                <c:pt idx="2">
                  <c:v>42278</c:v>
                </c:pt>
                <c:pt idx="3">
                  <c:v>42309</c:v>
                </c:pt>
                <c:pt idx="4">
                  <c:v>42339</c:v>
                </c:pt>
                <c:pt idx="5">
                  <c:v>42370</c:v>
                </c:pt>
                <c:pt idx="6">
                  <c:v>42401</c:v>
                </c:pt>
                <c:pt idx="7">
                  <c:v>42430</c:v>
                </c:pt>
              </c:numCache>
            </c:numRef>
          </c:cat>
          <c:val>
            <c:numRef>
              <c:f>'[Nob_SalesIn Result_Final.xlsx]Plot'!$C$2:$C$9</c:f>
              <c:numCache>
                <c:formatCode>General</c:formatCode>
                <c:ptCount val="8"/>
                <c:pt idx="0">
                  <c:v>57.381999999999998</c:v>
                </c:pt>
                <c:pt idx="1">
                  <c:v>82.634699999999995</c:v>
                </c:pt>
                <c:pt idx="2">
                  <c:v>47.578249999999997</c:v>
                </c:pt>
                <c:pt idx="3">
                  <c:v>69.558199999999999</c:v>
                </c:pt>
                <c:pt idx="4">
                  <c:v>93.061499999999995</c:v>
                </c:pt>
                <c:pt idx="5">
                  <c:v>35.762500000000003</c:v>
                </c:pt>
                <c:pt idx="6">
                  <c:v>127.88035000000001</c:v>
                </c:pt>
                <c:pt idx="7">
                  <c:v>73.129249999999999</c:v>
                </c:pt>
              </c:numCache>
            </c:numRef>
          </c:val>
          <c:smooth val="0"/>
        </c:ser>
        <c:ser>
          <c:idx val="1"/>
          <c:order val="1"/>
          <c:tx>
            <c:strRef>
              <c:f>'[Nob_SalesIn Result_Final.xlsx]Plot'!$D$1</c:f>
              <c:strCache>
                <c:ptCount val="1"/>
                <c:pt idx="0">
                  <c:v>SKU level Prediction </c:v>
                </c:pt>
              </c:strCache>
            </c:strRef>
          </c:tx>
          <c:spPr>
            <a:ln w="38100" cap="rnd" cmpd="sng">
              <a:solidFill>
                <a:schemeClr val="accent6"/>
              </a:solidFill>
              <a:round/>
            </a:ln>
            <a:effectLst/>
          </c:spPr>
          <c:marker>
            <c:symbol val="diamond"/>
            <c:size val="5"/>
            <c:spPr>
              <a:solidFill>
                <a:schemeClr val="accent2"/>
              </a:solidFill>
              <a:ln w="63500">
                <a:solidFill>
                  <a:schemeClr val="accent6"/>
                </a:solidFill>
              </a:ln>
              <a:effectLst/>
            </c:spPr>
          </c:marker>
          <c:cat>
            <c:numRef>
              <c:f>'[Nob_SalesIn Result_Final.xlsx]Plot'!$B$2:$B$9</c:f>
              <c:numCache>
                <c:formatCode>[$-409]mmm\-yy;@</c:formatCode>
                <c:ptCount val="8"/>
                <c:pt idx="0">
                  <c:v>42217</c:v>
                </c:pt>
                <c:pt idx="1">
                  <c:v>42248</c:v>
                </c:pt>
                <c:pt idx="2">
                  <c:v>42278</c:v>
                </c:pt>
                <c:pt idx="3">
                  <c:v>42309</c:v>
                </c:pt>
                <c:pt idx="4">
                  <c:v>42339</c:v>
                </c:pt>
                <c:pt idx="5">
                  <c:v>42370</c:v>
                </c:pt>
                <c:pt idx="6">
                  <c:v>42401</c:v>
                </c:pt>
                <c:pt idx="7">
                  <c:v>42430</c:v>
                </c:pt>
              </c:numCache>
            </c:numRef>
          </c:cat>
          <c:val>
            <c:numRef>
              <c:f>'[Nob_SalesIn Result_Final.xlsx]Plot'!$D$2:$D$9</c:f>
              <c:numCache>
                <c:formatCode>0.00</c:formatCode>
                <c:ptCount val="8"/>
                <c:pt idx="0">
                  <c:v>64.309713690033874</c:v>
                </c:pt>
                <c:pt idx="1">
                  <c:v>69.119922096334946</c:v>
                </c:pt>
                <c:pt idx="2">
                  <c:v>65.478723533113197</c:v>
                </c:pt>
                <c:pt idx="3">
                  <c:v>70.129533535109019</c:v>
                </c:pt>
                <c:pt idx="4">
                  <c:v>69.734309126996862</c:v>
                </c:pt>
                <c:pt idx="5">
                  <c:v>79.064403004897713</c:v>
                </c:pt>
                <c:pt idx="6">
                  <c:v>63.484613410157458</c:v>
                </c:pt>
                <c:pt idx="7">
                  <c:v>70.222602588781299</c:v>
                </c:pt>
              </c:numCache>
            </c:numRef>
          </c:val>
          <c:smooth val="0"/>
        </c:ser>
        <c:ser>
          <c:idx val="2"/>
          <c:order val="2"/>
          <c:tx>
            <c:strRef>
              <c:f>'[Nob_SalesIn Result_Final.xlsx]Plot'!$E$1</c:f>
              <c:strCache>
                <c:ptCount val="1"/>
                <c:pt idx="0">
                  <c:v>Current Forecast</c:v>
                </c:pt>
              </c:strCache>
            </c:strRef>
          </c:tx>
          <c:spPr>
            <a:ln w="19050" cap="rnd">
              <a:solidFill>
                <a:schemeClr val="accent5"/>
              </a:solidFill>
              <a:round/>
            </a:ln>
            <a:effectLst/>
          </c:spPr>
          <c:marker>
            <c:symbol val="triangle"/>
            <c:size val="5"/>
            <c:spPr>
              <a:solidFill>
                <a:schemeClr val="accent5"/>
              </a:solidFill>
              <a:ln w="41275">
                <a:solidFill>
                  <a:schemeClr val="accent5"/>
                </a:solidFill>
              </a:ln>
              <a:effectLst/>
            </c:spPr>
          </c:marker>
          <c:cat>
            <c:numRef>
              <c:f>'[Nob_SalesIn Result_Final.xlsx]Plot'!$B$2:$B$9</c:f>
              <c:numCache>
                <c:formatCode>[$-409]mmm\-yy;@</c:formatCode>
                <c:ptCount val="8"/>
                <c:pt idx="0">
                  <c:v>42217</c:v>
                </c:pt>
                <c:pt idx="1">
                  <c:v>42248</c:v>
                </c:pt>
                <c:pt idx="2">
                  <c:v>42278</c:v>
                </c:pt>
                <c:pt idx="3">
                  <c:v>42309</c:v>
                </c:pt>
                <c:pt idx="4">
                  <c:v>42339</c:v>
                </c:pt>
                <c:pt idx="5">
                  <c:v>42370</c:v>
                </c:pt>
                <c:pt idx="6">
                  <c:v>42401</c:v>
                </c:pt>
                <c:pt idx="7">
                  <c:v>42430</c:v>
                </c:pt>
              </c:numCache>
            </c:numRef>
          </c:cat>
          <c:val>
            <c:numRef>
              <c:f>'[Nob_SalesIn Result_Final.xlsx]Plot'!$E$2:$E$9</c:f>
              <c:numCache>
                <c:formatCode>General</c:formatCode>
                <c:ptCount val="8"/>
                <c:pt idx="0">
                  <c:v>35.696399999999997</c:v>
                </c:pt>
                <c:pt idx="1">
                  <c:v>35.806399999999996</c:v>
                </c:pt>
                <c:pt idx="2">
                  <c:v>36.818199999999997</c:v>
                </c:pt>
                <c:pt idx="3">
                  <c:v>40.5274</c:v>
                </c:pt>
                <c:pt idx="4">
                  <c:v>42.101500000000001</c:v>
                </c:pt>
                <c:pt idx="5">
                  <c:v>40.107399999999998</c:v>
                </c:pt>
                <c:pt idx="6">
                  <c:v>40.021349999999998</c:v>
                </c:pt>
                <c:pt idx="7">
                  <c:v>43.3202</c:v>
                </c:pt>
              </c:numCache>
            </c:numRef>
          </c:val>
          <c:smooth val="0"/>
        </c:ser>
        <c:dLbls>
          <c:showLegendKey val="0"/>
          <c:showVal val="0"/>
          <c:showCatName val="0"/>
          <c:showSerName val="0"/>
          <c:showPercent val="0"/>
          <c:showBubbleSize val="0"/>
        </c:dLbls>
        <c:marker val="1"/>
        <c:smooth val="0"/>
        <c:axId val="378469128"/>
        <c:axId val="378472264"/>
      </c:lineChart>
      <c:dateAx>
        <c:axId val="378469128"/>
        <c:scaling>
          <c:orientation val="minMax"/>
        </c:scaling>
        <c:delete val="0"/>
        <c:axPos val="b"/>
        <c:majorGridlines>
          <c:spPr>
            <a:ln w="9525" cap="flat" cmpd="sng" algn="ctr">
              <a:solidFill>
                <a:schemeClr val="tx1">
                  <a:lumMod val="15000"/>
                  <a:lumOff val="85000"/>
                </a:schemeClr>
              </a:solidFill>
              <a:round/>
            </a:ln>
            <a:effectLst/>
          </c:spPr>
        </c:majorGridlines>
        <c:numFmt formatCode="[$-409]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378472264"/>
        <c:crosses val="autoZero"/>
        <c:auto val="1"/>
        <c:lblOffset val="100"/>
        <c:baseTimeUnit val="months"/>
      </c:dateAx>
      <c:valAx>
        <c:axId val="378472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3784691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noFill/>
    <a:ln>
      <a:noFill/>
    </a:ln>
    <a:effectLst/>
  </c:spPr>
  <c:txPr>
    <a:bodyPr/>
    <a:lstStyle/>
    <a:p>
      <a:pPr>
        <a:defRPr sz="1100" b="1">
          <a:latin typeface="Georgia" panose="02040502050405020303" pitchFamily="18" charset="0"/>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Distribution of Weighted Error Rate</a:t>
            </a:r>
          </a:p>
        </c:rich>
      </c:tx>
      <c:overlay val="0"/>
      <c:spPr>
        <a:noFill/>
        <a:ln>
          <a:noFill/>
        </a:ln>
        <a:effectLst/>
      </c:sp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vert="horz"/>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'Sku Level'!$AF$33:$AF$38</c:f>
              <c:strCache>
                <c:ptCount val="6"/>
                <c:pt idx="0">
                  <c:v>[0-20%]</c:v>
                </c:pt>
                <c:pt idx="1">
                  <c:v>[20%-40%]</c:v>
                </c:pt>
                <c:pt idx="2">
                  <c:v>[40%-60%]</c:v>
                </c:pt>
                <c:pt idx="3">
                  <c:v>[60%-80%]</c:v>
                </c:pt>
                <c:pt idx="4">
                  <c:v>[80%100%]</c:v>
                </c:pt>
                <c:pt idx="5">
                  <c:v>&gt;100%</c:v>
                </c:pt>
              </c:strCache>
            </c:strRef>
          </c:cat>
          <c:val>
            <c:numRef>
              <c:f>'Sku Level'!$AG$33:$AG$38</c:f>
              <c:numCache>
                <c:formatCode>General</c:formatCode>
                <c:ptCount val="6"/>
                <c:pt idx="0">
                  <c:v>0</c:v>
                </c:pt>
                <c:pt idx="1">
                  <c:v>6</c:v>
                </c:pt>
                <c:pt idx="2">
                  <c:v>6</c:v>
                </c:pt>
                <c:pt idx="3">
                  <c:v>5</c:v>
                </c:pt>
                <c:pt idx="4">
                  <c:v>0</c:v>
                </c:pt>
                <c:pt idx="5">
                  <c:v>7</c:v>
                </c:pt>
              </c:numCache>
            </c:numRef>
          </c:val>
        </c:ser>
        <c:dLbls>
          <c:dLblPos val="ctr"/>
          <c:showLegendKey val="0"/>
          <c:showVal val="1"/>
          <c:showCatName val="0"/>
          <c:showSerName val="0"/>
          <c:showPercent val="0"/>
          <c:showBubbleSize val="0"/>
        </c:dLbls>
        <c:gapWidth val="100"/>
        <c:overlap val="-24"/>
        <c:axId val="380150704"/>
        <c:axId val="380151488"/>
      </c:barChart>
      <c:catAx>
        <c:axId val="38015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380151488"/>
        <c:crosses val="autoZero"/>
        <c:auto val="1"/>
        <c:lblAlgn val="ctr"/>
        <c:lblOffset val="100"/>
        <c:noMultiLvlLbl val="0"/>
      </c:catAx>
      <c:valAx>
        <c:axId val="38015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380150704"/>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sz="900">
          <a:solidFill>
            <a:schemeClr val="dk1"/>
          </a:solidFill>
          <a:latin typeface="+mn-lt"/>
          <a:ea typeface="+mn-ea"/>
          <a:cs typeface="+mn-cs"/>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Current Model</a:t>
            </a:r>
          </a:p>
        </c:rich>
      </c:tx>
      <c:overlay val="0"/>
      <c:spPr>
        <a:noFill/>
        <a:ln>
          <a:noFill/>
        </a:ln>
        <a:effectLst/>
      </c:spPr>
    </c:title>
    <c:autoTitleDeleted val="0"/>
    <c:plotArea>
      <c:layout/>
      <c:barChart>
        <c:barDir val="col"/>
        <c:grouping val="clustered"/>
        <c:varyColors val="0"/>
        <c:ser>
          <c:idx val="0"/>
          <c:order val="0"/>
          <c:spPr>
            <a:solidFill>
              <a:schemeClr val="accent1"/>
            </a:solidFill>
            <a:ln w="38100">
              <a:noFill/>
            </a:ln>
            <a:effectLst/>
          </c:spPr>
          <c:invertIfNegative val="0"/>
          <c:dLbls>
            <c:spPr>
              <a:noFill/>
              <a:ln>
                <a:noFill/>
              </a:ln>
              <a:effectLst/>
            </c:spPr>
            <c:txPr>
              <a:bodyPr rot="0" vert="horz"/>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DFA!$AC$3:$AC$12</c:f>
              <c:strCache>
                <c:ptCount val="10"/>
                <c:pt idx="0">
                  <c:v>[0%- 10%]</c:v>
                </c:pt>
                <c:pt idx="1">
                  <c:v>[10%- 20%]</c:v>
                </c:pt>
                <c:pt idx="2">
                  <c:v>[20%- 30%]</c:v>
                </c:pt>
                <c:pt idx="3">
                  <c:v>[30%- 40%]</c:v>
                </c:pt>
                <c:pt idx="4">
                  <c:v>[40%- 50%]</c:v>
                </c:pt>
                <c:pt idx="5">
                  <c:v>[50%- 60%]</c:v>
                </c:pt>
                <c:pt idx="6">
                  <c:v>[60%- 70%]</c:v>
                </c:pt>
                <c:pt idx="7">
                  <c:v>[70%- 80%]</c:v>
                </c:pt>
                <c:pt idx="8">
                  <c:v>[80%- 90%]</c:v>
                </c:pt>
                <c:pt idx="9">
                  <c:v>[90%- 100%]</c:v>
                </c:pt>
              </c:strCache>
            </c:strRef>
          </c:cat>
          <c:val>
            <c:numRef>
              <c:f>DFA!$AD$3:$AD$12</c:f>
              <c:numCache>
                <c:formatCode>General</c:formatCode>
                <c:ptCount val="10"/>
                <c:pt idx="0">
                  <c:v>0</c:v>
                </c:pt>
                <c:pt idx="1">
                  <c:v>12</c:v>
                </c:pt>
                <c:pt idx="2">
                  <c:v>10</c:v>
                </c:pt>
                <c:pt idx="3">
                  <c:v>1</c:v>
                </c:pt>
                <c:pt idx="4">
                  <c:v>1</c:v>
                </c:pt>
                <c:pt idx="5">
                  <c:v>0</c:v>
                </c:pt>
                <c:pt idx="6">
                  <c:v>0</c:v>
                </c:pt>
                <c:pt idx="7">
                  <c:v>0</c:v>
                </c:pt>
                <c:pt idx="8">
                  <c:v>0</c:v>
                </c:pt>
                <c:pt idx="9">
                  <c:v>0</c:v>
                </c:pt>
              </c:numCache>
            </c:numRef>
          </c:val>
        </c:ser>
        <c:dLbls>
          <c:showLegendKey val="0"/>
          <c:showVal val="0"/>
          <c:showCatName val="0"/>
          <c:showSerName val="0"/>
          <c:showPercent val="0"/>
          <c:showBubbleSize val="0"/>
        </c:dLbls>
        <c:gapWidth val="219"/>
        <c:overlap val="-27"/>
        <c:axId val="380153056"/>
        <c:axId val="380151880"/>
      </c:barChart>
      <c:catAx>
        <c:axId val="38015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380151880"/>
        <c:crosses val="autoZero"/>
        <c:auto val="1"/>
        <c:lblAlgn val="ctr"/>
        <c:lblOffset val="100"/>
        <c:noMultiLvlLbl val="0"/>
      </c:catAx>
      <c:valAx>
        <c:axId val="380151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380153056"/>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1"/>
      </a:solidFill>
      <a:prstDash val="solid"/>
    </a:ln>
    <a:effectLst/>
  </c:spPr>
  <c:txPr>
    <a:bodyPr/>
    <a:lstStyle/>
    <a:p>
      <a:pPr>
        <a:defRPr sz="900">
          <a:solidFill>
            <a:schemeClr val="dk1"/>
          </a:solidFill>
          <a:latin typeface="+mn-lt"/>
          <a:ea typeface="+mn-ea"/>
          <a:cs typeface="+mn-cs"/>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New Model</a:t>
            </a:r>
          </a:p>
        </c:rich>
      </c:tx>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vert="horz"/>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DFA!$AC$18:$AC$27</c:f>
              <c:strCache>
                <c:ptCount val="10"/>
                <c:pt idx="0">
                  <c:v>[0%- 10%]</c:v>
                </c:pt>
                <c:pt idx="1">
                  <c:v>[10%- 20%]</c:v>
                </c:pt>
                <c:pt idx="2">
                  <c:v>[20%- 30%]</c:v>
                </c:pt>
                <c:pt idx="3">
                  <c:v>[30%- 40%]</c:v>
                </c:pt>
                <c:pt idx="4">
                  <c:v>[40%- 50%]</c:v>
                </c:pt>
                <c:pt idx="5">
                  <c:v>[50%- 60%]</c:v>
                </c:pt>
                <c:pt idx="6">
                  <c:v>[60%- 70%]</c:v>
                </c:pt>
                <c:pt idx="7">
                  <c:v>[70%- 80%]</c:v>
                </c:pt>
                <c:pt idx="8">
                  <c:v>[80%- 90%]</c:v>
                </c:pt>
                <c:pt idx="9">
                  <c:v>[90%- 100%]</c:v>
                </c:pt>
              </c:strCache>
            </c:strRef>
          </c:cat>
          <c:val>
            <c:numRef>
              <c:f>DFA!$AD$18:$AD$27</c:f>
              <c:numCache>
                <c:formatCode>General</c:formatCode>
                <c:ptCount val="10"/>
                <c:pt idx="0">
                  <c:v>0</c:v>
                </c:pt>
                <c:pt idx="1">
                  <c:v>0</c:v>
                </c:pt>
                <c:pt idx="2">
                  <c:v>0</c:v>
                </c:pt>
                <c:pt idx="3">
                  <c:v>0</c:v>
                </c:pt>
                <c:pt idx="4">
                  <c:v>1</c:v>
                </c:pt>
                <c:pt idx="5">
                  <c:v>2</c:v>
                </c:pt>
                <c:pt idx="6">
                  <c:v>4</c:v>
                </c:pt>
                <c:pt idx="7">
                  <c:v>4</c:v>
                </c:pt>
                <c:pt idx="8">
                  <c:v>6</c:v>
                </c:pt>
                <c:pt idx="9">
                  <c:v>7</c:v>
                </c:pt>
              </c:numCache>
            </c:numRef>
          </c:val>
        </c:ser>
        <c:dLbls>
          <c:dLblPos val="ctr"/>
          <c:showLegendKey val="0"/>
          <c:showVal val="1"/>
          <c:showCatName val="0"/>
          <c:showSerName val="0"/>
          <c:showPercent val="0"/>
          <c:showBubbleSize val="0"/>
        </c:dLbls>
        <c:gapWidth val="219"/>
        <c:overlap val="-27"/>
        <c:axId val="380153840"/>
        <c:axId val="380154232"/>
      </c:barChart>
      <c:catAx>
        <c:axId val="38015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380154232"/>
        <c:crosses val="autoZero"/>
        <c:auto val="1"/>
        <c:lblAlgn val="ctr"/>
        <c:lblOffset val="100"/>
        <c:noMultiLvlLbl val="0"/>
      </c:catAx>
      <c:valAx>
        <c:axId val="380154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380153840"/>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1"/>
      </a:solidFill>
      <a:prstDash val="solid"/>
    </a:ln>
    <a:effectLst/>
  </c:spPr>
  <c:txPr>
    <a:bodyPr/>
    <a:lstStyle/>
    <a:p>
      <a:pPr>
        <a:defRPr sz="900">
          <a:solidFill>
            <a:schemeClr val="dk1"/>
          </a:solidFill>
          <a:latin typeface="+mn-lt"/>
          <a:ea typeface="+mn-ea"/>
          <a:cs typeface="+mn-cs"/>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r>
              <a:rPr lang="en-US" sz="1000"/>
              <a:t>Unionized Model</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solidFill>
                <a:schemeClr val="accent1">
                  <a:lumMod val="50000"/>
                </a:schemeClr>
              </a:solidFill>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SI!$A$27:$A$32</c:f>
              <c:strCache>
                <c:ptCount val="6"/>
                <c:pt idx="0">
                  <c:v>[0%- 10%]</c:v>
                </c:pt>
                <c:pt idx="1">
                  <c:v>[10%- 15%]</c:v>
                </c:pt>
                <c:pt idx="2">
                  <c:v>[15%- 20%]</c:v>
                </c:pt>
                <c:pt idx="3">
                  <c:v>[20%- 25%]</c:v>
                </c:pt>
                <c:pt idx="4">
                  <c:v>[25%- 30%]</c:v>
                </c:pt>
                <c:pt idx="5">
                  <c:v>&gt;30%</c:v>
                </c:pt>
              </c:strCache>
            </c:strRef>
          </c:cat>
          <c:val>
            <c:numRef>
              <c:f>SI!$D$28:$D$33</c:f>
              <c:numCache>
                <c:formatCode>General</c:formatCode>
                <c:ptCount val="6"/>
                <c:pt idx="0">
                  <c:v>17</c:v>
                </c:pt>
                <c:pt idx="1">
                  <c:v>2</c:v>
                </c:pt>
                <c:pt idx="2">
                  <c:v>1</c:v>
                </c:pt>
                <c:pt idx="3">
                  <c:v>3</c:v>
                </c:pt>
                <c:pt idx="4">
                  <c:v>1</c:v>
                </c:pt>
                <c:pt idx="5">
                  <c:v>0</c:v>
                </c:pt>
              </c:numCache>
            </c:numRef>
          </c:val>
        </c:ser>
        <c:dLbls>
          <c:dLblPos val="ctr"/>
          <c:showLegendKey val="0"/>
          <c:showVal val="1"/>
          <c:showCatName val="0"/>
          <c:showSerName val="0"/>
          <c:showPercent val="0"/>
          <c:showBubbleSize val="0"/>
        </c:dLbls>
        <c:gapWidth val="100"/>
        <c:overlap val="-24"/>
        <c:axId val="380155800"/>
        <c:axId val="380149528"/>
      </c:barChart>
      <c:catAx>
        <c:axId val="380155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380149528"/>
        <c:crosses val="autoZero"/>
        <c:auto val="1"/>
        <c:lblAlgn val="ctr"/>
        <c:lblOffset val="100"/>
        <c:noMultiLvlLbl val="0"/>
      </c:catAx>
      <c:valAx>
        <c:axId val="38014952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380155800"/>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cap="none" spc="20" baseline="0">
                <a:solidFill>
                  <a:schemeClr val="tx1"/>
                </a:solidFill>
                <a:latin typeface="Arial" charset="0"/>
                <a:ea typeface="Arial" charset="0"/>
                <a:cs typeface="Arial" charset="0"/>
              </a:defRPr>
            </a:pPr>
            <a:r>
              <a:rPr lang="en-US" sz="1000"/>
              <a:t>SKU Level</a:t>
            </a:r>
          </a:p>
        </c:rich>
      </c:tx>
      <c:overlay val="0"/>
      <c:spPr>
        <a:noFill/>
        <a:ln>
          <a:noFill/>
        </a:ln>
        <a:effectLst/>
      </c:spPr>
      <c:txPr>
        <a:bodyPr rot="0" spcFirstLastPara="1" vertOverflow="ellipsis" vert="horz" wrap="square" anchor="ctr" anchorCtr="1"/>
        <a:lstStyle/>
        <a:p>
          <a:pPr>
            <a:defRPr sz="1000" b="0" i="0" u="none" strike="noStrike" kern="1200" cap="none" spc="20" baseline="0">
              <a:solidFill>
                <a:schemeClr val="tx1"/>
              </a:solidFill>
              <a:latin typeface="Arial" charset="0"/>
              <a:ea typeface="Arial" charset="0"/>
              <a:cs typeface="Arial" charset="0"/>
            </a:defRPr>
          </a:pPr>
          <a:endParaRPr lang="en-US"/>
        </a:p>
      </c:tx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charset="0"/>
                    <a:ea typeface="Arial" charset="0"/>
                    <a:cs typeface="Arial"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SI!$A$27:$A$32</c:f>
              <c:strCache>
                <c:ptCount val="6"/>
                <c:pt idx="0">
                  <c:v>[0%- 10%]</c:v>
                </c:pt>
                <c:pt idx="1">
                  <c:v>[10%- 15%]</c:v>
                </c:pt>
                <c:pt idx="2">
                  <c:v>[15%- 20%]</c:v>
                </c:pt>
                <c:pt idx="3">
                  <c:v>[20%- 25%]</c:v>
                </c:pt>
                <c:pt idx="4">
                  <c:v>[25%- 30%]</c:v>
                </c:pt>
                <c:pt idx="5">
                  <c:v>&gt;30%</c:v>
                </c:pt>
              </c:strCache>
            </c:strRef>
          </c:cat>
          <c:val>
            <c:numRef>
              <c:f>SI!$N$28:$N$33</c:f>
              <c:numCache>
                <c:formatCode>General</c:formatCode>
                <c:ptCount val="6"/>
                <c:pt idx="0">
                  <c:v>18</c:v>
                </c:pt>
                <c:pt idx="1">
                  <c:v>4</c:v>
                </c:pt>
                <c:pt idx="2">
                  <c:v>2</c:v>
                </c:pt>
                <c:pt idx="3">
                  <c:v>0</c:v>
                </c:pt>
                <c:pt idx="4">
                  <c:v>0</c:v>
                </c:pt>
                <c:pt idx="5">
                  <c:v>0</c:v>
                </c:pt>
              </c:numCache>
            </c:numRef>
          </c:val>
        </c:ser>
        <c:dLbls>
          <c:dLblPos val="ctr"/>
          <c:showLegendKey val="0"/>
          <c:showVal val="1"/>
          <c:showCatName val="0"/>
          <c:showSerName val="0"/>
          <c:showPercent val="0"/>
          <c:showBubbleSize val="0"/>
        </c:dLbls>
        <c:gapWidth val="100"/>
        <c:overlap val="-24"/>
        <c:axId val="8281096"/>
        <c:axId val="8281488"/>
      </c:barChart>
      <c:catAx>
        <c:axId val="8281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charset="0"/>
                <a:ea typeface="Arial" charset="0"/>
                <a:cs typeface="Arial" charset="0"/>
              </a:defRPr>
            </a:pPr>
            <a:endParaRPr lang="en-US"/>
          </a:p>
        </c:txPr>
        <c:crossAx val="8281488"/>
        <c:crosses val="autoZero"/>
        <c:auto val="1"/>
        <c:lblAlgn val="ctr"/>
        <c:lblOffset val="100"/>
        <c:noMultiLvlLbl val="0"/>
      </c:catAx>
      <c:valAx>
        <c:axId val="828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Arial" charset="0"/>
                <a:ea typeface="Arial" charset="0"/>
                <a:cs typeface="Arial" charset="0"/>
              </a:defRPr>
            </a:pPr>
            <a:endParaRPr lang="en-US"/>
          </a:p>
        </c:txPr>
        <c:crossAx val="8281096"/>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2"/>
      </a:solidFill>
      <a:prstDash val="solid"/>
    </a:ln>
    <a:effectLst/>
  </c:spPr>
  <c:txPr>
    <a:bodyPr/>
    <a:lstStyle/>
    <a:p>
      <a:pPr>
        <a:defRPr sz="1000">
          <a:solidFill>
            <a:schemeClr val="tx1"/>
          </a:solidFill>
          <a:latin typeface="Arial" charset="0"/>
          <a:ea typeface="Arial" charset="0"/>
          <a:cs typeface="Arial"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vert="horz"/>
          <a:lstStyle/>
          <a:p>
            <a:pPr>
              <a:defRPr/>
            </a:pPr>
            <a:r>
              <a:rPr lang="en-US" dirty="0"/>
              <a:t>Unionized  Level </a:t>
            </a:r>
          </a:p>
        </c:rich>
      </c:tx>
      <c:layout/>
      <c:overlay val="0"/>
      <c:spPr>
        <a:noFill/>
        <a:ln>
          <a:noFill/>
        </a:ln>
        <a:effectLst/>
      </c:sp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vert="horz"/>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Unionized!$AM$23:$AM$31</c:f>
              <c:strCache>
                <c:ptCount val="9"/>
                <c:pt idx="0">
                  <c:v>[0-5%]</c:v>
                </c:pt>
                <c:pt idx="1">
                  <c:v>[5%-10%]</c:v>
                </c:pt>
                <c:pt idx="2">
                  <c:v>[10%-15%]</c:v>
                </c:pt>
                <c:pt idx="3">
                  <c:v>[15%-20%]</c:v>
                </c:pt>
                <c:pt idx="4">
                  <c:v>[20%25%]</c:v>
                </c:pt>
                <c:pt idx="5">
                  <c:v>[25%-30%]</c:v>
                </c:pt>
                <c:pt idx="6">
                  <c:v>[30%-35%]</c:v>
                </c:pt>
                <c:pt idx="7">
                  <c:v>[35%-50%]</c:v>
                </c:pt>
                <c:pt idx="8">
                  <c:v>&gt;50%</c:v>
                </c:pt>
              </c:strCache>
            </c:strRef>
          </c:cat>
          <c:val>
            <c:numRef>
              <c:f>Unionized!$AN$23:$AN$31</c:f>
              <c:numCache>
                <c:formatCode>General</c:formatCode>
                <c:ptCount val="9"/>
                <c:pt idx="0">
                  <c:v>0</c:v>
                </c:pt>
                <c:pt idx="1">
                  <c:v>0</c:v>
                </c:pt>
                <c:pt idx="2">
                  <c:v>0</c:v>
                </c:pt>
                <c:pt idx="3">
                  <c:v>2</c:v>
                </c:pt>
                <c:pt idx="4">
                  <c:v>5</c:v>
                </c:pt>
                <c:pt idx="5">
                  <c:v>3</c:v>
                </c:pt>
                <c:pt idx="6">
                  <c:v>3</c:v>
                </c:pt>
                <c:pt idx="7">
                  <c:v>1</c:v>
                </c:pt>
                <c:pt idx="8">
                  <c:v>17</c:v>
                </c:pt>
              </c:numCache>
            </c:numRef>
          </c:val>
        </c:ser>
        <c:dLbls>
          <c:dLblPos val="ctr"/>
          <c:showLegendKey val="0"/>
          <c:showVal val="1"/>
          <c:showCatName val="0"/>
          <c:showSerName val="0"/>
          <c:showPercent val="0"/>
          <c:showBubbleSize val="0"/>
        </c:dLbls>
        <c:gapWidth val="100"/>
        <c:overlap val="-24"/>
        <c:axId val="328499976"/>
        <c:axId val="8278744"/>
      </c:barChart>
      <c:catAx>
        <c:axId val="328499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8278744"/>
        <c:crosses val="autoZero"/>
        <c:auto val="1"/>
        <c:lblAlgn val="ctr"/>
        <c:lblOffset val="100"/>
        <c:noMultiLvlLbl val="0"/>
      </c:catAx>
      <c:valAx>
        <c:axId val="8278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328499976"/>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sz="900">
          <a:solidFill>
            <a:schemeClr val="dk1"/>
          </a:solidFill>
          <a:latin typeface="+mn-lt"/>
          <a:ea typeface="+mn-ea"/>
          <a:cs typeface="+mn-cs"/>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solidFill>
                <a:latin typeface="+mn-lt"/>
                <a:ea typeface="+mn-ea"/>
                <a:cs typeface="+mn-cs"/>
              </a:defRPr>
            </a:pPr>
            <a:r>
              <a:rPr lang="en-US" sz="1000" dirty="0"/>
              <a:t>Cluster by SKU Size</a:t>
            </a:r>
          </a:p>
        </c:rich>
      </c:tx>
      <c:overlay val="0"/>
      <c:spPr>
        <a:noFill/>
        <a:ln>
          <a:noFill/>
        </a:ln>
        <a:effectLst/>
      </c:sp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SI!$A$41:$A$46</c:f>
              <c:strCache>
                <c:ptCount val="6"/>
                <c:pt idx="0">
                  <c:v>[0%- 10%]</c:v>
                </c:pt>
                <c:pt idx="1">
                  <c:v>[10%- 15%]</c:v>
                </c:pt>
                <c:pt idx="2">
                  <c:v>[15%- 20%]</c:v>
                </c:pt>
                <c:pt idx="3">
                  <c:v>[20%- 25%]</c:v>
                </c:pt>
                <c:pt idx="4">
                  <c:v>[25%- 30%]</c:v>
                </c:pt>
                <c:pt idx="5">
                  <c:v>&gt;30%</c:v>
                </c:pt>
              </c:strCache>
            </c:strRef>
          </c:cat>
          <c:val>
            <c:numRef>
              <c:f>SI!$N$42:$N$47</c:f>
              <c:numCache>
                <c:formatCode>General</c:formatCode>
                <c:ptCount val="6"/>
                <c:pt idx="0">
                  <c:v>8</c:v>
                </c:pt>
                <c:pt idx="1">
                  <c:v>2</c:v>
                </c:pt>
                <c:pt idx="2">
                  <c:v>2</c:v>
                </c:pt>
                <c:pt idx="3">
                  <c:v>3</c:v>
                </c:pt>
                <c:pt idx="4">
                  <c:v>9</c:v>
                </c:pt>
                <c:pt idx="5">
                  <c:v>9</c:v>
                </c:pt>
              </c:numCache>
            </c:numRef>
          </c:val>
        </c:ser>
        <c:dLbls>
          <c:showLegendKey val="0"/>
          <c:showVal val="0"/>
          <c:showCatName val="0"/>
          <c:showSerName val="0"/>
          <c:showPercent val="0"/>
          <c:showBubbleSize val="0"/>
        </c:dLbls>
        <c:gapWidth val="100"/>
        <c:overlap val="-24"/>
        <c:axId val="381159888"/>
        <c:axId val="381160280"/>
      </c:barChart>
      <c:catAx>
        <c:axId val="381159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381160280"/>
        <c:crosses val="autoZero"/>
        <c:auto val="1"/>
        <c:lblAlgn val="ctr"/>
        <c:lblOffset val="100"/>
        <c:noMultiLvlLbl val="0"/>
      </c:catAx>
      <c:valAx>
        <c:axId val="381160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381159888"/>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cap="none" spc="20" baseline="0">
                <a:solidFill>
                  <a:schemeClr val="tx1"/>
                </a:solidFill>
                <a:latin typeface="+mn-lt"/>
                <a:ea typeface="+mn-ea"/>
                <a:cs typeface="+mn-cs"/>
              </a:defRPr>
            </a:pPr>
            <a:r>
              <a:rPr lang="en-US"/>
              <a:t>Cluster by SKU Size</a:t>
            </a:r>
          </a:p>
        </c:rich>
      </c:tx>
      <c:overlay val="0"/>
      <c:spPr>
        <a:noFill/>
        <a:ln>
          <a:noFill/>
        </a:ln>
        <a:effectLst/>
      </c:spPr>
      <c:txPr>
        <a:bodyPr rot="0" spcFirstLastPara="1" vertOverflow="ellipsis" vert="horz" wrap="square" anchor="ctr" anchorCtr="1"/>
        <a:lstStyle/>
        <a:p>
          <a:pPr>
            <a:defRPr sz="1080" b="0" i="0" u="none" strike="noStrike" kern="1200" cap="none" spc="2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SI!$A$41:$A$46</c:f>
              <c:strCache>
                <c:ptCount val="6"/>
                <c:pt idx="0">
                  <c:v>[0%- 10%]</c:v>
                </c:pt>
                <c:pt idx="1">
                  <c:v>[10%- 15%]</c:v>
                </c:pt>
                <c:pt idx="2">
                  <c:v>[15%- 20%]</c:v>
                </c:pt>
                <c:pt idx="3">
                  <c:v>[20%- 25%]</c:v>
                </c:pt>
                <c:pt idx="4">
                  <c:v>[25%- 30%]</c:v>
                </c:pt>
                <c:pt idx="5">
                  <c:v>&gt;30%</c:v>
                </c:pt>
              </c:strCache>
            </c:strRef>
          </c:cat>
          <c:val>
            <c:numRef>
              <c:f>SI!$N$42:$N$47</c:f>
              <c:numCache>
                <c:formatCode>General</c:formatCode>
                <c:ptCount val="6"/>
                <c:pt idx="0">
                  <c:v>8</c:v>
                </c:pt>
                <c:pt idx="1">
                  <c:v>2</c:v>
                </c:pt>
                <c:pt idx="2">
                  <c:v>2</c:v>
                </c:pt>
                <c:pt idx="3">
                  <c:v>3</c:v>
                </c:pt>
                <c:pt idx="4">
                  <c:v>0</c:v>
                </c:pt>
                <c:pt idx="5">
                  <c:v>9</c:v>
                </c:pt>
              </c:numCache>
            </c:numRef>
          </c:val>
        </c:ser>
        <c:dLbls>
          <c:showLegendKey val="0"/>
          <c:showVal val="0"/>
          <c:showCatName val="0"/>
          <c:showSerName val="0"/>
          <c:showPercent val="0"/>
          <c:showBubbleSize val="0"/>
        </c:dLbls>
        <c:gapWidth val="100"/>
        <c:overlap val="-24"/>
        <c:axId val="381159496"/>
        <c:axId val="381159104"/>
      </c:barChart>
      <c:catAx>
        <c:axId val="381159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81159104"/>
        <c:crosses val="autoZero"/>
        <c:auto val="1"/>
        <c:lblAlgn val="ctr"/>
        <c:lblOffset val="100"/>
        <c:noMultiLvlLbl val="0"/>
      </c:catAx>
      <c:valAx>
        <c:axId val="38115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81159496"/>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sz="900">
          <a:solidFill>
            <a:schemeClr val="tx1"/>
          </a:solidFill>
          <a:latin typeface="+mn-lt"/>
          <a:ea typeface="+mn-ea"/>
          <a:cs typeface="+mn-cs"/>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Act_Plot!$C$17</c:f>
              <c:strCache>
                <c:ptCount val="1"/>
                <c:pt idx="0">
                  <c:v>Actual</c:v>
                </c:pt>
              </c:strCache>
            </c:strRef>
          </c:tx>
          <c:spPr>
            <a:ln w="28575" cap="rnd">
              <a:solidFill>
                <a:schemeClr val="accent2"/>
              </a:solidFill>
              <a:round/>
            </a:ln>
            <a:effectLst/>
          </c:spPr>
          <c:marker>
            <c:symbol val="circle"/>
            <c:size val="5"/>
            <c:spPr>
              <a:solidFill>
                <a:schemeClr val="accent2"/>
              </a:solidFill>
              <a:ln w="31750">
                <a:solidFill>
                  <a:schemeClr val="accent2"/>
                </a:solidFill>
              </a:ln>
              <a:effectLst/>
            </c:spPr>
          </c:marker>
          <c:cat>
            <c:numRef>
              <c:f>Act_Plot!$B$18:$B$29</c:f>
              <c:numCache>
                <c:formatCode>d\-mmm</c:formatCode>
                <c:ptCount val="12"/>
                <c:pt idx="0">
                  <c:v>42564</c:v>
                </c:pt>
                <c:pt idx="1">
                  <c:v>42595</c:v>
                </c:pt>
                <c:pt idx="2">
                  <c:v>42626</c:v>
                </c:pt>
                <c:pt idx="3">
                  <c:v>42656</c:v>
                </c:pt>
                <c:pt idx="4">
                  <c:v>42687</c:v>
                </c:pt>
                <c:pt idx="5">
                  <c:v>42717</c:v>
                </c:pt>
                <c:pt idx="6">
                  <c:v>42383</c:v>
                </c:pt>
                <c:pt idx="7">
                  <c:v>42414</c:v>
                </c:pt>
                <c:pt idx="8">
                  <c:v>42443</c:v>
                </c:pt>
                <c:pt idx="9">
                  <c:v>42474</c:v>
                </c:pt>
                <c:pt idx="10">
                  <c:v>42504</c:v>
                </c:pt>
                <c:pt idx="11">
                  <c:v>42535</c:v>
                </c:pt>
              </c:numCache>
            </c:numRef>
          </c:cat>
          <c:val>
            <c:numRef>
              <c:f>Act_Plot!$C$18:$C$29</c:f>
              <c:numCache>
                <c:formatCode>General</c:formatCode>
                <c:ptCount val="12"/>
                <c:pt idx="0">
                  <c:v>4333.5539000000008</c:v>
                </c:pt>
                <c:pt idx="1">
                  <c:v>4430.0436</c:v>
                </c:pt>
                <c:pt idx="2">
                  <c:v>5229.765800000001</c:v>
                </c:pt>
                <c:pt idx="3">
                  <c:v>4603.4578000000001</c:v>
                </c:pt>
                <c:pt idx="4" formatCode="0.00">
                  <c:v>3192.4845999999998</c:v>
                </c:pt>
                <c:pt idx="5" formatCode="0.00">
                  <c:v>3934.8282000000004</c:v>
                </c:pt>
                <c:pt idx="6" formatCode="0.00">
                  <c:v>2547</c:v>
                </c:pt>
                <c:pt idx="7" formatCode="0.00">
                  <c:v>4162</c:v>
                </c:pt>
                <c:pt idx="8">
                  <c:v>4484</c:v>
                </c:pt>
                <c:pt idx="9">
                  <c:v>6796</c:v>
                </c:pt>
                <c:pt idx="10">
                  <c:v>6227</c:v>
                </c:pt>
                <c:pt idx="11">
                  <c:v>6159</c:v>
                </c:pt>
              </c:numCache>
            </c:numRef>
          </c:val>
          <c:smooth val="0"/>
        </c:ser>
        <c:ser>
          <c:idx val="1"/>
          <c:order val="1"/>
          <c:tx>
            <c:strRef>
              <c:f>Act_Plot!$D$17</c:f>
              <c:strCache>
                <c:ptCount val="1"/>
                <c:pt idx="0">
                  <c:v>Cornell Prediction </c:v>
                </c:pt>
              </c:strCache>
            </c:strRef>
          </c:tx>
          <c:spPr>
            <a:ln w="41275" cap="rnd">
              <a:solidFill>
                <a:schemeClr val="accent6"/>
              </a:solidFill>
              <a:round/>
            </a:ln>
            <a:effectLst/>
          </c:spPr>
          <c:marker>
            <c:symbol val="diamond"/>
            <c:size val="5"/>
            <c:spPr>
              <a:solidFill>
                <a:schemeClr val="accent2"/>
              </a:solidFill>
              <a:ln w="53975">
                <a:solidFill>
                  <a:schemeClr val="accent6"/>
                </a:solidFill>
              </a:ln>
              <a:effectLst/>
            </c:spPr>
          </c:marker>
          <c:cat>
            <c:numRef>
              <c:f>Act_Plot!$B$18:$B$29</c:f>
              <c:numCache>
                <c:formatCode>d\-mmm</c:formatCode>
                <c:ptCount val="12"/>
                <c:pt idx="0">
                  <c:v>42564</c:v>
                </c:pt>
                <c:pt idx="1">
                  <c:v>42595</c:v>
                </c:pt>
                <c:pt idx="2">
                  <c:v>42626</c:v>
                </c:pt>
                <c:pt idx="3">
                  <c:v>42656</c:v>
                </c:pt>
                <c:pt idx="4">
                  <c:v>42687</c:v>
                </c:pt>
                <c:pt idx="5">
                  <c:v>42717</c:v>
                </c:pt>
                <c:pt idx="6">
                  <c:v>42383</c:v>
                </c:pt>
                <c:pt idx="7">
                  <c:v>42414</c:v>
                </c:pt>
                <c:pt idx="8">
                  <c:v>42443</c:v>
                </c:pt>
                <c:pt idx="9">
                  <c:v>42474</c:v>
                </c:pt>
                <c:pt idx="10">
                  <c:v>42504</c:v>
                </c:pt>
                <c:pt idx="11">
                  <c:v>42535</c:v>
                </c:pt>
              </c:numCache>
            </c:numRef>
          </c:cat>
          <c:val>
            <c:numRef>
              <c:f>Act_Plot!$D$18:$D$29</c:f>
              <c:numCache>
                <c:formatCode>General</c:formatCode>
                <c:ptCount val="12"/>
                <c:pt idx="0">
                  <c:v>6116.7876834632616</c:v>
                </c:pt>
                <c:pt idx="1">
                  <c:v>6324.5939389265031</c:v>
                </c:pt>
                <c:pt idx="2">
                  <c:v>6139.9978804190278</c:v>
                </c:pt>
                <c:pt idx="3">
                  <c:v>6304.0014209884275</c:v>
                </c:pt>
                <c:pt idx="4" formatCode="0.00">
                  <c:v>6158.2712204538311</c:v>
                </c:pt>
                <c:pt idx="5" formatCode="0.00">
                  <c:v>6287.7832166786338</c:v>
                </c:pt>
                <c:pt idx="6" formatCode="0.00">
                  <c:v>6172.6679034881918</c:v>
                </c:pt>
                <c:pt idx="7" formatCode="0.00">
                  <c:v>6275.0013152594101</c:v>
                </c:pt>
                <c:pt idx="8">
                  <c:v>6184.0180204020598</c:v>
                </c:pt>
                <c:pt idx="9">
                  <c:v>6264.9209662157909</c:v>
                </c:pt>
                <c:pt idx="10">
                  <c:v>6192.9720740271923</c:v>
                </c:pt>
                <c:pt idx="11">
                  <c:v>6256.9661302534478</c:v>
                </c:pt>
              </c:numCache>
            </c:numRef>
          </c:val>
          <c:smooth val="0"/>
        </c:ser>
        <c:ser>
          <c:idx val="2"/>
          <c:order val="2"/>
          <c:tx>
            <c:strRef>
              <c:f>Act_Plot!$E$17</c:f>
              <c:strCache>
                <c:ptCount val="1"/>
                <c:pt idx="0">
                  <c:v>Current Forecast</c:v>
                </c:pt>
              </c:strCache>
            </c:strRef>
          </c:tx>
          <c:spPr>
            <a:ln w="28575" cap="rnd">
              <a:solidFill>
                <a:schemeClr val="accent5"/>
              </a:solidFill>
              <a:round/>
            </a:ln>
            <a:effectLst/>
          </c:spPr>
          <c:marker>
            <c:symbol val="triangle"/>
            <c:size val="5"/>
            <c:spPr>
              <a:solidFill>
                <a:schemeClr val="accent5"/>
              </a:solidFill>
              <a:ln w="34925">
                <a:solidFill>
                  <a:schemeClr val="accent5"/>
                </a:solidFill>
              </a:ln>
              <a:effectLst/>
            </c:spPr>
          </c:marker>
          <c:cat>
            <c:numRef>
              <c:f>Act_Plot!$B$18:$B$29</c:f>
              <c:numCache>
                <c:formatCode>d\-mmm</c:formatCode>
                <c:ptCount val="12"/>
                <c:pt idx="0">
                  <c:v>42564</c:v>
                </c:pt>
                <c:pt idx="1">
                  <c:v>42595</c:v>
                </c:pt>
                <c:pt idx="2">
                  <c:v>42626</c:v>
                </c:pt>
                <c:pt idx="3">
                  <c:v>42656</c:v>
                </c:pt>
                <c:pt idx="4">
                  <c:v>42687</c:v>
                </c:pt>
                <c:pt idx="5">
                  <c:v>42717</c:v>
                </c:pt>
                <c:pt idx="6">
                  <c:v>42383</c:v>
                </c:pt>
                <c:pt idx="7">
                  <c:v>42414</c:v>
                </c:pt>
                <c:pt idx="8">
                  <c:v>42443</c:v>
                </c:pt>
                <c:pt idx="9">
                  <c:v>42474</c:v>
                </c:pt>
                <c:pt idx="10">
                  <c:v>42504</c:v>
                </c:pt>
                <c:pt idx="11">
                  <c:v>42535</c:v>
                </c:pt>
              </c:numCache>
            </c:numRef>
          </c:cat>
          <c:val>
            <c:numRef>
              <c:f>Act_Plot!$E$18:$E$29</c:f>
              <c:numCache>
                <c:formatCode>General</c:formatCode>
                <c:ptCount val="12"/>
                <c:pt idx="0">
                  <c:v>0</c:v>
                </c:pt>
                <c:pt idx="1">
                  <c:v>6268.5277777777774</c:v>
                </c:pt>
                <c:pt idx="2">
                  <c:v>7568.6111111111104</c:v>
                </c:pt>
                <c:pt idx="3">
                  <c:v>9554.4595959595954</c:v>
                </c:pt>
                <c:pt idx="4">
                  <c:v>9554.4595959595954</c:v>
                </c:pt>
                <c:pt idx="5">
                  <c:v>9554.4595959595954</c:v>
                </c:pt>
                <c:pt idx="6">
                  <c:v>12902.666666666664</c:v>
                </c:pt>
                <c:pt idx="7">
                  <c:v>7726.916666666667</c:v>
                </c:pt>
                <c:pt idx="8">
                  <c:v>11801.992424242424</c:v>
                </c:pt>
                <c:pt idx="9">
                  <c:v>8923.5883838383834</c:v>
                </c:pt>
                <c:pt idx="10">
                  <c:v>10117.116161616163</c:v>
                </c:pt>
                <c:pt idx="11">
                  <c:v>11413.093434343435</c:v>
                </c:pt>
              </c:numCache>
            </c:numRef>
          </c:val>
          <c:smooth val="0"/>
        </c:ser>
        <c:dLbls>
          <c:showLegendKey val="0"/>
          <c:showVal val="0"/>
          <c:showCatName val="0"/>
          <c:showSerName val="0"/>
          <c:showPercent val="0"/>
          <c:showBubbleSize val="0"/>
        </c:dLbls>
        <c:marker val="1"/>
        <c:smooth val="0"/>
        <c:axId val="381161456"/>
        <c:axId val="381161848"/>
      </c:lineChart>
      <c:dateAx>
        <c:axId val="381161456"/>
        <c:scaling>
          <c:orientation val="minMax"/>
        </c:scaling>
        <c:delete val="0"/>
        <c:axPos val="b"/>
        <c:minorGridlines>
          <c:spPr>
            <a:ln w="9525" cap="flat" cmpd="sng" algn="ctr">
              <a:solidFill>
                <a:schemeClr val="tx1">
                  <a:lumMod val="5000"/>
                  <a:lumOff val="95000"/>
                </a:schemeClr>
              </a:solidFill>
              <a:round/>
            </a:ln>
            <a:effectLst/>
          </c:spPr>
        </c:minorGridlines>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381161848"/>
        <c:crosses val="autoZero"/>
        <c:auto val="1"/>
        <c:lblOffset val="100"/>
        <c:baseTimeUnit val="months"/>
      </c:dateAx>
      <c:valAx>
        <c:axId val="38116184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381161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noFill/>
    <a:ln>
      <a:solidFill>
        <a:srgbClr val="FFFFFF"/>
      </a:solidFill>
    </a:ln>
    <a:effectLst/>
  </c:spPr>
  <c:txPr>
    <a:bodyPr/>
    <a:lstStyle/>
    <a:p>
      <a:pPr>
        <a:defRPr sz="900" b="1">
          <a:latin typeface="Georgia" panose="02040502050405020303" pitchFamily="18" charset="0"/>
        </a:defRPr>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Act_Plot!$C$1</c:f>
              <c:strCache>
                <c:ptCount val="1"/>
                <c:pt idx="0">
                  <c:v>Actual</c:v>
                </c:pt>
              </c:strCache>
            </c:strRef>
          </c:tx>
          <c:spPr>
            <a:ln w="19050" cap="rnd">
              <a:solidFill>
                <a:schemeClr val="accent2"/>
              </a:solidFill>
              <a:round/>
            </a:ln>
            <a:effectLst/>
          </c:spPr>
          <c:marker>
            <c:symbol val="circle"/>
            <c:size val="5"/>
            <c:spPr>
              <a:solidFill>
                <a:schemeClr val="accent2">
                  <a:alpha val="99000"/>
                </a:schemeClr>
              </a:solidFill>
              <a:ln w="34925">
                <a:solidFill>
                  <a:schemeClr val="accent2"/>
                </a:solidFill>
              </a:ln>
              <a:effectLst/>
            </c:spPr>
          </c:marker>
          <c:cat>
            <c:numRef>
              <c:f>Act_Plot!$B$2:$B$13</c:f>
              <c:numCache>
                <c:formatCode>d\-mmm</c:formatCode>
                <c:ptCount val="12"/>
                <c:pt idx="0">
                  <c:v>42564</c:v>
                </c:pt>
                <c:pt idx="1">
                  <c:v>42595</c:v>
                </c:pt>
                <c:pt idx="2">
                  <c:v>42626</c:v>
                </c:pt>
                <c:pt idx="3">
                  <c:v>42656</c:v>
                </c:pt>
                <c:pt idx="4">
                  <c:v>42687</c:v>
                </c:pt>
                <c:pt idx="5">
                  <c:v>42717</c:v>
                </c:pt>
                <c:pt idx="6">
                  <c:v>42383</c:v>
                </c:pt>
                <c:pt idx="7">
                  <c:v>42414</c:v>
                </c:pt>
                <c:pt idx="8">
                  <c:v>42443</c:v>
                </c:pt>
                <c:pt idx="9">
                  <c:v>42474</c:v>
                </c:pt>
                <c:pt idx="10">
                  <c:v>42504</c:v>
                </c:pt>
                <c:pt idx="11">
                  <c:v>42535</c:v>
                </c:pt>
              </c:numCache>
            </c:numRef>
          </c:cat>
          <c:val>
            <c:numRef>
              <c:f>Act_Plot!$C$2:$C$13</c:f>
              <c:numCache>
                <c:formatCode>General</c:formatCode>
                <c:ptCount val="12"/>
                <c:pt idx="0">
                  <c:v>1506.8333</c:v>
                </c:pt>
                <c:pt idx="1">
                  <c:v>626</c:v>
                </c:pt>
                <c:pt idx="2">
                  <c:v>654.66660000000002</c:v>
                </c:pt>
                <c:pt idx="3">
                  <c:v>874.78790000000004</c:v>
                </c:pt>
                <c:pt idx="4">
                  <c:v>832.74270000000001</c:v>
                </c:pt>
                <c:pt idx="5">
                  <c:v>734</c:v>
                </c:pt>
                <c:pt idx="6">
                  <c:v>691.83330000000001</c:v>
                </c:pt>
                <c:pt idx="7">
                  <c:v>656.49990000000003</c:v>
                </c:pt>
                <c:pt idx="8">
                  <c:v>1792.9998000000001</c:v>
                </c:pt>
                <c:pt idx="9">
                  <c:v>1190.6924999999999</c:v>
                </c:pt>
                <c:pt idx="10">
                  <c:v>1686.1662999999999</c:v>
                </c:pt>
                <c:pt idx="11">
                  <c:v>2019.2424000000001</c:v>
                </c:pt>
              </c:numCache>
            </c:numRef>
          </c:val>
          <c:smooth val="0"/>
        </c:ser>
        <c:ser>
          <c:idx val="1"/>
          <c:order val="1"/>
          <c:tx>
            <c:strRef>
              <c:f>Act_Plot!$D$1</c:f>
              <c:strCache>
                <c:ptCount val="1"/>
                <c:pt idx="0">
                  <c:v>Unionized level Prediction </c:v>
                </c:pt>
              </c:strCache>
            </c:strRef>
          </c:tx>
          <c:spPr>
            <a:ln w="38100" cap="rnd" cmpd="sng">
              <a:solidFill>
                <a:schemeClr val="accent6"/>
              </a:solidFill>
              <a:round/>
            </a:ln>
            <a:effectLst/>
          </c:spPr>
          <c:marker>
            <c:symbol val="diamond"/>
            <c:size val="5"/>
            <c:spPr>
              <a:solidFill>
                <a:schemeClr val="accent2"/>
              </a:solidFill>
              <a:ln w="63500">
                <a:solidFill>
                  <a:schemeClr val="accent6"/>
                </a:solidFill>
              </a:ln>
              <a:effectLst/>
            </c:spPr>
          </c:marker>
          <c:cat>
            <c:numRef>
              <c:f>Act_Plot!$B$2:$B$13</c:f>
              <c:numCache>
                <c:formatCode>d\-mmm</c:formatCode>
                <c:ptCount val="12"/>
                <c:pt idx="0">
                  <c:v>42564</c:v>
                </c:pt>
                <c:pt idx="1">
                  <c:v>42595</c:v>
                </c:pt>
                <c:pt idx="2">
                  <c:v>42626</c:v>
                </c:pt>
                <c:pt idx="3">
                  <c:v>42656</c:v>
                </c:pt>
                <c:pt idx="4">
                  <c:v>42687</c:v>
                </c:pt>
                <c:pt idx="5">
                  <c:v>42717</c:v>
                </c:pt>
                <c:pt idx="6">
                  <c:v>42383</c:v>
                </c:pt>
                <c:pt idx="7">
                  <c:v>42414</c:v>
                </c:pt>
                <c:pt idx="8">
                  <c:v>42443</c:v>
                </c:pt>
                <c:pt idx="9">
                  <c:v>42474</c:v>
                </c:pt>
                <c:pt idx="10">
                  <c:v>42504</c:v>
                </c:pt>
                <c:pt idx="11">
                  <c:v>42535</c:v>
                </c:pt>
              </c:numCache>
            </c:numRef>
          </c:cat>
          <c:val>
            <c:numRef>
              <c:f>Act_Plot!$D$2:$D$13</c:f>
              <c:numCache>
                <c:formatCode>0.00</c:formatCode>
                <c:ptCount val="12"/>
                <c:pt idx="0">
                  <c:v>-1156.3832656657369</c:v>
                </c:pt>
                <c:pt idx="1">
                  <c:v>999.87172474432259</c:v>
                </c:pt>
                <c:pt idx="2">
                  <c:v>687.01423536511425</c:v>
                </c:pt>
                <c:pt idx="3">
                  <c:v>374.15674598584906</c:v>
                </c:pt>
                <c:pt idx="4">
                  <c:v>61.29925660660308</c:v>
                </c:pt>
                <c:pt idx="5">
                  <c:v>-251.55823277265938</c:v>
                </c:pt>
                <c:pt idx="6">
                  <c:v>-564.41572215191741</c:v>
                </c:pt>
                <c:pt idx="7">
                  <c:v>-877.273211531127</c:v>
                </c:pt>
                <c:pt idx="8">
                  <c:v>-4544.3764661920668</c:v>
                </c:pt>
                <c:pt idx="9">
                  <c:v>1774.2508673121106</c:v>
                </c:pt>
                <c:pt idx="10">
                  <c:v>1774.2508673121288</c:v>
                </c:pt>
                <c:pt idx="11">
                  <c:v>1774.2508673121706</c:v>
                </c:pt>
              </c:numCache>
            </c:numRef>
          </c:val>
          <c:smooth val="0"/>
        </c:ser>
        <c:ser>
          <c:idx val="2"/>
          <c:order val="2"/>
          <c:tx>
            <c:strRef>
              <c:f>Act_Plot!$E$1</c:f>
              <c:strCache>
                <c:ptCount val="1"/>
                <c:pt idx="0">
                  <c:v>Current Forecast</c:v>
                </c:pt>
              </c:strCache>
            </c:strRef>
          </c:tx>
          <c:spPr>
            <a:ln w="19050" cap="rnd">
              <a:solidFill>
                <a:schemeClr val="accent5"/>
              </a:solidFill>
              <a:round/>
            </a:ln>
            <a:effectLst/>
          </c:spPr>
          <c:marker>
            <c:symbol val="triangle"/>
            <c:size val="5"/>
            <c:spPr>
              <a:solidFill>
                <a:schemeClr val="accent5"/>
              </a:solidFill>
              <a:ln w="41275">
                <a:solidFill>
                  <a:schemeClr val="accent5"/>
                </a:solidFill>
              </a:ln>
              <a:effectLst/>
            </c:spPr>
          </c:marker>
          <c:cat>
            <c:numRef>
              <c:f>Act_Plot!$B$2:$B$13</c:f>
              <c:numCache>
                <c:formatCode>d\-mmm</c:formatCode>
                <c:ptCount val="12"/>
                <c:pt idx="0">
                  <c:v>42564</c:v>
                </c:pt>
                <c:pt idx="1">
                  <c:v>42595</c:v>
                </c:pt>
                <c:pt idx="2">
                  <c:v>42626</c:v>
                </c:pt>
                <c:pt idx="3">
                  <c:v>42656</c:v>
                </c:pt>
                <c:pt idx="4">
                  <c:v>42687</c:v>
                </c:pt>
                <c:pt idx="5">
                  <c:v>42717</c:v>
                </c:pt>
                <c:pt idx="6">
                  <c:v>42383</c:v>
                </c:pt>
                <c:pt idx="7">
                  <c:v>42414</c:v>
                </c:pt>
                <c:pt idx="8">
                  <c:v>42443</c:v>
                </c:pt>
                <c:pt idx="9">
                  <c:v>42474</c:v>
                </c:pt>
                <c:pt idx="10">
                  <c:v>42504</c:v>
                </c:pt>
                <c:pt idx="11">
                  <c:v>42535</c:v>
                </c:pt>
              </c:numCache>
            </c:numRef>
          </c:cat>
          <c:val>
            <c:numRef>
              <c:f>Act_Plot!$E$2:$E$13</c:f>
              <c:numCache>
                <c:formatCode>General</c:formatCode>
                <c:ptCount val="12"/>
                <c:pt idx="0">
                  <c:v>0</c:v>
                </c:pt>
                <c:pt idx="1">
                  <c:v>6268.5277777777774</c:v>
                </c:pt>
                <c:pt idx="2">
                  <c:v>7568.6111111111104</c:v>
                </c:pt>
                <c:pt idx="3">
                  <c:v>9554.4595959595954</c:v>
                </c:pt>
                <c:pt idx="4">
                  <c:v>9554.4595959595954</c:v>
                </c:pt>
                <c:pt idx="5">
                  <c:v>9554.4595959595954</c:v>
                </c:pt>
                <c:pt idx="6">
                  <c:v>12902.666666666664</c:v>
                </c:pt>
                <c:pt idx="7">
                  <c:v>7726.916666666667</c:v>
                </c:pt>
                <c:pt idx="8">
                  <c:v>11801.992424242424</c:v>
                </c:pt>
                <c:pt idx="9">
                  <c:v>8923.5883838383834</c:v>
                </c:pt>
                <c:pt idx="10">
                  <c:v>10117.116161616163</c:v>
                </c:pt>
                <c:pt idx="11">
                  <c:v>11413.093434343435</c:v>
                </c:pt>
              </c:numCache>
            </c:numRef>
          </c:val>
          <c:smooth val="0"/>
        </c:ser>
        <c:dLbls>
          <c:showLegendKey val="0"/>
          <c:showVal val="0"/>
          <c:showCatName val="0"/>
          <c:showSerName val="0"/>
          <c:showPercent val="0"/>
          <c:showBubbleSize val="0"/>
        </c:dLbls>
        <c:marker val="1"/>
        <c:smooth val="0"/>
        <c:axId val="381162240"/>
        <c:axId val="381162632"/>
      </c:lineChart>
      <c:dateAx>
        <c:axId val="381162240"/>
        <c:scaling>
          <c:orientation val="minMax"/>
        </c:scaling>
        <c:delete val="0"/>
        <c:axPos val="b"/>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381162632"/>
        <c:crosses val="autoZero"/>
        <c:auto val="1"/>
        <c:lblOffset val="100"/>
        <c:baseTimeUnit val="months"/>
      </c:dateAx>
      <c:valAx>
        <c:axId val="381162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381162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noFill/>
    <a:ln>
      <a:noFill/>
    </a:ln>
    <a:effectLst/>
  </c:spPr>
  <c:txPr>
    <a:bodyPr/>
    <a:lstStyle/>
    <a:p>
      <a:pPr>
        <a:defRPr sz="900" b="1">
          <a:latin typeface="Georgia" panose="02040502050405020303" pitchFamily="18" charset="0"/>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solidFill>
                <a:latin typeface="+mn-lt"/>
                <a:ea typeface="+mn-ea"/>
                <a:cs typeface="+mn-cs"/>
              </a:defRPr>
            </a:pPr>
            <a:r>
              <a:rPr lang="en-US" sz="1400"/>
              <a:t>Distribution of Driving Factors accross Nobivac SKUs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dLbl>
              <c:idx val="4"/>
              <c:layout>
                <c:manualLayout>
                  <c:x val="0"/>
                  <c:y val="5.3553514144065298E-2"/>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'[ModelEach_10Month_Sales In Prediction.xlsx]ModelEach_10Month_Sales In Pred'!$C$15:$C$21</c:f>
              <c:strCache>
                <c:ptCount val="7"/>
                <c:pt idx="0">
                  <c:v>SI</c:v>
                </c:pt>
                <c:pt idx="1">
                  <c:v>SI+SO+Inv</c:v>
                </c:pt>
                <c:pt idx="2">
                  <c:v>SI+SO</c:v>
                </c:pt>
                <c:pt idx="3">
                  <c:v>SI+Inv</c:v>
                </c:pt>
                <c:pt idx="4">
                  <c:v>SI+Ext+Inv</c:v>
                </c:pt>
                <c:pt idx="5">
                  <c:v>SI+Ext</c:v>
                </c:pt>
                <c:pt idx="6">
                  <c:v>SI+Ext+SO</c:v>
                </c:pt>
              </c:strCache>
            </c:strRef>
          </c:cat>
          <c:val>
            <c:numRef>
              <c:f>'[ModelEach_10Month_Sales In Prediction.xlsx]ModelEach_10Month_Sales In Pred'!$D$15:$D$21</c:f>
              <c:numCache>
                <c:formatCode>General</c:formatCode>
                <c:ptCount val="7"/>
                <c:pt idx="0">
                  <c:v>11</c:v>
                </c:pt>
                <c:pt idx="1">
                  <c:v>2</c:v>
                </c:pt>
                <c:pt idx="2">
                  <c:v>6</c:v>
                </c:pt>
                <c:pt idx="3">
                  <c:v>5</c:v>
                </c:pt>
                <c:pt idx="4">
                  <c:v>1</c:v>
                </c:pt>
                <c:pt idx="5">
                  <c:v>0</c:v>
                </c:pt>
                <c:pt idx="6">
                  <c:v>6</c:v>
                </c:pt>
              </c:numCache>
            </c:numRef>
          </c:val>
        </c:ser>
        <c:dLbls>
          <c:dLblPos val="inEnd"/>
          <c:showLegendKey val="0"/>
          <c:showVal val="1"/>
          <c:showCatName val="0"/>
          <c:showSerName val="0"/>
          <c:showPercent val="0"/>
          <c:showBubbleSize val="0"/>
        </c:dLbls>
        <c:gapWidth val="100"/>
        <c:overlap val="-24"/>
        <c:axId val="379411592"/>
        <c:axId val="379415904"/>
      </c:barChart>
      <c:catAx>
        <c:axId val="37941159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solidFill>
                    <a:latin typeface="+mn-lt"/>
                    <a:ea typeface="+mn-ea"/>
                    <a:cs typeface="+mn-cs"/>
                  </a:defRPr>
                </a:pPr>
                <a:r>
                  <a:rPr lang="en-US"/>
                  <a:t>Driving Factors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79415904"/>
        <c:crosses val="autoZero"/>
        <c:auto val="1"/>
        <c:lblAlgn val="ctr"/>
        <c:lblOffset val="100"/>
        <c:noMultiLvlLbl val="0"/>
      </c:catAx>
      <c:valAx>
        <c:axId val="379415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solidFill>
                    <a:latin typeface="+mn-lt"/>
                    <a:ea typeface="+mn-ea"/>
                    <a:cs typeface="+mn-cs"/>
                  </a:defRPr>
                </a:pPr>
                <a:r>
                  <a:rPr lang="en-US"/>
                  <a:t>Number of SKUs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79411592"/>
        <c:crosses val="autoZero"/>
        <c:crossBetween val="between"/>
      </c:valAx>
      <c:spPr>
        <a:noFill/>
        <a:ln>
          <a:noFill/>
        </a:ln>
        <a:effectLst/>
      </c:spPr>
    </c:plotArea>
    <c:plotVisOnly val="1"/>
    <c:dispBlanksAs val="gap"/>
    <c:showDLblsOverMax val="0"/>
  </c:chart>
  <c:spPr>
    <a:noFill/>
    <a:ln>
      <a:solidFill>
        <a:schemeClr val="accent6"/>
      </a:solidFill>
    </a:ln>
    <a:effectLst/>
  </c:spPr>
  <c:txPr>
    <a:bodyPr/>
    <a:lstStyle/>
    <a:p>
      <a:pPr>
        <a:defRPr>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1" i="0" u="none" strike="noStrike" kern="1200" baseline="0">
                <a:solidFill>
                  <a:schemeClr val="dk1"/>
                </a:solidFill>
                <a:latin typeface="+mn-lt"/>
                <a:ea typeface="+mn-ea"/>
                <a:cs typeface="+mn-cs"/>
              </a:defRPr>
            </a:pPr>
            <a:r>
              <a:rPr lang="en-US"/>
              <a:t>SKU Level</a:t>
            </a:r>
          </a:p>
        </c:rich>
      </c:tx>
      <c:layout/>
      <c:overlay val="0"/>
      <c:spPr>
        <a:noFill/>
        <a:ln>
          <a:noFill/>
        </a:ln>
        <a:effectLst/>
      </c:spPr>
      <c:txPr>
        <a:bodyPr rot="0" spcFirstLastPara="1" vertOverflow="ellipsis" vert="horz" wrap="square" anchor="ctr" anchorCtr="1"/>
        <a:lstStyle/>
        <a:p>
          <a:pPr>
            <a:defRPr sz="1080" b="1" i="0" u="none" strike="noStrike" kern="120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solidFill>
                <a:schemeClr val="accent1">
                  <a:lumMod val="50000"/>
                </a:schemeClr>
              </a:solidFill>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'Sku Level'!$AM$25:$AM$33</c:f>
              <c:strCache>
                <c:ptCount val="9"/>
                <c:pt idx="0">
                  <c:v>[0-5%]</c:v>
                </c:pt>
                <c:pt idx="1">
                  <c:v>[5%-10%]</c:v>
                </c:pt>
                <c:pt idx="2">
                  <c:v>[10%-15%]</c:v>
                </c:pt>
                <c:pt idx="3">
                  <c:v>[15%-20%]</c:v>
                </c:pt>
                <c:pt idx="4">
                  <c:v>[20%25%]</c:v>
                </c:pt>
                <c:pt idx="5">
                  <c:v>[25%-30%]</c:v>
                </c:pt>
                <c:pt idx="6">
                  <c:v>[30%-35%]</c:v>
                </c:pt>
                <c:pt idx="7">
                  <c:v>[35%-50%]</c:v>
                </c:pt>
                <c:pt idx="8">
                  <c:v>&gt;50%</c:v>
                </c:pt>
              </c:strCache>
            </c:strRef>
          </c:cat>
          <c:val>
            <c:numRef>
              <c:f>'Sku Level'!$AN$25:$AN$33</c:f>
              <c:numCache>
                <c:formatCode>General</c:formatCode>
                <c:ptCount val="9"/>
                <c:pt idx="0">
                  <c:v>0</c:v>
                </c:pt>
                <c:pt idx="1">
                  <c:v>0</c:v>
                </c:pt>
                <c:pt idx="2">
                  <c:v>1</c:v>
                </c:pt>
                <c:pt idx="3">
                  <c:v>2</c:v>
                </c:pt>
                <c:pt idx="4">
                  <c:v>5</c:v>
                </c:pt>
                <c:pt idx="5">
                  <c:v>10</c:v>
                </c:pt>
                <c:pt idx="6">
                  <c:v>2</c:v>
                </c:pt>
                <c:pt idx="7">
                  <c:v>2</c:v>
                </c:pt>
                <c:pt idx="8">
                  <c:v>9</c:v>
                </c:pt>
              </c:numCache>
            </c:numRef>
          </c:val>
        </c:ser>
        <c:dLbls>
          <c:dLblPos val="ctr"/>
          <c:showLegendKey val="0"/>
          <c:showVal val="1"/>
          <c:showCatName val="0"/>
          <c:showSerName val="0"/>
          <c:showPercent val="0"/>
          <c:showBubbleSize val="0"/>
        </c:dLbls>
        <c:gapWidth val="100"/>
        <c:overlap val="-24"/>
        <c:axId val="378778488"/>
        <c:axId val="378780056"/>
      </c:barChart>
      <c:catAx>
        <c:axId val="378778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780056"/>
        <c:crosses val="autoZero"/>
        <c:auto val="1"/>
        <c:lblAlgn val="ctr"/>
        <c:lblOffset val="100"/>
        <c:noMultiLvlLbl val="0"/>
      </c:catAx>
      <c:valAx>
        <c:axId val="378780056"/>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778488"/>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2"/>
      </a:solidFill>
      <a:prstDash val="solid"/>
    </a:ln>
    <a:effectLst/>
  </c:spPr>
  <c:txPr>
    <a:bodyPr/>
    <a:lstStyle/>
    <a:p>
      <a:pPr>
        <a:defRPr sz="900">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080" b="1" i="0" u="none" strike="noStrike" kern="1200" spc="0" baseline="0">
                <a:solidFill>
                  <a:srgbClr val="000000"/>
                </a:solidFill>
                <a:latin typeface="+mn-lt"/>
                <a:ea typeface="+mn-ea"/>
                <a:cs typeface="+mn-cs"/>
              </a:defRPr>
            </a:pPr>
            <a:r>
              <a:rPr lang="en-US" sz="1080" b="1" i="0" u="none" strike="noStrike" kern="1200" baseline="0">
                <a:solidFill>
                  <a:srgbClr val="000000"/>
                </a:solidFill>
                <a:latin typeface="+mn-lt"/>
                <a:ea typeface="+mn-ea"/>
                <a:cs typeface="+mn-cs"/>
              </a:rPr>
              <a:t>SKU Level</a:t>
            </a:r>
          </a:p>
        </c:rich>
      </c:tx>
      <c:layout/>
      <c:overlay val="0"/>
      <c:spPr>
        <a:noFill/>
        <a:ln>
          <a:noFill/>
        </a:ln>
        <a:effectLst/>
      </c:spPr>
      <c:txPr>
        <a:bodyPr rot="0" spcFirstLastPara="1" vertOverflow="ellipsis" vert="horz" wrap="square" anchor="ctr" anchorCtr="1"/>
        <a:lstStyle/>
        <a:p>
          <a:pPr algn="ctr" rtl="0">
            <a:defRPr lang="en-US" sz="1080" b="1" i="0" u="none" strike="noStrike" kern="1200" spc="0" baseline="0">
              <a:solidFill>
                <a:srgbClr val="000000"/>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solidFill>
                <a:schemeClr val="accent1">
                  <a:lumMod val="50000"/>
                </a:schemeClr>
              </a:solid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'Sku Level'!$AM$25:$AM$33</c:f>
              <c:strCache>
                <c:ptCount val="9"/>
                <c:pt idx="0">
                  <c:v>[0-5%]</c:v>
                </c:pt>
                <c:pt idx="1">
                  <c:v>[5%-10%]</c:v>
                </c:pt>
                <c:pt idx="2">
                  <c:v>[10%-15%]</c:v>
                </c:pt>
                <c:pt idx="3">
                  <c:v>[15%-20%]</c:v>
                </c:pt>
                <c:pt idx="4">
                  <c:v>[20%25%]</c:v>
                </c:pt>
                <c:pt idx="5">
                  <c:v>[25%-30%]</c:v>
                </c:pt>
                <c:pt idx="6">
                  <c:v>[30%-35%]</c:v>
                </c:pt>
                <c:pt idx="7">
                  <c:v>[35%-50%]</c:v>
                </c:pt>
                <c:pt idx="8">
                  <c:v>&gt;50%</c:v>
                </c:pt>
              </c:strCache>
            </c:strRef>
          </c:cat>
          <c:val>
            <c:numRef>
              <c:f>'Sku Level'!$AN$25:$AN$33</c:f>
              <c:numCache>
                <c:formatCode>General</c:formatCode>
                <c:ptCount val="9"/>
                <c:pt idx="0">
                  <c:v>0</c:v>
                </c:pt>
                <c:pt idx="1">
                  <c:v>1</c:v>
                </c:pt>
                <c:pt idx="2">
                  <c:v>2</c:v>
                </c:pt>
                <c:pt idx="3">
                  <c:v>5</c:v>
                </c:pt>
                <c:pt idx="4">
                  <c:v>10</c:v>
                </c:pt>
                <c:pt idx="5">
                  <c:v>2</c:v>
                </c:pt>
                <c:pt idx="6">
                  <c:v>2</c:v>
                </c:pt>
                <c:pt idx="7">
                  <c:v>4</c:v>
                </c:pt>
                <c:pt idx="8">
                  <c:v>5</c:v>
                </c:pt>
              </c:numCache>
            </c:numRef>
          </c:val>
        </c:ser>
        <c:dLbls>
          <c:dLblPos val="ctr"/>
          <c:showLegendKey val="0"/>
          <c:showVal val="1"/>
          <c:showCatName val="0"/>
          <c:showSerName val="0"/>
          <c:showPercent val="0"/>
          <c:showBubbleSize val="0"/>
        </c:dLbls>
        <c:gapWidth val="219"/>
        <c:overlap val="-27"/>
        <c:axId val="378776136"/>
        <c:axId val="378779664"/>
      </c:barChart>
      <c:catAx>
        <c:axId val="378776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779664"/>
        <c:crosses val="autoZero"/>
        <c:auto val="1"/>
        <c:lblAlgn val="ctr"/>
        <c:lblOffset val="100"/>
        <c:noMultiLvlLbl val="0"/>
      </c:catAx>
      <c:valAx>
        <c:axId val="37877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776136"/>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080" b="1" i="0" u="none" strike="noStrike" kern="1200" cap="none" spc="20" baseline="0">
                <a:solidFill>
                  <a:srgbClr val="000000"/>
                </a:solidFill>
                <a:latin typeface="+mn-lt"/>
                <a:ea typeface="+mn-ea"/>
                <a:cs typeface="+mn-cs"/>
              </a:defRPr>
            </a:pPr>
            <a:r>
              <a:rPr lang="en-US" sz="1080" b="1" i="0" u="none" strike="noStrike" kern="1200" baseline="0">
                <a:solidFill>
                  <a:srgbClr val="000000"/>
                </a:solidFill>
                <a:latin typeface="+mn-lt"/>
                <a:ea typeface="+mn-ea"/>
                <a:cs typeface="+mn-cs"/>
              </a:rPr>
              <a:t>Cluster Level</a:t>
            </a:r>
          </a:p>
        </c:rich>
      </c:tx>
      <c:layout/>
      <c:overlay val="0"/>
      <c:spPr>
        <a:noFill/>
        <a:ln>
          <a:noFill/>
        </a:ln>
        <a:effectLst/>
      </c:spPr>
      <c:txPr>
        <a:bodyPr rot="0" spcFirstLastPara="1" vertOverflow="ellipsis" vert="horz" wrap="square" anchor="ctr" anchorCtr="1"/>
        <a:lstStyle/>
        <a:p>
          <a:pPr algn="ctr" rtl="0">
            <a:defRPr lang="en-US" sz="1080" b="1" i="0" u="none" strike="noStrike" kern="1200" cap="none" spc="20" baseline="0">
              <a:solidFill>
                <a:srgbClr val="000000"/>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 Level'!$AJ$25:$AJ$33</c:f>
              <c:strCache>
                <c:ptCount val="9"/>
                <c:pt idx="0">
                  <c:v>[0-5%]</c:v>
                </c:pt>
                <c:pt idx="1">
                  <c:v>[5%-10%]</c:v>
                </c:pt>
                <c:pt idx="2">
                  <c:v>[10%-15%]</c:v>
                </c:pt>
                <c:pt idx="3">
                  <c:v>[15%-20%]</c:v>
                </c:pt>
                <c:pt idx="4">
                  <c:v>[20%25%]</c:v>
                </c:pt>
                <c:pt idx="5">
                  <c:v>[25%-30%]</c:v>
                </c:pt>
                <c:pt idx="6">
                  <c:v>[30%-35%]</c:v>
                </c:pt>
                <c:pt idx="7">
                  <c:v>[35%-50%]</c:v>
                </c:pt>
                <c:pt idx="8">
                  <c:v>&gt;50%</c:v>
                </c:pt>
              </c:strCache>
            </c:strRef>
          </c:cat>
          <c:val>
            <c:numRef>
              <c:f>'Cluster Level'!$AK$25:$AK$33</c:f>
              <c:numCache>
                <c:formatCode>General</c:formatCode>
                <c:ptCount val="9"/>
                <c:pt idx="0">
                  <c:v>0</c:v>
                </c:pt>
                <c:pt idx="1">
                  <c:v>0</c:v>
                </c:pt>
                <c:pt idx="2">
                  <c:v>0</c:v>
                </c:pt>
                <c:pt idx="3">
                  <c:v>2</c:v>
                </c:pt>
                <c:pt idx="4">
                  <c:v>7</c:v>
                </c:pt>
                <c:pt idx="5">
                  <c:v>2</c:v>
                </c:pt>
                <c:pt idx="6">
                  <c:v>1</c:v>
                </c:pt>
                <c:pt idx="7">
                  <c:v>5</c:v>
                </c:pt>
                <c:pt idx="8">
                  <c:v>14</c:v>
                </c:pt>
              </c:numCache>
            </c:numRef>
          </c:val>
        </c:ser>
        <c:dLbls>
          <c:dLblPos val="ctr"/>
          <c:showLegendKey val="0"/>
          <c:showVal val="1"/>
          <c:showCatName val="0"/>
          <c:showSerName val="0"/>
          <c:showPercent val="0"/>
          <c:showBubbleSize val="0"/>
        </c:dLbls>
        <c:gapWidth val="100"/>
        <c:overlap val="-24"/>
        <c:axId val="378777312"/>
        <c:axId val="378780448"/>
      </c:barChart>
      <c:catAx>
        <c:axId val="37877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378780448"/>
        <c:crosses val="autoZero"/>
        <c:auto val="1"/>
        <c:lblAlgn val="ctr"/>
        <c:lblOffset val="100"/>
        <c:noMultiLvlLbl val="0"/>
      </c:catAx>
      <c:valAx>
        <c:axId val="378780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378777312"/>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080" b="1" i="0" u="none" strike="noStrike" kern="1200" cap="none" spc="20" baseline="0">
                <a:solidFill>
                  <a:srgbClr val="000000"/>
                </a:solidFill>
                <a:latin typeface="+mn-lt"/>
                <a:ea typeface="+mn-ea"/>
                <a:cs typeface="+mn-cs"/>
              </a:defRPr>
            </a:pPr>
            <a:r>
              <a:rPr lang="en-US" sz="1080" b="1" i="0" u="none" strike="noStrike" kern="1200" baseline="0">
                <a:solidFill>
                  <a:srgbClr val="000000"/>
                </a:solidFill>
                <a:latin typeface="+mn-lt"/>
                <a:ea typeface="+mn-ea"/>
                <a:cs typeface="+mn-cs"/>
              </a:rPr>
              <a:t>Cluster Level</a:t>
            </a:r>
          </a:p>
        </c:rich>
      </c:tx>
      <c:layout/>
      <c:overlay val="0"/>
      <c:spPr>
        <a:noFill/>
        <a:ln>
          <a:noFill/>
        </a:ln>
        <a:effectLst/>
      </c:spPr>
      <c:txPr>
        <a:bodyPr rot="0" spcFirstLastPara="1" vertOverflow="ellipsis" vert="horz" wrap="square" anchor="ctr" anchorCtr="1"/>
        <a:lstStyle/>
        <a:p>
          <a:pPr algn="ctr" rtl="0">
            <a:defRPr lang="en-US" sz="1080" b="1" i="0" u="none" strike="noStrike" kern="1200" cap="none" spc="20" baseline="0">
              <a:solidFill>
                <a:srgbClr val="000000"/>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 Level'!$AJ$25:$AJ$33</c:f>
              <c:strCache>
                <c:ptCount val="9"/>
                <c:pt idx="0">
                  <c:v>[0-5%]</c:v>
                </c:pt>
                <c:pt idx="1">
                  <c:v>[5%-10%]</c:v>
                </c:pt>
                <c:pt idx="2">
                  <c:v>[10%-15%]</c:v>
                </c:pt>
                <c:pt idx="3">
                  <c:v>[15%-20%]</c:v>
                </c:pt>
                <c:pt idx="4">
                  <c:v>[20%25%]</c:v>
                </c:pt>
                <c:pt idx="5">
                  <c:v>[25%-30%]</c:v>
                </c:pt>
                <c:pt idx="6">
                  <c:v>[30%-35%]</c:v>
                </c:pt>
                <c:pt idx="7">
                  <c:v>[35%-50%]</c:v>
                </c:pt>
                <c:pt idx="8">
                  <c:v>&gt;50%</c:v>
                </c:pt>
              </c:strCache>
            </c:strRef>
          </c:cat>
          <c:val>
            <c:numRef>
              <c:f>'Cluster Level'!$AK$25:$AK$33</c:f>
              <c:numCache>
                <c:formatCode>General</c:formatCode>
                <c:ptCount val="9"/>
                <c:pt idx="0">
                  <c:v>0</c:v>
                </c:pt>
                <c:pt idx="1">
                  <c:v>0</c:v>
                </c:pt>
                <c:pt idx="2">
                  <c:v>0</c:v>
                </c:pt>
                <c:pt idx="3">
                  <c:v>2</c:v>
                </c:pt>
                <c:pt idx="4">
                  <c:v>7</c:v>
                </c:pt>
                <c:pt idx="5">
                  <c:v>2</c:v>
                </c:pt>
                <c:pt idx="6">
                  <c:v>1</c:v>
                </c:pt>
                <c:pt idx="7">
                  <c:v>5</c:v>
                </c:pt>
                <c:pt idx="8">
                  <c:v>14</c:v>
                </c:pt>
              </c:numCache>
            </c:numRef>
          </c:val>
        </c:ser>
        <c:dLbls>
          <c:dLblPos val="ctr"/>
          <c:showLegendKey val="0"/>
          <c:showVal val="1"/>
          <c:showCatName val="0"/>
          <c:showSerName val="0"/>
          <c:showPercent val="0"/>
          <c:showBubbleSize val="0"/>
        </c:dLbls>
        <c:gapWidth val="100"/>
        <c:overlap val="-24"/>
        <c:axId val="378778096"/>
        <c:axId val="378778880"/>
      </c:barChart>
      <c:catAx>
        <c:axId val="378778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378778880"/>
        <c:crosses val="autoZero"/>
        <c:auto val="1"/>
        <c:lblAlgn val="ctr"/>
        <c:lblOffset val="100"/>
        <c:noMultiLvlLbl val="0"/>
      </c:catAx>
      <c:valAx>
        <c:axId val="378778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378778096"/>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080" b="1" i="0" u="none" strike="noStrike" kern="1200" cap="none" spc="20" baseline="0">
                <a:solidFill>
                  <a:schemeClr val="dk1"/>
                </a:solidFill>
                <a:latin typeface="+mn-lt"/>
                <a:ea typeface="+mn-ea"/>
                <a:cs typeface="+mn-cs"/>
              </a:defRPr>
            </a:pPr>
            <a:r>
              <a:rPr lang="en-US" b="1"/>
              <a:t>Unionized  Level </a:t>
            </a:r>
          </a:p>
        </c:rich>
      </c:tx>
      <c:layout/>
      <c:overlay val="0"/>
      <c:spPr>
        <a:noFill/>
        <a:ln>
          <a:noFill/>
        </a:ln>
        <a:effectLst/>
      </c:spPr>
      <c:txPr>
        <a:bodyPr rot="0" spcFirstLastPara="1" vertOverflow="ellipsis" vert="horz" wrap="square" anchor="ctr" anchorCtr="1"/>
        <a:lstStyle/>
        <a:p>
          <a:pPr algn="ctr" rtl="0">
            <a:defRPr sz="1080" b="1" i="0" u="none" strike="noStrike" kern="1200" cap="none" spc="2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Unionized!$AM$23:$AM$31</c:f>
              <c:strCache>
                <c:ptCount val="9"/>
                <c:pt idx="0">
                  <c:v>[0-5%]</c:v>
                </c:pt>
                <c:pt idx="1">
                  <c:v>[5%-10%]</c:v>
                </c:pt>
                <c:pt idx="2">
                  <c:v>[10%-15%]</c:v>
                </c:pt>
                <c:pt idx="3">
                  <c:v>[15%-20%]</c:v>
                </c:pt>
                <c:pt idx="4">
                  <c:v>[20%25%]</c:v>
                </c:pt>
                <c:pt idx="5">
                  <c:v>[25%-30%]</c:v>
                </c:pt>
                <c:pt idx="6">
                  <c:v>[30%-35%]</c:v>
                </c:pt>
                <c:pt idx="7">
                  <c:v>[35%-50%]</c:v>
                </c:pt>
                <c:pt idx="8">
                  <c:v>&gt;50%</c:v>
                </c:pt>
              </c:strCache>
            </c:strRef>
          </c:cat>
          <c:val>
            <c:numRef>
              <c:f>Unionized!$AN$23:$AN$31</c:f>
              <c:numCache>
                <c:formatCode>General</c:formatCode>
                <c:ptCount val="9"/>
                <c:pt idx="0">
                  <c:v>0</c:v>
                </c:pt>
                <c:pt idx="1">
                  <c:v>0</c:v>
                </c:pt>
                <c:pt idx="2">
                  <c:v>2</c:v>
                </c:pt>
                <c:pt idx="3">
                  <c:v>5</c:v>
                </c:pt>
                <c:pt idx="4">
                  <c:v>3</c:v>
                </c:pt>
                <c:pt idx="5">
                  <c:v>3</c:v>
                </c:pt>
                <c:pt idx="6">
                  <c:v>1</c:v>
                </c:pt>
                <c:pt idx="7">
                  <c:v>3</c:v>
                </c:pt>
                <c:pt idx="8">
                  <c:v>14</c:v>
                </c:pt>
              </c:numCache>
            </c:numRef>
          </c:val>
        </c:ser>
        <c:dLbls>
          <c:dLblPos val="ctr"/>
          <c:showLegendKey val="0"/>
          <c:showVal val="1"/>
          <c:showCatName val="0"/>
          <c:showSerName val="0"/>
          <c:showPercent val="0"/>
          <c:showBubbleSize val="0"/>
        </c:dLbls>
        <c:gapWidth val="100"/>
        <c:overlap val="-24"/>
        <c:axId val="378779272"/>
        <c:axId val="378782016"/>
      </c:barChart>
      <c:catAx>
        <c:axId val="378779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782016"/>
        <c:crosses val="autoZero"/>
        <c:auto val="1"/>
        <c:lblAlgn val="ctr"/>
        <c:lblOffset val="100"/>
        <c:noMultiLvlLbl val="0"/>
      </c:catAx>
      <c:valAx>
        <c:axId val="378782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779272"/>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sz="900">
          <a:solidFill>
            <a:schemeClr val="dk1"/>
          </a:solidFill>
          <a:latin typeface="+mn-lt"/>
          <a:ea typeface="+mn-ea"/>
          <a:cs typeface="+mn-cs"/>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080" b="1" i="0" u="none" strike="noStrike" kern="1200" cap="none" spc="20" baseline="0">
                <a:solidFill>
                  <a:schemeClr val="dk1"/>
                </a:solidFill>
                <a:latin typeface="+mn-lt"/>
                <a:ea typeface="+mn-ea"/>
                <a:cs typeface="+mn-cs"/>
              </a:defRPr>
            </a:pPr>
            <a:r>
              <a:rPr lang="en-US" b="1"/>
              <a:t>Cluster Level</a:t>
            </a:r>
          </a:p>
        </c:rich>
      </c:tx>
      <c:layout/>
      <c:overlay val="0"/>
      <c:spPr>
        <a:noFill/>
        <a:ln>
          <a:noFill/>
        </a:ln>
        <a:effectLst/>
      </c:spPr>
      <c:txPr>
        <a:bodyPr rot="0" spcFirstLastPara="1" vertOverflow="ellipsis" vert="horz" wrap="square" anchor="ctr" anchorCtr="1"/>
        <a:lstStyle/>
        <a:p>
          <a:pPr algn="ctr" rtl="0">
            <a:defRPr sz="1080" b="1" i="0" u="none" strike="noStrike" kern="1200" cap="none" spc="2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'Cluster Level'!$AJ$25:$AJ$33</c:f>
              <c:strCache>
                <c:ptCount val="9"/>
                <c:pt idx="0">
                  <c:v>[0-5%]</c:v>
                </c:pt>
                <c:pt idx="1">
                  <c:v>[5%-10%]</c:v>
                </c:pt>
                <c:pt idx="2">
                  <c:v>[10%-15%]</c:v>
                </c:pt>
                <c:pt idx="3">
                  <c:v>[15%-20%]</c:v>
                </c:pt>
                <c:pt idx="4">
                  <c:v>[20%25%]</c:v>
                </c:pt>
                <c:pt idx="5">
                  <c:v>[25%-30%]</c:v>
                </c:pt>
                <c:pt idx="6">
                  <c:v>[30%-35%]</c:v>
                </c:pt>
                <c:pt idx="7">
                  <c:v>[35%-50%]</c:v>
                </c:pt>
                <c:pt idx="8">
                  <c:v>&gt;50%</c:v>
                </c:pt>
              </c:strCache>
            </c:strRef>
          </c:cat>
          <c:val>
            <c:numRef>
              <c:f>'Cluster Level'!$AK$25:$AK$33</c:f>
              <c:numCache>
                <c:formatCode>General</c:formatCode>
                <c:ptCount val="9"/>
                <c:pt idx="0">
                  <c:v>0</c:v>
                </c:pt>
                <c:pt idx="1">
                  <c:v>0</c:v>
                </c:pt>
                <c:pt idx="2">
                  <c:v>0</c:v>
                </c:pt>
                <c:pt idx="3">
                  <c:v>2</c:v>
                </c:pt>
                <c:pt idx="4">
                  <c:v>7</c:v>
                </c:pt>
                <c:pt idx="5">
                  <c:v>2</c:v>
                </c:pt>
                <c:pt idx="6">
                  <c:v>1</c:v>
                </c:pt>
                <c:pt idx="7">
                  <c:v>5</c:v>
                </c:pt>
                <c:pt idx="8">
                  <c:v>14</c:v>
                </c:pt>
              </c:numCache>
            </c:numRef>
          </c:val>
        </c:ser>
        <c:dLbls>
          <c:showLegendKey val="0"/>
          <c:showVal val="0"/>
          <c:showCatName val="0"/>
          <c:showSerName val="0"/>
          <c:showPercent val="0"/>
          <c:showBubbleSize val="0"/>
        </c:dLbls>
        <c:gapWidth val="100"/>
        <c:overlap val="-24"/>
        <c:axId val="378781624"/>
        <c:axId val="378782408"/>
      </c:barChart>
      <c:catAx>
        <c:axId val="378781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782408"/>
        <c:crosses val="autoZero"/>
        <c:auto val="1"/>
        <c:lblAlgn val="ctr"/>
        <c:lblOffset val="100"/>
        <c:noMultiLvlLbl val="0"/>
      </c:catAx>
      <c:valAx>
        <c:axId val="378782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78781624"/>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sz="900">
          <a:solidFill>
            <a:schemeClr val="dk1"/>
          </a:solidFill>
          <a:latin typeface="+mn-lt"/>
          <a:ea typeface="+mn-ea"/>
          <a:cs typeface="+mn-cs"/>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lgn="ctr" rtl="0">
              <a:defRPr/>
            </a:pPr>
            <a:r>
              <a:rPr lang="en-US"/>
              <a:t>SKU Level</a:t>
            </a:r>
          </a:p>
        </c:rich>
      </c:tx>
      <c:layout>
        <c:manualLayout>
          <c:xMode val="edge"/>
          <c:yMode val="edge"/>
          <c:x val="0.31524224473290502"/>
          <c:y val="3.7664783427495303E-2"/>
        </c:manualLayout>
      </c:layout>
      <c:overlay val="0"/>
      <c:spPr>
        <a:noFill/>
        <a:ln>
          <a:noFill/>
        </a:ln>
        <a:effectLst/>
      </c:spPr>
    </c:title>
    <c:autoTitleDeleted val="0"/>
    <c:plotArea>
      <c:layout/>
      <c:barChart>
        <c:barDir val="col"/>
        <c:grouping val="clustered"/>
        <c:varyColors val="0"/>
        <c:ser>
          <c:idx val="0"/>
          <c:order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vert="horz"/>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'Sales Out Doses Actual'!$O$61:$O$68</c:f>
              <c:strCache>
                <c:ptCount val="8"/>
                <c:pt idx="0">
                  <c:v>[0-5%]</c:v>
                </c:pt>
                <c:pt idx="1">
                  <c:v>[5%-10%]</c:v>
                </c:pt>
                <c:pt idx="2">
                  <c:v>[10%-15%]</c:v>
                </c:pt>
                <c:pt idx="3">
                  <c:v>[15%-20%]</c:v>
                </c:pt>
                <c:pt idx="4">
                  <c:v>[20%25%]</c:v>
                </c:pt>
                <c:pt idx="5">
                  <c:v>[25%-30%]</c:v>
                </c:pt>
                <c:pt idx="6">
                  <c:v>[30%-35%]</c:v>
                </c:pt>
                <c:pt idx="7">
                  <c:v>&gt;35%</c:v>
                </c:pt>
              </c:strCache>
            </c:strRef>
          </c:cat>
          <c:val>
            <c:numRef>
              <c:f>'Sales Out Doses Actual'!$P$61:$P$68</c:f>
              <c:numCache>
                <c:formatCode>General</c:formatCode>
                <c:ptCount val="8"/>
                <c:pt idx="0">
                  <c:v>0</c:v>
                </c:pt>
                <c:pt idx="1">
                  <c:v>2</c:v>
                </c:pt>
                <c:pt idx="2">
                  <c:v>1</c:v>
                </c:pt>
                <c:pt idx="3">
                  <c:v>7</c:v>
                </c:pt>
                <c:pt idx="4">
                  <c:v>8</c:v>
                </c:pt>
                <c:pt idx="5">
                  <c:v>3</c:v>
                </c:pt>
                <c:pt idx="6">
                  <c:v>3</c:v>
                </c:pt>
                <c:pt idx="7">
                  <c:v>7</c:v>
                </c:pt>
              </c:numCache>
            </c:numRef>
          </c:val>
        </c:ser>
        <c:dLbls>
          <c:dLblPos val="inEnd"/>
          <c:showLegendKey val="0"/>
          <c:showVal val="1"/>
          <c:showCatName val="0"/>
          <c:showSerName val="0"/>
          <c:showPercent val="0"/>
          <c:showBubbleSize val="0"/>
        </c:dLbls>
        <c:gapWidth val="100"/>
        <c:overlap val="-24"/>
        <c:axId val="378775744"/>
        <c:axId val="378466384"/>
      </c:barChart>
      <c:catAx>
        <c:axId val="378775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378466384"/>
        <c:crosses val="autoZero"/>
        <c:auto val="1"/>
        <c:lblAlgn val="ctr"/>
        <c:lblOffset val="100"/>
        <c:noMultiLvlLbl val="0"/>
      </c:catAx>
      <c:valAx>
        <c:axId val="37846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378775744"/>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accent6"/>
      </a:solidFill>
      <a:prstDash val="solid"/>
    </a:ln>
    <a:effectLst/>
  </c:spPr>
  <c:txPr>
    <a:bodyPr/>
    <a:lstStyle/>
    <a:p>
      <a:pPr>
        <a:defRPr sz="900">
          <a:solidFill>
            <a:schemeClr val="dk1"/>
          </a:solidFill>
          <a:latin typeface="+mn-lt"/>
          <a:ea typeface="+mn-ea"/>
          <a:cs typeface="+mn-cs"/>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50E37-0460-4DA1-8EAF-E7BCCD6B2FC1}"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8221C088-4E64-45E7-8EB6-0E530C052800}">
      <dgm:prSet phldrT="[Text]" custT="1"/>
      <dgm:spPr/>
      <dgm:t>
        <a:bodyPr/>
        <a:lstStyle/>
        <a:p>
          <a:r>
            <a:rPr lang="en-US" sz="1000" dirty="0" smtClean="0">
              <a:solidFill>
                <a:schemeClr val="tx1"/>
              </a:solidFill>
            </a:rPr>
            <a:t>External Market Data</a:t>
          </a:r>
          <a:endParaRPr lang="en-US" sz="1000" dirty="0">
            <a:solidFill>
              <a:schemeClr val="tx1"/>
            </a:solidFill>
          </a:endParaRPr>
        </a:p>
      </dgm:t>
    </dgm:pt>
    <dgm:pt modelId="{6365F750-29CC-409C-98F0-57D49A5454A8}" type="parTrans" cxnId="{91EC2025-DD68-43B4-B9F7-4B71D3D2936C}">
      <dgm:prSet/>
      <dgm:spPr/>
      <dgm:t>
        <a:bodyPr/>
        <a:lstStyle/>
        <a:p>
          <a:endParaRPr lang="en-US"/>
        </a:p>
      </dgm:t>
    </dgm:pt>
    <dgm:pt modelId="{A3D695E6-4D51-408E-A631-24A6F8C7F0A0}" type="sibTrans" cxnId="{91EC2025-DD68-43B4-B9F7-4B71D3D2936C}">
      <dgm:prSet/>
      <dgm:spPr/>
      <dgm:t>
        <a:bodyPr/>
        <a:lstStyle/>
        <a:p>
          <a:endParaRPr lang="en-US"/>
        </a:p>
      </dgm:t>
    </dgm:pt>
    <dgm:pt modelId="{024FCEC4-86DD-4A9A-BB56-20421E76D54F}">
      <dgm:prSet phldrT="[Text]" custT="1"/>
      <dgm:spPr/>
      <dgm:t>
        <a:bodyPr/>
        <a:lstStyle/>
        <a:p>
          <a:r>
            <a:rPr lang="en-US" sz="900" dirty="0" smtClean="0">
              <a:solidFill>
                <a:schemeClr val="tx1"/>
              </a:solidFill>
            </a:rPr>
            <a:t>Historical Sales Out</a:t>
          </a:r>
          <a:endParaRPr lang="en-US" sz="900" dirty="0">
            <a:solidFill>
              <a:schemeClr val="tx1"/>
            </a:solidFill>
          </a:endParaRPr>
        </a:p>
      </dgm:t>
    </dgm:pt>
    <dgm:pt modelId="{64CAE777-D26F-4549-A75D-34C250036BEF}" type="parTrans" cxnId="{1F1D3FED-67FF-4CDA-99D5-AF891093AEA2}">
      <dgm:prSet/>
      <dgm:spPr/>
      <dgm:t>
        <a:bodyPr/>
        <a:lstStyle/>
        <a:p>
          <a:endParaRPr lang="en-US"/>
        </a:p>
      </dgm:t>
    </dgm:pt>
    <dgm:pt modelId="{0E88C9E2-F8CF-454D-B76B-905781FF8ADD}" type="sibTrans" cxnId="{1F1D3FED-67FF-4CDA-99D5-AF891093AEA2}">
      <dgm:prSet/>
      <dgm:spPr/>
      <dgm:t>
        <a:bodyPr/>
        <a:lstStyle/>
        <a:p>
          <a:endParaRPr lang="en-US"/>
        </a:p>
      </dgm:t>
    </dgm:pt>
    <dgm:pt modelId="{064D1DD7-CCE2-4D6A-8BDD-2F9489F5037A}">
      <dgm:prSet phldrT="[Text]" custT="1"/>
      <dgm:spPr/>
      <dgm:t>
        <a:bodyPr/>
        <a:lstStyle/>
        <a:p>
          <a:r>
            <a:rPr lang="en-US" sz="1050" dirty="0" smtClean="0">
              <a:solidFill>
                <a:schemeClr val="tx1"/>
              </a:solidFill>
            </a:rPr>
            <a:t>Forecasting Model For Sales Out</a:t>
          </a:r>
          <a:endParaRPr lang="en-US" sz="1050" dirty="0">
            <a:solidFill>
              <a:schemeClr val="tx1"/>
            </a:solidFill>
          </a:endParaRPr>
        </a:p>
      </dgm:t>
    </dgm:pt>
    <dgm:pt modelId="{0D8ABA49-304B-4E5D-9ECE-3FC742445AB6}" type="sibTrans" cxnId="{5A549727-E85C-4A34-B90E-CC98900BA34A}">
      <dgm:prSet/>
      <dgm:spPr/>
      <dgm:t>
        <a:bodyPr/>
        <a:lstStyle/>
        <a:p>
          <a:endParaRPr lang="en-US"/>
        </a:p>
      </dgm:t>
    </dgm:pt>
    <dgm:pt modelId="{374ECE42-0735-489C-AE85-E03A0E0213F3}" type="parTrans" cxnId="{5A549727-E85C-4A34-B90E-CC98900BA34A}">
      <dgm:prSet/>
      <dgm:spPr/>
      <dgm:t>
        <a:bodyPr/>
        <a:lstStyle/>
        <a:p>
          <a:endParaRPr lang="en-US"/>
        </a:p>
      </dgm:t>
    </dgm:pt>
    <dgm:pt modelId="{41A9FEC4-CCF8-4A8C-9DA9-C8B84C0AA454}" type="pres">
      <dgm:prSet presAssocID="{2BC50E37-0460-4DA1-8EAF-E7BCCD6B2FC1}" presName="Name0" presStyleCnt="0">
        <dgm:presLayoutVars>
          <dgm:chMax val="1"/>
          <dgm:dir/>
          <dgm:animLvl val="ctr"/>
          <dgm:resizeHandles val="exact"/>
        </dgm:presLayoutVars>
      </dgm:prSet>
      <dgm:spPr/>
      <dgm:t>
        <a:bodyPr/>
        <a:lstStyle/>
        <a:p>
          <a:endParaRPr lang="en-US"/>
        </a:p>
      </dgm:t>
    </dgm:pt>
    <dgm:pt modelId="{E957D11E-6790-4CCA-9F05-5BB3FE0190B7}" type="pres">
      <dgm:prSet presAssocID="{064D1DD7-CCE2-4D6A-8BDD-2F9489F5037A}" presName="centerShape" presStyleLbl="node0" presStyleIdx="0" presStyleCnt="1" custScaleX="115518" custScaleY="121553"/>
      <dgm:spPr/>
      <dgm:t>
        <a:bodyPr/>
        <a:lstStyle/>
        <a:p>
          <a:endParaRPr lang="en-US"/>
        </a:p>
      </dgm:t>
    </dgm:pt>
    <dgm:pt modelId="{4FABFEA2-CA06-4F0B-989F-B7DDF96616A7}" type="pres">
      <dgm:prSet presAssocID="{8221C088-4E64-45E7-8EB6-0E530C052800}" presName="node" presStyleLbl="node1" presStyleIdx="0" presStyleCnt="2" custScaleX="113495" custScaleY="118244">
        <dgm:presLayoutVars>
          <dgm:bulletEnabled val="1"/>
        </dgm:presLayoutVars>
      </dgm:prSet>
      <dgm:spPr/>
      <dgm:t>
        <a:bodyPr/>
        <a:lstStyle/>
        <a:p>
          <a:endParaRPr lang="en-US"/>
        </a:p>
      </dgm:t>
    </dgm:pt>
    <dgm:pt modelId="{15D49364-1209-49FF-8126-F4B34DA67ABC}" type="pres">
      <dgm:prSet presAssocID="{8221C088-4E64-45E7-8EB6-0E530C052800}" presName="dummy" presStyleCnt="0"/>
      <dgm:spPr/>
    </dgm:pt>
    <dgm:pt modelId="{1781A6C9-BC76-4033-B1FC-914514E32CC3}" type="pres">
      <dgm:prSet presAssocID="{A3D695E6-4D51-408E-A631-24A6F8C7F0A0}" presName="sibTrans" presStyleLbl="sibTrans2D1" presStyleIdx="0" presStyleCnt="2"/>
      <dgm:spPr/>
      <dgm:t>
        <a:bodyPr/>
        <a:lstStyle/>
        <a:p>
          <a:endParaRPr lang="en-US"/>
        </a:p>
      </dgm:t>
    </dgm:pt>
    <dgm:pt modelId="{5E3166DB-1C2D-45DF-AF7A-8A7BD703972B}" type="pres">
      <dgm:prSet presAssocID="{024FCEC4-86DD-4A9A-BB56-20421E76D54F}" presName="node" presStyleLbl="node1" presStyleIdx="1" presStyleCnt="2" custScaleX="113495" custScaleY="123297">
        <dgm:presLayoutVars>
          <dgm:bulletEnabled val="1"/>
        </dgm:presLayoutVars>
      </dgm:prSet>
      <dgm:spPr/>
      <dgm:t>
        <a:bodyPr/>
        <a:lstStyle/>
        <a:p>
          <a:endParaRPr lang="en-US"/>
        </a:p>
      </dgm:t>
    </dgm:pt>
    <dgm:pt modelId="{82F7E38D-C9B8-4F1B-BA21-A5C4017D303C}" type="pres">
      <dgm:prSet presAssocID="{024FCEC4-86DD-4A9A-BB56-20421E76D54F}" presName="dummy" presStyleCnt="0"/>
      <dgm:spPr/>
    </dgm:pt>
    <dgm:pt modelId="{1DDE52CA-0196-46B9-80AF-A1F98BCE8CF8}" type="pres">
      <dgm:prSet presAssocID="{0E88C9E2-F8CF-454D-B76B-905781FF8ADD}" presName="sibTrans" presStyleLbl="sibTrans2D1" presStyleIdx="1" presStyleCnt="2"/>
      <dgm:spPr/>
      <dgm:t>
        <a:bodyPr/>
        <a:lstStyle/>
        <a:p>
          <a:endParaRPr lang="en-US"/>
        </a:p>
      </dgm:t>
    </dgm:pt>
  </dgm:ptLst>
  <dgm:cxnLst>
    <dgm:cxn modelId="{9DC1D2AF-4465-2946-94E8-D0AFDD517F75}" type="presOf" srcId="{024FCEC4-86DD-4A9A-BB56-20421E76D54F}" destId="{5E3166DB-1C2D-45DF-AF7A-8A7BD703972B}" srcOrd="0" destOrd="0" presId="urn:microsoft.com/office/officeart/2005/8/layout/radial6"/>
    <dgm:cxn modelId="{7CC66C4C-6EAC-3B46-A9D1-4B32206081D5}" type="presOf" srcId="{8221C088-4E64-45E7-8EB6-0E530C052800}" destId="{4FABFEA2-CA06-4F0B-989F-B7DDF96616A7}" srcOrd="0" destOrd="0" presId="urn:microsoft.com/office/officeart/2005/8/layout/radial6"/>
    <dgm:cxn modelId="{944B7B70-8AA3-7E4C-AE38-709AE4D4EC3D}" type="presOf" srcId="{064D1DD7-CCE2-4D6A-8BDD-2F9489F5037A}" destId="{E957D11E-6790-4CCA-9F05-5BB3FE0190B7}" srcOrd="0" destOrd="0" presId="urn:microsoft.com/office/officeart/2005/8/layout/radial6"/>
    <dgm:cxn modelId="{91EC2025-DD68-43B4-B9F7-4B71D3D2936C}" srcId="{064D1DD7-CCE2-4D6A-8BDD-2F9489F5037A}" destId="{8221C088-4E64-45E7-8EB6-0E530C052800}" srcOrd="0" destOrd="0" parTransId="{6365F750-29CC-409C-98F0-57D49A5454A8}" sibTransId="{A3D695E6-4D51-408E-A631-24A6F8C7F0A0}"/>
    <dgm:cxn modelId="{03C197D8-0123-B44A-B05C-E255152453DE}" type="presOf" srcId="{0E88C9E2-F8CF-454D-B76B-905781FF8ADD}" destId="{1DDE52CA-0196-46B9-80AF-A1F98BCE8CF8}" srcOrd="0" destOrd="0" presId="urn:microsoft.com/office/officeart/2005/8/layout/radial6"/>
    <dgm:cxn modelId="{AB1E1D24-F633-8748-BDAF-F74C5D52AF62}" type="presOf" srcId="{2BC50E37-0460-4DA1-8EAF-E7BCCD6B2FC1}" destId="{41A9FEC4-CCF8-4A8C-9DA9-C8B84C0AA454}" srcOrd="0" destOrd="0" presId="urn:microsoft.com/office/officeart/2005/8/layout/radial6"/>
    <dgm:cxn modelId="{1F1D3FED-67FF-4CDA-99D5-AF891093AEA2}" srcId="{064D1DD7-CCE2-4D6A-8BDD-2F9489F5037A}" destId="{024FCEC4-86DD-4A9A-BB56-20421E76D54F}" srcOrd="1" destOrd="0" parTransId="{64CAE777-D26F-4549-A75D-34C250036BEF}" sibTransId="{0E88C9E2-F8CF-454D-B76B-905781FF8ADD}"/>
    <dgm:cxn modelId="{A91F0922-F3D0-5E4F-B114-54BDEC6ED5E9}" type="presOf" srcId="{A3D695E6-4D51-408E-A631-24A6F8C7F0A0}" destId="{1781A6C9-BC76-4033-B1FC-914514E32CC3}" srcOrd="0" destOrd="0" presId="urn:microsoft.com/office/officeart/2005/8/layout/radial6"/>
    <dgm:cxn modelId="{5A549727-E85C-4A34-B90E-CC98900BA34A}" srcId="{2BC50E37-0460-4DA1-8EAF-E7BCCD6B2FC1}" destId="{064D1DD7-CCE2-4D6A-8BDD-2F9489F5037A}" srcOrd="0" destOrd="0" parTransId="{374ECE42-0735-489C-AE85-E03A0E0213F3}" sibTransId="{0D8ABA49-304B-4E5D-9ECE-3FC742445AB6}"/>
    <dgm:cxn modelId="{38720AFC-C415-A749-AF07-CE2A3D2D30E2}" type="presParOf" srcId="{41A9FEC4-CCF8-4A8C-9DA9-C8B84C0AA454}" destId="{E957D11E-6790-4CCA-9F05-5BB3FE0190B7}" srcOrd="0" destOrd="0" presId="urn:microsoft.com/office/officeart/2005/8/layout/radial6"/>
    <dgm:cxn modelId="{7A023CB3-E9CE-9E4C-B4E8-E2329D55DF01}" type="presParOf" srcId="{41A9FEC4-CCF8-4A8C-9DA9-C8B84C0AA454}" destId="{4FABFEA2-CA06-4F0B-989F-B7DDF96616A7}" srcOrd="1" destOrd="0" presId="urn:microsoft.com/office/officeart/2005/8/layout/radial6"/>
    <dgm:cxn modelId="{8F29B941-4569-7C46-9875-D401BFD5D3B9}" type="presParOf" srcId="{41A9FEC4-CCF8-4A8C-9DA9-C8B84C0AA454}" destId="{15D49364-1209-49FF-8126-F4B34DA67ABC}" srcOrd="2" destOrd="0" presId="urn:microsoft.com/office/officeart/2005/8/layout/radial6"/>
    <dgm:cxn modelId="{596E3E24-AAF2-1647-8EAE-30D8C26C116B}" type="presParOf" srcId="{41A9FEC4-CCF8-4A8C-9DA9-C8B84C0AA454}" destId="{1781A6C9-BC76-4033-B1FC-914514E32CC3}" srcOrd="3" destOrd="0" presId="urn:microsoft.com/office/officeart/2005/8/layout/radial6"/>
    <dgm:cxn modelId="{E99F4D80-C2F1-BA4F-AAEB-5B2D3E4E10E7}" type="presParOf" srcId="{41A9FEC4-CCF8-4A8C-9DA9-C8B84C0AA454}" destId="{5E3166DB-1C2D-45DF-AF7A-8A7BD703972B}" srcOrd="4" destOrd="0" presId="urn:microsoft.com/office/officeart/2005/8/layout/radial6"/>
    <dgm:cxn modelId="{3E882470-8EAD-A449-9E8D-D88EC78D1384}" type="presParOf" srcId="{41A9FEC4-CCF8-4A8C-9DA9-C8B84C0AA454}" destId="{82F7E38D-C9B8-4F1B-BA21-A5C4017D303C}" srcOrd="5" destOrd="0" presId="urn:microsoft.com/office/officeart/2005/8/layout/radial6"/>
    <dgm:cxn modelId="{E760C365-10A1-F047-A422-041EA4E70730}" type="presParOf" srcId="{41A9FEC4-CCF8-4A8C-9DA9-C8B84C0AA454}" destId="{1DDE52CA-0196-46B9-80AF-A1F98BCE8CF8}" srcOrd="6" destOrd="0" presId="urn:microsoft.com/office/officeart/2005/8/layout/radial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C50E37-0460-4DA1-8EAF-E7BCCD6B2FC1}"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064D1DD7-CCE2-4D6A-8BDD-2F9489F5037A}">
      <dgm:prSet phldrT="[Text]" custT="1"/>
      <dgm:spPr/>
      <dgm:t>
        <a:bodyPr/>
        <a:lstStyle/>
        <a:p>
          <a:r>
            <a:rPr lang="en-US" sz="1050" dirty="0" smtClean="0">
              <a:solidFill>
                <a:schemeClr val="tx1"/>
              </a:solidFill>
            </a:rPr>
            <a:t>Forecasting Model For Sales In</a:t>
          </a:r>
          <a:endParaRPr lang="en-US" sz="1050" dirty="0">
            <a:solidFill>
              <a:schemeClr val="tx1"/>
            </a:solidFill>
          </a:endParaRPr>
        </a:p>
      </dgm:t>
    </dgm:pt>
    <dgm:pt modelId="{374ECE42-0735-489C-AE85-E03A0E0213F3}" type="parTrans" cxnId="{5A549727-E85C-4A34-B90E-CC98900BA34A}">
      <dgm:prSet/>
      <dgm:spPr/>
      <dgm:t>
        <a:bodyPr/>
        <a:lstStyle/>
        <a:p>
          <a:endParaRPr lang="en-US"/>
        </a:p>
      </dgm:t>
    </dgm:pt>
    <dgm:pt modelId="{0D8ABA49-304B-4E5D-9ECE-3FC742445AB6}" type="sibTrans" cxnId="{5A549727-E85C-4A34-B90E-CC98900BA34A}">
      <dgm:prSet/>
      <dgm:spPr/>
      <dgm:t>
        <a:bodyPr/>
        <a:lstStyle/>
        <a:p>
          <a:endParaRPr lang="en-US"/>
        </a:p>
      </dgm:t>
    </dgm:pt>
    <dgm:pt modelId="{8221C088-4E64-45E7-8EB6-0E530C052800}">
      <dgm:prSet phldrT="[Text]" custT="1"/>
      <dgm:spPr/>
      <dgm:t>
        <a:bodyPr/>
        <a:lstStyle/>
        <a:p>
          <a:r>
            <a:rPr lang="en-US" sz="1000" dirty="0" smtClean="0">
              <a:solidFill>
                <a:schemeClr val="tx1"/>
              </a:solidFill>
            </a:rPr>
            <a:t>External Market Data</a:t>
          </a:r>
          <a:endParaRPr lang="en-US" sz="1000" dirty="0">
            <a:solidFill>
              <a:schemeClr val="tx1"/>
            </a:solidFill>
          </a:endParaRPr>
        </a:p>
      </dgm:t>
    </dgm:pt>
    <dgm:pt modelId="{6365F750-29CC-409C-98F0-57D49A5454A8}" type="parTrans" cxnId="{91EC2025-DD68-43B4-B9F7-4B71D3D2936C}">
      <dgm:prSet/>
      <dgm:spPr/>
      <dgm:t>
        <a:bodyPr/>
        <a:lstStyle/>
        <a:p>
          <a:endParaRPr lang="en-US"/>
        </a:p>
      </dgm:t>
    </dgm:pt>
    <dgm:pt modelId="{A3D695E6-4D51-408E-A631-24A6F8C7F0A0}" type="sibTrans" cxnId="{91EC2025-DD68-43B4-B9F7-4B71D3D2936C}">
      <dgm:prSet/>
      <dgm:spPr/>
      <dgm:t>
        <a:bodyPr/>
        <a:lstStyle/>
        <a:p>
          <a:endParaRPr lang="en-US"/>
        </a:p>
      </dgm:t>
    </dgm:pt>
    <dgm:pt modelId="{6FE4AB99-F473-49E2-A32E-1815A8EA063F}">
      <dgm:prSet phldrT="[Text]" custT="1"/>
      <dgm:spPr/>
      <dgm:t>
        <a:bodyPr/>
        <a:lstStyle/>
        <a:p>
          <a:r>
            <a:rPr lang="en-US" sz="900" dirty="0" smtClean="0">
              <a:solidFill>
                <a:schemeClr val="tx1"/>
              </a:solidFill>
            </a:rPr>
            <a:t>Inventory</a:t>
          </a:r>
          <a:endParaRPr lang="en-US" sz="900" dirty="0">
            <a:solidFill>
              <a:schemeClr val="tx1"/>
            </a:solidFill>
          </a:endParaRPr>
        </a:p>
      </dgm:t>
    </dgm:pt>
    <dgm:pt modelId="{7295FC2F-1BFF-4328-881A-6E274F8E78B6}" type="parTrans" cxnId="{E2B0F2F4-9BB3-4C15-98D6-54558F616196}">
      <dgm:prSet/>
      <dgm:spPr/>
      <dgm:t>
        <a:bodyPr/>
        <a:lstStyle/>
        <a:p>
          <a:endParaRPr lang="en-US"/>
        </a:p>
      </dgm:t>
    </dgm:pt>
    <dgm:pt modelId="{70FC6326-9D54-4917-B357-7FF04ED77D4D}" type="sibTrans" cxnId="{E2B0F2F4-9BB3-4C15-98D6-54558F616196}">
      <dgm:prSet/>
      <dgm:spPr/>
      <dgm:t>
        <a:bodyPr/>
        <a:lstStyle/>
        <a:p>
          <a:endParaRPr lang="en-US"/>
        </a:p>
      </dgm:t>
    </dgm:pt>
    <dgm:pt modelId="{024FCEC4-86DD-4A9A-BB56-20421E76D54F}">
      <dgm:prSet phldrT="[Text]" custT="1"/>
      <dgm:spPr/>
      <dgm:t>
        <a:bodyPr/>
        <a:lstStyle/>
        <a:p>
          <a:r>
            <a:rPr lang="en-US" sz="900" dirty="0" smtClean="0">
              <a:solidFill>
                <a:schemeClr val="tx1"/>
              </a:solidFill>
            </a:rPr>
            <a:t>Historical Sales In</a:t>
          </a:r>
          <a:endParaRPr lang="en-US" sz="900" dirty="0">
            <a:solidFill>
              <a:schemeClr val="tx1"/>
            </a:solidFill>
          </a:endParaRPr>
        </a:p>
      </dgm:t>
    </dgm:pt>
    <dgm:pt modelId="{64CAE777-D26F-4549-A75D-34C250036BEF}" type="parTrans" cxnId="{1F1D3FED-67FF-4CDA-99D5-AF891093AEA2}">
      <dgm:prSet/>
      <dgm:spPr/>
      <dgm:t>
        <a:bodyPr/>
        <a:lstStyle/>
        <a:p>
          <a:endParaRPr lang="en-US"/>
        </a:p>
      </dgm:t>
    </dgm:pt>
    <dgm:pt modelId="{0E88C9E2-F8CF-454D-B76B-905781FF8ADD}" type="sibTrans" cxnId="{1F1D3FED-67FF-4CDA-99D5-AF891093AEA2}">
      <dgm:prSet/>
      <dgm:spPr/>
      <dgm:t>
        <a:bodyPr/>
        <a:lstStyle/>
        <a:p>
          <a:endParaRPr lang="en-US"/>
        </a:p>
      </dgm:t>
    </dgm:pt>
    <dgm:pt modelId="{40A91967-2222-40FB-9D4B-3D8E529D4326}">
      <dgm:prSet phldrT="[Text]" custT="1"/>
      <dgm:spPr/>
      <dgm:t>
        <a:bodyPr/>
        <a:lstStyle/>
        <a:p>
          <a:r>
            <a:rPr lang="en-US" sz="900" dirty="0" smtClean="0">
              <a:solidFill>
                <a:schemeClr val="tx1"/>
              </a:solidFill>
            </a:rPr>
            <a:t>Forecast of Sales Out</a:t>
          </a:r>
          <a:endParaRPr lang="en-US" sz="900" dirty="0">
            <a:solidFill>
              <a:schemeClr val="tx1"/>
            </a:solidFill>
          </a:endParaRPr>
        </a:p>
      </dgm:t>
    </dgm:pt>
    <dgm:pt modelId="{8D53B381-C2D6-4939-8AEA-73F569482DBD}" type="parTrans" cxnId="{219DB5F4-5DAF-4D99-B139-85D00DC55CED}">
      <dgm:prSet/>
      <dgm:spPr/>
      <dgm:t>
        <a:bodyPr/>
        <a:lstStyle/>
        <a:p>
          <a:endParaRPr lang="en-US"/>
        </a:p>
      </dgm:t>
    </dgm:pt>
    <dgm:pt modelId="{6BC783F1-B038-4AA3-B48E-0B1004621422}" type="sibTrans" cxnId="{219DB5F4-5DAF-4D99-B139-85D00DC55CED}">
      <dgm:prSet/>
      <dgm:spPr/>
      <dgm:t>
        <a:bodyPr/>
        <a:lstStyle/>
        <a:p>
          <a:endParaRPr lang="en-US"/>
        </a:p>
      </dgm:t>
    </dgm:pt>
    <dgm:pt modelId="{41A9FEC4-CCF8-4A8C-9DA9-C8B84C0AA454}" type="pres">
      <dgm:prSet presAssocID="{2BC50E37-0460-4DA1-8EAF-E7BCCD6B2FC1}" presName="Name0" presStyleCnt="0">
        <dgm:presLayoutVars>
          <dgm:chMax val="1"/>
          <dgm:dir/>
          <dgm:animLvl val="ctr"/>
          <dgm:resizeHandles val="exact"/>
        </dgm:presLayoutVars>
      </dgm:prSet>
      <dgm:spPr/>
      <dgm:t>
        <a:bodyPr/>
        <a:lstStyle/>
        <a:p>
          <a:endParaRPr lang="en-US"/>
        </a:p>
      </dgm:t>
    </dgm:pt>
    <dgm:pt modelId="{E957D11E-6790-4CCA-9F05-5BB3FE0190B7}" type="pres">
      <dgm:prSet presAssocID="{064D1DD7-CCE2-4D6A-8BDD-2F9489F5037A}" presName="centerShape" presStyleLbl="node0" presStyleIdx="0" presStyleCnt="1" custScaleX="115518" custScaleY="121553"/>
      <dgm:spPr/>
      <dgm:t>
        <a:bodyPr/>
        <a:lstStyle/>
        <a:p>
          <a:endParaRPr lang="en-US"/>
        </a:p>
      </dgm:t>
    </dgm:pt>
    <dgm:pt modelId="{4FABFEA2-CA06-4F0B-989F-B7DDF96616A7}" type="pres">
      <dgm:prSet presAssocID="{8221C088-4E64-45E7-8EB6-0E530C052800}" presName="node" presStyleLbl="node1" presStyleIdx="0" presStyleCnt="4" custScaleX="113495" custScaleY="118244">
        <dgm:presLayoutVars>
          <dgm:bulletEnabled val="1"/>
        </dgm:presLayoutVars>
      </dgm:prSet>
      <dgm:spPr/>
      <dgm:t>
        <a:bodyPr/>
        <a:lstStyle/>
        <a:p>
          <a:endParaRPr lang="en-US"/>
        </a:p>
      </dgm:t>
    </dgm:pt>
    <dgm:pt modelId="{15D49364-1209-49FF-8126-F4B34DA67ABC}" type="pres">
      <dgm:prSet presAssocID="{8221C088-4E64-45E7-8EB6-0E530C052800}" presName="dummy" presStyleCnt="0"/>
      <dgm:spPr/>
    </dgm:pt>
    <dgm:pt modelId="{1781A6C9-BC76-4033-B1FC-914514E32CC3}" type="pres">
      <dgm:prSet presAssocID="{A3D695E6-4D51-408E-A631-24A6F8C7F0A0}" presName="sibTrans" presStyleLbl="sibTrans2D1" presStyleIdx="0" presStyleCnt="4"/>
      <dgm:spPr/>
      <dgm:t>
        <a:bodyPr/>
        <a:lstStyle/>
        <a:p>
          <a:endParaRPr lang="en-US"/>
        </a:p>
      </dgm:t>
    </dgm:pt>
    <dgm:pt modelId="{239B49AA-7E5A-4970-948A-B1AE640FC4C3}" type="pres">
      <dgm:prSet presAssocID="{6FE4AB99-F473-49E2-A32E-1815A8EA063F}" presName="node" presStyleLbl="node1" presStyleIdx="1" presStyleCnt="4" custScaleX="113355" custScaleY="104708">
        <dgm:presLayoutVars>
          <dgm:bulletEnabled val="1"/>
        </dgm:presLayoutVars>
      </dgm:prSet>
      <dgm:spPr/>
      <dgm:t>
        <a:bodyPr/>
        <a:lstStyle/>
        <a:p>
          <a:endParaRPr lang="en-US"/>
        </a:p>
      </dgm:t>
    </dgm:pt>
    <dgm:pt modelId="{B3D1A1A6-54C8-4C30-8E67-DEB0A9C7260B}" type="pres">
      <dgm:prSet presAssocID="{6FE4AB99-F473-49E2-A32E-1815A8EA063F}" presName="dummy" presStyleCnt="0"/>
      <dgm:spPr/>
    </dgm:pt>
    <dgm:pt modelId="{BDCF358A-E2D6-4A8E-8090-8A747D3FAFF2}" type="pres">
      <dgm:prSet presAssocID="{70FC6326-9D54-4917-B357-7FF04ED77D4D}" presName="sibTrans" presStyleLbl="sibTrans2D1" presStyleIdx="1" presStyleCnt="4"/>
      <dgm:spPr/>
      <dgm:t>
        <a:bodyPr/>
        <a:lstStyle/>
        <a:p>
          <a:endParaRPr lang="en-US"/>
        </a:p>
      </dgm:t>
    </dgm:pt>
    <dgm:pt modelId="{5E3166DB-1C2D-45DF-AF7A-8A7BD703972B}" type="pres">
      <dgm:prSet presAssocID="{024FCEC4-86DD-4A9A-BB56-20421E76D54F}" presName="node" presStyleLbl="node1" presStyleIdx="2" presStyleCnt="4" custScaleX="113495" custScaleY="123297">
        <dgm:presLayoutVars>
          <dgm:bulletEnabled val="1"/>
        </dgm:presLayoutVars>
      </dgm:prSet>
      <dgm:spPr/>
      <dgm:t>
        <a:bodyPr/>
        <a:lstStyle/>
        <a:p>
          <a:endParaRPr lang="en-US"/>
        </a:p>
      </dgm:t>
    </dgm:pt>
    <dgm:pt modelId="{82F7E38D-C9B8-4F1B-BA21-A5C4017D303C}" type="pres">
      <dgm:prSet presAssocID="{024FCEC4-86DD-4A9A-BB56-20421E76D54F}" presName="dummy" presStyleCnt="0"/>
      <dgm:spPr/>
    </dgm:pt>
    <dgm:pt modelId="{1DDE52CA-0196-46B9-80AF-A1F98BCE8CF8}" type="pres">
      <dgm:prSet presAssocID="{0E88C9E2-F8CF-454D-B76B-905781FF8ADD}" presName="sibTrans" presStyleLbl="sibTrans2D1" presStyleIdx="2" presStyleCnt="4"/>
      <dgm:spPr/>
      <dgm:t>
        <a:bodyPr/>
        <a:lstStyle/>
        <a:p>
          <a:endParaRPr lang="en-US"/>
        </a:p>
      </dgm:t>
    </dgm:pt>
    <dgm:pt modelId="{5BA16438-804C-4F9B-BEBC-E0F84441B735}" type="pres">
      <dgm:prSet presAssocID="{40A91967-2222-40FB-9D4B-3D8E529D4326}" presName="node" presStyleLbl="node1" presStyleIdx="3" presStyleCnt="4" custScaleX="106366" custScaleY="94915">
        <dgm:presLayoutVars>
          <dgm:bulletEnabled val="1"/>
        </dgm:presLayoutVars>
      </dgm:prSet>
      <dgm:spPr/>
      <dgm:t>
        <a:bodyPr/>
        <a:lstStyle/>
        <a:p>
          <a:endParaRPr lang="en-US"/>
        </a:p>
      </dgm:t>
    </dgm:pt>
    <dgm:pt modelId="{A9EE71F0-63A5-4394-A439-1ED2811B147D}" type="pres">
      <dgm:prSet presAssocID="{40A91967-2222-40FB-9D4B-3D8E529D4326}" presName="dummy" presStyleCnt="0"/>
      <dgm:spPr/>
    </dgm:pt>
    <dgm:pt modelId="{B25E5BD8-8B75-4014-B82F-10F091764247}" type="pres">
      <dgm:prSet presAssocID="{6BC783F1-B038-4AA3-B48E-0B1004621422}" presName="sibTrans" presStyleLbl="sibTrans2D1" presStyleIdx="3" presStyleCnt="4"/>
      <dgm:spPr/>
      <dgm:t>
        <a:bodyPr/>
        <a:lstStyle/>
        <a:p>
          <a:endParaRPr lang="en-US"/>
        </a:p>
      </dgm:t>
    </dgm:pt>
  </dgm:ptLst>
  <dgm:cxnLst>
    <dgm:cxn modelId="{1474728D-3ABD-D44D-A798-EBBF4AB58A85}" type="presOf" srcId="{70FC6326-9D54-4917-B357-7FF04ED77D4D}" destId="{BDCF358A-E2D6-4A8E-8090-8A747D3FAFF2}" srcOrd="0" destOrd="0" presId="urn:microsoft.com/office/officeart/2005/8/layout/radial6"/>
    <dgm:cxn modelId="{25B0F6AC-24E8-FA45-A0B3-F5C04A2CB839}" type="presOf" srcId="{A3D695E6-4D51-408E-A631-24A6F8C7F0A0}" destId="{1781A6C9-BC76-4033-B1FC-914514E32CC3}" srcOrd="0" destOrd="0" presId="urn:microsoft.com/office/officeart/2005/8/layout/radial6"/>
    <dgm:cxn modelId="{1FBD662F-A2DA-1D45-A896-B226BD96C60B}" type="presOf" srcId="{2BC50E37-0460-4DA1-8EAF-E7BCCD6B2FC1}" destId="{41A9FEC4-CCF8-4A8C-9DA9-C8B84C0AA454}" srcOrd="0" destOrd="0" presId="urn:microsoft.com/office/officeart/2005/8/layout/radial6"/>
    <dgm:cxn modelId="{17CCC5C9-2120-B946-8021-FC5C9A28D3E2}" type="presOf" srcId="{024FCEC4-86DD-4A9A-BB56-20421E76D54F}" destId="{5E3166DB-1C2D-45DF-AF7A-8A7BD703972B}" srcOrd="0" destOrd="0" presId="urn:microsoft.com/office/officeart/2005/8/layout/radial6"/>
    <dgm:cxn modelId="{1D82D614-8EDE-424E-9CBC-95F4AEB5857C}" type="presOf" srcId="{6FE4AB99-F473-49E2-A32E-1815A8EA063F}" destId="{239B49AA-7E5A-4970-948A-B1AE640FC4C3}" srcOrd="0" destOrd="0" presId="urn:microsoft.com/office/officeart/2005/8/layout/radial6"/>
    <dgm:cxn modelId="{3EE5DB4B-5385-FC4C-8BAF-229AADFF988A}" type="presOf" srcId="{8221C088-4E64-45E7-8EB6-0E530C052800}" destId="{4FABFEA2-CA06-4F0B-989F-B7DDF96616A7}" srcOrd="0" destOrd="0" presId="urn:microsoft.com/office/officeart/2005/8/layout/radial6"/>
    <dgm:cxn modelId="{91EC2025-DD68-43B4-B9F7-4B71D3D2936C}" srcId="{064D1DD7-CCE2-4D6A-8BDD-2F9489F5037A}" destId="{8221C088-4E64-45E7-8EB6-0E530C052800}" srcOrd="0" destOrd="0" parTransId="{6365F750-29CC-409C-98F0-57D49A5454A8}" sibTransId="{A3D695E6-4D51-408E-A631-24A6F8C7F0A0}"/>
    <dgm:cxn modelId="{346E3E76-EC08-C14E-B386-B66928838CE7}" type="presOf" srcId="{40A91967-2222-40FB-9D4B-3D8E529D4326}" destId="{5BA16438-804C-4F9B-BEBC-E0F84441B735}" srcOrd="0" destOrd="0" presId="urn:microsoft.com/office/officeart/2005/8/layout/radial6"/>
    <dgm:cxn modelId="{14BF049B-73EC-434A-A488-CD18B58A889B}" type="presOf" srcId="{0E88C9E2-F8CF-454D-B76B-905781FF8ADD}" destId="{1DDE52CA-0196-46B9-80AF-A1F98BCE8CF8}" srcOrd="0" destOrd="0" presId="urn:microsoft.com/office/officeart/2005/8/layout/radial6"/>
    <dgm:cxn modelId="{F6120070-A635-3748-B07A-1ADD45D9418D}" type="presOf" srcId="{064D1DD7-CCE2-4D6A-8BDD-2F9489F5037A}" destId="{E957D11E-6790-4CCA-9F05-5BB3FE0190B7}" srcOrd="0" destOrd="0" presId="urn:microsoft.com/office/officeart/2005/8/layout/radial6"/>
    <dgm:cxn modelId="{1F1D3FED-67FF-4CDA-99D5-AF891093AEA2}" srcId="{064D1DD7-CCE2-4D6A-8BDD-2F9489F5037A}" destId="{024FCEC4-86DD-4A9A-BB56-20421E76D54F}" srcOrd="2" destOrd="0" parTransId="{64CAE777-D26F-4549-A75D-34C250036BEF}" sibTransId="{0E88C9E2-F8CF-454D-B76B-905781FF8ADD}"/>
    <dgm:cxn modelId="{DBBF4072-5AA7-0948-88F3-A6CE452BB8D0}" type="presOf" srcId="{6BC783F1-B038-4AA3-B48E-0B1004621422}" destId="{B25E5BD8-8B75-4014-B82F-10F091764247}" srcOrd="0" destOrd="0" presId="urn:microsoft.com/office/officeart/2005/8/layout/radial6"/>
    <dgm:cxn modelId="{219DB5F4-5DAF-4D99-B139-85D00DC55CED}" srcId="{064D1DD7-CCE2-4D6A-8BDD-2F9489F5037A}" destId="{40A91967-2222-40FB-9D4B-3D8E529D4326}" srcOrd="3" destOrd="0" parTransId="{8D53B381-C2D6-4939-8AEA-73F569482DBD}" sibTransId="{6BC783F1-B038-4AA3-B48E-0B1004621422}"/>
    <dgm:cxn modelId="{E2B0F2F4-9BB3-4C15-98D6-54558F616196}" srcId="{064D1DD7-CCE2-4D6A-8BDD-2F9489F5037A}" destId="{6FE4AB99-F473-49E2-A32E-1815A8EA063F}" srcOrd="1" destOrd="0" parTransId="{7295FC2F-1BFF-4328-881A-6E274F8E78B6}" sibTransId="{70FC6326-9D54-4917-B357-7FF04ED77D4D}"/>
    <dgm:cxn modelId="{5A549727-E85C-4A34-B90E-CC98900BA34A}" srcId="{2BC50E37-0460-4DA1-8EAF-E7BCCD6B2FC1}" destId="{064D1DD7-CCE2-4D6A-8BDD-2F9489F5037A}" srcOrd="0" destOrd="0" parTransId="{374ECE42-0735-489C-AE85-E03A0E0213F3}" sibTransId="{0D8ABA49-304B-4E5D-9ECE-3FC742445AB6}"/>
    <dgm:cxn modelId="{BEC2A31F-C04D-624B-A0C1-405B6D079B47}" type="presParOf" srcId="{41A9FEC4-CCF8-4A8C-9DA9-C8B84C0AA454}" destId="{E957D11E-6790-4CCA-9F05-5BB3FE0190B7}" srcOrd="0" destOrd="0" presId="urn:microsoft.com/office/officeart/2005/8/layout/radial6"/>
    <dgm:cxn modelId="{C7E4C12D-501F-5546-A8E0-F96930952008}" type="presParOf" srcId="{41A9FEC4-CCF8-4A8C-9DA9-C8B84C0AA454}" destId="{4FABFEA2-CA06-4F0B-989F-B7DDF96616A7}" srcOrd="1" destOrd="0" presId="urn:microsoft.com/office/officeart/2005/8/layout/radial6"/>
    <dgm:cxn modelId="{7FCA348E-CE3A-AF4E-874E-0164D66C02C3}" type="presParOf" srcId="{41A9FEC4-CCF8-4A8C-9DA9-C8B84C0AA454}" destId="{15D49364-1209-49FF-8126-F4B34DA67ABC}" srcOrd="2" destOrd="0" presId="urn:microsoft.com/office/officeart/2005/8/layout/radial6"/>
    <dgm:cxn modelId="{62EF54B1-9389-E14D-ABEA-F683473E62F9}" type="presParOf" srcId="{41A9FEC4-CCF8-4A8C-9DA9-C8B84C0AA454}" destId="{1781A6C9-BC76-4033-B1FC-914514E32CC3}" srcOrd="3" destOrd="0" presId="urn:microsoft.com/office/officeart/2005/8/layout/radial6"/>
    <dgm:cxn modelId="{EB112A1B-92FD-8742-AB40-83885C4FED4D}" type="presParOf" srcId="{41A9FEC4-CCF8-4A8C-9DA9-C8B84C0AA454}" destId="{239B49AA-7E5A-4970-948A-B1AE640FC4C3}" srcOrd="4" destOrd="0" presId="urn:microsoft.com/office/officeart/2005/8/layout/radial6"/>
    <dgm:cxn modelId="{F35AAC7F-65B8-4342-A3A7-AC220D8DC113}" type="presParOf" srcId="{41A9FEC4-CCF8-4A8C-9DA9-C8B84C0AA454}" destId="{B3D1A1A6-54C8-4C30-8E67-DEB0A9C7260B}" srcOrd="5" destOrd="0" presId="urn:microsoft.com/office/officeart/2005/8/layout/radial6"/>
    <dgm:cxn modelId="{54F76E1D-6686-9A49-9B3B-C2C4396BBF28}" type="presParOf" srcId="{41A9FEC4-CCF8-4A8C-9DA9-C8B84C0AA454}" destId="{BDCF358A-E2D6-4A8E-8090-8A747D3FAFF2}" srcOrd="6" destOrd="0" presId="urn:microsoft.com/office/officeart/2005/8/layout/radial6"/>
    <dgm:cxn modelId="{29EBB37C-33C0-8545-A5AF-C50EB500BDE8}" type="presParOf" srcId="{41A9FEC4-CCF8-4A8C-9DA9-C8B84C0AA454}" destId="{5E3166DB-1C2D-45DF-AF7A-8A7BD703972B}" srcOrd="7" destOrd="0" presId="urn:microsoft.com/office/officeart/2005/8/layout/radial6"/>
    <dgm:cxn modelId="{7FA71591-1148-F545-8EAD-6D56E65177B9}" type="presParOf" srcId="{41A9FEC4-CCF8-4A8C-9DA9-C8B84C0AA454}" destId="{82F7E38D-C9B8-4F1B-BA21-A5C4017D303C}" srcOrd="8" destOrd="0" presId="urn:microsoft.com/office/officeart/2005/8/layout/radial6"/>
    <dgm:cxn modelId="{16562F31-0BD4-F54C-BBD5-22B781334F07}" type="presParOf" srcId="{41A9FEC4-CCF8-4A8C-9DA9-C8B84C0AA454}" destId="{1DDE52CA-0196-46B9-80AF-A1F98BCE8CF8}" srcOrd="9" destOrd="0" presId="urn:microsoft.com/office/officeart/2005/8/layout/radial6"/>
    <dgm:cxn modelId="{EEA96A95-BD05-1743-93E0-767350B09572}" type="presParOf" srcId="{41A9FEC4-CCF8-4A8C-9DA9-C8B84C0AA454}" destId="{5BA16438-804C-4F9B-BEBC-E0F84441B735}" srcOrd="10" destOrd="0" presId="urn:microsoft.com/office/officeart/2005/8/layout/radial6"/>
    <dgm:cxn modelId="{5A5F925A-5394-6749-A5C1-1879E922DCCA}" type="presParOf" srcId="{41A9FEC4-CCF8-4A8C-9DA9-C8B84C0AA454}" destId="{A9EE71F0-63A5-4394-A439-1ED2811B147D}" srcOrd="11" destOrd="0" presId="urn:microsoft.com/office/officeart/2005/8/layout/radial6"/>
    <dgm:cxn modelId="{21D75896-58E3-5940-A9E4-F7BFF27D6A2C}" type="presParOf" srcId="{41A9FEC4-CCF8-4A8C-9DA9-C8B84C0AA454}" destId="{B25E5BD8-8B75-4014-B82F-10F091764247}" srcOrd="12" destOrd="0" presId="urn:microsoft.com/office/officeart/2005/8/layout/radial6"/>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8A4EDD-FB2F-4004-B6E4-F8379761EE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E027779-B99F-4A46-ADBA-E9C9B2647534}">
      <dgm:prSet custT="1"/>
      <dgm:spPr/>
      <dgm:t>
        <a:bodyPr/>
        <a:lstStyle/>
        <a:p>
          <a:pPr rtl="0"/>
          <a:r>
            <a:rPr lang="en-US" sz="1400" b="1" u="none" dirty="0" smtClean="0">
              <a:solidFill>
                <a:schemeClr val="accent2">
                  <a:lumMod val="50000"/>
                </a:schemeClr>
              </a:solidFill>
            </a:rPr>
            <a:t>Sales Out Model</a:t>
          </a:r>
          <a:endParaRPr lang="en-US" sz="1400" u="none" dirty="0">
            <a:solidFill>
              <a:schemeClr val="accent2">
                <a:lumMod val="50000"/>
              </a:schemeClr>
            </a:solidFill>
          </a:endParaRPr>
        </a:p>
      </dgm:t>
    </dgm:pt>
    <dgm:pt modelId="{019CDB8D-DFBE-485A-A00C-ABAC580E362E}" type="parTrans" cxnId="{64937C80-7032-47B1-8AA8-393B17A18CC2}">
      <dgm:prSet/>
      <dgm:spPr/>
      <dgm:t>
        <a:bodyPr/>
        <a:lstStyle/>
        <a:p>
          <a:endParaRPr lang="en-US"/>
        </a:p>
      </dgm:t>
    </dgm:pt>
    <dgm:pt modelId="{46746A30-8566-45A4-B370-A2F9D7B94631}" type="sibTrans" cxnId="{64937C80-7032-47B1-8AA8-393B17A18CC2}">
      <dgm:prSet/>
      <dgm:spPr/>
      <dgm:t>
        <a:bodyPr/>
        <a:lstStyle/>
        <a:p>
          <a:endParaRPr lang="en-US"/>
        </a:p>
      </dgm:t>
    </dgm:pt>
    <dgm:pt modelId="{ED09CEC0-2528-4232-A947-9440A1550028}">
      <dgm:prSet custT="1"/>
      <dgm:spPr/>
      <dgm:t>
        <a:bodyPr/>
        <a:lstStyle/>
        <a:p>
          <a:pPr rtl="0"/>
          <a:r>
            <a:rPr lang="en-US" sz="1400" b="1" u="none" dirty="0" smtClean="0">
              <a:solidFill>
                <a:schemeClr val="accent2">
                  <a:lumMod val="50000"/>
                </a:schemeClr>
              </a:solidFill>
            </a:rPr>
            <a:t>Sales In Model</a:t>
          </a:r>
          <a:endParaRPr lang="en-US" sz="1400" u="none" dirty="0">
            <a:solidFill>
              <a:schemeClr val="accent2">
                <a:lumMod val="50000"/>
              </a:schemeClr>
            </a:solidFill>
          </a:endParaRPr>
        </a:p>
      </dgm:t>
    </dgm:pt>
    <dgm:pt modelId="{8DCAE298-765B-41E1-B49A-9E8FF8117E76}" type="parTrans" cxnId="{47CF936D-A014-4110-82FE-7AE85E194278}">
      <dgm:prSet/>
      <dgm:spPr/>
      <dgm:t>
        <a:bodyPr/>
        <a:lstStyle/>
        <a:p>
          <a:endParaRPr lang="en-US"/>
        </a:p>
      </dgm:t>
    </dgm:pt>
    <dgm:pt modelId="{80600845-36E8-4C7B-98E5-1A9C41D68359}" type="sibTrans" cxnId="{47CF936D-A014-4110-82FE-7AE85E194278}">
      <dgm:prSet/>
      <dgm:spPr/>
      <dgm:t>
        <a:bodyPr/>
        <a:lstStyle/>
        <a:p>
          <a:endParaRPr lang="en-US"/>
        </a:p>
      </dgm:t>
    </dgm:pt>
    <dgm:pt modelId="{75FAABEF-7D8E-465E-BAE3-FFFCB3E99AE0}">
      <dgm:prSet custT="1"/>
      <dgm:spPr/>
      <dgm:t>
        <a:bodyPr/>
        <a:lstStyle/>
        <a:p>
          <a:pPr rtl="0"/>
          <a:r>
            <a:rPr lang="en-US" sz="1200" dirty="0" smtClean="0">
              <a:latin typeface="Georgia" panose="02040502050405020303" pitchFamily="18" charset="0"/>
            </a:rPr>
            <a:t>When forecasting Nobivac, </a:t>
          </a:r>
          <a:r>
            <a:rPr lang="en-US" sz="1200" b="1" u="sng" dirty="0" smtClean="0">
              <a:latin typeface="Georgia" panose="02040502050405020303" pitchFamily="18" charset="0"/>
            </a:rPr>
            <a:t>Historical Sales In</a:t>
          </a:r>
          <a:r>
            <a:rPr lang="en-US" sz="1200" dirty="0" smtClean="0">
              <a:latin typeface="Georgia" panose="02040502050405020303" pitchFamily="18" charset="0"/>
            </a:rPr>
            <a:t> is the most important driven factor across all 31 SKUs.</a:t>
          </a:r>
          <a:endParaRPr lang="en-US" sz="1200" dirty="0">
            <a:latin typeface="Georgia" panose="02040502050405020303" pitchFamily="18" charset="0"/>
          </a:endParaRPr>
        </a:p>
      </dgm:t>
    </dgm:pt>
    <dgm:pt modelId="{88DB21AB-2D53-4ED5-A4AE-46EC57B0DFC5}" type="parTrans" cxnId="{F5D73D2D-31D1-4361-A5F1-57C69A29C3E3}">
      <dgm:prSet/>
      <dgm:spPr/>
      <dgm:t>
        <a:bodyPr/>
        <a:lstStyle/>
        <a:p>
          <a:endParaRPr lang="en-US"/>
        </a:p>
      </dgm:t>
    </dgm:pt>
    <dgm:pt modelId="{E998A20B-58BE-4BC7-9106-B889ECBB527F}" type="sibTrans" cxnId="{F5D73D2D-31D1-4361-A5F1-57C69A29C3E3}">
      <dgm:prSet/>
      <dgm:spPr/>
      <dgm:t>
        <a:bodyPr/>
        <a:lstStyle/>
        <a:p>
          <a:endParaRPr lang="en-US"/>
        </a:p>
      </dgm:t>
    </dgm:pt>
    <dgm:pt modelId="{71F50DC6-8B42-49D3-B1B4-32117603B8BC}">
      <dgm:prSet custT="1"/>
      <dgm:spPr/>
      <dgm:t>
        <a:bodyPr/>
        <a:lstStyle/>
        <a:p>
          <a:pPr rtl="0"/>
          <a:r>
            <a:rPr lang="en-US" sz="1200" dirty="0" smtClean="0">
              <a:latin typeface="Georgia" panose="02040502050405020303" pitchFamily="18" charset="0"/>
            </a:rPr>
            <a:t>Build clustered model based on Historical Sale Out and External Data, which are the driving factors.     </a:t>
          </a:r>
          <a:endParaRPr lang="en-US" sz="1200" dirty="0">
            <a:latin typeface="Georgia" panose="02040502050405020303" pitchFamily="18" charset="0"/>
          </a:endParaRPr>
        </a:p>
      </dgm:t>
    </dgm:pt>
    <dgm:pt modelId="{D163CC89-F66A-4258-8C4C-32826934D63F}" type="parTrans" cxnId="{A70C90A8-33DF-463B-919D-373E973BB8B3}">
      <dgm:prSet/>
      <dgm:spPr/>
      <dgm:t>
        <a:bodyPr/>
        <a:lstStyle/>
        <a:p>
          <a:endParaRPr lang="en-US"/>
        </a:p>
      </dgm:t>
    </dgm:pt>
    <dgm:pt modelId="{6CEFBAC4-E5CC-47C1-9E64-0CECB6037463}" type="sibTrans" cxnId="{A70C90A8-33DF-463B-919D-373E973BB8B3}">
      <dgm:prSet/>
      <dgm:spPr/>
      <dgm:t>
        <a:bodyPr/>
        <a:lstStyle/>
        <a:p>
          <a:endParaRPr lang="en-US"/>
        </a:p>
      </dgm:t>
    </dgm:pt>
    <dgm:pt modelId="{D7877497-2607-42CF-BEB7-018743A4AE5D}">
      <dgm:prSet custT="1"/>
      <dgm:spPr/>
      <dgm:t>
        <a:bodyPr/>
        <a:lstStyle/>
        <a:p>
          <a:pPr rtl="0"/>
          <a:r>
            <a:rPr lang="en-US" sz="1200" dirty="0" smtClean="0">
              <a:latin typeface="Georgia" panose="02040502050405020303" pitchFamily="18" charset="0"/>
            </a:rPr>
            <a:t>Use Sales Out predictions based on the </a:t>
          </a:r>
          <a:r>
            <a:rPr lang="en-US" sz="1200" b="1" u="sng" dirty="0" smtClean="0">
              <a:latin typeface="Georgia" panose="02040502050405020303" pitchFamily="18" charset="0"/>
            </a:rPr>
            <a:t>Cluster Level </a:t>
          </a:r>
          <a:r>
            <a:rPr lang="en-US" sz="1200" dirty="0" smtClean="0">
              <a:latin typeface="Georgia" panose="02040502050405020303" pitchFamily="18" charset="0"/>
            </a:rPr>
            <a:t>to predict Sales In</a:t>
          </a:r>
          <a:endParaRPr lang="en-US" sz="1200" dirty="0">
            <a:latin typeface="Georgia" panose="02040502050405020303" pitchFamily="18" charset="0"/>
          </a:endParaRPr>
        </a:p>
      </dgm:t>
    </dgm:pt>
    <dgm:pt modelId="{4383FA0E-BE55-4713-8A87-C1DB93925767}" type="parTrans" cxnId="{E8905FAC-1248-4A4A-9974-43E583EDE203}">
      <dgm:prSet/>
      <dgm:spPr/>
      <dgm:t>
        <a:bodyPr/>
        <a:lstStyle/>
        <a:p>
          <a:endParaRPr lang="en-US"/>
        </a:p>
      </dgm:t>
    </dgm:pt>
    <dgm:pt modelId="{A901F761-ECC0-4A64-9639-CC1DE824FA1C}" type="sibTrans" cxnId="{E8905FAC-1248-4A4A-9974-43E583EDE203}">
      <dgm:prSet/>
      <dgm:spPr/>
      <dgm:t>
        <a:bodyPr/>
        <a:lstStyle/>
        <a:p>
          <a:endParaRPr lang="en-US"/>
        </a:p>
      </dgm:t>
    </dgm:pt>
    <dgm:pt modelId="{8E5CF46B-8F92-4CA1-8C66-CF954F6B34F0}">
      <dgm:prSet custT="1"/>
      <dgm:spPr/>
      <dgm:t>
        <a:bodyPr/>
        <a:lstStyle/>
        <a:p>
          <a:pPr rtl="0"/>
          <a:r>
            <a:rPr lang="en-US" sz="1200" dirty="0" smtClean="0">
              <a:latin typeface="Georgia" panose="02040502050405020303" pitchFamily="18" charset="0"/>
            </a:rPr>
            <a:t>Clustered model improves average monthly </a:t>
          </a:r>
          <a:r>
            <a:rPr lang="en-US" sz="1200" b="1" dirty="0" smtClean="0">
              <a:latin typeface="Georgia" panose="02040502050405020303" pitchFamily="18" charset="0"/>
            </a:rPr>
            <a:t>DFA</a:t>
          </a:r>
          <a:r>
            <a:rPr lang="en-US" sz="1200" dirty="0" smtClean="0">
              <a:latin typeface="Georgia" panose="02040502050405020303" pitchFamily="18" charset="0"/>
            </a:rPr>
            <a:t> </a:t>
          </a:r>
          <a:r>
            <a:rPr lang="en-US" sz="1200" u="sng" dirty="0" smtClean="0">
              <a:latin typeface="Georgia" panose="02040502050405020303" pitchFamily="18" charset="0"/>
            </a:rPr>
            <a:t>from 75.7% to 88.3% </a:t>
          </a:r>
          <a:r>
            <a:rPr lang="en-US" sz="1200" u="none" dirty="0" smtClean="0">
              <a:latin typeface="Georgia" panose="02040502050405020303" pitchFamily="18" charset="0"/>
            </a:rPr>
            <a:t>comparing to current forecasting model.</a:t>
          </a:r>
          <a:endParaRPr lang="en-US" sz="1200" dirty="0">
            <a:latin typeface="Georgia" panose="02040502050405020303" pitchFamily="18" charset="0"/>
          </a:endParaRPr>
        </a:p>
      </dgm:t>
    </dgm:pt>
    <dgm:pt modelId="{5D6A4BDF-0DDA-4702-A26B-8F14BFAB3B0D}" type="parTrans" cxnId="{79DDFA0C-02FD-4961-83C3-FD0E882D7889}">
      <dgm:prSet/>
      <dgm:spPr/>
      <dgm:t>
        <a:bodyPr/>
        <a:lstStyle/>
        <a:p>
          <a:endParaRPr lang="en-US"/>
        </a:p>
      </dgm:t>
    </dgm:pt>
    <dgm:pt modelId="{93B26D54-3942-4F89-AAA4-ABCF97D6CC87}" type="sibTrans" cxnId="{79DDFA0C-02FD-4961-83C3-FD0E882D7889}">
      <dgm:prSet/>
      <dgm:spPr/>
      <dgm:t>
        <a:bodyPr/>
        <a:lstStyle/>
        <a:p>
          <a:endParaRPr lang="en-US"/>
        </a:p>
      </dgm:t>
    </dgm:pt>
    <dgm:pt modelId="{417D02AD-A788-406D-99E7-FE64A7D83669}">
      <dgm:prSet custT="1"/>
      <dgm:spPr/>
      <dgm:t>
        <a:bodyPr/>
        <a:lstStyle/>
        <a:p>
          <a:pPr rtl="0"/>
          <a:r>
            <a:rPr lang="en-US" sz="1200" b="1" u="sng" dirty="0" smtClean="0">
              <a:latin typeface="Georgia" panose="02040502050405020303" pitchFamily="18" charset="0"/>
            </a:rPr>
            <a:t>Sales Out </a:t>
          </a:r>
          <a:r>
            <a:rPr lang="en-US" sz="1200" dirty="0" smtClean="0">
              <a:latin typeface="Georgia" panose="02040502050405020303" pitchFamily="18" charset="0"/>
            </a:rPr>
            <a:t>and </a:t>
          </a:r>
          <a:r>
            <a:rPr lang="en-US" sz="1200" b="1" u="sng" dirty="0" smtClean="0">
              <a:latin typeface="Georgia" panose="02040502050405020303" pitchFamily="18" charset="0"/>
            </a:rPr>
            <a:t>External Data </a:t>
          </a:r>
          <a:r>
            <a:rPr lang="en-US" sz="1200" dirty="0" smtClean="0">
              <a:latin typeface="Georgia" panose="02040502050405020303" pitchFamily="18" charset="0"/>
            </a:rPr>
            <a:t>are useful factors for all SKUs except </a:t>
          </a:r>
          <a:r>
            <a:rPr lang="en-US" sz="1200" b="1" dirty="0" smtClean="0">
              <a:latin typeface="Georgia" panose="02040502050405020303" pitchFamily="18" charset="0"/>
            </a:rPr>
            <a:t>Feline</a:t>
          </a:r>
          <a:r>
            <a:rPr lang="en-US" sz="1200" dirty="0" smtClean="0">
              <a:latin typeface="Georgia" panose="02040502050405020303" pitchFamily="18" charset="0"/>
            </a:rPr>
            <a:t>. </a:t>
          </a:r>
          <a:endParaRPr lang="en-US" sz="1200" dirty="0">
            <a:latin typeface="Georgia" panose="02040502050405020303" pitchFamily="18" charset="0"/>
          </a:endParaRPr>
        </a:p>
      </dgm:t>
    </dgm:pt>
    <dgm:pt modelId="{86BC5D2E-8374-4B4E-AF25-056BF7A4FF97}" type="parTrans" cxnId="{8E4CB940-172D-4BF3-8D60-2EEDA1CA3EA4}">
      <dgm:prSet/>
      <dgm:spPr/>
      <dgm:t>
        <a:bodyPr/>
        <a:lstStyle/>
        <a:p>
          <a:endParaRPr lang="en-US"/>
        </a:p>
      </dgm:t>
    </dgm:pt>
    <dgm:pt modelId="{6ADC71A2-0207-4D55-A8EB-E43066A55C68}" type="sibTrans" cxnId="{8E4CB940-172D-4BF3-8D60-2EEDA1CA3EA4}">
      <dgm:prSet/>
      <dgm:spPr/>
      <dgm:t>
        <a:bodyPr/>
        <a:lstStyle/>
        <a:p>
          <a:endParaRPr lang="en-US"/>
        </a:p>
      </dgm:t>
    </dgm:pt>
    <dgm:pt modelId="{D5A43587-4AA3-4F93-9974-4F9D141CB544}">
      <dgm:prSet custT="1"/>
      <dgm:spPr/>
      <dgm:t>
        <a:bodyPr/>
        <a:lstStyle/>
        <a:p>
          <a:pPr rtl="0"/>
          <a:r>
            <a:rPr lang="en-US" sz="1200" b="1" u="sng" dirty="0" smtClean="0">
              <a:latin typeface="Georgia" panose="02040502050405020303" pitchFamily="18" charset="0"/>
            </a:rPr>
            <a:t>Inventory Status </a:t>
          </a:r>
          <a:r>
            <a:rPr lang="en-US" sz="1200" dirty="0" smtClean="0">
              <a:latin typeface="Georgia" panose="02040502050405020303" pitchFamily="18" charset="0"/>
            </a:rPr>
            <a:t>is important to only </a:t>
          </a:r>
          <a:r>
            <a:rPr lang="en-US" sz="1200" u="sng" dirty="0" smtClean="0">
              <a:latin typeface="Georgia" panose="02040502050405020303" pitchFamily="18" charset="0"/>
            </a:rPr>
            <a:t>Feline</a:t>
          </a:r>
          <a:r>
            <a:rPr lang="en-US" sz="1200" dirty="0" smtClean="0">
              <a:latin typeface="Georgia" panose="02040502050405020303" pitchFamily="18" charset="0"/>
            </a:rPr>
            <a:t> and </a:t>
          </a:r>
          <a:r>
            <a:rPr lang="en-US" sz="1200" u="sng" dirty="0" smtClean="0">
              <a:latin typeface="Georgia" panose="02040502050405020303" pitchFamily="18" charset="0"/>
            </a:rPr>
            <a:t>Canine</a:t>
          </a:r>
          <a:r>
            <a:rPr lang="en-US" sz="1200" dirty="0" smtClean="0">
              <a:latin typeface="Georgia" panose="02040502050405020303" pitchFamily="18" charset="0"/>
            </a:rPr>
            <a:t>.</a:t>
          </a:r>
          <a:endParaRPr lang="en-US" sz="1200" dirty="0">
            <a:latin typeface="Georgia" panose="02040502050405020303" pitchFamily="18" charset="0"/>
          </a:endParaRPr>
        </a:p>
      </dgm:t>
    </dgm:pt>
    <dgm:pt modelId="{11215244-EE48-4BC6-920C-35E12A3AD986}" type="parTrans" cxnId="{C5C167F1-3496-41E7-B206-4936A2E08E69}">
      <dgm:prSet/>
      <dgm:spPr/>
      <dgm:t>
        <a:bodyPr/>
        <a:lstStyle/>
        <a:p>
          <a:endParaRPr lang="en-US"/>
        </a:p>
      </dgm:t>
    </dgm:pt>
    <dgm:pt modelId="{7383912E-9493-4A89-8325-836939E26775}" type="sibTrans" cxnId="{C5C167F1-3496-41E7-B206-4936A2E08E69}">
      <dgm:prSet/>
      <dgm:spPr/>
      <dgm:t>
        <a:bodyPr/>
        <a:lstStyle/>
        <a:p>
          <a:endParaRPr lang="en-US"/>
        </a:p>
      </dgm:t>
    </dgm:pt>
    <dgm:pt modelId="{1951BF59-F884-4C24-8E5D-82592135A059}">
      <dgm:prSet custT="1"/>
      <dgm:spPr/>
      <dgm:t>
        <a:bodyPr/>
        <a:lstStyle/>
        <a:p>
          <a:pPr rtl="0"/>
          <a:r>
            <a:rPr lang="en-US" sz="1200" b="1" dirty="0" smtClean="0">
              <a:solidFill>
                <a:schemeClr val="accent6"/>
              </a:solidFill>
              <a:latin typeface="Georgia" panose="02040502050405020303" pitchFamily="18" charset="0"/>
            </a:rPr>
            <a:t>Model:</a:t>
          </a:r>
          <a:endParaRPr lang="en-US" sz="1200" dirty="0">
            <a:latin typeface="Georgia" panose="02040502050405020303" pitchFamily="18" charset="0"/>
          </a:endParaRPr>
        </a:p>
      </dgm:t>
    </dgm:pt>
    <dgm:pt modelId="{D2EB2E5D-3DCA-4E14-82D0-94E542904C69}" type="parTrans" cxnId="{742B6E7A-804B-4DD7-95DC-369ACDC722FE}">
      <dgm:prSet/>
      <dgm:spPr/>
      <dgm:t>
        <a:bodyPr/>
        <a:lstStyle/>
        <a:p>
          <a:endParaRPr lang="en-US"/>
        </a:p>
      </dgm:t>
    </dgm:pt>
    <dgm:pt modelId="{E6855030-D6A2-4476-BE5F-F0E5B5E15224}" type="sibTrans" cxnId="{742B6E7A-804B-4DD7-95DC-369ACDC722FE}">
      <dgm:prSet/>
      <dgm:spPr/>
      <dgm:t>
        <a:bodyPr/>
        <a:lstStyle/>
        <a:p>
          <a:endParaRPr lang="en-US"/>
        </a:p>
      </dgm:t>
    </dgm:pt>
    <dgm:pt modelId="{5B464F66-FD73-496E-A9B2-622A6C38BFD4}">
      <dgm:prSet custT="1"/>
      <dgm:spPr/>
      <dgm:t>
        <a:bodyPr/>
        <a:lstStyle/>
        <a:p>
          <a:pPr rtl="0"/>
          <a:r>
            <a:rPr lang="en-US" sz="1200" b="1" dirty="0" smtClean="0">
              <a:solidFill>
                <a:schemeClr val="accent6"/>
              </a:solidFill>
              <a:latin typeface="Georgia" panose="02040502050405020303" pitchFamily="18" charset="0"/>
            </a:rPr>
            <a:t>Driving Factors:</a:t>
          </a:r>
          <a:endParaRPr lang="en-US" sz="1200" dirty="0">
            <a:latin typeface="Georgia" panose="02040502050405020303" pitchFamily="18" charset="0"/>
          </a:endParaRPr>
        </a:p>
      </dgm:t>
    </dgm:pt>
    <dgm:pt modelId="{180EC7C0-3108-4B89-A9A3-C42C3853E6E6}" type="parTrans" cxnId="{9AF17109-8B1F-4036-A177-93F9D75F71B9}">
      <dgm:prSet/>
      <dgm:spPr/>
      <dgm:t>
        <a:bodyPr/>
        <a:lstStyle/>
        <a:p>
          <a:endParaRPr lang="en-US"/>
        </a:p>
      </dgm:t>
    </dgm:pt>
    <dgm:pt modelId="{46087C86-DD91-480F-B349-3A65A4AB3846}" type="sibTrans" cxnId="{9AF17109-8B1F-4036-A177-93F9D75F71B9}">
      <dgm:prSet/>
      <dgm:spPr/>
      <dgm:t>
        <a:bodyPr/>
        <a:lstStyle/>
        <a:p>
          <a:endParaRPr lang="en-US"/>
        </a:p>
      </dgm:t>
    </dgm:pt>
    <dgm:pt modelId="{1EB0A37C-2A40-4AC7-BD69-6E0525C7CE67}">
      <dgm:prSet custT="1"/>
      <dgm:spPr/>
      <dgm:t>
        <a:bodyPr/>
        <a:lstStyle/>
        <a:p>
          <a:pPr rtl="0"/>
          <a:r>
            <a:rPr lang="en-US" sz="1200" dirty="0" smtClean="0">
              <a:latin typeface="Georgia" panose="02040502050405020303" pitchFamily="18" charset="0"/>
            </a:rPr>
            <a:t>Recommend using </a:t>
          </a:r>
          <a:r>
            <a:rPr lang="en-US" sz="1200" b="1" u="sng" dirty="0" smtClean="0">
              <a:latin typeface="Georgia" panose="02040502050405020303" pitchFamily="18" charset="0"/>
            </a:rPr>
            <a:t>SKU Level</a:t>
          </a:r>
          <a:r>
            <a:rPr lang="en-US" sz="1200" b="1" dirty="0" smtClean="0">
              <a:latin typeface="Georgia" panose="02040502050405020303" pitchFamily="18" charset="0"/>
            </a:rPr>
            <a:t> </a:t>
          </a:r>
          <a:r>
            <a:rPr lang="en-US" sz="1200" dirty="0" smtClean="0">
              <a:latin typeface="Georgia" panose="02040502050405020303" pitchFamily="18" charset="0"/>
            </a:rPr>
            <a:t>model for all 31 SKUs since it tends to outperform the other 2 models (Cluster &amp; Unionized). </a:t>
          </a:r>
          <a:endParaRPr lang="en-US" sz="1200" dirty="0">
            <a:latin typeface="Georgia" panose="02040502050405020303" pitchFamily="18" charset="0"/>
          </a:endParaRPr>
        </a:p>
      </dgm:t>
    </dgm:pt>
    <dgm:pt modelId="{D1D15E6A-F10B-49F9-A5EC-C8D7DB94E0B8}" type="parTrans" cxnId="{05B62C93-60F7-45CE-8C7D-6EFD0DBC62B2}">
      <dgm:prSet/>
      <dgm:spPr/>
      <dgm:t>
        <a:bodyPr/>
        <a:lstStyle/>
        <a:p>
          <a:endParaRPr lang="en-US"/>
        </a:p>
      </dgm:t>
    </dgm:pt>
    <dgm:pt modelId="{A5ECAC3B-C14D-4815-864B-AD527FC6C854}" type="sibTrans" cxnId="{05B62C93-60F7-45CE-8C7D-6EFD0DBC62B2}">
      <dgm:prSet/>
      <dgm:spPr/>
      <dgm:t>
        <a:bodyPr/>
        <a:lstStyle/>
        <a:p>
          <a:endParaRPr lang="en-US"/>
        </a:p>
      </dgm:t>
    </dgm:pt>
    <dgm:pt modelId="{B9F86882-36DF-46CC-A710-7ECEBA8CA291}">
      <dgm:prSet custT="1"/>
      <dgm:spPr/>
      <dgm:t>
        <a:bodyPr/>
        <a:lstStyle/>
        <a:p>
          <a:pPr rtl="0"/>
          <a:r>
            <a:rPr lang="en-US" sz="1200" dirty="0" smtClean="0">
              <a:latin typeface="Georgia" panose="02040502050405020303" pitchFamily="18" charset="0"/>
            </a:rPr>
            <a:t>Clustering or Unionized Level model are not suggested.</a:t>
          </a:r>
          <a:endParaRPr lang="en-US" sz="1200" dirty="0">
            <a:latin typeface="Georgia" panose="02040502050405020303" pitchFamily="18" charset="0"/>
          </a:endParaRPr>
        </a:p>
      </dgm:t>
    </dgm:pt>
    <dgm:pt modelId="{91AE9EC0-A63D-4FC1-8620-35AC123E8995}" type="parTrans" cxnId="{7ABF943A-BE99-4CDC-A992-2D370958D542}">
      <dgm:prSet/>
      <dgm:spPr/>
      <dgm:t>
        <a:bodyPr/>
        <a:lstStyle/>
        <a:p>
          <a:endParaRPr lang="en-US"/>
        </a:p>
      </dgm:t>
    </dgm:pt>
    <dgm:pt modelId="{1AEC2F59-96A8-4294-B59A-FE6B69667F4D}" type="sibTrans" cxnId="{7ABF943A-BE99-4CDC-A992-2D370958D542}">
      <dgm:prSet/>
      <dgm:spPr/>
      <dgm:t>
        <a:bodyPr/>
        <a:lstStyle/>
        <a:p>
          <a:endParaRPr lang="en-US"/>
        </a:p>
      </dgm:t>
    </dgm:pt>
    <dgm:pt modelId="{D9E61B31-E844-4FB9-AD8D-C5740D2B7855}">
      <dgm:prSet custT="1"/>
      <dgm:spPr/>
      <dgm:t>
        <a:bodyPr/>
        <a:lstStyle/>
        <a:p>
          <a:pPr rtl="0"/>
          <a:r>
            <a:rPr lang="en-US" sz="1200" b="1" dirty="0" smtClean="0">
              <a:solidFill>
                <a:schemeClr val="accent6"/>
              </a:solidFill>
              <a:latin typeface="Georgia" panose="02040502050405020303" pitchFamily="18" charset="0"/>
            </a:rPr>
            <a:t>Results:</a:t>
          </a:r>
          <a:endParaRPr lang="en-US" sz="1200" dirty="0">
            <a:latin typeface="Georgia" panose="02040502050405020303" pitchFamily="18" charset="0"/>
          </a:endParaRPr>
        </a:p>
      </dgm:t>
    </dgm:pt>
    <dgm:pt modelId="{E8AB597F-8F78-4AE2-84B1-7D1E522F77D8}" type="parTrans" cxnId="{7AAC1472-E27F-4687-BD67-9490AF8E9379}">
      <dgm:prSet/>
      <dgm:spPr/>
      <dgm:t>
        <a:bodyPr/>
        <a:lstStyle/>
        <a:p>
          <a:endParaRPr lang="en-US"/>
        </a:p>
      </dgm:t>
    </dgm:pt>
    <dgm:pt modelId="{42030E8A-6272-4F66-9BE0-E8C76384941F}" type="sibTrans" cxnId="{7AAC1472-E27F-4687-BD67-9490AF8E9379}">
      <dgm:prSet/>
      <dgm:spPr/>
      <dgm:t>
        <a:bodyPr/>
        <a:lstStyle/>
        <a:p>
          <a:endParaRPr lang="en-US"/>
        </a:p>
      </dgm:t>
    </dgm:pt>
    <dgm:pt modelId="{EE86B41C-FB54-407B-BFCE-31509E707BFC}">
      <dgm:prSet custT="1"/>
      <dgm:spPr/>
      <dgm:t>
        <a:bodyPr/>
        <a:lstStyle/>
        <a:p>
          <a:pPr rtl="0"/>
          <a:r>
            <a:rPr lang="en-US" sz="1200" dirty="0" smtClean="0">
              <a:latin typeface="Georgia" panose="02040502050405020303" pitchFamily="18" charset="0"/>
            </a:rPr>
            <a:t>18 out of 31 SKUs have WAE smaller than 25%. </a:t>
          </a:r>
          <a:endParaRPr lang="en-US" sz="1200" dirty="0">
            <a:latin typeface="Georgia" panose="02040502050405020303" pitchFamily="18" charset="0"/>
          </a:endParaRPr>
        </a:p>
      </dgm:t>
    </dgm:pt>
    <dgm:pt modelId="{06522555-5B6D-4354-AF07-8831611DD7CA}" type="parTrans" cxnId="{C6671EEB-73A1-451B-9D9E-24FA54EF0D17}">
      <dgm:prSet/>
      <dgm:spPr/>
      <dgm:t>
        <a:bodyPr/>
        <a:lstStyle/>
        <a:p>
          <a:endParaRPr lang="en-US"/>
        </a:p>
      </dgm:t>
    </dgm:pt>
    <dgm:pt modelId="{9F205406-149C-4C37-B02D-AD0AD1C760B4}" type="sibTrans" cxnId="{C6671EEB-73A1-451B-9D9E-24FA54EF0D17}">
      <dgm:prSet/>
      <dgm:spPr/>
      <dgm:t>
        <a:bodyPr/>
        <a:lstStyle/>
        <a:p>
          <a:endParaRPr lang="en-US"/>
        </a:p>
      </dgm:t>
    </dgm:pt>
    <dgm:pt modelId="{3465BE4E-6940-4BA2-8C48-B1D6F8C183EC}">
      <dgm:prSet custT="1"/>
      <dgm:spPr/>
      <dgm:t>
        <a:bodyPr/>
        <a:lstStyle/>
        <a:p>
          <a:pPr rtl="0"/>
          <a:r>
            <a:rPr lang="en-US" sz="1200" dirty="0" smtClean="0">
              <a:latin typeface="Georgia" panose="02040502050405020303" pitchFamily="18" charset="0"/>
            </a:rPr>
            <a:t>Average WAE across all SKUs improves from 54% to 31%.</a:t>
          </a:r>
          <a:endParaRPr lang="en-US" sz="1200" dirty="0">
            <a:latin typeface="Georgia" panose="02040502050405020303" pitchFamily="18" charset="0"/>
          </a:endParaRPr>
        </a:p>
      </dgm:t>
    </dgm:pt>
    <dgm:pt modelId="{7FAB004E-0B17-4A3F-AF9E-D768839A94D9}" type="parTrans" cxnId="{BC1A27BE-CBDD-4BB6-9B1B-2602837BF70F}">
      <dgm:prSet/>
      <dgm:spPr/>
      <dgm:t>
        <a:bodyPr/>
        <a:lstStyle/>
        <a:p>
          <a:endParaRPr lang="en-US"/>
        </a:p>
      </dgm:t>
    </dgm:pt>
    <dgm:pt modelId="{EDCC199E-ADF7-4605-A099-C71CF3DB44DA}" type="sibTrans" cxnId="{BC1A27BE-CBDD-4BB6-9B1B-2602837BF70F}">
      <dgm:prSet/>
      <dgm:spPr/>
      <dgm:t>
        <a:bodyPr/>
        <a:lstStyle/>
        <a:p>
          <a:endParaRPr lang="en-US"/>
        </a:p>
      </dgm:t>
    </dgm:pt>
    <dgm:pt modelId="{B4970FEF-FB6A-43E3-9C63-1B7798F95D2C}">
      <dgm:prSet custT="1"/>
      <dgm:spPr/>
      <dgm:t>
        <a:bodyPr/>
        <a:lstStyle/>
        <a:p>
          <a:pPr rtl="0"/>
          <a:r>
            <a:rPr lang="en-US" sz="1200" b="1" dirty="0" smtClean="0">
              <a:solidFill>
                <a:schemeClr val="accent6"/>
              </a:solidFill>
              <a:latin typeface="Georgia" panose="02040502050405020303" pitchFamily="18" charset="0"/>
            </a:rPr>
            <a:t>Limitations:</a:t>
          </a:r>
          <a:endParaRPr lang="en-US" sz="1200" dirty="0">
            <a:latin typeface="Georgia" panose="02040502050405020303" pitchFamily="18" charset="0"/>
          </a:endParaRPr>
        </a:p>
      </dgm:t>
    </dgm:pt>
    <dgm:pt modelId="{C2C5217C-96D3-4C46-8996-82069DB7CDCA}" type="parTrans" cxnId="{5373F8E2-0F00-4CD8-AD16-704B9DC63D54}">
      <dgm:prSet/>
      <dgm:spPr/>
      <dgm:t>
        <a:bodyPr/>
        <a:lstStyle/>
        <a:p>
          <a:endParaRPr lang="en-US"/>
        </a:p>
      </dgm:t>
    </dgm:pt>
    <dgm:pt modelId="{8C15240A-F3AC-4D7C-96E6-83201A069B6C}" type="sibTrans" cxnId="{5373F8E2-0F00-4CD8-AD16-704B9DC63D54}">
      <dgm:prSet/>
      <dgm:spPr/>
      <dgm:t>
        <a:bodyPr/>
        <a:lstStyle/>
        <a:p>
          <a:endParaRPr lang="en-US"/>
        </a:p>
      </dgm:t>
    </dgm:pt>
    <dgm:pt modelId="{836BF9EB-84C0-4EDA-9594-44A3E82BFFC2}">
      <dgm:prSet custT="1"/>
      <dgm:spPr/>
      <dgm:t>
        <a:bodyPr/>
        <a:lstStyle/>
        <a:p>
          <a:pPr rtl="0"/>
          <a:r>
            <a:rPr lang="en-US" sz="1200" dirty="0" smtClean="0">
              <a:latin typeface="Georgia" panose="02040502050405020303" pitchFamily="18" charset="0"/>
            </a:rPr>
            <a:t>At least </a:t>
          </a:r>
          <a:r>
            <a:rPr lang="en-US" sz="1200" b="1" u="sng" dirty="0" smtClean="0">
              <a:latin typeface="Georgia" panose="02040502050405020303" pitchFamily="18" charset="0"/>
            </a:rPr>
            <a:t>25 months </a:t>
          </a:r>
          <a:r>
            <a:rPr lang="en-US" sz="1200" dirty="0" smtClean="0">
              <a:latin typeface="Georgia" panose="02040502050405020303" pitchFamily="18" charset="0"/>
            </a:rPr>
            <a:t>of data are required for both Sales In and Sales Out forecasting models</a:t>
          </a:r>
          <a:endParaRPr lang="en-US" sz="1200" dirty="0">
            <a:latin typeface="Georgia" panose="02040502050405020303" pitchFamily="18" charset="0"/>
          </a:endParaRPr>
        </a:p>
      </dgm:t>
    </dgm:pt>
    <dgm:pt modelId="{B5CDC4B5-548F-48EF-852C-258BA1224665}" type="parTrans" cxnId="{7FF82E84-8D4E-40DD-B6F2-5183D9AA3BF9}">
      <dgm:prSet/>
      <dgm:spPr/>
      <dgm:t>
        <a:bodyPr/>
        <a:lstStyle/>
        <a:p>
          <a:endParaRPr lang="en-US"/>
        </a:p>
      </dgm:t>
    </dgm:pt>
    <dgm:pt modelId="{A0484B81-39B7-4765-BA64-8EAAD2E646D4}" type="sibTrans" cxnId="{7FF82E84-8D4E-40DD-B6F2-5183D9AA3BF9}">
      <dgm:prSet/>
      <dgm:spPr/>
      <dgm:t>
        <a:bodyPr/>
        <a:lstStyle/>
        <a:p>
          <a:endParaRPr lang="en-US"/>
        </a:p>
      </dgm:t>
    </dgm:pt>
    <dgm:pt modelId="{AB432541-1B5E-4605-9B54-820521BD406C}">
      <dgm:prSet custT="1"/>
      <dgm:spPr/>
      <dgm:t>
        <a:bodyPr/>
        <a:lstStyle/>
        <a:p>
          <a:pPr rtl="0"/>
          <a:r>
            <a:rPr lang="en-US" sz="1200" b="1" u="sng" dirty="0" smtClean="0">
              <a:latin typeface="Georgia" panose="02040502050405020303" pitchFamily="18" charset="0"/>
            </a:rPr>
            <a:t>Highly-seasonal</a:t>
          </a:r>
          <a:r>
            <a:rPr lang="en-US" sz="1200" b="1" dirty="0" smtClean="0">
              <a:latin typeface="Georgia" panose="02040502050405020303" pitchFamily="18" charset="0"/>
            </a:rPr>
            <a:t> </a:t>
          </a:r>
          <a:r>
            <a:rPr lang="en-US" sz="1200" dirty="0" smtClean="0">
              <a:latin typeface="Georgia" panose="02040502050405020303" pitchFamily="18" charset="0"/>
            </a:rPr>
            <a:t>SKUs and </a:t>
          </a:r>
          <a:r>
            <a:rPr lang="en-US" sz="1200" b="1" u="sng" dirty="0" smtClean="0">
              <a:latin typeface="Georgia" panose="02040502050405020303" pitchFamily="18" charset="0"/>
            </a:rPr>
            <a:t>special events </a:t>
          </a:r>
          <a:r>
            <a:rPr lang="en-US" sz="1200" dirty="0" smtClean="0">
              <a:latin typeface="Georgia" panose="02040502050405020303" pitchFamily="18" charset="0"/>
            </a:rPr>
            <a:t>(e.g. BOGO promotions) are difficult to be forecasted.</a:t>
          </a:r>
          <a:endParaRPr lang="en-US" sz="1200" dirty="0">
            <a:latin typeface="Georgia" panose="02040502050405020303" pitchFamily="18" charset="0"/>
          </a:endParaRPr>
        </a:p>
      </dgm:t>
    </dgm:pt>
    <dgm:pt modelId="{04E97EFE-6AE8-4522-8E09-45E9A272362C}" type="parTrans" cxnId="{1FA022EC-F389-4F5E-B5F1-9F78C605B5A0}">
      <dgm:prSet/>
      <dgm:spPr/>
      <dgm:t>
        <a:bodyPr/>
        <a:lstStyle/>
        <a:p>
          <a:endParaRPr lang="en-US"/>
        </a:p>
      </dgm:t>
    </dgm:pt>
    <dgm:pt modelId="{C2F60ECB-DD6D-4770-B234-7DBEA8827434}" type="sibTrans" cxnId="{1FA022EC-F389-4F5E-B5F1-9F78C605B5A0}">
      <dgm:prSet/>
      <dgm:spPr/>
      <dgm:t>
        <a:bodyPr/>
        <a:lstStyle/>
        <a:p>
          <a:endParaRPr lang="en-US"/>
        </a:p>
      </dgm:t>
    </dgm:pt>
    <dgm:pt modelId="{3B64180B-B739-4C58-BBB8-BA3B0E59D2BA}" type="pres">
      <dgm:prSet presAssocID="{C58A4EDD-FB2F-4004-B6E4-F8379761EE66}" presName="linear" presStyleCnt="0">
        <dgm:presLayoutVars>
          <dgm:animLvl val="lvl"/>
          <dgm:resizeHandles val="exact"/>
        </dgm:presLayoutVars>
      </dgm:prSet>
      <dgm:spPr/>
      <dgm:t>
        <a:bodyPr/>
        <a:lstStyle/>
        <a:p>
          <a:endParaRPr lang="en-US"/>
        </a:p>
      </dgm:t>
    </dgm:pt>
    <dgm:pt modelId="{34293E19-65C5-4DA6-BD0D-04FF196BD3D6}" type="pres">
      <dgm:prSet presAssocID="{BE027779-B99F-4A46-ADBA-E9C9B2647534}" presName="parentText" presStyleLbl="node1" presStyleIdx="0" presStyleCnt="2" custScaleY="39987" custLinFactNeighborY="-86697">
        <dgm:presLayoutVars>
          <dgm:chMax val="0"/>
          <dgm:bulletEnabled val="1"/>
        </dgm:presLayoutVars>
      </dgm:prSet>
      <dgm:spPr/>
      <dgm:t>
        <a:bodyPr/>
        <a:lstStyle/>
        <a:p>
          <a:endParaRPr lang="en-US"/>
        </a:p>
      </dgm:t>
    </dgm:pt>
    <dgm:pt modelId="{D2723F93-BB9E-40FC-ACFE-56FDCBF6B2D5}" type="pres">
      <dgm:prSet presAssocID="{BE027779-B99F-4A46-ADBA-E9C9B2647534}" presName="childText" presStyleLbl="revTx" presStyleIdx="0" presStyleCnt="2" custLinFactNeighborY="-73634">
        <dgm:presLayoutVars>
          <dgm:bulletEnabled val="1"/>
        </dgm:presLayoutVars>
      </dgm:prSet>
      <dgm:spPr/>
      <dgm:t>
        <a:bodyPr/>
        <a:lstStyle/>
        <a:p>
          <a:endParaRPr lang="en-US"/>
        </a:p>
      </dgm:t>
    </dgm:pt>
    <dgm:pt modelId="{ED7F2778-C8E5-4F41-9009-9F1755FC7852}" type="pres">
      <dgm:prSet presAssocID="{ED09CEC0-2528-4232-A947-9440A1550028}" presName="parentText" presStyleLbl="node1" presStyleIdx="1" presStyleCnt="2" custScaleY="37081" custLinFactNeighborX="-464" custLinFactNeighborY="-42809">
        <dgm:presLayoutVars>
          <dgm:chMax val="0"/>
          <dgm:bulletEnabled val="1"/>
        </dgm:presLayoutVars>
      </dgm:prSet>
      <dgm:spPr/>
      <dgm:t>
        <a:bodyPr/>
        <a:lstStyle/>
        <a:p>
          <a:endParaRPr lang="en-US"/>
        </a:p>
      </dgm:t>
    </dgm:pt>
    <dgm:pt modelId="{B2C4168B-8BBF-4CBF-A04B-2F05A5347651}" type="pres">
      <dgm:prSet presAssocID="{ED09CEC0-2528-4232-A947-9440A1550028}" presName="childText" presStyleLbl="revTx" presStyleIdx="1" presStyleCnt="2" custScaleY="29667" custLinFactNeighborX="347" custLinFactNeighborY="-95019">
        <dgm:presLayoutVars>
          <dgm:bulletEnabled val="1"/>
        </dgm:presLayoutVars>
      </dgm:prSet>
      <dgm:spPr/>
      <dgm:t>
        <a:bodyPr/>
        <a:lstStyle/>
        <a:p>
          <a:endParaRPr lang="en-US"/>
        </a:p>
      </dgm:t>
    </dgm:pt>
  </dgm:ptLst>
  <dgm:cxnLst>
    <dgm:cxn modelId="{A70C90A8-33DF-463B-919D-373E973BB8B3}" srcId="{BE027779-B99F-4A46-ADBA-E9C9B2647534}" destId="{71F50DC6-8B42-49D3-B1B4-32117603B8BC}" srcOrd="0" destOrd="0" parTransId="{D163CC89-F66A-4258-8C4C-32826934D63F}" sibTransId="{6CEFBAC4-E5CC-47C1-9E64-0CECB6037463}"/>
    <dgm:cxn modelId="{2BD00EDD-DBB0-4753-B367-ED47C4423500}" type="presOf" srcId="{BE027779-B99F-4A46-ADBA-E9C9B2647534}" destId="{34293E19-65C5-4DA6-BD0D-04FF196BD3D6}" srcOrd="0" destOrd="0" presId="urn:microsoft.com/office/officeart/2005/8/layout/vList2"/>
    <dgm:cxn modelId="{FA7C8C53-4E7E-48F0-A247-5CBCBA1014DF}" type="presOf" srcId="{836BF9EB-84C0-4EDA-9594-44A3E82BFFC2}" destId="{B2C4168B-8BBF-4CBF-A04B-2F05A5347651}" srcOrd="0" destOrd="11" presId="urn:microsoft.com/office/officeart/2005/8/layout/vList2"/>
    <dgm:cxn modelId="{47CF936D-A014-4110-82FE-7AE85E194278}" srcId="{C58A4EDD-FB2F-4004-B6E4-F8379761EE66}" destId="{ED09CEC0-2528-4232-A947-9440A1550028}" srcOrd="1" destOrd="0" parTransId="{8DCAE298-765B-41E1-B49A-9E8FF8117E76}" sibTransId="{80600845-36E8-4C7B-98E5-1A9C41D68359}"/>
    <dgm:cxn modelId="{CF2DEAE1-34BC-420F-AD97-423832B4FCED}" type="presOf" srcId="{417D02AD-A788-406D-99E7-FE64A7D83669}" destId="{B2C4168B-8BBF-4CBF-A04B-2F05A5347651}" srcOrd="0" destOrd="5" presId="urn:microsoft.com/office/officeart/2005/8/layout/vList2"/>
    <dgm:cxn modelId="{B6C3F51E-CEBC-4BD6-A725-D4DF954B21A1}" type="presOf" srcId="{ED09CEC0-2528-4232-A947-9440A1550028}" destId="{ED7F2778-C8E5-4F41-9009-9F1755FC7852}" srcOrd="0" destOrd="0" presId="urn:microsoft.com/office/officeart/2005/8/layout/vList2"/>
    <dgm:cxn modelId="{387AB5F2-F143-4DB3-92AC-B9A9D7EEE204}" type="presOf" srcId="{EE86B41C-FB54-407B-BFCE-31509E707BFC}" destId="{B2C4168B-8BBF-4CBF-A04B-2F05A5347651}" srcOrd="0" destOrd="8" presId="urn:microsoft.com/office/officeart/2005/8/layout/vList2"/>
    <dgm:cxn modelId="{D45319C3-748F-4D8A-A724-5AAA8E574BCD}" type="presOf" srcId="{3465BE4E-6940-4BA2-8C48-B1D6F8C183EC}" destId="{B2C4168B-8BBF-4CBF-A04B-2F05A5347651}" srcOrd="0" destOrd="9" presId="urn:microsoft.com/office/officeart/2005/8/layout/vList2"/>
    <dgm:cxn modelId="{9AED751C-3BC4-40D3-B878-5A0371E81A59}" type="presOf" srcId="{5B464F66-FD73-496E-A9B2-622A6C38BFD4}" destId="{B2C4168B-8BBF-4CBF-A04B-2F05A5347651}" srcOrd="0" destOrd="3" presId="urn:microsoft.com/office/officeart/2005/8/layout/vList2"/>
    <dgm:cxn modelId="{225E9A33-9881-45AC-B961-A98628F0D4EA}" type="presOf" srcId="{AB432541-1B5E-4605-9B54-820521BD406C}" destId="{B2C4168B-8BBF-4CBF-A04B-2F05A5347651}" srcOrd="0" destOrd="12" presId="urn:microsoft.com/office/officeart/2005/8/layout/vList2"/>
    <dgm:cxn modelId="{05B62C93-60F7-45CE-8C7D-6EFD0DBC62B2}" srcId="{1951BF59-F884-4C24-8E5D-82592135A059}" destId="{1EB0A37C-2A40-4AC7-BD69-6E0525C7CE67}" srcOrd="0" destOrd="0" parTransId="{D1D15E6A-F10B-49F9-A5EC-C8D7DB94E0B8}" sibTransId="{A5ECAC3B-C14D-4815-864B-AD527FC6C854}"/>
    <dgm:cxn modelId="{9AF17109-8B1F-4036-A177-93F9D75F71B9}" srcId="{ED09CEC0-2528-4232-A947-9440A1550028}" destId="{5B464F66-FD73-496E-A9B2-622A6C38BFD4}" srcOrd="1" destOrd="0" parTransId="{180EC7C0-3108-4B89-A9A3-C42C3853E6E6}" sibTransId="{46087C86-DD91-480F-B349-3A65A4AB3846}"/>
    <dgm:cxn modelId="{BC1A27BE-CBDD-4BB6-9B1B-2602837BF70F}" srcId="{D9E61B31-E844-4FB9-AD8D-C5740D2B7855}" destId="{3465BE4E-6940-4BA2-8C48-B1D6F8C183EC}" srcOrd="1" destOrd="0" parTransId="{7FAB004E-0B17-4A3F-AF9E-D768839A94D9}" sibTransId="{EDCC199E-ADF7-4605-A099-C71CF3DB44DA}"/>
    <dgm:cxn modelId="{F9B6FED2-FC4C-4967-A540-A42C38EC2A69}" type="presOf" srcId="{D9E61B31-E844-4FB9-AD8D-C5740D2B7855}" destId="{B2C4168B-8BBF-4CBF-A04B-2F05A5347651}" srcOrd="0" destOrd="7" presId="urn:microsoft.com/office/officeart/2005/8/layout/vList2"/>
    <dgm:cxn modelId="{521EAFD1-F5B0-4293-ACF7-38C6FAFFCB26}" type="presOf" srcId="{75FAABEF-7D8E-465E-BAE3-FFFCB3E99AE0}" destId="{B2C4168B-8BBF-4CBF-A04B-2F05A5347651}" srcOrd="0" destOrd="4" presId="urn:microsoft.com/office/officeart/2005/8/layout/vList2"/>
    <dgm:cxn modelId="{F5D73D2D-31D1-4361-A5F1-57C69A29C3E3}" srcId="{5B464F66-FD73-496E-A9B2-622A6C38BFD4}" destId="{75FAABEF-7D8E-465E-BAE3-FFFCB3E99AE0}" srcOrd="0" destOrd="0" parTransId="{88DB21AB-2D53-4ED5-A4AE-46EC57B0DFC5}" sibTransId="{E998A20B-58BE-4BC7-9106-B889ECBB527F}"/>
    <dgm:cxn modelId="{5373F8E2-0F00-4CD8-AD16-704B9DC63D54}" srcId="{ED09CEC0-2528-4232-A947-9440A1550028}" destId="{B4970FEF-FB6A-43E3-9C63-1B7798F95D2C}" srcOrd="3" destOrd="0" parTransId="{C2C5217C-96D3-4C46-8996-82069DB7CDCA}" sibTransId="{8C15240A-F3AC-4D7C-96E6-83201A069B6C}"/>
    <dgm:cxn modelId="{6E89C3E5-3614-45F2-B2C4-34EFAC43F231}" type="presOf" srcId="{B4970FEF-FB6A-43E3-9C63-1B7798F95D2C}" destId="{B2C4168B-8BBF-4CBF-A04B-2F05A5347651}" srcOrd="0" destOrd="10" presId="urn:microsoft.com/office/officeart/2005/8/layout/vList2"/>
    <dgm:cxn modelId="{26E47558-24E4-4FDE-A65C-72A661A60610}" type="presOf" srcId="{D7877497-2607-42CF-BEB7-018743A4AE5D}" destId="{D2723F93-BB9E-40FC-ACFE-56FDCBF6B2D5}" srcOrd="0" destOrd="1" presId="urn:microsoft.com/office/officeart/2005/8/layout/vList2"/>
    <dgm:cxn modelId="{8E4CB940-172D-4BF3-8D60-2EEDA1CA3EA4}" srcId="{5B464F66-FD73-496E-A9B2-622A6C38BFD4}" destId="{417D02AD-A788-406D-99E7-FE64A7D83669}" srcOrd="1" destOrd="0" parTransId="{86BC5D2E-8374-4B4E-AF25-056BF7A4FF97}" sibTransId="{6ADC71A2-0207-4D55-A8EB-E43066A55C68}"/>
    <dgm:cxn modelId="{E815C0BF-4042-4E36-BF1B-4AD335D0C556}" type="presOf" srcId="{C58A4EDD-FB2F-4004-B6E4-F8379761EE66}" destId="{3B64180B-B739-4C58-BBB8-BA3B0E59D2BA}" srcOrd="0" destOrd="0" presId="urn:microsoft.com/office/officeart/2005/8/layout/vList2"/>
    <dgm:cxn modelId="{6830091D-C811-4978-9FA2-74ADF2267F47}" type="presOf" srcId="{8E5CF46B-8F92-4CA1-8C66-CF954F6B34F0}" destId="{D2723F93-BB9E-40FC-ACFE-56FDCBF6B2D5}" srcOrd="0" destOrd="2" presId="urn:microsoft.com/office/officeart/2005/8/layout/vList2"/>
    <dgm:cxn modelId="{64937C80-7032-47B1-8AA8-393B17A18CC2}" srcId="{C58A4EDD-FB2F-4004-B6E4-F8379761EE66}" destId="{BE027779-B99F-4A46-ADBA-E9C9B2647534}" srcOrd="0" destOrd="0" parTransId="{019CDB8D-DFBE-485A-A00C-ABAC580E362E}" sibTransId="{46746A30-8566-45A4-B370-A2F9D7B94631}"/>
    <dgm:cxn modelId="{7FF82E84-8D4E-40DD-B6F2-5183D9AA3BF9}" srcId="{B4970FEF-FB6A-43E3-9C63-1B7798F95D2C}" destId="{836BF9EB-84C0-4EDA-9594-44A3E82BFFC2}" srcOrd="0" destOrd="0" parTransId="{B5CDC4B5-548F-48EF-852C-258BA1224665}" sibTransId="{A0484B81-39B7-4765-BA64-8EAAD2E646D4}"/>
    <dgm:cxn modelId="{8C5D9E6A-8CA4-48C8-BDEA-A45518B2BABE}" type="presOf" srcId="{D5A43587-4AA3-4F93-9974-4F9D141CB544}" destId="{B2C4168B-8BBF-4CBF-A04B-2F05A5347651}" srcOrd="0" destOrd="6" presId="urn:microsoft.com/office/officeart/2005/8/layout/vList2"/>
    <dgm:cxn modelId="{7ABF943A-BE99-4CDC-A992-2D370958D542}" srcId="{1951BF59-F884-4C24-8E5D-82592135A059}" destId="{B9F86882-36DF-46CC-A710-7ECEBA8CA291}" srcOrd="1" destOrd="0" parTransId="{91AE9EC0-A63D-4FC1-8620-35AC123E8995}" sibTransId="{1AEC2F59-96A8-4294-B59A-FE6B69667F4D}"/>
    <dgm:cxn modelId="{7AAC1472-E27F-4687-BD67-9490AF8E9379}" srcId="{ED09CEC0-2528-4232-A947-9440A1550028}" destId="{D9E61B31-E844-4FB9-AD8D-C5740D2B7855}" srcOrd="2" destOrd="0" parTransId="{E8AB597F-8F78-4AE2-84B1-7D1E522F77D8}" sibTransId="{42030E8A-6272-4F66-9BE0-E8C76384941F}"/>
    <dgm:cxn modelId="{79DDFA0C-02FD-4961-83C3-FD0E882D7889}" srcId="{BE027779-B99F-4A46-ADBA-E9C9B2647534}" destId="{8E5CF46B-8F92-4CA1-8C66-CF954F6B34F0}" srcOrd="2" destOrd="0" parTransId="{5D6A4BDF-0DDA-4702-A26B-8F14BFAB3B0D}" sibTransId="{93B26D54-3942-4F89-AAA4-ABCF97D6CC87}"/>
    <dgm:cxn modelId="{C6671EEB-73A1-451B-9D9E-24FA54EF0D17}" srcId="{D9E61B31-E844-4FB9-AD8D-C5740D2B7855}" destId="{EE86B41C-FB54-407B-BFCE-31509E707BFC}" srcOrd="0" destOrd="0" parTransId="{06522555-5B6D-4354-AF07-8831611DD7CA}" sibTransId="{9F205406-149C-4C37-B02D-AD0AD1C760B4}"/>
    <dgm:cxn modelId="{E9DBA445-86F3-46B2-B5E9-A23DA6DA2750}" type="presOf" srcId="{1EB0A37C-2A40-4AC7-BD69-6E0525C7CE67}" destId="{B2C4168B-8BBF-4CBF-A04B-2F05A5347651}" srcOrd="0" destOrd="1" presId="urn:microsoft.com/office/officeart/2005/8/layout/vList2"/>
    <dgm:cxn modelId="{671190D8-A34D-407C-B6C3-AD89B198E908}" type="presOf" srcId="{B9F86882-36DF-46CC-A710-7ECEBA8CA291}" destId="{B2C4168B-8BBF-4CBF-A04B-2F05A5347651}" srcOrd="0" destOrd="2" presId="urn:microsoft.com/office/officeart/2005/8/layout/vList2"/>
    <dgm:cxn modelId="{1FA022EC-F389-4F5E-B5F1-9F78C605B5A0}" srcId="{B4970FEF-FB6A-43E3-9C63-1B7798F95D2C}" destId="{AB432541-1B5E-4605-9B54-820521BD406C}" srcOrd="1" destOrd="0" parTransId="{04E97EFE-6AE8-4522-8E09-45E9A272362C}" sibTransId="{C2F60ECB-DD6D-4770-B234-7DBEA8827434}"/>
    <dgm:cxn modelId="{C5C167F1-3496-41E7-B206-4936A2E08E69}" srcId="{5B464F66-FD73-496E-A9B2-622A6C38BFD4}" destId="{D5A43587-4AA3-4F93-9974-4F9D141CB544}" srcOrd="2" destOrd="0" parTransId="{11215244-EE48-4BC6-920C-35E12A3AD986}" sibTransId="{7383912E-9493-4A89-8325-836939E26775}"/>
    <dgm:cxn modelId="{C1BCBA62-5010-4D7F-B023-23B21B33E5AC}" type="presOf" srcId="{71F50DC6-8B42-49D3-B1B4-32117603B8BC}" destId="{D2723F93-BB9E-40FC-ACFE-56FDCBF6B2D5}" srcOrd="0" destOrd="0" presId="urn:microsoft.com/office/officeart/2005/8/layout/vList2"/>
    <dgm:cxn modelId="{E8905FAC-1248-4A4A-9974-43E583EDE203}" srcId="{BE027779-B99F-4A46-ADBA-E9C9B2647534}" destId="{D7877497-2607-42CF-BEB7-018743A4AE5D}" srcOrd="1" destOrd="0" parTransId="{4383FA0E-BE55-4713-8A87-C1DB93925767}" sibTransId="{A901F761-ECC0-4A64-9639-CC1DE824FA1C}"/>
    <dgm:cxn modelId="{742B6E7A-804B-4DD7-95DC-369ACDC722FE}" srcId="{ED09CEC0-2528-4232-A947-9440A1550028}" destId="{1951BF59-F884-4C24-8E5D-82592135A059}" srcOrd="0" destOrd="0" parTransId="{D2EB2E5D-3DCA-4E14-82D0-94E542904C69}" sibTransId="{E6855030-D6A2-4476-BE5F-F0E5B5E15224}"/>
    <dgm:cxn modelId="{6B2234F3-6CBA-4C57-97C4-5E8C6D2E1F28}" type="presOf" srcId="{1951BF59-F884-4C24-8E5D-82592135A059}" destId="{B2C4168B-8BBF-4CBF-A04B-2F05A5347651}" srcOrd="0" destOrd="0" presId="urn:microsoft.com/office/officeart/2005/8/layout/vList2"/>
    <dgm:cxn modelId="{686AD96C-706C-4ABC-B096-09EF86642CF0}" type="presParOf" srcId="{3B64180B-B739-4C58-BBB8-BA3B0E59D2BA}" destId="{34293E19-65C5-4DA6-BD0D-04FF196BD3D6}" srcOrd="0" destOrd="0" presId="urn:microsoft.com/office/officeart/2005/8/layout/vList2"/>
    <dgm:cxn modelId="{532ECFC5-58BD-444D-A728-974234C7F7B3}" type="presParOf" srcId="{3B64180B-B739-4C58-BBB8-BA3B0E59D2BA}" destId="{D2723F93-BB9E-40FC-ACFE-56FDCBF6B2D5}" srcOrd="1" destOrd="0" presId="urn:microsoft.com/office/officeart/2005/8/layout/vList2"/>
    <dgm:cxn modelId="{BDEA14E0-0613-4C53-AAA0-C7E69C476E35}" type="presParOf" srcId="{3B64180B-B739-4C58-BBB8-BA3B0E59D2BA}" destId="{ED7F2778-C8E5-4F41-9009-9F1755FC7852}" srcOrd="2" destOrd="0" presId="urn:microsoft.com/office/officeart/2005/8/layout/vList2"/>
    <dgm:cxn modelId="{95334014-85A2-481A-AA5A-75C70EA0A40B}" type="presParOf" srcId="{3B64180B-B739-4C58-BBB8-BA3B0E59D2BA}" destId="{B2C4168B-8BBF-4CBF-A04B-2F05A534765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3BC598-FC8D-4EBF-B87B-57ADAF8CA5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60D0E98-63A9-4F85-8605-961008C4A0D7}">
      <dgm:prSet/>
      <dgm:spPr/>
      <dgm:t>
        <a:bodyPr/>
        <a:lstStyle/>
        <a:p>
          <a:pPr rtl="0"/>
          <a:r>
            <a:rPr lang="en-US" b="1" dirty="0" smtClean="0">
              <a:solidFill>
                <a:srgbClr val="002060"/>
              </a:solidFill>
            </a:rPr>
            <a:t>Product</a:t>
          </a:r>
          <a:endParaRPr lang="en-US" b="1" dirty="0">
            <a:solidFill>
              <a:srgbClr val="002060"/>
            </a:solidFill>
          </a:endParaRPr>
        </a:p>
      </dgm:t>
    </dgm:pt>
    <dgm:pt modelId="{F977DC00-627F-4567-988E-E4F28001F012}" type="parTrans" cxnId="{A91C1F90-716E-4673-8553-EBF055D86486}">
      <dgm:prSet/>
      <dgm:spPr/>
      <dgm:t>
        <a:bodyPr/>
        <a:lstStyle/>
        <a:p>
          <a:endParaRPr lang="en-US"/>
        </a:p>
      </dgm:t>
    </dgm:pt>
    <dgm:pt modelId="{4F3B2AB9-43AC-4047-986F-2CE1A6EE74B5}" type="sibTrans" cxnId="{A91C1F90-716E-4673-8553-EBF055D86486}">
      <dgm:prSet/>
      <dgm:spPr/>
      <dgm:t>
        <a:bodyPr/>
        <a:lstStyle/>
        <a:p>
          <a:endParaRPr lang="en-US"/>
        </a:p>
      </dgm:t>
    </dgm:pt>
    <dgm:pt modelId="{0DEB1254-10D6-4C3C-9FE9-2E065D959374}">
      <dgm:prSet/>
      <dgm:spPr/>
      <dgm:t>
        <a:bodyPr/>
        <a:lstStyle/>
        <a:p>
          <a:pPr marL="114300" lvl="1" indent="0" algn="l" defTabSz="622300" rtl="0">
            <a:lnSpc>
              <a:spcPct val="90000"/>
            </a:lnSpc>
            <a:spcBef>
              <a:spcPct val="0"/>
            </a:spcBef>
            <a:spcAft>
              <a:spcPct val="20000"/>
            </a:spcAft>
            <a:buNone/>
          </a:pPr>
          <a:r>
            <a:rPr lang="en-US" b="1" dirty="0" smtClean="0">
              <a:latin typeface="Georgia" panose="02040502050405020303" pitchFamily="18" charset="0"/>
            </a:rPr>
            <a:t>Model: </a:t>
          </a:r>
          <a:r>
            <a:rPr lang="en-US" u="none" dirty="0" smtClean="0">
              <a:latin typeface="Georgia" panose="02040502050405020303" pitchFamily="18" charset="0"/>
            </a:rPr>
            <a:t>A single moving-average model </a:t>
          </a:r>
          <a:r>
            <a:rPr lang="en-US" dirty="0" smtClean="0">
              <a:latin typeface="Georgia" panose="02040502050405020303" pitchFamily="18" charset="0"/>
            </a:rPr>
            <a:t>(</a:t>
          </a:r>
          <a:r>
            <a:rPr lang="en-US" b="1" u="sng" dirty="0" smtClean="0">
              <a:latin typeface="Georgia" panose="02040502050405020303" pitchFamily="18" charset="0"/>
            </a:rPr>
            <a:t>Unionized level</a:t>
          </a:r>
          <a:r>
            <a:rPr lang="en-US" dirty="0" smtClean="0">
              <a:latin typeface="Georgia" panose="02040502050405020303" pitchFamily="18" charset="0"/>
            </a:rPr>
            <a:t>) provides the best forecast.</a:t>
          </a:r>
          <a:endParaRPr lang="en-US" dirty="0">
            <a:latin typeface="Georgia" panose="02040502050405020303" pitchFamily="18" charset="0"/>
          </a:endParaRPr>
        </a:p>
      </dgm:t>
    </dgm:pt>
    <dgm:pt modelId="{6B77FB9D-4D22-42BF-B7F5-23031C2BBB57}" type="parTrans" cxnId="{611CDE15-A11A-484D-B6A2-8CC341B57D5B}">
      <dgm:prSet/>
      <dgm:spPr/>
      <dgm:t>
        <a:bodyPr/>
        <a:lstStyle/>
        <a:p>
          <a:endParaRPr lang="en-US"/>
        </a:p>
      </dgm:t>
    </dgm:pt>
    <dgm:pt modelId="{A0AA1C5A-11F9-4026-AB88-557097FFA196}" type="sibTrans" cxnId="{611CDE15-A11A-484D-B6A2-8CC341B57D5B}">
      <dgm:prSet/>
      <dgm:spPr/>
      <dgm:t>
        <a:bodyPr/>
        <a:lstStyle/>
        <a:p>
          <a:endParaRPr lang="en-US"/>
        </a:p>
      </dgm:t>
    </dgm:pt>
    <dgm:pt modelId="{CA9F6112-BC2C-4F41-9054-7FABE1D284F0}">
      <dgm:prSet/>
      <dgm:spPr/>
      <dgm:t>
        <a:bodyPr/>
        <a:lstStyle/>
        <a:p>
          <a:pPr rtl="0"/>
          <a:r>
            <a:rPr lang="en-US" b="1" dirty="0" smtClean="0">
              <a:solidFill>
                <a:schemeClr val="accent6"/>
              </a:solidFill>
              <a:latin typeface="Georgia" panose="02040502050405020303" pitchFamily="18" charset="0"/>
            </a:rPr>
            <a:t>Model:</a:t>
          </a:r>
          <a:endParaRPr lang="en-US" b="1" dirty="0">
            <a:solidFill>
              <a:schemeClr val="accent6"/>
            </a:solidFill>
            <a:latin typeface="Georgia" panose="02040502050405020303" pitchFamily="18" charset="0"/>
          </a:endParaRPr>
        </a:p>
      </dgm:t>
    </dgm:pt>
    <dgm:pt modelId="{3FFA5338-3664-4CD8-9FD3-2C1A332AE066}" type="parTrans" cxnId="{133C7A8F-0EDF-4663-A93D-203CDA0EAC5A}">
      <dgm:prSet/>
      <dgm:spPr/>
      <dgm:t>
        <a:bodyPr/>
        <a:lstStyle/>
        <a:p>
          <a:endParaRPr lang="en-US"/>
        </a:p>
      </dgm:t>
    </dgm:pt>
    <dgm:pt modelId="{40E2F461-1B28-4CC7-957D-B51C716FC73C}" type="sibTrans" cxnId="{133C7A8F-0EDF-4663-A93D-203CDA0EAC5A}">
      <dgm:prSet/>
      <dgm:spPr/>
      <dgm:t>
        <a:bodyPr/>
        <a:lstStyle/>
        <a:p>
          <a:endParaRPr lang="en-US"/>
        </a:p>
      </dgm:t>
    </dgm:pt>
    <dgm:pt modelId="{23C1D4AC-EBBE-4116-B21B-B59B10ED2F59}">
      <dgm:prSet/>
      <dgm:spPr/>
      <dgm:t>
        <a:bodyPr/>
        <a:lstStyle/>
        <a:p>
          <a:pPr rtl="0"/>
          <a:r>
            <a:rPr lang="en-US" b="1" dirty="0" smtClean="0">
              <a:solidFill>
                <a:srgbClr val="002060"/>
              </a:solidFill>
            </a:rPr>
            <a:t>Model</a:t>
          </a:r>
          <a:endParaRPr lang="en-US" b="1" dirty="0">
            <a:solidFill>
              <a:srgbClr val="002060"/>
            </a:solidFill>
          </a:endParaRPr>
        </a:p>
      </dgm:t>
    </dgm:pt>
    <dgm:pt modelId="{9C050676-7464-408E-939C-6D88CC68DD21}" type="sibTrans" cxnId="{4D1B4BE9-1697-49B3-9C5B-289845B3CBDB}">
      <dgm:prSet/>
      <dgm:spPr/>
      <dgm:t>
        <a:bodyPr/>
        <a:lstStyle/>
        <a:p>
          <a:endParaRPr lang="en-US"/>
        </a:p>
      </dgm:t>
    </dgm:pt>
    <dgm:pt modelId="{A80B9A40-2A77-47FB-9AD2-FCC5B372E272}" type="parTrans" cxnId="{4D1B4BE9-1697-49B3-9C5B-289845B3CBDB}">
      <dgm:prSet/>
      <dgm:spPr/>
      <dgm:t>
        <a:bodyPr/>
        <a:lstStyle/>
        <a:p>
          <a:endParaRPr lang="en-US"/>
        </a:p>
      </dgm:t>
    </dgm:pt>
    <dgm:pt modelId="{82B3D0A8-7B52-47EF-81DB-2F9C55B52123}">
      <dgm:prSet/>
      <dgm:spPr/>
      <dgm:t>
        <a:bodyPr/>
        <a:lstStyle/>
        <a:p>
          <a:pPr rtl="0"/>
          <a:r>
            <a:rPr lang="en-US" dirty="0" smtClean="0">
              <a:latin typeface="Georgia" panose="02040502050405020303" pitchFamily="18" charset="0"/>
            </a:rPr>
            <a:t>When forecasting Sales In, we recommend using </a:t>
          </a:r>
          <a:r>
            <a:rPr lang="en-US" b="1" u="sng" dirty="0" smtClean="0">
              <a:latin typeface="Georgia" panose="02040502050405020303" pitchFamily="18" charset="0"/>
            </a:rPr>
            <a:t>Unionized model. </a:t>
          </a:r>
          <a:endParaRPr lang="en-US" dirty="0">
            <a:latin typeface="Georgia" panose="02040502050405020303" pitchFamily="18" charset="0"/>
          </a:endParaRPr>
        </a:p>
      </dgm:t>
    </dgm:pt>
    <dgm:pt modelId="{1E77AA1B-7377-41BB-9934-E0E0A7C7E4B5}" type="parTrans" cxnId="{E9028477-73F1-4769-A2A3-90E1BA38450A}">
      <dgm:prSet/>
      <dgm:spPr/>
      <dgm:t>
        <a:bodyPr/>
        <a:lstStyle/>
        <a:p>
          <a:endParaRPr lang="en-US"/>
        </a:p>
      </dgm:t>
    </dgm:pt>
    <dgm:pt modelId="{509BA407-D6DB-4525-81C2-16C4C450CB17}" type="sibTrans" cxnId="{E9028477-73F1-4769-A2A3-90E1BA38450A}">
      <dgm:prSet/>
      <dgm:spPr/>
      <dgm:t>
        <a:bodyPr/>
        <a:lstStyle/>
        <a:p>
          <a:endParaRPr lang="en-US"/>
        </a:p>
      </dgm:t>
    </dgm:pt>
    <dgm:pt modelId="{ECDAC119-261C-47A2-BB46-C61DF370DE0E}">
      <dgm:prSet/>
      <dgm:spPr/>
      <dgm:t>
        <a:bodyPr/>
        <a:lstStyle/>
        <a:p>
          <a:pPr rtl="0"/>
          <a:r>
            <a:rPr lang="en-US" b="1" u="sng" dirty="0" smtClean="0">
              <a:latin typeface="Georgia" panose="02040502050405020303" pitchFamily="18" charset="0"/>
            </a:rPr>
            <a:t>External market</a:t>
          </a:r>
          <a:r>
            <a:rPr lang="en-US" b="1" u="none" dirty="0" smtClean="0">
              <a:latin typeface="Georgia" panose="02040502050405020303" pitchFamily="18" charset="0"/>
            </a:rPr>
            <a:t> </a:t>
          </a:r>
          <a:r>
            <a:rPr lang="en-US" u="none" dirty="0" smtClean="0">
              <a:latin typeface="Georgia" panose="02040502050405020303" pitchFamily="18" charset="0"/>
            </a:rPr>
            <a:t>data</a:t>
          </a:r>
          <a:r>
            <a:rPr lang="en-US" dirty="0" smtClean="0">
              <a:latin typeface="Georgia" panose="02040502050405020303" pitchFamily="18" charset="0"/>
            </a:rPr>
            <a:t> might also be an useful factor. But due to the availability of data, it cannot be incorporated in the model.</a:t>
          </a:r>
          <a:endParaRPr lang="en-US" dirty="0">
            <a:latin typeface="Georgia" panose="02040502050405020303" pitchFamily="18" charset="0"/>
          </a:endParaRPr>
        </a:p>
      </dgm:t>
    </dgm:pt>
    <dgm:pt modelId="{4DEB33A1-DCEE-4562-A71B-4166A11E127E}" type="parTrans" cxnId="{2C9071CC-F713-45D1-937A-BE51CD9D22E9}">
      <dgm:prSet/>
      <dgm:spPr/>
      <dgm:t>
        <a:bodyPr/>
        <a:lstStyle/>
        <a:p>
          <a:endParaRPr lang="en-US"/>
        </a:p>
      </dgm:t>
    </dgm:pt>
    <dgm:pt modelId="{805BE5B6-7430-4992-BB6E-3473B866535E}" type="sibTrans" cxnId="{2C9071CC-F713-45D1-937A-BE51CD9D22E9}">
      <dgm:prSet/>
      <dgm:spPr/>
      <dgm:t>
        <a:bodyPr/>
        <a:lstStyle/>
        <a:p>
          <a:endParaRPr lang="en-US"/>
        </a:p>
      </dgm:t>
    </dgm:pt>
    <dgm:pt modelId="{71848F76-9BB2-40D1-9E84-6C60FCEA6E47}">
      <dgm:prSet/>
      <dgm:spPr/>
      <dgm:t>
        <a:bodyPr/>
        <a:lstStyle/>
        <a:p>
          <a:pPr marL="114300" lvl="1" indent="0" algn="l" defTabSz="622300">
            <a:lnSpc>
              <a:spcPct val="90000"/>
            </a:lnSpc>
            <a:spcBef>
              <a:spcPct val="0"/>
            </a:spcBef>
            <a:spcAft>
              <a:spcPct val="20000"/>
            </a:spcAft>
            <a:buNone/>
          </a:pPr>
          <a:r>
            <a:rPr lang="en-US" b="1" dirty="0" smtClean="0">
              <a:latin typeface="Georgia" panose="02040502050405020303" pitchFamily="18" charset="0"/>
            </a:rPr>
            <a:t>Driving factors: </a:t>
          </a:r>
          <a:r>
            <a:rPr lang="en-US" dirty="0" smtClean="0">
              <a:latin typeface="Georgia" panose="02040502050405020303" pitchFamily="18" charset="0"/>
            </a:rPr>
            <a:t>Only Historical Sales Out </a:t>
          </a:r>
        </a:p>
      </dgm:t>
    </dgm:pt>
    <dgm:pt modelId="{F6509E93-1CE4-41E3-9434-C8535611488C}" type="parTrans" cxnId="{47E6CD55-B667-4047-8F5A-828920B265ED}">
      <dgm:prSet/>
      <dgm:spPr/>
      <dgm:t>
        <a:bodyPr/>
        <a:lstStyle/>
        <a:p>
          <a:endParaRPr lang="en-US"/>
        </a:p>
      </dgm:t>
    </dgm:pt>
    <dgm:pt modelId="{B72A88B4-DEE0-485F-A961-AB752E67A264}" type="sibTrans" cxnId="{47E6CD55-B667-4047-8F5A-828920B265ED}">
      <dgm:prSet/>
      <dgm:spPr/>
      <dgm:t>
        <a:bodyPr/>
        <a:lstStyle/>
        <a:p>
          <a:endParaRPr lang="en-US"/>
        </a:p>
      </dgm:t>
    </dgm:pt>
    <dgm:pt modelId="{A0DF4CD6-3E7D-49C8-9FD1-756130F8BD60}">
      <dgm:prSet/>
      <dgm:spPr/>
      <dgm:t>
        <a:bodyPr/>
        <a:lstStyle/>
        <a:p>
          <a:pPr marL="114300" lvl="1" indent="0" algn="l" defTabSz="622300">
            <a:lnSpc>
              <a:spcPct val="90000"/>
            </a:lnSpc>
            <a:spcBef>
              <a:spcPct val="0"/>
            </a:spcBef>
            <a:spcAft>
              <a:spcPct val="20000"/>
            </a:spcAft>
            <a:buNone/>
          </a:pPr>
          <a:r>
            <a:rPr lang="en-US" b="1" dirty="0" smtClean="0">
              <a:latin typeface="Georgia" panose="02040502050405020303" pitchFamily="18" charset="0"/>
            </a:rPr>
            <a:t>Result: </a:t>
          </a:r>
          <a:r>
            <a:rPr lang="en-US" dirty="0" smtClean="0">
              <a:latin typeface="Georgia" panose="02040502050405020303" pitchFamily="18" charset="0"/>
            </a:rPr>
            <a:t>Average monthly DFA across all 24 SKUs </a:t>
          </a:r>
          <a:r>
            <a:rPr lang="en-US" u="none" dirty="0" smtClean="0">
              <a:latin typeface="Georgia" panose="02040502050405020303" pitchFamily="18" charset="0"/>
            </a:rPr>
            <a:t>improves from </a:t>
          </a:r>
          <a:r>
            <a:rPr lang="en-US" b="1" u="none" dirty="0" smtClean="0">
              <a:latin typeface="Georgia" panose="02040502050405020303" pitchFamily="18" charset="0"/>
            </a:rPr>
            <a:t>10.7% </a:t>
          </a:r>
          <a:r>
            <a:rPr lang="en-US" u="none" dirty="0" smtClean="0">
              <a:latin typeface="Georgia" panose="02040502050405020303" pitchFamily="18" charset="0"/>
            </a:rPr>
            <a:t>to </a:t>
          </a:r>
          <a:r>
            <a:rPr lang="en-US" b="1" u="none" dirty="0" smtClean="0">
              <a:latin typeface="Georgia" panose="02040502050405020303" pitchFamily="18" charset="0"/>
            </a:rPr>
            <a:t>68.4%</a:t>
          </a:r>
        </a:p>
      </dgm:t>
    </dgm:pt>
    <dgm:pt modelId="{4937593A-C343-4ECC-A88F-4F86C329F830}" type="parTrans" cxnId="{976572FE-3066-4394-A88B-AC4E34B3A767}">
      <dgm:prSet/>
      <dgm:spPr/>
      <dgm:t>
        <a:bodyPr/>
        <a:lstStyle/>
        <a:p>
          <a:endParaRPr lang="en-US"/>
        </a:p>
      </dgm:t>
    </dgm:pt>
    <dgm:pt modelId="{F63E6A9C-A775-4892-9654-CD59880ACD8B}" type="sibTrans" cxnId="{976572FE-3066-4394-A88B-AC4E34B3A767}">
      <dgm:prSet/>
      <dgm:spPr/>
      <dgm:t>
        <a:bodyPr/>
        <a:lstStyle/>
        <a:p>
          <a:endParaRPr lang="en-US"/>
        </a:p>
      </dgm:t>
    </dgm:pt>
    <dgm:pt modelId="{0BEBB78E-BD71-4B77-AADB-C5A47AE14892}">
      <dgm:prSet/>
      <dgm:spPr/>
      <dgm:t>
        <a:bodyPr/>
        <a:lstStyle/>
        <a:p>
          <a:pPr marL="114300" marR="0" lvl="1" indent="-114300" algn="l" defTabSz="622300" rtl="0" eaLnBrk="1" fontAlgn="auto" latinLnBrk="0" hangingPunct="1">
            <a:lnSpc>
              <a:spcPct val="90000"/>
            </a:lnSpc>
            <a:spcBef>
              <a:spcPct val="0"/>
            </a:spcBef>
            <a:spcAft>
              <a:spcPct val="20000"/>
            </a:spcAft>
            <a:buClrTx/>
            <a:buSzTx/>
            <a:buFontTx/>
            <a:buNone/>
            <a:tabLst/>
            <a:defRPr/>
          </a:pPr>
          <a:endParaRPr lang="en-US" u="sng" dirty="0" smtClean="0">
            <a:latin typeface="Georgia" panose="02040502050405020303" pitchFamily="18" charset="0"/>
          </a:endParaRPr>
        </a:p>
      </dgm:t>
    </dgm:pt>
    <dgm:pt modelId="{148368B4-EA91-45D2-A82B-DDB0FC65A3E8}" type="parTrans" cxnId="{06D61B0F-C531-4A0E-95F4-AF243DB5C29F}">
      <dgm:prSet/>
      <dgm:spPr/>
      <dgm:t>
        <a:bodyPr/>
        <a:lstStyle/>
        <a:p>
          <a:endParaRPr lang="en-US"/>
        </a:p>
      </dgm:t>
    </dgm:pt>
    <dgm:pt modelId="{33BF2778-7CDF-40C0-BB6A-A5AB112F3403}" type="sibTrans" cxnId="{06D61B0F-C531-4A0E-95F4-AF243DB5C29F}">
      <dgm:prSet/>
      <dgm:spPr/>
      <dgm:t>
        <a:bodyPr/>
        <a:lstStyle/>
        <a:p>
          <a:endParaRPr lang="en-US"/>
        </a:p>
      </dgm:t>
    </dgm:pt>
    <dgm:pt modelId="{AFD98787-B026-4E13-AA1E-5CD5767158EE}">
      <dgm:prSet/>
      <dgm:spPr/>
      <dgm:t>
        <a:bodyPr/>
        <a:lstStyle/>
        <a:p>
          <a:pPr rtl="0"/>
          <a:r>
            <a:rPr lang="en-US" b="1" dirty="0" smtClean="0">
              <a:solidFill>
                <a:schemeClr val="accent6"/>
              </a:solidFill>
              <a:latin typeface="Georgia" panose="02040502050405020303" pitchFamily="18" charset="0"/>
            </a:rPr>
            <a:t>Limitation:</a:t>
          </a:r>
          <a:endParaRPr lang="en-US" b="1" dirty="0">
            <a:solidFill>
              <a:schemeClr val="accent6"/>
            </a:solidFill>
            <a:latin typeface="Georgia" panose="02040502050405020303" pitchFamily="18" charset="0"/>
          </a:endParaRPr>
        </a:p>
      </dgm:t>
    </dgm:pt>
    <dgm:pt modelId="{278F7010-E323-4C23-8628-5916C658ABDA}" type="parTrans" cxnId="{CBAE8022-CF41-459D-A8EA-79B9FE5A7B94}">
      <dgm:prSet/>
      <dgm:spPr/>
      <dgm:t>
        <a:bodyPr/>
        <a:lstStyle/>
        <a:p>
          <a:endParaRPr lang="en-US"/>
        </a:p>
      </dgm:t>
    </dgm:pt>
    <dgm:pt modelId="{56BFC6FD-5133-4EC3-9BB9-FDF7DDD94E06}" type="sibTrans" cxnId="{CBAE8022-CF41-459D-A8EA-79B9FE5A7B94}">
      <dgm:prSet/>
      <dgm:spPr/>
      <dgm:t>
        <a:bodyPr/>
        <a:lstStyle/>
        <a:p>
          <a:endParaRPr lang="en-US"/>
        </a:p>
      </dgm:t>
    </dgm:pt>
    <dgm:pt modelId="{6532867F-753D-4794-9428-C9539C25EFFB}">
      <dgm:prSet/>
      <dgm:spPr/>
      <dgm:t>
        <a:bodyPr/>
        <a:lstStyle/>
        <a:p>
          <a:pPr rtl="0"/>
          <a:r>
            <a:rPr lang="en-US" dirty="0" smtClean="0">
              <a:latin typeface="Georgia" panose="02040502050405020303" pitchFamily="18" charset="0"/>
            </a:rPr>
            <a:t>With very few data points available, all three types of model result in the same Sales Out forecasts.</a:t>
          </a:r>
          <a:endParaRPr lang="en-US" dirty="0">
            <a:latin typeface="Georgia" panose="02040502050405020303" pitchFamily="18" charset="0"/>
          </a:endParaRPr>
        </a:p>
      </dgm:t>
    </dgm:pt>
    <dgm:pt modelId="{57B595DA-1862-4923-A299-16D3361E4748}" type="parTrans" cxnId="{DF08EF17-E942-47E3-9A25-BA7248CD0471}">
      <dgm:prSet/>
      <dgm:spPr/>
      <dgm:t>
        <a:bodyPr/>
        <a:lstStyle/>
        <a:p>
          <a:endParaRPr lang="en-US"/>
        </a:p>
      </dgm:t>
    </dgm:pt>
    <dgm:pt modelId="{8514065B-AC18-47E2-97BB-C75B73F6FEA6}" type="sibTrans" cxnId="{DF08EF17-E942-47E3-9A25-BA7248CD0471}">
      <dgm:prSet/>
      <dgm:spPr/>
      <dgm:t>
        <a:bodyPr/>
        <a:lstStyle/>
        <a:p>
          <a:endParaRPr lang="en-US"/>
        </a:p>
      </dgm:t>
    </dgm:pt>
    <dgm:pt modelId="{439C2E05-DD9A-4C73-9E39-A5B3EB19382D}">
      <dgm:prSet/>
      <dgm:spPr/>
      <dgm:t>
        <a:bodyPr/>
        <a:lstStyle/>
        <a:p>
          <a:pPr rtl="0"/>
          <a:r>
            <a:rPr lang="en-US" b="1" dirty="0" smtClean="0">
              <a:solidFill>
                <a:schemeClr val="accent6"/>
              </a:solidFill>
              <a:latin typeface="Georgia" panose="02040502050405020303" pitchFamily="18" charset="0"/>
            </a:rPr>
            <a:t>Driving Factors:</a:t>
          </a:r>
          <a:endParaRPr lang="en-US" b="1" dirty="0">
            <a:solidFill>
              <a:schemeClr val="accent6"/>
            </a:solidFill>
            <a:latin typeface="Georgia" panose="02040502050405020303" pitchFamily="18" charset="0"/>
          </a:endParaRPr>
        </a:p>
      </dgm:t>
    </dgm:pt>
    <dgm:pt modelId="{53600BB8-0F59-46F6-B1C6-71A4940FF734}" type="parTrans" cxnId="{0A72FF35-2894-4518-8CC2-079B7E9BEA7A}">
      <dgm:prSet/>
      <dgm:spPr/>
      <dgm:t>
        <a:bodyPr/>
        <a:lstStyle/>
        <a:p>
          <a:endParaRPr lang="en-US"/>
        </a:p>
      </dgm:t>
    </dgm:pt>
    <dgm:pt modelId="{6D4B91A7-4F28-41CD-A837-18951AFEB6AE}" type="sibTrans" cxnId="{0A72FF35-2894-4518-8CC2-079B7E9BEA7A}">
      <dgm:prSet/>
      <dgm:spPr/>
      <dgm:t>
        <a:bodyPr/>
        <a:lstStyle/>
        <a:p>
          <a:endParaRPr lang="en-US"/>
        </a:p>
      </dgm:t>
    </dgm:pt>
    <dgm:pt modelId="{4C3592F5-0A81-4D5C-B44F-F6B151952F90}">
      <dgm:prSet/>
      <dgm:spPr/>
      <dgm:t>
        <a:bodyPr/>
        <a:lstStyle/>
        <a:p>
          <a:pPr rtl="0"/>
          <a:r>
            <a:rPr lang="en-US" b="1" u="sng" dirty="0" smtClean="0">
              <a:latin typeface="Georgia" panose="02040502050405020303" pitchFamily="18" charset="0"/>
            </a:rPr>
            <a:t>Pack size </a:t>
          </a:r>
          <a:r>
            <a:rPr lang="en-US" b="0" u="none" dirty="0" smtClean="0">
              <a:latin typeface="Georgia" panose="02040502050405020303" pitchFamily="18" charset="0"/>
            </a:rPr>
            <a:t>is </a:t>
          </a:r>
          <a:r>
            <a:rPr lang="en-US" dirty="0" smtClean="0">
              <a:latin typeface="Georgia" panose="02040502050405020303" pitchFamily="18" charset="0"/>
            </a:rPr>
            <a:t>useful for </a:t>
          </a:r>
          <a:r>
            <a:rPr lang="en-US" b="1" u="sng" dirty="0" smtClean="0">
              <a:latin typeface="Georgia" panose="02040502050405020303" pitchFamily="18" charset="0"/>
            </a:rPr>
            <a:t>Cats &amp; Dogs</a:t>
          </a:r>
          <a:endParaRPr lang="en-US" dirty="0">
            <a:latin typeface="Georgia" panose="02040502050405020303" pitchFamily="18" charset="0"/>
          </a:endParaRPr>
        </a:p>
      </dgm:t>
    </dgm:pt>
    <dgm:pt modelId="{7DF98C8C-EA6E-4020-A587-73D21BC2B30D}" type="parTrans" cxnId="{D71A6FAF-5AA3-4E17-9765-4868616020BA}">
      <dgm:prSet/>
      <dgm:spPr/>
      <dgm:t>
        <a:bodyPr/>
        <a:lstStyle/>
        <a:p>
          <a:endParaRPr lang="en-US"/>
        </a:p>
      </dgm:t>
    </dgm:pt>
    <dgm:pt modelId="{5034E824-DC27-43A6-806D-4CFE02C57D3D}" type="sibTrans" cxnId="{D71A6FAF-5AA3-4E17-9765-4868616020BA}">
      <dgm:prSet/>
      <dgm:spPr/>
      <dgm:t>
        <a:bodyPr/>
        <a:lstStyle/>
        <a:p>
          <a:endParaRPr lang="en-US"/>
        </a:p>
      </dgm:t>
    </dgm:pt>
    <dgm:pt modelId="{B9AAF603-97DB-4997-BA5D-F3D9636543B2}">
      <dgm:prSet/>
      <dgm:spPr/>
      <dgm:t>
        <a:bodyPr/>
        <a:lstStyle/>
        <a:p>
          <a:r>
            <a:rPr lang="en-US" b="1" u="sng" dirty="0" smtClean="0">
              <a:latin typeface="Georgia" panose="02040502050405020303" pitchFamily="18" charset="0"/>
            </a:rPr>
            <a:t>SKU</a:t>
          </a:r>
          <a:r>
            <a:rPr lang="en-US" u="sng" dirty="0" smtClean="0">
              <a:latin typeface="Georgia" panose="02040502050405020303" pitchFamily="18" charset="0"/>
            </a:rPr>
            <a:t> </a:t>
          </a:r>
          <a:r>
            <a:rPr lang="en-US" b="1" u="sng" dirty="0" smtClean="0">
              <a:latin typeface="Georgia" panose="02040502050405020303" pitchFamily="18" charset="0"/>
            </a:rPr>
            <a:t>type</a:t>
          </a:r>
          <a:r>
            <a:rPr lang="en-US" u="sng" dirty="0" smtClean="0">
              <a:latin typeface="Georgia" panose="02040502050405020303" pitchFamily="18" charset="0"/>
            </a:rPr>
            <a:t> </a:t>
          </a:r>
          <a:r>
            <a:rPr lang="en-US" u="none" dirty="0" smtClean="0">
              <a:latin typeface="Georgia" panose="02040502050405020303" pitchFamily="18" charset="0"/>
            </a:rPr>
            <a:t>is </a:t>
          </a:r>
          <a:r>
            <a:rPr lang="en-US" dirty="0" smtClean="0">
              <a:latin typeface="Georgia" panose="02040502050405020303" pitchFamily="18" charset="0"/>
            </a:rPr>
            <a:t>useful for </a:t>
          </a:r>
          <a:r>
            <a:rPr lang="en-US" b="1" u="sng" dirty="0" smtClean="0">
              <a:latin typeface="Georgia" panose="02040502050405020303" pitchFamily="18" charset="0"/>
            </a:rPr>
            <a:t>TICK PLUS</a:t>
          </a:r>
        </a:p>
      </dgm:t>
    </dgm:pt>
    <dgm:pt modelId="{00061890-4E4B-4714-B2D7-F48125BA7BDD}" type="parTrans" cxnId="{C3080A5F-E466-419B-A7F5-2D2736619BE4}">
      <dgm:prSet/>
      <dgm:spPr/>
      <dgm:t>
        <a:bodyPr/>
        <a:lstStyle/>
        <a:p>
          <a:endParaRPr lang="en-US"/>
        </a:p>
      </dgm:t>
    </dgm:pt>
    <dgm:pt modelId="{D7A43D5D-E109-49F3-A857-F680F8CDC75C}" type="sibTrans" cxnId="{C3080A5F-E466-419B-A7F5-2D2736619BE4}">
      <dgm:prSet/>
      <dgm:spPr/>
      <dgm:t>
        <a:bodyPr/>
        <a:lstStyle/>
        <a:p>
          <a:endParaRPr lang="en-US"/>
        </a:p>
      </dgm:t>
    </dgm:pt>
    <dgm:pt modelId="{0108601F-A39C-4AE3-BA7B-7C42D1F8B5EE}">
      <dgm:prSet/>
      <dgm:spPr/>
      <dgm:t>
        <a:bodyPr/>
        <a:lstStyle/>
        <a:p>
          <a:pPr rtl="0"/>
          <a:r>
            <a:rPr lang="en-US" dirty="0" smtClean="0">
              <a:latin typeface="Georgia" panose="02040502050405020303" pitchFamily="18" charset="0"/>
            </a:rPr>
            <a:t>Limited predictive power with few data points, and not validated Sales In Data</a:t>
          </a:r>
          <a:endParaRPr lang="en-US" dirty="0">
            <a:latin typeface="Georgia" panose="02040502050405020303" pitchFamily="18" charset="0"/>
          </a:endParaRPr>
        </a:p>
      </dgm:t>
    </dgm:pt>
    <dgm:pt modelId="{B82A4ECB-6333-4DAD-A14A-C605D372C48B}" type="parTrans" cxnId="{7788243F-A5AC-404C-8752-43DF1AE9E65A}">
      <dgm:prSet/>
      <dgm:spPr/>
      <dgm:t>
        <a:bodyPr/>
        <a:lstStyle/>
        <a:p>
          <a:endParaRPr lang="en-US"/>
        </a:p>
      </dgm:t>
    </dgm:pt>
    <dgm:pt modelId="{33F0EC28-FD80-45F5-BD83-D08BC5A00E1D}" type="sibTrans" cxnId="{7788243F-A5AC-404C-8752-43DF1AE9E65A}">
      <dgm:prSet/>
      <dgm:spPr/>
      <dgm:t>
        <a:bodyPr/>
        <a:lstStyle/>
        <a:p>
          <a:endParaRPr lang="en-US"/>
        </a:p>
      </dgm:t>
    </dgm:pt>
    <dgm:pt modelId="{F52848C5-B086-4C45-8A64-E620ECF06C53}">
      <dgm:prSet/>
      <dgm:spPr/>
      <dgm:t>
        <a:bodyPr/>
        <a:lstStyle/>
        <a:p>
          <a:pPr rtl="0"/>
          <a:r>
            <a:rPr lang="en-US" b="0" u="none" dirty="0" smtClean="0">
              <a:latin typeface="Georgia" panose="02040502050405020303" pitchFamily="18" charset="0"/>
            </a:rPr>
            <a:t>B</a:t>
          </a:r>
          <a:r>
            <a:rPr lang="en-US" dirty="0" smtClean="0">
              <a:latin typeface="Georgia" panose="02040502050405020303" pitchFamily="18" charset="0"/>
            </a:rPr>
            <a:t>oth </a:t>
          </a:r>
          <a:r>
            <a:rPr lang="en-US" b="0" u="none" dirty="0" smtClean="0">
              <a:latin typeface="Georgia" panose="02040502050405020303" pitchFamily="18" charset="0"/>
            </a:rPr>
            <a:t>SKU-Level </a:t>
          </a:r>
          <a:r>
            <a:rPr lang="en-US" dirty="0" smtClean="0">
              <a:latin typeface="Georgia" panose="02040502050405020303" pitchFamily="18" charset="0"/>
            </a:rPr>
            <a:t>and </a:t>
          </a:r>
          <a:r>
            <a:rPr lang="en-US" b="0" u="none" dirty="0" smtClean="0">
              <a:latin typeface="Georgia" panose="02040502050405020303" pitchFamily="18" charset="0"/>
            </a:rPr>
            <a:t>Unionized </a:t>
          </a:r>
          <a:r>
            <a:rPr lang="en-US" dirty="0" smtClean="0">
              <a:latin typeface="Georgia" panose="02040502050405020303" pitchFamily="18" charset="0"/>
            </a:rPr>
            <a:t>model work well. </a:t>
          </a:r>
          <a:endParaRPr lang="en-US" dirty="0">
            <a:latin typeface="Georgia" panose="02040502050405020303" pitchFamily="18" charset="0"/>
          </a:endParaRPr>
        </a:p>
      </dgm:t>
    </dgm:pt>
    <dgm:pt modelId="{C1F46A31-FB21-42FE-A201-B3BA1C2B240C}" type="parTrans" cxnId="{8AB1CCF6-A58E-461E-8EB1-81C62FB1AC5C}">
      <dgm:prSet/>
      <dgm:spPr/>
      <dgm:t>
        <a:bodyPr/>
        <a:lstStyle/>
        <a:p>
          <a:endParaRPr lang="en-US"/>
        </a:p>
      </dgm:t>
    </dgm:pt>
    <dgm:pt modelId="{2097B2AC-A0F8-4851-BFB4-1B33C86C031E}" type="sibTrans" cxnId="{8AB1CCF6-A58E-461E-8EB1-81C62FB1AC5C}">
      <dgm:prSet/>
      <dgm:spPr/>
      <dgm:t>
        <a:bodyPr/>
        <a:lstStyle/>
        <a:p>
          <a:endParaRPr lang="en-US"/>
        </a:p>
      </dgm:t>
    </dgm:pt>
    <dgm:pt modelId="{0D84A005-0441-4F06-90BD-176E2AED22C3}" type="pres">
      <dgm:prSet presAssocID="{0D3BC598-FC8D-4EBF-B87B-57ADAF8CA568}" presName="linear" presStyleCnt="0">
        <dgm:presLayoutVars>
          <dgm:animLvl val="lvl"/>
          <dgm:resizeHandles val="exact"/>
        </dgm:presLayoutVars>
      </dgm:prSet>
      <dgm:spPr/>
      <dgm:t>
        <a:bodyPr/>
        <a:lstStyle/>
        <a:p>
          <a:endParaRPr lang="en-US"/>
        </a:p>
      </dgm:t>
    </dgm:pt>
    <dgm:pt modelId="{E50C88C7-52EA-4961-8E39-9F8E8361D732}" type="pres">
      <dgm:prSet presAssocID="{560D0E98-63A9-4F85-8605-961008C4A0D7}" presName="parentText" presStyleLbl="node1" presStyleIdx="0" presStyleCnt="2">
        <dgm:presLayoutVars>
          <dgm:chMax val="0"/>
          <dgm:bulletEnabled val="1"/>
        </dgm:presLayoutVars>
      </dgm:prSet>
      <dgm:spPr/>
      <dgm:t>
        <a:bodyPr/>
        <a:lstStyle/>
        <a:p>
          <a:endParaRPr lang="en-US"/>
        </a:p>
      </dgm:t>
    </dgm:pt>
    <dgm:pt modelId="{FF116FBF-45F2-4134-B3F3-5BCD40BCD1A7}" type="pres">
      <dgm:prSet presAssocID="{560D0E98-63A9-4F85-8605-961008C4A0D7}" presName="childText" presStyleLbl="revTx" presStyleIdx="0" presStyleCnt="2">
        <dgm:presLayoutVars>
          <dgm:bulletEnabled val="1"/>
        </dgm:presLayoutVars>
      </dgm:prSet>
      <dgm:spPr/>
      <dgm:t>
        <a:bodyPr/>
        <a:lstStyle/>
        <a:p>
          <a:endParaRPr lang="en-US"/>
        </a:p>
      </dgm:t>
    </dgm:pt>
    <dgm:pt modelId="{9E3B202D-7E82-469B-92FD-702CF4D0C4A4}" type="pres">
      <dgm:prSet presAssocID="{23C1D4AC-EBBE-4116-B21B-B59B10ED2F59}" presName="parentText" presStyleLbl="node1" presStyleIdx="1" presStyleCnt="2">
        <dgm:presLayoutVars>
          <dgm:chMax val="0"/>
          <dgm:bulletEnabled val="1"/>
        </dgm:presLayoutVars>
      </dgm:prSet>
      <dgm:spPr/>
      <dgm:t>
        <a:bodyPr/>
        <a:lstStyle/>
        <a:p>
          <a:endParaRPr lang="en-US"/>
        </a:p>
      </dgm:t>
    </dgm:pt>
    <dgm:pt modelId="{FED1D406-DD5D-4B94-859A-82C7F7A9686F}" type="pres">
      <dgm:prSet presAssocID="{23C1D4AC-EBBE-4116-B21B-B59B10ED2F59}" presName="childText" presStyleLbl="revTx" presStyleIdx="1" presStyleCnt="2">
        <dgm:presLayoutVars>
          <dgm:bulletEnabled val="1"/>
        </dgm:presLayoutVars>
      </dgm:prSet>
      <dgm:spPr/>
      <dgm:t>
        <a:bodyPr/>
        <a:lstStyle/>
        <a:p>
          <a:endParaRPr lang="en-US"/>
        </a:p>
      </dgm:t>
    </dgm:pt>
  </dgm:ptLst>
  <dgm:cxnLst>
    <dgm:cxn modelId="{8AB1CCF6-A58E-461E-8EB1-81C62FB1AC5C}" srcId="{CA9F6112-BC2C-4F41-9054-7FABE1D284F0}" destId="{F52848C5-B086-4C45-8A64-E620ECF06C53}" srcOrd="1" destOrd="0" parTransId="{C1F46A31-FB21-42FE-A201-B3BA1C2B240C}" sibTransId="{2097B2AC-A0F8-4851-BFB4-1B33C86C031E}"/>
    <dgm:cxn modelId="{A91C1F90-716E-4673-8553-EBF055D86486}" srcId="{0D3BC598-FC8D-4EBF-B87B-57ADAF8CA568}" destId="{560D0E98-63A9-4F85-8605-961008C4A0D7}" srcOrd="0" destOrd="0" parTransId="{F977DC00-627F-4567-988E-E4F28001F012}" sibTransId="{4F3B2AB9-43AC-4047-986F-2CE1A6EE74B5}"/>
    <dgm:cxn modelId="{0A72FF35-2894-4518-8CC2-079B7E9BEA7A}" srcId="{23C1D4AC-EBBE-4116-B21B-B59B10ED2F59}" destId="{439C2E05-DD9A-4C73-9E39-A5B3EB19382D}" srcOrd="1" destOrd="0" parTransId="{53600BB8-0F59-46F6-B1C6-71A4940FF734}" sibTransId="{6D4B91A7-4F28-41CD-A837-18951AFEB6AE}"/>
    <dgm:cxn modelId="{4D1B4BE9-1697-49B3-9C5B-289845B3CBDB}" srcId="{0D3BC598-FC8D-4EBF-B87B-57ADAF8CA568}" destId="{23C1D4AC-EBBE-4116-B21B-B59B10ED2F59}" srcOrd="1" destOrd="0" parTransId="{A80B9A40-2A77-47FB-9AD2-FCC5B372E272}" sibTransId="{9C050676-7464-408E-939C-6D88CC68DD21}"/>
    <dgm:cxn modelId="{3311137F-F158-4169-987D-7DA272FB870D}" type="presOf" srcId="{82B3D0A8-7B52-47EF-81DB-2F9C55B52123}" destId="{FED1D406-DD5D-4B94-859A-82C7F7A9686F}" srcOrd="0" destOrd="1" presId="urn:microsoft.com/office/officeart/2005/8/layout/vList2"/>
    <dgm:cxn modelId="{0BC6B432-2338-45EF-95B9-80192D81B659}" type="presOf" srcId="{CA9F6112-BC2C-4F41-9054-7FABE1D284F0}" destId="{FED1D406-DD5D-4B94-859A-82C7F7A9686F}" srcOrd="0" destOrd="0" presId="urn:microsoft.com/office/officeart/2005/8/layout/vList2"/>
    <dgm:cxn modelId="{6ACB03DF-4533-49F2-AE60-813C58CF074D}" type="presOf" srcId="{0D3BC598-FC8D-4EBF-B87B-57ADAF8CA568}" destId="{0D84A005-0441-4F06-90BD-176E2AED22C3}" srcOrd="0" destOrd="0" presId="urn:microsoft.com/office/officeart/2005/8/layout/vList2"/>
    <dgm:cxn modelId="{C3080A5F-E466-419B-A7F5-2D2736619BE4}" srcId="{439C2E05-DD9A-4C73-9E39-A5B3EB19382D}" destId="{B9AAF603-97DB-4997-BA5D-F3D9636543B2}" srcOrd="2" destOrd="0" parTransId="{00061890-4E4B-4714-B2D7-F48125BA7BDD}" sibTransId="{D7A43D5D-E109-49F3-A857-F680F8CDC75C}"/>
    <dgm:cxn modelId="{CBAE8022-CF41-459D-A8EA-79B9FE5A7B94}" srcId="{23C1D4AC-EBBE-4116-B21B-B59B10ED2F59}" destId="{AFD98787-B026-4E13-AA1E-5CD5767158EE}" srcOrd="2" destOrd="0" parTransId="{278F7010-E323-4C23-8628-5916C658ABDA}" sibTransId="{56BFC6FD-5133-4EC3-9BB9-FDF7DDD94E06}"/>
    <dgm:cxn modelId="{C9ADA056-0E89-465F-BFB0-A50CA8CA6520}" type="presOf" srcId="{B9AAF603-97DB-4997-BA5D-F3D9636543B2}" destId="{FED1D406-DD5D-4B94-859A-82C7F7A9686F}" srcOrd="0" destOrd="6" presId="urn:microsoft.com/office/officeart/2005/8/layout/vList2"/>
    <dgm:cxn modelId="{7788243F-A5AC-404C-8752-43DF1AE9E65A}" srcId="{AFD98787-B026-4E13-AA1E-5CD5767158EE}" destId="{0108601F-A39C-4AE3-BA7B-7C42D1F8B5EE}" srcOrd="1" destOrd="0" parTransId="{B82A4ECB-6333-4DAD-A14A-C605D372C48B}" sibTransId="{33F0EC28-FD80-45F5-BD83-D08BC5A00E1D}"/>
    <dgm:cxn modelId="{41358EDA-63D3-4FDE-8519-5C16B786636A}" type="presOf" srcId="{4C3592F5-0A81-4D5C-B44F-F6B151952F90}" destId="{FED1D406-DD5D-4B94-859A-82C7F7A9686F}" srcOrd="0" destOrd="5" presId="urn:microsoft.com/office/officeart/2005/8/layout/vList2"/>
    <dgm:cxn modelId="{D71A6FAF-5AA3-4E17-9765-4868616020BA}" srcId="{439C2E05-DD9A-4C73-9E39-A5B3EB19382D}" destId="{4C3592F5-0A81-4D5C-B44F-F6B151952F90}" srcOrd="1" destOrd="0" parTransId="{7DF98C8C-EA6E-4020-A587-73D21BC2B30D}" sibTransId="{5034E824-DC27-43A6-806D-4CFE02C57D3D}"/>
    <dgm:cxn modelId="{18255F4C-C687-4084-A90A-BDBAD74DDD8D}" type="presOf" srcId="{F52848C5-B086-4C45-8A64-E620ECF06C53}" destId="{FED1D406-DD5D-4B94-859A-82C7F7A9686F}" srcOrd="0" destOrd="2" presId="urn:microsoft.com/office/officeart/2005/8/layout/vList2"/>
    <dgm:cxn modelId="{F7CCE887-BE66-44FA-B5D7-9F6DCE59F276}" type="presOf" srcId="{A0DF4CD6-3E7D-49C8-9FD1-756130F8BD60}" destId="{FF116FBF-45F2-4134-B3F3-5BCD40BCD1A7}" srcOrd="0" destOrd="2" presId="urn:microsoft.com/office/officeart/2005/8/layout/vList2"/>
    <dgm:cxn modelId="{85D028C9-6C69-4151-9728-DD348FFAE149}" type="presOf" srcId="{560D0E98-63A9-4F85-8605-961008C4A0D7}" destId="{E50C88C7-52EA-4961-8E39-9F8E8361D732}" srcOrd="0" destOrd="0" presId="urn:microsoft.com/office/officeart/2005/8/layout/vList2"/>
    <dgm:cxn modelId="{E9028477-73F1-4769-A2A3-90E1BA38450A}" srcId="{CA9F6112-BC2C-4F41-9054-7FABE1D284F0}" destId="{82B3D0A8-7B52-47EF-81DB-2F9C55B52123}" srcOrd="0" destOrd="0" parTransId="{1E77AA1B-7377-41BB-9934-E0E0A7C7E4B5}" sibTransId="{509BA407-D6DB-4525-81C2-16C4C450CB17}"/>
    <dgm:cxn modelId="{47E6CD55-B667-4047-8F5A-828920B265ED}" srcId="{560D0E98-63A9-4F85-8605-961008C4A0D7}" destId="{71848F76-9BB2-40D1-9E84-6C60FCEA6E47}" srcOrd="1" destOrd="0" parTransId="{F6509E93-1CE4-41E3-9434-C8535611488C}" sibTransId="{B72A88B4-DEE0-485F-A961-AB752E67A264}"/>
    <dgm:cxn modelId="{DF08EF17-E942-47E3-9A25-BA7248CD0471}" srcId="{AFD98787-B026-4E13-AA1E-5CD5767158EE}" destId="{6532867F-753D-4794-9428-C9539C25EFFB}" srcOrd="0" destOrd="0" parTransId="{57B595DA-1862-4923-A299-16D3361E4748}" sibTransId="{8514065B-AC18-47E2-97BB-C75B73F6FEA6}"/>
    <dgm:cxn modelId="{E8551803-877D-48D2-B9A8-C116C96AA3DE}" type="presOf" srcId="{0BEBB78E-BD71-4B77-AADB-C5A47AE14892}" destId="{FF116FBF-45F2-4134-B3F3-5BCD40BCD1A7}" srcOrd="0" destOrd="3" presId="urn:microsoft.com/office/officeart/2005/8/layout/vList2"/>
    <dgm:cxn modelId="{133C7A8F-0EDF-4663-A93D-203CDA0EAC5A}" srcId="{23C1D4AC-EBBE-4116-B21B-B59B10ED2F59}" destId="{CA9F6112-BC2C-4F41-9054-7FABE1D284F0}" srcOrd="0" destOrd="0" parTransId="{3FFA5338-3664-4CD8-9FD3-2C1A332AE066}" sibTransId="{40E2F461-1B28-4CC7-957D-B51C716FC73C}"/>
    <dgm:cxn modelId="{2C9071CC-F713-45D1-937A-BE51CD9D22E9}" srcId="{439C2E05-DD9A-4C73-9E39-A5B3EB19382D}" destId="{ECDAC119-261C-47A2-BB46-C61DF370DE0E}" srcOrd="0" destOrd="0" parTransId="{4DEB33A1-DCEE-4562-A71B-4166A11E127E}" sibTransId="{805BE5B6-7430-4992-BB6E-3473B866535E}"/>
    <dgm:cxn modelId="{611CDE15-A11A-484D-B6A2-8CC341B57D5B}" srcId="{560D0E98-63A9-4F85-8605-961008C4A0D7}" destId="{0DEB1254-10D6-4C3C-9FE9-2E065D959374}" srcOrd="0" destOrd="0" parTransId="{6B77FB9D-4D22-42BF-B7F5-23031C2BBB57}" sibTransId="{A0AA1C5A-11F9-4026-AB88-557097FFA196}"/>
    <dgm:cxn modelId="{45A5BDD7-0458-4498-8041-69D877567BE8}" type="presOf" srcId="{439C2E05-DD9A-4C73-9E39-A5B3EB19382D}" destId="{FED1D406-DD5D-4B94-859A-82C7F7A9686F}" srcOrd="0" destOrd="3" presId="urn:microsoft.com/office/officeart/2005/8/layout/vList2"/>
    <dgm:cxn modelId="{32B59E6E-09EA-48ED-BB21-6C83B2B76E0A}" type="presOf" srcId="{71848F76-9BB2-40D1-9E84-6C60FCEA6E47}" destId="{FF116FBF-45F2-4134-B3F3-5BCD40BCD1A7}" srcOrd="0" destOrd="1" presId="urn:microsoft.com/office/officeart/2005/8/layout/vList2"/>
    <dgm:cxn modelId="{45DE216A-E514-4E37-9C53-E1CFF3328ACE}" type="presOf" srcId="{0DEB1254-10D6-4C3C-9FE9-2E065D959374}" destId="{FF116FBF-45F2-4134-B3F3-5BCD40BCD1A7}" srcOrd="0" destOrd="0" presId="urn:microsoft.com/office/officeart/2005/8/layout/vList2"/>
    <dgm:cxn modelId="{EAEF0914-1F12-4DB5-BC92-965141DC15EE}" type="presOf" srcId="{6532867F-753D-4794-9428-C9539C25EFFB}" destId="{FED1D406-DD5D-4B94-859A-82C7F7A9686F}" srcOrd="0" destOrd="8" presId="urn:microsoft.com/office/officeart/2005/8/layout/vList2"/>
    <dgm:cxn modelId="{379EDB42-FF45-4582-8A6E-498AB2308213}" type="presOf" srcId="{23C1D4AC-EBBE-4116-B21B-B59B10ED2F59}" destId="{9E3B202D-7E82-469B-92FD-702CF4D0C4A4}" srcOrd="0" destOrd="0" presId="urn:microsoft.com/office/officeart/2005/8/layout/vList2"/>
    <dgm:cxn modelId="{71B46BDA-9E71-4CE5-9DC5-9BC0CD53C081}" type="presOf" srcId="{AFD98787-B026-4E13-AA1E-5CD5767158EE}" destId="{FED1D406-DD5D-4B94-859A-82C7F7A9686F}" srcOrd="0" destOrd="7" presId="urn:microsoft.com/office/officeart/2005/8/layout/vList2"/>
    <dgm:cxn modelId="{09B835A5-2C49-4DE3-85A6-1111561016F1}" type="presOf" srcId="{ECDAC119-261C-47A2-BB46-C61DF370DE0E}" destId="{FED1D406-DD5D-4B94-859A-82C7F7A9686F}" srcOrd="0" destOrd="4" presId="urn:microsoft.com/office/officeart/2005/8/layout/vList2"/>
    <dgm:cxn modelId="{06D61B0F-C531-4A0E-95F4-AF243DB5C29F}" srcId="{560D0E98-63A9-4F85-8605-961008C4A0D7}" destId="{0BEBB78E-BD71-4B77-AADB-C5A47AE14892}" srcOrd="3" destOrd="0" parTransId="{148368B4-EA91-45D2-A82B-DDB0FC65A3E8}" sibTransId="{33BF2778-7CDF-40C0-BB6A-A5AB112F3403}"/>
    <dgm:cxn modelId="{976572FE-3066-4394-A88B-AC4E34B3A767}" srcId="{560D0E98-63A9-4F85-8605-961008C4A0D7}" destId="{A0DF4CD6-3E7D-49C8-9FD1-756130F8BD60}" srcOrd="2" destOrd="0" parTransId="{4937593A-C343-4ECC-A88F-4F86C329F830}" sibTransId="{F63E6A9C-A775-4892-9654-CD59880ACD8B}"/>
    <dgm:cxn modelId="{AE489294-F3F7-48BF-B11A-F134E29C8FD5}" type="presOf" srcId="{0108601F-A39C-4AE3-BA7B-7C42D1F8B5EE}" destId="{FED1D406-DD5D-4B94-859A-82C7F7A9686F}" srcOrd="0" destOrd="9" presId="urn:microsoft.com/office/officeart/2005/8/layout/vList2"/>
    <dgm:cxn modelId="{DACF7541-8B1D-4F86-B1D5-7515FAF549DC}" type="presParOf" srcId="{0D84A005-0441-4F06-90BD-176E2AED22C3}" destId="{E50C88C7-52EA-4961-8E39-9F8E8361D732}" srcOrd="0" destOrd="0" presId="urn:microsoft.com/office/officeart/2005/8/layout/vList2"/>
    <dgm:cxn modelId="{B068433A-EF01-4B38-8A56-E53AF0B38A87}" type="presParOf" srcId="{0D84A005-0441-4F06-90BD-176E2AED22C3}" destId="{FF116FBF-45F2-4134-B3F3-5BCD40BCD1A7}" srcOrd="1" destOrd="0" presId="urn:microsoft.com/office/officeart/2005/8/layout/vList2"/>
    <dgm:cxn modelId="{680C4627-15DB-4F59-A1FA-F1032173BEE1}" type="presParOf" srcId="{0D84A005-0441-4F06-90BD-176E2AED22C3}" destId="{9E3B202D-7E82-469B-92FD-702CF4D0C4A4}" srcOrd="2" destOrd="0" presId="urn:microsoft.com/office/officeart/2005/8/layout/vList2"/>
    <dgm:cxn modelId="{00650A05-F057-449A-AC88-AB7249C00584}" type="presParOf" srcId="{0D84A005-0441-4F06-90BD-176E2AED22C3}" destId="{FED1D406-DD5D-4B94-859A-82C7F7A9686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E52CA-0196-46B9-80AF-A1F98BCE8CF8}">
      <dsp:nvSpPr>
        <dsp:cNvPr id="0" name=""/>
        <dsp:cNvSpPr/>
      </dsp:nvSpPr>
      <dsp:spPr>
        <a:xfrm>
          <a:off x="239265" y="282016"/>
          <a:ext cx="1939021" cy="1939021"/>
        </a:xfrm>
        <a:prstGeom prst="blockArc">
          <a:avLst>
            <a:gd name="adj1" fmla="val 5400000"/>
            <a:gd name="adj2" fmla="val 1620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81A6C9-BC76-4033-B1FC-914514E32CC3}">
      <dsp:nvSpPr>
        <dsp:cNvPr id="0" name=""/>
        <dsp:cNvSpPr/>
      </dsp:nvSpPr>
      <dsp:spPr>
        <a:xfrm>
          <a:off x="239265" y="282016"/>
          <a:ext cx="1939021" cy="1939021"/>
        </a:xfrm>
        <a:prstGeom prst="blockArc">
          <a:avLst>
            <a:gd name="adj1" fmla="val 16200000"/>
            <a:gd name="adj2" fmla="val 540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57D11E-6790-4CCA-9F05-5BB3FE0190B7}">
      <dsp:nvSpPr>
        <dsp:cNvPr id="0" name=""/>
        <dsp:cNvSpPr/>
      </dsp:nvSpPr>
      <dsp:spPr>
        <a:xfrm>
          <a:off x="693325" y="709147"/>
          <a:ext cx="1030902" cy="108475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solidFill>
                <a:schemeClr val="tx1"/>
              </a:solidFill>
            </a:rPr>
            <a:t>Forecasting Model For Sales Out</a:t>
          </a:r>
          <a:endParaRPr lang="en-US" sz="1050" kern="1200" dirty="0">
            <a:solidFill>
              <a:schemeClr val="tx1"/>
            </a:solidFill>
          </a:endParaRPr>
        </a:p>
      </dsp:txBody>
      <dsp:txXfrm>
        <a:off x="844297" y="868006"/>
        <a:ext cx="728958" cy="767041"/>
      </dsp:txXfrm>
    </dsp:sp>
    <dsp:sp modelId="{4FABFEA2-CA06-4F0B-989F-B7DDF96616A7}">
      <dsp:nvSpPr>
        <dsp:cNvPr id="0" name=""/>
        <dsp:cNvSpPr/>
      </dsp:nvSpPr>
      <dsp:spPr>
        <a:xfrm>
          <a:off x="854279" y="-64824"/>
          <a:ext cx="708994" cy="7386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External Market Data</a:t>
          </a:r>
          <a:endParaRPr lang="en-US" sz="1000" kern="1200" dirty="0">
            <a:solidFill>
              <a:schemeClr val="tx1"/>
            </a:solidFill>
          </a:endParaRPr>
        </a:p>
      </dsp:txBody>
      <dsp:txXfrm>
        <a:off x="958109" y="43350"/>
        <a:ext cx="501334" cy="522312"/>
      </dsp:txXfrm>
    </dsp:sp>
    <dsp:sp modelId="{5E3166DB-1C2D-45DF-AF7A-8A7BD703972B}">
      <dsp:nvSpPr>
        <dsp:cNvPr id="0" name=""/>
        <dsp:cNvSpPr/>
      </dsp:nvSpPr>
      <dsp:spPr>
        <a:xfrm>
          <a:off x="854279" y="1813436"/>
          <a:ext cx="708994" cy="7702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Historical Sales Out</a:t>
          </a:r>
          <a:endParaRPr lang="en-US" sz="900" kern="1200" dirty="0">
            <a:solidFill>
              <a:schemeClr val="tx1"/>
            </a:solidFill>
          </a:endParaRPr>
        </a:p>
      </dsp:txBody>
      <dsp:txXfrm>
        <a:off x="958109" y="1926233"/>
        <a:ext cx="501334" cy="544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E5BD8-8B75-4014-B82F-10F091764247}">
      <dsp:nvSpPr>
        <dsp:cNvPr id="0" name=""/>
        <dsp:cNvSpPr/>
      </dsp:nvSpPr>
      <dsp:spPr>
        <a:xfrm>
          <a:off x="281232" y="431798"/>
          <a:ext cx="1946423" cy="1946423"/>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DE52CA-0196-46B9-80AF-A1F98BCE8CF8}">
      <dsp:nvSpPr>
        <dsp:cNvPr id="0" name=""/>
        <dsp:cNvSpPr/>
      </dsp:nvSpPr>
      <dsp:spPr>
        <a:xfrm>
          <a:off x="281232" y="431798"/>
          <a:ext cx="1946423" cy="1946423"/>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CF358A-E2D6-4A8E-8090-8A747D3FAFF2}">
      <dsp:nvSpPr>
        <dsp:cNvPr id="0" name=""/>
        <dsp:cNvSpPr/>
      </dsp:nvSpPr>
      <dsp:spPr>
        <a:xfrm>
          <a:off x="281232" y="431798"/>
          <a:ext cx="1946423" cy="1946423"/>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81A6C9-BC76-4033-B1FC-914514E32CC3}">
      <dsp:nvSpPr>
        <dsp:cNvPr id="0" name=""/>
        <dsp:cNvSpPr/>
      </dsp:nvSpPr>
      <dsp:spPr>
        <a:xfrm>
          <a:off x="281232" y="431798"/>
          <a:ext cx="1946423" cy="1946423"/>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57D11E-6790-4CCA-9F05-5BB3FE0190B7}">
      <dsp:nvSpPr>
        <dsp:cNvPr id="0" name=""/>
        <dsp:cNvSpPr/>
      </dsp:nvSpPr>
      <dsp:spPr>
        <a:xfrm>
          <a:off x="736973" y="860504"/>
          <a:ext cx="1034942" cy="10890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solidFill>
                <a:schemeClr val="tx1"/>
              </a:solidFill>
            </a:rPr>
            <a:t>Forecasting Model For Sales In</a:t>
          </a:r>
          <a:endParaRPr lang="en-US" sz="1050" kern="1200" dirty="0">
            <a:solidFill>
              <a:schemeClr val="tx1"/>
            </a:solidFill>
          </a:endParaRPr>
        </a:p>
      </dsp:txBody>
      <dsp:txXfrm>
        <a:off x="888537" y="1019986"/>
        <a:ext cx="731814" cy="770047"/>
      </dsp:txXfrm>
    </dsp:sp>
    <dsp:sp modelId="{4FABFEA2-CA06-4F0B-989F-B7DDF96616A7}">
      <dsp:nvSpPr>
        <dsp:cNvPr id="0" name=""/>
        <dsp:cNvSpPr/>
      </dsp:nvSpPr>
      <dsp:spPr>
        <a:xfrm>
          <a:off x="898558" y="83597"/>
          <a:ext cx="711772" cy="7415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External Market Data</a:t>
          </a:r>
          <a:endParaRPr lang="en-US" sz="1000" kern="1200" dirty="0">
            <a:solidFill>
              <a:schemeClr val="tx1"/>
            </a:solidFill>
          </a:endParaRPr>
        </a:p>
      </dsp:txBody>
      <dsp:txXfrm>
        <a:off x="1002795" y="192195"/>
        <a:ext cx="503298" cy="524359"/>
      </dsp:txXfrm>
    </dsp:sp>
    <dsp:sp modelId="{239B49AA-7E5A-4970-948A-B1AE640FC4C3}">
      <dsp:nvSpPr>
        <dsp:cNvPr id="0" name=""/>
        <dsp:cNvSpPr/>
      </dsp:nvSpPr>
      <dsp:spPr>
        <a:xfrm>
          <a:off x="1849632" y="1076677"/>
          <a:ext cx="710894" cy="656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Inventory</a:t>
          </a:r>
          <a:endParaRPr lang="en-US" sz="900" kern="1200" dirty="0">
            <a:solidFill>
              <a:schemeClr val="tx1"/>
            </a:solidFill>
          </a:endParaRPr>
        </a:p>
      </dsp:txBody>
      <dsp:txXfrm>
        <a:off x="1953740" y="1172844"/>
        <a:ext cx="502678" cy="464332"/>
      </dsp:txXfrm>
    </dsp:sp>
    <dsp:sp modelId="{5E3166DB-1C2D-45DF-AF7A-8A7BD703972B}">
      <dsp:nvSpPr>
        <dsp:cNvPr id="0" name=""/>
        <dsp:cNvSpPr/>
      </dsp:nvSpPr>
      <dsp:spPr>
        <a:xfrm>
          <a:off x="898558" y="1969022"/>
          <a:ext cx="711772" cy="773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Historical Sales In</a:t>
          </a:r>
          <a:endParaRPr lang="en-US" sz="900" kern="1200" dirty="0">
            <a:solidFill>
              <a:schemeClr val="tx1"/>
            </a:solidFill>
          </a:endParaRPr>
        </a:p>
      </dsp:txBody>
      <dsp:txXfrm>
        <a:off x="1002795" y="2082261"/>
        <a:ext cx="503298" cy="546767"/>
      </dsp:txXfrm>
    </dsp:sp>
    <dsp:sp modelId="{5BA16438-804C-4F9B-BEBC-E0F84441B735}">
      <dsp:nvSpPr>
        <dsp:cNvPr id="0" name=""/>
        <dsp:cNvSpPr/>
      </dsp:nvSpPr>
      <dsp:spPr>
        <a:xfrm>
          <a:off x="-29722" y="1107385"/>
          <a:ext cx="667064" cy="5952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Forecast of Sales Out</a:t>
          </a:r>
          <a:endParaRPr lang="en-US" sz="900" kern="1200" dirty="0">
            <a:solidFill>
              <a:schemeClr val="tx1"/>
            </a:solidFill>
          </a:endParaRPr>
        </a:p>
      </dsp:txBody>
      <dsp:txXfrm>
        <a:off x="67967" y="1194557"/>
        <a:ext cx="471686" cy="420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93E19-65C5-4DA6-BD0D-04FF196BD3D6}">
      <dsp:nvSpPr>
        <dsp:cNvPr id="0" name=""/>
        <dsp:cNvSpPr/>
      </dsp:nvSpPr>
      <dsp:spPr>
        <a:xfrm>
          <a:off x="0" y="267073"/>
          <a:ext cx="8229600" cy="4786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u="none" kern="1200" dirty="0" smtClean="0">
              <a:solidFill>
                <a:schemeClr val="accent2">
                  <a:lumMod val="50000"/>
                </a:schemeClr>
              </a:solidFill>
            </a:rPr>
            <a:t>Sales Out Model</a:t>
          </a:r>
          <a:endParaRPr lang="en-US" sz="1400" u="none" kern="1200" dirty="0">
            <a:solidFill>
              <a:schemeClr val="accent2">
                <a:lumMod val="50000"/>
              </a:schemeClr>
            </a:solidFill>
          </a:endParaRPr>
        </a:p>
      </dsp:txBody>
      <dsp:txXfrm>
        <a:off x="23364" y="290437"/>
        <a:ext cx="8182872" cy="431880"/>
      </dsp:txXfrm>
    </dsp:sp>
    <dsp:sp modelId="{D2723F93-BB9E-40FC-ACFE-56FDCBF6B2D5}">
      <dsp:nvSpPr>
        <dsp:cNvPr id="0" name=""/>
        <dsp:cNvSpPr/>
      </dsp:nvSpPr>
      <dsp:spPr>
        <a:xfrm>
          <a:off x="0" y="782301"/>
          <a:ext cx="8229600" cy="1058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latin typeface="Georgia" panose="02040502050405020303" pitchFamily="18" charset="0"/>
            </a:rPr>
            <a:t>Build clustered model based on Historical Sale Out and External Data, which are the driving factors.     </a:t>
          </a:r>
          <a:endParaRPr lang="en-US" sz="1200" kern="1200" dirty="0">
            <a:latin typeface="Georgia" panose="02040502050405020303" pitchFamily="18" charset="0"/>
          </a:endParaRPr>
        </a:p>
        <a:p>
          <a:pPr marL="114300" lvl="1" indent="-114300" algn="l" defTabSz="533400" rtl="0">
            <a:lnSpc>
              <a:spcPct val="90000"/>
            </a:lnSpc>
            <a:spcBef>
              <a:spcPct val="0"/>
            </a:spcBef>
            <a:spcAft>
              <a:spcPct val="20000"/>
            </a:spcAft>
            <a:buChar char="••"/>
          </a:pPr>
          <a:r>
            <a:rPr lang="en-US" sz="1200" kern="1200" dirty="0" smtClean="0">
              <a:latin typeface="Georgia" panose="02040502050405020303" pitchFamily="18" charset="0"/>
            </a:rPr>
            <a:t>Use Sales Out predictions based on the </a:t>
          </a:r>
          <a:r>
            <a:rPr lang="en-US" sz="1200" b="1" u="sng" kern="1200" dirty="0" smtClean="0">
              <a:latin typeface="Georgia" panose="02040502050405020303" pitchFamily="18" charset="0"/>
            </a:rPr>
            <a:t>Cluster Level </a:t>
          </a:r>
          <a:r>
            <a:rPr lang="en-US" sz="1200" kern="1200" dirty="0" smtClean="0">
              <a:latin typeface="Georgia" panose="02040502050405020303" pitchFamily="18" charset="0"/>
            </a:rPr>
            <a:t>to predict Sales In</a:t>
          </a:r>
          <a:endParaRPr lang="en-US" sz="1200" kern="1200" dirty="0">
            <a:latin typeface="Georgia" panose="02040502050405020303" pitchFamily="18" charset="0"/>
          </a:endParaRPr>
        </a:p>
        <a:p>
          <a:pPr marL="114300" lvl="1" indent="-114300" algn="l" defTabSz="533400" rtl="0">
            <a:lnSpc>
              <a:spcPct val="90000"/>
            </a:lnSpc>
            <a:spcBef>
              <a:spcPct val="0"/>
            </a:spcBef>
            <a:spcAft>
              <a:spcPct val="20000"/>
            </a:spcAft>
            <a:buChar char="••"/>
          </a:pPr>
          <a:r>
            <a:rPr lang="en-US" sz="1200" kern="1200" dirty="0" smtClean="0">
              <a:latin typeface="Georgia" panose="02040502050405020303" pitchFamily="18" charset="0"/>
            </a:rPr>
            <a:t>Clustered model improves average monthly </a:t>
          </a:r>
          <a:r>
            <a:rPr lang="en-US" sz="1200" b="1" kern="1200" dirty="0" smtClean="0">
              <a:latin typeface="Georgia" panose="02040502050405020303" pitchFamily="18" charset="0"/>
            </a:rPr>
            <a:t>DFA</a:t>
          </a:r>
          <a:r>
            <a:rPr lang="en-US" sz="1200" kern="1200" dirty="0" smtClean="0">
              <a:latin typeface="Georgia" panose="02040502050405020303" pitchFamily="18" charset="0"/>
            </a:rPr>
            <a:t> </a:t>
          </a:r>
          <a:r>
            <a:rPr lang="en-US" sz="1200" u="sng" kern="1200" dirty="0" smtClean="0">
              <a:latin typeface="Georgia" panose="02040502050405020303" pitchFamily="18" charset="0"/>
            </a:rPr>
            <a:t>from 75.7% to 88.3% </a:t>
          </a:r>
          <a:r>
            <a:rPr lang="en-US" sz="1200" u="none" kern="1200" dirty="0" smtClean="0">
              <a:latin typeface="Georgia" panose="02040502050405020303" pitchFamily="18" charset="0"/>
            </a:rPr>
            <a:t>comparing to current forecasting model.</a:t>
          </a:r>
          <a:endParaRPr lang="en-US" sz="1200" kern="1200" dirty="0">
            <a:latin typeface="Georgia" panose="02040502050405020303" pitchFamily="18" charset="0"/>
          </a:endParaRPr>
        </a:p>
      </dsp:txBody>
      <dsp:txXfrm>
        <a:off x="0" y="782301"/>
        <a:ext cx="8229600" cy="1058804"/>
      </dsp:txXfrm>
    </dsp:sp>
    <dsp:sp modelId="{ED7F2778-C8E5-4F41-9009-9F1755FC7852}">
      <dsp:nvSpPr>
        <dsp:cNvPr id="0" name=""/>
        <dsp:cNvSpPr/>
      </dsp:nvSpPr>
      <dsp:spPr>
        <a:xfrm>
          <a:off x="0" y="1589279"/>
          <a:ext cx="8229600" cy="4438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u="none" kern="1200" dirty="0" smtClean="0">
              <a:solidFill>
                <a:schemeClr val="accent2">
                  <a:lumMod val="50000"/>
                </a:schemeClr>
              </a:solidFill>
            </a:rPr>
            <a:t>Sales In Model</a:t>
          </a:r>
          <a:endParaRPr lang="en-US" sz="1400" u="none" kern="1200" dirty="0">
            <a:solidFill>
              <a:schemeClr val="accent2">
                <a:lumMod val="50000"/>
              </a:schemeClr>
            </a:solidFill>
          </a:endParaRPr>
        </a:p>
      </dsp:txBody>
      <dsp:txXfrm>
        <a:off x="21666" y="1610945"/>
        <a:ext cx="8186268" cy="400494"/>
      </dsp:txXfrm>
    </dsp:sp>
    <dsp:sp modelId="{B2C4168B-8BBF-4CBF-A04B-2F05A5347651}">
      <dsp:nvSpPr>
        <dsp:cNvPr id="0" name=""/>
        <dsp:cNvSpPr/>
      </dsp:nvSpPr>
      <dsp:spPr>
        <a:xfrm>
          <a:off x="0" y="2028973"/>
          <a:ext cx="8229600" cy="785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en-US" sz="1200" b="1" kern="1200" dirty="0" smtClean="0">
              <a:solidFill>
                <a:schemeClr val="accent6"/>
              </a:solidFill>
              <a:latin typeface="Georgia" panose="02040502050405020303" pitchFamily="18" charset="0"/>
            </a:rPr>
            <a:t>Model:</a:t>
          </a:r>
          <a:endParaRPr lang="en-US" sz="1200" kern="1200" dirty="0">
            <a:latin typeface="Georgia" panose="02040502050405020303" pitchFamily="18" charset="0"/>
          </a:endParaRPr>
        </a:p>
        <a:p>
          <a:pPr marL="228600" lvl="2" indent="-114300" algn="l" defTabSz="533400" rtl="0">
            <a:lnSpc>
              <a:spcPct val="90000"/>
            </a:lnSpc>
            <a:spcBef>
              <a:spcPct val="0"/>
            </a:spcBef>
            <a:spcAft>
              <a:spcPct val="20000"/>
            </a:spcAft>
            <a:buChar char="••"/>
          </a:pPr>
          <a:r>
            <a:rPr lang="en-US" sz="1200" kern="1200" dirty="0" smtClean="0">
              <a:latin typeface="Georgia" panose="02040502050405020303" pitchFamily="18" charset="0"/>
            </a:rPr>
            <a:t>Recommend using </a:t>
          </a:r>
          <a:r>
            <a:rPr lang="en-US" sz="1200" b="1" u="sng" kern="1200" dirty="0" smtClean="0">
              <a:latin typeface="Georgia" panose="02040502050405020303" pitchFamily="18" charset="0"/>
            </a:rPr>
            <a:t>SKU Level</a:t>
          </a:r>
          <a:r>
            <a:rPr lang="en-US" sz="1200" b="1" kern="1200" dirty="0" smtClean="0">
              <a:latin typeface="Georgia" panose="02040502050405020303" pitchFamily="18" charset="0"/>
            </a:rPr>
            <a:t> </a:t>
          </a:r>
          <a:r>
            <a:rPr lang="en-US" sz="1200" kern="1200" dirty="0" smtClean="0">
              <a:latin typeface="Georgia" panose="02040502050405020303" pitchFamily="18" charset="0"/>
            </a:rPr>
            <a:t>model for all 31 SKUs since it tends to outperform the other 2 models (Cluster &amp; Unionized). </a:t>
          </a:r>
          <a:endParaRPr lang="en-US" sz="1200" kern="1200" dirty="0">
            <a:latin typeface="Georgia" panose="02040502050405020303" pitchFamily="18" charset="0"/>
          </a:endParaRPr>
        </a:p>
        <a:p>
          <a:pPr marL="228600" lvl="2" indent="-114300" algn="l" defTabSz="533400" rtl="0">
            <a:lnSpc>
              <a:spcPct val="90000"/>
            </a:lnSpc>
            <a:spcBef>
              <a:spcPct val="0"/>
            </a:spcBef>
            <a:spcAft>
              <a:spcPct val="20000"/>
            </a:spcAft>
            <a:buChar char="••"/>
          </a:pPr>
          <a:r>
            <a:rPr lang="en-US" sz="1200" kern="1200" dirty="0" smtClean="0">
              <a:latin typeface="Georgia" panose="02040502050405020303" pitchFamily="18" charset="0"/>
            </a:rPr>
            <a:t>Clustering or Unionized Level model are not suggested.</a:t>
          </a:r>
          <a:endParaRPr lang="en-US" sz="1200" kern="1200" dirty="0">
            <a:latin typeface="Georgia" panose="02040502050405020303" pitchFamily="18" charset="0"/>
          </a:endParaRPr>
        </a:p>
        <a:p>
          <a:pPr marL="114300" lvl="1" indent="-114300" algn="l" defTabSz="533400" rtl="0">
            <a:lnSpc>
              <a:spcPct val="90000"/>
            </a:lnSpc>
            <a:spcBef>
              <a:spcPct val="0"/>
            </a:spcBef>
            <a:spcAft>
              <a:spcPct val="20000"/>
            </a:spcAft>
            <a:buChar char="••"/>
          </a:pPr>
          <a:r>
            <a:rPr lang="en-US" sz="1200" b="1" kern="1200" dirty="0" smtClean="0">
              <a:solidFill>
                <a:schemeClr val="accent6"/>
              </a:solidFill>
              <a:latin typeface="Georgia" panose="02040502050405020303" pitchFamily="18" charset="0"/>
            </a:rPr>
            <a:t>Driving Factors:</a:t>
          </a:r>
          <a:endParaRPr lang="en-US" sz="1200" kern="1200" dirty="0">
            <a:latin typeface="Georgia" panose="02040502050405020303" pitchFamily="18" charset="0"/>
          </a:endParaRPr>
        </a:p>
        <a:p>
          <a:pPr marL="228600" lvl="2" indent="-114300" algn="l" defTabSz="533400" rtl="0">
            <a:lnSpc>
              <a:spcPct val="90000"/>
            </a:lnSpc>
            <a:spcBef>
              <a:spcPct val="0"/>
            </a:spcBef>
            <a:spcAft>
              <a:spcPct val="20000"/>
            </a:spcAft>
            <a:buChar char="••"/>
          </a:pPr>
          <a:r>
            <a:rPr lang="en-US" sz="1200" kern="1200" dirty="0" smtClean="0">
              <a:latin typeface="Georgia" panose="02040502050405020303" pitchFamily="18" charset="0"/>
            </a:rPr>
            <a:t>When forecasting Nobivac, </a:t>
          </a:r>
          <a:r>
            <a:rPr lang="en-US" sz="1200" b="1" u="sng" kern="1200" dirty="0" smtClean="0">
              <a:latin typeface="Georgia" panose="02040502050405020303" pitchFamily="18" charset="0"/>
            </a:rPr>
            <a:t>Historical Sales In</a:t>
          </a:r>
          <a:r>
            <a:rPr lang="en-US" sz="1200" kern="1200" dirty="0" smtClean="0">
              <a:latin typeface="Georgia" panose="02040502050405020303" pitchFamily="18" charset="0"/>
            </a:rPr>
            <a:t> is the most important driven factor across all 31 SKUs.</a:t>
          </a:r>
          <a:endParaRPr lang="en-US" sz="1200" kern="1200" dirty="0">
            <a:latin typeface="Georgia" panose="02040502050405020303" pitchFamily="18" charset="0"/>
          </a:endParaRPr>
        </a:p>
        <a:p>
          <a:pPr marL="228600" lvl="2" indent="-114300" algn="l" defTabSz="533400" rtl="0">
            <a:lnSpc>
              <a:spcPct val="90000"/>
            </a:lnSpc>
            <a:spcBef>
              <a:spcPct val="0"/>
            </a:spcBef>
            <a:spcAft>
              <a:spcPct val="20000"/>
            </a:spcAft>
            <a:buChar char="••"/>
          </a:pPr>
          <a:r>
            <a:rPr lang="en-US" sz="1200" b="1" u="sng" kern="1200" dirty="0" smtClean="0">
              <a:latin typeface="Georgia" panose="02040502050405020303" pitchFamily="18" charset="0"/>
            </a:rPr>
            <a:t>Sales Out </a:t>
          </a:r>
          <a:r>
            <a:rPr lang="en-US" sz="1200" kern="1200" dirty="0" smtClean="0">
              <a:latin typeface="Georgia" panose="02040502050405020303" pitchFamily="18" charset="0"/>
            </a:rPr>
            <a:t>and </a:t>
          </a:r>
          <a:r>
            <a:rPr lang="en-US" sz="1200" b="1" u="sng" kern="1200" dirty="0" smtClean="0">
              <a:latin typeface="Georgia" panose="02040502050405020303" pitchFamily="18" charset="0"/>
            </a:rPr>
            <a:t>External Data </a:t>
          </a:r>
          <a:r>
            <a:rPr lang="en-US" sz="1200" kern="1200" dirty="0" smtClean="0">
              <a:latin typeface="Georgia" panose="02040502050405020303" pitchFamily="18" charset="0"/>
            </a:rPr>
            <a:t>are useful factors for all SKUs except </a:t>
          </a:r>
          <a:r>
            <a:rPr lang="en-US" sz="1200" b="1" kern="1200" dirty="0" smtClean="0">
              <a:latin typeface="Georgia" panose="02040502050405020303" pitchFamily="18" charset="0"/>
            </a:rPr>
            <a:t>Feline</a:t>
          </a:r>
          <a:r>
            <a:rPr lang="en-US" sz="1200" kern="1200" dirty="0" smtClean="0">
              <a:latin typeface="Georgia" panose="02040502050405020303" pitchFamily="18" charset="0"/>
            </a:rPr>
            <a:t>. </a:t>
          </a:r>
          <a:endParaRPr lang="en-US" sz="1200" kern="1200" dirty="0">
            <a:latin typeface="Georgia" panose="02040502050405020303" pitchFamily="18" charset="0"/>
          </a:endParaRPr>
        </a:p>
        <a:p>
          <a:pPr marL="228600" lvl="2" indent="-114300" algn="l" defTabSz="533400" rtl="0">
            <a:lnSpc>
              <a:spcPct val="90000"/>
            </a:lnSpc>
            <a:spcBef>
              <a:spcPct val="0"/>
            </a:spcBef>
            <a:spcAft>
              <a:spcPct val="20000"/>
            </a:spcAft>
            <a:buChar char="••"/>
          </a:pPr>
          <a:r>
            <a:rPr lang="en-US" sz="1200" b="1" u="sng" kern="1200" dirty="0" smtClean="0">
              <a:latin typeface="Georgia" panose="02040502050405020303" pitchFamily="18" charset="0"/>
            </a:rPr>
            <a:t>Inventory Status </a:t>
          </a:r>
          <a:r>
            <a:rPr lang="en-US" sz="1200" kern="1200" dirty="0" smtClean="0">
              <a:latin typeface="Georgia" panose="02040502050405020303" pitchFamily="18" charset="0"/>
            </a:rPr>
            <a:t>is important to only </a:t>
          </a:r>
          <a:r>
            <a:rPr lang="en-US" sz="1200" u="sng" kern="1200" dirty="0" smtClean="0">
              <a:latin typeface="Georgia" panose="02040502050405020303" pitchFamily="18" charset="0"/>
            </a:rPr>
            <a:t>Feline</a:t>
          </a:r>
          <a:r>
            <a:rPr lang="en-US" sz="1200" kern="1200" dirty="0" smtClean="0">
              <a:latin typeface="Georgia" panose="02040502050405020303" pitchFamily="18" charset="0"/>
            </a:rPr>
            <a:t> and </a:t>
          </a:r>
          <a:r>
            <a:rPr lang="en-US" sz="1200" u="sng" kern="1200" dirty="0" smtClean="0">
              <a:latin typeface="Georgia" panose="02040502050405020303" pitchFamily="18" charset="0"/>
            </a:rPr>
            <a:t>Canine</a:t>
          </a:r>
          <a:r>
            <a:rPr lang="en-US" sz="1200" kern="1200" dirty="0" smtClean="0">
              <a:latin typeface="Georgia" panose="02040502050405020303" pitchFamily="18" charset="0"/>
            </a:rPr>
            <a:t>.</a:t>
          </a:r>
          <a:endParaRPr lang="en-US" sz="1200" kern="1200" dirty="0">
            <a:latin typeface="Georgia" panose="02040502050405020303" pitchFamily="18" charset="0"/>
          </a:endParaRPr>
        </a:p>
        <a:p>
          <a:pPr marL="114300" lvl="1" indent="-114300" algn="l" defTabSz="533400" rtl="0">
            <a:lnSpc>
              <a:spcPct val="90000"/>
            </a:lnSpc>
            <a:spcBef>
              <a:spcPct val="0"/>
            </a:spcBef>
            <a:spcAft>
              <a:spcPct val="20000"/>
            </a:spcAft>
            <a:buChar char="••"/>
          </a:pPr>
          <a:r>
            <a:rPr lang="en-US" sz="1200" b="1" kern="1200" dirty="0" smtClean="0">
              <a:solidFill>
                <a:schemeClr val="accent6"/>
              </a:solidFill>
              <a:latin typeface="Georgia" panose="02040502050405020303" pitchFamily="18" charset="0"/>
            </a:rPr>
            <a:t>Results:</a:t>
          </a:r>
          <a:endParaRPr lang="en-US" sz="1200" kern="1200" dirty="0">
            <a:latin typeface="Georgia" panose="02040502050405020303" pitchFamily="18" charset="0"/>
          </a:endParaRPr>
        </a:p>
        <a:p>
          <a:pPr marL="228600" lvl="2" indent="-114300" algn="l" defTabSz="533400" rtl="0">
            <a:lnSpc>
              <a:spcPct val="90000"/>
            </a:lnSpc>
            <a:spcBef>
              <a:spcPct val="0"/>
            </a:spcBef>
            <a:spcAft>
              <a:spcPct val="20000"/>
            </a:spcAft>
            <a:buChar char="••"/>
          </a:pPr>
          <a:r>
            <a:rPr lang="en-US" sz="1200" kern="1200" dirty="0" smtClean="0">
              <a:latin typeface="Georgia" panose="02040502050405020303" pitchFamily="18" charset="0"/>
            </a:rPr>
            <a:t>18 out of 31 SKUs have WAE smaller than 25%. </a:t>
          </a:r>
          <a:endParaRPr lang="en-US" sz="1200" kern="1200" dirty="0">
            <a:latin typeface="Georgia" panose="02040502050405020303" pitchFamily="18" charset="0"/>
          </a:endParaRPr>
        </a:p>
        <a:p>
          <a:pPr marL="228600" lvl="2" indent="-114300" algn="l" defTabSz="533400" rtl="0">
            <a:lnSpc>
              <a:spcPct val="90000"/>
            </a:lnSpc>
            <a:spcBef>
              <a:spcPct val="0"/>
            </a:spcBef>
            <a:spcAft>
              <a:spcPct val="20000"/>
            </a:spcAft>
            <a:buChar char="••"/>
          </a:pPr>
          <a:r>
            <a:rPr lang="en-US" sz="1200" kern="1200" dirty="0" smtClean="0">
              <a:latin typeface="Georgia" panose="02040502050405020303" pitchFamily="18" charset="0"/>
            </a:rPr>
            <a:t>Average WAE across all SKUs improves from 54% to 31%.</a:t>
          </a:r>
          <a:endParaRPr lang="en-US" sz="1200" kern="1200" dirty="0">
            <a:latin typeface="Georgia" panose="02040502050405020303" pitchFamily="18" charset="0"/>
          </a:endParaRPr>
        </a:p>
        <a:p>
          <a:pPr marL="114300" lvl="1" indent="-114300" algn="l" defTabSz="533400" rtl="0">
            <a:lnSpc>
              <a:spcPct val="90000"/>
            </a:lnSpc>
            <a:spcBef>
              <a:spcPct val="0"/>
            </a:spcBef>
            <a:spcAft>
              <a:spcPct val="20000"/>
            </a:spcAft>
            <a:buChar char="••"/>
          </a:pPr>
          <a:r>
            <a:rPr lang="en-US" sz="1200" b="1" kern="1200" dirty="0" smtClean="0">
              <a:solidFill>
                <a:schemeClr val="accent6"/>
              </a:solidFill>
              <a:latin typeface="Georgia" panose="02040502050405020303" pitchFamily="18" charset="0"/>
            </a:rPr>
            <a:t>Limitations:</a:t>
          </a:r>
          <a:endParaRPr lang="en-US" sz="1200" kern="1200" dirty="0">
            <a:latin typeface="Georgia" panose="02040502050405020303" pitchFamily="18" charset="0"/>
          </a:endParaRPr>
        </a:p>
        <a:p>
          <a:pPr marL="228600" lvl="2" indent="-114300" algn="l" defTabSz="533400" rtl="0">
            <a:lnSpc>
              <a:spcPct val="90000"/>
            </a:lnSpc>
            <a:spcBef>
              <a:spcPct val="0"/>
            </a:spcBef>
            <a:spcAft>
              <a:spcPct val="20000"/>
            </a:spcAft>
            <a:buChar char="••"/>
          </a:pPr>
          <a:r>
            <a:rPr lang="en-US" sz="1200" kern="1200" dirty="0" smtClean="0">
              <a:latin typeface="Georgia" panose="02040502050405020303" pitchFamily="18" charset="0"/>
            </a:rPr>
            <a:t>At least </a:t>
          </a:r>
          <a:r>
            <a:rPr lang="en-US" sz="1200" b="1" u="sng" kern="1200" dirty="0" smtClean="0">
              <a:latin typeface="Georgia" panose="02040502050405020303" pitchFamily="18" charset="0"/>
            </a:rPr>
            <a:t>25 months </a:t>
          </a:r>
          <a:r>
            <a:rPr lang="en-US" sz="1200" kern="1200" dirty="0" smtClean="0">
              <a:latin typeface="Georgia" panose="02040502050405020303" pitchFamily="18" charset="0"/>
            </a:rPr>
            <a:t>of data are required for both Sales In and Sales Out forecasting models</a:t>
          </a:r>
          <a:endParaRPr lang="en-US" sz="1200" kern="1200" dirty="0">
            <a:latin typeface="Georgia" panose="02040502050405020303" pitchFamily="18" charset="0"/>
          </a:endParaRPr>
        </a:p>
        <a:p>
          <a:pPr marL="228600" lvl="2" indent="-114300" algn="l" defTabSz="533400" rtl="0">
            <a:lnSpc>
              <a:spcPct val="90000"/>
            </a:lnSpc>
            <a:spcBef>
              <a:spcPct val="0"/>
            </a:spcBef>
            <a:spcAft>
              <a:spcPct val="20000"/>
            </a:spcAft>
            <a:buChar char="••"/>
          </a:pPr>
          <a:r>
            <a:rPr lang="en-US" sz="1200" b="1" u="sng" kern="1200" dirty="0" smtClean="0">
              <a:latin typeface="Georgia" panose="02040502050405020303" pitchFamily="18" charset="0"/>
            </a:rPr>
            <a:t>Highly-seasonal</a:t>
          </a:r>
          <a:r>
            <a:rPr lang="en-US" sz="1200" b="1" kern="1200" dirty="0" smtClean="0">
              <a:latin typeface="Georgia" panose="02040502050405020303" pitchFamily="18" charset="0"/>
            </a:rPr>
            <a:t> </a:t>
          </a:r>
          <a:r>
            <a:rPr lang="en-US" sz="1200" kern="1200" dirty="0" smtClean="0">
              <a:latin typeface="Georgia" panose="02040502050405020303" pitchFamily="18" charset="0"/>
            </a:rPr>
            <a:t>SKUs and </a:t>
          </a:r>
          <a:r>
            <a:rPr lang="en-US" sz="1200" b="1" u="sng" kern="1200" dirty="0" smtClean="0">
              <a:latin typeface="Georgia" panose="02040502050405020303" pitchFamily="18" charset="0"/>
            </a:rPr>
            <a:t>special events </a:t>
          </a:r>
          <a:r>
            <a:rPr lang="en-US" sz="1200" kern="1200" dirty="0" smtClean="0">
              <a:latin typeface="Georgia" panose="02040502050405020303" pitchFamily="18" charset="0"/>
            </a:rPr>
            <a:t>(e.g. BOGO promotions) are difficult to be forecasted.</a:t>
          </a:r>
          <a:endParaRPr lang="en-US" sz="1200" kern="1200" dirty="0">
            <a:latin typeface="Georgia" panose="02040502050405020303" pitchFamily="18" charset="0"/>
          </a:endParaRPr>
        </a:p>
      </dsp:txBody>
      <dsp:txXfrm>
        <a:off x="0" y="2028973"/>
        <a:ext cx="8229600" cy="785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C88C7-52EA-4961-8E39-9F8E8361D732}">
      <dsp:nvSpPr>
        <dsp:cNvPr id="0" name=""/>
        <dsp:cNvSpPr/>
      </dsp:nvSpPr>
      <dsp:spPr>
        <a:xfrm>
          <a:off x="0" y="216884"/>
          <a:ext cx="8382000"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2060"/>
              </a:solidFill>
            </a:rPr>
            <a:t>Product</a:t>
          </a:r>
          <a:endParaRPr lang="en-US" sz="1800" b="1" kern="1200" dirty="0">
            <a:solidFill>
              <a:srgbClr val="002060"/>
            </a:solidFill>
          </a:endParaRPr>
        </a:p>
      </dsp:txBody>
      <dsp:txXfrm>
        <a:off x="20561" y="237445"/>
        <a:ext cx="8340878" cy="380078"/>
      </dsp:txXfrm>
    </dsp:sp>
    <dsp:sp modelId="{FF116FBF-45F2-4134-B3F3-5BCD40BCD1A7}">
      <dsp:nvSpPr>
        <dsp:cNvPr id="0" name=""/>
        <dsp:cNvSpPr/>
      </dsp:nvSpPr>
      <dsp:spPr>
        <a:xfrm>
          <a:off x="0" y="638084"/>
          <a:ext cx="8382000" cy="91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2860" rIns="128016" bIns="22860" numCol="1" spcCol="1270" anchor="t" anchorCtr="0">
          <a:noAutofit/>
        </a:bodyPr>
        <a:lstStyle/>
        <a:p>
          <a:pPr marL="114300" lvl="1" indent="0" algn="l" defTabSz="622300" rtl="0">
            <a:lnSpc>
              <a:spcPct val="90000"/>
            </a:lnSpc>
            <a:spcBef>
              <a:spcPct val="0"/>
            </a:spcBef>
            <a:spcAft>
              <a:spcPct val="20000"/>
            </a:spcAft>
            <a:buChar char="••"/>
          </a:pPr>
          <a:r>
            <a:rPr lang="en-US" sz="1400" b="1" kern="1200" dirty="0" smtClean="0">
              <a:latin typeface="Georgia" panose="02040502050405020303" pitchFamily="18" charset="0"/>
            </a:rPr>
            <a:t>Model: </a:t>
          </a:r>
          <a:r>
            <a:rPr lang="en-US" sz="1400" u="none" kern="1200" dirty="0" smtClean="0">
              <a:latin typeface="Georgia" panose="02040502050405020303" pitchFamily="18" charset="0"/>
            </a:rPr>
            <a:t>A single moving-average model </a:t>
          </a:r>
          <a:r>
            <a:rPr lang="en-US" sz="1400" kern="1200" dirty="0" smtClean="0">
              <a:latin typeface="Georgia" panose="02040502050405020303" pitchFamily="18" charset="0"/>
            </a:rPr>
            <a:t>(</a:t>
          </a:r>
          <a:r>
            <a:rPr lang="en-US" sz="1400" b="1" u="sng" kern="1200" dirty="0" smtClean="0">
              <a:latin typeface="Georgia" panose="02040502050405020303" pitchFamily="18" charset="0"/>
            </a:rPr>
            <a:t>Unionized level</a:t>
          </a:r>
          <a:r>
            <a:rPr lang="en-US" sz="1400" kern="1200" dirty="0" smtClean="0">
              <a:latin typeface="Georgia" panose="02040502050405020303" pitchFamily="18" charset="0"/>
            </a:rPr>
            <a:t>) provides the best forecast.</a:t>
          </a:r>
          <a:endParaRPr lang="en-US" sz="1400" kern="1200" dirty="0">
            <a:latin typeface="Georgia" panose="02040502050405020303" pitchFamily="18" charset="0"/>
          </a:endParaRPr>
        </a:p>
        <a:p>
          <a:pPr marL="114300" lvl="1" indent="0" algn="l" defTabSz="622300">
            <a:lnSpc>
              <a:spcPct val="90000"/>
            </a:lnSpc>
            <a:spcBef>
              <a:spcPct val="0"/>
            </a:spcBef>
            <a:spcAft>
              <a:spcPct val="20000"/>
            </a:spcAft>
            <a:buChar char="••"/>
          </a:pPr>
          <a:r>
            <a:rPr lang="en-US" sz="1400" b="1" kern="1200" dirty="0" smtClean="0">
              <a:latin typeface="Georgia" panose="02040502050405020303" pitchFamily="18" charset="0"/>
            </a:rPr>
            <a:t>Driving factors: </a:t>
          </a:r>
          <a:r>
            <a:rPr lang="en-US" sz="1400" kern="1200" dirty="0" smtClean="0">
              <a:latin typeface="Georgia" panose="02040502050405020303" pitchFamily="18" charset="0"/>
            </a:rPr>
            <a:t>Only Historical Sales Out </a:t>
          </a:r>
        </a:p>
        <a:p>
          <a:pPr marL="114300" lvl="1" indent="0" algn="l" defTabSz="622300">
            <a:lnSpc>
              <a:spcPct val="90000"/>
            </a:lnSpc>
            <a:spcBef>
              <a:spcPct val="0"/>
            </a:spcBef>
            <a:spcAft>
              <a:spcPct val="20000"/>
            </a:spcAft>
            <a:buChar char="••"/>
          </a:pPr>
          <a:r>
            <a:rPr lang="en-US" sz="1400" b="1" kern="1200" dirty="0" smtClean="0">
              <a:latin typeface="Georgia" panose="02040502050405020303" pitchFamily="18" charset="0"/>
            </a:rPr>
            <a:t>Result: </a:t>
          </a:r>
          <a:r>
            <a:rPr lang="en-US" sz="1400" kern="1200" dirty="0" smtClean="0">
              <a:latin typeface="Georgia" panose="02040502050405020303" pitchFamily="18" charset="0"/>
            </a:rPr>
            <a:t>Average monthly DFA across all 24 SKUs </a:t>
          </a:r>
          <a:r>
            <a:rPr lang="en-US" sz="1400" u="none" kern="1200" dirty="0" smtClean="0">
              <a:latin typeface="Georgia" panose="02040502050405020303" pitchFamily="18" charset="0"/>
            </a:rPr>
            <a:t>improves from </a:t>
          </a:r>
          <a:r>
            <a:rPr lang="en-US" sz="1400" b="1" u="none" kern="1200" dirty="0" smtClean="0">
              <a:latin typeface="Georgia" panose="02040502050405020303" pitchFamily="18" charset="0"/>
            </a:rPr>
            <a:t>10.7% </a:t>
          </a:r>
          <a:r>
            <a:rPr lang="en-US" sz="1400" u="none" kern="1200" dirty="0" smtClean="0">
              <a:latin typeface="Georgia" panose="02040502050405020303" pitchFamily="18" charset="0"/>
            </a:rPr>
            <a:t>to </a:t>
          </a:r>
          <a:r>
            <a:rPr lang="en-US" sz="1400" b="1" u="none" kern="1200" dirty="0" smtClean="0">
              <a:latin typeface="Georgia" panose="02040502050405020303" pitchFamily="18" charset="0"/>
            </a:rPr>
            <a:t>68.4%</a:t>
          </a:r>
        </a:p>
        <a:p>
          <a:pPr marL="114300" marR="0" lvl="1" indent="-114300" algn="l" defTabSz="622300" rtl="0" eaLnBrk="1" fontAlgn="auto" latinLnBrk="0" hangingPunct="1">
            <a:lnSpc>
              <a:spcPct val="90000"/>
            </a:lnSpc>
            <a:spcBef>
              <a:spcPct val="0"/>
            </a:spcBef>
            <a:spcAft>
              <a:spcPct val="20000"/>
            </a:spcAft>
            <a:buClrTx/>
            <a:buSzTx/>
            <a:buFontTx/>
            <a:buChar char="••"/>
            <a:tabLst/>
            <a:defRPr/>
          </a:pPr>
          <a:endParaRPr lang="en-US" sz="1400" u="sng" kern="1200" dirty="0" smtClean="0">
            <a:latin typeface="Georgia" panose="02040502050405020303" pitchFamily="18" charset="0"/>
          </a:endParaRPr>
        </a:p>
      </dsp:txBody>
      <dsp:txXfrm>
        <a:off x="0" y="638084"/>
        <a:ext cx="8382000" cy="912870"/>
      </dsp:txXfrm>
    </dsp:sp>
    <dsp:sp modelId="{9E3B202D-7E82-469B-92FD-702CF4D0C4A4}">
      <dsp:nvSpPr>
        <dsp:cNvPr id="0" name=""/>
        <dsp:cNvSpPr/>
      </dsp:nvSpPr>
      <dsp:spPr>
        <a:xfrm>
          <a:off x="0" y="1550954"/>
          <a:ext cx="8382000"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2060"/>
              </a:solidFill>
            </a:rPr>
            <a:t>Model</a:t>
          </a:r>
          <a:endParaRPr lang="en-US" sz="1800" b="1" kern="1200" dirty="0">
            <a:solidFill>
              <a:srgbClr val="002060"/>
            </a:solidFill>
          </a:endParaRPr>
        </a:p>
      </dsp:txBody>
      <dsp:txXfrm>
        <a:off x="20561" y="1571515"/>
        <a:ext cx="8340878" cy="380078"/>
      </dsp:txXfrm>
    </dsp:sp>
    <dsp:sp modelId="{FED1D406-DD5D-4B94-859A-82C7F7A9686F}">
      <dsp:nvSpPr>
        <dsp:cNvPr id="0" name=""/>
        <dsp:cNvSpPr/>
      </dsp:nvSpPr>
      <dsp:spPr>
        <a:xfrm>
          <a:off x="0" y="1972154"/>
          <a:ext cx="8382000" cy="2459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n-US" sz="1400" b="1" kern="1200" dirty="0" smtClean="0">
              <a:solidFill>
                <a:schemeClr val="accent6"/>
              </a:solidFill>
              <a:latin typeface="Georgia" panose="02040502050405020303" pitchFamily="18" charset="0"/>
            </a:rPr>
            <a:t>Model:</a:t>
          </a:r>
          <a:endParaRPr lang="en-US" sz="1400" b="1" kern="1200" dirty="0">
            <a:solidFill>
              <a:schemeClr val="accent6"/>
            </a:solidFill>
            <a:latin typeface="Georgia" panose="02040502050405020303" pitchFamily="18" charset="0"/>
          </a:endParaRPr>
        </a:p>
        <a:p>
          <a:pPr marL="228600" lvl="2" indent="-114300" algn="l" defTabSz="622300" rtl="0">
            <a:lnSpc>
              <a:spcPct val="90000"/>
            </a:lnSpc>
            <a:spcBef>
              <a:spcPct val="0"/>
            </a:spcBef>
            <a:spcAft>
              <a:spcPct val="20000"/>
            </a:spcAft>
            <a:buChar char="••"/>
          </a:pPr>
          <a:r>
            <a:rPr lang="en-US" sz="1400" kern="1200" dirty="0" smtClean="0">
              <a:latin typeface="Georgia" panose="02040502050405020303" pitchFamily="18" charset="0"/>
            </a:rPr>
            <a:t>When forecasting Sales In, we recommend using </a:t>
          </a:r>
          <a:r>
            <a:rPr lang="en-US" sz="1400" b="1" u="sng" kern="1200" dirty="0" smtClean="0">
              <a:latin typeface="Georgia" panose="02040502050405020303" pitchFamily="18" charset="0"/>
            </a:rPr>
            <a:t>Unionized model. </a:t>
          </a:r>
          <a:endParaRPr lang="en-US" sz="1400" kern="1200" dirty="0">
            <a:latin typeface="Georgia" panose="02040502050405020303" pitchFamily="18" charset="0"/>
          </a:endParaRPr>
        </a:p>
        <a:p>
          <a:pPr marL="228600" lvl="2" indent="-114300" algn="l" defTabSz="622300" rtl="0">
            <a:lnSpc>
              <a:spcPct val="90000"/>
            </a:lnSpc>
            <a:spcBef>
              <a:spcPct val="0"/>
            </a:spcBef>
            <a:spcAft>
              <a:spcPct val="20000"/>
            </a:spcAft>
            <a:buChar char="••"/>
          </a:pPr>
          <a:r>
            <a:rPr lang="en-US" sz="1400" b="0" u="none" kern="1200" dirty="0" smtClean="0">
              <a:latin typeface="Georgia" panose="02040502050405020303" pitchFamily="18" charset="0"/>
            </a:rPr>
            <a:t>B</a:t>
          </a:r>
          <a:r>
            <a:rPr lang="en-US" sz="1400" kern="1200" dirty="0" smtClean="0">
              <a:latin typeface="Georgia" panose="02040502050405020303" pitchFamily="18" charset="0"/>
            </a:rPr>
            <a:t>oth </a:t>
          </a:r>
          <a:r>
            <a:rPr lang="en-US" sz="1400" b="0" u="none" kern="1200" dirty="0" smtClean="0">
              <a:latin typeface="Georgia" panose="02040502050405020303" pitchFamily="18" charset="0"/>
            </a:rPr>
            <a:t>SKU-Level </a:t>
          </a:r>
          <a:r>
            <a:rPr lang="en-US" sz="1400" kern="1200" dirty="0" smtClean="0">
              <a:latin typeface="Georgia" panose="02040502050405020303" pitchFamily="18" charset="0"/>
            </a:rPr>
            <a:t>and </a:t>
          </a:r>
          <a:r>
            <a:rPr lang="en-US" sz="1400" b="0" u="none" kern="1200" dirty="0" smtClean="0">
              <a:latin typeface="Georgia" panose="02040502050405020303" pitchFamily="18" charset="0"/>
            </a:rPr>
            <a:t>Unionized </a:t>
          </a:r>
          <a:r>
            <a:rPr lang="en-US" sz="1400" kern="1200" dirty="0" smtClean="0">
              <a:latin typeface="Georgia" panose="02040502050405020303" pitchFamily="18" charset="0"/>
            </a:rPr>
            <a:t>model work well. </a:t>
          </a:r>
          <a:endParaRPr lang="en-US" sz="1400" kern="1200" dirty="0">
            <a:latin typeface="Georgia" panose="02040502050405020303" pitchFamily="18" charset="0"/>
          </a:endParaRPr>
        </a:p>
        <a:p>
          <a:pPr marL="114300" lvl="1" indent="-114300" algn="l" defTabSz="622300" rtl="0">
            <a:lnSpc>
              <a:spcPct val="90000"/>
            </a:lnSpc>
            <a:spcBef>
              <a:spcPct val="0"/>
            </a:spcBef>
            <a:spcAft>
              <a:spcPct val="20000"/>
            </a:spcAft>
            <a:buChar char="••"/>
          </a:pPr>
          <a:r>
            <a:rPr lang="en-US" sz="1400" b="1" kern="1200" dirty="0" smtClean="0">
              <a:solidFill>
                <a:schemeClr val="accent6"/>
              </a:solidFill>
              <a:latin typeface="Georgia" panose="02040502050405020303" pitchFamily="18" charset="0"/>
            </a:rPr>
            <a:t>Driving Factors:</a:t>
          </a:r>
          <a:endParaRPr lang="en-US" sz="1400" b="1" kern="1200" dirty="0">
            <a:solidFill>
              <a:schemeClr val="accent6"/>
            </a:solidFill>
            <a:latin typeface="Georgia" panose="02040502050405020303" pitchFamily="18" charset="0"/>
          </a:endParaRPr>
        </a:p>
        <a:p>
          <a:pPr marL="228600" lvl="2" indent="-114300" algn="l" defTabSz="622300" rtl="0">
            <a:lnSpc>
              <a:spcPct val="90000"/>
            </a:lnSpc>
            <a:spcBef>
              <a:spcPct val="0"/>
            </a:spcBef>
            <a:spcAft>
              <a:spcPct val="20000"/>
            </a:spcAft>
            <a:buChar char="••"/>
          </a:pPr>
          <a:r>
            <a:rPr lang="en-US" sz="1400" b="1" u="sng" kern="1200" dirty="0" smtClean="0">
              <a:latin typeface="Georgia" panose="02040502050405020303" pitchFamily="18" charset="0"/>
            </a:rPr>
            <a:t>External market</a:t>
          </a:r>
          <a:r>
            <a:rPr lang="en-US" sz="1400" b="1" u="none" kern="1200" dirty="0" smtClean="0">
              <a:latin typeface="Georgia" panose="02040502050405020303" pitchFamily="18" charset="0"/>
            </a:rPr>
            <a:t> </a:t>
          </a:r>
          <a:r>
            <a:rPr lang="en-US" sz="1400" u="none" kern="1200" dirty="0" smtClean="0">
              <a:latin typeface="Georgia" panose="02040502050405020303" pitchFamily="18" charset="0"/>
            </a:rPr>
            <a:t>data</a:t>
          </a:r>
          <a:r>
            <a:rPr lang="en-US" sz="1400" kern="1200" dirty="0" smtClean="0">
              <a:latin typeface="Georgia" panose="02040502050405020303" pitchFamily="18" charset="0"/>
            </a:rPr>
            <a:t> might also be an useful factor. But due to the availability of data, it cannot be incorporated in the model.</a:t>
          </a:r>
          <a:endParaRPr lang="en-US" sz="1400" kern="1200" dirty="0">
            <a:latin typeface="Georgia" panose="02040502050405020303" pitchFamily="18" charset="0"/>
          </a:endParaRPr>
        </a:p>
        <a:p>
          <a:pPr marL="228600" lvl="2" indent="-114300" algn="l" defTabSz="622300" rtl="0">
            <a:lnSpc>
              <a:spcPct val="90000"/>
            </a:lnSpc>
            <a:spcBef>
              <a:spcPct val="0"/>
            </a:spcBef>
            <a:spcAft>
              <a:spcPct val="20000"/>
            </a:spcAft>
            <a:buChar char="••"/>
          </a:pPr>
          <a:r>
            <a:rPr lang="en-US" sz="1400" b="1" u="sng" kern="1200" dirty="0" smtClean="0">
              <a:latin typeface="Georgia" panose="02040502050405020303" pitchFamily="18" charset="0"/>
            </a:rPr>
            <a:t>Pack size </a:t>
          </a:r>
          <a:r>
            <a:rPr lang="en-US" sz="1400" b="0" u="none" kern="1200" dirty="0" smtClean="0">
              <a:latin typeface="Georgia" panose="02040502050405020303" pitchFamily="18" charset="0"/>
            </a:rPr>
            <a:t>is </a:t>
          </a:r>
          <a:r>
            <a:rPr lang="en-US" sz="1400" kern="1200" dirty="0" smtClean="0">
              <a:latin typeface="Georgia" panose="02040502050405020303" pitchFamily="18" charset="0"/>
            </a:rPr>
            <a:t>useful for </a:t>
          </a:r>
          <a:r>
            <a:rPr lang="en-US" sz="1400" b="1" u="sng" kern="1200" dirty="0" smtClean="0">
              <a:latin typeface="Georgia" panose="02040502050405020303" pitchFamily="18" charset="0"/>
            </a:rPr>
            <a:t>Cats &amp; Dogs</a:t>
          </a:r>
          <a:endParaRPr lang="en-US" sz="1400" kern="1200" dirty="0">
            <a:latin typeface="Georgia" panose="02040502050405020303" pitchFamily="18" charset="0"/>
          </a:endParaRPr>
        </a:p>
        <a:p>
          <a:pPr marL="228600" lvl="2" indent="-114300" algn="l" defTabSz="622300">
            <a:lnSpc>
              <a:spcPct val="90000"/>
            </a:lnSpc>
            <a:spcBef>
              <a:spcPct val="0"/>
            </a:spcBef>
            <a:spcAft>
              <a:spcPct val="20000"/>
            </a:spcAft>
            <a:buChar char="••"/>
          </a:pPr>
          <a:r>
            <a:rPr lang="en-US" sz="1400" b="1" u="sng" kern="1200" dirty="0" smtClean="0">
              <a:latin typeface="Georgia" panose="02040502050405020303" pitchFamily="18" charset="0"/>
            </a:rPr>
            <a:t>SKU</a:t>
          </a:r>
          <a:r>
            <a:rPr lang="en-US" sz="1400" u="sng" kern="1200" dirty="0" smtClean="0">
              <a:latin typeface="Georgia" panose="02040502050405020303" pitchFamily="18" charset="0"/>
            </a:rPr>
            <a:t> </a:t>
          </a:r>
          <a:r>
            <a:rPr lang="en-US" sz="1400" b="1" u="sng" kern="1200" dirty="0" smtClean="0">
              <a:latin typeface="Georgia" panose="02040502050405020303" pitchFamily="18" charset="0"/>
            </a:rPr>
            <a:t>type</a:t>
          </a:r>
          <a:r>
            <a:rPr lang="en-US" sz="1400" u="sng" kern="1200" dirty="0" smtClean="0">
              <a:latin typeface="Georgia" panose="02040502050405020303" pitchFamily="18" charset="0"/>
            </a:rPr>
            <a:t> </a:t>
          </a:r>
          <a:r>
            <a:rPr lang="en-US" sz="1400" u="none" kern="1200" dirty="0" smtClean="0">
              <a:latin typeface="Georgia" panose="02040502050405020303" pitchFamily="18" charset="0"/>
            </a:rPr>
            <a:t>is </a:t>
          </a:r>
          <a:r>
            <a:rPr lang="en-US" sz="1400" kern="1200" dirty="0" smtClean="0">
              <a:latin typeface="Georgia" panose="02040502050405020303" pitchFamily="18" charset="0"/>
            </a:rPr>
            <a:t>useful for </a:t>
          </a:r>
          <a:r>
            <a:rPr lang="en-US" sz="1400" b="1" u="sng" kern="1200" dirty="0" smtClean="0">
              <a:latin typeface="Georgia" panose="02040502050405020303" pitchFamily="18" charset="0"/>
            </a:rPr>
            <a:t>TICK PLUS</a:t>
          </a:r>
        </a:p>
        <a:p>
          <a:pPr marL="114300" lvl="1" indent="-114300" algn="l" defTabSz="622300" rtl="0">
            <a:lnSpc>
              <a:spcPct val="90000"/>
            </a:lnSpc>
            <a:spcBef>
              <a:spcPct val="0"/>
            </a:spcBef>
            <a:spcAft>
              <a:spcPct val="20000"/>
            </a:spcAft>
            <a:buChar char="••"/>
          </a:pPr>
          <a:r>
            <a:rPr lang="en-US" sz="1400" b="1" kern="1200" dirty="0" smtClean="0">
              <a:solidFill>
                <a:schemeClr val="accent6"/>
              </a:solidFill>
              <a:latin typeface="Georgia" panose="02040502050405020303" pitchFamily="18" charset="0"/>
            </a:rPr>
            <a:t>Limitation:</a:t>
          </a:r>
          <a:endParaRPr lang="en-US" sz="1400" b="1" kern="1200" dirty="0">
            <a:solidFill>
              <a:schemeClr val="accent6"/>
            </a:solidFill>
            <a:latin typeface="Georgia" panose="02040502050405020303" pitchFamily="18" charset="0"/>
          </a:endParaRPr>
        </a:p>
        <a:p>
          <a:pPr marL="228600" lvl="2" indent="-114300" algn="l" defTabSz="622300" rtl="0">
            <a:lnSpc>
              <a:spcPct val="90000"/>
            </a:lnSpc>
            <a:spcBef>
              <a:spcPct val="0"/>
            </a:spcBef>
            <a:spcAft>
              <a:spcPct val="20000"/>
            </a:spcAft>
            <a:buChar char="••"/>
          </a:pPr>
          <a:r>
            <a:rPr lang="en-US" sz="1400" kern="1200" dirty="0" smtClean="0">
              <a:latin typeface="Georgia" panose="02040502050405020303" pitchFamily="18" charset="0"/>
            </a:rPr>
            <a:t>With very few data points available, all three types of model result in the same Sales Out forecasts.</a:t>
          </a:r>
          <a:endParaRPr lang="en-US" sz="1400" kern="1200" dirty="0">
            <a:latin typeface="Georgia" panose="02040502050405020303" pitchFamily="18" charset="0"/>
          </a:endParaRPr>
        </a:p>
        <a:p>
          <a:pPr marL="228600" lvl="2" indent="-114300" algn="l" defTabSz="622300" rtl="0">
            <a:lnSpc>
              <a:spcPct val="90000"/>
            </a:lnSpc>
            <a:spcBef>
              <a:spcPct val="0"/>
            </a:spcBef>
            <a:spcAft>
              <a:spcPct val="20000"/>
            </a:spcAft>
            <a:buChar char="••"/>
          </a:pPr>
          <a:r>
            <a:rPr lang="en-US" sz="1400" kern="1200" dirty="0" smtClean="0">
              <a:latin typeface="Georgia" panose="02040502050405020303" pitchFamily="18" charset="0"/>
            </a:rPr>
            <a:t>Limited predictive power with few data points, and not validated Sales In Data</a:t>
          </a:r>
          <a:endParaRPr lang="en-US" sz="1400" kern="1200" dirty="0">
            <a:latin typeface="Georgia" panose="02040502050405020303" pitchFamily="18" charset="0"/>
          </a:endParaRPr>
        </a:p>
      </dsp:txBody>
      <dsp:txXfrm>
        <a:off x="0" y="1972154"/>
        <a:ext cx="8382000" cy="245916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153834-B9AE-4740-977C-A8E5C0BD9BA5}" type="datetimeFigureOut">
              <a:rPr lang="en-US" smtClean="0"/>
              <a:t>5/19/2016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7892A2-A95E-4700-8CF8-EC2E222DAFDF}" type="slidenum">
              <a:rPr lang="en-US" smtClean="0"/>
              <a:t>‹#›</a:t>
            </a:fld>
            <a:endParaRPr lang="en-US"/>
          </a:p>
        </p:txBody>
      </p:sp>
    </p:spTree>
    <p:extLst>
      <p:ext uri="{BB962C8B-B14F-4D97-AF65-F5344CB8AC3E}">
        <p14:creationId xmlns:p14="http://schemas.microsoft.com/office/powerpoint/2010/main" val="1477473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07E629-5021-4686-B8D4-3FE51487569B}" type="datetimeFigureOut">
              <a:rPr lang="en-US" smtClean="0"/>
              <a:t>5/19/2016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A3F45-E961-4098-942D-580ACEA2472C}" type="slidenum">
              <a:rPr lang="en-US" smtClean="0"/>
              <a:t>‹#›</a:t>
            </a:fld>
            <a:endParaRPr lang="en-US"/>
          </a:p>
        </p:txBody>
      </p:sp>
    </p:spTree>
    <p:extLst>
      <p:ext uri="{BB962C8B-B14F-4D97-AF65-F5344CB8AC3E}">
        <p14:creationId xmlns:p14="http://schemas.microsoft.com/office/powerpoint/2010/main" val="12011566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7413"/>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fld id="{99F94A43-7850-4012-83E9-78B546B111D7}" type="slidenum">
              <a:rPr lang="en-US" altLang="en-US" smtClean="0">
                <a:solidFill>
                  <a:prstClr val="black"/>
                </a:solidFill>
              </a:rPr>
              <a:pPr/>
              <a:t>1</a:t>
            </a:fld>
            <a:endParaRPr lang="en-US" altLang="en-US">
              <a:solidFill>
                <a:prstClr val="black"/>
              </a:solidFill>
            </a:endParaRPr>
          </a:p>
        </p:txBody>
      </p:sp>
    </p:spTree>
    <p:extLst>
      <p:ext uri="{BB962C8B-B14F-4D97-AF65-F5344CB8AC3E}">
        <p14:creationId xmlns:p14="http://schemas.microsoft.com/office/powerpoint/2010/main" val="131276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a:t>
            </a:r>
            <a:r>
              <a:rPr lang="en-US" baseline="0" dirty="0" smtClean="0"/>
              <a:t> WAE is 1157.3%</a:t>
            </a:r>
            <a:endParaRPr lang="en-US" dirty="0"/>
          </a:p>
        </p:txBody>
      </p:sp>
      <p:sp>
        <p:nvSpPr>
          <p:cNvPr id="4" name="Slide Number Placeholder 3"/>
          <p:cNvSpPr>
            <a:spLocks noGrp="1"/>
          </p:cNvSpPr>
          <p:nvPr>
            <p:ph type="sldNum" sz="quarter" idx="10"/>
          </p:nvPr>
        </p:nvSpPr>
        <p:spPr/>
        <p:txBody>
          <a:bodyPr/>
          <a:lstStyle/>
          <a:p>
            <a:fld id="{CDF23B41-5990-7740-8480-920DBEAAB3FD}" type="slidenum">
              <a:rPr lang="en-US" smtClean="0"/>
              <a:t>10</a:t>
            </a:fld>
            <a:endParaRPr lang="en-US"/>
          </a:p>
        </p:txBody>
      </p:sp>
    </p:spTree>
    <p:extLst>
      <p:ext uri="{BB962C8B-B14F-4D97-AF65-F5344CB8AC3E}">
        <p14:creationId xmlns:p14="http://schemas.microsoft.com/office/powerpoint/2010/main" val="976008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11</a:t>
            </a:fld>
            <a:endParaRPr lang="en-US"/>
          </a:p>
        </p:txBody>
      </p:sp>
    </p:spTree>
    <p:extLst>
      <p:ext uri="{BB962C8B-B14F-4D97-AF65-F5344CB8AC3E}">
        <p14:creationId xmlns:p14="http://schemas.microsoft.com/office/powerpoint/2010/main" val="2853517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Clean the data available</a:t>
            </a:r>
            <a:r>
              <a:rPr lang="en-US" baseline="0" dirty="0" smtClean="0"/>
              <a:t> on </a:t>
            </a:r>
            <a:r>
              <a:rPr lang="en-US" baseline="0" dirty="0" err="1" smtClean="0"/>
              <a:t>git</a:t>
            </a:r>
            <a:r>
              <a:rPr lang="en-US" baseline="0" smtClean="0"/>
              <a:t> hub</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12</a:t>
            </a:fld>
            <a:endParaRPr lang="en-US"/>
          </a:p>
        </p:txBody>
      </p:sp>
    </p:spTree>
    <p:extLst>
      <p:ext uri="{BB962C8B-B14F-4D97-AF65-F5344CB8AC3E}">
        <p14:creationId xmlns:p14="http://schemas.microsoft.com/office/powerpoint/2010/main" val="4222185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13</a:t>
            </a:fld>
            <a:endParaRPr lang="en-US"/>
          </a:p>
        </p:txBody>
      </p:sp>
    </p:spTree>
    <p:extLst>
      <p:ext uri="{BB962C8B-B14F-4D97-AF65-F5344CB8AC3E}">
        <p14:creationId xmlns:p14="http://schemas.microsoft.com/office/powerpoint/2010/main" val="30527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endParaRPr lang="en-US" dirty="0"/>
          </a:p>
        </p:txBody>
      </p:sp>
      <p:sp>
        <p:nvSpPr>
          <p:cNvPr id="4" name="Slide Number Placeholder 3"/>
          <p:cNvSpPr>
            <a:spLocks noGrp="1"/>
          </p:cNvSpPr>
          <p:nvPr>
            <p:ph type="sldNum" sz="quarter" idx="10"/>
          </p:nvPr>
        </p:nvSpPr>
        <p:spPr/>
        <p:txBody>
          <a:bodyPr/>
          <a:lstStyle/>
          <a:p>
            <a:fld id="{CDF23B41-5990-7740-8480-920DBEAAB3FD}" type="slidenum">
              <a:rPr lang="en-US" smtClean="0"/>
              <a:t>14</a:t>
            </a:fld>
            <a:endParaRPr lang="en-US"/>
          </a:p>
        </p:txBody>
      </p:sp>
    </p:spTree>
    <p:extLst>
      <p:ext uri="{BB962C8B-B14F-4D97-AF65-F5344CB8AC3E}">
        <p14:creationId xmlns:p14="http://schemas.microsoft.com/office/powerpoint/2010/main" val="3591986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CDF23B41-5990-7740-8480-920DBEAAB3FD}" type="slidenum">
              <a:rPr lang="en-US" smtClean="0"/>
              <a:t>15</a:t>
            </a:fld>
            <a:endParaRPr lang="en-US"/>
          </a:p>
        </p:txBody>
      </p:sp>
    </p:spTree>
    <p:extLst>
      <p:ext uri="{BB962C8B-B14F-4D97-AF65-F5344CB8AC3E}">
        <p14:creationId xmlns:p14="http://schemas.microsoft.com/office/powerpoint/2010/main" val="1643813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CDF23B41-5990-7740-8480-920DBEAAB3FD}" type="slidenum">
              <a:rPr lang="en-US" smtClean="0"/>
              <a:t>16</a:t>
            </a:fld>
            <a:endParaRPr lang="en-US"/>
          </a:p>
        </p:txBody>
      </p:sp>
    </p:spTree>
    <p:extLst>
      <p:ext uri="{BB962C8B-B14F-4D97-AF65-F5344CB8AC3E}">
        <p14:creationId xmlns:p14="http://schemas.microsoft.com/office/powerpoint/2010/main" val="1055489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17</a:t>
            </a:fld>
            <a:endParaRPr lang="en-US"/>
          </a:p>
        </p:txBody>
      </p:sp>
    </p:spTree>
    <p:extLst>
      <p:ext uri="{BB962C8B-B14F-4D97-AF65-F5344CB8AC3E}">
        <p14:creationId xmlns:p14="http://schemas.microsoft.com/office/powerpoint/2010/main" val="3426165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18</a:t>
            </a:fld>
            <a:endParaRPr lang="en-US"/>
          </a:p>
        </p:txBody>
      </p:sp>
    </p:spTree>
    <p:extLst>
      <p:ext uri="{BB962C8B-B14F-4D97-AF65-F5344CB8AC3E}">
        <p14:creationId xmlns:p14="http://schemas.microsoft.com/office/powerpoint/2010/main" val="3690835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19</a:t>
            </a:fld>
            <a:endParaRPr lang="en-US"/>
          </a:p>
        </p:txBody>
      </p:sp>
    </p:spTree>
    <p:extLst>
      <p:ext uri="{BB962C8B-B14F-4D97-AF65-F5344CB8AC3E}">
        <p14:creationId xmlns:p14="http://schemas.microsoft.com/office/powerpoint/2010/main" val="4958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CDF23B41-5990-7740-8480-920DBEAAB3FD}" type="slidenum">
              <a:rPr lang="en-US" smtClean="0"/>
              <a:t>2</a:t>
            </a:fld>
            <a:endParaRPr lang="en-US"/>
          </a:p>
        </p:txBody>
      </p:sp>
    </p:spTree>
    <p:extLst>
      <p:ext uri="{BB962C8B-B14F-4D97-AF65-F5344CB8AC3E}">
        <p14:creationId xmlns:p14="http://schemas.microsoft.com/office/powerpoint/2010/main" val="1334854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20</a:t>
            </a:fld>
            <a:endParaRPr lang="en-US"/>
          </a:p>
        </p:txBody>
      </p:sp>
    </p:spTree>
    <p:extLst>
      <p:ext uri="{BB962C8B-B14F-4D97-AF65-F5344CB8AC3E}">
        <p14:creationId xmlns:p14="http://schemas.microsoft.com/office/powerpoint/2010/main" val="559905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21</a:t>
            </a:fld>
            <a:endParaRPr lang="en-US"/>
          </a:p>
        </p:txBody>
      </p:sp>
    </p:spTree>
    <p:extLst>
      <p:ext uri="{BB962C8B-B14F-4D97-AF65-F5344CB8AC3E}">
        <p14:creationId xmlns:p14="http://schemas.microsoft.com/office/powerpoint/2010/main" val="304918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22</a:t>
            </a:fld>
            <a:endParaRPr lang="en-US"/>
          </a:p>
        </p:txBody>
      </p:sp>
    </p:spTree>
    <p:extLst>
      <p:ext uri="{BB962C8B-B14F-4D97-AF65-F5344CB8AC3E}">
        <p14:creationId xmlns:p14="http://schemas.microsoft.com/office/powerpoint/2010/main" val="659423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23</a:t>
            </a:fld>
            <a:endParaRPr lang="en-US"/>
          </a:p>
        </p:txBody>
      </p:sp>
    </p:spTree>
    <p:extLst>
      <p:ext uri="{BB962C8B-B14F-4D97-AF65-F5344CB8AC3E}">
        <p14:creationId xmlns:p14="http://schemas.microsoft.com/office/powerpoint/2010/main" val="4121290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24</a:t>
            </a:fld>
            <a:endParaRPr lang="en-US"/>
          </a:p>
        </p:txBody>
      </p:sp>
    </p:spTree>
    <p:extLst>
      <p:ext uri="{BB962C8B-B14F-4D97-AF65-F5344CB8AC3E}">
        <p14:creationId xmlns:p14="http://schemas.microsoft.com/office/powerpoint/2010/main" val="3362362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25</a:t>
            </a:fld>
            <a:endParaRPr lang="en-US"/>
          </a:p>
        </p:txBody>
      </p:sp>
    </p:spTree>
    <p:extLst>
      <p:ext uri="{BB962C8B-B14F-4D97-AF65-F5344CB8AC3E}">
        <p14:creationId xmlns:p14="http://schemas.microsoft.com/office/powerpoint/2010/main" val="1076317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26</a:t>
            </a:fld>
            <a:endParaRPr lang="en-US"/>
          </a:p>
        </p:txBody>
      </p:sp>
    </p:spTree>
    <p:extLst>
      <p:ext uri="{BB962C8B-B14F-4D97-AF65-F5344CB8AC3E}">
        <p14:creationId xmlns:p14="http://schemas.microsoft.com/office/powerpoint/2010/main" val="651205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27</a:t>
            </a:fld>
            <a:endParaRPr lang="en-US"/>
          </a:p>
        </p:txBody>
      </p:sp>
    </p:spTree>
    <p:extLst>
      <p:ext uri="{BB962C8B-B14F-4D97-AF65-F5344CB8AC3E}">
        <p14:creationId xmlns:p14="http://schemas.microsoft.com/office/powerpoint/2010/main" val="4241457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5043C63-56DE-45C2-8732-73BBD7180CFB}" type="slidenum">
              <a:rPr lang="en-US" smtClean="0"/>
              <a:pPr>
                <a:defRPr/>
              </a:pPr>
              <a:t>3</a:t>
            </a:fld>
            <a:endParaRPr lang="en-US"/>
          </a:p>
        </p:txBody>
      </p:sp>
    </p:spTree>
    <p:extLst>
      <p:ext uri="{BB962C8B-B14F-4D97-AF65-F5344CB8AC3E}">
        <p14:creationId xmlns:p14="http://schemas.microsoft.com/office/powerpoint/2010/main" val="380084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sng" strike="noStrike" cap="none" dirty="0" smtClean="0">
                <a:solidFill>
                  <a:srgbClr val="000000"/>
                </a:solidFill>
                <a:latin typeface="Arial"/>
                <a:ea typeface="Arial"/>
                <a:cs typeface="Arial"/>
                <a:sym typeface="Arial"/>
              </a:rPr>
              <a:t>Trend</a:t>
            </a:r>
            <a:r>
              <a:rPr lang="en-US" sz="1200" b="1" i="0" u="none" strike="noStrike" cap="none" dirty="0" smtClean="0">
                <a:solidFill>
                  <a:srgbClr val="000000"/>
                </a:solidFill>
                <a:latin typeface="Arial"/>
                <a:ea typeface="Arial"/>
                <a:cs typeface="Arial"/>
                <a:sym typeface="Arial"/>
              </a:rPr>
              <a:t> </a:t>
            </a:r>
            <a:r>
              <a:rPr lang="en-US" sz="1200" b="0" i="0" u="none" strike="noStrike" cap="none" dirty="0" smtClean="0">
                <a:solidFill>
                  <a:srgbClr val="000000"/>
                </a:solidFill>
                <a:latin typeface="Arial"/>
                <a:ea typeface="Arial"/>
                <a:cs typeface="Arial"/>
                <a:sym typeface="Arial"/>
              </a:rPr>
              <a:t>and </a:t>
            </a:r>
            <a:r>
              <a:rPr lang="en-US" sz="1200" b="1" i="0" u="sng" strike="noStrike" cap="none" dirty="0" smtClean="0">
                <a:solidFill>
                  <a:srgbClr val="000000"/>
                </a:solidFill>
                <a:latin typeface="Arial"/>
                <a:ea typeface="Arial"/>
                <a:cs typeface="Arial"/>
                <a:sym typeface="Arial"/>
              </a:rPr>
              <a:t>Seasonality</a:t>
            </a:r>
            <a:r>
              <a:rPr lang="en-US" sz="1200" b="0" i="0" u="none" strike="noStrike" cap="none" dirty="0" smtClean="0">
                <a:solidFill>
                  <a:srgbClr val="000000"/>
                </a:solidFill>
                <a:latin typeface="Arial"/>
                <a:ea typeface="Arial"/>
                <a:cs typeface="Arial"/>
                <a:sym typeface="Arial"/>
              </a:rPr>
              <a:t> of historical data are considered in each forecasting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smtClean="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rgbClr val="000000"/>
                </a:solidFill>
                <a:latin typeface="Arial"/>
                <a:ea typeface="Arial"/>
                <a:cs typeface="Arial"/>
                <a:sym typeface="Arial"/>
              </a:rPr>
              <a:t>Sales out : explain</a:t>
            </a:r>
            <a:r>
              <a:rPr lang="en-US" sz="1200" b="0" i="0" u="none" strike="noStrike" cap="none" baseline="0" dirty="0" smtClean="0">
                <a:solidFill>
                  <a:srgbClr val="000000"/>
                </a:solidFill>
                <a:latin typeface="Arial"/>
                <a:ea typeface="Arial"/>
                <a:cs typeface="Arial"/>
                <a:sym typeface="Arial"/>
              </a:rPr>
              <a:t> the different possible combinations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smtClean="0">
              <a:solidFill>
                <a:srgbClr val="000000"/>
              </a:solidFill>
              <a:latin typeface="Arial"/>
              <a:ea typeface="Arial"/>
              <a:cs typeface="Arial"/>
              <a:sym typeface="Arial"/>
            </a:endParaRPr>
          </a:p>
        </p:txBody>
      </p:sp>
      <p:sp>
        <p:nvSpPr>
          <p:cNvPr id="4" name="Slide Number Placeholder 3"/>
          <p:cNvSpPr>
            <a:spLocks noGrp="1"/>
          </p:cNvSpPr>
          <p:nvPr>
            <p:ph type="sldNum" sz="quarter" idx="10"/>
          </p:nvPr>
        </p:nvSpPr>
        <p:spPr/>
        <p:txBody>
          <a:bodyPr/>
          <a:lstStyle/>
          <a:p>
            <a:fld id="{CDF23B41-5990-7740-8480-920DBEAAB3FD}" type="slidenum">
              <a:rPr lang="en-US" smtClean="0"/>
              <a:t>4</a:t>
            </a:fld>
            <a:endParaRPr lang="en-US"/>
          </a:p>
        </p:txBody>
      </p:sp>
    </p:spTree>
    <p:extLst>
      <p:ext uri="{BB962C8B-B14F-4D97-AF65-F5344CB8AC3E}">
        <p14:creationId xmlns:p14="http://schemas.microsoft.com/office/powerpoint/2010/main" val="1169899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5</a:t>
            </a:fld>
            <a:endParaRPr lang="en-US"/>
          </a:p>
        </p:txBody>
      </p:sp>
    </p:spTree>
    <p:extLst>
      <p:ext uri="{BB962C8B-B14F-4D97-AF65-F5344CB8AC3E}">
        <p14:creationId xmlns:p14="http://schemas.microsoft.com/office/powerpoint/2010/main" val="53014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Average</a:t>
            </a:r>
            <a:r>
              <a:rPr lang="en-US" baseline="0" dirty="0" smtClean="0"/>
              <a:t> across 31 </a:t>
            </a:r>
            <a:r>
              <a:rPr lang="en-US" baseline="0" dirty="0" err="1" smtClean="0"/>
              <a:t>skus</a:t>
            </a:r>
            <a:r>
              <a:rPr lang="en-US" baseline="0" dirty="0" smtClean="0"/>
              <a:t> + extreme values and corresponding </a:t>
            </a:r>
            <a:r>
              <a:rPr lang="en-US" baseline="0" dirty="0" err="1" smtClean="0"/>
              <a:t>skus</a:t>
            </a:r>
            <a:endParaRPr lang="en-US" dirty="0"/>
          </a:p>
        </p:txBody>
      </p:sp>
      <p:sp>
        <p:nvSpPr>
          <p:cNvPr id="4" name="Slide Number Placeholder 3"/>
          <p:cNvSpPr>
            <a:spLocks noGrp="1"/>
          </p:cNvSpPr>
          <p:nvPr>
            <p:ph type="sldNum" sz="quarter" idx="10"/>
          </p:nvPr>
        </p:nvSpPr>
        <p:spPr/>
        <p:txBody>
          <a:bodyPr/>
          <a:lstStyle/>
          <a:p>
            <a:fld id="{CDF23B41-5990-7740-8480-920DBEAAB3FD}" type="slidenum">
              <a:rPr lang="en-US" smtClean="0"/>
              <a:t>6</a:t>
            </a:fld>
            <a:endParaRPr lang="en-US"/>
          </a:p>
        </p:txBody>
      </p:sp>
    </p:spTree>
    <p:extLst>
      <p:ext uri="{BB962C8B-B14F-4D97-AF65-F5344CB8AC3E}">
        <p14:creationId xmlns:p14="http://schemas.microsoft.com/office/powerpoint/2010/main" val="226559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a:t>
            </a:r>
            <a:r>
              <a:rPr lang="en-US" baseline="0" dirty="0" smtClean="0"/>
              <a:t> color, it</a:t>
            </a:r>
            <a:r>
              <a:rPr lang="uk-UA" baseline="0" dirty="0" smtClean="0"/>
              <a:t>’</a:t>
            </a:r>
            <a:r>
              <a:rPr lang="en-US" baseline="0" dirty="0" smtClean="0"/>
              <a:t>s a picture I can’t do it</a:t>
            </a:r>
          </a:p>
          <a:p>
            <a:r>
              <a:rPr lang="en-US" baseline="0" dirty="0" smtClean="0"/>
              <a:t>Make sure its DFA or WA </a:t>
            </a:r>
            <a:endParaRPr lang="en-US" dirty="0"/>
          </a:p>
        </p:txBody>
      </p:sp>
      <p:sp>
        <p:nvSpPr>
          <p:cNvPr id="4" name="Slide Number Placeholder 3"/>
          <p:cNvSpPr>
            <a:spLocks noGrp="1"/>
          </p:cNvSpPr>
          <p:nvPr>
            <p:ph type="sldNum" sz="quarter" idx="10"/>
          </p:nvPr>
        </p:nvSpPr>
        <p:spPr/>
        <p:txBody>
          <a:bodyPr/>
          <a:lstStyle/>
          <a:p>
            <a:fld id="{CDF23B41-5990-7740-8480-920DBEAAB3FD}" type="slidenum">
              <a:rPr lang="en-US" smtClean="0"/>
              <a:t>7</a:t>
            </a:fld>
            <a:endParaRPr lang="en-US"/>
          </a:p>
        </p:txBody>
      </p:sp>
    </p:spTree>
    <p:extLst>
      <p:ext uri="{BB962C8B-B14F-4D97-AF65-F5344CB8AC3E}">
        <p14:creationId xmlns:p14="http://schemas.microsoft.com/office/powerpoint/2010/main" val="2751344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3F45-E961-4098-942D-580ACEA2472C}" type="slidenum">
              <a:rPr lang="en-US" smtClean="0"/>
              <a:t>8</a:t>
            </a:fld>
            <a:endParaRPr lang="en-US"/>
          </a:p>
        </p:txBody>
      </p:sp>
    </p:spTree>
    <p:extLst>
      <p:ext uri="{BB962C8B-B14F-4D97-AF65-F5344CB8AC3E}">
        <p14:creationId xmlns:p14="http://schemas.microsoft.com/office/powerpoint/2010/main" val="264044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sz="1200" b="1" dirty="0" smtClean="0">
                <a:latin typeface="Georgia" panose="02040502050405020303" pitchFamily="18" charset="0"/>
              </a:rPr>
              <a:t>Insights:</a:t>
            </a:r>
          </a:p>
          <a:p>
            <a:pPr marL="285750" indent="-285750">
              <a:buFont typeface="Arial" panose="020B0604020202020204" pitchFamily="34" charset="0"/>
              <a:buChar char="•"/>
            </a:pPr>
            <a:r>
              <a:rPr lang="en-US" sz="1200" dirty="0" smtClean="0">
                <a:latin typeface="Georgia" panose="02040502050405020303" pitchFamily="18" charset="0"/>
              </a:rPr>
              <a:t>Error Rate tends to be relatively higher than </a:t>
            </a:r>
            <a:r>
              <a:rPr lang="en-US" sz="1200" dirty="0" err="1" smtClean="0">
                <a:latin typeface="Georgia" panose="02040502050405020303" pitchFamily="18" charset="0"/>
              </a:rPr>
              <a:t>Nobivac.This</a:t>
            </a:r>
            <a:r>
              <a:rPr lang="en-US" sz="1200" dirty="0" smtClean="0">
                <a:latin typeface="Georgia" panose="02040502050405020303" pitchFamily="18" charset="0"/>
              </a:rPr>
              <a:t> is reasonable considering </a:t>
            </a:r>
            <a:r>
              <a:rPr lang="en-US" sz="1200" dirty="0" err="1" smtClean="0">
                <a:latin typeface="Georgia" panose="02040502050405020303" pitchFamily="18" charset="0"/>
              </a:rPr>
              <a:t>Activyl</a:t>
            </a:r>
            <a:r>
              <a:rPr lang="en-US" sz="1200" dirty="0" smtClean="0">
                <a:latin typeface="Georgia" panose="02040502050405020303" pitchFamily="18" charset="0"/>
              </a:rPr>
              <a:t> is a new product with limited data.</a:t>
            </a:r>
            <a:endParaRPr lang="en-US" sz="1200" dirty="0" smtClean="0"/>
          </a:p>
          <a:p>
            <a:pPr marL="285750" indent="-285750">
              <a:buFont typeface="Arial" panose="020B0604020202020204" pitchFamily="34" charset="0"/>
              <a:buChar char="•"/>
            </a:pPr>
            <a:r>
              <a:rPr lang="en-US" sz="1200" dirty="0" smtClean="0">
                <a:latin typeface="Georgia" panose="02040502050405020303" pitchFamily="18" charset="0"/>
              </a:rPr>
              <a:t>Overall, new model performs better than the current one.</a:t>
            </a:r>
          </a:p>
          <a:p>
            <a:endParaRPr lang="en-US" dirty="0"/>
          </a:p>
        </p:txBody>
      </p:sp>
      <p:sp>
        <p:nvSpPr>
          <p:cNvPr id="4" name="Slide Number Placeholder 3"/>
          <p:cNvSpPr>
            <a:spLocks noGrp="1"/>
          </p:cNvSpPr>
          <p:nvPr>
            <p:ph type="sldNum" sz="quarter" idx="10"/>
          </p:nvPr>
        </p:nvSpPr>
        <p:spPr/>
        <p:txBody>
          <a:bodyPr/>
          <a:lstStyle/>
          <a:p>
            <a:fld id="{CDF23B41-5990-7740-8480-920DBEAAB3FD}" type="slidenum">
              <a:rPr lang="en-US" smtClean="0"/>
              <a:t>9</a:t>
            </a:fld>
            <a:endParaRPr lang="en-US"/>
          </a:p>
        </p:txBody>
      </p:sp>
    </p:spTree>
    <p:extLst>
      <p:ext uri="{BB962C8B-B14F-4D97-AF65-F5344CB8AC3E}">
        <p14:creationId xmlns:p14="http://schemas.microsoft.com/office/powerpoint/2010/main" val="2002870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Narrow"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3221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Narrow"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830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3516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9" descr="tea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455738"/>
            <a:ext cx="7772400"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12750" y="2306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add section title</a:t>
            </a:r>
          </a:p>
        </p:txBody>
      </p:sp>
      <p:sp>
        <p:nvSpPr>
          <p:cNvPr id="2052" name="Rectangle 3"/>
          <p:cNvSpPr>
            <a:spLocks noGrp="1" noChangeArrowheads="1"/>
          </p:cNvSpPr>
          <p:nvPr>
            <p:ph type="body" idx="1"/>
          </p:nvPr>
        </p:nvSpPr>
        <p:spPr bwMode="auto">
          <a:xfrm>
            <a:off x="457200" y="4895856"/>
            <a:ext cx="822960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pic>
        <p:nvPicPr>
          <p:cNvPr id="2053" name="Picture 9" descr="merck_ah_logo_4cp_pos_CMYK"/>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26373" y="6159506"/>
            <a:ext cx="11128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745163" y="6154744"/>
            <a:ext cx="1554162"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a:cxnSpLocks noChangeShapeType="1"/>
          </p:cNvCxnSpPr>
          <p:nvPr userDrawn="1"/>
        </p:nvCxnSpPr>
        <p:spPr bwMode="auto">
          <a:xfrm>
            <a:off x="7561263" y="5962657"/>
            <a:ext cx="0" cy="804863"/>
          </a:xfrm>
          <a:prstGeom prst="line">
            <a:avLst/>
          </a:prstGeom>
          <a:noFill/>
          <a:ln w="9525">
            <a:solidFill>
              <a:srgbClr val="59595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24556547"/>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mj-cs"/>
        </a:defRPr>
      </a:lvl1pPr>
      <a:lvl2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Arial" charset="0"/>
        </a:defRPr>
      </a:lvl2pPr>
      <a:lvl3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Arial" charset="0"/>
        </a:defRPr>
      </a:lvl3pPr>
      <a:lvl4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Arial" charset="0"/>
        </a:defRPr>
      </a:lvl4pPr>
      <a:lvl5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defRPr sz="2000">
          <a:solidFill>
            <a:schemeClr val="bg2"/>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9115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476250" y="274638"/>
            <a:ext cx="8229600"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0" name="Rectangle 9"/>
          <p:cNvSpPr>
            <a:spLocks noGrp="1" noChangeArrowheads="1"/>
          </p:cNvSpPr>
          <p:nvPr>
            <p:ph type="body" idx="1"/>
          </p:nvPr>
        </p:nvSpPr>
        <p:spPr bwMode="auto">
          <a:xfrm>
            <a:off x="447675" y="1001713"/>
            <a:ext cx="8229600" cy="54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a:p>
            <a:pPr lvl="4"/>
            <a:endParaRPr lang="en-US" altLang="en-US" smtClean="0"/>
          </a:p>
        </p:txBody>
      </p:sp>
      <p:sp>
        <p:nvSpPr>
          <p:cNvPr id="4101" name="TextBox 5"/>
          <p:cNvSpPr txBox="1">
            <a:spLocks noChangeArrowheads="1"/>
          </p:cNvSpPr>
          <p:nvPr userDrawn="1"/>
        </p:nvSpPr>
        <p:spPr bwMode="auto">
          <a:xfrm>
            <a:off x="4484688" y="6445257"/>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fld id="{99D26E05-5A96-4077-91A8-701AEE3BC25A}" type="slidenum">
              <a:rPr lang="en-US" altLang="en-US" sz="1000">
                <a:solidFill>
                  <a:srgbClr val="777777"/>
                </a:solidFill>
              </a:rPr>
              <a:pPr fontAlgn="base">
                <a:spcBef>
                  <a:spcPct val="0"/>
                </a:spcBef>
                <a:spcAft>
                  <a:spcPct val="0"/>
                </a:spcAft>
              </a:pPr>
              <a:t>‹#›</a:t>
            </a:fld>
            <a:endParaRPr lang="en-US" altLang="en-US" sz="1000">
              <a:solidFill>
                <a:srgbClr val="777777"/>
              </a:solidFill>
            </a:endParaRPr>
          </a:p>
        </p:txBody>
      </p:sp>
      <p:sp>
        <p:nvSpPr>
          <p:cNvPr id="4102" name="TextBox 7"/>
          <p:cNvSpPr txBox="1">
            <a:spLocks noChangeArrowheads="1"/>
          </p:cNvSpPr>
          <p:nvPr userDrawn="1"/>
        </p:nvSpPr>
        <p:spPr bwMode="auto">
          <a:xfrm>
            <a:off x="1131891" y="6473832"/>
            <a:ext cx="28019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sz="1000" smtClean="0">
              <a:solidFill>
                <a:srgbClr val="777777"/>
              </a:solidFill>
              <a:ea typeface="MS PGothic" panose="020B0600070205080204" pitchFamily="34" charset="-128"/>
            </a:endParaRPr>
          </a:p>
        </p:txBody>
      </p:sp>
      <p:pic>
        <p:nvPicPr>
          <p:cNvPr id="4103" name="Picture 9" descr="merck_ah_logo_4cp_pos_CMY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726373" y="6159506"/>
            <a:ext cx="11128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45163" y="6154744"/>
            <a:ext cx="1554162"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a:cxnSpLocks noChangeShapeType="1"/>
          </p:cNvCxnSpPr>
          <p:nvPr userDrawn="1"/>
        </p:nvCxnSpPr>
        <p:spPr bwMode="auto">
          <a:xfrm>
            <a:off x="7561263" y="5962657"/>
            <a:ext cx="0" cy="804863"/>
          </a:xfrm>
          <a:prstGeom prst="line">
            <a:avLst/>
          </a:prstGeom>
          <a:noFill/>
          <a:ln w="9525">
            <a:solidFill>
              <a:srgbClr val="59595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02459736"/>
      </p:ext>
    </p:extLst>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mj-cs"/>
        </a:defRPr>
      </a:lvl1pPr>
      <a:lvl2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2pPr>
      <a:lvl3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3pPr>
      <a:lvl4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4pPr>
      <a:lvl5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5pPr>
      <a:lvl6pPr marL="457200" algn="l" rtl="0" fontAlgn="base">
        <a:spcBef>
          <a:spcPct val="0"/>
        </a:spcBef>
        <a:spcAft>
          <a:spcPct val="0"/>
        </a:spcAft>
        <a:defRPr sz="3200">
          <a:solidFill>
            <a:schemeClr val="bg1"/>
          </a:solidFill>
          <a:latin typeface="Helvetica" pitchFamily="34" charset="0"/>
        </a:defRPr>
      </a:lvl6pPr>
      <a:lvl7pPr marL="914400" algn="l" rtl="0" fontAlgn="base">
        <a:spcBef>
          <a:spcPct val="0"/>
        </a:spcBef>
        <a:spcAft>
          <a:spcPct val="0"/>
        </a:spcAft>
        <a:defRPr sz="3200">
          <a:solidFill>
            <a:schemeClr val="bg1"/>
          </a:solidFill>
          <a:latin typeface="Helvetica" pitchFamily="34" charset="0"/>
        </a:defRPr>
      </a:lvl7pPr>
      <a:lvl8pPr marL="1371600" algn="l" rtl="0" fontAlgn="base">
        <a:spcBef>
          <a:spcPct val="0"/>
        </a:spcBef>
        <a:spcAft>
          <a:spcPct val="0"/>
        </a:spcAft>
        <a:defRPr sz="3200">
          <a:solidFill>
            <a:schemeClr val="bg1"/>
          </a:solidFill>
          <a:latin typeface="Helvetica" pitchFamily="34" charset="0"/>
        </a:defRPr>
      </a:lvl8pPr>
      <a:lvl9pPr marL="1828800" algn="l" rtl="0" fontAlgn="base">
        <a:spcBef>
          <a:spcPct val="0"/>
        </a:spcBef>
        <a:spcAft>
          <a:spcPct val="0"/>
        </a:spcAft>
        <a:defRPr sz="3200">
          <a:solidFill>
            <a:schemeClr val="bg1"/>
          </a:solidFill>
          <a:latin typeface="Helvetica" pitchFamily="34" charset="0"/>
        </a:defRPr>
      </a:lvl9pPr>
    </p:titleStyle>
    <p:bodyStyle>
      <a:lvl1pPr marL="342900" indent="-342900" algn="l" rtl="0" eaLnBrk="0" fontAlgn="base" hangingPunct="0">
        <a:spcBef>
          <a:spcPct val="20000"/>
        </a:spcBef>
        <a:spcAft>
          <a:spcPct val="0"/>
        </a:spcAft>
        <a:buFont typeface="Arial" panose="020B0604020202020204" pitchFamily="34" charset="0"/>
        <a:defRPr sz="2400">
          <a:solidFill>
            <a:srgbClr val="292929"/>
          </a:solidFill>
          <a:latin typeface="+mn-lt"/>
          <a:ea typeface="MS PGothic" panose="020B0600070205080204" pitchFamily="34" charset="-128"/>
          <a:cs typeface="+mn-cs"/>
        </a:defRPr>
      </a:lvl1pPr>
      <a:lvl2pPr marL="342900" indent="-228600" algn="l" rtl="0" eaLnBrk="0" fontAlgn="base" hangingPunct="0">
        <a:spcBef>
          <a:spcPct val="20000"/>
        </a:spcBef>
        <a:spcAft>
          <a:spcPct val="0"/>
        </a:spcAft>
        <a:buClr>
          <a:srgbClr val="DE8400"/>
        </a:buClr>
        <a:buSzPct val="110000"/>
        <a:buChar char="•"/>
        <a:defRPr sz="2000">
          <a:solidFill>
            <a:srgbClr val="333333"/>
          </a:solidFill>
          <a:latin typeface="+mn-lt"/>
          <a:ea typeface="MS PGothic" panose="020B0600070205080204" pitchFamily="34" charset="-128"/>
        </a:defRPr>
      </a:lvl2pPr>
      <a:lvl3pPr marL="742950" indent="-285750" algn="l" rtl="0" eaLnBrk="0" fontAlgn="base" hangingPunct="0">
        <a:spcBef>
          <a:spcPct val="20000"/>
        </a:spcBef>
        <a:spcAft>
          <a:spcPct val="0"/>
        </a:spcAft>
        <a:buFont typeface="Arial" panose="020B0604020202020204" pitchFamily="34" charset="0"/>
        <a:buChar char="–"/>
        <a:defRPr>
          <a:solidFill>
            <a:srgbClr val="4D4D4D"/>
          </a:solidFill>
          <a:latin typeface="+mn-lt"/>
          <a:ea typeface="MS PGothic" panose="020B0600070205080204" pitchFamily="34" charset="-128"/>
        </a:defRPr>
      </a:lvl3pPr>
      <a:lvl4pPr marL="1028700" indent="-171450" algn="l" rtl="0" eaLnBrk="0" fontAlgn="base" hangingPunct="0">
        <a:spcBef>
          <a:spcPct val="20000"/>
        </a:spcBef>
        <a:spcAft>
          <a:spcPct val="0"/>
        </a:spcAft>
        <a:buFont typeface="Wingdings" panose="05000000000000000000" pitchFamily="2" charset="2"/>
        <a:buChar char="§"/>
        <a:defRPr sz="1600">
          <a:solidFill>
            <a:srgbClr val="5F5F5F"/>
          </a:solidFill>
          <a:latin typeface="+mn-lt"/>
          <a:ea typeface="MS PGothic" panose="020B0600070205080204" pitchFamily="34" charset="-128"/>
        </a:defRPr>
      </a:lvl4pPr>
      <a:lvl5pPr marL="1371600" indent="-228600" algn="l" rtl="0" eaLnBrk="0" fontAlgn="base" hangingPunct="0">
        <a:spcBef>
          <a:spcPct val="20000"/>
        </a:spcBef>
        <a:spcAft>
          <a:spcPct val="0"/>
        </a:spcAft>
        <a:buSzPct val="80000"/>
        <a:buFont typeface="Arial" panose="020B0604020202020204" pitchFamily="34" charset="0"/>
        <a:buChar char="»"/>
        <a:defRPr sz="1400">
          <a:solidFill>
            <a:srgbClr val="777777"/>
          </a:solidFill>
          <a:latin typeface="+mn-lt"/>
          <a:ea typeface="MS PGothic" panose="020B0600070205080204" pitchFamily="34" charset="-128"/>
        </a:defRPr>
      </a:lvl5pPr>
      <a:lvl6pPr marL="1828800" indent="-228600" algn="l" rtl="0" fontAlgn="base">
        <a:spcBef>
          <a:spcPct val="20000"/>
        </a:spcBef>
        <a:spcAft>
          <a:spcPct val="0"/>
        </a:spcAft>
        <a:buSzPct val="80000"/>
        <a:buFont typeface="Arial" charset="0"/>
        <a:buChar char="»"/>
        <a:defRPr sz="1400">
          <a:solidFill>
            <a:srgbClr val="777777"/>
          </a:solidFill>
          <a:latin typeface="+mn-lt"/>
        </a:defRPr>
      </a:lvl6pPr>
      <a:lvl7pPr marL="2286000" indent="-228600" algn="l" rtl="0" fontAlgn="base">
        <a:spcBef>
          <a:spcPct val="20000"/>
        </a:spcBef>
        <a:spcAft>
          <a:spcPct val="0"/>
        </a:spcAft>
        <a:buSzPct val="80000"/>
        <a:buFont typeface="Arial" charset="0"/>
        <a:buChar char="»"/>
        <a:defRPr sz="1400">
          <a:solidFill>
            <a:srgbClr val="777777"/>
          </a:solidFill>
          <a:latin typeface="+mn-lt"/>
        </a:defRPr>
      </a:lvl7pPr>
      <a:lvl8pPr marL="2743200" indent="-228600" algn="l" rtl="0" fontAlgn="base">
        <a:spcBef>
          <a:spcPct val="20000"/>
        </a:spcBef>
        <a:spcAft>
          <a:spcPct val="0"/>
        </a:spcAft>
        <a:buSzPct val="80000"/>
        <a:buFont typeface="Arial" charset="0"/>
        <a:buChar char="»"/>
        <a:defRPr sz="1400">
          <a:solidFill>
            <a:srgbClr val="777777"/>
          </a:solidFill>
          <a:latin typeface="+mn-lt"/>
        </a:defRPr>
      </a:lvl8pPr>
      <a:lvl9pPr marL="3200400" indent="-228600" algn="l" rtl="0" fontAlgn="base">
        <a:spcBef>
          <a:spcPct val="20000"/>
        </a:spcBef>
        <a:spcAft>
          <a:spcPct val="0"/>
        </a:spcAft>
        <a:buSzPct val="80000"/>
        <a:buFont typeface="Arial" charset="0"/>
        <a:buChar char="»"/>
        <a:defRPr sz="1400">
          <a:solidFill>
            <a:srgbClr val="777777"/>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hart" Target="../charts/chart23.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image" Target="../media/image7.png"/><Relationship Id="rId2" Type="http://schemas.openxmlformats.org/officeDocument/2006/relationships/notesSlide" Target="../notesSlides/notesSlide4.xml"/><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image" Target="../media/image9.png"/><Relationship Id="rId10"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1.xml"/><Relationship Id="rId14"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chart" Target="../charts/chart6.xml"/><Relationship Id="rId18" Type="http://schemas.openxmlformats.org/officeDocument/2006/relationships/chart" Target="../charts/chart11.xml"/><Relationship Id="rId7" Type="http://schemas.openxmlformats.org/officeDocument/2006/relationships/image" Target="../media/image90.png"/><Relationship Id="rId12" Type="http://schemas.openxmlformats.org/officeDocument/2006/relationships/chart" Target="../charts/chart5.xml"/><Relationship Id="rId17" Type="http://schemas.openxmlformats.org/officeDocument/2006/relationships/chart" Target="../charts/chart10.xml"/><Relationship Id="rId2" Type="http://schemas.openxmlformats.org/officeDocument/2006/relationships/notesSlide" Target="../notesSlides/notesSlide6.xml"/><Relationship Id="rId16" Type="http://schemas.openxmlformats.org/officeDocument/2006/relationships/chart" Target="../charts/chart9.xml"/><Relationship Id="rId20" Type="http://schemas.openxmlformats.org/officeDocument/2006/relationships/image" Target="../media/image7.png"/><Relationship Id="rId1" Type="http://schemas.openxmlformats.org/officeDocument/2006/relationships/slideLayout" Target="../slideLayouts/slideLayout2.xml"/><Relationship Id="rId11" Type="http://schemas.openxmlformats.org/officeDocument/2006/relationships/chart" Target="../charts/chart4.xml"/><Relationship Id="rId15" Type="http://schemas.openxmlformats.org/officeDocument/2006/relationships/chart" Target="../charts/chart8.xml"/><Relationship Id="rId10" Type="http://schemas.openxmlformats.org/officeDocument/2006/relationships/chart" Target="../charts/chart3.xml"/><Relationship Id="rId19" Type="http://schemas.openxmlformats.org/officeDocument/2006/relationships/chart" Target="../charts/chart12.xml"/><Relationship Id="rId9" Type="http://schemas.openxmlformats.org/officeDocument/2006/relationships/chart" Target="../charts/chart2.xml"/><Relationship Id="rId14" Type="http://schemas.openxmlformats.org/officeDocument/2006/relationships/chart" Target="../charts/chart7.xml"/></Relationships>
</file>

<file path=ppt/slides/_rels/slide7.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chart" Target="../charts/chart20.xml"/><Relationship Id="rId3" Type="http://schemas.openxmlformats.org/officeDocument/2006/relationships/chart" Target="../charts/chart15.xml"/><Relationship Id="rId7" Type="http://schemas.openxmlformats.org/officeDocument/2006/relationships/chart" Target="../charts/chart1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18.xml"/><Relationship Id="rId5" Type="http://schemas.openxmlformats.org/officeDocument/2006/relationships/chart" Target="../charts/chart17.xml"/><Relationship Id="rId10" Type="http://schemas.openxmlformats.org/officeDocument/2006/relationships/image" Target="../media/image7.png"/><Relationship Id="rId4" Type="http://schemas.openxmlformats.org/officeDocument/2006/relationships/chart" Target="../charts/chart16.xml"/><Relationship Id="rId9" Type="http://schemas.openxmlformats.org/officeDocument/2006/relationships/chart" Target="../charts/char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5800" y="2590800"/>
            <a:ext cx="6534600" cy="1143000"/>
          </a:xfrm>
        </p:spPr>
        <p:txBody>
          <a:bodyPr/>
          <a:lstStyle/>
          <a:p>
            <a:r>
              <a:rPr lang="en-US" sz="2000" dirty="0">
                <a:latin typeface="Georgia" panose="02040502050405020303" pitchFamily="18" charset="0"/>
                <a:cs typeface="Calibri" panose="020F0502020204030204" pitchFamily="34" charset="0"/>
              </a:rPr>
              <a:t>Merck Animal Health Forecasting Project</a:t>
            </a:r>
            <a:br>
              <a:rPr lang="en-US" sz="2000" dirty="0">
                <a:latin typeface="Georgia" panose="02040502050405020303" pitchFamily="18" charset="0"/>
                <a:cs typeface="Calibri" panose="020F0502020204030204" pitchFamily="34" charset="0"/>
              </a:rPr>
            </a:br>
            <a:r>
              <a:rPr lang="en-US" sz="2000" dirty="0" smtClean="0">
                <a:latin typeface="Georgia" panose="02040502050405020303" pitchFamily="18" charset="0"/>
                <a:cs typeface="Calibri" panose="020F0502020204030204" pitchFamily="34" charset="0"/>
              </a:rPr>
              <a:t>Cornell University - Final </a:t>
            </a:r>
            <a:r>
              <a:rPr lang="en-US" sz="2000" dirty="0">
                <a:latin typeface="Georgia" panose="02040502050405020303" pitchFamily="18" charset="0"/>
                <a:cs typeface="Calibri" panose="020F0502020204030204" pitchFamily="34" charset="0"/>
              </a:rPr>
              <a:t>Presentation</a:t>
            </a:r>
          </a:p>
        </p:txBody>
      </p:sp>
      <p:sp>
        <p:nvSpPr>
          <p:cNvPr id="41" name="Title 3"/>
          <p:cNvSpPr txBox="1">
            <a:spLocks/>
          </p:cNvSpPr>
          <p:nvPr/>
        </p:nvSpPr>
        <p:spPr bwMode="auto">
          <a:xfrm>
            <a:off x="561400" y="3764849"/>
            <a:ext cx="2258000" cy="645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Arial" charset="0"/>
              </a:defRPr>
            </a:lvl2pPr>
            <a:lvl3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Arial" charset="0"/>
              </a:defRPr>
            </a:lvl3pPr>
            <a:lvl4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Arial" charset="0"/>
              </a:defRPr>
            </a:lvl4pPr>
            <a:lvl5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a:lstStyle>
          <a:p>
            <a:r>
              <a:rPr lang="en-US" sz="2000" kern="0" dirty="0" smtClean="0">
                <a:solidFill>
                  <a:srgbClr val="FFFFFF"/>
                </a:solidFill>
                <a:latin typeface="Georgia" panose="02040502050405020303" pitchFamily="18" charset="0"/>
                <a:cs typeface="Calibri" panose="020F0502020204030204" pitchFamily="34" charset="0"/>
              </a:rPr>
              <a:t>May 2016</a:t>
            </a:r>
            <a:endParaRPr lang="en-US" sz="2000" kern="0" dirty="0">
              <a:solidFill>
                <a:srgbClr val="FFFFFF"/>
              </a:solidFill>
              <a:latin typeface="Georgia" panose="02040502050405020303" pitchFamily="18" charset="0"/>
              <a:cs typeface="Calibri" panose="020F0502020204030204" pitchFamily="34" charset="0"/>
            </a:endParaRPr>
          </a:p>
        </p:txBody>
      </p:sp>
      <p:sp>
        <p:nvSpPr>
          <p:cNvPr id="2" name="AutoShape 2" descr="Image result for e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endParaRPr lang="en-US">
              <a:solidFill>
                <a:srgbClr val="000000"/>
              </a:solidFill>
              <a:ea typeface="MS PGothic" panose="020B0600070205080204" pitchFamily="34" charset="-128"/>
            </a:endParaRPr>
          </a:p>
        </p:txBody>
      </p:sp>
      <p:sp>
        <p:nvSpPr>
          <p:cNvPr id="7" name="AutoShape 2" descr="Image result for nobivac vaccine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www.nobivac.ca/images/nobivac-logotyp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140645"/>
            <a:ext cx="27717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vetgrad.com/core_modules/uploads/k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5140645"/>
            <a:ext cx="2222120" cy="721045"/>
          </a:xfrm>
          <a:prstGeom prst="rect">
            <a:avLst/>
          </a:prstGeom>
          <a:noFill/>
          <a:extLst>
            <a:ext uri="{909E8E84-426E-40DD-AFC4-6F175D3DCCD1}">
              <a14:hiddenFill xmlns:a14="http://schemas.microsoft.com/office/drawing/2010/main">
                <a:solidFill>
                  <a:srgbClr val="FFFFFF"/>
                </a:solidFill>
              </a14:hiddenFill>
            </a:ext>
          </a:extLst>
        </p:spPr>
      </p:pic>
      <p:pic>
        <p:nvPicPr>
          <p:cNvPr id="8" name="bjClassifierImageBottom"/>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451082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476250" y="274638"/>
            <a:ext cx="8229600" cy="523876"/>
          </a:xfrm>
        </p:spPr>
        <p:txBody>
          <a:bodyPr/>
          <a:lstStyle/>
          <a:p>
            <a:r>
              <a:rPr lang="en-US" sz="2000" dirty="0" smtClean="0">
                <a:solidFill>
                  <a:srgbClr val="FFFFFF"/>
                </a:solidFill>
                <a:latin typeface="EYInterstate"/>
              </a:rPr>
              <a:t>New Product </a:t>
            </a:r>
            <a:r>
              <a:rPr lang="en-US" sz="2000" dirty="0">
                <a:solidFill>
                  <a:srgbClr val="FFFFFF"/>
                </a:solidFill>
                <a:latin typeface="EYInterstate"/>
              </a:rPr>
              <a:t>Forecast</a:t>
            </a:r>
            <a:br>
              <a:rPr lang="en-US" sz="2000" dirty="0">
                <a:solidFill>
                  <a:srgbClr val="FFFFFF"/>
                </a:solidFill>
                <a:latin typeface="EYInterstate"/>
              </a:rPr>
            </a:br>
            <a:r>
              <a:rPr lang="en-US" sz="2000" b="0" dirty="0" smtClean="0">
                <a:solidFill>
                  <a:srgbClr val="FFFFFF"/>
                </a:solidFill>
                <a:latin typeface="EYInterstate"/>
              </a:rPr>
              <a:t>Activyl Model</a:t>
            </a:r>
            <a:endParaRPr lang="en-US" sz="2400" dirty="0"/>
          </a:p>
        </p:txBody>
      </p:sp>
      <p:sp>
        <p:nvSpPr>
          <p:cNvPr id="37" name="TextBox 36"/>
          <p:cNvSpPr txBox="1"/>
          <p:nvPr/>
        </p:nvSpPr>
        <p:spPr>
          <a:xfrm>
            <a:off x="350257" y="966593"/>
            <a:ext cx="8565143" cy="600164"/>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dirty="0" smtClean="0">
                <a:latin typeface="Georgia" panose="02040502050405020303" pitchFamily="18" charset="0"/>
              </a:rPr>
              <a:t>Insights: </a:t>
            </a:r>
          </a:p>
          <a:p>
            <a:pPr marL="742950" lvl="1" indent="-285750">
              <a:buFont typeface="Arial" panose="020B0604020202020204" pitchFamily="34" charset="0"/>
              <a:buChar char="•"/>
            </a:pPr>
            <a:r>
              <a:rPr lang="en-US" sz="1100" dirty="0" smtClean="0">
                <a:latin typeface="Georgia" panose="02040502050405020303" pitchFamily="18" charset="0"/>
              </a:rPr>
              <a:t>Recommend </a:t>
            </a:r>
            <a:r>
              <a:rPr lang="en-US" sz="1100" dirty="0">
                <a:latin typeface="Georgia" panose="02040502050405020303" pitchFamily="18" charset="0"/>
              </a:rPr>
              <a:t>using</a:t>
            </a:r>
            <a:r>
              <a:rPr lang="en-US" sz="1100" b="1" dirty="0">
                <a:latin typeface="Georgia" panose="02040502050405020303" pitchFamily="18" charset="0"/>
              </a:rPr>
              <a:t> </a:t>
            </a:r>
            <a:r>
              <a:rPr lang="en-US" sz="1100" b="1" u="sng" dirty="0" smtClean="0">
                <a:latin typeface="Georgia" panose="02040502050405020303" pitchFamily="18" charset="0"/>
              </a:rPr>
              <a:t>Unionized </a:t>
            </a:r>
            <a:r>
              <a:rPr lang="en-US" sz="1100" dirty="0" smtClean="0">
                <a:latin typeface="Georgia" panose="02040502050405020303" pitchFamily="18" charset="0"/>
              </a:rPr>
              <a:t>model </a:t>
            </a:r>
            <a:r>
              <a:rPr lang="en-US" sz="1100" dirty="0">
                <a:latin typeface="Georgia" panose="02040502050405020303" pitchFamily="18" charset="0"/>
              </a:rPr>
              <a:t>to forecast </a:t>
            </a:r>
            <a:r>
              <a:rPr lang="en-US" sz="1100" b="1" u="sng" dirty="0">
                <a:latin typeface="Georgia" panose="02040502050405020303" pitchFamily="18" charset="0"/>
              </a:rPr>
              <a:t>Sales Out</a:t>
            </a:r>
            <a:r>
              <a:rPr lang="en-US" sz="1100" dirty="0">
                <a:latin typeface="Georgia" panose="02040502050405020303" pitchFamily="18" charset="0"/>
              </a:rPr>
              <a:t>. </a:t>
            </a:r>
            <a:endParaRPr lang="en-US" sz="1100" dirty="0" smtClean="0">
              <a:latin typeface="Georgia" panose="02040502050405020303" pitchFamily="18" charset="0"/>
            </a:endParaRPr>
          </a:p>
          <a:p>
            <a:pPr marL="742950" lvl="1" indent="-285750">
              <a:buFont typeface="Arial" panose="020B0604020202020204" pitchFamily="34" charset="0"/>
              <a:buChar char="•"/>
            </a:pPr>
            <a:r>
              <a:rPr lang="en-US" sz="1100" dirty="0" smtClean="0">
                <a:latin typeface="Georgia" panose="02040502050405020303" pitchFamily="18" charset="0"/>
              </a:rPr>
              <a:t>Recommend using </a:t>
            </a:r>
            <a:r>
              <a:rPr lang="en-US" sz="1100" b="1" u="sng" dirty="0" smtClean="0">
                <a:latin typeface="Georgia" panose="02040502050405020303" pitchFamily="18" charset="0"/>
              </a:rPr>
              <a:t>Unionized </a:t>
            </a:r>
            <a:r>
              <a:rPr lang="en-US" sz="1100" dirty="0" smtClean="0">
                <a:latin typeface="Georgia" panose="02040502050405020303" pitchFamily="18" charset="0"/>
              </a:rPr>
              <a:t>model to forecast </a:t>
            </a:r>
            <a:r>
              <a:rPr lang="en-US" sz="1100" b="1" u="sng" dirty="0" smtClean="0">
                <a:latin typeface="Georgia" panose="02040502050405020303" pitchFamily="18" charset="0"/>
              </a:rPr>
              <a:t>Sales In</a:t>
            </a:r>
            <a:r>
              <a:rPr lang="en-US" sz="1100" dirty="0" smtClean="0">
                <a:latin typeface="Georgia" panose="02040502050405020303" pitchFamily="18" charset="0"/>
              </a:rPr>
              <a:t>. </a:t>
            </a:r>
          </a:p>
        </p:txBody>
      </p:sp>
      <p:sp>
        <p:nvSpPr>
          <p:cNvPr id="35" name="Rectangle 34"/>
          <p:cNvSpPr/>
          <p:nvPr/>
        </p:nvSpPr>
        <p:spPr>
          <a:xfrm>
            <a:off x="496399" y="1614335"/>
            <a:ext cx="6538912" cy="366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smtClean="0">
                <a:latin typeface="Georgia" panose="02040502050405020303" pitchFamily="18" charset="0"/>
              </a:rPr>
              <a:t>Cornell</a:t>
            </a:r>
            <a:r>
              <a:rPr lang="en-US" sz="1100" b="1" dirty="0" smtClean="0">
                <a:latin typeface="Georgia" panose="02040502050405020303" pitchFamily="18" charset="0"/>
              </a:rPr>
              <a:t> </a:t>
            </a:r>
            <a:r>
              <a:rPr lang="en-US" sz="1100" b="1" dirty="0" smtClean="0">
                <a:latin typeface="Georgia" panose="02040502050405020303" pitchFamily="18" charset="0"/>
              </a:rPr>
              <a:t>Model vs Actuals &amp; Current Forecast </a:t>
            </a:r>
            <a:r>
              <a:rPr lang="en-US" sz="1100" dirty="0" smtClean="0">
                <a:latin typeface="Georgia" panose="02040502050405020303" pitchFamily="18" charset="0"/>
              </a:rPr>
              <a:t>(Across all 24 SKUs)</a:t>
            </a:r>
          </a:p>
          <a:p>
            <a:pPr algn="ctr"/>
            <a:r>
              <a:rPr lang="en-US" sz="1050" dirty="0"/>
              <a:t>[ 12-Month Forecast from Jul 2013 to Jun 2014</a:t>
            </a:r>
            <a:r>
              <a:rPr lang="en-US" sz="1050" dirty="0" smtClean="0"/>
              <a:t>]</a:t>
            </a:r>
            <a:endParaRPr lang="en-US" sz="1050" dirty="0"/>
          </a:p>
        </p:txBody>
      </p:sp>
      <p:grpSp>
        <p:nvGrpSpPr>
          <p:cNvPr id="9" name="Group 8"/>
          <p:cNvGrpSpPr/>
          <p:nvPr/>
        </p:nvGrpSpPr>
        <p:grpSpPr>
          <a:xfrm>
            <a:off x="228600" y="1766606"/>
            <a:ext cx="6172200" cy="2003862"/>
            <a:chOff x="245416" y="1280772"/>
            <a:chExt cx="6004509" cy="2317761"/>
          </a:xfrm>
        </p:grpSpPr>
        <p:grpSp>
          <p:nvGrpSpPr>
            <p:cNvPr id="6" name="Group 5"/>
            <p:cNvGrpSpPr/>
            <p:nvPr/>
          </p:nvGrpSpPr>
          <p:grpSpPr>
            <a:xfrm>
              <a:off x="245416" y="1280772"/>
              <a:ext cx="6004509" cy="2317761"/>
              <a:chOff x="245416" y="1280772"/>
              <a:chExt cx="6004509" cy="2317761"/>
            </a:xfrm>
          </p:grpSpPr>
          <p:graphicFrame>
            <p:nvGraphicFramePr>
              <p:cNvPr id="28" name="Chart 27"/>
              <p:cNvGraphicFramePr>
                <a:graphicFrameLocks/>
              </p:cNvGraphicFramePr>
              <p:nvPr>
                <p:extLst>
                  <p:ext uri="{D42A27DB-BD31-4B8C-83A1-F6EECF244321}">
                    <p14:modId xmlns:p14="http://schemas.microsoft.com/office/powerpoint/2010/main" val="2705056487"/>
                  </p:ext>
                </p:extLst>
              </p:nvPr>
            </p:nvGraphicFramePr>
            <p:xfrm>
              <a:off x="476248" y="1717347"/>
              <a:ext cx="5773677" cy="1881186"/>
            </p:xfrm>
            <a:graphic>
              <a:graphicData uri="http://schemas.openxmlformats.org/drawingml/2006/chart">
                <c:chart xmlns:c="http://schemas.openxmlformats.org/drawingml/2006/chart" xmlns:r="http://schemas.openxmlformats.org/officeDocument/2006/relationships" r:id="rId3"/>
              </a:graphicData>
            </a:graphic>
          </p:graphicFrame>
          <p:sp>
            <p:nvSpPr>
              <p:cNvPr id="30" name="TextBox 29"/>
              <p:cNvSpPr txBox="1"/>
              <p:nvPr/>
            </p:nvSpPr>
            <p:spPr>
              <a:xfrm>
                <a:off x="245416" y="1280772"/>
                <a:ext cx="461665" cy="2288451"/>
              </a:xfrm>
              <a:prstGeom prst="rect">
                <a:avLst/>
              </a:prstGeom>
              <a:noFill/>
              <a:ln>
                <a:noFill/>
              </a:ln>
            </p:spPr>
            <p:txBody>
              <a:bodyPr vert="vert270" wrap="square" rtlCol="0">
                <a:spAutoFit/>
              </a:bodyPr>
              <a:lstStyle/>
              <a:p>
                <a:r>
                  <a:rPr lang="en-US" sz="900" b="1" dirty="0" smtClean="0"/>
                  <a:t>Forecast Sales Out (Dosage)</a:t>
                </a:r>
              </a:p>
              <a:p>
                <a:endParaRPr lang="en-US" sz="900" b="1" dirty="0"/>
              </a:p>
            </p:txBody>
          </p:sp>
        </p:grpSp>
        <p:sp>
          <p:nvSpPr>
            <p:cNvPr id="36" name="Rectangle 35"/>
            <p:cNvSpPr/>
            <p:nvPr/>
          </p:nvSpPr>
          <p:spPr>
            <a:xfrm>
              <a:off x="2666999" y="1597823"/>
              <a:ext cx="1752600" cy="26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Georgia" charset="0"/>
                  <a:ea typeface="Georgia" charset="0"/>
                  <a:cs typeface="Georgia" charset="0"/>
                </a:rPr>
                <a:t>Sale Out </a:t>
              </a:r>
              <a:endParaRPr lang="en-US" sz="1200" b="1" dirty="0">
                <a:solidFill>
                  <a:schemeClr val="tx1"/>
                </a:solidFill>
                <a:latin typeface="Georgia" charset="0"/>
                <a:ea typeface="Georgia" charset="0"/>
                <a:cs typeface="Georgia" charset="0"/>
              </a:endParaRPr>
            </a:p>
          </p:txBody>
        </p:sp>
      </p:grpSp>
      <p:sp>
        <p:nvSpPr>
          <p:cNvPr id="39" name="Rectangle 38"/>
          <p:cNvSpPr/>
          <p:nvPr/>
        </p:nvSpPr>
        <p:spPr>
          <a:xfrm>
            <a:off x="6400799" y="2065414"/>
            <a:ext cx="2589256" cy="52551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Georgia" panose="02040502050405020303" pitchFamily="18" charset="0"/>
              </a:rPr>
              <a:t>Use Only Historical Sales Out Data</a:t>
            </a:r>
            <a:endParaRPr lang="en-US" sz="1050" b="1" dirty="0">
              <a:solidFill>
                <a:schemeClr val="tx1"/>
              </a:solidFill>
              <a:latin typeface="Georgia" panose="02040502050405020303" pitchFamily="18" charset="0"/>
            </a:endParaRPr>
          </a:p>
        </p:txBody>
      </p:sp>
      <p:sp>
        <p:nvSpPr>
          <p:cNvPr id="40" name="Rectangle 39"/>
          <p:cNvSpPr/>
          <p:nvPr/>
        </p:nvSpPr>
        <p:spPr>
          <a:xfrm>
            <a:off x="6400799" y="2667000"/>
            <a:ext cx="2590802" cy="1265823"/>
          </a:xfrm>
          <a:prstGeom prst="rect">
            <a:avLst/>
          </a:prstGeom>
          <a:ln w="19050">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r>
              <a:rPr lang="en-US" sz="1100" dirty="0" smtClean="0">
                <a:latin typeface="Georgia" panose="02040502050405020303" pitchFamily="18" charset="0"/>
              </a:rPr>
              <a:t>Our model was not able to capture actual seasonality and trend relatively. However,</a:t>
            </a:r>
            <a:r>
              <a:rPr lang="en-US" sz="1100" dirty="0">
                <a:latin typeface="Georgia" panose="02040502050405020303" pitchFamily="18" charset="0"/>
              </a:rPr>
              <a:t> </a:t>
            </a:r>
            <a:r>
              <a:rPr lang="en-US" sz="1100" b="1" dirty="0" smtClean="0">
                <a:latin typeface="Georgia" panose="02040502050405020303" pitchFamily="18" charset="0"/>
              </a:rPr>
              <a:t>Average Monthly DFA </a:t>
            </a:r>
            <a:r>
              <a:rPr lang="en-US" sz="1100" dirty="0" smtClean="0">
                <a:latin typeface="Georgia" panose="02040502050405020303" pitchFamily="18" charset="0"/>
              </a:rPr>
              <a:t>improved from 10.7% to 68.37% </a:t>
            </a:r>
            <a:endParaRPr lang="en-US" sz="1100" dirty="0">
              <a:latin typeface="Georgia" panose="02040502050405020303" pitchFamily="18" charset="0"/>
            </a:endParaRPr>
          </a:p>
        </p:txBody>
      </p:sp>
      <p:grpSp>
        <p:nvGrpSpPr>
          <p:cNvPr id="15" name="Group 14"/>
          <p:cNvGrpSpPr/>
          <p:nvPr/>
        </p:nvGrpSpPr>
        <p:grpSpPr>
          <a:xfrm>
            <a:off x="259120" y="3630855"/>
            <a:ext cx="8730936" cy="2696535"/>
            <a:chOff x="259120" y="3630855"/>
            <a:chExt cx="8730936" cy="2696535"/>
          </a:xfrm>
        </p:grpSpPr>
        <p:grpSp>
          <p:nvGrpSpPr>
            <p:cNvPr id="7" name="Group 6"/>
            <p:cNvGrpSpPr/>
            <p:nvPr/>
          </p:nvGrpSpPr>
          <p:grpSpPr>
            <a:xfrm>
              <a:off x="259120" y="3630855"/>
              <a:ext cx="6141679" cy="2696535"/>
              <a:chOff x="275107" y="3437050"/>
              <a:chExt cx="5974817" cy="3118939"/>
            </a:xfrm>
          </p:grpSpPr>
          <p:grpSp>
            <p:nvGrpSpPr>
              <p:cNvPr id="4" name="Group 3"/>
              <p:cNvGrpSpPr/>
              <p:nvPr/>
            </p:nvGrpSpPr>
            <p:grpSpPr>
              <a:xfrm>
                <a:off x="275107" y="3437050"/>
                <a:ext cx="5974817" cy="3118939"/>
                <a:chOff x="245416" y="3110411"/>
                <a:chExt cx="5974817" cy="3118939"/>
              </a:xfrm>
            </p:grpSpPr>
            <p:graphicFrame>
              <p:nvGraphicFramePr>
                <p:cNvPr id="29" name="Chart 28"/>
                <p:cNvGraphicFramePr>
                  <a:graphicFrameLocks/>
                </p:cNvGraphicFramePr>
                <p:nvPr>
                  <p:extLst>
                    <p:ext uri="{D42A27DB-BD31-4B8C-83A1-F6EECF244321}">
                      <p14:modId xmlns:p14="http://schemas.microsoft.com/office/powerpoint/2010/main" val="3159815643"/>
                    </p:ext>
                  </p:extLst>
                </p:nvPr>
              </p:nvGraphicFramePr>
              <p:xfrm>
                <a:off x="476251" y="3431080"/>
                <a:ext cx="5743982" cy="2798270"/>
              </p:xfrm>
              <a:graphic>
                <a:graphicData uri="http://schemas.openxmlformats.org/drawingml/2006/chart">
                  <c:chart xmlns:c="http://schemas.openxmlformats.org/drawingml/2006/chart" xmlns:r="http://schemas.openxmlformats.org/officeDocument/2006/relationships" r:id="rId4"/>
                </a:graphicData>
              </a:graphic>
            </p:graphicFrame>
            <p:sp>
              <p:nvSpPr>
                <p:cNvPr id="31" name="TextBox 30"/>
                <p:cNvSpPr txBox="1"/>
                <p:nvPr/>
              </p:nvSpPr>
              <p:spPr>
                <a:xfrm>
                  <a:off x="245416" y="3110411"/>
                  <a:ext cx="461665" cy="2288450"/>
                </a:xfrm>
                <a:prstGeom prst="rect">
                  <a:avLst/>
                </a:prstGeom>
                <a:noFill/>
              </p:spPr>
              <p:txBody>
                <a:bodyPr vert="vert270" wrap="square" rtlCol="0">
                  <a:spAutoFit/>
                </a:bodyPr>
                <a:lstStyle/>
                <a:p>
                  <a:r>
                    <a:rPr lang="en-US" sz="900" b="1" dirty="0" smtClean="0"/>
                    <a:t>Forecast Sales In (Dosage)</a:t>
                  </a:r>
                </a:p>
                <a:p>
                  <a:endParaRPr lang="en-US" sz="900" b="1" dirty="0"/>
                </a:p>
              </p:txBody>
            </p:sp>
          </p:grpSp>
          <p:sp>
            <p:nvSpPr>
              <p:cNvPr id="32" name="Rectangle 31"/>
              <p:cNvSpPr/>
              <p:nvPr/>
            </p:nvSpPr>
            <p:spPr>
              <a:xfrm>
                <a:off x="2667000" y="3557588"/>
                <a:ext cx="1752600" cy="26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Georgia" charset="0"/>
                    <a:ea typeface="Georgia" charset="0"/>
                    <a:cs typeface="Georgia" charset="0"/>
                  </a:rPr>
                  <a:t>Sale In </a:t>
                </a:r>
                <a:endParaRPr lang="en-US" sz="1200" b="1" dirty="0">
                  <a:solidFill>
                    <a:schemeClr val="tx1"/>
                  </a:solidFill>
                  <a:latin typeface="Georgia" charset="0"/>
                  <a:ea typeface="Georgia" charset="0"/>
                  <a:cs typeface="Georgia" charset="0"/>
                </a:endParaRPr>
              </a:p>
            </p:txBody>
          </p:sp>
        </p:grpSp>
        <p:sp>
          <p:nvSpPr>
            <p:cNvPr id="41" name="Rectangle 40"/>
            <p:cNvSpPr/>
            <p:nvPr/>
          </p:nvSpPr>
          <p:spPr>
            <a:xfrm>
              <a:off x="6400800" y="4038601"/>
              <a:ext cx="2589256" cy="1862406"/>
            </a:xfrm>
            <a:prstGeom prst="rect">
              <a:avLst/>
            </a:prstGeom>
            <a:ln w="19050">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r>
                <a:rPr lang="en-US" sz="1100" dirty="0" smtClean="0">
                  <a:latin typeface="Georgia" panose="02040502050405020303" pitchFamily="18" charset="0"/>
                </a:rPr>
                <a:t>Out model captures actual seasonality and trend relatively </a:t>
              </a:r>
              <a:r>
                <a:rPr lang="en-US" sz="1100" b="1" dirty="0" smtClean="0">
                  <a:latin typeface="Georgia" panose="02040502050405020303" pitchFamily="18" charset="0"/>
                </a:rPr>
                <a:t>better</a:t>
              </a:r>
              <a:r>
                <a:rPr lang="en-US" sz="1100" dirty="0" smtClean="0">
                  <a:latin typeface="Georgia" panose="02040502050405020303" pitchFamily="18" charset="0"/>
                </a:rPr>
                <a:t> than current model and more accurate than current  forecast.</a:t>
              </a:r>
            </a:p>
            <a:p>
              <a:r>
                <a:rPr lang="en-US" sz="1100" b="1" dirty="0" smtClean="0">
                  <a:latin typeface="Georgia" panose="02040502050405020303" pitchFamily="18" charset="0"/>
                </a:rPr>
                <a:t>Average WAE </a:t>
              </a:r>
              <a:r>
                <a:rPr lang="en-US" sz="1100" dirty="0" smtClean="0">
                  <a:latin typeface="Georgia" panose="02040502050405020303" pitchFamily="18" charset="0"/>
                </a:rPr>
                <a:t>across all 24 </a:t>
              </a:r>
              <a:r>
                <a:rPr lang="en-US" sz="1100" dirty="0">
                  <a:latin typeface="Georgia" panose="02040502050405020303" pitchFamily="18" charset="0"/>
                </a:rPr>
                <a:t>SKUs </a:t>
              </a:r>
              <a:r>
                <a:rPr lang="en-US" sz="1100" dirty="0" smtClean="0">
                  <a:latin typeface="Georgia" panose="02040502050405020303" pitchFamily="18" charset="0"/>
                </a:rPr>
                <a:t>is </a:t>
              </a:r>
              <a:r>
                <a:rPr lang="en-US" sz="1100" b="1" dirty="0" smtClean="0">
                  <a:latin typeface="Georgia" panose="02040502050405020303" pitchFamily="18" charset="0"/>
                </a:rPr>
                <a:t>8.61% </a:t>
              </a:r>
              <a:r>
                <a:rPr lang="en-US" sz="1100" dirty="0" smtClean="0">
                  <a:latin typeface="Georgia" panose="02040502050405020303" pitchFamily="18" charset="0"/>
                </a:rPr>
                <a:t>including high seasonality SKUs.</a:t>
              </a:r>
              <a:endParaRPr lang="en-US" sz="1100" b="1" dirty="0" smtClean="0">
                <a:latin typeface="Georgia" panose="02040502050405020303" pitchFamily="18" charset="0"/>
              </a:endParaRPr>
            </a:p>
          </p:txBody>
        </p:sp>
      </p:grpSp>
      <p:pic>
        <p:nvPicPr>
          <p:cNvPr id="8" name="bjClassifierImageBottom"/>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218770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648579888"/>
              </p:ext>
            </p:extLst>
          </p:nvPr>
        </p:nvGraphicFramePr>
        <p:xfrm>
          <a:off x="457200" y="1143000"/>
          <a:ext cx="8382000" cy="4648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p:cNvGrpSpPr/>
          <p:nvPr/>
        </p:nvGrpSpPr>
        <p:grpSpPr>
          <a:xfrm>
            <a:off x="843730" y="6308182"/>
            <a:ext cx="3264446" cy="230832"/>
            <a:chOff x="950614" y="6238183"/>
            <a:chExt cx="3264446" cy="230832"/>
          </a:xfrm>
        </p:grpSpPr>
        <p:sp>
          <p:nvSpPr>
            <p:cNvPr id="9" name="Oval 8"/>
            <p:cNvSpPr/>
            <p:nvPr/>
          </p:nvSpPr>
          <p:spPr>
            <a:xfrm>
              <a:off x="950614" y="6285093"/>
              <a:ext cx="152400" cy="1524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1</a:t>
              </a:r>
            </a:p>
          </p:txBody>
        </p:sp>
        <p:sp>
          <p:nvSpPr>
            <p:cNvPr id="10" name="TextBox 9"/>
            <p:cNvSpPr txBox="1"/>
            <p:nvPr/>
          </p:nvSpPr>
          <p:spPr>
            <a:xfrm>
              <a:off x="1066800" y="6238183"/>
              <a:ext cx="3148260" cy="230832"/>
            </a:xfrm>
            <a:prstGeom prst="rect">
              <a:avLst/>
            </a:prstGeom>
            <a:noFill/>
          </p:spPr>
          <p:txBody>
            <a:bodyPr wrap="square" rtlCol="0">
              <a:spAutoFit/>
            </a:bodyPr>
            <a:lstStyle/>
            <a:p>
              <a:r>
                <a:rPr lang="en-US" sz="900" dirty="0" smtClean="0"/>
                <a:t>See Appendix 1 – Driving Factors Analysis</a:t>
              </a:r>
              <a:endParaRPr lang="en-US" sz="900" dirty="0"/>
            </a:p>
          </p:txBody>
        </p:sp>
      </p:grpSp>
      <p:sp>
        <p:nvSpPr>
          <p:cNvPr id="11" name="Title 1"/>
          <p:cNvSpPr>
            <a:spLocks noGrp="1"/>
          </p:cNvSpPr>
          <p:nvPr>
            <p:ph type="title"/>
          </p:nvPr>
        </p:nvSpPr>
        <p:spPr>
          <a:xfrm>
            <a:off x="476250" y="274638"/>
            <a:ext cx="8229600" cy="523876"/>
          </a:xfrm>
        </p:spPr>
        <p:txBody>
          <a:bodyPr/>
          <a:lstStyle/>
          <a:p>
            <a:r>
              <a:rPr lang="en-US" sz="2000" dirty="0" smtClean="0">
                <a:solidFill>
                  <a:srgbClr val="FFFFFF"/>
                </a:solidFill>
                <a:latin typeface="EYInterstate"/>
              </a:rPr>
              <a:t>New</a:t>
            </a:r>
            <a:r>
              <a:rPr lang="en-US" sz="2000" dirty="0" smtClean="0">
                <a:solidFill>
                  <a:srgbClr val="FFFFFF"/>
                </a:solidFill>
                <a:latin typeface="EYInterstate"/>
              </a:rPr>
              <a:t> </a:t>
            </a:r>
            <a:r>
              <a:rPr lang="en-US" sz="2000" dirty="0">
                <a:solidFill>
                  <a:srgbClr val="FFFFFF"/>
                </a:solidFill>
                <a:latin typeface="EYInterstate"/>
              </a:rPr>
              <a:t>Product Forecast</a:t>
            </a:r>
            <a:br>
              <a:rPr lang="en-US" sz="2000" dirty="0">
                <a:solidFill>
                  <a:srgbClr val="FFFFFF"/>
                </a:solidFill>
                <a:latin typeface="EYInterstate"/>
              </a:rPr>
            </a:br>
            <a:r>
              <a:rPr lang="en-US" sz="2000" b="0" dirty="0" err="1" smtClean="0">
                <a:solidFill>
                  <a:srgbClr val="FFFFFF"/>
                </a:solidFill>
                <a:latin typeface="EYInterstate"/>
              </a:rPr>
              <a:t>Activyl</a:t>
            </a:r>
            <a:r>
              <a:rPr lang="en-US" sz="2000" b="0" dirty="0" smtClean="0">
                <a:solidFill>
                  <a:srgbClr val="FFFFFF"/>
                </a:solidFill>
                <a:latin typeface="EYInterstate"/>
              </a:rPr>
              <a:t> Insights </a:t>
            </a:r>
            <a:endParaRPr lang="en-US" dirty="0"/>
          </a:p>
        </p:txBody>
      </p:sp>
      <p:pic>
        <p:nvPicPr>
          <p:cNvPr id="12" name="bjClassifierImageBottom"/>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4120591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Wrap-up</a:t>
            </a:r>
            <a:endParaRPr lang="en-US" dirty="0"/>
          </a:p>
        </p:txBody>
      </p:sp>
      <p:sp>
        <p:nvSpPr>
          <p:cNvPr id="4" name="Content Placeholder 3"/>
          <p:cNvSpPr>
            <a:spLocks noGrp="1"/>
          </p:cNvSpPr>
          <p:nvPr>
            <p:ph idx="1"/>
          </p:nvPr>
        </p:nvSpPr>
        <p:spPr>
          <a:xfrm>
            <a:off x="152400" y="1001713"/>
            <a:ext cx="8915400" cy="5419726"/>
          </a:xfrm>
        </p:spPr>
        <p:txBody>
          <a:bodyPr/>
          <a:lstStyle/>
          <a:p>
            <a:pPr marL="285750" indent="-285750" algn="ctr">
              <a:buFont typeface="Wingdings" panose="05000000000000000000" pitchFamily="2" charset="2"/>
              <a:buChar char="Ø"/>
            </a:pPr>
            <a:r>
              <a:rPr lang="en-US" sz="1400" b="1" u="sng" dirty="0" smtClean="0">
                <a:latin typeface="Georgia" panose="02040502050405020303" pitchFamily="18" charset="0"/>
              </a:rPr>
              <a:t>Recap of Executive Summary</a:t>
            </a:r>
          </a:p>
          <a:p>
            <a:pPr marL="0" indent="0"/>
            <a:r>
              <a:rPr lang="en-US" sz="1600" u="sng" dirty="0" smtClean="0">
                <a:latin typeface="Georgia" panose="02040502050405020303" pitchFamily="18" charset="0"/>
              </a:rPr>
              <a:t>For Mature </a:t>
            </a:r>
            <a:r>
              <a:rPr lang="en-US" sz="1600" u="sng" dirty="0">
                <a:latin typeface="Georgia" panose="02040502050405020303" pitchFamily="18" charset="0"/>
              </a:rPr>
              <a:t>P</a:t>
            </a:r>
            <a:r>
              <a:rPr lang="en-US" sz="1600" u="sng" dirty="0" smtClean="0">
                <a:latin typeface="Georgia" panose="02040502050405020303" pitchFamily="18" charset="0"/>
              </a:rPr>
              <a:t>roduct </a:t>
            </a:r>
            <a:r>
              <a:rPr lang="en-US" sz="1600" u="sng" dirty="0" err="1" smtClean="0">
                <a:latin typeface="Georgia" panose="02040502050405020303" pitchFamily="18" charset="0"/>
              </a:rPr>
              <a:t>Nobivac</a:t>
            </a:r>
            <a:r>
              <a:rPr lang="en-US" sz="1600" dirty="0">
                <a:latin typeface="Georgia" panose="02040502050405020303" pitchFamily="18" charset="0"/>
              </a:rPr>
              <a:t>:</a:t>
            </a:r>
            <a:endParaRPr lang="en-US" sz="1600" dirty="0" smtClean="0">
              <a:latin typeface="Georgia" panose="02040502050405020303" pitchFamily="18" charset="0"/>
            </a:endParaRPr>
          </a:p>
          <a:p>
            <a:pPr>
              <a:buFont typeface="Courier New" panose="02070309020205020404" pitchFamily="49" charset="0"/>
              <a:buChar char="o"/>
            </a:pPr>
            <a:r>
              <a:rPr lang="en-US" sz="1400" i="1" dirty="0" smtClean="0">
                <a:latin typeface="Georgia" panose="02040502050405020303" pitchFamily="18" charset="0"/>
              </a:rPr>
              <a:t>Sales Out Forecast</a:t>
            </a:r>
            <a:r>
              <a:rPr lang="en-US" sz="1400" dirty="0" smtClean="0">
                <a:latin typeface="Georgia" panose="02040502050405020303" pitchFamily="18" charset="0"/>
              </a:rPr>
              <a:t>: - Build </a:t>
            </a:r>
            <a:r>
              <a:rPr lang="en-US" sz="1400" u="sng" dirty="0" smtClean="0">
                <a:latin typeface="Georgia" panose="02040502050405020303" pitchFamily="18" charset="0"/>
              </a:rPr>
              <a:t>clustered model</a:t>
            </a:r>
            <a:r>
              <a:rPr lang="en-US" sz="1400" dirty="0" smtClean="0">
                <a:latin typeface="Georgia" panose="02040502050405020303" pitchFamily="18" charset="0"/>
              </a:rPr>
              <a:t> based on </a:t>
            </a:r>
            <a:r>
              <a:rPr lang="en-US" sz="1400" u="sng" dirty="0" smtClean="0">
                <a:latin typeface="Georgia" panose="02040502050405020303" pitchFamily="18" charset="0"/>
              </a:rPr>
              <a:t>historical Sale Out</a:t>
            </a:r>
            <a:r>
              <a:rPr lang="en-US" sz="1400" dirty="0" smtClean="0">
                <a:latin typeface="Georgia" panose="02040502050405020303" pitchFamily="18" charset="0"/>
              </a:rPr>
              <a:t> and </a:t>
            </a:r>
            <a:r>
              <a:rPr lang="en-US" sz="1400" u="sng" dirty="0" smtClean="0">
                <a:latin typeface="Georgia" panose="02040502050405020303" pitchFamily="18" charset="0"/>
              </a:rPr>
              <a:t>External Data     </a:t>
            </a:r>
          </a:p>
          <a:p>
            <a:pPr marL="0" indent="0"/>
            <a:r>
              <a:rPr lang="en-US" sz="1400" dirty="0">
                <a:latin typeface="Georgia" panose="02040502050405020303" pitchFamily="18" charset="0"/>
              </a:rPr>
              <a:t> </a:t>
            </a:r>
            <a:r>
              <a:rPr lang="en-US" sz="1400" dirty="0" smtClean="0">
                <a:latin typeface="Georgia" panose="02040502050405020303" pitchFamily="18" charset="0"/>
              </a:rPr>
              <a:t>                                              - Average monthly DFA achieves 88.3%   </a:t>
            </a:r>
          </a:p>
          <a:p>
            <a:pPr>
              <a:buFont typeface="Courier New" panose="02070309020205020404" pitchFamily="49" charset="0"/>
              <a:buChar char="o"/>
            </a:pPr>
            <a:r>
              <a:rPr lang="en-US" sz="1400" i="1" dirty="0" smtClean="0">
                <a:latin typeface="Georgia" panose="02040502050405020303" pitchFamily="18" charset="0"/>
              </a:rPr>
              <a:t>Sales In Forecast</a:t>
            </a:r>
            <a:r>
              <a:rPr lang="en-US" sz="1400" dirty="0" smtClean="0">
                <a:latin typeface="Georgia" panose="02040502050405020303" pitchFamily="18" charset="0"/>
              </a:rPr>
              <a:t>:   - Create one model for each SKU, </a:t>
            </a:r>
            <a:r>
              <a:rPr lang="en-US" sz="1400" dirty="0">
                <a:latin typeface="Georgia" panose="02040502050405020303" pitchFamily="18" charset="0"/>
              </a:rPr>
              <a:t>e</a:t>
            </a:r>
            <a:r>
              <a:rPr lang="en-US" sz="1400" dirty="0" smtClean="0">
                <a:latin typeface="Georgia" panose="02040502050405020303" pitchFamily="18" charset="0"/>
              </a:rPr>
              <a:t>ach using the best combination of factors</a:t>
            </a:r>
          </a:p>
          <a:p>
            <a:pPr marL="0" indent="0"/>
            <a:r>
              <a:rPr lang="en-US" sz="1400" dirty="0" smtClean="0">
                <a:latin typeface="Georgia" panose="02040502050405020303" pitchFamily="18" charset="0"/>
              </a:rPr>
              <a:t>                                              - Average WAE for 8-month period is 31%</a:t>
            </a:r>
          </a:p>
          <a:p>
            <a:pPr>
              <a:buFont typeface="Arial" panose="020B0604020202020204" pitchFamily="34" charset="0"/>
              <a:buChar char="•"/>
            </a:pPr>
            <a:endParaRPr lang="en-US" sz="1400" dirty="0">
              <a:latin typeface="Georgia" panose="02040502050405020303" pitchFamily="18" charset="0"/>
            </a:endParaRPr>
          </a:p>
          <a:p>
            <a:pPr marL="0" indent="0"/>
            <a:r>
              <a:rPr lang="en-US" sz="1600" u="sng" dirty="0" smtClean="0">
                <a:latin typeface="Georgia" panose="02040502050405020303" pitchFamily="18" charset="0"/>
              </a:rPr>
              <a:t>For New Product </a:t>
            </a:r>
            <a:r>
              <a:rPr lang="en-US" sz="1600" u="sng" dirty="0" err="1" smtClean="0">
                <a:latin typeface="Georgia" panose="02040502050405020303" pitchFamily="18" charset="0"/>
              </a:rPr>
              <a:t>Activyl</a:t>
            </a:r>
            <a:r>
              <a:rPr lang="en-US" sz="1600" u="sng" dirty="0">
                <a:latin typeface="Georgia" panose="02040502050405020303" pitchFamily="18" charset="0"/>
              </a:rPr>
              <a:t>:</a:t>
            </a:r>
            <a:endParaRPr lang="en-US" sz="1600" u="sng" dirty="0" smtClean="0">
              <a:latin typeface="Georgia" panose="02040502050405020303" pitchFamily="18" charset="0"/>
            </a:endParaRPr>
          </a:p>
          <a:p>
            <a:pPr>
              <a:buFont typeface="Courier New" panose="02070309020205020404" pitchFamily="49" charset="0"/>
              <a:buChar char="o"/>
            </a:pPr>
            <a:r>
              <a:rPr lang="en-US" sz="1400" i="1" dirty="0" smtClean="0">
                <a:latin typeface="Georgia" panose="02040502050405020303" pitchFamily="18" charset="0"/>
              </a:rPr>
              <a:t>Sales Out Forecast  </a:t>
            </a:r>
            <a:r>
              <a:rPr lang="en-US" sz="1400" dirty="0" smtClean="0">
                <a:latin typeface="Georgia" panose="02040502050405020303" pitchFamily="18" charset="0"/>
              </a:rPr>
              <a:t>: - A </a:t>
            </a:r>
            <a:r>
              <a:rPr lang="en-US" sz="1400" u="sng" dirty="0" smtClean="0">
                <a:latin typeface="Georgia" panose="02040502050405020303" pitchFamily="18" charset="0"/>
              </a:rPr>
              <a:t>single model</a:t>
            </a:r>
            <a:r>
              <a:rPr lang="en-US" sz="1400" dirty="0" smtClean="0">
                <a:latin typeface="Georgia" panose="02040502050405020303" pitchFamily="18" charset="0"/>
              </a:rPr>
              <a:t> based on </a:t>
            </a:r>
            <a:r>
              <a:rPr lang="en-US" sz="1400" u="sng" dirty="0" smtClean="0">
                <a:latin typeface="Georgia" panose="02040502050405020303" pitchFamily="18" charset="0"/>
              </a:rPr>
              <a:t>historical Sales Out </a:t>
            </a:r>
            <a:r>
              <a:rPr lang="en-US" sz="1400" dirty="0" smtClean="0">
                <a:latin typeface="Georgia" panose="02040502050405020303" pitchFamily="18" charset="0"/>
              </a:rPr>
              <a:t>after removing pipeline stage</a:t>
            </a:r>
          </a:p>
          <a:p>
            <a:pPr marL="0" indent="0"/>
            <a:r>
              <a:rPr lang="en-US" sz="1400" dirty="0" smtClean="0">
                <a:latin typeface="Georgia" panose="02040502050405020303" pitchFamily="18" charset="0"/>
              </a:rPr>
              <a:t>                                                - Average </a:t>
            </a:r>
            <a:r>
              <a:rPr lang="en-US" sz="1400" dirty="0">
                <a:latin typeface="Georgia" panose="02040502050405020303" pitchFamily="18" charset="0"/>
              </a:rPr>
              <a:t>monthly DFA improves from 10.7% to 68.4</a:t>
            </a:r>
            <a:r>
              <a:rPr lang="en-US" sz="1400" dirty="0" smtClean="0">
                <a:latin typeface="Georgia" panose="02040502050405020303" pitchFamily="18" charset="0"/>
              </a:rPr>
              <a:t>%   </a:t>
            </a:r>
          </a:p>
          <a:p>
            <a:pPr>
              <a:buFont typeface="Courier New" panose="02070309020205020404" pitchFamily="49" charset="0"/>
              <a:buChar char="o"/>
            </a:pPr>
            <a:r>
              <a:rPr lang="en-US" sz="1400" i="1" dirty="0" smtClean="0">
                <a:latin typeface="Georgia" panose="02040502050405020303" pitchFamily="18" charset="0"/>
              </a:rPr>
              <a:t>Sales In Forecast</a:t>
            </a:r>
            <a:r>
              <a:rPr lang="en-US" sz="1400" dirty="0" smtClean="0">
                <a:latin typeface="Georgia" panose="02040502050405020303" pitchFamily="18" charset="0"/>
              </a:rPr>
              <a:t>:     - A </a:t>
            </a:r>
            <a:r>
              <a:rPr lang="en-US" sz="1400" u="sng" dirty="0" smtClean="0">
                <a:latin typeface="Georgia" panose="02040502050405020303" pitchFamily="18" charset="0"/>
              </a:rPr>
              <a:t>single model</a:t>
            </a:r>
            <a:r>
              <a:rPr lang="en-US" sz="1400" dirty="0" smtClean="0">
                <a:latin typeface="Georgia" panose="02040502050405020303" pitchFamily="18" charset="0"/>
              </a:rPr>
              <a:t> to find the relationship between Cumulative Sales In and Sales Out </a:t>
            </a:r>
          </a:p>
          <a:p>
            <a:pPr marL="0" indent="0"/>
            <a:r>
              <a:rPr lang="en-US" sz="1400" dirty="0" smtClean="0">
                <a:latin typeface="Georgia" panose="02040502050405020303" pitchFamily="18" charset="0"/>
              </a:rPr>
              <a:t>                                                - Average WAE for 12-month period achieves 8.61%, with 4 SKUs modeled  			        individually.</a:t>
            </a:r>
          </a:p>
          <a:p>
            <a:pPr marL="0" indent="0"/>
            <a:r>
              <a:rPr lang="en-US" sz="1400" dirty="0" smtClean="0">
                <a:latin typeface="Georgia" panose="02040502050405020303" pitchFamily="18" charset="0"/>
              </a:rPr>
              <a:t>                                                - SKU category, type, and pack size help to analyze Sales In </a:t>
            </a:r>
            <a:r>
              <a:rPr lang="en-US" sz="1400" dirty="0" smtClean="0">
                <a:latin typeface="Georgia" panose="02040502050405020303" pitchFamily="18" charset="0"/>
              </a:rPr>
              <a:t>behavior</a:t>
            </a:r>
          </a:p>
          <a:p>
            <a:pPr marL="0" indent="0"/>
            <a:endParaRPr lang="en-US" sz="1400" dirty="0">
              <a:latin typeface="Georgia" panose="02040502050405020303" pitchFamily="18" charset="0"/>
            </a:endParaRPr>
          </a:p>
          <a:p>
            <a:pPr marL="0" indent="0"/>
            <a:endParaRPr lang="en-US" sz="1400" dirty="0" smtClean="0">
              <a:latin typeface="Georgia" panose="02040502050405020303" pitchFamily="18" charset="0"/>
            </a:endParaRPr>
          </a:p>
          <a:p>
            <a:pPr marL="0" indent="0"/>
            <a:endParaRPr lang="en-US" sz="1400" dirty="0">
              <a:latin typeface="Georgia" panose="02040502050405020303" pitchFamily="18" charset="0"/>
            </a:endParaRPr>
          </a:p>
        </p:txBody>
      </p:sp>
      <p:pic>
        <p:nvPicPr>
          <p:cNvPr id="8"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377453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76250" y="274638"/>
            <a:ext cx="8229600" cy="523876"/>
          </a:xfrm>
          <a:prstGeom prst="rect">
            <a:avLst/>
          </a:prstGeom>
        </p:spPr>
        <p:txBody>
          <a:bodyPr/>
          <a:lstStyle>
            <a:lvl1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mj-cs"/>
              </a:defRPr>
            </a:lvl1pPr>
            <a:lvl2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2pPr>
            <a:lvl3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3pPr>
            <a:lvl4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4pPr>
            <a:lvl5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5pPr>
            <a:lvl6pPr marL="457200" algn="l" rtl="0" fontAlgn="base">
              <a:spcBef>
                <a:spcPct val="0"/>
              </a:spcBef>
              <a:spcAft>
                <a:spcPct val="0"/>
              </a:spcAft>
              <a:defRPr sz="3200">
                <a:solidFill>
                  <a:schemeClr val="bg1"/>
                </a:solidFill>
                <a:latin typeface="Helvetica" pitchFamily="34" charset="0"/>
              </a:defRPr>
            </a:lvl6pPr>
            <a:lvl7pPr marL="914400" algn="l" rtl="0" fontAlgn="base">
              <a:spcBef>
                <a:spcPct val="0"/>
              </a:spcBef>
              <a:spcAft>
                <a:spcPct val="0"/>
              </a:spcAft>
              <a:defRPr sz="3200">
                <a:solidFill>
                  <a:schemeClr val="bg1"/>
                </a:solidFill>
                <a:latin typeface="Helvetica" pitchFamily="34" charset="0"/>
              </a:defRPr>
            </a:lvl7pPr>
            <a:lvl8pPr marL="1371600" algn="l" rtl="0" fontAlgn="base">
              <a:spcBef>
                <a:spcPct val="0"/>
              </a:spcBef>
              <a:spcAft>
                <a:spcPct val="0"/>
              </a:spcAft>
              <a:defRPr sz="3200">
                <a:solidFill>
                  <a:schemeClr val="bg1"/>
                </a:solidFill>
                <a:latin typeface="Helvetica" pitchFamily="34" charset="0"/>
              </a:defRPr>
            </a:lvl8pPr>
            <a:lvl9pPr marL="1828800" algn="l" rtl="0" fontAlgn="base">
              <a:spcBef>
                <a:spcPct val="0"/>
              </a:spcBef>
              <a:spcAft>
                <a:spcPct val="0"/>
              </a:spcAft>
              <a:defRPr sz="3200">
                <a:solidFill>
                  <a:schemeClr val="bg1"/>
                </a:solidFill>
                <a:latin typeface="Helvetica" pitchFamily="34" charset="0"/>
              </a:defRPr>
            </a:lvl9pPr>
          </a:lstStyle>
          <a:p>
            <a:r>
              <a:rPr lang="en-US" kern="0" smtClean="0"/>
              <a:t>Wrap-up</a:t>
            </a:r>
            <a:endParaRPr lang="en-US" kern="0" dirty="0"/>
          </a:p>
        </p:txBody>
      </p:sp>
      <p:sp>
        <p:nvSpPr>
          <p:cNvPr id="4" name="Rectangle 3"/>
          <p:cNvSpPr/>
          <p:nvPr/>
        </p:nvSpPr>
        <p:spPr>
          <a:xfrm>
            <a:off x="506730" y="1371600"/>
            <a:ext cx="8305800" cy="2985433"/>
          </a:xfrm>
          <a:prstGeom prst="rect">
            <a:avLst/>
          </a:prstGeom>
        </p:spPr>
        <p:txBody>
          <a:bodyPr wrap="square">
            <a:spAutoFit/>
          </a:bodyPr>
          <a:lstStyle/>
          <a:p>
            <a:pPr marL="285750" indent="-285750" algn="ctr">
              <a:buFont typeface="Wingdings" panose="05000000000000000000" pitchFamily="2" charset="2"/>
              <a:buChar char="Ø"/>
            </a:pPr>
            <a:r>
              <a:rPr lang="en-US" sz="2000" b="1" u="sng" dirty="0">
                <a:latin typeface="Georgia" panose="02040502050405020303" pitchFamily="18" charset="0"/>
              </a:rPr>
              <a:t>Next steps</a:t>
            </a:r>
          </a:p>
          <a:p>
            <a:pPr marL="285750" indent="-285750" algn="ctr">
              <a:buFont typeface="Wingdings" panose="05000000000000000000" pitchFamily="2" charset="2"/>
              <a:buChar char="Ø"/>
            </a:pPr>
            <a:endParaRPr lang="en-US" sz="2000" b="1" u="sng" dirty="0">
              <a:latin typeface="Georgia" panose="02040502050405020303" pitchFamily="18" charset="0"/>
            </a:endParaRPr>
          </a:p>
          <a:p>
            <a:pPr marL="171450" lvl="1" indent="-171450">
              <a:buFontTx/>
              <a:buChar char="-"/>
            </a:pPr>
            <a:r>
              <a:rPr lang="en-US" dirty="0" smtClean="0">
                <a:latin typeface="Georgia" panose="02040502050405020303" pitchFamily="18" charset="0"/>
              </a:rPr>
              <a:t>For Mature Product </a:t>
            </a:r>
            <a:r>
              <a:rPr lang="en-US" dirty="0" err="1" smtClean="0">
                <a:latin typeface="Georgia" panose="02040502050405020303" pitchFamily="18" charset="0"/>
              </a:rPr>
              <a:t>Nobivac</a:t>
            </a:r>
            <a:r>
              <a:rPr lang="en-US" dirty="0" smtClean="0">
                <a:latin typeface="Georgia" panose="02040502050405020303" pitchFamily="18" charset="0"/>
              </a:rPr>
              <a:t>: Revisit </a:t>
            </a:r>
            <a:r>
              <a:rPr lang="en-US" dirty="0">
                <a:latin typeface="Georgia" panose="02040502050405020303" pitchFamily="18" charset="0"/>
              </a:rPr>
              <a:t>the model every </a:t>
            </a:r>
            <a:r>
              <a:rPr lang="en-US" dirty="0" smtClean="0">
                <a:latin typeface="Georgia" panose="02040502050405020303" pitchFamily="18" charset="0"/>
              </a:rPr>
              <a:t>year or when </a:t>
            </a:r>
            <a:r>
              <a:rPr lang="en-US" dirty="0">
                <a:latin typeface="Georgia" panose="02040502050405020303" pitchFamily="18" charset="0"/>
              </a:rPr>
              <a:t>there is a significant change in the </a:t>
            </a:r>
            <a:r>
              <a:rPr lang="en-US" dirty="0" smtClean="0">
                <a:latin typeface="Georgia" panose="02040502050405020303" pitchFamily="18" charset="0"/>
              </a:rPr>
              <a:t>market, update</a:t>
            </a:r>
            <a:r>
              <a:rPr lang="en-US" dirty="0">
                <a:latin typeface="Georgia" panose="02040502050405020303" pitchFamily="18" charset="0"/>
              </a:rPr>
              <a:t>/ adjust as deemed </a:t>
            </a:r>
            <a:r>
              <a:rPr lang="en-US" dirty="0" smtClean="0">
                <a:latin typeface="Georgia" panose="02040502050405020303" pitchFamily="18" charset="0"/>
              </a:rPr>
              <a:t>necessary</a:t>
            </a:r>
          </a:p>
          <a:p>
            <a:pPr marL="171450" indent="-171450">
              <a:buFontTx/>
              <a:buChar char="-"/>
            </a:pPr>
            <a:r>
              <a:rPr lang="en-US" dirty="0" smtClean="0">
                <a:latin typeface="Georgia" panose="02040502050405020303" pitchFamily="18" charset="0"/>
              </a:rPr>
              <a:t>For </a:t>
            </a:r>
            <a:r>
              <a:rPr lang="en-US" dirty="0">
                <a:latin typeface="Georgia" panose="02040502050405020303" pitchFamily="18" charset="0"/>
              </a:rPr>
              <a:t>New Product </a:t>
            </a:r>
            <a:r>
              <a:rPr lang="en-US" dirty="0" err="1">
                <a:latin typeface="Georgia" panose="02040502050405020303" pitchFamily="18" charset="0"/>
              </a:rPr>
              <a:t>Activyl</a:t>
            </a:r>
            <a:r>
              <a:rPr lang="en-US" dirty="0">
                <a:latin typeface="Georgia" panose="02040502050405020303" pitchFamily="18" charset="0"/>
              </a:rPr>
              <a:t>: Revisit modeling approach after the </a:t>
            </a:r>
            <a:r>
              <a:rPr lang="en-US" dirty="0" smtClean="0">
                <a:latin typeface="Georgia" panose="02040502050405020303" pitchFamily="18" charset="0"/>
              </a:rPr>
              <a:t>product matures </a:t>
            </a:r>
            <a:r>
              <a:rPr lang="en-US" dirty="0">
                <a:latin typeface="Georgia" panose="02040502050405020303" pitchFamily="18" charset="0"/>
              </a:rPr>
              <a:t>(16 </a:t>
            </a:r>
            <a:r>
              <a:rPr lang="en-US" dirty="0" smtClean="0">
                <a:latin typeface="Georgia" panose="02040502050405020303" pitchFamily="18" charset="0"/>
              </a:rPr>
              <a:t>months) based </a:t>
            </a:r>
            <a:r>
              <a:rPr lang="en-US" dirty="0">
                <a:latin typeface="Georgia" panose="02040502050405020303" pitchFamily="18" charset="0"/>
              </a:rPr>
              <a:t>on the expected life of the product</a:t>
            </a:r>
          </a:p>
          <a:p>
            <a:pPr marL="171450" indent="-171450">
              <a:buFontTx/>
              <a:buChar char="-"/>
            </a:pPr>
            <a:endParaRPr lang="en-US" dirty="0">
              <a:latin typeface="Georgia" panose="02040502050405020303" pitchFamily="18" charset="0"/>
            </a:endParaRPr>
          </a:p>
          <a:p>
            <a:r>
              <a:rPr lang="en-US" sz="2000" u="sng" dirty="0">
                <a:latin typeface="Georgia" panose="02040502050405020303" pitchFamily="18" charset="0"/>
              </a:rPr>
              <a:t>Data purging activity</a:t>
            </a:r>
          </a:p>
          <a:p>
            <a:r>
              <a:rPr lang="en-US" sz="2000" dirty="0">
                <a:latin typeface="Georgia" panose="02040502050405020303" pitchFamily="18" charset="0"/>
                <a:ea typeface="Georgia" charset="0"/>
                <a:cs typeface="Georgia" charset="0"/>
              </a:rPr>
              <a:t>-   </a:t>
            </a:r>
            <a:r>
              <a:rPr lang="en-US" dirty="0">
                <a:latin typeface="Georgia" charset="0"/>
                <a:ea typeface="Georgia" charset="0"/>
                <a:cs typeface="Georgia" charset="0"/>
              </a:rPr>
              <a:t>Models and analysis will be fully turned over to the team and data will be purged from any repository or tool (</a:t>
            </a:r>
            <a:r>
              <a:rPr lang="en-US" dirty="0" err="1">
                <a:latin typeface="Georgia" charset="0"/>
                <a:ea typeface="Georgia" charset="0"/>
                <a:cs typeface="Georgia" charset="0"/>
              </a:rPr>
              <a:t>GitHub</a:t>
            </a:r>
            <a:r>
              <a:rPr lang="en-US" dirty="0">
                <a:latin typeface="Georgia" charset="0"/>
                <a:ea typeface="Georgia" charset="0"/>
                <a:cs typeface="Georgia" charset="0"/>
              </a:rPr>
              <a:t>)</a:t>
            </a:r>
          </a:p>
        </p:txBody>
      </p:sp>
      <p:pic>
        <p:nvPicPr>
          <p:cNvPr id="7"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405607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1 - </a:t>
            </a:r>
            <a:r>
              <a:rPr lang="en-US" sz="2800" dirty="0" err="1" smtClean="0"/>
              <a:t>Nobivac</a:t>
            </a:r>
            <a:r>
              <a:rPr lang="en-US" sz="2800" dirty="0" smtClean="0"/>
              <a:t> Sales In </a:t>
            </a:r>
            <a:r>
              <a:rPr lang="en-US" sz="2100" dirty="0"/>
              <a:t>– Driving </a:t>
            </a:r>
            <a:r>
              <a:rPr lang="en-US" sz="2100" dirty="0" smtClean="0"/>
              <a:t>Factors Analysis</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126973455"/>
              </p:ext>
            </p:extLst>
          </p:nvPr>
        </p:nvGraphicFramePr>
        <p:xfrm>
          <a:off x="2379741" y="2135711"/>
          <a:ext cx="3790950" cy="260760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531" y="1913022"/>
            <a:ext cx="2171700" cy="1061829"/>
          </a:xfrm>
          <a:prstGeom prst="rect">
            <a:avLst/>
          </a:prstGeom>
          <a:noFill/>
        </p:spPr>
        <p:txBody>
          <a:bodyPr wrap="square" rtlCol="0">
            <a:spAutoFit/>
          </a:bodyPr>
          <a:lstStyle/>
          <a:p>
            <a:pPr algn="ctr"/>
            <a:r>
              <a:rPr lang="en-US" sz="1050" b="1" u="sng" dirty="0"/>
              <a:t>Driving Factors:</a:t>
            </a:r>
            <a:br>
              <a:rPr lang="en-US" sz="1050" b="1" u="sng" dirty="0"/>
            </a:br>
            <a:endParaRPr lang="en-US" sz="1050" b="1" u="sng" dirty="0"/>
          </a:p>
          <a:p>
            <a:r>
              <a:rPr lang="en-US" sz="1050" i="1" u="sng" dirty="0"/>
              <a:t>SO</a:t>
            </a:r>
            <a:r>
              <a:rPr lang="en-US" sz="1050" i="1" dirty="0"/>
              <a:t>: </a:t>
            </a:r>
            <a:r>
              <a:rPr lang="en-US" sz="1050" dirty="0"/>
              <a:t>Historical Sales Out</a:t>
            </a:r>
          </a:p>
          <a:p>
            <a:r>
              <a:rPr lang="en-US" sz="1050" i="1" u="sng" dirty="0"/>
              <a:t>SI</a:t>
            </a:r>
            <a:r>
              <a:rPr lang="en-US" sz="1050"/>
              <a:t>:   Historical </a:t>
            </a:r>
            <a:r>
              <a:rPr lang="en-US" sz="1050" dirty="0"/>
              <a:t>Sales In</a:t>
            </a:r>
          </a:p>
          <a:p>
            <a:r>
              <a:rPr lang="en-US" sz="1050" i="1" u="sng" dirty="0" err="1"/>
              <a:t>Inv</a:t>
            </a:r>
            <a:r>
              <a:rPr lang="en-US" sz="1050" dirty="0"/>
              <a:t>: Inventory</a:t>
            </a:r>
          </a:p>
          <a:p>
            <a:r>
              <a:rPr lang="en-US" sz="1050" i="1" u="sng" dirty="0"/>
              <a:t>Ext</a:t>
            </a:r>
            <a:r>
              <a:rPr lang="en-US" sz="1050" dirty="0"/>
              <a:t>: External Market Data</a:t>
            </a:r>
          </a:p>
        </p:txBody>
      </p:sp>
      <p:sp>
        <p:nvSpPr>
          <p:cNvPr id="8" name="TextBox 7"/>
          <p:cNvSpPr txBox="1"/>
          <p:nvPr/>
        </p:nvSpPr>
        <p:spPr>
          <a:xfrm>
            <a:off x="6172200" y="1720212"/>
            <a:ext cx="2286000" cy="3000821"/>
          </a:xfrm>
          <a:prstGeom prst="rect">
            <a:avLst/>
          </a:prstGeom>
          <a:noFill/>
        </p:spPr>
        <p:txBody>
          <a:bodyPr wrap="square" rtlCol="0">
            <a:spAutoFit/>
          </a:bodyPr>
          <a:lstStyle/>
          <a:p>
            <a:pPr algn="ctr"/>
            <a:r>
              <a:rPr lang="en-US" sz="1050" b="1" u="sng" dirty="0"/>
              <a:t>Insights:</a:t>
            </a:r>
            <a:br>
              <a:rPr lang="en-US" sz="1050" b="1" u="sng" dirty="0"/>
            </a:br>
            <a:endParaRPr lang="en-US" sz="1050" b="1" u="sng" dirty="0"/>
          </a:p>
          <a:p>
            <a:pPr marL="214313" indent="-214313">
              <a:buFont typeface="Arial" panose="020B0604020202020204" pitchFamily="34" charset="0"/>
              <a:buChar char="•"/>
            </a:pPr>
            <a:r>
              <a:rPr lang="en-US" sz="1050" dirty="0"/>
              <a:t>All SKUs use </a:t>
            </a:r>
            <a:r>
              <a:rPr lang="en-US" sz="1050" b="1" dirty="0"/>
              <a:t>historical SI</a:t>
            </a:r>
          </a:p>
          <a:p>
            <a:pPr marL="214313" indent="-214313">
              <a:buFont typeface="Arial" panose="020B0604020202020204" pitchFamily="34" charset="0"/>
              <a:buChar char="•"/>
            </a:pPr>
            <a:endParaRPr lang="en-US" sz="1050" b="1" dirty="0"/>
          </a:p>
          <a:p>
            <a:pPr marL="214313" indent="-214313">
              <a:buFont typeface="Arial" panose="020B0604020202020204" pitchFamily="34" charset="0"/>
              <a:buChar char="•"/>
            </a:pPr>
            <a:r>
              <a:rPr lang="en-US" sz="1050" b="1" dirty="0"/>
              <a:t>SO</a:t>
            </a:r>
            <a:r>
              <a:rPr lang="en-US" sz="1050" dirty="0"/>
              <a:t> is used to predict 14 SKUs</a:t>
            </a:r>
            <a:br>
              <a:rPr lang="en-US" sz="1050" dirty="0"/>
            </a:br>
            <a:endParaRPr lang="en-US" sz="1050" dirty="0"/>
          </a:p>
          <a:p>
            <a:pPr marL="214313" indent="-214313">
              <a:buFont typeface="Arial" panose="020B0604020202020204" pitchFamily="34" charset="0"/>
              <a:buChar char="•"/>
            </a:pPr>
            <a:r>
              <a:rPr lang="en-US" sz="1050" b="1" dirty="0"/>
              <a:t>Inventory</a:t>
            </a:r>
            <a:r>
              <a:rPr lang="en-US" sz="1050" dirty="0"/>
              <a:t> helps forecasting 8 SKUs :</a:t>
            </a:r>
            <a:br>
              <a:rPr lang="en-US" sz="1050" dirty="0"/>
            </a:br>
            <a:r>
              <a:rPr lang="en-US" sz="1050" dirty="0"/>
              <a:t/>
            </a:r>
            <a:br>
              <a:rPr lang="en-US" sz="1050" dirty="0"/>
            </a:br>
            <a:endParaRPr lang="en-US" sz="1050" dirty="0"/>
          </a:p>
          <a:p>
            <a:endParaRPr lang="en-US" sz="1050" dirty="0"/>
          </a:p>
          <a:p>
            <a:endParaRPr lang="en-US" sz="1050" dirty="0"/>
          </a:p>
          <a:p>
            <a:r>
              <a:rPr lang="en-US" sz="1050" dirty="0"/>
              <a:t/>
            </a:r>
            <a:br>
              <a:rPr lang="en-US" sz="1050" dirty="0"/>
            </a:br>
            <a:r>
              <a:rPr lang="en-US" sz="1050" dirty="0"/>
              <a:t/>
            </a:r>
            <a:br>
              <a:rPr lang="en-US" sz="1050" dirty="0"/>
            </a:br>
            <a:endParaRPr lang="en-US" sz="1050" dirty="0"/>
          </a:p>
          <a:p>
            <a:pPr marL="214313" indent="-214313">
              <a:buFont typeface="Arial" panose="020B0604020202020204" pitchFamily="34" charset="0"/>
              <a:buChar char="•"/>
            </a:pPr>
            <a:r>
              <a:rPr lang="en-US" sz="1050" b="1" dirty="0"/>
              <a:t>External Data </a:t>
            </a:r>
            <a:r>
              <a:rPr lang="en-US" sz="1050" dirty="0"/>
              <a:t>is used for 7 SKUs:</a:t>
            </a:r>
          </a:p>
          <a:p>
            <a:pPr marL="214313" indent="-214313">
              <a:buFont typeface="Arial" panose="020B0604020202020204" pitchFamily="34" charset="0"/>
              <a:buChar char="•"/>
            </a:pPr>
            <a:endParaRPr lang="en-US" sz="1050" dirty="0"/>
          </a:p>
        </p:txBody>
      </p:sp>
      <p:graphicFrame>
        <p:nvGraphicFramePr>
          <p:cNvPr id="9" name="Table 8"/>
          <p:cNvGraphicFramePr>
            <a:graphicFrameLocks noGrp="1"/>
          </p:cNvGraphicFramePr>
          <p:nvPr>
            <p:extLst>
              <p:ext uri="{D42A27DB-BD31-4B8C-83A1-F6EECF244321}">
                <p14:modId xmlns:p14="http://schemas.microsoft.com/office/powerpoint/2010/main" val="1293304744"/>
              </p:ext>
            </p:extLst>
          </p:nvPr>
        </p:nvGraphicFramePr>
        <p:xfrm>
          <a:off x="6563494" y="4557715"/>
          <a:ext cx="1991493" cy="853440"/>
        </p:xfrm>
        <a:graphic>
          <a:graphicData uri="http://schemas.openxmlformats.org/drawingml/2006/table">
            <a:tbl>
              <a:tblPr>
                <a:tableStyleId>{5C22544A-7EE6-4342-B048-85BDC9FD1C3A}</a:tableStyleId>
              </a:tblPr>
              <a:tblGrid>
                <a:gridCol w="1991493"/>
              </a:tblGrid>
              <a:tr h="114300">
                <a:tc>
                  <a:txBody>
                    <a:bodyPr/>
                    <a:lstStyle/>
                    <a:p>
                      <a:pPr algn="l" fontAlgn="b"/>
                      <a:r>
                        <a:rPr lang="en-US" sz="800" u="none" strike="noStrike" dirty="0">
                          <a:effectLst/>
                        </a:rPr>
                        <a:t>NOBIVAC® INTRA-TRAC® KC </a:t>
                      </a:r>
                      <a:endParaRPr lang="en-US" sz="800" b="0" i="0" u="none" strike="noStrike" dirty="0">
                        <a:solidFill>
                          <a:srgbClr val="000000"/>
                        </a:solidFill>
                        <a:effectLst/>
                        <a:latin typeface="Verdana" panose="020B0604030504040204" pitchFamily="34" charset="0"/>
                      </a:endParaRPr>
                    </a:p>
                  </a:txBody>
                  <a:tcPr marL="0" marR="0" marT="0" marB="0" anchor="b">
                    <a:solidFill>
                      <a:schemeClr val="accent6">
                        <a:lumMod val="40000"/>
                        <a:lumOff val="60000"/>
                      </a:schemeClr>
                    </a:solidFill>
                  </a:tcPr>
                </a:tc>
              </a:tr>
              <a:tr h="114300">
                <a:tc>
                  <a:txBody>
                    <a:bodyPr/>
                    <a:lstStyle/>
                    <a:p>
                      <a:pPr marL="0" marR="0" indent="0" algn="l" defTabSz="914079" rtl="0" eaLnBrk="1" fontAlgn="b" latinLnBrk="0" hangingPunct="1">
                        <a:lnSpc>
                          <a:spcPct val="100000"/>
                        </a:lnSpc>
                        <a:spcBef>
                          <a:spcPts val="0"/>
                        </a:spcBef>
                        <a:spcAft>
                          <a:spcPts val="0"/>
                        </a:spcAft>
                        <a:buClrTx/>
                        <a:buSzTx/>
                        <a:buFontTx/>
                        <a:buNone/>
                        <a:tabLst/>
                        <a:defRPr/>
                      </a:pPr>
                      <a:r>
                        <a:rPr lang="en-US" sz="800" u="none" strike="noStrike" dirty="0" smtClean="0">
                          <a:effectLst/>
                        </a:rPr>
                        <a:t>NOBIVAC® INTRA-TRAC®3 ADT </a:t>
                      </a:r>
                      <a:endParaRPr lang="en-US" sz="800" b="0" i="0" u="none" strike="noStrike" dirty="0" smtClean="0">
                        <a:solidFill>
                          <a:srgbClr val="000000"/>
                        </a:solidFill>
                        <a:effectLst/>
                        <a:latin typeface="Verdana" panose="020B0604030504040204" pitchFamily="34" charset="0"/>
                      </a:endParaRPr>
                    </a:p>
                  </a:txBody>
                  <a:tcPr marL="0" marR="0" marT="0" marB="0" anchor="b">
                    <a:solidFill>
                      <a:schemeClr val="accent6">
                        <a:lumMod val="40000"/>
                        <a:lumOff val="60000"/>
                      </a:schemeClr>
                    </a:solidFill>
                  </a:tcPr>
                </a:tc>
              </a:tr>
              <a:tr h="114300">
                <a:tc>
                  <a:txBody>
                    <a:bodyPr/>
                    <a:lstStyle/>
                    <a:p>
                      <a:pPr algn="l" fontAlgn="b"/>
                      <a:r>
                        <a:rPr lang="en-US" sz="800" u="none" strike="noStrike" dirty="0">
                          <a:effectLst/>
                        </a:rPr>
                        <a:t>NOBIVAC® Canine 1-DAPPvL4 </a:t>
                      </a:r>
                      <a:endParaRPr lang="en-US" sz="800" b="0" i="0" u="none" strike="noStrike" dirty="0">
                        <a:solidFill>
                          <a:srgbClr val="000000"/>
                        </a:solidFill>
                        <a:effectLst/>
                        <a:latin typeface="Verdana" panose="020B0604030504040204" pitchFamily="34" charset="0"/>
                      </a:endParaRPr>
                    </a:p>
                  </a:txBody>
                  <a:tcPr marL="0" marR="0" marT="0" marB="0" anchor="b">
                    <a:solidFill>
                      <a:srgbClr val="92D050"/>
                    </a:solidFill>
                  </a:tcPr>
                </a:tc>
              </a:tr>
              <a:tr h="114300">
                <a:tc>
                  <a:txBody>
                    <a:bodyPr/>
                    <a:lstStyle/>
                    <a:p>
                      <a:pPr algn="l" fontAlgn="b"/>
                      <a:r>
                        <a:rPr lang="en-US" sz="800" u="none" strike="noStrike" dirty="0">
                          <a:effectLst/>
                        </a:rPr>
                        <a:t>NOBIVAC® Canine Flu H3N8</a:t>
                      </a:r>
                      <a:endParaRPr lang="en-US" sz="800" b="0" i="0" u="none" strike="noStrike" dirty="0">
                        <a:solidFill>
                          <a:srgbClr val="000000"/>
                        </a:solidFill>
                        <a:effectLst/>
                        <a:latin typeface="Verdana" panose="020B0604030504040204" pitchFamily="34" charset="0"/>
                      </a:endParaRPr>
                    </a:p>
                  </a:txBody>
                  <a:tcPr marL="0" marR="0" marT="0" marB="0" anchor="b">
                    <a:solidFill>
                      <a:srgbClr val="92D050"/>
                    </a:solidFill>
                  </a:tcPr>
                </a:tc>
              </a:tr>
              <a:tr h="114300">
                <a:tc>
                  <a:txBody>
                    <a:bodyPr/>
                    <a:lstStyle/>
                    <a:p>
                      <a:pPr algn="l" fontAlgn="b"/>
                      <a:r>
                        <a:rPr lang="en-US" sz="800" u="none" strike="noStrike" dirty="0">
                          <a:effectLst/>
                        </a:rPr>
                        <a:t>NOBIVAC® 3-Rabies CA </a:t>
                      </a:r>
                      <a:endParaRPr lang="en-US" sz="800" b="0" i="0" u="none" strike="noStrike" dirty="0">
                        <a:solidFill>
                          <a:srgbClr val="000000"/>
                        </a:solidFill>
                        <a:effectLst/>
                        <a:latin typeface="Verdana" panose="020B0604030504040204" pitchFamily="34" charset="0"/>
                      </a:endParaRPr>
                    </a:p>
                  </a:txBody>
                  <a:tcPr marL="0" marR="0" marT="0" marB="0" anchor="b">
                    <a:solidFill>
                      <a:srgbClr val="00B0F0"/>
                    </a:solidFill>
                  </a:tcPr>
                </a:tc>
              </a:tr>
              <a:tr h="114300">
                <a:tc>
                  <a:txBody>
                    <a:bodyPr/>
                    <a:lstStyle/>
                    <a:p>
                      <a:pPr marL="0" marR="0" indent="0" algn="l" defTabSz="914079" rtl="0" eaLnBrk="1" fontAlgn="b" latinLnBrk="0" hangingPunct="1">
                        <a:lnSpc>
                          <a:spcPct val="100000"/>
                        </a:lnSpc>
                        <a:spcBef>
                          <a:spcPts val="0"/>
                        </a:spcBef>
                        <a:spcAft>
                          <a:spcPts val="0"/>
                        </a:spcAft>
                        <a:buClrTx/>
                        <a:buSzTx/>
                        <a:buFontTx/>
                        <a:buNone/>
                        <a:tabLst/>
                        <a:defRPr/>
                      </a:pPr>
                      <a:r>
                        <a:rPr lang="en-US" sz="800" u="none" strike="noStrike" dirty="0" smtClean="0">
                          <a:effectLst/>
                        </a:rPr>
                        <a:t>NOBIVAC® 3-Rabies </a:t>
                      </a:r>
                      <a:endParaRPr lang="en-US" sz="800" b="0" i="0" u="none" strike="noStrike" dirty="0" smtClean="0">
                        <a:solidFill>
                          <a:srgbClr val="000000"/>
                        </a:solidFill>
                        <a:effectLst/>
                        <a:latin typeface="Verdana" panose="020B0604030504040204" pitchFamily="34" charset="0"/>
                      </a:endParaRPr>
                    </a:p>
                  </a:txBody>
                  <a:tcPr marL="0" marR="0" marT="0" marB="0" anchor="b">
                    <a:solidFill>
                      <a:srgbClr val="00B0F0"/>
                    </a:solidFill>
                  </a:tcPr>
                </a:tc>
              </a:tr>
              <a:tr h="114300">
                <a:tc>
                  <a:txBody>
                    <a:bodyPr/>
                    <a:lstStyle/>
                    <a:p>
                      <a:pPr marL="0" marR="0" indent="0" algn="l" defTabSz="914079" rtl="0" eaLnBrk="1" fontAlgn="b" latinLnBrk="0" hangingPunct="1">
                        <a:lnSpc>
                          <a:spcPct val="100000"/>
                        </a:lnSpc>
                        <a:spcBef>
                          <a:spcPts val="0"/>
                        </a:spcBef>
                        <a:spcAft>
                          <a:spcPts val="0"/>
                        </a:spcAft>
                        <a:buClrTx/>
                        <a:buSzTx/>
                        <a:buFontTx/>
                        <a:buNone/>
                        <a:tabLst/>
                        <a:defRPr/>
                      </a:pPr>
                      <a:r>
                        <a:rPr lang="en-US" sz="800" u="none" strike="noStrike" dirty="0" smtClean="0">
                          <a:effectLst/>
                        </a:rPr>
                        <a:t>NOBIVAC® Feline 1-HCPCh </a:t>
                      </a:r>
                      <a:endParaRPr lang="en-US" sz="800" b="0" i="0" u="none" strike="noStrike" dirty="0" smtClean="0">
                        <a:solidFill>
                          <a:srgbClr val="000000"/>
                        </a:solidFill>
                        <a:effectLst/>
                        <a:latin typeface="Verdana" panose="020B0604030504040204" pitchFamily="34" charset="0"/>
                      </a:endParaRPr>
                    </a:p>
                  </a:txBody>
                  <a:tcPr marL="0" marR="0" marT="0" marB="0" anchor="b"/>
                </a:tc>
              </a:tr>
            </a:tbl>
          </a:graphicData>
        </a:graphic>
      </p:graphicFrame>
      <p:graphicFrame>
        <p:nvGraphicFramePr>
          <p:cNvPr id="10" name="Table 9"/>
          <p:cNvGraphicFramePr>
            <a:graphicFrameLocks noGrp="1"/>
          </p:cNvGraphicFramePr>
          <p:nvPr>
            <p:extLst/>
          </p:nvPr>
        </p:nvGraphicFramePr>
        <p:xfrm>
          <a:off x="6515100" y="3105491"/>
          <a:ext cx="2136674" cy="975360"/>
        </p:xfrm>
        <a:graphic>
          <a:graphicData uri="http://schemas.openxmlformats.org/drawingml/2006/table">
            <a:tbl>
              <a:tblPr>
                <a:tableStyleId>{5C22544A-7EE6-4342-B048-85BDC9FD1C3A}</a:tableStyleId>
              </a:tblPr>
              <a:tblGrid>
                <a:gridCol w="2136674"/>
              </a:tblGrid>
              <a:tr h="114300">
                <a:tc>
                  <a:txBody>
                    <a:bodyPr/>
                    <a:lstStyle/>
                    <a:p>
                      <a:pPr algn="l" fontAlgn="b"/>
                      <a:r>
                        <a:rPr lang="en-US" sz="800" u="none" strike="noStrike" dirty="0">
                          <a:effectLst/>
                        </a:rPr>
                        <a:t>NOBIVAC® Feline 3-HCP </a:t>
                      </a:r>
                      <a:endParaRPr lang="en-US" sz="800" b="0" i="0" u="none" strike="noStrike" dirty="0">
                        <a:solidFill>
                          <a:srgbClr val="000000"/>
                        </a:solidFill>
                        <a:effectLst/>
                        <a:latin typeface="Verdana" panose="020B0604030504040204" pitchFamily="34" charset="0"/>
                      </a:endParaRPr>
                    </a:p>
                  </a:txBody>
                  <a:tcPr marL="0" marR="0" marT="0" marB="0" anchor="b">
                    <a:solidFill>
                      <a:srgbClr val="FFC000"/>
                    </a:solidFill>
                  </a:tcPr>
                </a:tc>
              </a:tr>
              <a:tr h="114300">
                <a:tc>
                  <a:txBody>
                    <a:bodyPr/>
                    <a:lstStyle/>
                    <a:p>
                      <a:pPr algn="l" fontAlgn="b"/>
                      <a:r>
                        <a:rPr lang="en-US" sz="800" u="none" strike="noStrike">
                          <a:effectLst/>
                        </a:rPr>
                        <a:t>NOBIVAC® Feline 1-HCP+ FeLV </a:t>
                      </a:r>
                      <a:endParaRPr lang="en-US" sz="800" b="0" i="0" u="none" strike="noStrike">
                        <a:solidFill>
                          <a:srgbClr val="000000"/>
                        </a:solidFill>
                        <a:effectLst/>
                        <a:latin typeface="Verdana" panose="020B0604030504040204" pitchFamily="34" charset="0"/>
                      </a:endParaRPr>
                    </a:p>
                  </a:txBody>
                  <a:tcPr marL="0" marR="0" marT="0" marB="0" anchor="b">
                    <a:solidFill>
                      <a:srgbClr val="FFC000"/>
                    </a:solidFill>
                  </a:tcPr>
                </a:tc>
              </a:tr>
              <a:tr h="114300">
                <a:tc>
                  <a:txBody>
                    <a:bodyPr/>
                    <a:lstStyle/>
                    <a:p>
                      <a:pPr algn="l" fontAlgn="b"/>
                      <a:r>
                        <a:rPr lang="en-US" sz="800" u="none" strike="noStrike">
                          <a:effectLst/>
                        </a:rPr>
                        <a:t>NOBIVAC® FeLV</a:t>
                      </a:r>
                      <a:endParaRPr lang="en-US" sz="800" b="0" i="0" u="none" strike="noStrike">
                        <a:solidFill>
                          <a:srgbClr val="000000"/>
                        </a:solidFill>
                        <a:effectLst/>
                        <a:latin typeface="Verdana" panose="020B0604030504040204" pitchFamily="34" charset="0"/>
                      </a:endParaRPr>
                    </a:p>
                  </a:txBody>
                  <a:tcPr marL="0" marR="0" marT="0" marB="0" anchor="b">
                    <a:solidFill>
                      <a:srgbClr val="FFC000"/>
                    </a:solidFill>
                  </a:tcPr>
                </a:tc>
              </a:tr>
              <a:tr h="114300">
                <a:tc>
                  <a:txBody>
                    <a:bodyPr/>
                    <a:lstStyle/>
                    <a:p>
                      <a:pPr algn="l" fontAlgn="b"/>
                      <a:r>
                        <a:rPr lang="en-US" sz="800" u="none" strike="noStrike" dirty="0">
                          <a:effectLst/>
                        </a:rPr>
                        <a:t>NOBIVAC® Feline 1-HCPCh+ </a:t>
                      </a:r>
                      <a:r>
                        <a:rPr lang="en-US" sz="800" u="none" strike="noStrike" dirty="0" err="1">
                          <a:effectLst/>
                        </a:rPr>
                        <a:t>FeLV</a:t>
                      </a:r>
                      <a:r>
                        <a:rPr lang="en-US" sz="800" u="none" strike="noStrike" dirty="0">
                          <a:effectLst/>
                        </a:rPr>
                        <a:t> </a:t>
                      </a:r>
                      <a:endParaRPr lang="en-US" sz="800" b="0" i="0" u="none" strike="noStrike" dirty="0">
                        <a:solidFill>
                          <a:srgbClr val="000000"/>
                        </a:solidFill>
                        <a:effectLst/>
                        <a:latin typeface="Verdana" panose="020B0604030504040204" pitchFamily="34" charset="0"/>
                      </a:endParaRPr>
                    </a:p>
                  </a:txBody>
                  <a:tcPr marL="0" marR="0" marT="0" marB="0" anchor="b">
                    <a:solidFill>
                      <a:srgbClr val="FFC000"/>
                    </a:solidFill>
                  </a:tcPr>
                </a:tc>
              </a:tr>
              <a:tr h="114300">
                <a:tc>
                  <a:txBody>
                    <a:bodyPr/>
                    <a:lstStyle/>
                    <a:p>
                      <a:pPr algn="l" fontAlgn="b"/>
                      <a:r>
                        <a:rPr lang="en-US" sz="800" u="none" strike="noStrike" dirty="0">
                          <a:effectLst/>
                        </a:rPr>
                        <a:t>NOBIVAC® Canine 1-DAPPvL2</a:t>
                      </a:r>
                      <a:endParaRPr lang="en-US" sz="800" b="0" i="0" u="none" strike="noStrike" dirty="0">
                        <a:solidFill>
                          <a:srgbClr val="000000"/>
                        </a:solidFill>
                        <a:effectLst/>
                        <a:latin typeface="Verdana" panose="020B0604030504040204" pitchFamily="34" charset="0"/>
                      </a:endParaRPr>
                    </a:p>
                  </a:txBody>
                  <a:tcPr marL="0" marR="0" marT="0" marB="0" anchor="b">
                    <a:solidFill>
                      <a:srgbClr val="92D050"/>
                    </a:solidFill>
                  </a:tcPr>
                </a:tc>
              </a:tr>
              <a:tr h="114300">
                <a:tc>
                  <a:txBody>
                    <a:bodyPr/>
                    <a:lstStyle/>
                    <a:p>
                      <a:pPr algn="l" fontAlgn="b"/>
                      <a:r>
                        <a:rPr lang="en-US" sz="800" u="none" strike="noStrike" dirty="0">
                          <a:effectLst/>
                        </a:rPr>
                        <a:t>NOBIVAC® Canine 3-DAPv </a:t>
                      </a:r>
                      <a:endParaRPr lang="en-US" sz="800" b="0" i="0" u="none" strike="noStrike" dirty="0">
                        <a:solidFill>
                          <a:srgbClr val="000000"/>
                        </a:solidFill>
                        <a:effectLst/>
                        <a:latin typeface="Verdana" panose="020B0604030504040204" pitchFamily="34" charset="0"/>
                      </a:endParaRPr>
                    </a:p>
                  </a:txBody>
                  <a:tcPr marL="0" marR="0" marT="0" marB="0" anchor="b">
                    <a:solidFill>
                      <a:srgbClr val="92D050"/>
                    </a:solidFill>
                  </a:tcPr>
                </a:tc>
              </a:tr>
              <a:tr h="114300">
                <a:tc>
                  <a:txBody>
                    <a:bodyPr/>
                    <a:lstStyle/>
                    <a:p>
                      <a:pPr algn="l" fontAlgn="b"/>
                      <a:r>
                        <a:rPr lang="en-US" sz="800" u="none" strike="noStrike" dirty="0">
                          <a:effectLst/>
                        </a:rPr>
                        <a:t>NOBIVAC® Canine </a:t>
                      </a:r>
                      <a:r>
                        <a:rPr lang="en-US" sz="800" u="none" strike="noStrike" dirty="0" smtClean="0">
                          <a:effectLst/>
                        </a:rPr>
                        <a:t>1-Cv</a:t>
                      </a:r>
                    </a:p>
                  </a:txBody>
                  <a:tcPr marL="0" marR="0" marT="0" marB="0" anchor="b">
                    <a:solidFill>
                      <a:srgbClr val="92D050"/>
                    </a:solidFill>
                  </a:tcPr>
                </a:tc>
              </a:tr>
              <a:tr h="114300">
                <a:tc>
                  <a:txBody>
                    <a:bodyPr/>
                    <a:lstStyle/>
                    <a:p>
                      <a:pPr marL="0" marR="0" indent="0" algn="l" defTabSz="914079" rtl="0" eaLnBrk="1" fontAlgn="b" latinLnBrk="0" hangingPunct="1">
                        <a:lnSpc>
                          <a:spcPct val="100000"/>
                        </a:lnSpc>
                        <a:spcBef>
                          <a:spcPts val="0"/>
                        </a:spcBef>
                        <a:spcAft>
                          <a:spcPts val="0"/>
                        </a:spcAft>
                        <a:buClrTx/>
                        <a:buSzTx/>
                        <a:buFontTx/>
                        <a:buNone/>
                        <a:tabLst/>
                        <a:defRPr/>
                      </a:pPr>
                      <a:r>
                        <a:rPr lang="en-US" sz="800" u="none" strike="noStrike" dirty="0" smtClean="0">
                          <a:effectLst/>
                        </a:rPr>
                        <a:t>NOBIVAC® 3-Rabies CA  </a:t>
                      </a:r>
                    </a:p>
                  </a:txBody>
                  <a:tcPr marL="0" marR="0" marT="0" marB="0" anchor="b">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38640196"/>
              </p:ext>
            </p:extLst>
          </p:nvPr>
        </p:nvGraphicFramePr>
        <p:xfrm>
          <a:off x="132121" y="2996594"/>
          <a:ext cx="2057936" cy="2432820"/>
        </p:xfrm>
        <a:graphic>
          <a:graphicData uri="http://schemas.openxmlformats.org/drawingml/2006/table">
            <a:tbl>
              <a:tblPr/>
              <a:tblGrid>
                <a:gridCol w="2057936"/>
              </a:tblGrid>
              <a:tr h="162188">
                <a:tc>
                  <a:txBody>
                    <a:bodyPr/>
                    <a:lstStyle/>
                    <a:p>
                      <a:pPr algn="l" rtl="0" fontAlgn="ctr"/>
                      <a:r>
                        <a:rPr lang="en-US" sz="800" b="1" i="0" u="none" strike="noStrike" dirty="0">
                          <a:solidFill>
                            <a:srgbClr val="000000"/>
                          </a:solidFill>
                          <a:effectLst/>
                          <a:latin typeface="Arial" panose="020B0604020202020204" pitchFamily="34" charset="0"/>
                        </a:rPr>
                        <a:t>SO</a:t>
                      </a:r>
                      <a:r>
                        <a:rPr lang="en-US" sz="800" b="0" i="0" u="none" strike="noStrike" dirty="0">
                          <a:solidFill>
                            <a:srgbClr val="000000"/>
                          </a:solidFill>
                          <a:effectLst/>
                          <a:latin typeface="Arial" panose="020B0604020202020204" pitchFamily="34" charset="0"/>
                        </a:rPr>
                        <a:t> is used to predict 14 SKU:</a:t>
                      </a:r>
                      <a:endParaRPr lang="en-US" sz="800" b="1"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w="6350" cap="flat" cmpd="sng" algn="ctr">
                      <a:solidFill>
                        <a:srgbClr val="FFFFFF"/>
                      </a:solidFill>
                      <a:prstDash val="solid"/>
                      <a:round/>
                      <a:headEnd type="none" w="med" len="med"/>
                      <a:tailEnd type="none" w="med" len="med"/>
                    </a:lnB>
                  </a:tcPr>
                </a:tc>
              </a:tr>
              <a:tr h="162188">
                <a:tc>
                  <a:txBody>
                    <a:bodyPr/>
                    <a:lstStyle/>
                    <a:p>
                      <a:pPr algn="l" rtl="0" fontAlgn="ctr"/>
                      <a:r>
                        <a:rPr lang="en-US" sz="800" b="0" i="0" u="none" strike="noStrike">
                          <a:solidFill>
                            <a:srgbClr val="000000"/>
                          </a:solidFill>
                          <a:effectLst/>
                          <a:latin typeface="Arial" panose="020B0604020202020204" pitchFamily="34" charset="0"/>
                        </a:rPr>
                        <a:t>NOBIVAC® INTRA-TRAC® KC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r>
              <a:tr h="162188">
                <a:tc>
                  <a:txBody>
                    <a:bodyPr/>
                    <a:lstStyle/>
                    <a:p>
                      <a:pPr algn="l" rtl="0" fontAlgn="ctr"/>
                      <a:r>
                        <a:rPr lang="en-US" sz="800" b="0" i="0" u="none" strike="noStrike">
                          <a:solidFill>
                            <a:srgbClr val="000000"/>
                          </a:solidFill>
                          <a:effectLst/>
                          <a:latin typeface="Arial" panose="020B0604020202020204" pitchFamily="34" charset="0"/>
                        </a:rPr>
                        <a:t>NOBIVAC® INTRA-TRAC®3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r>
              <a:tr h="162188">
                <a:tc>
                  <a:txBody>
                    <a:bodyPr/>
                    <a:lstStyle/>
                    <a:p>
                      <a:pPr algn="l" rtl="0" fontAlgn="ctr"/>
                      <a:r>
                        <a:rPr lang="en-US" sz="800" b="0" i="0" u="none" strike="noStrike">
                          <a:solidFill>
                            <a:srgbClr val="000000"/>
                          </a:solidFill>
                          <a:effectLst/>
                          <a:latin typeface="Arial" panose="020B0604020202020204" pitchFamily="34" charset="0"/>
                        </a:rPr>
                        <a:t>NOBIVAC® INTRA-TRAC®3 ADT</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r>
              <a:tr h="162188">
                <a:tc>
                  <a:txBody>
                    <a:bodyPr/>
                    <a:lstStyle/>
                    <a:p>
                      <a:pPr algn="l" rtl="0" fontAlgn="ctr"/>
                      <a:r>
                        <a:rPr lang="en-US" sz="800" b="0" i="0" u="none" strike="noStrike" dirty="0">
                          <a:solidFill>
                            <a:srgbClr val="000000"/>
                          </a:solidFill>
                          <a:effectLst/>
                          <a:latin typeface="Arial" panose="020B0604020202020204" pitchFamily="34" charset="0"/>
                        </a:rPr>
                        <a:t>NOBIVAC® INTRA-TRAC®3 ADT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6">
                        <a:lumMod val="40000"/>
                        <a:lumOff val="60000"/>
                      </a:schemeClr>
                    </a:solidFill>
                  </a:tcPr>
                </a:tc>
              </a:tr>
              <a:tr h="162188">
                <a:tc>
                  <a:txBody>
                    <a:bodyPr/>
                    <a:lstStyle/>
                    <a:p>
                      <a:pPr algn="l" rtl="0" fontAlgn="ctr"/>
                      <a:r>
                        <a:rPr lang="en-US" sz="800" b="0" i="0" u="none" strike="noStrike" dirty="0">
                          <a:solidFill>
                            <a:srgbClr val="000000"/>
                          </a:solidFill>
                          <a:effectLst/>
                          <a:latin typeface="Arial" panose="020B0604020202020204" pitchFamily="34" charset="0"/>
                        </a:rPr>
                        <a:t>NOBIVAC® 3-Rabies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F0"/>
                    </a:solidFill>
                  </a:tcPr>
                </a:tc>
              </a:tr>
              <a:tr h="162188">
                <a:tc>
                  <a:txBody>
                    <a:bodyPr/>
                    <a:lstStyle/>
                    <a:p>
                      <a:pPr algn="l" rtl="0" fontAlgn="ctr"/>
                      <a:r>
                        <a:rPr lang="en-US" sz="800" b="0" i="0" u="none" strike="noStrike">
                          <a:solidFill>
                            <a:srgbClr val="000000"/>
                          </a:solidFill>
                          <a:effectLst/>
                          <a:latin typeface="Arial" panose="020B0604020202020204" pitchFamily="34" charset="0"/>
                        </a:rPr>
                        <a:t>NOBIVAC® 1-Rabies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F0"/>
                    </a:solidFill>
                  </a:tcPr>
                </a:tc>
              </a:tr>
              <a:tr h="162188">
                <a:tc>
                  <a:txBody>
                    <a:bodyPr/>
                    <a:lstStyle/>
                    <a:p>
                      <a:pPr algn="l" rtl="0" fontAlgn="ctr"/>
                      <a:r>
                        <a:rPr lang="en-US" sz="800" b="0" i="0" u="none" strike="noStrike">
                          <a:solidFill>
                            <a:srgbClr val="000000"/>
                          </a:solidFill>
                          <a:effectLst/>
                          <a:latin typeface="Arial" panose="020B0604020202020204" pitchFamily="34" charset="0"/>
                        </a:rPr>
                        <a:t>NOBIVAC® 3-Rabies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F0"/>
                    </a:solidFill>
                  </a:tcPr>
                </a:tc>
              </a:tr>
              <a:tr h="162188">
                <a:tc>
                  <a:txBody>
                    <a:bodyPr/>
                    <a:lstStyle/>
                    <a:p>
                      <a:pPr algn="l" rtl="0" fontAlgn="ctr"/>
                      <a:r>
                        <a:rPr lang="en-US" sz="800" b="0" i="0" u="none" strike="noStrike">
                          <a:solidFill>
                            <a:srgbClr val="000000"/>
                          </a:solidFill>
                          <a:effectLst/>
                          <a:latin typeface="Arial" panose="020B0604020202020204" pitchFamily="34" charset="0"/>
                        </a:rPr>
                        <a:t>NOBIVAC® Canine 1-DAPPvL2+CV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162188">
                <a:tc>
                  <a:txBody>
                    <a:bodyPr/>
                    <a:lstStyle/>
                    <a:p>
                      <a:pPr algn="l" rtl="0" fontAlgn="ctr"/>
                      <a:r>
                        <a:rPr lang="en-US" sz="800" b="0" i="0" u="none" strike="noStrike">
                          <a:solidFill>
                            <a:srgbClr val="000000"/>
                          </a:solidFill>
                          <a:effectLst/>
                          <a:latin typeface="Arial" panose="020B0604020202020204" pitchFamily="34" charset="0"/>
                        </a:rPr>
                        <a:t>NOBIVAC® Canine 3-DAPv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162188">
                <a:tc>
                  <a:txBody>
                    <a:bodyPr/>
                    <a:lstStyle/>
                    <a:p>
                      <a:pPr algn="l" rtl="0" fontAlgn="ctr"/>
                      <a:r>
                        <a:rPr lang="en-US" sz="800" b="0" i="0" u="none" strike="noStrike">
                          <a:solidFill>
                            <a:srgbClr val="000000"/>
                          </a:solidFill>
                          <a:effectLst/>
                          <a:latin typeface="Arial" panose="020B0604020202020204" pitchFamily="34" charset="0"/>
                        </a:rPr>
                        <a:t>NOBIVAC® Canine 1-Cv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162188">
                <a:tc>
                  <a:txBody>
                    <a:bodyPr/>
                    <a:lstStyle/>
                    <a:p>
                      <a:pPr algn="l" rtl="0" fontAlgn="ctr"/>
                      <a:r>
                        <a:rPr lang="en-US" sz="800" b="0" i="0" u="none" strike="noStrike">
                          <a:solidFill>
                            <a:srgbClr val="000000"/>
                          </a:solidFill>
                          <a:effectLst/>
                          <a:latin typeface="Arial" panose="020B0604020202020204" pitchFamily="34" charset="0"/>
                        </a:rPr>
                        <a:t>NOBIVAC® Canine 1-DAPPvL4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162188">
                <a:tc>
                  <a:txBody>
                    <a:bodyPr/>
                    <a:lstStyle/>
                    <a:p>
                      <a:pPr algn="l" rtl="0" fontAlgn="ctr"/>
                      <a:r>
                        <a:rPr lang="en-US" sz="800" b="0" i="0" u="none" strike="noStrike">
                          <a:solidFill>
                            <a:srgbClr val="000000"/>
                          </a:solidFill>
                          <a:effectLst/>
                          <a:latin typeface="Arial" panose="020B0604020202020204" pitchFamily="34" charset="0"/>
                        </a:rPr>
                        <a:t>NOBIVAC® Canine Flu H3N8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162188">
                <a:tc>
                  <a:txBody>
                    <a:bodyPr/>
                    <a:lstStyle/>
                    <a:p>
                      <a:pPr algn="l" rtl="0" fontAlgn="ctr"/>
                      <a:r>
                        <a:rPr lang="en-US" sz="800" b="0" i="0" u="none" strike="noStrike">
                          <a:solidFill>
                            <a:srgbClr val="000000"/>
                          </a:solidFill>
                          <a:effectLst/>
                          <a:latin typeface="Arial" panose="020B0604020202020204" pitchFamily="34" charset="0"/>
                        </a:rPr>
                        <a:t>NOBIVAC® Lyme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2D050"/>
                    </a:solidFill>
                  </a:tcPr>
                </a:tc>
              </a:tr>
              <a:tr h="162188">
                <a:tc>
                  <a:txBody>
                    <a:bodyPr/>
                    <a:lstStyle/>
                    <a:p>
                      <a:pPr algn="l" rtl="0" fontAlgn="ctr"/>
                      <a:r>
                        <a:rPr lang="en-US" sz="800" b="0" i="0" u="none" strike="noStrike" dirty="0">
                          <a:solidFill>
                            <a:srgbClr val="000000"/>
                          </a:solidFill>
                          <a:effectLst/>
                          <a:latin typeface="Arial" panose="020B0604020202020204" pitchFamily="34" charset="0"/>
                        </a:rPr>
                        <a:t>NOBIVAC® Feline 1-HCPCh </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r>
            </a:tbl>
          </a:graphicData>
        </a:graphic>
      </p:graphicFrame>
      <p:pic>
        <p:nvPicPr>
          <p:cNvPr id="11"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3980507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2.Forecasting Models - </a:t>
            </a:r>
            <a:r>
              <a:rPr lang="en-US" dirty="0" err="1" smtClean="0"/>
              <a:t>Activyl</a:t>
            </a:r>
            <a:endParaRPr lang="en-US" dirty="0"/>
          </a:p>
        </p:txBody>
      </p:sp>
      <p:sp>
        <p:nvSpPr>
          <p:cNvPr id="6" name="Content Placeholder 5"/>
          <p:cNvSpPr>
            <a:spLocks noGrp="1"/>
          </p:cNvSpPr>
          <p:nvPr>
            <p:ph idx="1"/>
          </p:nvPr>
        </p:nvSpPr>
        <p:spPr/>
        <p:txBody>
          <a:bodyPr/>
          <a:lstStyle/>
          <a:p>
            <a:r>
              <a:rPr lang="en-US" sz="1400" dirty="0" smtClean="0">
                <a:latin typeface="Georgia" panose="02040502050405020303" pitchFamily="18" charset="0"/>
              </a:rPr>
              <a:t>(Use </a:t>
            </a:r>
            <a:r>
              <a:rPr lang="en-US" sz="1400" dirty="0">
                <a:latin typeface="Georgia" panose="02040502050405020303" pitchFamily="18" charset="0"/>
              </a:rPr>
              <a:t>SKU </a:t>
            </a:r>
            <a:r>
              <a:rPr lang="en-US" sz="1400" dirty="0" smtClean="0">
                <a:latin typeface="Georgia" panose="02040502050405020303" pitchFamily="18" charset="0"/>
              </a:rPr>
              <a:t>117105</a:t>
            </a:r>
            <a:r>
              <a:rPr lang="en-US" sz="1400" dirty="0">
                <a:latin typeface="Georgia" panose="02040502050405020303" pitchFamily="18" charset="0"/>
              </a:rPr>
              <a:t>: </a:t>
            </a:r>
            <a:r>
              <a:rPr lang="en-US" sz="1400" dirty="0" err="1">
                <a:latin typeface="Georgia" panose="02040502050405020303" pitchFamily="18" charset="0"/>
              </a:rPr>
              <a:t>Activyl</a:t>
            </a:r>
            <a:r>
              <a:rPr lang="en-US" sz="1400" dirty="0">
                <a:latin typeface="Georgia" panose="02040502050405020303" pitchFamily="18" charset="0"/>
              </a:rPr>
              <a:t>® TICK PLUS Large Dogs/Puppies 6 X 6 X 4.0ML  as an example)</a:t>
            </a:r>
          </a:p>
          <a:p>
            <a:pPr marL="257175" indent="-257175">
              <a:buFont typeface="+mj-lt"/>
              <a:buAutoNum type="arabicPeriod"/>
            </a:pPr>
            <a:r>
              <a:rPr lang="en-US" sz="1400" dirty="0">
                <a:latin typeface="Georgia" panose="02040502050405020303" pitchFamily="18" charset="0"/>
              </a:rPr>
              <a:t>Forecast Sales Out after removing </a:t>
            </a:r>
            <a:r>
              <a:rPr lang="en-US" sz="1400" i="1" dirty="0">
                <a:latin typeface="Georgia" panose="02040502050405020303" pitchFamily="18" charset="0"/>
              </a:rPr>
              <a:t>pipeline effects</a:t>
            </a:r>
          </a:p>
          <a:p>
            <a:pPr marL="257175" indent="-257175">
              <a:buFont typeface="+mj-lt"/>
              <a:buAutoNum type="arabicPeriod"/>
            </a:pPr>
            <a:r>
              <a:rPr lang="en-US" sz="1400" dirty="0">
                <a:latin typeface="Georgia" panose="02040502050405020303" pitchFamily="18" charset="0"/>
              </a:rPr>
              <a:t>Analyze Net Sale In and Net Sales </a:t>
            </a:r>
            <a:r>
              <a:rPr lang="en-US" sz="1400" dirty="0" smtClean="0">
                <a:latin typeface="Georgia" panose="02040502050405020303" pitchFamily="18" charset="0"/>
              </a:rPr>
              <a:t>Out which are extracted from </a:t>
            </a:r>
            <a:r>
              <a:rPr lang="en-US" sz="1400" dirty="0">
                <a:latin typeface="Georgia" panose="02040502050405020303" pitchFamily="18" charset="0"/>
              </a:rPr>
              <a:t>inventory </a:t>
            </a:r>
            <a:r>
              <a:rPr lang="en-US" sz="1400" dirty="0" smtClean="0">
                <a:latin typeface="Georgia" panose="02040502050405020303" pitchFamily="18" charset="0"/>
              </a:rPr>
              <a:t>data</a:t>
            </a:r>
          </a:p>
          <a:p>
            <a:r>
              <a:rPr lang="en-US" sz="1400" dirty="0">
                <a:latin typeface="Georgia" panose="02040502050405020303" pitchFamily="18" charset="0"/>
              </a:rPr>
              <a:t>3.  Forecast Actual Sale In </a:t>
            </a:r>
            <a:r>
              <a:rPr lang="en-US" sz="1400" dirty="0" smtClean="0">
                <a:latin typeface="Georgia" panose="02040502050405020303" pitchFamily="18" charset="0"/>
              </a:rPr>
              <a:t>using </a:t>
            </a:r>
            <a:r>
              <a:rPr lang="en-US" sz="1400" dirty="0">
                <a:latin typeface="Georgia" panose="02040502050405020303" pitchFamily="18" charset="0"/>
              </a:rPr>
              <a:t>the model of Net </a:t>
            </a:r>
            <a:r>
              <a:rPr lang="en-US" sz="1400" dirty="0" smtClean="0">
                <a:latin typeface="Georgia" panose="02040502050405020303" pitchFamily="18" charset="0"/>
              </a:rPr>
              <a:t>Sales </a:t>
            </a:r>
            <a:r>
              <a:rPr lang="en-US" sz="1400" dirty="0">
                <a:latin typeface="Georgia" panose="02040502050405020303" pitchFamily="18" charset="0"/>
              </a:rPr>
              <a:t>In</a:t>
            </a:r>
          </a:p>
          <a:p>
            <a:pPr marL="257175" indent="-257175">
              <a:buFont typeface="+mj-lt"/>
              <a:buAutoNum type="arabicPeriod"/>
            </a:pPr>
            <a:endParaRPr lang="en-US" sz="1500" dirty="0"/>
          </a:p>
          <a:p>
            <a:pPr marL="0" indent="0"/>
            <a:endParaRPr lang="en-US" sz="1500" dirty="0"/>
          </a:p>
          <a:p>
            <a:pPr marL="0" indent="0"/>
            <a:endParaRPr lang="en-US" sz="15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1000" y="4242946"/>
            <a:ext cx="3395716" cy="1656210"/>
          </a:xfrm>
          <a:prstGeom prst="rect">
            <a:avLst/>
          </a:prstGeom>
        </p:spPr>
      </p:pic>
      <p:sp>
        <p:nvSpPr>
          <p:cNvPr id="5" name="Oval 4"/>
          <p:cNvSpPr/>
          <p:nvPr/>
        </p:nvSpPr>
        <p:spPr>
          <a:xfrm>
            <a:off x="5911701" y="4972056"/>
            <a:ext cx="387854" cy="7429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9986" y="2467430"/>
            <a:ext cx="3286730" cy="1645046"/>
          </a:xfrm>
          <a:prstGeom prst="rect">
            <a:avLst/>
          </a:prstGeom>
        </p:spPr>
      </p:pic>
      <p:sp>
        <p:nvSpPr>
          <p:cNvPr id="9" name="Oval 8"/>
          <p:cNvSpPr/>
          <p:nvPr/>
        </p:nvSpPr>
        <p:spPr>
          <a:xfrm>
            <a:off x="5943600" y="2598965"/>
            <a:ext cx="369718" cy="134354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lowchart: Direct Access Storage 10"/>
          <p:cNvSpPr/>
          <p:nvPr/>
        </p:nvSpPr>
        <p:spPr>
          <a:xfrm>
            <a:off x="3845952" y="3701164"/>
            <a:ext cx="1030796" cy="603443"/>
          </a:xfrm>
          <a:prstGeom prst="flowChartMagneticDrum">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cxnSp>
        <p:nvCxnSpPr>
          <p:cNvPr id="13" name="Straight Arrow Connector 12"/>
          <p:cNvCxnSpPr>
            <a:endCxn id="11" idx="1"/>
          </p:cNvCxnSpPr>
          <p:nvPr/>
        </p:nvCxnSpPr>
        <p:spPr>
          <a:xfrm>
            <a:off x="3502980" y="4002885"/>
            <a:ext cx="34297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898443" y="4002885"/>
            <a:ext cx="34297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91888" y="3797237"/>
            <a:ext cx="957788" cy="461665"/>
          </a:xfrm>
          <a:prstGeom prst="rect">
            <a:avLst/>
          </a:prstGeom>
          <a:noFill/>
        </p:spPr>
        <p:txBody>
          <a:bodyPr wrap="square" rtlCol="0">
            <a:spAutoFit/>
          </a:bodyPr>
          <a:lstStyle/>
          <a:p>
            <a:r>
              <a:rPr lang="en-US" sz="1200" dirty="0"/>
              <a:t>Pipeline Stage</a:t>
            </a:r>
          </a:p>
        </p:txBody>
      </p:sp>
      <p:sp>
        <p:nvSpPr>
          <p:cNvPr id="16" name="TextBox 15"/>
          <p:cNvSpPr txBox="1"/>
          <p:nvPr/>
        </p:nvSpPr>
        <p:spPr>
          <a:xfrm>
            <a:off x="3285675" y="3377998"/>
            <a:ext cx="856941" cy="646331"/>
          </a:xfrm>
          <a:prstGeom prst="rect">
            <a:avLst/>
          </a:prstGeom>
          <a:noFill/>
        </p:spPr>
        <p:txBody>
          <a:bodyPr wrap="square" rtlCol="0">
            <a:spAutoFit/>
          </a:bodyPr>
          <a:lstStyle/>
          <a:p>
            <a:r>
              <a:rPr lang="en-US" sz="900" dirty="0"/>
              <a:t>Initial Sales Out fed into Vets’ pipeline</a:t>
            </a:r>
          </a:p>
        </p:txBody>
      </p:sp>
      <p:sp>
        <p:nvSpPr>
          <p:cNvPr id="17" name="TextBox 16"/>
          <p:cNvSpPr txBox="1"/>
          <p:nvPr/>
        </p:nvSpPr>
        <p:spPr>
          <a:xfrm>
            <a:off x="4850477" y="3480602"/>
            <a:ext cx="775074" cy="507831"/>
          </a:xfrm>
          <a:prstGeom prst="rect">
            <a:avLst/>
          </a:prstGeom>
          <a:noFill/>
        </p:spPr>
        <p:txBody>
          <a:bodyPr wrap="square" rtlCol="0">
            <a:spAutoFit/>
          </a:bodyPr>
          <a:lstStyle/>
          <a:p>
            <a:r>
              <a:rPr lang="en-US" sz="900" dirty="0"/>
              <a:t>Sales Out dispensed by Vets</a:t>
            </a:r>
          </a:p>
        </p:txBody>
      </p:sp>
      <p:cxnSp>
        <p:nvCxnSpPr>
          <p:cNvPr id="21" name="Straight Arrow Connector 20"/>
          <p:cNvCxnSpPr>
            <a:endCxn id="9" idx="1"/>
          </p:cNvCxnSpPr>
          <p:nvPr/>
        </p:nvCxnSpPr>
        <p:spPr>
          <a:xfrm flipV="1">
            <a:off x="4417302" y="2795722"/>
            <a:ext cx="1580442" cy="8934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a:stCxn id="11" idx="2"/>
            <a:endCxn id="5" idx="1"/>
          </p:cNvCxnSpPr>
          <p:nvPr/>
        </p:nvCxnSpPr>
        <p:spPr>
          <a:xfrm>
            <a:off x="4361350" y="4304607"/>
            <a:ext cx="1607151" cy="7762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536" y="2095350"/>
            <a:ext cx="2844566" cy="2081042"/>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83" y="4197657"/>
            <a:ext cx="3099672" cy="2623856"/>
          </a:xfrm>
          <a:prstGeom prst="rect">
            <a:avLst/>
          </a:prstGeom>
        </p:spPr>
      </p:pic>
      <p:pic>
        <p:nvPicPr>
          <p:cNvPr id="19" name="bjClassifierImageBottom"/>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677641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t>
            </a:r>
            <a:r>
              <a:rPr lang="en-US" dirty="0" smtClean="0"/>
              <a:t>3.Activyl </a:t>
            </a:r>
            <a:r>
              <a:rPr lang="en-US" dirty="0"/>
              <a:t>Sales In </a:t>
            </a:r>
            <a:r>
              <a:rPr lang="en-US" sz="2100" dirty="0"/>
              <a:t>– Inventory Analysis</a:t>
            </a:r>
          </a:p>
        </p:txBody>
      </p:sp>
      <p:grpSp>
        <p:nvGrpSpPr>
          <p:cNvPr id="6" name="Group 5"/>
          <p:cNvGrpSpPr/>
          <p:nvPr/>
        </p:nvGrpSpPr>
        <p:grpSpPr>
          <a:xfrm>
            <a:off x="19276" y="1648636"/>
            <a:ext cx="6552975" cy="980264"/>
            <a:chOff x="-1195819" y="198446"/>
            <a:chExt cx="9167112" cy="939161"/>
          </a:xfrm>
        </p:grpSpPr>
        <p:sp>
          <p:nvSpPr>
            <p:cNvPr id="8" name="Rounded Rectangle 7"/>
            <p:cNvSpPr/>
            <p:nvPr/>
          </p:nvSpPr>
          <p:spPr>
            <a:xfrm>
              <a:off x="-1195819" y="198446"/>
              <a:ext cx="9167112" cy="870897"/>
            </a:xfrm>
            <a:prstGeom prst="round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Rounded Rectangle 4"/>
            <p:cNvSpPr/>
            <p:nvPr/>
          </p:nvSpPr>
          <p:spPr>
            <a:xfrm>
              <a:off x="-1153305" y="255092"/>
              <a:ext cx="9082084" cy="8825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u="sng" dirty="0"/>
                <a:t>For the 4 SKUs of </a:t>
              </a:r>
              <a:r>
                <a:rPr lang="en-US" sz="1200" b="1" i="1" u="sng" dirty="0"/>
                <a:t>Extra Large Dogs</a:t>
              </a:r>
              <a:r>
                <a:rPr lang="en-US" sz="1200" b="1" u="sng" dirty="0"/>
                <a:t>:</a:t>
              </a:r>
            </a:p>
            <a:p>
              <a:pPr defTabSz="533400">
                <a:lnSpc>
                  <a:spcPct val="90000"/>
                </a:lnSpc>
                <a:spcBef>
                  <a:spcPct val="0"/>
                </a:spcBef>
                <a:spcAft>
                  <a:spcPct val="35000"/>
                </a:spcAft>
              </a:pPr>
              <a:r>
                <a:rPr lang="en-US" sz="1200" dirty="0"/>
                <a:t> </a:t>
              </a:r>
              <a:r>
                <a:rPr lang="en-US" sz="1200" b="1" dirty="0"/>
                <a:t>Sales In </a:t>
              </a:r>
              <a:r>
                <a:rPr lang="en-US" sz="1200" dirty="0"/>
                <a:t>follows a </a:t>
              </a:r>
              <a:r>
                <a:rPr lang="en-US" sz="1200" b="1" dirty="0"/>
                <a:t>zig-</a:t>
              </a:r>
              <a:r>
                <a:rPr lang="en-US" sz="1200" b="1" dirty="0" err="1"/>
                <a:t>zag</a:t>
              </a:r>
              <a:r>
                <a:rPr lang="en-US" sz="1200" b="1" dirty="0"/>
                <a:t> shape</a:t>
              </a:r>
              <a:br>
                <a:rPr lang="en-US" sz="1200" b="1" dirty="0"/>
              </a:br>
              <a:r>
                <a:rPr lang="en-US" sz="1200" b="1" dirty="0"/>
                <a:t>	      </a:t>
              </a:r>
              <a:r>
                <a:rPr lang="en-US" sz="1050" b="1" dirty="0"/>
                <a:t>- </a:t>
              </a:r>
              <a:r>
                <a:rPr lang="en-US" sz="1050" dirty="0"/>
                <a:t>Quantities are strongly </a:t>
              </a:r>
              <a:r>
                <a:rPr lang="en-US" sz="1050" b="1" dirty="0"/>
                <a:t>influenced by market demand</a:t>
              </a:r>
              <a:r>
                <a:rPr lang="en-US" sz="1050" dirty="0"/>
                <a:t> instead of historical values</a:t>
              </a:r>
              <a:br>
                <a:rPr lang="en-US" sz="1050" dirty="0"/>
              </a:br>
              <a:r>
                <a:rPr lang="en-US" sz="1050" dirty="0"/>
                <a:t>	      - These SKUs should be modeled individually.</a:t>
              </a:r>
            </a:p>
          </p:txBody>
        </p:sp>
      </p:grpSp>
      <p:grpSp>
        <p:nvGrpSpPr>
          <p:cNvPr id="22" name="Group 21"/>
          <p:cNvGrpSpPr/>
          <p:nvPr/>
        </p:nvGrpSpPr>
        <p:grpSpPr>
          <a:xfrm>
            <a:off x="22861" y="3033757"/>
            <a:ext cx="6492239" cy="1145411"/>
            <a:chOff x="0" y="212573"/>
            <a:chExt cx="9167112" cy="870897"/>
          </a:xfrm>
        </p:grpSpPr>
        <p:sp>
          <p:nvSpPr>
            <p:cNvPr id="23" name="Rounded Rectangle 22"/>
            <p:cNvSpPr/>
            <p:nvPr/>
          </p:nvSpPr>
          <p:spPr>
            <a:xfrm>
              <a:off x="0" y="212573"/>
              <a:ext cx="9167112" cy="870897"/>
            </a:xfrm>
            <a:prstGeom prst="round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Rounded Rectangle 4"/>
            <p:cNvSpPr/>
            <p:nvPr/>
          </p:nvSpPr>
          <p:spPr>
            <a:xfrm>
              <a:off x="85028" y="255088"/>
              <a:ext cx="9082084" cy="7858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a:r>
                <a:rPr lang="en-US" sz="1200" u="sng" dirty="0"/>
                <a:t>For the rest </a:t>
              </a:r>
              <a:r>
                <a:rPr lang="en-US" sz="1200" b="1" u="sng" dirty="0"/>
                <a:t>12 SKUs of </a:t>
              </a:r>
              <a:r>
                <a:rPr lang="en-US" sz="1200" b="1" i="1" u="sng" dirty="0"/>
                <a:t>Dogs</a:t>
              </a:r>
              <a:r>
                <a:rPr lang="en-US" sz="1200" b="1" u="sng" dirty="0"/>
                <a:t> and </a:t>
              </a:r>
              <a:r>
                <a:rPr lang="en-US" sz="1200" b="1" i="1" u="sng" dirty="0"/>
                <a:t>Cats:</a:t>
              </a:r>
            </a:p>
            <a:p>
              <a:pPr lvl="0"/>
              <a:r>
                <a:rPr lang="en-US" sz="1200" b="1" dirty="0"/>
                <a:t>Pack size </a:t>
              </a:r>
              <a:r>
                <a:rPr lang="en-US" sz="1200" dirty="0"/>
                <a:t>determines how </a:t>
              </a:r>
              <a:r>
                <a:rPr lang="en-US" sz="1200" b="1" dirty="0"/>
                <a:t>Sales In </a:t>
              </a:r>
              <a:r>
                <a:rPr lang="en-US" sz="1200" dirty="0"/>
                <a:t>behaves:</a:t>
              </a:r>
            </a:p>
            <a:p>
              <a:pPr lvl="0"/>
              <a:r>
                <a:rPr lang="en-US" sz="1200" dirty="0"/>
                <a:t>	 - Distributors have high expectations for SKUs with pack size 22 X 1</a:t>
              </a:r>
            </a:p>
            <a:p>
              <a:pPr lvl="0"/>
              <a:r>
                <a:rPr lang="en-US" sz="1200" dirty="0"/>
                <a:t>	 - SKUs with pack size 6 X 6 receives much less attention when they are launched</a:t>
              </a:r>
            </a:p>
            <a:p>
              <a:pPr lvl="0"/>
              <a:r>
                <a:rPr lang="en-US" sz="1200" dirty="0"/>
                <a:t>	 - Distributors tend to underestimate vets’ demand of these 6 X 6 size</a:t>
              </a:r>
            </a:p>
          </p:txBody>
        </p:sp>
      </p:grpSp>
      <p:grpSp>
        <p:nvGrpSpPr>
          <p:cNvPr id="25" name="Group 24"/>
          <p:cNvGrpSpPr/>
          <p:nvPr/>
        </p:nvGrpSpPr>
        <p:grpSpPr>
          <a:xfrm>
            <a:off x="52662" y="4477375"/>
            <a:ext cx="6462439" cy="1048814"/>
            <a:chOff x="0" y="212573"/>
            <a:chExt cx="9167112" cy="870897"/>
          </a:xfrm>
        </p:grpSpPr>
        <p:sp>
          <p:nvSpPr>
            <p:cNvPr id="26" name="Rounded Rectangle 25"/>
            <p:cNvSpPr/>
            <p:nvPr/>
          </p:nvSpPr>
          <p:spPr>
            <a:xfrm>
              <a:off x="0" y="212573"/>
              <a:ext cx="9167112" cy="870897"/>
            </a:xfrm>
            <a:prstGeom prst="round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Rounded Rectangle 4"/>
            <p:cNvSpPr/>
            <p:nvPr/>
          </p:nvSpPr>
          <p:spPr>
            <a:xfrm>
              <a:off x="85028" y="255088"/>
              <a:ext cx="9082084" cy="7858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a:r>
                <a:rPr lang="en-US" sz="1200" u="sng" dirty="0"/>
                <a:t>For </a:t>
              </a:r>
              <a:r>
                <a:rPr lang="en-US" sz="1200" b="1" i="1" u="sng" dirty="0"/>
                <a:t>8 TICK PLUS SKUs of Dogs :</a:t>
              </a:r>
            </a:p>
            <a:p>
              <a:pPr lvl="0"/>
              <a:r>
                <a:rPr lang="en-US" sz="1200" b="1" dirty="0"/>
                <a:t>SKU type </a:t>
              </a:r>
              <a:r>
                <a:rPr lang="en-US" sz="1200" dirty="0"/>
                <a:t>determines how </a:t>
              </a:r>
              <a:r>
                <a:rPr lang="en-US" sz="1200" b="1" dirty="0"/>
                <a:t>Sales In </a:t>
              </a:r>
              <a:r>
                <a:rPr lang="en-US" sz="1200" dirty="0"/>
                <a:t>behaves:</a:t>
              </a:r>
            </a:p>
            <a:p>
              <a:pPr lvl="0"/>
              <a:r>
                <a:rPr lang="en-US" sz="1200" dirty="0"/>
                <a:t>	 </a:t>
              </a:r>
              <a:r>
                <a:rPr lang="en-US" sz="1050" dirty="0"/>
                <a:t>- SKUs with the same type but different pack size have similar trends in terms of Sales In.</a:t>
              </a:r>
            </a:p>
            <a:p>
              <a:pPr lvl="0"/>
              <a:r>
                <a:rPr lang="en-US" sz="1050" dirty="0"/>
                <a:t>	 - Distributors have a mild order policy since the product launch</a:t>
              </a:r>
            </a:p>
          </p:txBody>
        </p:sp>
      </p:grpSp>
      <p:grpSp>
        <p:nvGrpSpPr>
          <p:cNvPr id="28" name="Group 27"/>
          <p:cNvGrpSpPr/>
          <p:nvPr/>
        </p:nvGrpSpPr>
        <p:grpSpPr>
          <a:xfrm>
            <a:off x="6858001" y="1603036"/>
            <a:ext cx="2104352" cy="1368353"/>
            <a:chOff x="0" y="-18393"/>
            <a:chExt cx="3735837" cy="3110763"/>
          </a:xfrm>
        </p:grpSpPr>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8393"/>
              <a:ext cx="3735837" cy="3110763"/>
            </a:xfrm>
            <a:prstGeom prst="rect">
              <a:avLst/>
            </a:prstGeom>
          </p:spPr>
        </p:pic>
        <p:sp>
          <p:nvSpPr>
            <p:cNvPr id="30" name="TextBox 29"/>
            <p:cNvSpPr txBox="1"/>
            <p:nvPr/>
          </p:nvSpPr>
          <p:spPr>
            <a:xfrm>
              <a:off x="677073" y="1794080"/>
              <a:ext cx="3058764" cy="997056"/>
            </a:xfrm>
            <a:prstGeom prst="rect">
              <a:avLst/>
            </a:prstGeom>
            <a:noFill/>
          </p:spPr>
          <p:txBody>
            <a:bodyPr wrap="square" rtlCol="0">
              <a:spAutoFit/>
            </a:bodyPr>
            <a:lstStyle/>
            <a:p>
              <a:pPr algn="ctr"/>
              <a:r>
                <a:rPr lang="en-US" sz="750" dirty="0">
                  <a:latin typeface="Georgia" panose="02040502050405020303" pitchFamily="18" charset="0"/>
                </a:rPr>
                <a:t>SKU 114997</a:t>
              </a:r>
            </a:p>
            <a:p>
              <a:pPr algn="ctr"/>
              <a:r>
                <a:rPr lang="en-US" sz="750" dirty="0">
                  <a:latin typeface="Georgia" panose="02040502050405020303" pitchFamily="18" charset="0"/>
                </a:rPr>
                <a:t> Extra Large Dogs/Puppies 22 X 1 X 4.62ML</a:t>
              </a:r>
            </a:p>
          </p:txBody>
        </p:sp>
      </p:grpSp>
      <p:pic>
        <p:nvPicPr>
          <p:cNvPr id="7"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1028570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13337" y="1674554"/>
            <a:ext cx="2441546" cy="2111188"/>
            <a:chOff x="0" y="-18393"/>
            <a:chExt cx="3735837" cy="3625796"/>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8393"/>
              <a:ext cx="3735837" cy="3110763"/>
            </a:xfrm>
            <a:prstGeom prst="rect">
              <a:avLst/>
            </a:prstGeom>
          </p:spPr>
        </p:pic>
        <p:sp>
          <p:nvSpPr>
            <p:cNvPr id="3" name="TextBox 2"/>
            <p:cNvSpPr txBox="1"/>
            <p:nvPr/>
          </p:nvSpPr>
          <p:spPr>
            <a:xfrm>
              <a:off x="13275" y="3052393"/>
              <a:ext cx="3685616" cy="555010"/>
            </a:xfrm>
            <a:prstGeom prst="rect">
              <a:avLst/>
            </a:prstGeom>
            <a:noFill/>
          </p:spPr>
          <p:txBody>
            <a:bodyPr wrap="square" rtlCol="0">
              <a:spAutoFit/>
            </a:bodyPr>
            <a:lstStyle/>
            <a:p>
              <a:pPr algn="ctr"/>
              <a:r>
                <a:rPr lang="en-US" sz="750" dirty="0">
                  <a:latin typeface="Georgia" panose="02040502050405020303" pitchFamily="18" charset="0"/>
                </a:rPr>
                <a:t>SKU 114997</a:t>
              </a:r>
            </a:p>
            <a:p>
              <a:pPr algn="ctr"/>
              <a:r>
                <a:rPr lang="en-US" sz="750" dirty="0">
                  <a:latin typeface="Georgia" panose="02040502050405020303" pitchFamily="18" charset="0"/>
                </a:rPr>
                <a:t> Extra Large Dogs/Puppies 22 X 1 X 4.62ML</a:t>
              </a:r>
            </a:p>
          </p:txBody>
        </p:sp>
      </p:grpSp>
      <p:grpSp>
        <p:nvGrpSpPr>
          <p:cNvPr id="14" name="Group 13"/>
          <p:cNvGrpSpPr/>
          <p:nvPr/>
        </p:nvGrpSpPr>
        <p:grpSpPr>
          <a:xfrm>
            <a:off x="5118792" y="1653403"/>
            <a:ext cx="2596459" cy="2068908"/>
            <a:chOff x="8369403" y="-18393"/>
            <a:chExt cx="3721011" cy="3684952"/>
          </a:xfrm>
        </p:grpSpPr>
        <p:sp>
          <p:nvSpPr>
            <p:cNvPr id="6" name="TextBox 5"/>
            <p:cNvSpPr txBox="1"/>
            <p:nvPr/>
          </p:nvSpPr>
          <p:spPr>
            <a:xfrm>
              <a:off x="8555995" y="3090967"/>
              <a:ext cx="3534419" cy="575592"/>
            </a:xfrm>
            <a:prstGeom prst="rect">
              <a:avLst/>
            </a:prstGeom>
            <a:noFill/>
          </p:spPr>
          <p:txBody>
            <a:bodyPr wrap="square" rtlCol="0">
              <a:spAutoFit/>
            </a:bodyPr>
            <a:lstStyle/>
            <a:p>
              <a:pPr algn="ctr"/>
              <a:r>
                <a:rPr lang="en-US" sz="750" dirty="0">
                  <a:latin typeface="Georgia" panose="02040502050405020303" pitchFamily="18" charset="0"/>
                </a:rPr>
                <a:t>SKU 104482</a:t>
              </a:r>
            </a:p>
            <a:p>
              <a:pPr algn="ctr"/>
              <a:r>
                <a:rPr lang="en-US" sz="750" dirty="0">
                  <a:latin typeface="Georgia" panose="02040502050405020303" pitchFamily="18" charset="0"/>
                </a:rPr>
                <a:t> </a:t>
              </a:r>
              <a:r>
                <a:rPr lang="en-US" sz="750" dirty="0" err="1">
                  <a:latin typeface="Georgia" panose="02040502050405020303" pitchFamily="18" charset="0"/>
                </a:rPr>
                <a:t>Activyl</a:t>
              </a:r>
              <a:r>
                <a:rPr lang="en-US" sz="750" dirty="0">
                  <a:latin typeface="Georgia" panose="02040502050405020303" pitchFamily="18" charset="0"/>
                </a:rPr>
                <a:t>® Toy Dogs/Puppies 6 X 6 X 0.51ML</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9403" y="-18393"/>
              <a:ext cx="3685891" cy="3110763"/>
            </a:xfrm>
            <a:prstGeom prst="rect">
              <a:avLst/>
            </a:prstGeom>
          </p:spPr>
        </p:pic>
      </p:grpSp>
      <p:grpSp>
        <p:nvGrpSpPr>
          <p:cNvPr id="12" name="Group 11"/>
          <p:cNvGrpSpPr/>
          <p:nvPr/>
        </p:nvGrpSpPr>
        <p:grpSpPr>
          <a:xfrm>
            <a:off x="2654883" y="1653403"/>
            <a:ext cx="2686050" cy="2152217"/>
            <a:chOff x="4267200" y="-95215"/>
            <a:chExt cx="3350487" cy="3696260"/>
          </a:xfrm>
        </p:grpSpPr>
        <p:sp>
          <p:nvSpPr>
            <p:cNvPr id="7" name="TextBox 6"/>
            <p:cNvSpPr txBox="1"/>
            <p:nvPr/>
          </p:nvSpPr>
          <p:spPr>
            <a:xfrm>
              <a:off x="4348724" y="3046035"/>
              <a:ext cx="3191501" cy="555010"/>
            </a:xfrm>
            <a:prstGeom prst="rect">
              <a:avLst/>
            </a:prstGeom>
            <a:noFill/>
          </p:spPr>
          <p:txBody>
            <a:bodyPr wrap="square" rtlCol="0">
              <a:spAutoFit/>
            </a:bodyPr>
            <a:lstStyle/>
            <a:p>
              <a:pPr algn="ctr"/>
              <a:r>
                <a:rPr lang="en-US" sz="750" dirty="0">
                  <a:latin typeface="Georgia" panose="02040502050405020303" pitchFamily="18" charset="0"/>
                </a:rPr>
                <a:t>SKU 115236</a:t>
              </a:r>
            </a:p>
            <a:p>
              <a:pPr algn="ctr"/>
              <a:r>
                <a:rPr lang="en-US" sz="750" dirty="0" err="1">
                  <a:latin typeface="Georgia" panose="02040502050405020303" pitchFamily="18" charset="0"/>
                </a:rPr>
                <a:t>Activyl</a:t>
              </a:r>
              <a:r>
                <a:rPr lang="en-US" sz="750" dirty="0">
                  <a:latin typeface="Georgia" panose="02040502050405020303" pitchFamily="18" charset="0"/>
                </a:rPr>
                <a:t>® Toy Dogs/Puppies 22 X 1 X 0.51ML </a:t>
              </a: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200" y="-95215"/>
              <a:ext cx="3350487" cy="3035932"/>
            </a:xfrm>
            <a:prstGeom prst="rect">
              <a:avLst/>
            </a:prstGeom>
          </p:spPr>
        </p:pic>
      </p:grpSp>
      <p:grpSp>
        <p:nvGrpSpPr>
          <p:cNvPr id="8" name="Group 7"/>
          <p:cNvGrpSpPr/>
          <p:nvPr/>
        </p:nvGrpSpPr>
        <p:grpSpPr>
          <a:xfrm>
            <a:off x="97376" y="3792165"/>
            <a:ext cx="2682146" cy="2106868"/>
            <a:chOff x="-166673" y="3291220"/>
            <a:chExt cx="3872399" cy="3618377"/>
          </a:xfrm>
        </p:grpSpPr>
        <p:sp>
          <p:nvSpPr>
            <p:cNvPr id="10" name="TextBox 9"/>
            <p:cNvSpPr txBox="1"/>
            <p:nvPr/>
          </p:nvSpPr>
          <p:spPr>
            <a:xfrm>
              <a:off x="-166673" y="6354587"/>
              <a:ext cx="3872399" cy="555010"/>
            </a:xfrm>
            <a:prstGeom prst="rect">
              <a:avLst/>
            </a:prstGeom>
            <a:noFill/>
          </p:spPr>
          <p:txBody>
            <a:bodyPr wrap="none" rtlCol="0">
              <a:spAutoFit/>
            </a:bodyPr>
            <a:lstStyle/>
            <a:p>
              <a:pPr algn="ctr"/>
              <a:r>
                <a:rPr lang="en-US" sz="750" dirty="0">
                  <a:latin typeface="Georgia" panose="02040502050405020303" pitchFamily="18" charset="0"/>
                </a:rPr>
                <a:t>SKU 113408</a:t>
              </a:r>
            </a:p>
            <a:p>
              <a:pPr algn="ctr"/>
              <a:r>
                <a:rPr lang="en-US" sz="750" dirty="0" err="1">
                  <a:latin typeface="Georgia" panose="02040502050405020303" pitchFamily="18" charset="0"/>
                </a:rPr>
                <a:t>Activyl</a:t>
              </a:r>
              <a:r>
                <a:rPr lang="en-US" sz="750" dirty="0">
                  <a:latin typeface="Georgia" panose="02040502050405020303" pitchFamily="18" charset="0"/>
                </a:rPr>
                <a:t>® TICK PLUS Large Dogs/Puppies 22 X 1 X 4.0ML </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61" y="3291220"/>
              <a:ext cx="3376223" cy="3101014"/>
            </a:xfrm>
            <a:prstGeom prst="rect">
              <a:avLst/>
            </a:prstGeom>
          </p:spPr>
        </p:pic>
      </p:grpSp>
      <p:grpSp>
        <p:nvGrpSpPr>
          <p:cNvPr id="5" name="Group 4"/>
          <p:cNvGrpSpPr/>
          <p:nvPr/>
        </p:nvGrpSpPr>
        <p:grpSpPr>
          <a:xfrm>
            <a:off x="2654883" y="3792165"/>
            <a:ext cx="2686050" cy="2159195"/>
            <a:chOff x="4051661" y="3359404"/>
            <a:chExt cx="3566026" cy="3708244"/>
          </a:xfrm>
        </p:grpSpPr>
        <p:sp>
          <p:nvSpPr>
            <p:cNvPr id="11" name="TextBox 10"/>
            <p:cNvSpPr txBox="1"/>
            <p:nvPr/>
          </p:nvSpPr>
          <p:spPr>
            <a:xfrm>
              <a:off x="4051661" y="6512638"/>
              <a:ext cx="3566026" cy="555010"/>
            </a:xfrm>
            <a:prstGeom prst="rect">
              <a:avLst/>
            </a:prstGeom>
            <a:noFill/>
          </p:spPr>
          <p:txBody>
            <a:bodyPr wrap="square" rtlCol="0">
              <a:spAutoFit/>
            </a:bodyPr>
            <a:lstStyle/>
            <a:p>
              <a:pPr algn="ctr"/>
              <a:r>
                <a:rPr lang="en-US" sz="750" dirty="0">
                  <a:latin typeface="Georgia" panose="02040502050405020303" pitchFamily="18" charset="0"/>
                </a:rPr>
                <a:t>SKU 117105</a:t>
              </a:r>
            </a:p>
            <a:p>
              <a:pPr algn="ctr"/>
              <a:r>
                <a:rPr lang="en-US" sz="750" dirty="0" err="1">
                  <a:latin typeface="Georgia" panose="02040502050405020303" pitchFamily="18" charset="0"/>
                </a:rPr>
                <a:t>Activyl</a:t>
              </a:r>
              <a:r>
                <a:rPr lang="en-US" sz="750" dirty="0">
                  <a:latin typeface="Georgia" panose="02040502050405020303" pitchFamily="18" charset="0"/>
                </a:rPr>
                <a:t>® TICK PLUS Large Dogs/Puppies 6 X 6 X 4.0ML </a:t>
              </a:r>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54974" y="3359404"/>
              <a:ext cx="3485252" cy="3195238"/>
            </a:xfrm>
            <a:prstGeom prst="rect">
              <a:avLst/>
            </a:prstGeom>
          </p:spPr>
        </p:pic>
      </p:grpSp>
      <p:grpSp>
        <p:nvGrpSpPr>
          <p:cNvPr id="4" name="Group 3"/>
          <p:cNvGrpSpPr/>
          <p:nvPr/>
        </p:nvGrpSpPr>
        <p:grpSpPr>
          <a:xfrm>
            <a:off x="5283393" y="3799394"/>
            <a:ext cx="2490409" cy="2056927"/>
            <a:chOff x="8193440" y="3359404"/>
            <a:chExt cx="3243762" cy="3532607"/>
          </a:xfrm>
        </p:grpSpPr>
        <p:sp>
          <p:nvSpPr>
            <p:cNvPr id="13" name="TextBox 12"/>
            <p:cNvSpPr txBox="1"/>
            <p:nvPr/>
          </p:nvSpPr>
          <p:spPr>
            <a:xfrm>
              <a:off x="8193440" y="6337001"/>
              <a:ext cx="3243762" cy="555010"/>
            </a:xfrm>
            <a:prstGeom prst="rect">
              <a:avLst/>
            </a:prstGeom>
            <a:noFill/>
          </p:spPr>
          <p:txBody>
            <a:bodyPr wrap="square" rtlCol="0">
              <a:spAutoFit/>
            </a:bodyPr>
            <a:lstStyle/>
            <a:p>
              <a:pPr algn="ctr"/>
              <a:r>
                <a:rPr lang="en-US" sz="750" dirty="0">
                  <a:latin typeface="Georgia" panose="02040502050405020303" pitchFamily="18" charset="0"/>
                </a:rPr>
                <a:t>SKU 116338</a:t>
              </a:r>
            </a:p>
            <a:p>
              <a:pPr algn="ctr"/>
              <a:r>
                <a:rPr lang="en-US" sz="750" dirty="0">
                  <a:latin typeface="Georgia" panose="02040502050405020303" pitchFamily="18" charset="0"/>
                </a:rPr>
                <a:t> </a:t>
              </a:r>
              <a:r>
                <a:rPr lang="en-US" sz="750" dirty="0" err="1">
                  <a:latin typeface="Georgia" panose="02040502050405020303" pitchFamily="18" charset="0"/>
                </a:rPr>
                <a:t>Activyl</a:t>
              </a:r>
              <a:r>
                <a:rPr lang="en-US" sz="750" dirty="0">
                  <a:latin typeface="Georgia" panose="02040502050405020303" pitchFamily="18" charset="0"/>
                </a:rPr>
                <a:t>® Large Dogs/Puppies 6 X 6 X 3.08ML </a:t>
              </a:r>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93441" y="3359404"/>
              <a:ext cx="3243761" cy="2948020"/>
            </a:xfrm>
            <a:prstGeom prst="rect">
              <a:avLst/>
            </a:prstGeom>
          </p:spPr>
        </p:pic>
      </p:grpSp>
      <p:sp>
        <p:nvSpPr>
          <p:cNvPr id="22" name="Title 1"/>
          <p:cNvSpPr txBox="1">
            <a:spLocks/>
          </p:cNvSpPr>
          <p:nvPr/>
        </p:nvSpPr>
        <p:spPr>
          <a:xfrm>
            <a:off x="165101" y="1023187"/>
            <a:ext cx="8013843" cy="392906"/>
          </a:xfrm>
          <a:prstGeom prst="rect">
            <a:avLst/>
          </a:prstGeom>
        </p:spPr>
        <p:txBody>
          <a:bodyPr/>
          <a:lstStyle>
            <a:lvl1pPr algn="l" rtl="0" eaLnBrk="0" fontAlgn="base" hangingPunct="0">
              <a:spcBef>
                <a:spcPct val="0"/>
              </a:spcBef>
              <a:spcAft>
                <a:spcPct val="0"/>
              </a:spcAft>
              <a:defRPr sz="3600" b="1">
                <a:solidFill>
                  <a:schemeClr val="bg1"/>
                </a:solidFill>
                <a:latin typeface="Georgia" panose="02040502050405020303" pitchFamily="18" charset="0"/>
                <a:ea typeface="+mj-ea"/>
                <a:cs typeface="+mj-cs"/>
              </a:defRPr>
            </a:lvl1pPr>
            <a:lvl2pPr algn="l" rtl="0" eaLnBrk="0" fontAlgn="base" hangingPunct="0">
              <a:spcBef>
                <a:spcPct val="0"/>
              </a:spcBef>
              <a:spcAft>
                <a:spcPct val="0"/>
              </a:spcAft>
              <a:defRPr sz="3200" b="1">
                <a:solidFill>
                  <a:schemeClr val="bg1"/>
                </a:solidFill>
                <a:latin typeface="Arial Narrow" pitchFamily="34" charset="0"/>
              </a:defRPr>
            </a:lvl2pPr>
            <a:lvl3pPr algn="l" rtl="0" eaLnBrk="0" fontAlgn="base" hangingPunct="0">
              <a:spcBef>
                <a:spcPct val="0"/>
              </a:spcBef>
              <a:spcAft>
                <a:spcPct val="0"/>
              </a:spcAft>
              <a:defRPr sz="3200" b="1">
                <a:solidFill>
                  <a:schemeClr val="bg1"/>
                </a:solidFill>
                <a:latin typeface="Arial Narrow" pitchFamily="34" charset="0"/>
              </a:defRPr>
            </a:lvl3pPr>
            <a:lvl4pPr algn="l" rtl="0" eaLnBrk="0" fontAlgn="base" hangingPunct="0">
              <a:spcBef>
                <a:spcPct val="0"/>
              </a:spcBef>
              <a:spcAft>
                <a:spcPct val="0"/>
              </a:spcAft>
              <a:defRPr sz="3200" b="1">
                <a:solidFill>
                  <a:schemeClr val="bg1"/>
                </a:solidFill>
                <a:latin typeface="Arial Narrow" pitchFamily="34" charset="0"/>
              </a:defRPr>
            </a:lvl4pPr>
            <a:lvl5pPr algn="l" rtl="0" eaLnBrk="0" fontAlgn="base" hangingPunct="0">
              <a:spcBef>
                <a:spcPct val="0"/>
              </a:spcBef>
              <a:spcAft>
                <a:spcPct val="0"/>
              </a:spcAft>
              <a:defRPr sz="3200" b="1">
                <a:solidFill>
                  <a:schemeClr val="bg1"/>
                </a:solidFill>
                <a:latin typeface="Arial Narrow" pitchFamily="34" charset="0"/>
              </a:defRPr>
            </a:lvl5pPr>
            <a:lvl6pPr marL="457039" algn="l" rtl="0" fontAlgn="base">
              <a:spcBef>
                <a:spcPct val="0"/>
              </a:spcBef>
              <a:spcAft>
                <a:spcPct val="0"/>
              </a:spcAft>
              <a:defRPr sz="3200">
                <a:solidFill>
                  <a:schemeClr val="bg1"/>
                </a:solidFill>
                <a:latin typeface="Helvetica" pitchFamily="34" charset="0"/>
              </a:defRPr>
            </a:lvl6pPr>
            <a:lvl7pPr marL="914079" algn="l" rtl="0" fontAlgn="base">
              <a:spcBef>
                <a:spcPct val="0"/>
              </a:spcBef>
              <a:spcAft>
                <a:spcPct val="0"/>
              </a:spcAft>
              <a:defRPr sz="3200">
                <a:solidFill>
                  <a:schemeClr val="bg1"/>
                </a:solidFill>
                <a:latin typeface="Helvetica" pitchFamily="34" charset="0"/>
              </a:defRPr>
            </a:lvl7pPr>
            <a:lvl8pPr marL="1371119" algn="l" rtl="0" fontAlgn="base">
              <a:spcBef>
                <a:spcPct val="0"/>
              </a:spcBef>
              <a:spcAft>
                <a:spcPct val="0"/>
              </a:spcAft>
              <a:defRPr sz="3200">
                <a:solidFill>
                  <a:schemeClr val="bg1"/>
                </a:solidFill>
                <a:latin typeface="Helvetica" pitchFamily="34" charset="0"/>
              </a:defRPr>
            </a:lvl8pPr>
            <a:lvl9pPr marL="1828159" algn="l" rtl="0" fontAlgn="base">
              <a:spcBef>
                <a:spcPct val="0"/>
              </a:spcBef>
              <a:spcAft>
                <a:spcPct val="0"/>
              </a:spcAft>
              <a:defRPr sz="3200">
                <a:solidFill>
                  <a:schemeClr val="bg1"/>
                </a:solidFill>
                <a:latin typeface="Helvetica" pitchFamily="34" charset="0"/>
              </a:defRPr>
            </a:lvl9pPr>
          </a:lstStyle>
          <a:p>
            <a:r>
              <a:rPr lang="en-US" sz="2700" kern="0"/>
              <a:t>4.Activyl Sales In </a:t>
            </a:r>
            <a:r>
              <a:rPr lang="en-US" sz="2100" kern="0"/>
              <a:t>– Inventory Analysis</a:t>
            </a:r>
            <a:endParaRPr lang="en-US" sz="2100" kern="0" dirty="0"/>
          </a:p>
        </p:txBody>
      </p:sp>
      <p:sp>
        <p:nvSpPr>
          <p:cNvPr id="23" name="Title 1"/>
          <p:cNvSpPr txBox="1">
            <a:spLocks/>
          </p:cNvSpPr>
          <p:nvPr/>
        </p:nvSpPr>
        <p:spPr>
          <a:xfrm>
            <a:off x="476250" y="274638"/>
            <a:ext cx="8229600" cy="523876"/>
          </a:xfrm>
          <a:prstGeom prst="rect">
            <a:avLst/>
          </a:prstGeom>
        </p:spPr>
        <p:txBody>
          <a:bodyPr/>
          <a:lstStyle>
            <a:lvl1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mj-cs"/>
              </a:defRPr>
            </a:lvl1pPr>
            <a:lvl2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2pPr>
            <a:lvl3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3pPr>
            <a:lvl4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4pPr>
            <a:lvl5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5pPr>
            <a:lvl6pPr marL="457200" algn="l" rtl="0" fontAlgn="base">
              <a:spcBef>
                <a:spcPct val="0"/>
              </a:spcBef>
              <a:spcAft>
                <a:spcPct val="0"/>
              </a:spcAft>
              <a:defRPr sz="3200">
                <a:solidFill>
                  <a:schemeClr val="bg1"/>
                </a:solidFill>
                <a:latin typeface="Helvetica" pitchFamily="34" charset="0"/>
              </a:defRPr>
            </a:lvl6pPr>
            <a:lvl7pPr marL="914400" algn="l" rtl="0" fontAlgn="base">
              <a:spcBef>
                <a:spcPct val="0"/>
              </a:spcBef>
              <a:spcAft>
                <a:spcPct val="0"/>
              </a:spcAft>
              <a:defRPr sz="3200">
                <a:solidFill>
                  <a:schemeClr val="bg1"/>
                </a:solidFill>
                <a:latin typeface="Helvetica" pitchFamily="34" charset="0"/>
              </a:defRPr>
            </a:lvl7pPr>
            <a:lvl8pPr marL="1371600" algn="l" rtl="0" fontAlgn="base">
              <a:spcBef>
                <a:spcPct val="0"/>
              </a:spcBef>
              <a:spcAft>
                <a:spcPct val="0"/>
              </a:spcAft>
              <a:defRPr sz="3200">
                <a:solidFill>
                  <a:schemeClr val="bg1"/>
                </a:solidFill>
                <a:latin typeface="Helvetica" pitchFamily="34" charset="0"/>
              </a:defRPr>
            </a:lvl8pPr>
            <a:lvl9pPr marL="1828800" algn="l" rtl="0" fontAlgn="base">
              <a:spcBef>
                <a:spcPct val="0"/>
              </a:spcBef>
              <a:spcAft>
                <a:spcPct val="0"/>
              </a:spcAft>
              <a:defRPr sz="3200">
                <a:solidFill>
                  <a:schemeClr val="bg1"/>
                </a:solidFill>
                <a:latin typeface="Helvetica" pitchFamily="34" charset="0"/>
              </a:defRPr>
            </a:lvl9pPr>
          </a:lstStyle>
          <a:p>
            <a:r>
              <a:rPr lang="en-US" kern="0" dirty="0" smtClean="0"/>
              <a:t>Appendix 3.Activyl Sales In </a:t>
            </a:r>
            <a:r>
              <a:rPr lang="en-US" sz="2100" kern="0" dirty="0" smtClean="0"/>
              <a:t>– Inventory Analysis</a:t>
            </a:r>
            <a:endParaRPr lang="en-US" sz="2100" kern="0" dirty="0"/>
          </a:p>
        </p:txBody>
      </p:sp>
      <p:pic>
        <p:nvPicPr>
          <p:cNvPr id="25" name="bjClassifierImageBottom"/>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4230469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3</a:t>
            </a:r>
            <a:r>
              <a:rPr lang="en-US" sz="2100" dirty="0" smtClean="0"/>
              <a:t>– </a:t>
            </a:r>
            <a:r>
              <a:rPr lang="en-US" sz="2400" dirty="0" err="1"/>
              <a:t>Activyl</a:t>
            </a:r>
            <a:r>
              <a:rPr lang="en-US" sz="2400" dirty="0"/>
              <a:t> Time to </a:t>
            </a:r>
            <a:r>
              <a:rPr lang="en-US" sz="2400" dirty="0" smtClean="0"/>
              <a:t>Maturity – </a:t>
            </a:r>
            <a:r>
              <a:rPr lang="en-US" sz="2000" dirty="0" smtClean="0"/>
              <a:t>Inventory Analysis</a:t>
            </a:r>
            <a:endParaRPr lang="en-US" sz="2000" dirty="0"/>
          </a:p>
        </p:txBody>
      </p:sp>
      <p:sp>
        <p:nvSpPr>
          <p:cNvPr id="3" name="TextBox 2"/>
          <p:cNvSpPr txBox="1"/>
          <p:nvPr/>
        </p:nvSpPr>
        <p:spPr>
          <a:xfrm>
            <a:off x="228600" y="1194391"/>
            <a:ext cx="4206240" cy="6186309"/>
          </a:xfrm>
          <a:prstGeom prst="rect">
            <a:avLst/>
          </a:prstGeom>
          <a:noFill/>
        </p:spPr>
        <p:txBody>
          <a:bodyPr wrap="square" rtlCol="0">
            <a:spAutoFit/>
          </a:bodyPr>
          <a:lstStyle/>
          <a:p>
            <a:r>
              <a:rPr lang="en-US" b="1" dirty="0" smtClean="0"/>
              <a:t>2014 Feb: </a:t>
            </a:r>
          </a:p>
          <a:p>
            <a:r>
              <a:rPr lang="en-US" sz="1200" dirty="0" err="1" smtClean="0"/>
              <a:t>Activyl</a:t>
            </a:r>
            <a:r>
              <a:rPr lang="en-US" sz="1200" dirty="0"/>
              <a:t>® Toy Dogs/Puppies 6 X 6 X </a:t>
            </a:r>
            <a:r>
              <a:rPr lang="en-US" sz="1200" dirty="0" smtClean="0"/>
              <a:t>0.51ML;</a:t>
            </a:r>
            <a:r>
              <a:rPr lang="en-US" sz="1200" dirty="0"/>
              <a:t> </a:t>
            </a:r>
            <a:endParaRPr lang="en-US" sz="1200" dirty="0" smtClean="0"/>
          </a:p>
          <a:p>
            <a:r>
              <a:rPr lang="en-US" sz="1200" dirty="0" err="1" smtClean="0"/>
              <a:t>Activyl</a:t>
            </a:r>
            <a:r>
              <a:rPr lang="en-US" sz="1200" dirty="0"/>
              <a:t>® Small Dogs/Puppies 6 X 6 X </a:t>
            </a:r>
            <a:r>
              <a:rPr lang="en-US" sz="1200" dirty="0" smtClean="0"/>
              <a:t>0.77ML;</a:t>
            </a:r>
          </a:p>
          <a:p>
            <a:r>
              <a:rPr lang="en-US" sz="1200" dirty="0" err="1" smtClean="0"/>
              <a:t>Activyl</a:t>
            </a:r>
            <a:r>
              <a:rPr lang="en-US" sz="1200" dirty="0"/>
              <a:t>® Medium Dogs/Puppies 6 X 6 X </a:t>
            </a:r>
            <a:r>
              <a:rPr lang="en-US" sz="1200" dirty="0" smtClean="0"/>
              <a:t>1.54ML; </a:t>
            </a:r>
          </a:p>
          <a:p>
            <a:r>
              <a:rPr lang="en-US" sz="1200" dirty="0" err="1" smtClean="0"/>
              <a:t>Activyl</a:t>
            </a:r>
            <a:r>
              <a:rPr lang="en-US" sz="1200" dirty="0"/>
              <a:t>® Large Dogs/Puppies 6 X 6 X </a:t>
            </a:r>
            <a:r>
              <a:rPr lang="en-US" sz="1200" dirty="0" smtClean="0"/>
              <a:t>3.08ML;</a:t>
            </a:r>
          </a:p>
          <a:p>
            <a:r>
              <a:rPr lang="en-US" sz="1200" dirty="0" err="1"/>
              <a:t>Activyl</a:t>
            </a:r>
            <a:r>
              <a:rPr lang="en-US" sz="1200" dirty="0"/>
              <a:t>® Extra Large Dogs/Puppies 6 X 6 X </a:t>
            </a:r>
            <a:r>
              <a:rPr lang="en-US" sz="1200" dirty="0" smtClean="0"/>
              <a:t>4.62ML;</a:t>
            </a:r>
          </a:p>
          <a:p>
            <a:r>
              <a:rPr lang="fi-FI" sz="1200" dirty="0"/>
              <a:t>Activyl® Kitten 6 X 6 X </a:t>
            </a:r>
            <a:r>
              <a:rPr lang="fi-FI" sz="1200" dirty="0" smtClean="0"/>
              <a:t>0.51ML;</a:t>
            </a:r>
            <a:endParaRPr lang="en-US" sz="1200" dirty="0" smtClean="0"/>
          </a:p>
          <a:p>
            <a:r>
              <a:rPr lang="en-US" sz="1200" dirty="0" err="1"/>
              <a:t>Activyl</a:t>
            </a:r>
            <a:r>
              <a:rPr lang="en-US" sz="1200" dirty="0"/>
              <a:t>® TICK PLUS Toy Dogs/Puppies 6 X 6 X 0.5ML</a:t>
            </a:r>
            <a:endParaRPr lang="en-US" sz="1200" dirty="0">
              <a:solidFill>
                <a:srgbClr val="000000"/>
              </a:solidFill>
              <a:latin typeface="Verdana" panose="020B0604030504040204" pitchFamily="34" charset="0"/>
            </a:endParaRPr>
          </a:p>
          <a:p>
            <a:r>
              <a:rPr lang="en-US" sz="1200" dirty="0" err="1"/>
              <a:t>Activyl</a:t>
            </a:r>
            <a:r>
              <a:rPr lang="en-US" sz="1200" dirty="0"/>
              <a:t>® TICK PLUS Small Dogs/Puppies 6 X 6 X 1.0ML</a:t>
            </a:r>
            <a:endParaRPr lang="en-US" sz="1200" dirty="0">
              <a:solidFill>
                <a:srgbClr val="000000"/>
              </a:solidFill>
              <a:latin typeface="Verdana" panose="020B0604030504040204" pitchFamily="34" charset="0"/>
            </a:endParaRPr>
          </a:p>
          <a:p>
            <a:r>
              <a:rPr lang="en-US" sz="1200" dirty="0" err="1"/>
              <a:t>Activyl</a:t>
            </a:r>
            <a:r>
              <a:rPr lang="en-US" sz="1200" dirty="0"/>
              <a:t>® TICK PLUS Medium Dogs/Puppies 6 X 6 X 2.0ML</a:t>
            </a:r>
            <a:endParaRPr lang="en-US" sz="1200" dirty="0">
              <a:solidFill>
                <a:srgbClr val="000000"/>
              </a:solidFill>
              <a:latin typeface="Verdana" panose="020B0604030504040204" pitchFamily="34" charset="0"/>
            </a:endParaRPr>
          </a:p>
          <a:p>
            <a:r>
              <a:rPr lang="en-US" sz="1200" dirty="0" err="1"/>
              <a:t>Activyl</a:t>
            </a:r>
            <a:r>
              <a:rPr lang="en-US" sz="1200" dirty="0"/>
              <a:t>® TICK PLUS Large Dogs/Puppies 6 X 6 X </a:t>
            </a:r>
            <a:r>
              <a:rPr lang="en-US" sz="1200" dirty="0" smtClean="0"/>
              <a:t>4.0ML;</a:t>
            </a:r>
          </a:p>
          <a:p>
            <a:r>
              <a:rPr lang="en-US" sz="1200" dirty="0" err="1"/>
              <a:t>Activyl</a:t>
            </a:r>
            <a:r>
              <a:rPr lang="en-US" sz="1200" dirty="0"/>
              <a:t>® TICK PLUS Small Dogs/Puppies 22 X 1 X 1.0ML </a:t>
            </a:r>
            <a:endParaRPr lang="en-US" sz="1200" dirty="0">
              <a:solidFill>
                <a:srgbClr val="000000"/>
              </a:solidFill>
              <a:latin typeface="Verdana" panose="020B0604030504040204" pitchFamily="34" charset="0"/>
            </a:endParaRPr>
          </a:p>
          <a:p>
            <a:endParaRPr lang="en-US" sz="1200" dirty="0"/>
          </a:p>
          <a:p>
            <a:r>
              <a:rPr lang="en-US" b="1" dirty="0" smtClean="0"/>
              <a:t>2014 Apr:</a:t>
            </a:r>
          </a:p>
          <a:p>
            <a:r>
              <a:rPr lang="en-US" sz="1200" dirty="0" err="1"/>
              <a:t>Activyl</a:t>
            </a:r>
            <a:r>
              <a:rPr lang="en-US" sz="1200" dirty="0"/>
              <a:t>® Toy Dogs/Puppies 22 X 1 X </a:t>
            </a:r>
            <a:r>
              <a:rPr lang="en-US" sz="1200" dirty="0" smtClean="0"/>
              <a:t>0.51ML</a:t>
            </a:r>
          </a:p>
          <a:p>
            <a:r>
              <a:rPr lang="en-US" sz="1200" dirty="0" err="1"/>
              <a:t>Activyl</a:t>
            </a:r>
            <a:r>
              <a:rPr lang="en-US" sz="1200" dirty="0"/>
              <a:t>® Medium Dogs/Puppies 22 X 1 X </a:t>
            </a:r>
            <a:r>
              <a:rPr lang="en-US" sz="1200" dirty="0" smtClean="0"/>
              <a:t>1.54ML</a:t>
            </a:r>
          </a:p>
          <a:p>
            <a:r>
              <a:rPr lang="fi-FI" sz="1200" dirty="0"/>
              <a:t>Activyl® Kitten 22 X 1 X 0.51ML</a:t>
            </a:r>
            <a:endParaRPr lang="fi-FI" sz="1200" dirty="0">
              <a:solidFill>
                <a:srgbClr val="000000"/>
              </a:solidFill>
              <a:latin typeface="Verdana" panose="020B0604030504040204" pitchFamily="34" charset="0"/>
            </a:endParaRPr>
          </a:p>
          <a:p>
            <a:r>
              <a:rPr lang="en-US" sz="1200" dirty="0" err="1"/>
              <a:t>Activyl</a:t>
            </a:r>
            <a:r>
              <a:rPr lang="en-US" sz="1200" dirty="0"/>
              <a:t>® Cats 22 X 1 X </a:t>
            </a:r>
            <a:r>
              <a:rPr lang="en-US" sz="1200" dirty="0" smtClean="0"/>
              <a:t>1.0ML</a:t>
            </a:r>
          </a:p>
          <a:p>
            <a:r>
              <a:rPr lang="en-US" sz="1200" dirty="0" err="1"/>
              <a:t>Activyl</a:t>
            </a:r>
            <a:r>
              <a:rPr lang="en-US" sz="1200" dirty="0"/>
              <a:t>® TICK PLUS Toy Dogs/Puppies 22 X 1 X 0.5ML</a:t>
            </a:r>
            <a:endParaRPr lang="en-US" sz="1200" dirty="0">
              <a:solidFill>
                <a:srgbClr val="000000"/>
              </a:solidFill>
              <a:latin typeface="Verdana" panose="020B0604030504040204" pitchFamily="34" charset="0"/>
            </a:endParaRPr>
          </a:p>
          <a:p>
            <a:r>
              <a:rPr lang="en-US" sz="1200" dirty="0" err="1"/>
              <a:t>Activyl</a:t>
            </a:r>
            <a:r>
              <a:rPr lang="en-US" sz="1200" dirty="0"/>
              <a:t>® TICK PLUS Large Dogs/Puppies 22 X 1 X 4.0ML </a:t>
            </a:r>
            <a:endParaRPr lang="en-US" sz="1200" dirty="0" smtClean="0"/>
          </a:p>
          <a:p>
            <a:endParaRPr lang="en-US" sz="1200" dirty="0">
              <a:solidFill>
                <a:srgbClr val="000000"/>
              </a:solidFill>
              <a:latin typeface="Verdana" panose="020B0604030504040204" pitchFamily="34" charset="0"/>
            </a:endParaRPr>
          </a:p>
          <a:p>
            <a:endParaRPr lang="en-US" sz="1200" dirty="0">
              <a:solidFill>
                <a:srgbClr val="000000"/>
              </a:solidFill>
              <a:latin typeface="Verdana" panose="020B0604030504040204" pitchFamily="34" charset="0"/>
            </a:endParaRPr>
          </a:p>
          <a:p>
            <a:endParaRPr lang="en-US" sz="800" dirty="0">
              <a:solidFill>
                <a:srgbClr val="000000"/>
              </a:solidFill>
              <a:latin typeface="Verdana" panose="020B0604030504040204" pitchFamily="34" charset="0"/>
            </a:endParaRPr>
          </a:p>
          <a:p>
            <a:endParaRPr lang="en-US" sz="800" dirty="0">
              <a:solidFill>
                <a:srgbClr val="000000"/>
              </a:solidFill>
              <a:latin typeface="Verdana" panose="020B0604030504040204" pitchFamily="34" charset="0"/>
            </a:endParaRPr>
          </a:p>
          <a:p>
            <a:endParaRPr lang="en-US" sz="800" dirty="0">
              <a:solidFill>
                <a:srgbClr val="000000"/>
              </a:solidFill>
              <a:latin typeface="Verdana" panose="020B0604030504040204" pitchFamily="34" charset="0"/>
            </a:endParaRPr>
          </a:p>
          <a:p>
            <a:endParaRPr lang="en-US" sz="800" dirty="0" smtClean="0">
              <a:solidFill>
                <a:srgbClr val="000000"/>
              </a:solidFill>
              <a:latin typeface="Verdana" panose="020B0604030504040204" pitchFamily="34" charset="0"/>
            </a:endParaRPr>
          </a:p>
          <a:p>
            <a:endParaRPr lang="en-US" sz="800" dirty="0">
              <a:solidFill>
                <a:srgbClr val="000000"/>
              </a:solidFill>
              <a:latin typeface="Verdana" panose="020B0604030504040204" pitchFamily="34" charset="0"/>
            </a:endParaRPr>
          </a:p>
          <a:p>
            <a:endParaRPr lang="en-US" sz="800" dirty="0">
              <a:solidFill>
                <a:srgbClr val="000000"/>
              </a:solidFill>
              <a:latin typeface="Verdana" panose="020B0604030504040204" pitchFamily="34" charset="0"/>
            </a:endParaRPr>
          </a:p>
          <a:p>
            <a:endParaRPr lang="en-US" dirty="0" smtClean="0"/>
          </a:p>
          <a:p>
            <a:endParaRPr lang="en-US" dirty="0"/>
          </a:p>
          <a:p>
            <a:endParaRPr lang="en-US" dirty="0" smtClean="0"/>
          </a:p>
          <a:p>
            <a:endParaRPr lang="en-US" dirty="0"/>
          </a:p>
        </p:txBody>
      </p:sp>
      <p:sp>
        <p:nvSpPr>
          <p:cNvPr id="12" name="TextBox 11"/>
          <p:cNvSpPr txBox="1"/>
          <p:nvPr/>
        </p:nvSpPr>
        <p:spPr>
          <a:xfrm>
            <a:off x="4634880" y="1194391"/>
            <a:ext cx="4509120" cy="2954655"/>
          </a:xfrm>
          <a:prstGeom prst="rect">
            <a:avLst/>
          </a:prstGeom>
          <a:noFill/>
        </p:spPr>
        <p:txBody>
          <a:bodyPr wrap="none" rtlCol="0">
            <a:spAutoFit/>
          </a:bodyPr>
          <a:lstStyle/>
          <a:p>
            <a:r>
              <a:rPr lang="en-US" b="1" dirty="0" smtClean="0"/>
              <a:t>2014 Jun:</a:t>
            </a:r>
          </a:p>
          <a:p>
            <a:r>
              <a:rPr lang="en-US" sz="1200" dirty="0" err="1"/>
              <a:t>Activyl</a:t>
            </a:r>
            <a:r>
              <a:rPr lang="en-US" sz="1200" dirty="0"/>
              <a:t>® Cats 6 X 6 X 1.0ML </a:t>
            </a:r>
            <a:endParaRPr lang="en-US" sz="1200" dirty="0" smtClean="0"/>
          </a:p>
          <a:p>
            <a:r>
              <a:rPr lang="en-US" sz="1200" dirty="0" err="1"/>
              <a:t>Activyl</a:t>
            </a:r>
            <a:r>
              <a:rPr lang="en-US" sz="1200" dirty="0"/>
              <a:t>® TICK PLUS Medium Dogs/Puppies 22 X 1 X 2.0ML </a:t>
            </a:r>
            <a:endParaRPr lang="en-US" sz="1200" dirty="0" smtClean="0"/>
          </a:p>
          <a:p>
            <a:endParaRPr lang="en-US" dirty="0"/>
          </a:p>
          <a:p>
            <a:r>
              <a:rPr lang="en-US" b="1" dirty="0" smtClean="0"/>
              <a:t>2014 Sep:</a:t>
            </a:r>
          </a:p>
          <a:p>
            <a:r>
              <a:rPr lang="en-US" sz="1200" dirty="0" err="1"/>
              <a:t>Activyl</a:t>
            </a:r>
            <a:r>
              <a:rPr lang="en-US" sz="1200" dirty="0"/>
              <a:t>® Small Dogs/Puppies 22 X 1 X 0.77ML </a:t>
            </a:r>
            <a:endParaRPr lang="en-US" sz="1200" dirty="0" smtClean="0"/>
          </a:p>
          <a:p>
            <a:r>
              <a:rPr lang="en-US" sz="1200" dirty="0" err="1"/>
              <a:t>Activyl</a:t>
            </a:r>
            <a:r>
              <a:rPr lang="en-US" sz="1200" dirty="0"/>
              <a:t>® Medium Dogs/Puppies 22 X 1 X 1.54ML </a:t>
            </a:r>
            <a:endParaRPr lang="en-US" sz="1200" dirty="0" smtClean="0"/>
          </a:p>
          <a:p>
            <a:r>
              <a:rPr lang="en-US" sz="1200" dirty="0" err="1"/>
              <a:t>Activyl</a:t>
            </a:r>
            <a:r>
              <a:rPr lang="en-US" sz="1200" dirty="0"/>
              <a:t>® Large Dogs/Puppies 22 X 1 X 3.08ML </a:t>
            </a:r>
            <a:endParaRPr lang="en-US" sz="1200" dirty="0" smtClean="0"/>
          </a:p>
          <a:p>
            <a:r>
              <a:rPr lang="en-US" sz="1200" dirty="0" err="1"/>
              <a:t>Activyl</a:t>
            </a:r>
            <a:r>
              <a:rPr lang="en-US" sz="1200" dirty="0"/>
              <a:t>® TICK PLUS Large Dogs/Puppies 22 X 1 X 4.0ML </a:t>
            </a:r>
            <a:endParaRPr lang="en-US" sz="1200" dirty="0" smtClean="0"/>
          </a:p>
          <a:p>
            <a:r>
              <a:rPr lang="en-US" sz="1200" dirty="0" err="1"/>
              <a:t>Activyl</a:t>
            </a:r>
            <a:r>
              <a:rPr lang="en-US" sz="1200" dirty="0"/>
              <a:t>® TICK PLUS Extra </a:t>
            </a:r>
            <a:r>
              <a:rPr lang="en-US" sz="1200" dirty="0" err="1"/>
              <a:t>LargeDogs</a:t>
            </a:r>
            <a:r>
              <a:rPr lang="en-US" sz="1200" dirty="0"/>
              <a:t>/Puppies 22 X 1 X 6.0ML </a:t>
            </a:r>
            <a:endParaRPr lang="en-US" sz="1200" dirty="0" smtClean="0"/>
          </a:p>
          <a:p>
            <a:endParaRPr lang="en-US" dirty="0"/>
          </a:p>
          <a:p>
            <a:r>
              <a:rPr lang="en-US" b="1" dirty="0" smtClean="0"/>
              <a:t>2015 Apr:</a:t>
            </a:r>
          </a:p>
          <a:p>
            <a:r>
              <a:rPr lang="en-US" sz="1200" dirty="0" err="1"/>
              <a:t>Activyl</a:t>
            </a:r>
            <a:r>
              <a:rPr lang="en-US" sz="1200" dirty="0"/>
              <a:t>® Extra Large Dogs/Puppies 22 X 1 X 4.62ML </a:t>
            </a:r>
          </a:p>
        </p:txBody>
      </p:sp>
      <p:pic>
        <p:nvPicPr>
          <p:cNvPr id="7"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2871875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4. – </a:t>
            </a:r>
            <a:r>
              <a:rPr lang="en-US" dirty="0" err="1" smtClean="0"/>
              <a:t>Nobivac</a:t>
            </a:r>
            <a:r>
              <a:rPr lang="en-US" dirty="0" smtClean="0"/>
              <a:t> Clustering </a:t>
            </a:r>
            <a:endParaRPr lang="en-US" dirty="0"/>
          </a:p>
        </p:txBody>
      </p:sp>
      <p:grpSp>
        <p:nvGrpSpPr>
          <p:cNvPr id="6" name="Group 5"/>
          <p:cNvGrpSpPr/>
          <p:nvPr/>
        </p:nvGrpSpPr>
        <p:grpSpPr>
          <a:xfrm>
            <a:off x="1257300" y="1600200"/>
            <a:ext cx="7029450" cy="4388127"/>
            <a:chOff x="1676400" y="990600"/>
            <a:chExt cx="9372600" cy="5850835"/>
          </a:xfrm>
        </p:grpSpPr>
        <p:pic>
          <p:nvPicPr>
            <p:cNvPr id="1026" name="Picture 2" descr="Clus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90600"/>
              <a:ext cx="8267700" cy="55054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7010400" y="5240997"/>
              <a:ext cx="40386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1350" dirty="0">
                  <a:latin typeface="Arial" panose="020B0604020202020204" pitchFamily="34" charset="0"/>
                </a:rPr>
                <a:t>  </a:t>
              </a:r>
              <a:r>
                <a:rPr lang="en-US" altLang="en-US" sz="25950" dirty="0">
                  <a:latin typeface="Arial" panose="020B0604020202020204" pitchFamily="34" charset="0"/>
                </a:rPr>
                <a:t/>
              </a:r>
              <a:br>
                <a:rPr lang="en-US" altLang="en-US" sz="25950" dirty="0">
                  <a:latin typeface="Arial" panose="020B0604020202020204" pitchFamily="34" charset="0"/>
                </a:rPr>
              </a:br>
              <a:endParaRPr lang="en-US" altLang="en-US" sz="1350" dirty="0">
                <a:latin typeface="Arial" panose="020B0604020202020204" pitchFamily="34" charset="0"/>
              </a:endParaRPr>
            </a:p>
            <a:p>
              <a:pPr defTabSz="685800" eaLnBrk="0" fontAlgn="base" hangingPunct="0">
                <a:spcBef>
                  <a:spcPct val="0"/>
                </a:spcBef>
                <a:spcAft>
                  <a:spcPct val="0"/>
                </a:spcAft>
              </a:pPr>
              <a:r>
                <a:rPr lang="en-US" altLang="en-US" sz="975" dirty="0">
                  <a:solidFill>
                    <a:srgbClr val="FF0000"/>
                  </a:solidFill>
                  <a:latin typeface="Arial" panose="020B0604020202020204" pitchFamily="34" charset="0"/>
                  <a:cs typeface="Arial" panose="020B0604020202020204" pitchFamily="34" charset="0"/>
                </a:rPr>
                <a:t>For C6, correlations &lt; 0.5</a:t>
              </a:r>
              <a:endParaRPr lang="en-US" altLang="en-US" sz="675" dirty="0"/>
            </a:p>
            <a:p>
              <a:pPr defTabSz="685800" eaLnBrk="0" fontAlgn="base" hangingPunct="0">
                <a:spcBef>
                  <a:spcPct val="0"/>
                </a:spcBef>
                <a:spcAft>
                  <a:spcPct val="0"/>
                </a:spcAft>
              </a:pPr>
              <a:r>
                <a:rPr lang="en-US" altLang="en-US" sz="975" dirty="0">
                  <a:solidFill>
                    <a:srgbClr val="FF0000"/>
                  </a:solidFill>
                  <a:latin typeface="Arial" panose="020B0604020202020204" pitchFamily="34" charset="0"/>
                  <a:cs typeface="Arial" panose="020B0604020202020204" pitchFamily="34" charset="0"/>
                </a:rPr>
                <a:t>Recommendation: Model the 3 SKUs individually</a:t>
              </a:r>
              <a:endParaRPr lang="en-US" altLang="en-US" sz="675" dirty="0"/>
            </a:p>
            <a:p>
              <a:pPr defTabSz="685800" eaLnBrk="0" fontAlgn="base" hangingPunct="0">
                <a:spcBef>
                  <a:spcPct val="0"/>
                </a:spcBef>
                <a:spcAft>
                  <a:spcPct val="0"/>
                </a:spcAft>
              </a:pPr>
              <a:r>
                <a:rPr lang="en-US" altLang="en-US" sz="1350" dirty="0">
                  <a:latin typeface="Arial" panose="020B0604020202020204" pitchFamily="34" charset="0"/>
                </a:rPr>
                <a:t/>
              </a:r>
              <a:br>
                <a:rPr lang="en-US" altLang="en-US" sz="1350" dirty="0">
                  <a:latin typeface="Arial" panose="020B0604020202020204" pitchFamily="34" charset="0"/>
                </a:rPr>
              </a:br>
              <a:endParaRPr lang="en-US" altLang="en-US" sz="1350" dirty="0">
                <a:latin typeface="Arial" panose="020B0604020202020204" pitchFamily="34" charset="0"/>
              </a:endParaRPr>
            </a:p>
          </p:txBody>
        </p:sp>
      </p:grpSp>
      <p:pic>
        <p:nvPicPr>
          <p:cNvPr id="8"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1986570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EYInterstate"/>
              </a:rPr>
              <a:t>Agenda</a:t>
            </a:r>
            <a:br>
              <a:rPr lang="en-US" sz="2000" dirty="0" smtClean="0">
                <a:latin typeface="EYInterstate"/>
              </a:rPr>
            </a:br>
            <a:r>
              <a:rPr lang="en-US" sz="2000" b="0" dirty="0" smtClean="0">
                <a:latin typeface="EYInterstate"/>
              </a:rPr>
              <a:t>Demand Forecasting </a:t>
            </a:r>
            <a:endParaRPr lang="en-US" sz="2000" b="0" dirty="0">
              <a:latin typeface="EYInterstate"/>
            </a:endParaRPr>
          </a:p>
        </p:txBody>
      </p:sp>
      <p:graphicFrame>
        <p:nvGraphicFramePr>
          <p:cNvPr id="7" name="Table 6"/>
          <p:cNvGraphicFramePr>
            <a:graphicFrameLocks noGrp="1"/>
          </p:cNvGraphicFramePr>
          <p:nvPr>
            <p:extLst>
              <p:ext uri="{D42A27DB-BD31-4B8C-83A1-F6EECF244321}">
                <p14:modId xmlns:p14="http://schemas.microsoft.com/office/powerpoint/2010/main" val="2076065545"/>
              </p:ext>
            </p:extLst>
          </p:nvPr>
        </p:nvGraphicFramePr>
        <p:xfrm>
          <a:off x="533400" y="1066801"/>
          <a:ext cx="7543800" cy="4571999"/>
        </p:xfrm>
        <a:graphic>
          <a:graphicData uri="http://schemas.openxmlformats.org/drawingml/2006/table">
            <a:tbl>
              <a:tblPr firstRow="1" bandRow="1">
                <a:tableStyleId>{5C22544A-7EE6-4342-B048-85BDC9FD1C3A}</a:tableStyleId>
              </a:tblPr>
              <a:tblGrid>
                <a:gridCol w="2553070"/>
                <a:gridCol w="2495365"/>
                <a:gridCol w="2495365"/>
              </a:tblGrid>
              <a:tr h="299357">
                <a:tc>
                  <a:txBody>
                    <a:bodyPr/>
                    <a:lstStyle/>
                    <a:p>
                      <a:pPr algn="ctr"/>
                      <a:r>
                        <a:rPr lang="en-US" sz="1400" b="1" dirty="0" smtClean="0">
                          <a:solidFill>
                            <a:schemeClr val="tx1"/>
                          </a:solidFill>
                          <a:latin typeface="Georgia" panose="02040502050405020303" pitchFamily="18" charset="0"/>
                        </a:rPr>
                        <a:t>Topic</a:t>
                      </a:r>
                      <a:endParaRPr lang="en-US" sz="1400" b="1" dirty="0">
                        <a:solidFill>
                          <a:schemeClr val="tx1"/>
                        </a:solidFill>
                        <a:latin typeface="Georgia" panose="02040502050405020303" pitchFamily="18" charset="0"/>
                      </a:endParaRPr>
                    </a:p>
                  </a:txBody>
                  <a:tcPr marL="68580" marR="68580"/>
                </a:tc>
                <a:tc>
                  <a:txBody>
                    <a:bodyPr/>
                    <a:lstStyle/>
                    <a:p>
                      <a:pPr algn="ctr"/>
                      <a:r>
                        <a:rPr lang="en-US" sz="1400" b="1" dirty="0" smtClean="0">
                          <a:solidFill>
                            <a:schemeClr val="tx1"/>
                          </a:solidFill>
                          <a:latin typeface="Georgia" panose="02040502050405020303" pitchFamily="18" charset="0"/>
                        </a:rPr>
                        <a:t>Presenter</a:t>
                      </a:r>
                      <a:endParaRPr lang="en-US" sz="1400" b="1" dirty="0">
                        <a:solidFill>
                          <a:schemeClr val="tx1"/>
                        </a:solidFill>
                        <a:latin typeface="Georgia" panose="02040502050405020303" pitchFamily="18" charset="0"/>
                      </a:endParaRPr>
                    </a:p>
                  </a:txBody>
                  <a:tcPr marL="68580" marR="68580"/>
                </a:tc>
                <a:tc>
                  <a:txBody>
                    <a:bodyPr/>
                    <a:lstStyle/>
                    <a:p>
                      <a:pPr algn="ctr"/>
                      <a:r>
                        <a:rPr lang="en-US" sz="1400" b="1" dirty="0" smtClean="0">
                          <a:solidFill>
                            <a:schemeClr val="tx1"/>
                          </a:solidFill>
                          <a:latin typeface="Georgia" panose="02040502050405020303" pitchFamily="18" charset="0"/>
                        </a:rPr>
                        <a:t>Time</a:t>
                      </a:r>
                      <a:endParaRPr lang="en-US" sz="1400" b="1" dirty="0">
                        <a:solidFill>
                          <a:schemeClr val="tx1"/>
                        </a:solidFill>
                        <a:latin typeface="Georgia" panose="02040502050405020303" pitchFamily="18" charset="0"/>
                      </a:endParaRPr>
                    </a:p>
                  </a:txBody>
                  <a:tcPr marL="68580" marR="68580"/>
                </a:tc>
              </a:tr>
              <a:tr h="761999">
                <a:tc>
                  <a:txBody>
                    <a:bodyPr/>
                    <a:lstStyle/>
                    <a:p>
                      <a:pPr marL="342900" indent="-342900" algn="l">
                        <a:buAutoNum type="arabicPeriod"/>
                      </a:pPr>
                      <a:r>
                        <a:rPr lang="en-US" sz="1400" b="1" dirty="0" smtClean="0">
                          <a:solidFill>
                            <a:schemeClr val="tx1"/>
                          </a:solidFill>
                          <a:latin typeface="Georgia" panose="02040502050405020303" pitchFamily="18" charset="0"/>
                        </a:rPr>
                        <a:t>Overview</a:t>
                      </a:r>
                    </a:p>
                    <a:p>
                      <a:pPr marL="914239" lvl="1" indent="-457200">
                        <a:buFont typeface="Arial" panose="020B0604020202020204" pitchFamily="34" charset="0"/>
                        <a:buChar char="•"/>
                      </a:pPr>
                      <a:r>
                        <a:rPr lang="en-US" sz="1200" kern="0" dirty="0" smtClean="0">
                          <a:latin typeface="Georgia" panose="02040502050405020303" pitchFamily="18" charset="0"/>
                        </a:rPr>
                        <a:t>Introduction</a:t>
                      </a:r>
                    </a:p>
                    <a:p>
                      <a:pPr marL="914239" lvl="1" indent="-457200">
                        <a:buFont typeface="Arial" panose="020B0604020202020204" pitchFamily="34" charset="0"/>
                        <a:buChar char="•"/>
                      </a:pPr>
                      <a:r>
                        <a:rPr lang="en-US" sz="1200" kern="0" dirty="0" smtClean="0">
                          <a:latin typeface="Georgia" panose="02040502050405020303" pitchFamily="18" charset="0"/>
                        </a:rPr>
                        <a:t>Project Charter</a:t>
                      </a:r>
                    </a:p>
                  </a:txBody>
                  <a:tcPr marL="68580" marR="68580"/>
                </a:tc>
                <a:tc>
                  <a:txBody>
                    <a:bodyPr/>
                    <a:lstStyle/>
                    <a:p>
                      <a:pPr algn="ctr"/>
                      <a:endParaRPr lang="en-US" sz="1400" b="0" dirty="0" smtClean="0">
                        <a:solidFill>
                          <a:schemeClr val="tx1"/>
                        </a:solidFill>
                        <a:latin typeface="Georgia" panose="02040502050405020303" pitchFamily="18" charset="0"/>
                      </a:endParaRPr>
                    </a:p>
                    <a:p>
                      <a:pPr algn="ctr"/>
                      <a:r>
                        <a:rPr lang="en-US" sz="1400" b="0" dirty="0" smtClean="0">
                          <a:solidFill>
                            <a:schemeClr val="tx1"/>
                          </a:solidFill>
                          <a:latin typeface="Georgia" panose="02040502050405020303" pitchFamily="18" charset="0"/>
                        </a:rPr>
                        <a:t>Benjamin</a:t>
                      </a:r>
                      <a:r>
                        <a:rPr lang="en-US" sz="1400" b="0" baseline="0" dirty="0" smtClean="0">
                          <a:solidFill>
                            <a:schemeClr val="tx1"/>
                          </a:solidFill>
                          <a:latin typeface="Georgia" panose="02040502050405020303" pitchFamily="18" charset="0"/>
                        </a:rPr>
                        <a:t> E.</a:t>
                      </a:r>
                    </a:p>
                  </a:txBody>
                  <a:tcPr marL="68580" marR="68580"/>
                </a:tc>
                <a:tc>
                  <a:txBody>
                    <a:bodyPr/>
                    <a:lstStyle/>
                    <a:p>
                      <a:pPr marL="0" marR="0" indent="0" algn="ctr" defTabSz="914079" rtl="0" eaLnBrk="1" fontAlgn="auto" latinLnBrk="0" hangingPunct="1">
                        <a:lnSpc>
                          <a:spcPct val="100000"/>
                        </a:lnSpc>
                        <a:spcBef>
                          <a:spcPts val="0"/>
                        </a:spcBef>
                        <a:spcAft>
                          <a:spcPts val="0"/>
                        </a:spcAft>
                        <a:buClrTx/>
                        <a:buSzTx/>
                        <a:buFontTx/>
                        <a:buNone/>
                        <a:tabLst/>
                        <a:defRPr/>
                      </a:pPr>
                      <a:endParaRPr lang="en-US" sz="1400" b="0" dirty="0" smtClean="0">
                        <a:solidFill>
                          <a:schemeClr val="tx1"/>
                        </a:solidFill>
                        <a:latin typeface="Georgia" panose="02040502050405020303" pitchFamily="18" charset="0"/>
                      </a:endParaRPr>
                    </a:p>
                    <a:p>
                      <a:pPr marL="0" marR="0" indent="0" algn="ctr" defTabSz="914079"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Georgia" panose="02040502050405020303" pitchFamily="18" charset="0"/>
                        </a:rPr>
                        <a:t>10min</a:t>
                      </a:r>
                    </a:p>
                    <a:p>
                      <a:pPr marL="0" marR="0" indent="0" algn="ctr" defTabSz="914079"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Georgia" panose="02040502050405020303" pitchFamily="18" charset="0"/>
                        </a:rPr>
                        <a:t>5min</a:t>
                      </a:r>
                    </a:p>
                  </a:txBody>
                  <a:tcPr marL="68580" marR="68580"/>
                </a:tc>
              </a:tr>
              <a:tr h="609600">
                <a:tc>
                  <a:txBody>
                    <a:bodyPr/>
                    <a:lstStyle/>
                    <a:p>
                      <a:pPr algn="l"/>
                      <a:r>
                        <a:rPr lang="en-US" sz="1400" b="1" dirty="0" smtClean="0">
                          <a:solidFill>
                            <a:schemeClr val="tx1"/>
                          </a:solidFill>
                          <a:latin typeface="Georgia" panose="02040502050405020303" pitchFamily="18" charset="0"/>
                        </a:rPr>
                        <a:t>2. Methodology</a:t>
                      </a:r>
                    </a:p>
                  </a:txBody>
                  <a:tcPr marL="68580" marR="68580"/>
                </a:tc>
                <a:tc>
                  <a:txBody>
                    <a:bodyPr/>
                    <a:lstStyle/>
                    <a:p>
                      <a:pPr algn="ctr"/>
                      <a:endParaRPr lang="en-US" sz="1400" b="0" dirty="0" smtClean="0">
                        <a:solidFill>
                          <a:schemeClr val="tx1"/>
                        </a:solidFill>
                        <a:latin typeface="Georgia" panose="02040502050405020303" pitchFamily="18" charset="0"/>
                      </a:endParaRPr>
                    </a:p>
                    <a:p>
                      <a:pPr algn="ctr"/>
                      <a:r>
                        <a:rPr lang="en-US" sz="1400" b="0" dirty="0" smtClean="0">
                          <a:solidFill>
                            <a:schemeClr val="tx1"/>
                          </a:solidFill>
                          <a:latin typeface="Georgia" panose="02040502050405020303" pitchFamily="18" charset="0"/>
                        </a:rPr>
                        <a:t>Benjamin</a:t>
                      </a:r>
                      <a:r>
                        <a:rPr lang="en-US" sz="1400" b="0" baseline="0" dirty="0" smtClean="0">
                          <a:solidFill>
                            <a:schemeClr val="tx1"/>
                          </a:solidFill>
                          <a:latin typeface="Georgia" panose="02040502050405020303" pitchFamily="18" charset="0"/>
                        </a:rPr>
                        <a:t> E.</a:t>
                      </a:r>
                    </a:p>
                  </a:txBody>
                  <a:tcPr marL="68580" marR="68580"/>
                </a:tc>
                <a:tc>
                  <a:txBody>
                    <a:bodyPr/>
                    <a:lstStyle/>
                    <a:p>
                      <a:pPr algn="ctr"/>
                      <a:endParaRPr lang="en-US" sz="1400" b="0" dirty="0" smtClean="0">
                        <a:solidFill>
                          <a:schemeClr val="tx1"/>
                        </a:solidFill>
                        <a:latin typeface="Georgia" panose="02040502050405020303" pitchFamily="18" charset="0"/>
                      </a:endParaRPr>
                    </a:p>
                    <a:p>
                      <a:pPr algn="ctr"/>
                      <a:r>
                        <a:rPr lang="en-US" sz="1400" b="0" dirty="0" smtClean="0">
                          <a:solidFill>
                            <a:schemeClr val="tx1"/>
                          </a:solidFill>
                          <a:latin typeface="Georgia" panose="02040502050405020303" pitchFamily="18" charset="0"/>
                        </a:rPr>
                        <a:t>10min</a:t>
                      </a:r>
                      <a:endParaRPr lang="en-US" sz="1400" b="0" dirty="0">
                        <a:solidFill>
                          <a:schemeClr val="tx1"/>
                        </a:solidFill>
                        <a:latin typeface="Georgia" panose="02040502050405020303" pitchFamily="18" charset="0"/>
                      </a:endParaRPr>
                    </a:p>
                  </a:txBody>
                  <a:tcPr marL="68580" marR="68580"/>
                </a:tc>
              </a:tr>
              <a:tr h="762000">
                <a:tc>
                  <a:txBody>
                    <a:bodyPr/>
                    <a:lstStyle/>
                    <a:p>
                      <a:pPr algn="l"/>
                      <a:r>
                        <a:rPr lang="en-US" sz="1400" b="1" dirty="0" smtClean="0">
                          <a:solidFill>
                            <a:schemeClr val="tx1"/>
                          </a:solidFill>
                          <a:latin typeface="Georgia" panose="02040502050405020303" pitchFamily="18" charset="0"/>
                        </a:rPr>
                        <a:t>3. Executive Summary</a:t>
                      </a:r>
                    </a:p>
                    <a:p>
                      <a:pPr marL="742950" lvl="1" indent="-285750" algn="l">
                        <a:buFont typeface="Arial" panose="020B0604020202020204" pitchFamily="34" charset="0"/>
                        <a:buChar char="•"/>
                      </a:pPr>
                      <a:r>
                        <a:rPr lang="en-US" sz="1200" b="0" dirty="0" smtClean="0">
                          <a:solidFill>
                            <a:schemeClr val="tx1"/>
                          </a:solidFill>
                          <a:latin typeface="Georgia" panose="02040502050405020303" pitchFamily="18" charset="0"/>
                        </a:rPr>
                        <a:t>Mature</a:t>
                      </a:r>
                      <a:r>
                        <a:rPr lang="en-US" sz="1200" b="0" baseline="0" dirty="0" smtClean="0">
                          <a:solidFill>
                            <a:schemeClr val="tx1"/>
                          </a:solidFill>
                          <a:latin typeface="Georgia" panose="02040502050405020303" pitchFamily="18" charset="0"/>
                        </a:rPr>
                        <a:t> product insights</a:t>
                      </a:r>
                      <a:endParaRPr lang="en-US" sz="1200" b="0" dirty="0" smtClean="0">
                        <a:solidFill>
                          <a:schemeClr val="tx1"/>
                        </a:solidFill>
                        <a:latin typeface="Georgia" panose="02040502050405020303" pitchFamily="18" charset="0"/>
                      </a:endParaRPr>
                    </a:p>
                    <a:p>
                      <a:pPr marL="742950" lvl="1" indent="-285750" algn="l">
                        <a:buFont typeface="Arial" panose="020B0604020202020204" pitchFamily="34" charset="0"/>
                        <a:buChar char="•"/>
                      </a:pPr>
                      <a:r>
                        <a:rPr lang="en-US" sz="1200" b="0" dirty="0" smtClean="0">
                          <a:solidFill>
                            <a:schemeClr val="tx1"/>
                          </a:solidFill>
                          <a:latin typeface="Georgia" panose="02040502050405020303" pitchFamily="18" charset="0"/>
                        </a:rPr>
                        <a:t>New</a:t>
                      </a:r>
                      <a:r>
                        <a:rPr lang="en-US" sz="1200" b="0" baseline="0" dirty="0" smtClean="0">
                          <a:solidFill>
                            <a:schemeClr val="tx1"/>
                          </a:solidFill>
                          <a:latin typeface="Georgia" panose="02040502050405020303" pitchFamily="18" charset="0"/>
                        </a:rPr>
                        <a:t> product insights</a:t>
                      </a:r>
                      <a:endParaRPr lang="en-US" sz="1200" b="0" dirty="0" smtClean="0">
                        <a:solidFill>
                          <a:schemeClr val="tx1"/>
                        </a:solidFill>
                        <a:latin typeface="Georgia" panose="02040502050405020303" pitchFamily="18" charset="0"/>
                      </a:endParaRPr>
                    </a:p>
                  </a:txBody>
                  <a:tcPr marL="68580" marR="68580"/>
                </a:tc>
                <a:tc>
                  <a:txBody>
                    <a:bodyPr/>
                    <a:lstStyle/>
                    <a:p>
                      <a:pPr algn="ctr"/>
                      <a:endParaRPr lang="en-US" sz="1400" b="0" dirty="0" smtClean="0">
                        <a:solidFill>
                          <a:schemeClr val="tx1"/>
                        </a:solidFill>
                        <a:latin typeface="Georgia" panose="02040502050405020303" pitchFamily="18" charset="0"/>
                      </a:endParaRPr>
                    </a:p>
                    <a:p>
                      <a:pPr algn="ctr"/>
                      <a:r>
                        <a:rPr lang="en-US" sz="1400" b="0" dirty="0" err="1" smtClean="0">
                          <a:solidFill>
                            <a:schemeClr val="tx1"/>
                          </a:solidFill>
                          <a:latin typeface="Georgia" panose="02040502050405020303" pitchFamily="18" charset="0"/>
                        </a:rPr>
                        <a:t>Anqi</a:t>
                      </a:r>
                      <a:r>
                        <a:rPr lang="en-US" sz="1400" b="0" dirty="0" smtClean="0">
                          <a:solidFill>
                            <a:schemeClr val="tx1"/>
                          </a:solidFill>
                          <a:latin typeface="Georgia" panose="02040502050405020303" pitchFamily="18" charset="0"/>
                        </a:rPr>
                        <a:t> H.</a:t>
                      </a:r>
                      <a:endParaRPr lang="en-US" sz="1400" b="0" dirty="0">
                        <a:solidFill>
                          <a:schemeClr val="tx1"/>
                        </a:solidFill>
                        <a:latin typeface="Georgia" panose="02040502050405020303" pitchFamily="18" charset="0"/>
                      </a:endParaRPr>
                    </a:p>
                  </a:txBody>
                  <a:tcPr marL="68580" marR="68580"/>
                </a:tc>
                <a:tc>
                  <a:txBody>
                    <a:bodyPr/>
                    <a:lstStyle/>
                    <a:p>
                      <a:pPr algn="ctr"/>
                      <a:endParaRPr lang="en-US" sz="1400" b="0" dirty="0" smtClean="0">
                        <a:solidFill>
                          <a:schemeClr val="tx1"/>
                        </a:solidFill>
                        <a:latin typeface="Georgia" panose="02040502050405020303" pitchFamily="18" charset="0"/>
                      </a:endParaRPr>
                    </a:p>
                    <a:p>
                      <a:pPr algn="ctr"/>
                      <a:r>
                        <a:rPr lang="en-US" sz="1400" b="0" dirty="0" smtClean="0">
                          <a:solidFill>
                            <a:schemeClr val="tx1"/>
                          </a:solidFill>
                          <a:latin typeface="Georgia" panose="02040502050405020303" pitchFamily="18" charset="0"/>
                        </a:rPr>
                        <a:t>20min</a:t>
                      </a:r>
                      <a:endParaRPr lang="en-US" sz="1400" b="0" dirty="0">
                        <a:solidFill>
                          <a:schemeClr val="tx1"/>
                        </a:solidFill>
                        <a:latin typeface="Georgia" panose="02040502050405020303" pitchFamily="18" charset="0"/>
                      </a:endParaRPr>
                    </a:p>
                  </a:txBody>
                  <a:tcPr marL="68580" marR="68580"/>
                </a:tc>
              </a:tr>
              <a:tr h="685800">
                <a:tc>
                  <a:txBody>
                    <a:bodyPr/>
                    <a:lstStyle/>
                    <a:p>
                      <a:pPr algn="l"/>
                      <a:r>
                        <a:rPr lang="en-US" sz="1400" b="1" dirty="0" smtClean="0">
                          <a:solidFill>
                            <a:schemeClr val="tx1"/>
                          </a:solidFill>
                          <a:latin typeface="Georgia" panose="02040502050405020303" pitchFamily="18" charset="0"/>
                        </a:rPr>
                        <a:t>4. Mature Product</a:t>
                      </a:r>
                    </a:p>
                    <a:p>
                      <a:pPr algn="l"/>
                      <a:endParaRPr lang="en-US" sz="1400" b="1" dirty="0">
                        <a:solidFill>
                          <a:schemeClr val="tx1"/>
                        </a:solidFill>
                        <a:latin typeface="Georgia" panose="02040502050405020303" pitchFamily="18" charset="0"/>
                      </a:endParaRPr>
                    </a:p>
                  </a:txBody>
                  <a:tcPr marL="68580" marR="68580"/>
                </a:tc>
                <a:tc>
                  <a:txBody>
                    <a:bodyPr/>
                    <a:lstStyle/>
                    <a:p>
                      <a:pPr algn="ctr"/>
                      <a:r>
                        <a:rPr lang="en-US" sz="1400" b="0" dirty="0" smtClean="0">
                          <a:solidFill>
                            <a:schemeClr val="tx1"/>
                          </a:solidFill>
                          <a:latin typeface="Georgia" panose="02040502050405020303" pitchFamily="18" charset="0"/>
                        </a:rPr>
                        <a:t>Shuang W.</a:t>
                      </a:r>
                      <a:endParaRPr lang="en-US" sz="1400" b="0" dirty="0">
                        <a:solidFill>
                          <a:schemeClr val="tx1"/>
                        </a:solidFill>
                        <a:latin typeface="Georgia" panose="02040502050405020303" pitchFamily="18" charset="0"/>
                      </a:endParaRPr>
                    </a:p>
                  </a:txBody>
                  <a:tcPr marL="68580" marR="68580"/>
                </a:tc>
                <a:tc>
                  <a:txBody>
                    <a:bodyPr/>
                    <a:lstStyle/>
                    <a:p>
                      <a:pPr algn="ctr"/>
                      <a:r>
                        <a:rPr lang="en-US" sz="1400" b="0" dirty="0" smtClean="0">
                          <a:solidFill>
                            <a:schemeClr val="tx1"/>
                          </a:solidFill>
                          <a:latin typeface="Georgia" panose="02040502050405020303" pitchFamily="18" charset="0"/>
                        </a:rPr>
                        <a:t>20min</a:t>
                      </a:r>
                      <a:endParaRPr lang="en-US" sz="1400" b="0" dirty="0">
                        <a:solidFill>
                          <a:schemeClr val="tx1"/>
                        </a:solidFill>
                        <a:latin typeface="Georgia" panose="02040502050405020303" pitchFamily="18" charset="0"/>
                      </a:endParaRPr>
                    </a:p>
                  </a:txBody>
                  <a:tcPr marL="68580" marR="68580"/>
                </a:tc>
              </a:tr>
              <a:tr h="685800">
                <a:tc>
                  <a:txBody>
                    <a:bodyPr/>
                    <a:lstStyle/>
                    <a:p>
                      <a:pPr algn="l"/>
                      <a:r>
                        <a:rPr lang="en-US" sz="1400" b="1" dirty="0" smtClean="0">
                          <a:solidFill>
                            <a:schemeClr val="tx1"/>
                          </a:solidFill>
                          <a:latin typeface="Georgia" panose="02040502050405020303" pitchFamily="18" charset="0"/>
                        </a:rPr>
                        <a:t>5. New Product</a:t>
                      </a:r>
                      <a:endParaRPr lang="en-US" sz="1400" b="1" dirty="0">
                        <a:solidFill>
                          <a:schemeClr val="tx1"/>
                        </a:solidFill>
                        <a:latin typeface="Georgia" panose="02040502050405020303" pitchFamily="18" charset="0"/>
                      </a:endParaRPr>
                    </a:p>
                  </a:txBody>
                  <a:tcPr marL="68580" marR="68580"/>
                </a:tc>
                <a:tc>
                  <a:txBody>
                    <a:bodyPr/>
                    <a:lstStyle/>
                    <a:p>
                      <a:pPr marL="0" algn="ctr" defTabSz="914400" rtl="0" eaLnBrk="1" latinLnBrk="0" hangingPunct="1"/>
                      <a:r>
                        <a:rPr lang="en-US" sz="1400" b="0" kern="1200" dirty="0" smtClean="0">
                          <a:solidFill>
                            <a:schemeClr val="tx1"/>
                          </a:solidFill>
                          <a:latin typeface="Georgia" panose="02040502050405020303" pitchFamily="18" charset="0"/>
                          <a:ea typeface="+mn-ea"/>
                          <a:cs typeface="+mn-cs"/>
                        </a:rPr>
                        <a:t>Abhishek D.</a:t>
                      </a:r>
                      <a:endParaRPr lang="en-US" sz="1400" b="0" kern="1200" dirty="0">
                        <a:solidFill>
                          <a:schemeClr val="tx1"/>
                        </a:solidFill>
                        <a:latin typeface="Georgia" panose="02040502050405020303" pitchFamily="18" charset="0"/>
                        <a:ea typeface="+mn-ea"/>
                        <a:cs typeface="+mn-cs"/>
                      </a:endParaRPr>
                    </a:p>
                  </a:txBody>
                  <a:tcPr marL="68580" marR="68580"/>
                </a:tc>
                <a:tc>
                  <a:txBody>
                    <a:bodyPr/>
                    <a:lstStyle/>
                    <a:p>
                      <a:pPr algn="ctr"/>
                      <a:r>
                        <a:rPr lang="en-US" sz="1400" b="0" dirty="0" smtClean="0">
                          <a:solidFill>
                            <a:schemeClr val="tx1"/>
                          </a:solidFill>
                          <a:latin typeface="Georgia" panose="02040502050405020303" pitchFamily="18" charset="0"/>
                        </a:rPr>
                        <a:t>20min</a:t>
                      </a:r>
                      <a:endParaRPr lang="en-US" sz="1400" b="0" dirty="0">
                        <a:solidFill>
                          <a:schemeClr val="tx1"/>
                        </a:solidFill>
                        <a:latin typeface="Georgia" panose="02040502050405020303" pitchFamily="18" charset="0"/>
                      </a:endParaRPr>
                    </a:p>
                  </a:txBody>
                  <a:tcPr marL="68580" marR="68580"/>
                </a:tc>
              </a:tr>
              <a:tr h="762000">
                <a:tc>
                  <a:txBody>
                    <a:bodyPr/>
                    <a:lstStyle/>
                    <a:p>
                      <a:pPr algn="l"/>
                      <a:r>
                        <a:rPr lang="en-US" sz="1400" b="1" dirty="0" smtClean="0">
                          <a:solidFill>
                            <a:schemeClr val="tx1"/>
                          </a:solidFill>
                          <a:latin typeface="Georgia" panose="02040502050405020303" pitchFamily="18" charset="0"/>
                        </a:rPr>
                        <a:t>6. Wrap</a:t>
                      </a:r>
                      <a:r>
                        <a:rPr lang="en-US" sz="1400" b="1" baseline="0" dirty="0" smtClean="0">
                          <a:solidFill>
                            <a:schemeClr val="tx1"/>
                          </a:solidFill>
                          <a:latin typeface="Georgia" panose="02040502050405020303" pitchFamily="18" charset="0"/>
                        </a:rPr>
                        <a:t>-Up</a:t>
                      </a:r>
                      <a:endParaRPr lang="en-US" sz="1400" b="1" dirty="0">
                        <a:solidFill>
                          <a:schemeClr val="tx1"/>
                        </a:solidFill>
                        <a:latin typeface="Georgia" panose="02040502050405020303" pitchFamily="18" charset="0"/>
                      </a:endParaRPr>
                    </a:p>
                  </a:txBody>
                  <a:tcPr marL="68580" marR="68580"/>
                </a:tc>
                <a:tc>
                  <a:txBody>
                    <a:bodyPr/>
                    <a:lstStyle/>
                    <a:p>
                      <a:pPr marL="0" algn="ctr" defTabSz="914400" rtl="0" eaLnBrk="1" latinLnBrk="0" hangingPunct="1"/>
                      <a:r>
                        <a:rPr lang="en-US" sz="1400" b="0" kern="1200" dirty="0" smtClean="0">
                          <a:solidFill>
                            <a:schemeClr val="tx1"/>
                          </a:solidFill>
                          <a:latin typeface="Georgia" panose="02040502050405020303" pitchFamily="18" charset="0"/>
                          <a:ea typeface="+mn-ea"/>
                          <a:cs typeface="+mn-cs"/>
                        </a:rPr>
                        <a:t>Abhishek D.</a:t>
                      </a:r>
                      <a:endParaRPr lang="en-US" sz="1400" b="0" kern="1200" dirty="0">
                        <a:solidFill>
                          <a:schemeClr val="tx1"/>
                        </a:solidFill>
                        <a:latin typeface="Georgia" panose="02040502050405020303" pitchFamily="18" charset="0"/>
                        <a:ea typeface="+mn-ea"/>
                        <a:cs typeface="+mn-cs"/>
                      </a:endParaRPr>
                    </a:p>
                  </a:txBody>
                  <a:tcPr marL="68580" marR="68580"/>
                </a:tc>
                <a:tc>
                  <a:txBody>
                    <a:bodyPr/>
                    <a:lstStyle/>
                    <a:p>
                      <a:pPr algn="ctr"/>
                      <a:r>
                        <a:rPr lang="en-US" sz="1400" b="0" baseline="0" dirty="0" smtClean="0">
                          <a:solidFill>
                            <a:schemeClr val="tx1"/>
                          </a:solidFill>
                          <a:latin typeface="Georgia" panose="02040502050405020303" pitchFamily="18" charset="0"/>
                        </a:rPr>
                        <a:t>5 min</a:t>
                      </a:r>
                      <a:endParaRPr lang="en-US" sz="1400" b="0" dirty="0">
                        <a:solidFill>
                          <a:schemeClr val="tx1"/>
                        </a:solidFill>
                        <a:latin typeface="Georgia" panose="02040502050405020303" pitchFamily="18" charset="0"/>
                      </a:endParaRPr>
                    </a:p>
                  </a:txBody>
                  <a:tcPr marL="68580" marR="68580"/>
                </a:tc>
              </a:tr>
            </a:tbl>
          </a:graphicData>
        </a:graphic>
      </p:graphicFrame>
      <p:pic>
        <p:nvPicPr>
          <p:cNvPr id="6"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1459256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066800"/>
            <a:ext cx="5391195" cy="272425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187" y="3703347"/>
            <a:ext cx="5407408" cy="2763394"/>
          </a:xfrm>
          <a:prstGeom prst="rect">
            <a:avLst/>
          </a:prstGeom>
        </p:spPr>
      </p:pic>
      <p:sp>
        <p:nvSpPr>
          <p:cNvPr id="5" name="Title 1"/>
          <p:cNvSpPr txBox="1">
            <a:spLocks/>
          </p:cNvSpPr>
          <p:nvPr/>
        </p:nvSpPr>
        <p:spPr>
          <a:xfrm>
            <a:off x="476250" y="274638"/>
            <a:ext cx="8229600" cy="523876"/>
          </a:xfrm>
          <a:prstGeom prst="rect">
            <a:avLst/>
          </a:prstGeom>
        </p:spPr>
        <p:txBody>
          <a:bodyPr/>
          <a:lstStyle>
            <a:lvl1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mj-cs"/>
              </a:defRPr>
            </a:lvl1pPr>
            <a:lvl2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2pPr>
            <a:lvl3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3pPr>
            <a:lvl4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4pPr>
            <a:lvl5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5pPr>
            <a:lvl6pPr marL="457200" algn="l" rtl="0" fontAlgn="base">
              <a:spcBef>
                <a:spcPct val="0"/>
              </a:spcBef>
              <a:spcAft>
                <a:spcPct val="0"/>
              </a:spcAft>
              <a:defRPr sz="3200">
                <a:solidFill>
                  <a:schemeClr val="bg1"/>
                </a:solidFill>
                <a:latin typeface="Helvetica" pitchFamily="34" charset="0"/>
              </a:defRPr>
            </a:lvl6pPr>
            <a:lvl7pPr marL="914400" algn="l" rtl="0" fontAlgn="base">
              <a:spcBef>
                <a:spcPct val="0"/>
              </a:spcBef>
              <a:spcAft>
                <a:spcPct val="0"/>
              </a:spcAft>
              <a:defRPr sz="3200">
                <a:solidFill>
                  <a:schemeClr val="bg1"/>
                </a:solidFill>
                <a:latin typeface="Helvetica" pitchFamily="34" charset="0"/>
              </a:defRPr>
            </a:lvl7pPr>
            <a:lvl8pPr marL="1371600" algn="l" rtl="0" fontAlgn="base">
              <a:spcBef>
                <a:spcPct val="0"/>
              </a:spcBef>
              <a:spcAft>
                <a:spcPct val="0"/>
              </a:spcAft>
              <a:defRPr sz="3200">
                <a:solidFill>
                  <a:schemeClr val="bg1"/>
                </a:solidFill>
                <a:latin typeface="Helvetica" pitchFamily="34" charset="0"/>
              </a:defRPr>
            </a:lvl8pPr>
            <a:lvl9pPr marL="1828800" algn="l" rtl="0" fontAlgn="base">
              <a:spcBef>
                <a:spcPct val="0"/>
              </a:spcBef>
              <a:spcAft>
                <a:spcPct val="0"/>
              </a:spcAft>
              <a:defRPr sz="3200">
                <a:solidFill>
                  <a:schemeClr val="bg1"/>
                </a:solidFill>
                <a:latin typeface="Helvetica" pitchFamily="34" charset="0"/>
              </a:defRPr>
            </a:lvl9pPr>
          </a:lstStyle>
          <a:p>
            <a:r>
              <a:rPr lang="en-US" kern="0" dirty="0" smtClean="0"/>
              <a:t>Appendix 4. – </a:t>
            </a:r>
            <a:r>
              <a:rPr lang="en-US" kern="0" dirty="0" err="1" smtClean="0"/>
              <a:t>Nobivac</a:t>
            </a:r>
            <a:r>
              <a:rPr lang="en-US" kern="0" dirty="0" smtClean="0"/>
              <a:t> Clustering </a:t>
            </a:r>
            <a:endParaRPr lang="en-US" kern="0" dirty="0"/>
          </a:p>
        </p:txBody>
      </p:sp>
      <p:pic>
        <p:nvPicPr>
          <p:cNvPr id="8" name="bjClassifierImageBottom"/>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2794387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6250" y="274638"/>
            <a:ext cx="8229600" cy="523876"/>
          </a:xfrm>
          <a:prstGeom prst="rect">
            <a:avLst/>
          </a:prstGeom>
        </p:spPr>
        <p:txBody>
          <a:bodyPr/>
          <a:lstStyle>
            <a:lvl1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mj-cs"/>
              </a:defRPr>
            </a:lvl1pPr>
            <a:lvl2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2pPr>
            <a:lvl3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3pPr>
            <a:lvl4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4pPr>
            <a:lvl5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5pPr>
            <a:lvl6pPr marL="457200" algn="l" rtl="0" fontAlgn="base">
              <a:spcBef>
                <a:spcPct val="0"/>
              </a:spcBef>
              <a:spcAft>
                <a:spcPct val="0"/>
              </a:spcAft>
              <a:defRPr sz="3200">
                <a:solidFill>
                  <a:schemeClr val="bg1"/>
                </a:solidFill>
                <a:latin typeface="Helvetica" pitchFamily="34" charset="0"/>
              </a:defRPr>
            </a:lvl6pPr>
            <a:lvl7pPr marL="914400" algn="l" rtl="0" fontAlgn="base">
              <a:spcBef>
                <a:spcPct val="0"/>
              </a:spcBef>
              <a:spcAft>
                <a:spcPct val="0"/>
              </a:spcAft>
              <a:defRPr sz="3200">
                <a:solidFill>
                  <a:schemeClr val="bg1"/>
                </a:solidFill>
                <a:latin typeface="Helvetica" pitchFamily="34" charset="0"/>
              </a:defRPr>
            </a:lvl7pPr>
            <a:lvl8pPr marL="1371600" algn="l" rtl="0" fontAlgn="base">
              <a:spcBef>
                <a:spcPct val="0"/>
              </a:spcBef>
              <a:spcAft>
                <a:spcPct val="0"/>
              </a:spcAft>
              <a:defRPr sz="3200">
                <a:solidFill>
                  <a:schemeClr val="bg1"/>
                </a:solidFill>
                <a:latin typeface="Helvetica" pitchFamily="34" charset="0"/>
              </a:defRPr>
            </a:lvl8pPr>
            <a:lvl9pPr marL="1828800" algn="l" rtl="0" fontAlgn="base">
              <a:spcBef>
                <a:spcPct val="0"/>
              </a:spcBef>
              <a:spcAft>
                <a:spcPct val="0"/>
              </a:spcAft>
              <a:defRPr sz="3200">
                <a:solidFill>
                  <a:schemeClr val="bg1"/>
                </a:solidFill>
                <a:latin typeface="Helvetica" pitchFamily="34" charset="0"/>
              </a:defRPr>
            </a:lvl9pPr>
          </a:lstStyle>
          <a:p>
            <a:r>
              <a:rPr lang="en-US" kern="0" dirty="0" smtClean="0"/>
              <a:t>Appendix 4. – </a:t>
            </a:r>
            <a:r>
              <a:rPr lang="en-US" kern="0" dirty="0" err="1" smtClean="0"/>
              <a:t>Nobivac</a:t>
            </a:r>
            <a:r>
              <a:rPr lang="en-US" kern="0" dirty="0" smtClean="0"/>
              <a:t> Clustering </a:t>
            </a:r>
            <a:endParaRPr lang="en-US" kern="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2150" y="790408"/>
            <a:ext cx="5257800" cy="266887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8750" y="3352800"/>
            <a:ext cx="6324600" cy="3246783"/>
          </a:xfrm>
          <a:prstGeom prst="rect">
            <a:avLst/>
          </a:prstGeom>
        </p:spPr>
      </p:pic>
      <p:pic>
        <p:nvPicPr>
          <p:cNvPr id="8" name="bjClassifierImageBottom"/>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1998337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447800"/>
            <a:ext cx="6553200" cy="3362375"/>
          </a:xfrm>
          <a:prstGeom prst="rect">
            <a:avLst/>
          </a:prstGeom>
        </p:spPr>
      </p:pic>
      <p:sp>
        <p:nvSpPr>
          <p:cNvPr id="3" name="Title 1"/>
          <p:cNvSpPr txBox="1">
            <a:spLocks/>
          </p:cNvSpPr>
          <p:nvPr/>
        </p:nvSpPr>
        <p:spPr>
          <a:xfrm>
            <a:off x="476250" y="274638"/>
            <a:ext cx="8229600" cy="523876"/>
          </a:xfrm>
          <a:prstGeom prst="rect">
            <a:avLst/>
          </a:prstGeom>
        </p:spPr>
        <p:txBody>
          <a:bodyPr/>
          <a:lstStyle>
            <a:lvl1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mj-cs"/>
              </a:defRPr>
            </a:lvl1pPr>
            <a:lvl2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2pPr>
            <a:lvl3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3pPr>
            <a:lvl4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4pPr>
            <a:lvl5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5pPr>
            <a:lvl6pPr marL="457200" algn="l" rtl="0" fontAlgn="base">
              <a:spcBef>
                <a:spcPct val="0"/>
              </a:spcBef>
              <a:spcAft>
                <a:spcPct val="0"/>
              </a:spcAft>
              <a:defRPr sz="3200">
                <a:solidFill>
                  <a:schemeClr val="bg1"/>
                </a:solidFill>
                <a:latin typeface="Helvetica" pitchFamily="34" charset="0"/>
              </a:defRPr>
            </a:lvl6pPr>
            <a:lvl7pPr marL="914400" algn="l" rtl="0" fontAlgn="base">
              <a:spcBef>
                <a:spcPct val="0"/>
              </a:spcBef>
              <a:spcAft>
                <a:spcPct val="0"/>
              </a:spcAft>
              <a:defRPr sz="3200">
                <a:solidFill>
                  <a:schemeClr val="bg1"/>
                </a:solidFill>
                <a:latin typeface="Helvetica" pitchFamily="34" charset="0"/>
              </a:defRPr>
            </a:lvl7pPr>
            <a:lvl8pPr marL="1371600" algn="l" rtl="0" fontAlgn="base">
              <a:spcBef>
                <a:spcPct val="0"/>
              </a:spcBef>
              <a:spcAft>
                <a:spcPct val="0"/>
              </a:spcAft>
              <a:defRPr sz="3200">
                <a:solidFill>
                  <a:schemeClr val="bg1"/>
                </a:solidFill>
                <a:latin typeface="Helvetica" pitchFamily="34" charset="0"/>
              </a:defRPr>
            </a:lvl8pPr>
            <a:lvl9pPr marL="1828800" algn="l" rtl="0" fontAlgn="base">
              <a:spcBef>
                <a:spcPct val="0"/>
              </a:spcBef>
              <a:spcAft>
                <a:spcPct val="0"/>
              </a:spcAft>
              <a:defRPr sz="3200">
                <a:solidFill>
                  <a:schemeClr val="bg1"/>
                </a:solidFill>
                <a:latin typeface="Helvetica" pitchFamily="34" charset="0"/>
              </a:defRPr>
            </a:lvl9pPr>
          </a:lstStyle>
          <a:p>
            <a:r>
              <a:rPr lang="en-US" kern="0" dirty="0" smtClean="0"/>
              <a:t>Appendix 4. – </a:t>
            </a:r>
            <a:r>
              <a:rPr lang="en-US" kern="0" dirty="0" err="1" smtClean="0"/>
              <a:t>Nobivac</a:t>
            </a:r>
            <a:r>
              <a:rPr lang="en-US" kern="0" dirty="0" smtClean="0"/>
              <a:t> Clustering </a:t>
            </a:r>
            <a:endParaRPr lang="en-US" kern="0" dirty="0"/>
          </a:p>
        </p:txBody>
      </p:sp>
      <p:pic>
        <p:nvPicPr>
          <p:cNvPr id="7"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171086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5 – </a:t>
            </a:r>
            <a:r>
              <a:rPr lang="en-US" dirty="0" err="1" smtClean="0"/>
              <a:t>Activyl</a:t>
            </a:r>
            <a:r>
              <a:rPr lang="en-US" dirty="0" smtClean="0"/>
              <a:t> Clustering by Type </a:t>
            </a:r>
            <a:endParaRPr lang="en-US" dirty="0"/>
          </a:p>
        </p:txBody>
      </p:sp>
      <p:graphicFrame>
        <p:nvGraphicFramePr>
          <p:cNvPr id="4" name="Table 3"/>
          <p:cNvGraphicFramePr>
            <a:graphicFrameLocks noGrp="1"/>
          </p:cNvGraphicFramePr>
          <p:nvPr>
            <p:extLst/>
          </p:nvPr>
        </p:nvGraphicFramePr>
        <p:xfrm>
          <a:off x="1085850" y="2114550"/>
          <a:ext cx="5915025" cy="2449355"/>
        </p:xfrm>
        <a:graphic>
          <a:graphicData uri="http://schemas.openxmlformats.org/drawingml/2006/table">
            <a:tbl>
              <a:tblPr>
                <a:tableStyleId>{5C22544A-7EE6-4342-B048-85BDC9FD1C3A}</a:tableStyleId>
              </a:tblPr>
              <a:tblGrid>
                <a:gridCol w="657225"/>
                <a:gridCol w="657225"/>
                <a:gridCol w="657225"/>
                <a:gridCol w="657225"/>
                <a:gridCol w="657225"/>
                <a:gridCol w="657225"/>
                <a:gridCol w="657225"/>
                <a:gridCol w="657225"/>
                <a:gridCol w="657225"/>
              </a:tblGrid>
              <a:tr h="134303">
                <a:tc gridSpan="9">
                  <a:txBody>
                    <a:bodyPr/>
                    <a:lstStyle/>
                    <a:p>
                      <a:pPr algn="ctr" fontAlgn="b"/>
                      <a:r>
                        <a:rPr lang="en-US" sz="800" u="none" strike="noStrike">
                          <a:effectLst/>
                        </a:rPr>
                        <a:t>Cluster Model 1</a:t>
                      </a:r>
                      <a:endParaRPr lang="en-US" sz="800" b="0" i="0" u="none" strike="noStrike">
                        <a:solidFill>
                          <a:srgbClr val="000000"/>
                        </a:solidFill>
                        <a:effectLst/>
                        <a:latin typeface="Calibri" panose="020F0502020204030204" pitchFamily="34" charset="0"/>
                      </a:endParaRPr>
                    </a:p>
                  </a:txBody>
                  <a:tcPr marL="7144" marR="7144" marT="7144"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2875">
                <a:tc rowSpan="2">
                  <a:txBody>
                    <a:bodyPr/>
                    <a:lstStyle/>
                    <a:p>
                      <a:pPr algn="ctr" fontAlgn="ctr"/>
                      <a:r>
                        <a:rPr lang="en-US" sz="800" u="none" strike="noStrike">
                          <a:effectLst/>
                        </a:rPr>
                        <a:t>C1</a:t>
                      </a:r>
                      <a:endParaRPr lang="en-US" sz="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US" sz="800" u="none" strike="noStrike">
                          <a:effectLst/>
                        </a:rPr>
                        <a:t>104482</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112173</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107502</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116338</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115236</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113603</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104695</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099646</a:t>
                      </a:r>
                      <a:endParaRPr lang="en-US" sz="800" b="0" i="0" u="none" strike="noStrike">
                        <a:solidFill>
                          <a:srgbClr val="000000"/>
                        </a:solidFill>
                        <a:effectLst/>
                        <a:latin typeface="Verdana" panose="020B0604030504040204" pitchFamily="34" charset="0"/>
                      </a:endParaRPr>
                    </a:p>
                  </a:txBody>
                  <a:tcPr marL="7144" marR="7144" marT="7144" marB="0" anchor="b"/>
                </a:tc>
              </a:tr>
              <a:tr h="671513">
                <a:tc vMerge="1">
                  <a:txBody>
                    <a:bodyPr/>
                    <a:lstStyle/>
                    <a:p>
                      <a:endParaRPr lang="en-US"/>
                    </a:p>
                  </a:txBody>
                  <a:tcPr/>
                </a:tc>
                <a:tc>
                  <a:txBody>
                    <a:bodyPr/>
                    <a:lstStyle/>
                    <a:p>
                      <a:pPr algn="l" fontAlgn="b"/>
                      <a:r>
                        <a:rPr lang="en-US" sz="800" u="none" strike="noStrike">
                          <a:effectLst/>
                        </a:rPr>
                        <a:t>Activyl® Toy Dogs/Puppies 6 X 6 X 0.51ML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Small Dogs/Puppies 6 X 6 X 0.77ML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Medium Dogs/Puppies 6 X 6 X 1.54ML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Large Dogs/Puppies 6 X 6 X 3.08ML </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Toy Dogs/Puppies 22 X 1 X 0.51ML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Small Dogs/Puppies 22 X 1 X 0.77ML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Medium Dogs/Puppies 22 X 1 X 1.54ML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Large Dogs/Puppies 22 X 1 X 3.08ML </a:t>
                      </a:r>
                      <a:endParaRPr lang="en-US" sz="800" b="0" i="0" u="none" strike="noStrike">
                        <a:solidFill>
                          <a:srgbClr val="000000"/>
                        </a:solidFill>
                        <a:effectLst/>
                        <a:latin typeface="Verdana" panose="020B0604030504040204" pitchFamily="34" charset="0"/>
                      </a:endParaRPr>
                    </a:p>
                  </a:txBody>
                  <a:tcPr marL="7144" marR="7144" marT="7144" marB="0" anchor="b"/>
                </a:tc>
              </a:tr>
              <a:tr h="142875">
                <a:tc rowSpan="2">
                  <a:txBody>
                    <a:bodyPr/>
                    <a:lstStyle/>
                    <a:p>
                      <a:pPr algn="ctr" fontAlgn="ctr"/>
                      <a:r>
                        <a:rPr lang="en-US" sz="800" u="none" strike="noStrike">
                          <a:effectLst/>
                        </a:rPr>
                        <a:t>C2</a:t>
                      </a:r>
                      <a:endParaRPr lang="en-US" sz="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US" sz="800" u="none" strike="noStrike">
                          <a:effectLst/>
                        </a:rPr>
                        <a:t>044973</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118926</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106980</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026072</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7144" marR="7144" marT="7144" marB="0" anchor="b"/>
                </a:tc>
              </a:tr>
              <a:tr h="423386">
                <a:tc vMerge="1">
                  <a:txBody>
                    <a:bodyPr/>
                    <a:lstStyle/>
                    <a:p>
                      <a:endParaRPr lang="en-US"/>
                    </a:p>
                  </a:txBody>
                  <a:tcPr/>
                </a:tc>
                <a:tc>
                  <a:txBody>
                    <a:bodyPr/>
                    <a:lstStyle/>
                    <a:p>
                      <a:pPr algn="l" fontAlgn="b"/>
                      <a:r>
                        <a:rPr lang="fi-FI" sz="800" u="none" strike="noStrike">
                          <a:effectLst/>
                        </a:rPr>
                        <a:t>Activyl® Kitten 6 X 6 X 0.51ML</a:t>
                      </a:r>
                      <a:endParaRPr lang="fi-FI"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Cats 6 X 6 X 1.0ML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fi-FI" sz="800" u="none" strike="noStrike">
                          <a:effectLst/>
                        </a:rPr>
                        <a:t>Activyl® Kitten 22 X 1 X 0.51ML</a:t>
                      </a:r>
                      <a:endParaRPr lang="fi-FI"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Cats 22 X 1 X 1.0ML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7144" marR="7144" marT="7144" marB="0" anchor="b"/>
                </a:tc>
              </a:tr>
              <a:tr h="148590">
                <a:tc rowSpan="2">
                  <a:txBody>
                    <a:bodyPr/>
                    <a:lstStyle/>
                    <a:p>
                      <a:pPr algn="ctr" fontAlgn="ctr"/>
                      <a:r>
                        <a:rPr lang="en-US" sz="800" u="none" strike="noStrike">
                          <a:effectLst/>
                        </a:rPr>
                        <a:t>C3</a:t>
                      </a:r>
                      <a:endParaRPr lang="en-US" sz="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US" sz="800" u="none" strike="noStrike">
                          <a:effectLst/>
                        </a:rPr>
                        <a:t>111632</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104721</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108760</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117105</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090869</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113314</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119643</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113408</a:t>
                      </a:r>
                      <a:endParaRPr lang="en-US" sz="800" b="0" i="0" u="none" strike="noStrike">
                        <a:solidFill>
                          <a:srgbClr val="000000"/>
                        </a:solidFill>
                        <a:effectLst/>
                        <a:latin typeface="Verdana" panose="020B0604030504040204" pitchFamily="34" charset="0"/>
                      </a:endParaRPr>
                    </a:p>
                  </a:txBody>
                  <a:tcPr marL="7144" marR="7144" marT="7144" marB="0" anchor="b"/>
                </a:tc>
              </a:tr>
              <a:tr h="785813">
                <a:tc vMerge="1">
                  <a:txBody>
                    <a:bodyPr/>
                    <a:lstStyle/>
                    <a:p>
                      <a:endParaRPr lang="en-US"/>
                    </a:p>
                  </a:txBody>
                  <a:tcPr/>
                </a:tc>
                <a:tc>
                  <a:txBody>
                    <a:bodyPr/>
                    <a:lstStyle/>
                    <a:p>
                      <a:pPr algn="l" fontAlgn="b"/>
                      <a:r>
                        <a:rPr lang="en-US" sz="800" u="none" strike="noStrike">
                          <a:effectLst/>
                        </a:rPr>
                        <a:t>Activyl® TICK PLUS Toy Dogs/Puppies 6 X 6 X 0.5ML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Small Dogs/Puppies 6 X 6 X 1.0ML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Medium Dogs/Puppies 6 X 6 X 2.0ML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Large Dogs/Puppies 6 X 6 X 4.0ML </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Toy Dogs/Puppies 22 X 1 X 0.5ML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Small Dogs/Puppies 22 X 1 X 1.0ML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Medium Dogs/Puppies 22 X 1 X 2.0ML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dirty="0" err="1">
                          <a:effectLst/>
                        </a:rPr>
                        <a:t>Activyl</a:t>
                      </a:r>
                      <a:r>
                        <a:rPr lang="en-US" sz="800" u="none" strike="noStrike" dirty="0">
                          <a:effectLst/>
                        </a:rPr>
                        <a:t>® TICK PLUS Large Dogs/Puppies 22 X 1 X 4.0ML </a:t>
                      </a:r>
                      <a:endParaRPr lang="en-US" sz="800" b="0" i="0" u="none" strike="noStrike" dirty="0">
                        <a:solidFill>
                          <a:srgbClr val="000000"/>
                        </a:solidFill>
                        <a:effectLst/>
                        <a:latin typeface="Verdana" panose="020B0604030504040204" pitchFamily="34" charset="0"/>
                      </a:endParaRPr>
                    </a:p>
                  </a:txBody>
                  <a:tcPr marL="7144" marR="7144" marT="7144" marB="0" anchor="b"/>
                </a:tc>
              </a:tr>
            </a:tbl>
          </a:graphicData>
        </a:graphic>
      </p:graphicFrame>
      <p:pic>
        <p:nvPicPr>
          <p:cNvPr id="7"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892856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5 – </a:t>
            </a:r>
            <a:r>
              <a:rPr lang="en-US" dirty="0" err="1" smtClean="0"/>
              <a:t>Activyl</a:t>
            </a:r>
            <a:r>
              <a:rPr lang="en-US" dirty="0" smtClean="0"/>
              <a:t> Clustering by Size </a:t>
            </a:r>
            <a:endParaRPr lang="en-US" dirty="0"/>
          </a:p>
        </p:txBody>
      </p:sp>
      <p:graphicFrame>
        <p:nvGraphicFramePr>
          <p:cNvPr id="3" name="Table 2"/>
          <p:cNvGraphicFramePr>
            <a:graphicFrameLocks noGrp="1"/>
          </p:cNvGraphicFramePr>
          <p:nvPr>
            <p:extLst/>
          </p:nvPr>
        </p:nvGraphicFramePr>
        <p:xfrm>
          <a:off x="1143000" y="2114550"/>
          <a:ext cx="5915025" cy="2659857"/>
        </p:xfrm>
        <a:graphic>
          <a:graphicData uri="http://schemas.openxmlformats.org/drawingml/2006/table">
            <a:tbl>
              <a:tblPr>
                <a:tableStyleId>{5C22544A-7EE6-4342-B048-85BDC9FD1C3A}</a:tableStyleId>
              </a:tblPr>
              <a:tblGrid>
                <a:gridCol w="657225"/>
                <a:gridCol w="657225"/>
                <a:gridCol w="657225"/>
                <a:gridCol w="657225"/>
                <a:gridCol w="657225"/>
                <a:gridCol w="657225"/>
                <a:gridCol w="657225"/>
                <a:gridCol w="657225"/>
                <a:gridCol w="657225"/>
              </a:tblGrid>
              <a:tr h="132874">
                <a:tc gridSpan="9">
                  <a:txBody>
                    <a:bodyPr/>
                    <a:lstStyle/>
                    <a:p>
                      <a:pPr algn="ctr" fontAlgn="b"/>
                      <a:r>
                        <a:rPr lang="en-US" sz="800" u="none" strike="noStrike">
                          <a:effectLst/>
                        </a:rPr>
                        <a:t>Cluster Model 2</a:t>
                      </a:r>
                      <a:endParaRPr lang="en-US" sz="800" b="0" i="0" u="none" strike="noStrike">
                        <a:solidFill>
                          <a:srgbClr val="000000"/>
                        </a:solidFill>
                        <a:effectLst/>
                        <a:latin typeface="Calibri" panose="020F0502020204030204" pitchFamily="34" charset="0"/>
                      </a:endParaRPr>
                    </a:p>
                  </a:txBody>
                  <a:tcPr marL="7144" marR="7144" marT="7144"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2875">
                <a:tc rowSpan="4">
                  <a:txBody>
                    <a:bodyPr/>
                    <a:lstStyle/>
                    <a:p>
                      <a:pPr algn="ctr" fontAlgn="ctr"/>
                      <a:r>
                        <a:rPr lang="en-US" sz="800" u="none" strike="noStrike">
                          <a:effectLst/>
                        </a:rPr>
                        <a:t>C1</a:t>
                      </a:r>
                      <a:endParaRPr lang="en-US" sz="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US" sz="800" u="none" strike="noStrike">
                          <a:effectLst/>
                        </a:rPr>
                        <a:t>104482</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112173</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107502</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116338</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044973</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118926</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115236</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113603</a:t>
                      </a:r>
                      <a:endParaRPr lang="en-US" sz="800" b="0" i="0" u="none" strike="noStrike">
                        <a:solidFill>
                          <a:srgbClr val="000000"/>
                        </a:solidFill>
                        <a:effectLst/>
                        <a:latin typeface="Verdana" panose="020B0604030504040204" pitchFamily="34" charset="0"/>
                      </a:endParaRPr>
                    </a:p>
                  </a:txBody>
                  <a:tcPr marL="7144" marR="7144" marT="7144" marB="0" anchor="b"/>
                </a:tc>
              </a:tr>
              <a:tr h="614363">
                <a:tc vMerge="1">
                  <a:txBody>
                    <a:bodyPr/>
                    <a:lstStyle/>
                    <a:p>
                      <a:endParaRPr lang="en-US"/>
                    </a:p>
                  </a:txBody>
                  <a:tcPr/>
                </a:tc>
                <a:tc>
                  <a:txBody>
                    <a:bodyPr/>
                    <a:lstStyle/>
                    <a:p>
                      <a:pPr algn="l" fontAlgn="b"/>
                      <a:r>
                        <a:rPr lang="en-US" sz="800" u="none" strike="noStrike">
                          <a:effectLst/>
                        </a:rPr>
                        <a:t>Activyl® Toy Dogs/Puppies 6 X 6 X 0.51ML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Small Dogs/Puppies 6 X 6 X 0.77ML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Medium Dogs/Puppies 6 X 6 X 1.54ML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Large Dogs/Puppies 6 X 6 X 3.08ML </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fi-FI" sz="800" u="none" strike="noStrike">
                          <a:effectLst/>
                        </a:rPr>
                        <a:t>Activyl® Kitten 6 X 6 X 0.51ML</a:t>
                      </a:r>
                      <a:endParaRPr lang="fi-FI"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Cats 6 X 6 X 1.0ML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Toy Dogs/Puppies 22 X 1 X 0.51ML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Small Dogs/Puppies 22 X 1 X 0.77ML</a:t>
                      </a:r>
                      <a:endParaRPr lang="en-US" sz="800" b="0" i="0" u="none" strike="noStrike">
                        <a:solidFill>
                          <a:srgbClr val="000000"/>
                        </a:solidFill>
                        <a:effectLst/>
                        <a:latin typeface="Verdana" panose="020B0604030504040204" pitchFamily="34" charset="0"/>
                      </a:endParaRPr>
                    </a:p>
                  </a:txBody>
                  <a:tcPr marL="7144" marR="7144" marT="7144" marB="0" anchor="b"/>
                </a:tc>
              </a:tr>
              <a:tr h="142875">
                <a:tc vMerge="1">
                  <a:txBody>
                    <a:bodyPr/>
                    <a:lstStyle/>
                    <a:p>
                      <a:endParaRPr lang="en-US"/>
                    </a:p>
                  </a:txBody>
                  <a:tcPr/>
                </a:tc>
                <a:tc>
                  <a:txBody>
                    <a:bodyPr/>
                    <a:lstStyle/>
                    <a:p>
                      <a:pPr algn="l" fontAlgn="b"/>
                      <a:r>
                        <a:rPr lang="en-US" sz="800" u="none" strike="noStrike">
                          <a:effectLst/>
                        </a:rPr>
                        <a:t>104695</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099646</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106980</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026072</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111632</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104721</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108760</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117105</a:t>
                      </a:r>
                      <a:endParaRPr lang="en-US" sz="800" b="0" i="0" u="none" strike="noStrike">
                        <a:solidFill>
                          <a:srgbClr val="000000"/>
                        </a:solidFill>
                        <a:effectLst/>
                        <a:latin typeface="Verdana" panose="020B0604030504040204" pitchFamily="34" charset="0"/>
                      </a:endParaRPr>
                    </a:p>
                  </a:txBody>
                  <a:tcPr marL="7144" marR="7144" marT="7144" marB="0" anchor="b"/>
                </a:tc>
              </a:tr>
              <a:tr h="666274">
                <a:tc vMerge="1">
                  <a:txBody>
                    <a:bodyPr/>
                    <a:lstStyle/>
                    <a:p>
                      <a:endParaRPr lang="en-US"/>
                    </a:p>
                  </a:txBody>
                  <a:tcPr/>
                </a:tc>
                <a:tc>
                  <a:txBody>
                    <a:bodyPr/>
                    <a:lstStyle/>
                    <a:p>
                      <a:pPr algn="l" fontAlgn="b"/>
                      <a:r>
                        <a:rPr lang="en-US" sz="800" u="none" strike="noStrike">
                          <a:effectLst/>
                        </a:rPr>
                        <a:t>Activyl® Medium Dogs/Puppies 22 X 1 X 1.54ML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Large Dogs/Puppies 22 X 1 X 3.08ML </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fi-FI" sz="800" u="none" strike="noStrike">
                          <a:effectLst/>
                        </a:rPr>
                        <a:t>Activyl® Kitten 22 X 1 X 0.51ML</a:t>
                      </a:r>
                      <a:endParaRPr lang="fi-FI"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Cats 22 X 1 X 1.0ML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Toy Dogs/Puppies 6 X 6 X 0.5ML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Small Dogs/Puppies 6 X 6 X 1.0ML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Medium Dogs/Puppies 6 X 6 X 2.0ML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Large Dogs/Puppies 6 X 6 X 4.0ML </a:t>
                      </a:r>
                      <a:endParaRPr lang="en-US" sz="800" b="0" i="0" u="none" strike="noStrike">
                        <a:solidFill>
                          <a:srgbClr val="000000"/>
                        </a:solidFill>
                        <a:effectLst/>
                        <a:latin typeface="Verdana" panose="020B0604030504040204" pitchFamily="34" charset="0"/>
                      </a:endParaRPr>
                    </a:p>
                  </a:txBody>
                  <a:tcPr marL="7144" marR="7144" marT="7144" marB="0" anchor="b"/>
                </a:tc>
              </a:tr>
              <a:tr h="142875">
                <a:tc rowSpan="2">
                  <a:txBody>
                    <a:bodyPr/>
                    <a:lstStyle/>
                    <a:p>
                      <a:pPr algn="ctr" fontAlgn="ctr"/>
                      <a:r>
                        <a:rPr lang="en-US" sz="800" u="none" strike="noStrike">
                          <a:effectLst/>
                        </a:rPr>
                        <a:t>C2</a:t>
                      </a:r>
                      <a:endParaRPr lang="en-US" sz="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US" sz="800" u="none" strike="noStrike">
                          <a:effectLst/>
                        </a:rPr>
                        <a:t>115236</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113603</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104695</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099646</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090869</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113314</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119643</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113408</a:t>
                      </a:r>
                      <a:endParaRPr lang="en-US" sz="800" b="0" i="0" u="none" strike="noStrike">
                        <a:solidFill>
                          <a:srgbClr val="000000"/>
                        </a:solidFill>
                        <a:effectLst/>
                        <a:latin typeface="Verdana" panose="020B0604030504040204" pitchFamily="34" charset="0"/>
                      </a:endParaRPr>
                    </a:p>
                  </a:txBody>
                  <a:tcPr marL="7144" marR="7144" marT="7144" marB="0" anchor="b"/>
                </a:tc>
              </a:tr>
              <a:tr h="742950">
                <a:tc vMerge="1">
                  <a:txBody>
                    <a:bodyPr/>
                    <a:lstStyle/>
                    <a:p>
                      <a:endParaRPr lang="en-US"/>
                    </a:p>
                  </a:txBody>
                  <a:tcPr/>
                </a:tc>
                <a:tc>
                  <a:txBody>
                    <a:bodyPr/>
                    <a:lstStyle/>
                    <a:p>
                      <a:pPr algn="l" fontAlgn="b"/>
                      <a:r>
                        <a:rPr lang="en-US" sz="800" u="none" strike="noStrike">
                          <a:effectLst/>
                        </a:rPr>
                        <a:t>Activyl® Toy Dogs/Puppies 22 X 1 X 0.51ML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Small Dogs/Puppies 22 X 1 X 0.77ML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Medium Dogs/Puppies 22 X 1 X 1.54ML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Large Dogs/Puppies 22 X 1 X 3.08ML </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Toy Dogs/Puppies 22 X 1 X 0.5ML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Small Dogs/Puppies 22 X 1 X 1.0ML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a:effectLst/>
                        </a:rPr>
                        <a:t>Activyl® TICK PLUS Medium Dogs/Puppies 22 X 1 X 2.0ML</a:t>
                      </a:r>
                      <a:endParaRPr lang="en-US" sz="800" b="0" i="0" u="none" strike="noStrike">
                        <a:solidFill>
                          <a:srgbClr val="000000"/>
                        </a:solidFill>
                        <a:effectLst/>
                        <a:latin typeface="Verdana" panose="020B0604030504040204" pitchFamily="34" charset="0"/>
                      </a:endParaRPr>
                    </a:p>
                  </a:txBody>
                  <a:tcPr marL="7144" marR="7144" marT="7144" marB="0" anchor="b"/>
                </a:tc>
                <a:tc>
                  <a:txBody>
                    <a:bodyPr/>
                    <a:lstStyle/>
                    <a:p>
                      <a:pPr algn="l" fontAlgn="b"/>
                      <a:r>
                        <a:rPr lang="en-US" sz="800" u="none" strike="noStrike" dirty="0" err="1">
                          <a:effectLst/>
                        </a:rPr>
                        <a:t>Activyl</a:t>
                      </a:r>
                      <a:r>
                        <a:rPr lang="en-US" sz="800" u="none" strike="noStrike" dirty="0">
                          <a:effectLst/>
                        </a:rPr>
                        <a:t>® TICK PLUS Large Dogs/Puppies 22 X 1 X 4.0ML </a:t>
                      </a:r>
                      <a:endParaRPr lang="en-US" sz="800" b="0" i="0" u="none" strike="noStrike" dirty="0">
                        <a:solidFill>
                          <a:srgbClr val="000000"/>
                        </a:solidFill>
                        <a:effectLst/>
                        <a:latin typeface="Verdana" panose="020B0604030504040204" pitchFamily="34" charset="0"/>
                      </a:endParaRPr>
                    </a:p>
                  </a:txBody>
                  <a:tcPr marL="7144" marR="7144" marT="7144" marB="0" anchor="b"/>
                </a:tc>
              </a:tr>
            </a:tbl>
          </a:graphicData>
        </a:graphic>
      </p:graphicFrame>
      <p:pic>
        <p:nvPicPr>
          <p:cNvPr id="7"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4187715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5</a:t>
            </a:r>
            <a:r>
              <a:rPr lang="en-US" sz="2100" dirty="0" smtClean="0"/>
              <a:t>– </a:t>
            </a:r>
            <a:r>
              <a:rPr lang="en-US" sz="2100" dirty="0" err="1"/>
              <a:t>Activyl</a:t>
            </a:r>
            <a:r>
              <a:rPr lang="en-US" sz="2100" dirty="0"/>
              <a:t> Clustering by Size &amp; Type </a:t>
            </a:r>
            <a:endParaRPr lang="en-US" dirty="0"/>
          </a:p>
        </p:txBody>
      </p:sp>
      <p:graphicFrame>
        <p:nvGraphicFramePr>
          <p:cNvPr id="4" name="Table 3"/>
          <p:cNvGraphicFramePr>
            <a:graphicFrameLocks noGrp="1"/>
          </p:cNvGraphicFramePr>
          <p:nvPr>
            <p:extLst/>
          </p:nvPr>
        </p:nvGraphicFramePr>
        <p:xfrm>
          <a:off x="2761540" y="1714500"/>
          <a:ext cx="2820965" cy="3914693"/>
        </p:xfrm>
        <a:graphic>
          <a:graphicData uri="http://schemas.openxmlformats.org/drawingml/2006/table">
            <a:tbl>
              <a:tblPr>
                <a:tableStyleId>{5C22544A-7EE6-4342-B048-85BDC9FD1C3A}</a:tableStyleId>
              </a:tblPr>
              <a:tblGrid>
                <a:gridCol w="564193"/>
                <a:gridCol w="564193"/>
                <a:gridCol w="564193"/>
                <a:gridCol w="564193"/>
                <a:gridCol w="564193"/>
              </a:tblGrid>
              <a:tr h="154949">
                <a:tc gridSpan="5">
                  <a:txBody>
                    <a:bodyPr/>
                    <a:lstStyle/>
                    <a:p>
                      <a:pPr algn="ctr" fontAlgn="b"/>
                      <a:r>
                        <a:rPr lang="en-US" sz="700" u="none" strike="noStrike">
                          <a:effectLst/>
                        </a:rPr>
                        <a:t>Cluster Model 3</a:t>
                      </a:r>
                      <a:endParaRPr lang="en-US" sz="700" b="0" i="0" u="none" strike="noStrike">
                        <a:solidFill>
                          <a:srgbClr val="000000"/>
                        </a:solidFill>
                        <a:effectLst/>
                        <a:latin typeface="Calibri" panose="020F0502020204030204" pitchFamily="34" charset="0"/>
                      </a:endParaRPr>
                    </a:p>
                  </a:txBody>
                  <a:tcPr marL="6133" marR="6133" marT="613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2651">
                <a:tc rowSpan="2">
                  <a:txBody>
                    <a:bodyPr/>
                    <a:lstStyle/>
                    <a:p>
                      <a:pPr algn="ctr" fontAlgn="ctr"/>
                      <a:r>
                        <a:rPr lang="en-US" sz="700" u="none" strike="noStrike">
                          <a:effectLst/>
                        </a:rPr>
                        <a:t>C1</a:t>
                      </a:r>
                      <a:endParaRPr lang="en-US" sz="700" b="0" i="0" u="none" strike="noStrike">
                        <a:solidFill>
                          <a:srgbClr val="000000"/>
                        </a:solidFill>
                        <a:effectLst/>
                        <a:latin typeface="Calibri" panose="020F0502020204030204" pitchFamily="34" charset="0"/>
                      </a:endParaRPr>
                    </a:p>
                  </a:txBody>
                  <a:tcPr marL="6133" marR="6133" marT="6133" marB="0" anchor="ctr"/>
                </a:tc>
                <a:tc>
                  <a:txBody>
                    <a:bodyPr/>
                    <a:lstStyle/>
                    <a:p>
                      <a:pPr algn="l" fontAlgn="b"/>
                      <a:r>
                        <a:rPr lang="en-US" sz="700" u="none" strike="noStrike">
                          <a:effectLst/>
                        </a:rPr>
                        <a:t>104482</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112173</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107502</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116338</a:t>
                      </a:r>
                      <a:endParaRPr lang="en-US" sz="700" b="0" i="0" u="none" strike="noStrike">
                        <a:solidFill>
                          <a:srgbClr val="000000"/>
                        </a:solidFill>
                        <a:effectLst/>
                        <a:latin typeface="Verdana" panose="020B0604030504040204" pitchFamily="34" charset="0"/>
                      </a:endParaRPr>
                    </a:p>
                  </a:txBody>
                  <a:tcPr marL="6133" marR="6133" marT="6133" marB="0" anchor="b"/>
                </a:tc>
              </a:tr>
              <a:tr h="527397">
                <a:tc vMerge="1">
                  <a:txBody>
                    <a:bodyPr/>
                    <a:lstStyle/>
                    <a:p>
                      <a:endParaRPr lang="en-US"/>
                    </a:p>
                  </a:txBody>
                  <a:tcPr/>
                </a:tc>
                <a:tc>
                  <a:txBody>
                    <a:bodyPr/>
                    <a:lstStyle/>
                    <a:p>
                      <a:pPr algn="l" fontAlgn="b"/>
                      <a:r>
                        <a:rPr lang="en-US" sz="700" u="none" strike="noStrike">
                          <a:effectLst/>
                        </a:rPr>
                        <a:t>Activyl® Toy Dogs/Puppies 6 X 6 X 0.51ML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Small Dogs/Puppies 6 X 6 X 0.77ML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Medium Dogs/Puppies 6 X 6 X 1.54ML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Large Dogs/Puppies 6 X 6 X 3.08ML </a:t>
                      </a:r>
                      <a:endParaRPr lang="en-US" sz="700" b="0" i="0" u="none" strike="noStrike">
                        <a:solidFill>
                          <a:srgbClr val="000000"/>
                        </a:solidFill>
                        <a:effectLst/>
                        <a:latin typeface="Verdana" panose="020B0604030504040204" pitchFamily="34" charset="0"/>
                      </a:endParaRPr>
                    </a:p>
                  </a:txBody>
                  <a:tcPr marL="6133" marR="6133" marT="6133" marB="0" anchor="b"/>
                </a:tc>
              </a:tr>
              <a:tr h="122651">
                <a:tc rowSpan="2">
                  <a:txBody>
                    <a:bodyPr/>
                    <a:lstStyle/>
                    <a:p>
                      <a:pPr algn="ctr" fontAlgn="ctr"/>
                      <a:r>
                        <a:rPr lang="en-US" sz="700" u="none" strike="noStrike">
                          <a:effectLst/>
                        </a:rPr>
                        <a:t>C2</a:t>
                      </a:r>
                      <a:endParaRPr lang="en-US" sz="700" b="0" i="0" u="none" strike="noStrike">
                        <a:solidFill>
                          <a:srgbClr val="000000"/>
                        </a:solidFill>
                        <a:effectLst/>
                        <a:latin typeface="Calibri" panose="020F0502020204030204" pitchFamily="34" charset="0"/>
                      </a:endParaRPr>
                    </a:p>
                  </a:txBody>
                  <a:tcPr marL="6133" marR="6133" marT="6133" marB="0" anchor="ctr"/>
                </a:tc>
                <a:tc>
                  <a:txBody>
                    <a:bodyPr/>
                    <a:lstStyle/>
                    <a:p>
                      <a:pPr algn="l" fontAlgn="b"/>
                      <a:r>
                        <a:rPr lang="en-US" sz="700" u="none" strike="noStrike">
                          <a:effectLst/>
                        </a:rPr>
                        <a:t>044973</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118926</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33" marR="6133" marT="613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6133" marR="6133" marT="6133" marB="0" anchor="b"/>
                </a:tc>
              </a:tr>
              <a:tr h="318892">
                <a:tc vMerge="1">
                  <a:txBody>
                    <a:bodyPr/>
                    <a:lstStyle/>
                    <a:p>
                      <a:endParaRPr lang="en-US"/>
                    </a:p>
                  </a:txBody>
                  <a:tcPr/>
                </a:tc>
                <a:tc>
                  <a:txBody>
                    <a:bodyPr/>
                    <a:lstStyle/>
                    <a:p>
                      <a:pPr algn="l" fontAlgn="b"/>
                      <a:r>
                        <a:rPr lang="fi-FI" sz="700" u="none" strike="noStrike">
                          <a:effectLst/>
                        </a:rPr>
                        <a:t>Activyl® Kitten 6 X 6 X 0.51ML</a:t>
                      </a:r>
                      <a:endParaRPr lang="fi-FI"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Cats 6 X 6 X 1.0ML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33" marR="6133" marT="613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6133" marR="6133" marT="6133" marB="0" anchor="b"/>
                </a:tc>
              </a:tr>
              <a:tr h="122651">
                <a:tc rowSpan="2">
                  <a:txBody>
                    <a:bodyPr/>
                    <a:lstStyle/>
                    <a:p>
                      <a:pPr algn="ctr" fontAlgn="ctr"/>
                      <a:r>
                        <a:rPr lang="en-US" sz="700" u="none" strike="noStrike">
                          <a:effectLst/>
                        </a:rPr>
                        <a:t>C3</a:t>
                      </a:r>
                      <a:endParaRPr lang="en-US" sz="700" b="0" i="0" u="none" strike="noStrike">
                        <a:solidFill>
                          <a:srgbClr val="000000"/>
                        </a:solidFill>
                        <a:effectLst/>
                        <a:latin typeface="Calibri" panose="020F0502020204030204" pitchFamily="34" charset="0"/>
                      </a:endParaRPr>
                    </a:p>
                  </a:txBody>
                  <a:tcPr marL="6133" marR="6133" marT="6133" marB="0" anchor="ctr"/>
                </a:tc>
                <a:tc>
                  <a:txBody>
                    <a:bodyPr/>
                    <a:lstStyle/>
                    <a:p>
                      <a:pPr algn="l" fontAlgn="b"/>
                      <a:r>
                        <a:rPr lang="en-US" sz="700" u="none" strike="noStrike">
                          <a:effectLst/>
                        </a:rPr>
                        <a:t>115236</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113603</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104695</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099646</a:t>
                      </a:r>
                      <a:endParaRPr lang="en-US" sz="700" b="0" i="0" u="none" strike="noStrike">
                        <a:solidFill>
                          <a:srgbClr val="000000"/>
                        </a:solidFill>
                        <a:effectLst/>
                        <a:latin typeface="Verdana" panose="020B0604030504040204" pitchFamily="34" charset="0"/>
                      </a:endParaRPr>
                    </a:p>
                  </a:txBody>
                  <a:tcPr marL="6133" marR="6133" marT="6133" marB="0" anchor="b"/>
                </a:tc>
              </a:tr>
              <a:tr h="527397">
                <a:tc vMerge="1">
                  <a:txBody>
                    <a:bodyPr/>
                    <a:lstStyle/>
                    <a:p>
                      <a:endParaRPr lang="en-US"/>
                    </a:p>
                  </a:txBody>
                  <a:tcPr/>
                </a:tc>
                <a:tc>
                  <a:txBody>
                    <a:bodyPr/>
                    <a:lstStyle/>
                    <a:p>
                      <a:pPr algn="l" fontAlgn="b"/>
                      <a:r>
                        <a:rPr lang="en-US" sz="700" u="none" strike="noStrike">
                          <a:effectLst/>
                        </a:rPr>
                        <a:t>Activyl® Toy Dogs/Puppies 22 X 1 X 0.51ML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Small Dogs/Puppies 22 X 1 X 0.77ML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Medium Dogs/Puppies 22 X 1 X 1.54ML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Large Dogs/Puppies 22 X 1 X 3.08ML </a:t>
                      </a:r>
                      <a:endParaRPr lang="en-US" sz="700" b="0" i="0" u="none" strike="noStrike">
                        <a:solidFill>
                          <a:srgbClr val="000000"/>
                        </a:solidFill>
                        <a:effectLst/>
                        <a:latin typeface="Verdana" panose="020B0604030504040204" pitchFamily="34" charset="0"/>
                      </a:endParaRPr>
                    </a:p>
                  </a:txBody>
                  <a:tcPr marL="6133" marR="6133" marT="6133" marB="0" anchor="b"/>
                </a:tc>
              </a:tr>
              <a:tr h="122651">
                <a:tc rowSpan="2">
                  <a:txBody>
                    <a:bodyPr/>
                    <a:lstStyle/>
                    <a:p>
                      <a:pPr algn="ctr" fontAlgn="ctr"/>
                      <a:r>
                        <a:rPr lang="en-US" sz="700" u="none" strike="noStrike">
                          <a:effectLst/>
                        </a:rPr>
                        <a:t>C4</a:t>
                      </a:r>
                      <a:endParaRPr lang="en-US" sz="700" b="0" i="0" u="none" strike="noStrike">
                        <a:solidFill>
                          <a:srgbClr val="000000"/>
                        </a:solidFill>
                        <a:effectLst/>
                        <a:latin typeface="Calibri" panose="020F0502020204030204" pitchFamily="34" charset="0"/>
                      </a:endParaRPr>
                    </a:p>
                  </a:txBody>
                  <a:tcPr marL="6133" marR="6133" marT="6133" marB="0" anchor="ctr"/>
                </a:tc>
                <a:tc>
                  <a:txBody>
                    <a:bodyPr/>
                    <a:lstStyle/>
                    <a:p>
                      <a:pPr algn="l" fontAlgn="b"/>
                      <a:r>
                        <a:rPr lang="en-US" sz="700" u="none" strike="noStrike">
                          <a:effectLst/>
                        </a:rPr>
                        <a:t>106980</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026072</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33" marR="6133" marT="613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6133" marR="6133" marT="6133" marB="0" anchor="b"/>
                </a:tc>
              </a:tr>
              <a:tr h="318892">
                <a:tc vMerge="1">
                  <a:txBody>
                    <a:bodyPr/>
                    <a:lstStyle/>
                    <a:p>
                      <a:endParaRPr lang="en-US"/>
                    </a:p>
                  </a:txBody>
                  <a:tcPr/>
                </a:tc>
                <a:tc>
                  <a:txBody>
                    <a:bodyPr/>
                    <a:lstStyle/>
                    <a:p>
                      <a:pPr algn="l" fontAlgn="b"/>
                      <a:r>
                        <a:rPr lang="fi-FI" sz="700" u="none" strike="noStrike">
                          <a:effectLst/>
                        </a:rPr>
                        <a:t>Activyl® Kitten 22 X 1 X 0.51ML</a:t>
                      </a:r>
                      <a:endParaRPr lang="fi-FI"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Cats 22 X 1 X 1.0ML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33" marR="6133" marT="613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6133" marR="6133" marT="6133" marB="0" anchor="b"/>
                </a:tc>
              </a:tr>
              <a:tr h="122651">
                <a:tc rowSpan="2">
                  <a:txBody>
                    <a:bodyPr/>
                    <a:lstStyle/>
                    <a:p>
                      <a:pPr algn="ctr" fontAlgn="ctr"/>
                      <a:r>
                        <a:rPr lang="en-US" sz="700" u="none" strike="noStrike">
                          <a:effectLst/>
                        </a:rPr>
                        <a:t>C5</a:t>
                      </a:r>
                      <a:endParaRPr lang="en-US" sz="700" b="0" i="0" u="none" strike="noStrike">
                        <a:solidFill>
                          <a:srgbClr val="000000"/>
                        </a:solidFill>
                        <a:effectLst/>
                        <a:latin typeface="Calibri" panose="020F0502020204030204" pitchFamily="34" charset="0"/>
                      </a:endParaRPr>
                    </a:p>
                  </a:txBody>
                  <a:tcPr marL="6133" marR="6133" marT="6133" marB="0" anchor="ctr"/>
                </a:tc>
                <a:tc>
                  <a:txBody>
                    <a:bodyPr/>
                    <a:lstStyle/>
                    <a:p>
                      <a:pPr algn="l" fontAlgn="b"/>
                      <a:r>
                        <a:rPr lang="en-US" sz="700" u="none" strike="noStrike">
                          <a:effectLst/>
                        </a:rPr>
                        <a:t>111632</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104721</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108760</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117105</a:t>
                      </a:r>
                      <a:endParaRPr lang="en-US" sz="700" b="0" i="0" u="none" strike="noStrike">
                        <a:solidFill>
                          <a:srgbClr val="000000"/>
                        </a:solidFill>
                        <a:effectLst/>
                        <a:latin typeface="Verdana" panose="020B0604030504040204" pitchFamily="34" charset="0"/>
                      </a:endParaRPr>
                    </a:p>
                  </a:txBody>
                  <a:tcPr marL="6133" marR="6133" marT="6133" marB="0" anchor="b"/>
                </a:tc>
              </a:tr>
              <a:tr h="631650">
                <a:tc vMerge="1">
                  <a:txBody>
                    <a:bodyPr/>
                    <a:lstStyle/>
                    <a:p>
                      <a:endParaRPr lang="en-US"/>
                    </a:p>
                  </a:txBody>
                  <a:tcPr/>
                </a:tc>
                <a:tc>
                  <a:txBody>
                    <a:bodyPr/>
                    <a:lstStyle/>
                    <a:p>
                      <a:pPr algn="l" fontAlgn="b"/>
                      <a:r>
                        <a:rPr lang="en-US" sz="700" u="none" strike="noStrike">
                          <a:effectLst/>
                        </a:rPr>
                        <a:t>Activyl® TICK PLUS Toy Dogs/Puppies 6 X 6 X 0.5ML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TICK PLUS Small Dogs/Puppies 6 X 6 X 1.0ML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TICK PLUS Medium Dogs/Puppies 6 X 6 X 2.0ML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TICK PLUS Large Dogs/Puppies 6 X 6 X 4.0ML </a:t>
                      </a:r>
                      <a:endParaRPr lang="en-US" sz="700" b="0" i="0" u="none" strike="noStrike">
                        <a:solidFill>
                          <a:srgbClr val="000000"/>
                        </a:solidFill>
                        <a:effectLst/>
                        <a:latin typeface="Verdana" panose="020B0604030504040204" pitchFamily="34" charset="0"/>
                      </a:endParaRPr>
                    </a:p>
                  </a:txBody>
                  <a:tcPr marL="6133" marR="6133" marT="6133" marB="0" anchor="b"/>
                </a:tc>
              </a:tr>
              <a:tr h="122651">
                <a:tc rowSpan="2">
                  <a:txBody>
                    <a:bodyPr/>
                    <a:lstStyle/>
                    <a:p>
                      <a:pPr algn="ctr" fontAlgn="ctr"/>
                      <a:r>
                        <a:rPr lang="en-US" sz="700" u="none" strike="noStrike">
                          <a:effectLst/>
                        </a:rPr>
                        <a:t>C6</a:t>
                      </a:r>
                      <a:endParaRPr lang="en-US" sz="700" b="0" i="0" u="none" strike="noStrike">
                        <a:solidFill>
                          <a:srgbClr val="000000"/>
                        </a:solidFill>
                        <a:effectLst/>
                        <a:latin typeface="Calibri" panose="020F0502020204030204" pitchFamily="34" charset="0"/>
                      </a:endParaRPr>
                    </a:p>
                  </a:txBody>
                  <a:tcPr marL="6133" marR="6133" marT="6133" marB="0" anchor="ctr"/>
                </a:tc>
                <a:tc>
                  <a:txBody>
                    <a:bodyPr/>
                    <a:lstStyle/>
                    <a:p>
                      <a:pPr algn="l" fontAlgn="b"/>
                      <a:r>
                        <a:rPr lang="en-US" sz="700" u="none" strike="noStrike">
                          <a:effectLst/>
                        </a:rPr>
                        <a:t>090869</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113314</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119643</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113408</a:t>
                      </a:r>
                      <a:endParaRPr lang="en-US" sz="700" b="0" i="0" u="none" strike="noStrike">
                        <a:solidFill>
                          <a:srgbClr val="000000"/>
                        </a:solidFill>
                        <a:effectLst/>
                        <a:latin typeface="Verdana" panose="020B0604030504040204" pitchFamily="34" charset="0"/>
                      </a:endParaRPr>
                    </a:p>
                  </a:txBody>
                  <a:tcPr marL="6133" marR="6133" marT="6133" marB="0" anchor="b"/>
                </a:tc>
              </a:tr>
              <a:tr h="637783">
                <a:tc vMerge="1">
                  <a:txBody>
                    <a:bodyPr/>
                    <a:lstStyle/>
                    <a:p>
                      <a:endParaRPr lang="en-US"/>
                    </a:p>
                  </a:txBody>
                  <a:tcPr/>
                </a:tc>
                <a:tc>
                  <a:txBody>
                    <a:bodyPr/>
                    <a:lstStyle/>
                    <a:p>
                      <a:pPr algn="l" fontAlgn="b"/>
                      <a:r>
                        <a:rPr lang="en-US" sz="700" u="none" strike="noStrike">
                          <a:effectLst/>
                        </a:rPr>
                        <a:t>Activyl® TICK PLUS Toy Dogs/Puppies 22 X 1 X 0.5ML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TICK PLUS Small Dogs/Puppies 22 X 1 X 1.0ML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a:effectLst/>
                        </a:rPr>
                        <a:t>Activyl® TICK PLUS Medium Dogs/Puppies 22 X 1 X 2.0ML</a:t>
                      </a:r>
                      <a:endParaRPr lang="en-US" sz="700" b="0" i="0" u="none" strike="noStrike">
                        <a:solidFill>
                          <a:srgbClr val="000000"/>
                        </a:solidFill>
                        <a:effectLst/>
                        <a:latin typeface="Verdana" panose="020B0604030504040204" pitchFamily="34" charset="0"/>
                      </a:endParaRPr>
                    </a:p>
                  </a:txBody>
                  <a:tcPr marL="6133" marR="6133" marT="6133" marB="0" anchor="b"/>
                </a:tc>
                <a:tc>
                  <a:txBody>
                    <a:bodyPr/>
                    <a:lstStyle/>
                    <a:p>
                      <a:pPr algn="l" fontAlgn="b"/>
                      <a:r>
                        <a:rPr lang="en-US" sz="700" u="none" strike="noStrike" dirty="0" err="1">
                          <a:effectLst/>
                        </a:rPr>
                        <a:t>Activyl</a:t>
                      </a:r>
                      <a:r>
                        <a:rPr lang="en-US" sz="700" u="none" strike="noStrike" dirty="0">
                          <a:effectLst/>
                        </a:rPr>
                        <a:t>® TICK PLUS Large Dogs/Puppies 22 X 1 X 4.0ML </a:t>
                      </a:r>
                      <a:endParaRPr lang="en-US" sz="700" b="0" i="0" u="none" strike="noStrike" dirty="0">
                        <a:solidFill>
                          <a:srgbClr val="000000"/>
                        </a:solidFill>
                        <a:effectLst/>
                        <a:latin typeface="Verdana" panose="020B0604030504040204" pitchFamily="34" charset="0"/>
                      </a:endParaRPr>
                    </a:p>
                  </a:txBody>
                  <a:tcPr marL="6133" marR="6133" marT="6133" marB="0" anchor="b"/>
                </a:tc>
              </a:tr>
            </a:tbl>
          </a:graphicData>
        </a:graphic>
      </p:graphicFrame>
      <p:pic>
        <p:nvPicPr>
          <p:cNvPr id="7"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2688404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4" y="990600"/>
            <a:ext cx="9144000" cy="4706612"/>
          </a:xfrm>
          <a:prstGeom prst="rect">
            <a:avLst/>
          </a:prstGeom>
        </p:spPr>
      </p:pic>
      <p:sp>
        <p:nvSpPr>
          <p:cNvPr id="3" name="Title 1"/>
          <p:cNvSpPr txBox="1">
            <a:spLocks/>
          </p:cNvSpPr>
          <p:nvPr/>
        </p:nvSpPr>
        <p:spPr>
          <a:xfrm>
            <a:off x="476250" y="274638"/>
            <a:ext cx="8229600" cy="523876"/>
          </a:xfrm>
          <a:prstGeom prst="rect">
            <a:avLst/>
          </a:prstGeom>
        </p:spPr>
        <p:txBody>
          <a:bodyPr/>
          <a:lstStyle>
            <a:lvl1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mj-cs"/>
              </a:defRPr>
            </a:lvl1pPr>
            <a:lvl2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2pPr>
            <a:lvl3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3pPr>
            <a:lvl4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4pPr>
            <a:lvl5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5pPr>
            <a:lvl6pPr marL="457200" algn="l" rtl="0" fontAlgn="base">
              <a:spcBef>
                <a:spcPct val="0"/>
              </a:spcBef>
              <a:spcAft>
                <a:spcPct val="0"/>
              </a:spcAft>
              <a:defRPr sz="3200">
                <a:solidFill>
                  <a:schemeClr val="bg1"/>
                </a:solidFill>
                <a:latin typeface="Helvetica" pitchFamily="34" charset="0"/>
              </a:defRPr>
            </a:lvl6pPr>
            <a:lvl7pPr marL="914400" algn="l" rtl="0" fontAlgn="base">
              <a:spcBef>
                <a:spcPct val="0"/>
              </a:spcBef>
              <a:spcAft>
                <a:spcPct val="0"/>
              </a:spcAft>
              <a:defRPr sz="3200">
                <a:solidFill>
                  <a:schemeClr val="bg1"/>
                </a:solidFill>
                <a:latin typeface="Helvetica" pitchFamily="34" charset="0"/>
              </a:defRPr>
            </a:lvl7pPr>
            <a:lvl8pPr marL="1371600" algn="l" rtl="0" fontAlgn="base">
              <a:spcBef>
                <a:spcPct val="0"/>
              </a:spcBef>
              <a:spcAft>
                <a:spcPct val="0"/>
              </a:spcAft>
              <a:defRPr sz="3200">
                <a:solidFill>
                  <a:schemeClr val="bg1"/>
                </a:solidFill>
                <a:latin typeface="Helvetica" pitchFamily="34" charset="0"/>
              </a:defRPr>
            </a:lvl8pPr>
            <a:lvl9pPr marL="1828800" algn="l" rtl="0" fontAlgn="base">
              <a:spcBef>
                <a:spcPct val="0"/>
              </a:spcBef>
              <a:spcAft>
                <a:spcPct val="0"/>
              </a:spcAft>
              <a:defRPr sz="3200">
                <a:solidFill>
                  <a:schemeClr val="bg1"/>
                </a:solidFill>
                <a:latin typeface="Helvetica" pitchFamily="34" charset="0"/>
              </a:defRPr>
            </a:lvl9pPr>
          </a:lstStyle>
          <a:p>
            <a:r>
              <a:rPr lang="en-US" kern="0" dirty="0" smtClean="0"/>
              <a:t>Appendix 6</a:t>
            </a:r>
            <a:r>
              <a:rPr lang="en-US" sz="2100" kern="0" dirty="0" smtClean="0"/>
              <a:t>– </a:t>
            </a:r>
            <a:r>
              <a:rPr lang="en-US" sz="2100" kern="0" dirty="0" err="1" smtClean="0"/>
              <a:t>Nobivac</a:t>
            </a:r>
            <a:r>
              <a:rPr lang="en-US" sz="2100" kern="0" dirty="0" smtClean="0"/>
              <a:t> Trend</a:t>
            </a:r>
            <a:endParaRPr lang="en-US" kern="0" dirty="0"/>
          </a:p>
        </p:txBody>
      </p:sp>
      <p:sp>
        <p:nvSpPr>
          <p:cNvPr id="4" name="Oval 3"/>
          <p:cNvSpPr/>
          <p:nvPr/>
        </p:nvSpPr>
        <p:spPr>
          <a:xfrm>
            <a:off x="4591050" y="1219200"/>
            <a:ext cx="15240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052459" y="1239431"/>
            <a:ext cx="15240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115050" y="3886200"/>
            <a:ext cx="15240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407184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3445"/>
            <a:ext cx="9144000" cy="4591110"/>
          </a:xfrm>
          <a:prstGeom prst="rect">
            <a:avLst/>
          </a:prstGeom>
        </p:spPr>
      </p:pic>
      <p:sp>
        <p:nvSpPr>
          <p:cNvPr id="3" name="Title 1"/>
          <p:cNvSpPr txBox="1">
            <a:spLocks/>
          </p:cNvSpPr>
          <p:nvPr/>
        </p:nvSpPr>
        <p:spPr>
          <a:xfrm>
            <a:off x="476250" y="274638"/>
            <a:ext cx="8229600" cy="523876"/>
          </a:xfrm>
          <a:prstGeom prst="rect">
            <a:avLst/>
          </a:prstGeom>
        </p:spPr>
        <p:txBody>
          <a:bodyPr/>
          <a:lstStyle>
            <a:lvl1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cs typeface="+mj-cs"/>
              </a:defRPr>
            </a:lvl1pPr>
            <a:lvl2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2pPr>
            <a:lvl3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3pPr>
            <a:lvl4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4pPr>
            <a:lvl5pPr algn="l" rtl="0" eaLnBrk="0" fontAlgn="base" hangingPunct="0">
              <a:spcBef>
                <a:spcPct val="0"/>
              </a:spcBef>
              <a:spcAft>
                <a:spcPct val="0"/>
              </a:spcAft>
              <a:defRPr sz="3200" b="1">
                <a:solidFill>
                  <a:schemeClr val="bg1"/>
                </a:solidFill>
                <a:latin typeface="Arial Narrow" pitchFamily="34" charset="0"/>
                <a:ea typeface="MS PGothic" panose="020B0600070205080204" pitchFamily="34" charset="-128"/>
              </a:defRPr>
            </a:lvl5pPr>
            <a:lvl6pPr marL="457200" algn="l" rtl="0" fontAlgn="base">
              <a:spcBef>
                <a:spcPct val="0"/>
              </a:spcBef>
              <a:spcAft>
                <a:spcPct val="0"/>
              </a:spcAft>
              <a:defRPr sz="3200">
                <a:solidFill>
                  <a:schemeClr val="bg1"/>
                </a:solidFill>
                <a:latin typeface="Helvetica" pitchFamily="34" charset="0"/>
              </a:defRPr>
            </a:lvl6pPr>
            <a:lvl7pPr marL="914400" algn="l" rtl="0" fontAlgn="base">
              <a:spcBef>
                <a:spcPct val="0"/>
              </a:spcBef>
              <a:spcAft>
                <a:spcPct val="0"/>
              </a:spcAft>
              <a:defRPr sz="3200">
                <a:solidFill>
                  <a:schemeClr val="bg1"/>
                </a:solidFill>
                <a:latin typeface="Helvetica" pitchFamily="34" charset="0"/>
              </a:defRPr>
            </a:lvl7pPr>
            <a:lvl8pPr marL="1371600" algn="l" rtl="0" fontAlgn="base">
              <a:spcBef>
                <a:spcPct val="0"/>
              </a:spcBef>
              <a:spcAft>
                <a:spcPct val="0"/>
              </a:spcAft>
              <a:defRPr sz="3200">
                <a:solidFill>
                  <a:schemeClr val="bg1"/>
                </a:solidFill>
                <a:latin typeface="Helvetica" pitchFamily="34" charset="0"/>
              </a:defRPr>
            </a:lvl8pPr>
            <a:lvl9pPr marL="1828800" algn="l" rtl="0" fontAlgn="base">
              <a:spcBef>
                <a:spcPct val="0"/>
              </a:spcBef>
              <a:spcAft>
                <a:spcPct val="0"/>
              </a:spcAft>
              <a:defRPr sz="3200">
                <a:solidFill>
                  <a:schemeClr val="bg1"/>
                </a:solidFill>
                <a:latin typeface="Helvetica" pitchFamily="34" charset="0"/>
              </a:defRPr>
            </a:lvl9pPr>
          </a:lstStyle>
          <a:p>
            <a:r>
              <a:rPr lang="en-US" kern="0" dirty="0" smtClean="0"/>
              <a:t>Appendix 7</a:t>
            </a:r>
            <a:r>
              <a:rPr lang="en-US" sz="2100" kern="0" dirty="0" smtClean="0"/>
              <a:t>– </a:t>
            </a:r>
            <a:r>
              <a:rPr lang="en-US" sz="2100" kern="0" dirty="0" err="1" smtClean="0"/>
              <a:t>Activyl</a:t>
            </a:r>
            <a:r>
              <a:rPr lang="en-US" sz="2100" kern="0" dirty="0" smtClean="0"/>
              <a:t> Trend</a:t>
            </a:r>
            <a:endParaRPr lang="en-US" kern="0" dirty="0"/>
          </a:p>
        </p:txBody>
      </p:sp>
      <p:sp>
        <p:nvSpPr>
          <p:cNvPr id="4" name="Oval 3"/>
          <p:cNvSpPr/>
          <p:nvPr/>
        </p:nvSpPr>
        <p:spPr>
          <a:xfrm>
            <a:off x="152400" y="2057400"/>
            <a:ext cx="25146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010400" y="2743200"/>
            <a:ext cx="1981200" cy="762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781800" y="4733955"/>
            <a:ext cx="2362200" cy="762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572000" y="4033477"/>
            <a:ext cx="2362200" cy="762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321383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274638"/>
            <a:ext cx="8229600" cy="523876"/>
          </a:xfrm>
        </p:spPr>
        <p:txBody>
          <a:bodyPr anchor="ctr"/>
          <a:lstStyle/>
          <a:p>
            <a:r>
              <a:rPr lang="en-US" sz="2000" kern="1200" dirty="0">
                <a:latin typeface="EYInterstate"/>
              </a:rPr>
              <a:t>Project </a:t>
            </a:r>
            <a:r>
              <a:rPr lang="en-US" sz="2000" kern="1200" dirty="0" smtClean="0">
                <a:latin typeface="EYInterstate"/>
              </a:rPr>
              <a:t>Charter</a:t>
            </a:r>
            <a:br>
              <a:rPr lang="en-US" sz="2000" kern="1200" dirty="0" smtClean="0">
                <a:latin typeface="EYInterstate"/>
              </a:rPr>
            </a:br>
            <a:r>
              <a:rPr lang="en-US" sz="2000" b="0" kern="1200" dirty="0" smtClean="0">
                <a:latin typeface="EYInterstate"/>
              </a:rPr>
              <a:t>Demand Forecasting </a:t>
            </a:r>
            <a:endParaRPr lang="en-US" sz="2000" b="0" kern="1200" dirty="0">
              <a:latin typeface="EYInterstate"/>
            </a:endParaRPr>
          </a:p>
        </p:txBody>
      </p:sp>
      <p:sp>
        <p:nvSpPr>
          <p:cNvPr id="7171" name="Rectangle 2"/>
          <p:cNvSpPr>
            <a:spLocks noChangeArrowheads="1"/>
          </p:cNvSpPr>
          <p:nvPr/>
        </p:nvSpPr>
        <p:spPr bwMode="auto">
          <a:xfrm>
            <a:off x="228600" y="990600"/>
            <a:ext cx="8603069" cy="363537"/>
          </a:xfrm>
          <a:prstGeom prst="rect">
            <a:avLst/>
          </a:prstGeom>
          <a:solidFill>
            <a:schemeClr val="accent1"/>
          </a:solidFill>
          <a:ln w="12700">
            <a:solidFill>
              <a:schemeClr val="tx1"/>
            </a:solidFill>
            <a:miter lim="800000"/>
            <a:headEnd/>
            <a:tailEnd/>
          </a:ln>
          <a:effectLst>
            <a:outerShdw dist="53882" dir="2700000" algn="ctr" rotWithShape="0">
              <a:schemeClr val="tx1">
                <a:alpha val="50000"/>
              </a:schemeClr>
            </a:outerShdw>
          </a:effectLst>
        </p:spPr>
        <p:txBody>
          <a:bodyPr wrap="none" anchor="ctr"/>
          <a:lstStyle/>
          <a:p>
            <a:pPr algn="ctr"/>
            <a:r>
              <a:rPr lang="en-US" sz="1100" b="1" dirty="0" smtClean="0"/>
              <a:t>Project Description</a:t>
            </a:r>
            <a:endParaRPr lang="en-US" sz="1100" b="1" dirty="0"/>
          </a:p>
        </p:txBody>
      </p:sp>
      <p:sp>
        <p:nvSpPr>
          <p:cNvPr id="7173" name="Rectangle 3"/>
          <p:cNvSpPr>
            <a:spLocks noChangeArrowheads="1"/>
          </p:cNvSpPr>
          <p:nvPr/>
        </p:nvSpPr>
        <p:spPr bwMode="auto">
          <a:xfrm>
            <a:off x="228600" y="1370013"/>
            <a:ext cx="8592436" cy="687387"/>
          </a:xfrm>
          <a:prstGeom prst="rect">
            <a:avLst/>
          </a:prstGeom>
          <a:solidFill>
            <a:schemeClr val="bg1"/>
          </a:solidFill>
          <a:ln w="12700">
            <a:solidFill>
              <a:schemeClr val="tx1"/>
            </a:solidFill>
            <a:miter lim="800000"/>
            <a:headEnd/>
            <a:tailEnd/>
          </a:ln>
          <a:effectLst>
            <a:outerShdw dist="53882" dir="2700000" algn="ctr" rotWithShape="0">
              <a:schemeClr val="tx1">
                <a:alpha val="50000"/>
              </a:schemeClr>
            </a:outerShdw>
          </a:effectLst>
        </p:spPr>
        <p:txBody>
          <a:bodyPr wrap="square" anchor="ctr"/>
          <a:lstStyle/>
          <a:p>
            <a:r>
              <a:rPr lang="en-US" sz="1100" dirty="0" smtClean="0">
                <a:solidFill>
                  <a:srgbClr val="292929"/>
                </a:solidFill>
              </a:rPr>
              <a:t>While a forecasting system  has been deployed to Merck Animal Health (MAH) US, users are in varying degrees of system adoption and some are still calculating sales and demand  forecasts using MS Excel based on historical experience and judgment.  The manual calculations are then entered into the system</a:t>
            </a:r>
            <a:r>
              <a:rPr lang="en-US" sz="1100" b="1" dirty="0" smtClean="0">
                <a:solidFill>
                  <a:srgbClr val="292929"/>
                </a:solidFill>
              </a:rPr>
              <a:t>.  Management would like to verify whether the system forecasts are reflective of the real demand based on market data. </a:t>
            </a:r>
            <a:endParaRPr lang="en-US" sz="1100" b="1" dirty="0">
              <a:solidFill>
                <a:srgbClr val="292929"/>
              </a:solidFill>
            </a:endParaRPr>
          </a:p>
        </p:txBody>
      </p:sp>
      <p:sp>
        <p:nvSpPr>
          <p:cNvPr id="7175" name="Rectangle 2"/>
          <p:cNvSpPr>
            <a:spLocks noChangeArrowheads="1"/>
          </p:cNvSpPr>
          <p:nvPr/>
        </p:nvSpPr>
        <p:spPr bwMode="auto">
          <a:xfrm>
            <a:off x="228600" y="2210604"/>
            <a:ext cx="3951398" cy="343218"/>
          </a:xfrm>
          <a:prstGeom prst="rect">
            <a:avLst/>
          </a:prstGeom>
          <a:solidFill>
            <a:schemeClr val="accent1"/>
          </a:solidFill>
          <a:ln w="12700">
            <a:solidFill>
              <a:schemeClr val="tx1"/>
            </a:solidFill>
            <a:miter lim="800000"/>
            <a:headEnd/>
            <a:tailEnd/>
          </a:ln>
          <a:effectLst>
            <a:outerShdw dist="53882" dir="2700000" algn="ctr" rotWithShape="0">
              <a:schemeClr val="tx1">
                <a:alpha val="50000"/>
              </a:schemeClr>
            </a:outerShdw>
          </a:effectLst>
        </p:spPr>
        <p:txBody>
          <a:bodyPr wrap="none" anchor="ctr"/>
          <a:lstStyle/>
          <a:p>
            <a:pPr algn="ctr"/>
            <a:r>
              <a:rPr lang="en-US" sz="1100" b="1" dirty="0"/>
              <a:t>Scope and Deliverables </a:t>
            </a:r>
          </a:p>
        </p:txBody>
      </p:sp>
      <p:sp>
        <p:nvSpPr>
          <p:cNvPr id="7176" name="Rectangle 3"/>
          <p:cNvSpPr>
            <a:spLocks noChangeArrowheads="1"/>
          </p:cNvSpPr>
          <p:nvPr/>
        </p:nvSpPr>
        <p:spPr bwMode="auto">
          <a:xfrm>
            <a:off x="228600" y="2558561"/>
            <a:ext cx="3951399" cy="1404836"/>
          </a:xfrm>
          <a:prstGeom prst="rect">
            <a:avLst/>
          </a:prstGeom>
          <a:solidFill>
            <a:schemeClr val="bg1"/>
          </a:solidFill>
          <a:ln w="12700">
            <a:solidFill>
              <a:schemeClr val="tx1"/>
            </a:solidFill>
            <a:miter lim="800000"/>
            <a:headEnd/>
            <a:tailEnd/>
          </a:ln>
          <a:effectLst>
            <a:outerShdw dist="53882" dir="2700000" algn="ctr" rotWithShape="0">
              <a:schemeClr val="tx1">
                <a:alpha val="50000"/>
              </a:schemeClr>
            </a:outerShdw>
          </a:effectLst>
        </p:spPr>
        <p:txBody>
          <a:bodyPr wrap="square" anchor="ctr" anchorCtr="0">
            <a:noAutofit/>
          </a:bodyPr>
          <a:lstStyle/>
          <a:p>
            <a:pPr marL="171450" indent="-171450">
              <a:buFont typeface="Arial" panose="020B0604020202020204" pitchFamily="34" charset="0"/>
              <a:buChar char="•"/>
            </a:pPr>
            <a:r>
              <a:rPr lang="en-US" sz="1100" dirty="0"/>
              <a:t>For selected products:</a:t>
            </a:r>
          </a:p>
          <a:p>
            <a:pPr marL="344488" indent="-177800">
              <a:buFont typeface="Courier New" panose="02070309020205020404" pitchFamily="49" charset="0"/>
              <a:buChar char="o"/>
            </a:pPr>
            <a:r>
              <a:rPr lang="en-US" sz="1100" b="1" dirty="0" smtClean="0"/>
              <a:t>Design</a:t>
            </a:r>
            <a:r>
              <a:rPr lang="en-US" sz="1100" dirty="0" smtClean="0"/>
              <a:t> and build analytical </a:t>
            </a:r>
            <a:r>
              <a:rPr lang="en-US" sz="1100" dirty="0"/>
              <a:t>forecasting model based on multiple drivers</a:t>
            </a:r>
          </a:p>
          <a:p>
            <a:pPr marL="344488" indent="-177800">
              <a:buFont typeface="Courier New" panose="02070309020205020404" pitchFamily="49" charset="0"/>
              <a:buChar char="o"/>
            </a:pPr>
            <a:r>
              <a:rPr lang="en-US" sz="1100" b="1" dirty="0" smtClean="0"/>
              <a:t>Calculate</a:t>
            </a:r>
            <a:r>
              <a:rPr lang="en-US" sz="1100" dirty="0" smtClean="0"/>
              <a:t> forecasts </a:t>
            </a:r>
            <a:r>
              <a:rPr lang="en-US" sz="1100" dirty="0"/>
              <a:t>using the model</a:t>
            </a:r>
          </a:p>
          <a:p>
            <a:pPr marL="344488" indent="-177800">
              <a:buFont typeface="Courier New" panose="02070309020205020404" pitchFamily="49" charset="0"/>
              <a:buChar char="o"/>
            </a:pPr>
            <a:r>
              <a:rPr lang="en-US" sz="1100" b="1" dirty="0" smtClean="0"/>
              <a:t>Summarize</a:t>
            </a:r>
            <a:r>
              <a:rPr lang="en-US" sz="1100" dirty="0" smtClean="0"/>
              <a:t> key </a:t>
            </a:r>
            <a:r>
              <a:rPr lang="en-US" sz="1100" dirty="0"/>
              <a:t>insights and </a:t>
            </a:r>
            <a:r>
              <a:rPr lang="en-US" sz="1100" dirty="0" smtClean="0"/>
              <a:t>recommendations </a:t>
            </a:r>
            <a:endParaRPr lang="en-US" sz="1100" dirty="0"/>
          </a:p>
        </p:txBody>
      </p:sp>
      <p:sp>
        <p:nvSpPr>
          <p:cNvPr id="7178" name="AutoShape 6"/>
          <p:cNvSpPr>
            <a:spLocks noChangeArrowheads="1"/>
          </p:cNvSpPr>
          <p:nvPr/>
        </p:nvSpPr>
        <p:spPr bwMode="auto">
          <a:xfrm>
            <a:off x="4343400" y="2828061"/>
            <a:ext cx="401638" cy="425851"/>
          </a:xfrm>
          <a:prstGeom prst="rightArrow">
            <a:avLst>
              <a:gd name="adj1" fmla="val 75009"/>
              <a:gd name="adj2" fmla="val 50005"/>
            </a:avLst>
          </a:prstGeom>
          <a:solidFill>
            <a:srgbClr val="FFC000"/>
          </a:solidFill>
          <a:ln w="9525">
            <a:noFill/>
            <a:miter lim="800000"/>
            <a:headEnd/>
            <a:tailEnd/>
          </a:ln>
          <a:effectLst>
            <a:outerShdw dist="53882" dir="2700000" algn="ctr" rotWithShape="0">
              <a:schemeClr val="tx1">
                <a:alpha val="50000"/>
              </a:schemeClr>
            </a:outerShdw>
          </a:effectLst>
        </p:spPr>
        <p:txBody>
          <a:bodyPr wrap="none" anchor="ctr"/>
          <a:lstStyle/>
          <a:p>
            <a:endParaRPr lang="en-US" sz="1100" dirty="0"/>
          </a:p>
        </p:txBody>
      </p:sp>
      <p:sp>
        <p:nvSpPr>
          <p:cNvPr id="7179" name="Rectangle 7"/>
          <p:cNvSpPr>
            <a:spLocks noChangeArrowheads="1"/>
          </p:cNvSpPr>
          <p:nvPr/>
        </p:nvSpPr>
        <p:spPr bwMode="auto">
          <a:xfrm>
            <a:off x="4876799" y="2209800"/>
            <a:ext cx="3965575" cy="361307"/>
          </a:xfrm>
          <a:prstGeom prst="rect">
            <a:avLst/>
          </a:prstGeom>
          <a:solidFill>
            <a:schemeClr val="accent1"/>
          </a:solidFill>
          <a:ln w="12700">
            <a:solidFill>
              <a:schemeClr val="tx1"/>
            </a:solidFill>
            <a:miter lim="800000"/>
            <a:headEnd/>
            <a:tailEnd/>
          </a:ln>
          <a:effectLst>
            <a:outerShdw dist="53882" dir="2700000" algn="ctr" rotWithShape="0">
              <a:schemeClr val="tx1">
                <a:alpha val="50000"/>
              </a:schemeClr>
            </a:outerShdw>
          </a:effectLst>
        </p:spPr>
        <p:txBody>
          <a:bodyPr wrap="none" anchor="ctr"/>
          <a:lstStyle/>
          <a:p>
            <a:pPr algn="ctr"/>
            <a:r>
              <a:rPr lang="en-US" sz="1100" b="1" dirty="0"/>
              <a:t>Targeted Business Value </a:t>
            </a:r>
          </a:p>
        </p:txBody>
      </p:sp>
      <p:sp>
        <p:nvSpPr>
          <p:cNvPr id="7182" name="Rectangle 10"/>
          <p:cNvSpPr>
            <a:spLocks noChangeArrowheads="1"/>
          </p:cNvSpPr>
          <p:nvPr/>
        </p:nvSpPr>
        <p:spPr bwMode="auto">
          <a:xfrm>
            <a:off x="4876799" y="2560476"/>
            <a:ext cx="3965575" cy="1402422"/>
          </a:xfrm>
          <a:prstGeom prst="rect">
            <a:avLst/>
          </a:prstGeom>
          <a:solidFill>
            <a:schemeClr val="bg1"/>
          </a:solidFill>
          <a:ln w="12700">
            <a:solidFill>
              <a:schemeClr val="tx1"/>
            </a:solidFill>
            <a:miter lim="800000"/>
            <a:headEnd/>
            <a:tailEnd/>
          </a:ln>
          <a:effectLst>
            <a:outerShdw dist="53882" dir="2700000" algn="ctr" rotWithShape="0">
              <a:schemeClr val="tx1">
                <a:alpha val="50000"/>
              </a:schemeClr>
            </a:outerShdw>
          </a:effectLst>
        </p:spPr>
        <p:txBody>
          <a:bodyPr wrap="square" anchor="ctr" anchorCtr="0">
            <a:normAutofit/>
          </a:bodyPr>
          <a:lstStyle/>
          <a:p>
            <a:pPr marL="171450" lvl="0" indent="-171450">
              <a:buFont typeface="Arial" panose="020B0604020202020204" pitchFamily="34" charset="0"/>
              <a:buChar char="•"/>
            </a:pPr>
            <a:r>
              <a:rPr lang="en-US" sz="1100" b="1" dirty="0"/>
              <a:t>Inform</a:t>
            </a:r>
            <a:r>
              <a:rPr lang="en-US" sz="1100" dirty="0"/>
              <a:t> sales and finance strategy and planning</a:t>
            </a:r>
          </a:p>
          <a:p>
            <a:pPr marL="171450" lvl="0" indent="-171450">
              <a:buFont typeface="Arial" panose="020B0604020202020204" pitchFamily="34" charset="0"/>
              <a:buChar char="•"/>
            </a:pPr>
            <a:r>
              <a:rPr lang="en-US" sz="1100" dirty="0"/>
              <a:t>Input to production planning to </a:t>
            </a:r>
            <a:r>
              <a:rPr lang="en-US" sz="1100" b="1" dirty="0"/>
              <a:t>optimize</a:t>
            </a:r>
            <a:r>
              <a:rPr lang="en-US" sz="1100" dirty="0"/>
              <a:t> production capacity based on real market demand</a:t>
            </a:r>
          </a:p>
          <a:p>
            <a:pPr marL="171450" lvl="0" indent="-171450">
              <a:buFont typeface="Arial" panose="020B0604020202020204" pitchFamily="34" charset="0"/>
              <a:buChar char="•"/>
            </a:pPr>
            <a:r>
              <a:rPr lang="en-US" sz="1100" b="1" dirty="0"/>
              <a:t>Optimize</a:t>
            </a:r>
            <a:r>
              <a:rPr lang="en-US" sz="1100" dirty="0"/>
              <a:t> revenue by preventing stock outs on SKUs with real market demand</a:t>
            </a:r>
          </a:p>
          <a:p>
            <a:pPr marL="171450" lvl="0" indent="-171450">
              <a:buFont typeface="Arial" panose="020B0604020202020204" pitchFamily="34" charset="0"/>
              <a:buChar char="•"/>
            </a:pPr>
            <a:r>
              <a:rPr lang="en-US" sz="1100" b="1" dirty="0" smtClean="0"/>
              <a:t>Avoid</a:t>
            </a:r>
            <a:r>
              <a:rPr lang="en-US" sz="1100" dirty="0" smtClean="0"/>
              <a:t> cost from carrying </a:t>
            </a:r>
            <a:r>
              <a:rPr lang="en-US" sz="1100" dirty="0"/>
              <a:t>excess inventory of SKUs without real market </a:t>
            </a:r>
            <a:r>
              <a:rPr lang="en-US" sz="1100" dirty="0" smtClean="0"/>
              <a:t>demand</a:t>
            </a:r>
            <a:endParaRPr lang="en-US" sz="1100" dirty="0"/>
          </a:p>
        </p:txBody>
      </p:sp>
      <p:sp>
        <p:nvSpPr>
          <p:cNvPr id="7184" name="Rectangle 2"/>
          <p:cNvSpPr>
            <a:spLocks noChangeArrowheads="1"/>
          </p:cNvSpPr>
          <p:nvPr/>
        </p:nvSpPr>
        <p:spPr bwMode="auto">
          <a:xfrm>
            <a:off x="228601" y="5257800"/>
            <a:ext cx="4120116" cy="363537"/>
          </a:xfrm>
          <a:prstGeom prst="rect">
            <a:avLst/>
          </a:prstGeom>
          <a:solidFill>
            <a:srgbClr val="FFC000"/>
          </a:solidFill>
          <a:ln w="12700">
            <a:solidFill>
              <a:schemeClr val="tx1"/>
            </a:solidFill>
            <a:miter lim="800000"/>
            <a:headEnd/>
            <a:tailEnd/>
          </a:ln>
          <a:effectLst>
            <a:outerShdw dist="53882" dir="2700000" algn="ctr" rotWithShape="0">
              <a:schemeClr val="tx1">
                <a:alpha val="50000"/>
              </a:schemeClr>
            </a:outerShdw>
          </a:effectLst>
        </p:spPr>
        <p:txBody>
          <a:bodyPr wrap="none" anchor="ctr"/>
          <a:lstStyle/>
          <a:p>
            <a:pPr algn="ctr"/>
            <a:r>
              <a:rPr lang="en-US" sz="1100" b="1" dirty="0"/>
              <a:t>Data </a:t>
            </a:r>
            <a:r>
              <a:rPr lang="en-US" sz="1100" b="1" dirty="0" smtClean="0"/>
              <a:t>Information</a:t>
            </a:r>
            <a:endParaRPr lang="en-US" sz="1100" b="1" dirty="0"/>
          </a:p>
        </p:txBody>
      </p:sp>
      <p:sp>
        <p:nvSpPr>
          <p:cNvPr id="7186" name="Rectangle 3"/>
          <p:cNvSpPr>
            <a:spLocks noChangeArrowheads="1"/>
          </p:cNvSpPr>
          <p:nvPr/>
        </p:nvSpPr>
        <p:spPr bwMode="auto">
          <a:xfrm>
            <a:off x="228601" y="5594488"/>
            <a:ext cx="4114800" cy="1034912"/>
          </a:xfrm>
          <a:prstGeom prst="rect">
            <a:avLst/>
          </a:prstGeom>
          <a:solidFill>
            <a:schemeClr val="bg1"/>
          </a:solidFill>
          <a:ln w="12700">
            <a:solidFill>
              <a:schemeClr val="tx1"/>
            </a:solidFill>
            <a:miter lim="800000"/>
            <a:headEnd/>
            <a:tailEnd/>
          </a:ln>
          <a:effectLst>
            <a:outerShdw dist="53882" dir="2700000" algn="ctr" rotWithShape="0">
              <a:schemeClr val="tx1">
                <a:alpha val="50000"/>
              </a:schemeClr>
            </a:outerShdw>
          </a:effectLst>
        </p:spPr>
        <p:txBody>
          <a:bodyPr wrap="square" anchor="ctr"/>
          <a:lstStyle/>
          <a:p>
            <a:pPr>
              <a:spcBef>
                <a:spcPts val="0"/>
              </a:spcBef>
            </a:pPr>
            <a:r>
              <a:rPr lang="en-US" sz="1100" b="1" dirty="0"/>
              <a:t>Data Sources:  </a:t>
            </a:r>
            <a:r>
              <a:rPr lang="en-US" sz="1100" dirty="0" smtClean="0"/>
              <a:t>Global Data Hub for sales in and sales out,  Market Research, Forecasting system  for current forecasts, Financial system  for current inventory on hand at the warehouse</a:t>
            </a:r>
            <a:endParaRPr lang="en-US" sz="1100" dirty="0"/>
          </a:p>
          <a:p>
            <a:pPr>
              <a:spcBef>
                <a:spcPts val="0"/>
              </a:spcBef>
            </a:pPr>
            <a:r>
              <a:rPr lang="en-US" sz="1100" b="1" dirty="0" smtClean="0"/>
              <a:t>Period Covered:  </a:t>
            </a:r>
            <a:r>
              <a:rPr lang="en-US" sz="1100" dirty="0" smtClean="0"/>
              <a:t>2013-2014</a:t>
            </a:r>
            <a:endParaRPr lang="en-US" sz="1100" dirty="0"/>
          </a:p>
        </p:txBody>
      </p:sp>
      <p:sp>
        <p:nvSpPr>
          <p:cNvPr id="18" name="Rectangle 2"/>
          <p:cNvSpPr>
            <a:spLocks noChangeArrowheads="1"/>
          </p:cNvSpPr>
          <p:nvPr/>
        </p:nvSpPr>
        <p:spPr bwMode="auto">
          <a:xfrm>
            <a:off x="228600" y="4141870"/>
            <a:ext cx="8613775" cy="363537"/>
          </a:xfrm>
          <a:prstGeom prst="rect">
            <a:avLst/>
          </a:prstGeom>
          <a:solidFill>
            <a:srgbClr val="FFC000"/>
          </a:solidFill>
          <a:ln w="12700">
            <a:solidFill>
              <a:schemeClr val="tx1"/>
            </a:solidFill>
            <a:miter lim="800000"/>
            <a:headEnd/>
            <a:tailEnd/>
          </a:ln>
          <a:effectLst>
            <a:outerShdw dist="53882" dir="2700000" algn="ctr" rotWithShape="0">
              <a:schemeClr val="tx1">
                <a:alpha val="50000"/>
              </a:schemeClr>
            </a:outerShdw>
          </a:effectLst>
        </p:spPr>
        <p:txBody>
          <a:bodyPr wrap="none" anchor="ctr"/>
          <a:lstStyle/>
          <a:p>
            <a:pPr algn="ctr"/>
            <a:r>
              <a:rPr lang="en-US" sz="1100" b="1" dirty="0"/>
              <a:t>Key </a:t>
            </a:r>
            <a:r>
              <a:rPr lang="en-US" sz="1100" b="1" dirty="0" smtClean="0"/>
              <a:t>Stakeholders</a:t>
            </a:r>
            <a:endParaRPr lang="en-US" sz="1100" b="1" dirty="0"/>
          </a:p>
        </p:txBody>
      </p:sp>
      <p:sp>
        <p:nvSpPr>
          <p:cNvPr id="2" name="Parallelogram 1"/>
          <p:cNvSpPr/>
          <p:nvPr/>
        </p:nvSpPr>
        <p:spPr>
          <a:xfrm>
            <a:off x="2876741" y="4648200"/>
            <a:ext cx="1602230" cy="502920"/>
          </a:xfrm>
          <a:prstGeom prst="parallelogram">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rgbClr val="FFFF00"/>
                </a:solidFill>
              </a:rPr>
              <a:t>Product Managers</a:t>
            </a:r>
            <a:endParaRPr lang="en-US" sz="1100" dirty="0">
              <a:solidFill>
                <a:schemeClr val="bg1"/>
              </a:solidFill>
            </a:endParaRPr>
          </a:p>
        </p:txBody>
      </p:sp>
      <p:sp>
        <p:nvSpPr>
          <p:cNvPr id="25" name="Parallelogram 24"/>
          <p:cNvSpPr/>
          <p:nvPr/>
        </p:nvSpPr>
        <p:spPr>
          <a:xfrm>
            <a:off x="6338028" y="4648200"/>
            <a:ext cx="1662972" cy="502920"/>
          </a:xfrm>
          <a:prstGeom prst="parallelogram">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rgbClr val="FFFF00"/>
                </a:solidFill>
              </a:rPr>
              <a:t>Finance</a:t>
            </a:r>
            <a:endParaRPr lang="en-US" sz="1100" dirty="0">
              <a:solidFill>
                <a:schemeClr val="bg1"/>
              </a:solidFill>
            </a:endParaRPr>
          </a:p>
        </p:txBody>
      </p:sp>
      <p:sp>
        <p:nvSpPr>
          <p:cNvPr id="26" name="Parallelogram 25"/>
          <p:cNvSpPr/>
          <p:nvPr/>
        </p:nvSpPr>
        <p:spPr>
          <a:xfrm>
            <a:off x="1078753" y="4648200"/>
            <a:ext cx="1669575" cy="502920"/>
          </a:xfrm>
          <a:prstGeom prst="parallelogram">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rgbClr val="FFFF00"/>
                </a:solidFill>
              </a:rPr>
              <a:t>IT (Analytics and Supply Chain)</a:t>
            </a:r>
            <a:endParaRPr lang="en-US" sz="1100" dirty="0">
              <a:solidFill>
                <a:schemeClr val="bg1"/>
              </a:solidFill>
            </a:endParaRPr>
          </a:p>
        </p:txBody>
      </p:sp>
      <p:sp>
        <p:nvSpPr>
          <p:cNvPr id="23" name="Rectangle 2"/>
          <p:cNvSpPr>
            <a:spLocks noChangeArrowheads="1"/>
          </p:cNvSpPr>
          <p:nvPr/>
        </p:nvSpPr>
        <p:spPr bwMode="auto">
          <a:xfrm>
            <a:off x="4544050" y="5257800"/>
            <a:ext cx="4303710" cy="363537"/>
          </a:xfrm>
          <a:prstGeom prst="rect">
            <a:avLst/>
          </a:prstGeom>
          <a:solidFill>
            <a:srgbClr val="FFC000"/>
          </a:solidFill>
          <a:ln w="12700">
            <a:solidFill>
              <a:schemeClr val="tx1"/>
            </a:solidFill>
            <a:miter lim="800000"/>
            <a:headEnd/>
            <a:tailEnd/>
          </a:ln>
          <a:effectLst>
            <a:outerShdw dist="53882" dir="2700000" algn="ctr" rotWithShape="0">
              <a:schemeClr val="tx1">
                <a:alpha val="50000"/>
              </a:schemeClr>
            </a:outerShdw>
          </a:effectLst>
        </p:spPr>
        <p:txBody>
          <a:bodyPr wrap="none" anchor="ctr"/>
          <a:lstStyle/>
          <a:p>
            <a:pPr algn="ctr"/>
            <a:r>
              <a:rPr lang="en-US" sz="1100" b="1" dirty="0" smtClean="0"/>
              <a:t>Estimated Level of Effort</a:t>
            </a:r>
            <a:endParaRPr lang="en-US" sz="1100" b="1" dirty="0"/>
          </a:p>
        </p:txBody>
      </p:sp>
      <p:sp>
        <p:nvSpPr>
          <p:cNvPr id="24" name="Rectangle 3"/>
          <p:cNvSpPr>
            <a:spLocks noChangeArrowheads="1"/>
          </p:cNvSpPr>
          <p:nvPr/>
        </p:nvSpPr>
        <p:spPr bwMode="auto">
          <a:xfrm>
            <a:off x="4544219" y="5594488"/>
            <a:ext cx="4298157" cy="1034912"/>
          </a:xfrm>
          <a:prstGeom prst="rect">
            <a:avLst/>
          </a:prstGeom>
          <a:solidFill>
            <a:schemeClr val="bg1"/>
          </a:solidFill>
          <a:ln w="12700">
            <a:solidFill>
              <a:schemeClr val="tx1"/>
            </a:solidFill>
            <a:miter lim="800000"/>
            <a:headEnd/>
            <a:tailEnd/>
          </a:ln>
          <a:effectLst>
            <a:outerShdw dist="53882" dir="2700000" algn="ctr" rotWithShape="0">
              <a:schemeClr val="tx1">
                <a:alpha val="50000"/>
              </a:schemeClr>
            </a:outerShdw>
          </a:effectLst>
        </p:spPr>
        <p:txBody>
          <a:bodyPr wrap="none" anchor="ctr"/>
          <a:lstStyle/>
          <a:p>
            <a:endParaRPr lang="en-US" sz="1100" b="1" dirty="0" smtClean="0"/>
          </a:p>
          <a:p>
            <a:endParaRPr lang="en-US" sz="1100" b="1" dirty="0"/>
          </a:p>
          <a:p>
            <a:r>
              <a:rPr lang="en-US" sz="1100" b="1" dirty="0" smtClean="0"/>
              <a:t>Timeframe</a:t>
            </a:r>
            <a:r>
              <a:rPr lang="en-US" sz="1100" b="1" dirty="0"/>
              <a:t>:  </a:t>
            </a:r>
            <a:r>
              <a:rPr lang="en-US" sz="1100" dirty="0" smtClean="0"/>
              <a:t>Jan 2016 – May 2016</a:t>
            </a:r>
            <a:endParaRPr lang="en-US" sz="1100" dirty="0"/>
          </a:p>
          <a:p>
            <a:endParaRPr lang="en-US" sz="1100" b="1" dirty="0" smtClean="0"/>
          </a:p>
          <a:p>
            <a:r>
              <a:rPr lang="en-US" sz="1100" b="1" dirty="0" smtClean="0"/>
              <a:t>Key </a:t>
            </a:r>
            <a:r>
              <a:rPr lang="en-US" sz="1100" b="1" dirty="0"/>
              <a:t>Resource/s:  </a:t>
            </a:r>
            <a:r>
              <a:rPr lang="en-US" sz="1100" dirty="0" smtClean="0"/>
              <a:t>Tushar K (Project Manager), </a:t>
            </a:r>
          </a:p>
          <a:p>
            <a:r>
              <a:rPr lang="en-US" sz="1100" dirty="0" smtClean="0"/>
              <a:t>Sijia G (Delivery Lead), Kris I, </a:t>
            </a:r>
            <a:r>
              <a:rPr lang="en-US" sz="1100" dirty="0" err="1" smtClean="0"/>
              <a:t>Anqi</a:t>
            </a:r>
            <a:r>
              <a:rPr lang="en-US" sz="1100" dirty="0" smtClean="0"/>
              <a:t> H, </a:t>
            </a:r>
            <a:r>
              <a:rPr lang="en-US" sz="1100" dirty="0" err="1" smtClean="0"/>
              <a:t>Shuang</a:t>
            </a:r>
            <a:r>
              <a:rPr lang="en-US" sz="1100" dirty="0" smtClean="0"/>
              <a:t> W, Abhishek D, </a:t>
            </a:r>
          </a:p>
          <a:p>
            <a:r>
              <a:rPr lang="en-US" sz="1100" dirty="0" smtClean="0"/>
              <a:t>Benjamin E</a:t>
            </a:r>
          </a:p>
          <a:p>
            <a:r>
              <a:rPr lang="en-US" sz="1100" dirty="0" smtClean="0"/>
              <a:t> </a:t>
            </a:r>
          </a:p>
          <a:p>
            <a:endParaRPr lang="en-US" sz="1100" dirty="0"/>
          </a:p>
        </p:txBody>
      </p:sp>
      <p:sp>
        <p:nvSpPr>
          <p:cNvPr id="20" name="Parallelogram 19"/>
          <p:cNvSpPr/>
          <p:nvPr/>
        </p:nvSpPr>
        <p:spPr>
          <a:xfrm>
            <a:off x="4607384" y="4648200"/>
            <a:ext cx="1602230" cy="502920"/>
          </a:xfrm>
          <a:prstGeom prst="parallelogram">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rgbClr val="FFFF00"/>
                </a:solidFill>
              </a:rPr>
              <a:t>Supply Chain</a:t>
            </a:r>
            <a:endParaRPr lang="en-US" sz="1100" dirty="0">
              <a:solidFill>
                <a:srgbClr val="FFFF00"/>
              </a:solidFill>
            </a:endParaRPr>
          </a:p>
        </p:txBody>
      </p:sp>
      <p:pic>
        <p:nvPicPr>
          <p:cNvPr id="6"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1504522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EYInterstate"/>
              </a:rPr>
              <a:t>Methodology</a:t>
            </a:r>
            <a:br>
              <a:rPr lang="en-US" sz="2000" dirty="0" smtClean="0">
                <a:latin typeface="EYInterstate"/>
              </a:rPr>
            </a:br>
            <a:r>
              <a:rPr lang="en-US" sz="2000" dirty="0" smtClean="0">
                <a:latin typeface="EYInterstate"/>
              </a:rPr>
              <a:t>Approach for Modeling</a:t>
            </a:r>
            <a:endParaRPr lang="en-US" sz="2000" dirty="0">
              <a:latin typeface="EYInterstate"/>
            </a:endParaRPr>
          </a:p>
        </p:txBody>
      </p:sp>
      <p:sp>
        <p:nvSpPr>
          <p:cNvPr id="26" name="Rectangle 25"/>
          <p:cNvSpPr/>
          <p:nvPr/>
        </p:nvSpPr>
        <p:spPr>
          <a:xfrm>
            <a:off x="83757" y="1750929"/>
            <a:ext cx="2090190" cy="3738748"/>
          </a:xfrm>
          <a:prstGeom prst="rect">
            <a:avLst/>
          </a:prstGeom>
          <a:solidFill>
            <a:srgbClr val="B8E08C"/>
          </a:solidFill>
          <a:ln/>
        </p:spPr>
        <p:style>
          <a:lnRef idx="2">
            <a:schemeClr val="dk1"/>
          </a:lnRef>
          <a:fillRef idx="1">
            <a:schemeClr val="lt1"/>
          </a:fillRef>
          <a:effectRef idx="0">
            <a:schemeClr val="dk1"/>
          </a:effectRef>
          <a:fontRef idx="minor">
            <a:schemeClr val="dk1"/>
          </a:fontRef>
        </p:style>
        <p:txBody>
          <a:bodyPr lIns="91407" tIns="45704" rIns="91407" bIns="45704" rtlCol="0" anchor="ctr"/>
          <a:lstStyle/>
          <a:p>
            <a:pPr marL="171450" indent="-171450" eaLnBrk="0" hangingPunct="0">
              <a:buClr>
                <a:schemeClr val="tx1"/>
              </a:buClr>
              <a:buSzPct val="80000"/>
              <a:buFont typeface="Arial" panose="020B0604020202020204" pitchFamily="34" charset="0"/>
              <a:buChar char="•"/>
            </a:pPr>
            <a:r>
              <a:rPr lang="en-US" sz="1200" b="1" dirty="0">
                <a:solidFill>
                  <a:schemeClr val="tx1"/>
                </a:solidFill>
                <a:latin typeface="Georgia" panose="02040502050405020303" pitchFamily="18" charset="0"/>
              </a:rPr>
              <a:t>Develop</a:t>
            </a:r>
            <a:r>
              <a:rPr lang="en-US" sz="1200" dirty="0">
                <a:solidFill>
                  <a:schemeClr val="tx1"/>
                </a:solidFill>
                <a:latin typeface="Georgia" panose="02040502050405020303" pitchFamily="18" charset="0"/>
              </a:rPr>
              <a:t> an </a:t>
            </a:r>
            <a:r>
              <a:rPr lang="en-US" sz="1200" dirty="0" smtClean="0">
                <a:solidFill>
                  <a:schemeClr val="tx1"/>
                </a:solidFill>
                <a:latin typeface="Georgia" panose="02040502050405020303" pitchFamily="18" charset="0"/>
              </a:rPr>
              <a:t>advanced analytical </a:t>
            </a:r>
            <a:r>
              <a:rPr lang="en-US" sz="1200" dirty="0">
                <a:solidFill>
                  <a:schemeClr val="tx1"/>
                </a:solidFill>
                <a:latin typeface="Georgia" panose="02040502050405020303" pitchFamily="18" charset="0"/>
              </a:rPr>
              <a:t>forecasting model based on multiple drivers</a:t>
            </a:r>
            <a:r>
              <a:rPr lang="en-US" sz="1200" u="sng" dirty="0">
                <a:solidFill>
                  <a:schemeClr val="tx1"/>
                </a:solidFill>
                <a:latin typeface="Georgia" panose="02040502050405020303" pitchFamily="18" charset="0"/>
              </a:rPr>
              <a:t>, such as market trend and seasonality, using external market data and internal sales and inventory data</a:t>
            </a:r>
          </a:p>
          <a:p>
            <a:pPr marL="171450" indent="-171450" eaLnBrk="0" hangingPunct="0">
              <a:buClr>
                <a:schemeClr val="tx1"/>
              </a:buClr>
              <a:buSzPct val="80000"/>
              <a:buFont typeface="Arial" panose="020B0604020202020204" pitchFamily="34" charset="0"/>
              <a:buChar char="•"/>
            </a:pPr>
            <a:r>
              <a:rPr lang="en-US" sz="1200" b="1" dirty="0">
                <a:solidFill>
                  <a:schemeClr val="tx1"/>
                </a:solidFill>
                <a:latin typeface="Georgia" panose="02040502050405020303" pitchFamily="18" charset="0"/>
              </a:rPr>
              <a:t>Validate</a:t>
            </a:r>
            <a:r>
              <a:rPr lang="en-US" sz="1200" dirty="0">
                <a:solidFill>
                  <a:schemeClr val="tx1"/>
                </a:solidFill>
                <a:latin typeface="Georgia" panose="02040502050405020303" pitchFamily="18" charset="0"/>
              </a:rPr>
              <a:t> the model by applying the model on historical data, and overlaying it with the actual market data trend for  </a:t>
            </a:r>
            <a:r>
              <a:rPr lang="en-US" sz="1200" dirty="0" smtClean="0">
                <a:solidFill>
                  <a:schemeClr val="tx1"/>
                </a:solidFill>
                <a:latin typeface="Georgia" panose="02040502050405020303" pitchFamily="18" charset="0"/>
              </a:rPr>
              <a:t>the same </a:t>
            </a:r>
            <a:r>
              <a:rPr lang="en-US" sz="1200" dirty="0">
                <a:solidFill>
                  <a:schemeClr val="tx1"/>
                </a:solidFill>
                <a:latin typeface="Georgia" panose="02040502050405020303" pitchFamily="18" charset="0"/>
              </a:rPr>
              <a:t>period</a:t>
            </a:r>
          </a:p>
          <a:p>
            <a:pPr marL="171450" indent="-171450" eaLnBrk="0" hangingPunct="0">
              <a:buClr>
                <a:schemeClr val="tx1"/>
              </a:buClr>
              <a:buSzPct val="80000"/>
              <a:buFont typeface="Arial" panose="020B0604020202020204" pitchFamily="34" charset="0"/>
              <a:buChar char="•"/>
            </a:pPr>
            <a:r>
              <a:rPr lang="en-US" sz="1200" b="1" dirty="0">
                <a:solidFill>
                  <a:schemeClr val="tx1"/>
                </a:solidFill>
                <a:latin typeface="Georgia" panose="02040502050405020303" pitchFamily="18" charset="0"/>
              </a:rPr>
              <a:t>Calculate</a:t>
            </a:r>
            <a:r>
              <a:rPr lang="en-US" sz="1200" dirty="0">
                <a:solidFill>
                  <a:schemeClr val="tx1"/>
                </a:solidFill>
                <a:latin typeface="Georgia" panose="02040502050405020303" pitchFamily="18" charset="0"/>
              </a:rPr>
              <a:t> forecast for product demand</a:t>
            </a:r>
          </a:p>
          <a:p>
            <a:pPr marL="171450" indent="-171450" eaLnBrk="0" hangingPunct="0">
              <a:buClr>
                <a:schemeClr val="tx1"/>
              </a:buClr>
              <a:buSzPct val="80000"/>
              <a:buFont typeface="Arial" panose="020B0604020202020204" pitchFamily="34" charset="0"/>
              <a:buChar char="•"/>
            </a:pPr>
            <a:r>
              <a:rPr lang="en-US" sz="1200" b="1" dirty="0" smtClean="0">
                <a:solidFill>
                  <a:schemeClr val="tx1"/>
                </a:solidFill>
                <a:latin typeface="Georgia" panose="02040502050405020303" pitchFamily="18" charset="0"/>
              </a:rPr>
              <a:t>Summarize</a:t>
            </a:r>
            <a:r>
              <a:rPr lang="en-US" sz="1200" dirty="0" smtClean="0">
                <a:solidFill>
                  <a:schemeClr val="tx1"/>
                </a:solidFill>
                <a:latin typeface="Georgia" panose="02040502050405020303" pitchFamily="18" charset="0"/>
              </a:rPr>
              <a:t> </a:t>
            </a:r>
            <a:r>
              <a:rPr lang="en-US" sz="1200" dirty="0">
                <a:solidFill>
                  <a:schemeClr val="tx1"/>
                </a:solidFill>
                <a:latin typeface="Georgia" panose="02040502050405020303" pitchFamily="18" charset="0"/>
              </a:rPr>
              <a:t>results, key insights and key recommendations</a:t>
            </a:r>
          </a:p>
        </p:txBody>
      </p:sp>
      <p:sp>
        <p:nvSpPr>
          <p:cNvPr id="27" name="Rectangle 26"/>
          <p:cNvSpPr/>
          <p:nvPr/>
        </p:nvSpPr>
        <p:spPr>
          <a:xfrm>
            <a:off x="120542" y="1224837"/>
            <a:ext cx="2072957" cy="332118"/>
          </a:xfrm>
          <a:prstGeom prst="rect">
            <a:avLst/>
          </a:prstGeom>
          <a:ln/>
        </p:spPr>
        <p:style>
          <a:lnRef idx="2">
            <a:schemeClr val="dk1"/>
          </a:lnRef>
          <a:fillRef idx="1">
            <a:schemeClr val="lt1"/>
          </a:fillRef>
          <a:effectRef idx="0">
            <a:schemeClr val="dk1"/>
          </a:effectRef>
          <a:fontRef idx="minor">
            <a:schemeClr val="dk1"/>
          </a:fontRef>
        </p:style>
        <p:txBody>
          <a:bodyPr lIns="91407" tIns="45704" rIns="91407" bIns="45704" rtlCol="0" anchor="ctr"/>
          <a:lstStyle/>
          <a:p>
            <a:pPr algn="ctr" eaLnBrk="0" hangingPunct="0">
              <a:buClr>
                <a:srgbClr val="FFD200"/>
              </a:buClr>
              <a:buSzPct val="80000"/>
              <a:buFont typeface="Arial" charset="0"/>
              <a:buNone/>
            </a:pPr>
            <a:r>
              <a:rPr lang="en-US" sz="1100" b="1" dirty="0" smtClean="0">
                <a:solidFill>
                  <a:srgbClr val="000000"/>
                </a:solidFill>
                <a:latin typeface="Georgia" panose="02040502050405020303" pitchFamily="18" charset="0"/>
              </a:rPr>
              <a:t>Analytics Approach</a:t>
            </a:r>
            <a:endParaRPr lang="en-US" sz="1100" b="1" dirty="0">
              <a:solidFill>
                <a:srgbClr val="000000"/>
              </a:solidFill>
              <a:latin typeface="Georgia" panose="02040502050405020303" pitchFamily="18" charset="0"/>
            </a:endParaRPr>
          </a:p>
        </p:txBody>
      </p:sp>
      <p:sp>
        <p:nvSpPr>
          <p:cNvPr id="21" name="Rectangle 20"/>
          <p:cNvSpPr/>
          <p:nvPr/>
        </p:nvSpPr>
        <p:spPr>
          <a:xfrm>
            <a:off x="2376660" y="1332223"/>
            <a:ext cx="6553200" cy="2309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22" name="Pentagon 21"/>
          <p:cNvSpPr/>
          <p:nvPr/>
        </p:nvSpPr>
        <p:spPr>
          <a:xfrm>
            <a:off x="2440936" y="1414859"/>
            <a:ext cx="1143000" cy="372979"/>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Determine Product/SKU</a:t>
            </a:r>
            <a:endParaRPr lang="en-US" sz="1000" dirty="0">
              <a:solidFill>
                <a:schemeClr val="tx1"/>
              </a:solidFill>
            </a:endParaRPr>
          </a:p>
        </p:txBody>
      </p:sp>
      <p:sp>
        <p:nvSpPr>
          <p:cNvPr id="23" name="Pentagon 22"/>
          <p:cNvSpPr/>
          <p:nvPr/>
        </p:nvSpPr>
        <p:spPr>
          <a:xfrm>
            <a:off x="3733800" y="1396393"/>
            <a:ext cx="1143000" cy="391445"/>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Gather Data</a:t>
            </a:r>
            <a:endParaRPr lang="en-US" sz="1000" dirty="0">
              <a:solidFill>
                <a:schemeClr val="tx1"/>
              </a:solidFill>
            </a:endParaRPr>
          </a:p>
        </p:txBody>
      </p:sp>
      <p:sp>
        <p:nvSpPr>
          <p:cNvPr id="24" name="Pentagon 23"/>
          <p:cNvSpPr/>
          <p:nvPr/>
        </p:nvSpPr>
        <p:spPr>
          <a:xfrm>
            <a:off x="5041201" y="1409377"/>
            <a:ext cx="1143000" cy="378462"/>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Forecast Sales Out</a:t>
            </a:r>
            <a:endParaRPr lang="en-US" sz="1000" dirty="0">
              <a:solidFill>
                <a:schemeClr val="tx1"/>
              </a:solidFill>
            </a:endParaRPr>
          </a:p>
        </p:txBody>
      </p:sp>
      <p:sp>
        <p:nvSpPr>
          <p:cNvPr id="25" name="Pentagon 24"/>
          <p:cNvSpPr/>
          <p:nvPr/>
        </p:nvSpPr>
        <p:spPr>
          <a:xfrm>
            <a:off x="6386045" y="1415969"/>
            <a:ext cx="1143000" cy="371869"/>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Forecast Sales In</a:t>
            </a:r>
            <a:endParaRPr lang="en-US" sz="1000" dirty="0">
              <a:solidFill>
                <a:schemeClr val="tx1"/>
              </a:solidFill>
            </a:endParaRPr>
          </a:p>
        </p:txBody>
      </p:sp>
      <p:sp>
        <p:nvSpPr>
          <p:cNvPr id="33" name="Pentagon 32"/>
          <p:cNvSpPr/>
          <p:nvPr/>
        </p:nvSpPr>
        <p:spPr>
          <a:xfrm>
            <a:off x="7740804" y="1400592"/>
            <a:ext cx="1143000" cy="387248"/>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Collect Results</a:t>
            </a:r>
            <a:endParaRPr lang="en-US" sz="1000" dirty="0">
              <a:solidFill>
                <a:schemeClr val="tx1"/>
              </a:solidFill>
            </a:endParaRPr>
          </a:p>
        </p:txBody>
      </p:sp>
      <p:sp>
        <p:nvSpPr>
          <p:cNvPr id="34" name="TextBox 33"/>
          <p:cNvSpPr txBox="1"/>
          <p:nvPr/>
        </p:nvSpPr>
        <p:spPr>
          <a:xfrm>
            <a:off x="5027921" y="916723"/>
            <a:ext cx="1688060" cy="428856"/>
          </a:xfrm>
          <a:prstGeom prst="rect">
            <a:avLst/>
          </a:prstGeom>
          <a:noFill/>
        </p:spPr>
        <p:txBody>
          <a:bodyPr wrap="square" rtlCol="0">
            <a:spAutoFit/>
          </a:bodyPr>
          <a:lstStyle/>
          <a:p>
            <a:r>
              <a:rPr lang="en-US" sz="1400" b="1" u="sng" dirty="0" smtClean="0"/>
              <a:t>Process Flow:</a:t>
            </a:r>
            <a:endParaRPr lang="en-US" sz="1400" b="1" u="sng" dirty="0"/>
          </a:p>
        </p:txBody>
      </p:sp>
      <p:sp>
        <p:nvSpPr>
          <p:cNvPr id="35" name="TextBox 34"/>
          <p:cNvSpPr txBox="1"/>
          <p:nvPr/>
        </p:nvSpPr>
        <p:spPr>
          <a:xfrm>
            <a:off x="2316747" y="1750929"/>
            <a:ext cx="1375045" cy="1036758"/>
          </a:xfrm>
          <a:prstGeom prst="rect">
            <a:avLst/>
          </a:prstGeom>
          <a:noFill/>
        </p:spPr>
        <p:txBody>
          <a:bodyPr wrap="square" rtlCol="0">
            <a:spAutoFit/>
          </a:bodyPr>
          <a:lstStyle/>
          <a:p>
            <a:pPr marL="171450" indent="-171450">
              <a:buFont typeface="Arial" charset="0"/>
              <a:buChar char="•"/>
            </a:pPr>
            <a:r>
              <a:rPr lang="en-US" sz="1000" u="sng" dirty="0" err="1" smtClean="0"/>
              <a:t>Nobivac</a:t>
            </a:r>
            <a:r>
              <a:rPr lang="en-US" sz="1000" u="sng" dirty="0" smtClean="0"/>
              <a:t>: </a:t>
            </a:r>
          </a:p>
          <a:p>
            <a:pPr marL="171450" indent="-171450">
              <a:buFont typeface="Arial" charset="0"/>
              <a:buChar char="•"/>
            </a:pPr>
            <a:r>
              <a:rPr lang="en-US" sz="1000" b="1" dirty="0" smtClean="0"/>
              <a:t>Mature</a:t>
            </a:r>
            <a:r>
              <a:rPr lang="en-US" sz="1000" dirty="0" smtClean="0"/>
              <a:t> Product</a:t>
            </a:r>
          </a:p>
          <a:p>
            <a:pPr marL="171450" indent="-171450">
              <a:buFont typeface="Arial" charset="0"/>
              <a:buChar char="•"/>
            </a:pPr>
            <a:r>
              <a:rPr lang="en-US" sz="1000" u="sng" dirty="0" err="1" smtClean="0"/>
              <a:t>Activyl</a:t>
            </a:r>
            <a:r>
              <a:rPr lang="en-US" sz="1000" u="sng" dirty="0" smtClean="0"/>
              <a:t>: </a:t>
            </a:r>
            <a:br>
              <a:rPr lang="en-US" sz="1000" u="sng" dirty="0" smtClean="0"/>
            </a:br>
            <a:r>
              <a:rPr lang="en-US" sz="1000" b="1" dirty="0" smtClean="0"/>
              <a:t>Newly</a:t>
            </a:r>
            <a:r>
              <a:rPr lang="en-US" sz="1000" dirty="0" smtClean="0"/>
              <a:t> Launched</a:t>
            </a:r>
            <a:br>
              <a:rPr lang="en-US" sz="1000" dirty="0" smtClean="0"/>
            </a:br>
            <a:r>
              <a:rPr lang="en-US" sz="1000" dirty="0" smtClean="0"/>
              <a:t> Product</a:t>
            </a:r>
            <a:endParaRPr lang="en-US" sz="1000" dirty="0"/>
          </a:p>
        </p:txBody>
      </p:sp>
      <p:sp>
        <p:nvSpPr>
          <p:cNvPr id="36" name="TextBox 35"/>
          <p:cNvSpPr txBox="1"/>
          <p:nvPr/>
        </p:nvSpPr>
        <p:spPr>
          <a:xfrm>
            <a:off x="3624388" y="1754960"/>
            <a:ext cx="2014412" cy="707886"/>
          </a:xfrm>
          <a:prstGeom prst="rect">
            <a:avLst/>
          </a:prstGeom>
          <a:noFill/>
        </p:spPr>
        <p:txBody>
          <a:bodyPr wrap="square" rtlCol="0">
            <a:spAutoFit/>
          </a:bodyPr>
          <a:lstStyle/>
          <a:p>
            <a:pPr marL="171450" indent="-171450">
              <a:buFont typeface="Arial" charset="0"/>
              <a:buChar char="•"/>
            </a:pPr>
            <a:r>
              <a:rPr lang="en-US" sz="1000" dirty="0" smtClean="0"/>
              <a:t>Sales Out</a:t>
            </a:r>
          </a:p>
          <a:p>
            <a:pPr marL="171450" indent="-171450">
              <a:buFont typeface="Arial" charset="0"/>
              <a:buChar char="•"/>
            </a:pPr>
            <a:r>
              <a:rPr lang="en-US" sz="1000" dirty="0" smtClean="0"/>
              <a:t>Sales In</a:t>
            </a:r>
          </a:p>
          <a:p>
            <a:pPr marL="171450" indent="-171450">
              <a:buFont typeface="Arial" charset="0"/>
              <a:buChar char="•"/>
            </a:pPr>
            <a:r>
              <a:rPr lang="en-US" sz="1000" dirty="0" smtClean="0"/>
              <a:t>GFK: Total Market Shipment</a:t>
            </a:r>
            <a:endParaRPr lang="en-US" sz="1000" dirty="0" smtClean="0"/>
          </a:p>
          <a:p>
            <a:pPr marL="171450" indent="-171450">
              <a:buFont typeface="Arial" charset="0"/>
              <a:buChar char="•"/>
            </a:pPr>
            <a:r>
              <a:rPr lang="en-US" sz="1000" dirty="0" smtClean="0"/>
              <a:t>Inventory</a:t>
            </a:r>
            <a:endParaRPr lang="en-US" sz="1000" dirty="0"/>
          </a:p>
        </p:txBody>
      </p:sp>
      <p:sp>
        <p:nvSpPr>
          <p:cNvPr id="37" name="TextBox 36"/>
          <p:cNvSpPr txBox="1"/>
          <p:nvPr/>
        </p:nvSpPr>
        <p:spPr>
          <a:xfrm>
            <a:off x="5969398" y="1942208"/>
            <a:ext cx="1716474" cy="276999"/>
          </a:xfrm>
          <a:prstGeom prst="rect">
            <a:avLst/>
          </a:prstGeom>
          <a:noFill/>
        </p:spPr>
        <p:txBody>
          <a:bodyPr wrap="square" rtlCol="0">
            <a:spAutoFit/>
          </a:bodyPr>
          <a:lstStyle/>
          <a:p>
            <a:pPr marL="171450" indent="-171450">
              <a:buFont typeface="Arial" charset="0"/>
              <a:buChar char="•"/>
            </a:pPr>
            <a:r>
              <a:rPr lang="en-US" sz="1200" u="sng" dirty="0" smtClean="0">
                <a:latin typeface="Georgia" charset="0"/>
                <a:ea typeface="Georgia" charset="0"/>
                <a:cs typeface="Georgia" charset="0"/>
              </a:rPr>
              <a:t>Accuracy Metrics:</a:t>
            </a:r>
          </a:p>
        </p:txBody>
      </p:sp>
      <p:grpSp>
        <p:nvGrpSpPr>
          <p:cNvPr id="48" name="Group 47"/>
          <p:cNvGrpSpPr/>
          <p:nvPr/>
        </p:nvGrpSpPr>
        <p:grpSpPr>
          <a:xfrm>
            <a:off x="2832162" y="3676475"/>
            <a:ext cx="5701081" cy="2307230"/>
            <a:chOff x="2799421" y="3035393"/>
            <a:chExt cx="5745342" cy="2372108"/>
          </a:xfrm>
        </p:grpSpPr>
        <p:grpSp>
          <p:nvGrpSpPr>
            <p:cNvPr id="49" name="Group 48"/>
            <p:cNvGrpSpPr/>
            <p:nvPr/>
          </p:nvGrpSpPr>
          <p:grpSpPr>
            <a:xfrm>
              <a:off x="2799421" y="3035393"/>
              <a:ext cx="5745342" cy="307681"/>
              <a:chOff x="944709" y="2425410"/>
              <a:chExt cx="10372963" cy="389315"/>
            </a:xfrm>
          </p:grpSpPr>
          <p:sp>
            <p:nvSpPr>
              <p:cNvPr id="53" name="TextBox 52"/>
              <p:cNvSpPr txBox="1"/>
              <p:nvPr/>
            </p:nvSpPr>
            <p:spPr>
              <a:xfrm>
                <a:off x="944709" y="2425410"/>
                <a:ext cx="3158339" cy="369974"/>
              </a:xfrm>
              <a:prstGeom prst="rect">
                <a:avLst/>
              </a:prstGeom>
              <a:noFill/>
            </p:spPr>
            <p:txBody>
              <a:bodyPr wrap="none" rtlCol="0">
                <a:spAutoFit/>
              </a:bodyPr>
              <a:lstStyle/>
              <a:p>
                <a:r>
                  <a:rPr lang="en-US" sz="1200" b="1" u="sng" dirty="0" smtClean="0">
                    <a:latin typeface="Georgia" panose="02040502050405020303" pitchFamily="18" charset="0"/>
                  </a:rPr>
                  <a:t>Forecast Sales-Out:</a:t>
                </a:r>
                <a:endParaRPr lang="en-US" sz="1200" b="1" u="sng" dirty="0">
                  <a:latin typeface="Georgia" panose="02040502050405020303" pitchFamily="18" charset="0"/>
                </a:endParaRPr>
              </a:p>
            </p:txBody>
          </p:sp>
          <p:sp>
            <p:nvSpPr>
              <p:cNvPr id="54" name="TextBox 53"/>
              <p:cNvSpPr txBox="1"/>
              <p:nvPr/>
            </p:nvSpPr>
            <p:spPr>
              <a:xfrm>
                <a:off x="8374165" y="2444751"/>
                <a:ext cx="2943507" cy="369974"/>
              </a:xfrm>
              <a:prstGeom prst="rect">
                <a:avLst/>
              </a:prstGeom>
              <a:noFill/>
            </p:spPr>
            <p:txBody>
              <a:bodyPr wrap="none" rtlCol="0">
                <a:spAutoFit/>
              </a:bodyPr>
              <a:lstStyle/>
              <a:p>
                <a:r>
                  <a:rPr lang="en-US" sz="1200" b="1" u="sng" dirty="0" smtClean="0">
                    <a:latin typeface="Georgia" panose="02040502050405020303" pitchFamily="18" charset="0"/>
                  </a:rPr>
                  <a:t>Forecast Sales-In:</a:t>
                </a:r>
                <a:endParaRPr lang="en-US" sz="1200" b="1" u="sng" dirty="0">
                  <a:latin typeface="Georgia" panose="02040502050405020303" pitchFamily="18" charset="0"/>
                </a:endParaRPr>
              </a:p>
            </p:txBody>
          </p:sp>
        </p:grpSp>
        <p:sp>
          <p:nvSpPr>
            <p:cNvPr id="50" name="TextBox 49"/>
            <p:cNvSpPr txBox="1"/>
            <p:nvPr/>
          </p:nvSpPr>
          <p:spPr>
            <a:xfrm>
              <a:off x="4368000" y="3837840"/>
              <a:ext cx="2179888" cy="1569661"/>
            </a:xfrm>
            <a:prstGeom prst="rect">
              <a:avLst/>
            </a:prstGeom>
            <a:noFill/>
          </p:spPr>
          <p:txBody>
            <a:bodyPr wrap="square" rtlCol="0">
              <a:spAutoFit/>
            </a:bodyPr>
            <a:lstStyle/>
            <a:p>
              <a:pPr marL="171450" indent="-171450" algn="ctr">
                <a:buFont typeface="Arial" charset="0"/>
                <a:buChar char="•"/>
              </a:pPr>
              <a:r>
                <a:rPr lang="en-US" sz="1100" u="sng" dirty="0" smtClean="0"/>
                <a:t>Granger </a:t>
              </a:r>
              <a:r>
                <a:rPr lang="en-US" sz="1100" u="sng" dirty="0"/>
                <a:t>C</a:t>
              </a:r>
              <a:r>
                <a:rPr lang="en-US" sz="1100" u="sng" dirty="0" smtClean="0"/>
                <a:t>ausality Test:</a:t>
              </a:r>
            </a:p>
            <a:p>
              <a:pPr algn="ctr"/>
              <a:r>
                <a:rPr lang="en-US" sz="1100" dirty="0"/>
                <a:t> </a:t>
              </a:r>
              <a:r>
                <a:rPr lang="en-US" sz="1100" dirty="0" smtClean="0"/>
                <a:t>   Determine input factors</a:t>
              </a:r>
              <a:br>
                <a:rPr lang="en-US" sz="1100" dirty="0" smtClean="0"/>
              </a:br>
              <a:endParaRPr lang="en-US" sz="1100" dirty="0" smtClean="0"/>
            </a:p>
            <a:p>
              <a:pPr marL="171450" indent="-171450" algn="ctr">
                <a:buFont typeface="Arial" charset="0"/>
                <a:buChar char="•"/>
              </a:pPr>
              <a:r>
                <a:rPr lang="en-US" sz="1100" u="sng" dirty="0" smtClean="0"/>
                <a:t>Cross-validation:</a:t>
              </a:r>
            </a:p>
            <a:p>
              <a:pPr marL="171450" indent="-171450" algn="ctr">
                <a:buFontTx/>
                <a:buChar char="-"/>
              </a:pPr>
              <a:r>
                <a:rPr lang="en-US" sz="1100" dirty="0" smtClean="0"/>
                <a:t>Training Set</a:t>
              </a:r>
            </a:p>
            <a:p>
              <a:pPr marL="171450" indent="-171450" algn="ctr">
                <a:buFontTx/>
                <a:buChar char="-"/>
              </a:pPr>
              <a:r>
                <a:rPr lang="en-US" sz="1100" dirty="0" smtClean="0"/>
                <a:t>Validation Set</a:t>
              </a:r>
              <a:endParaRPr lang="en-US" sz="1100" dirty="0"/>
            </a:p>
            <a:p>
              <a:pPr algn="ctr"/>
              <a:r>
                <a:rPr lang="en-US" sz="1100" dirty="0" smtClean="0"/>
                <a:t> =&gt; To choose the best combination of factors</a:t>
              </a:r>
            </a:p>
          </p:txBody>
        </p:sp>
      </p:grpSp>
      <p:cxnSp>
        <p:nvCxnSpPr>
          <p:cNvPr id="4" name="Straight Arrow Connector 3"/>
          <p:cNvCxnSpPr/>
          <p:nvPr/>
        </p:nvCxnSpPr>
        <p:spPr>
          <a:xfrm flipV="1">
            <a:off x="3984761" y="4013341"/>
            <a:ext cx="1289418" cy="193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6118209" y="3977381"/>
            <a:ext cx="1486243" cy="32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09639" y="3787039"/>
            <a:ext cx="950901" cy="307777"/>
          </a:xfrm>
          <a:prstGeom prst="rect">
            <a:avLst/>
          </a:prstGeom>
          <a:noFill/>
        </p:spPr>
        <p:txBody>
          <a:bodyPr wrap="none" rtlCol="0">
            <a:spAutoFit/>
          </a:bodyPr>
          <a:lstStyle/>
          <a:p>
            <a:r>
              <a:rPr lang="en-US" sz="1400" dirty="0" smtClean="0"/>
              <a:t>GFK data</a:t>
            </a:r>
            <a:endParaRPr lang="en-US" sz="1400" dirty="0"/>
          </a:p>
        </p:txBody>
      </p:sp>
      <mc:AlternateContent xmlns:mc="http://schemas.openxmlformats.org/markup-compatibility/2006" xmlns:a14="http://schemas.microsoft.com/office/drawing/2010/main">
        <mc:Choice Requires="a14">
          <p:sp>
            <p:nvSpPr>
              <p:cNvPr id="38" name="TextBox 37"/>
              <p:cNvSpPr txBox="1"/>
              <p:nvPr/>
            </p:nvSpPr>
            <p:spPr>
              <a:xfrm>
                <a:off x="5313087" y="2286958"/>
                <a:ext cx="3422586" cy="2667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900" b="1" i="1" smtClean="0">
                          <a:latin typeface="Cambria Math" charset="0"/>
                        </a:rPr>
                        <m:t>𝟐</m:t>
                      </m:r>
                      <m:r>
                        <a:rPr lang="fr-FR" sz="900" b="1" i="1" smtClean="0">
                          <a:latin typeface="Cambria Math" charset="0"/>
                        </a:rPr>
                        <m:t> </m:t>
                      </m:r>
                      <m:r>
                        <a:rPr lang="fr-FR" sz="900" b="1" i="1" smtClean="0">
                          <a:latin typeface="Cambria Math" charset="0"/>
                        </a:rPr>
                        <m:t>𝒎𝒐𝒏𝒕𝒉𝒔</m:t>
                      </m:r>
                      <m:r>
                        <a:rPr lang="fr-FR" sz="900" b="1" i="1" smtClean="0">
                          <a:latin typeface="Cambria Math" charset="0"/>
                        </a:rPr>
                        <m:t> </m:t>
                      </m:r>
                      <m:r>
                        <a:rPr lang="fr-FR" sz="900" b="1" i="1" smtClean="0">
                          <a:latin typeface="Cambria Math" charset="0"/>
                        </a:rPr>
                        <m:t>𝑫𝑭𝑨</m:t>
                      </m:r>
                      <m:r>
                        <a:rPr lang="fr-FR" sz="900" b="0" i="1" smtClean="0">
                          <a:latin typeface="Cambria Math" charset="0"/>
                        </a:rPr>
                        <m:t>=1 − </m:t>
                      </m:r>
                      <m:d>
                        <m:dPr>
                          <m:begChr m:val="|"/>
                          <m:endChr m:val="|"/>
                          <m:ctrlPr>
                            <a:rPr lang="hr-HR" sz="900" b="0" i="1" smtClean="0">
                              <a:latin typeface="Cambria Math" panose="02040503050406030204" pitchFamily="18" charset="0"/>
                            </a:rPr>
                          </m:ctrlPr>
                        </m:dPr>
                        <m:e>
                          <m:f>
                            <m:fPr>
                              <m:ctrlPr>
                                <a:rPr lang="bg-BG" sz="900" i="1">
                                  <a:latin typeface="Cambria Math" panose="02040503050406030204" pitchFamily="18" charset="0"/>
                                </a:rPr>
                              </m:ctrlPr>
                            </m:fPr>
                            <m:num>
                              <m:r>
                                <a:rPr lang="fr-FR" sz="900" b="0" i="1" smtClean="0">
                                  <a:latin typeface="Cambria Math" charset="0"/>
                                </a:rPr>
                                <m:t>2 </m:t>
                              </m:r>
                              <m:r>
                                <a:rPr lang="fr-FR" sz="900" b="0" i="1" smtClean="0">
                                  <a:latin typeface="Cambria Math" charset="0"/>
                                </a:rPr>
                                <m:t>𝑚𝑜𝑛𝑡h</m:t>
                              </m:r>
                              <m:r>
                                <a:rPr lang="fr-FR" sz="900" b="0" i="1" smtClean="0">
                                  <a:latin typeface="Cambria Math" charset="0"/>
                                </a:rPr>
                                <m:t> </m:t>
                              </m:r>
                              <m:r>
                                <a:rPr lang="fr-FR" sz="900" i="1">
                                  <a:latin typeface="Cambria Math" charset="0"/>
                                </a:rPr>
                                <m:t>𝐹𝑜𝑟𝑒𝑐𝑎𝑠𝑡</m:t>
                              </m:r>
                              <m:r>
                                <a:rPr lang="fr-FR" sz="900" i="1">
                                  <a:latin typeface="Cambria Math" charset="0"/>
                                </a:rPr>
                                <m:t> −2 </m:t>
                              </m:r>
                              <m:r>
                                <a:rPr lang="fr-FR" sz="900" b="0" i="1" smtClean="0">
                                  <a:latin typeface="Cambria Math" charset="0"/>
                                </a:rPr>
                                <m:t>𝑚𝑜𝑛𝑡h</m:t>
                              </m:r>
                              <m:r>
                                <a:rPr lang="fr-FR" sz="900" b="0" i="1" smtClean="0">
                                  <a:latin typeface="Cambria Math" charset="0"/>
                                </a:rPr>
                                <m:t> </m:t>
                              </m:r>
                              <m:r>
                                <a:rPr lang="fr-FR" sz="900" i="1">
                                  <a:latin typeface="Cambria Math" charset="0"/>
                                </a:rPr>
                                <m:t>𝐴𝑐𝑡𝑢𝑎𝑙</m:t>
                              </m:r>
                              <m:r>
                                <a:rPr lang="fr-FR" sz="900" b="0" i="1" smtClean="0">
                                  <a:latin typeface="Cambria Math" charset="0"/>
                                </a:rPr>
                                <m:t>𝑆𝑎𝑙𝑒𝑠</m:t>
                              </m:r>
                            </m:num>
                            <m:den>
                              <m:r>
                                <a:rPr lang="fr-FR" sz="900" b="0" i="1" smtClean="0">
                                  <a:latin typeface="Cambria Math" charset="0"/>
                                </a:rPr>
                                <m:t>2 </m:t>
                              </m:r>
                              <m:r>
                                <a:rPr lang="fr-FR" sz="900" b="0" i="1" smtClean="0">
                                  <a:latin typeface="Cambria Math" charset="0"/>
                                </a:rPr>
                                <m:t>𝑚𝑜𝑛𝑡h</m:t>
                              </m:r>
                              <m:r>
                                <a:rPr lang="fr-FR" sz="900" b="0" i="1" smtClean="0">
                                  <a:latin typeface="Cambria Math" charset="0"/>
                                </a:rPr>
                                <m:t> </m:t>
                              </m:r>
                              <m:r>
                                <a:rPr lang="fr-FR" sz="900" i="1">
                                  <a:latin typeface="Cambria Math" charset="0"/>
                                </a:rPr>
                                <m:t>𝐹𝑜𝑟𝑒𝑐𝑎𝑠𝑡</m:t>
                              </m:r>
                            </m:den>
                          </m:f>
                        </m:e>
                      </m:d>
                    </m:oMath>
                  </m:oMathPara>
                </a14:m>
                <a:endParaRPr lang="en-US" sz="900" dirty="0"/>
              </a:p>
            </p:txBody>
          </p:sp>
        </mc:Choice>
        <mc:Fallback xmlns="">
          <p:sp>
            <p:nvSpPr>
              <p:cNvPr id="38" name="TextBox 37"/>
              <p:cNvSpPr txBox="1">
                <a:spLocks noRot="1" noChangeAspect="1" noMove="1" noResize="1" noEditPoints="1" noAdjustHandles="1" noChangeArrowheads="1" noChangeShapeType="1" noTextEdit="1"/>
              </p:cNvSpPr>
              <p:nvPr/>
            </p:nvSpPr>
            <p:spPr>
              <a:xfrm>
                <a:off x="5313087" y="2286958"/>
                <a:ext cx="3422586" cy="266740"/>
              </a:xfrm>
              <a:prstGeom prst="rect">
                <a:avLst/>
              </a:prstGeom>
              <a:blipFill rotWithShape="0">
                <a:blip r:embed="rId4"/>
                <a:stretch>
                  <a:fillRect l="-535" t="-79545" b="-102273"/>
                </a:stretch>
              </a:blipFill>
            </p:spPr>
            <p:txBody>
              <a:bodyPr/>
              <a:lstStyle/>
              <a:p>
                <a:r>
                  <a:rPr lang="en-US">
                    <a:noFill/>
                  </a:rPr>
                  <a:t> </a:t>
                </a:r>
              </a:p>
            </p:txBody>
          </p:sp>
        </mc:Fallback>
      </mc:AlternateContent>
      <p:graphicFrame>
        <p:nvGraphicFramePr>
          <p:cNvPr id="39" name="Diagram 38"/>
          <p:cNvGraphicFramePr/>
          <p:nvPr>
            <p:extLst>
              <p:ext uri="{D42A27DB-BD31-4B8C-83A1-F6EECF244321}">
                <p14:modId xmlns:p14="http://schemas.microsoft.com/office/powerpoint/2010/main" val="1804037616"/>
              </p:ext>
            </p:extLst>
          </p:nvPr>
        </p:nvGraphicFramePr>
        <p:xfrm>
          <a:off x="2329338" y="4042443"/>
          <a:ext cx="2417553" cy="25188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41" name="Diagram 40"/>
          <p:cNvGraphicFramePr/>
          <p:nvPr>
            <p:extLst>
              <p:ext uri="{D42A27DB-BD31-4B8C-83A1-F6EECF244321}">
                <p14:modId xmlns:p14="http://schemas.microsoft.com/office/powerpoint/2010/main" val="192499640"/>
              </p:ext>
            </p:extLst>
          </p:nvPr>
        </p:nvGraphicFramePr>
        <p:xfrm>
          <a:off x="6400800" y="3856352"/>
          <a:ext cx="2530805" cy="282586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AlternateContent xmlns:mc="http://schemas.openxmlformats.org/markup-compatibility/2006">
        <mc:Choice xmlns:a14="http://schemas.microsoft.com/office/drawing/2010/main" Requires="a14">
          <p:sp>
            <p:nvSpPr>
              <p:cNvPr id="40" name="Rectangle 39"/>
              <p:cNvSpPr/>
              <p:nvPr/>
            </p:nvSpPr>
            <p:spPr>
              <a:xfrm>
                <a:off x="4607993" y="2620531"/>
                <a:ext cx="4439283" cy="57317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800" b="1" i="1" dirty="0" smtClean="0">
                          <a:latin typeface="Cambria Math" panose="02040503050406030204" pitchFamily="18" charset="0"/>
                        </a:rPr>
                        <m:t>4 </m:t>
                      </m:r>
                      <m:r>
                        <a:rPr lang="en-US" sz="800" b="1" i="1" dirty="0" smtClean="0">
                          <a:latin typeface="Cambria Math" panose="02040503050406030204" pitchFamily="18" charset="0"/>
                        </a:rPr>
                        <m:t>𝒎𝒐𝒏𝒕𝒉𝒔</m:t>
                      </m:r>
                      <m:r>
                        <a:rPr lang="en-US" sz="800" b="1" i="1" dirty="0" smtClean="0">
                          <a:latin typeface="Cambria Math" panose="02040503050406030204" pitchFamily="18" charset="0"/>
                        </a:rPr>
                        <m:t> </m:t>
                      </m:r>
                      <m:r>
                        <a:rPr lang="en-US" sz="800" b="1" i="1" dirty="0" smtClean="0">
                          <a:latin typeface="Cambria Math" panose="02040503050406030204" pitchFamily="18" charset="0"/>
                        </a:rPr>
                        <m:t>𝑾𝒆𝒊𝒈𝒉𝒕𝒆𝒅</m:t>
                      </m:r>
                      <m:r>
                        <a:rPr lang="zh-CN" altLang="en-US" sz="800" b="1" i="1" dirty="0" smtClean="0">
                          <a:latin typeface="Cambria Math" charset="0"/>
                        </a:rPr>
                        <m:t> </m:t>
                      </m:r>
                      <m:r>
                        <a:rPr lang="en-US" altLang="zh-CN" sz="800" b="1" i="1" dirty="0" smtClean="0">
                          <a:latin typeface="Cambria Math" charset="0"/>
                        </a:rPr>
                        <m:t>𝑨𝒗𝒆𝒓𝒂𝒈𝒆</m:t>
                      </m:r>
                      <m:r>
                        <a:rPr lang="en-US" sz="800" b="1" i="1" dirty="0" smtClean="0">
                          <a:latin typeface="Cambria Math" panose="02040503050406030204" pitchFamily="18" charset="0"/>
                        </a:rPr>
                        <m:t> </m:t>
                      </m:r>
                      <m:r>
                        <a:rPr lang="en-US" sz="800" b="1" i="1" dirty="0" smtClean="0">
                          <a:latin typeface="Cambria Math" panose="02040503050406030204" pitchFamily="18" charset="0"/>
                        </a:rPr>
                        <m:t>𝑬𝒓𝒓𝒐𝒓</m:t>
                      </m:r>
                      <m:r>
                        <a:rPr lang="fr-FR" sz="800" b="1" i="1" dirty="0" smtClean="0">
                          <a:latin typeface="Cambria Math" charset="0"/>
                        </a:rPr>
                        <m:t> </m:t>
                      </m:r>
                      <m:d>
                        <m:dPr>
                          <m:ctrlPr>
                            <a:rPr lang="fr-FR" sz="800" b="1" i="1" dirty="0" smtClean="0">
                              <a:latin typeface="Cambria Math" panose="02040503050406030204" pitchFamily="18" charset="0"/>
                            </a:rPr>
                          </m:ctrlPr>
                        </m:dPr>
                        <m:e>
                          <m:r>
                            <a:rPr lang="fr-FR" sz="800" b="1" i="1" dirty="0" smtClean="0">
                              <a:latin typeface="Cambria Math" charset="0"/>
                            </a:rPr>
                            <m:t>𝑾𝑨𝑬</m:t>
                          </m:r>
                        </m:e>
                      </m:d>
                      <m:r>
                        <a:rPr lang="en-US" sz="800" i="1" dirty="0">
                          <a:latin typeface="Cambria Math" panose="02040503050406030204" pitchFamily="18" charset="0"/>
                        </a:rPr>
                        <m:t>= </m:t>
                      </m:r>
                    </m:oMath>
                    <m:oMath xmlns:m="http://schemas.openxmlformats.org/officeDocument/2006/math">
                      <m:r>
                        <a:rPr lang="fr-FR" sz="800" b="0" i="1" smtClean="0">
                          <a:latin typeface="Cambria Math" charset="0"/>
                        </a:rPr>
                        <m:t> </m:t>
                      </m:r>
                    </m:oMath>
                    <m:oMath xmlns:m="http://schemas.openxmlformats.org/officeDocument/2006/math">
                      <m:f>
                        <m:fPr>
                          <m:ctrlPr>
                            <a:rPr lang="en-US" sz="800" i="1" dirty="0" smtClean="0">
                              <a:latin typeface="Cambria Math" panose="02040503050406030204" pitchFamily="18" charset="0"/>
                            </a:rPr>
                          </m:ctrlPr>
                        </m:fPr>
                        <m:num>
                          <m:r>
                            <a:rPr lang="en-US" sz="800" i="1" dirty="0">
                              <a:latin typeface="Cambria Math" panose="02040503050406030204" pitchFamily="18" charset="0"/>
                            </a:rPr>
                            <m:t>[</m:t>
                          </m:r>
                          <m:r>
                            <a:rPr lang="en-US" sz="800" i="1" dirty="0">
                              <a:latin typeface="Cambria Math" panose="02040503050406030204" pitchFamily="18" charset="0"/>
                            </a:rPr>
                            <m:t>𝐸𝑟𝑟𝑜𝑟</m:t>
                          </m:r>
                          <m:r>
                            <a:rPr lang="en-US" sz="800" i="1" dirty="0">
                              <a:latin typeface="Cambria Math" panose="02040503050406030204" pitchFamily="18" charset="0"/>
                            </a:rPr>
                            <m:t>(1</m:t>
                          </m:r>
                          <m:r>
                            <a:rPr lang="en-US" sz="800" i="1" dirty="0">
                              <a:latin typeface="Cambria Math" panose="02040503050406030204" pitchFamily="18" charset="0"/>
                            </a:rPr>
                            <m:t>𝑠𝑡</m:t>
                          </m:r>
                          <m:r>
                            <a:rPr lang="en-US" sz="800" i="1" dirty="0">
                              <a:latin typeface="Cambria Math" panose="02040503050406030204" pitchFamily="18" charset="0"/>
                            </a:rPr>
                            <m:t> </m:t>
                          </m:r>
                          <m:r>
                            <a:rPr lang="en-US" sz="800" i="1" dirty="0">
                              <a:latin typeface="Cambria Math" panose="02040503050406030204" pitchFamily="18" charset="0"/>
                            </a:rPr>
                            <m:t>𝑀𝑜𝑛𝑡h</m:t>
                          </m:r>
                          <m:r>
                            <a:rPr lang="en-US" sz="800" i="1" dirty="0">
                              <a:latin typeface="Cambria Math" panose="02040503050406030204" pitchFamily="18" charset="0"/>
                            </a:rPr>
                            <m:t>) + </m:t>
                          </m:r>
                          <m:r>
                            <a:rPr lang="en-US" sz="800" i="1" dirty="0">
                              <a:latin typeface="Cambria Math" panose="02040503050406030204" pitchFamily="18" charset="0"/>
                            </a:rPr>
                            <m:t>𝐸𝑟𝑟𝑜𝑟</m:t>
                          </m:r>
                          <m:r>
                            <a:rPr lang="en-US" sz="800" i="1" dirty="0">
                              <a:latin typeface="Cambria Math" panose="02040503050406030204" pitchFamily="18" charset="0"/>
                            </a:rPr>
                            <m:t>(2</m:t>
                          </m:r>
                          <m:r>
                            <a:rPr lang="en-US" sz="800" i="1" dirty="0">
                              <a:latin typeface="Cambria Math" panose="02040503050406030204" pitchFamily="18" charset="0"/>
                            </a:rPr>
                            <m:t>𝑛𝑑</m:t>
                          </m:r>
                          <m:r>
                            <a:rPr lang="en-US" sz="800" i="1" dirty="0">
                              <a:latin typeface="Cambria Math" panose="02040503050406030204" pitchFamily="18" charset="0"/>
                            </a:rPr>
                            <m:t> </m:t>
                          </m:r>
                          <m:r>
                            <a:rPr lang="en-US" sz="800" i="1" dirty="0">
                              <a:latin typeface="Cambria Math" panose="02040503050406030204" pitchFamily="18" charset="0"/>
                            </a:rPr>
                            <m:t>𝑀𝑜𝑛𝑡h</m:t>
                          </m:r>
                          <m:r>
                            <a:rPr lang="en-US" sz="800" i="1" dirty="0">
                              <a:latin typeface="Cambria Math" panose="02040503050406030204" pitchFamily="18" charset="0"/>
                            </a:rPr>
                            <m:t>)/2 + </m:t>
                          </m:r>
                          <m:r>
                            <a:rPr lang="en-US" sz="800" i="1" dirty="0">
                              <a:latin typeface="Cambria Math" panose="02040503050406030204" pitchFamily="18" charset="0"/>
                            </a:rPr>
                            <m:t>𝐸𝑟𝑟𝑜𝑟</m:t>
                          </m:r>
                          <m:r>
                            <a:rPr lang="en-US" sz="800" i="1" dirty="0">
                              <a:latin typeface="Cambria Math" panose="02040503050406030204" pitchFamily="18" charset="0"/>
                            </a:rPr>
                            <m:t>(3</m:t>
                          </m:r>
                          <m:r>
                            <a:rPr lang="en-US" sz="800" i="1" dirty="0">
                              <a:latin typeface="Cambria Math" panose="02040503050406030204" pitchFamily="18" charset="0"/>
                            </a:rPr>
                            <m:t>𝑟𝑑</m:t>
                          </m:r>
                          <m:r>
                            <a:rPr lang="en-US" sz="800" i="1" dirty="0">
                              <a:latin typeface="Cambria Math" panose="02040503050406030204" pitchFamily="18" charset="0"/>
                            </a:rPr>
                            <m:t> </m:t>
                          </m:r>
                          <m:r>
                            <a:rPr lang="en-US" sz="800" i="1" dirty="0">
                              <a:latin typeface="Cambria Math" panose="02040503050406030204" pitchFamily="18" charset="0"/>
                            </a:rPr>
                            <m:t>𝑀𝑜𝑛𝑡h</m:t>
                          </m:r>
                          <m:r>
                            <a:rPr lang="en-US" sz="800" i="1" dirty="0">
                              <a:latin typeface="Cambria Math" panose="02040503050406030204" pitchFamily="18" charset="0"/>
                            </a:rPr>
                            <m:t>)/4 + </m:t>
                          </m:r>
                          <m:r>
                            <a:rPr lang="en-US" sz="800" i="1" dirty="0">
                              <a:latin typeface="Cambria Math" panose="02040503050406030204" pitchFamily="18" charset="0"/>
                            </a:rPr>
                            <m:t>𝐸𝑟𝑟𝑜𝑟</m:t>
                          </m:r>
                          <m:r>
                            <a:rPr lang="en-US" sz="800" i="1" dirty="0">
                              <a:latin typeface="Cambria Math" panose="02040503050406030204" pitchFamily="18" charset="0"/>
                            </a:rPr>
                            <m:t>(4</m:t>
                          </m:r>
                          <m:r>
                            <a:rPr lang="en-US" sz="800" i="1" dirty="0">
                              <a:latin typeface="Cambria Math" panose="02040503050406030204" pitchFamily="18" charset="0"/>
                            </a:rPr>
                            <m:t>𝑡h</m:t>
                          </m:r>
                          <m:r>
                            <a:rPr lang="en-US" sz="800" i="1" dirty="0">
                              <a:latin typeface="Cambria Math" panose="02040503050406030204" pitchFamily="18" charset="0"/>
                            </a:rPr>
                            <m:t> </m:t>
                          </m:r>
                          <m:r>
                            <a:rPr lang="en-US" sz="800" i="1" dirty="0">
                              <a:latin typeface="Cambria Math" panose="02040503050406030204" pitchFamily="18" charset="0"/>
                            </a:rPr>
                            <m:t>𝑀𝑜𝑛𝑡h</m:t>
                          </m:r>
                          <m:r>
                            <a:rPr lang="en-US" sz="800" i="1" dirty="0">
                              <a:latin typeface="Cambria Math" panose="02040503050406030204" pitchFamily="18" charset="0"/>
                            </a:rPr>
                            <m:t>)/8]</m:t>
                          </m:r>
                        </m:num>
                        <m:den>
                          <m:r>
                            <a:rPr lang="en-US" sz="800" i="1" dirty="0">
                              <a:latin typeface="Cambria Math" panose="02040503050406030204" pitchFamily="18" charset="0"/>
                            </a:rPr>
                            <m:t>1.875</m:t>
                          </m:r>
                          <m:r>
                            <m:rPr>
                              <m:nor/>
                            </m:rPr>
                            <a:rPr lang="en-US" sz="800" dirty="0">
                              <a:latin typeface="Georgia" panose="02040502050405020303" pitchFamily="18" charset="0"/>
                            </a:rPr>
                            <m:t> </m:t>
                          </m:r>
                        </m:den>
                      </m:f>
                    </m:oMath>
                  </m:oMathPara>
                </a14:m>
                <a:endParaRPr lang="en-US" sz="800" dirty="0">
                  <a:latin typeface="Georgia" panose="02040502050405020303" pitchFamily="18" charset="0"/>
                </a:endParaRPr>
              </a:p>
            </p:txBody>
          </p:sp>
        </mc:Choice>
        <mc:Fallback>
          <p:sp>
            <p:nvSpPr>
              <p:cNvPr id="40" name="Rectangle 39"/>
              <p:cNvSpPr>
                <a:spLocks noRot="1" noChangeAspect="1" noMove="1" noResize="1" noEditPoints="1" noAdjustHandles="1" noChangeArrowheads="1" noChangeShapeType="1" noTextEdit="1"/>
              </p:cNvSpPr>
              <p:nvPr/>
            </p:nvSpPr>
            <p:spPr>
              <a:xfrm>
                <a:off x="4607993" y="2620531"/>
                <a:ext cx="4439283" cy="573170"/>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5105400" y="3228612"/>
                <a:ext cx="4439283" cy="36439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fr-FR" sz="700" b="1" i="1" dirty="0" smtClean="0">
                          <a:latin typeface="Cambria Math" charset="0"/>
                        </a:rPr>
                        <m:t>𝑾𝒉𝒆𝒓𝒆</m:t>
                      </m:r>
                      <m:r>
                        <a:rPr lang="fr-FR" sz="700" b="1" i="1" dirty="0" smtClean="0">
                          <a:latin typeface="Cambria Math" charset="0"/>
                        </a:rPr>
                        <m:t> </m:t>
                      </m:r>
                      <m:r>
                        <a:rPr lang="fr-FR" sz="700" b="1" i="1" dirty="0" smtClean="0">
                          <a:latin typeface="Cambria Math" charset="0"/>
                        </a:rPr>
                        <m:t>𝑬𝒓𝒓𝒐𝒓</m:t>
                      </m:r>
                      <m:d>
                        <m:dPr>
                          <m:ctrlPr>
                            <a:rPr lang="fr-FR" sz="700" b="1" i="1" dirty="0" smtClean="0">
                              <a:latin typeface="Cambria Math" panose="02040503050406030204" pitchFamily="18" charset="0"/>
                            </a:rPr>
                          </m:ctrlPr>
                        </m:dPr>
                        <m:e>
                          <m:r>
                            <a:rPr lang="fr-FR" sz="700" b="1" i="1" dirty="0" smtClean="0">
                              <a:latin typeface="Cambria Math" charset="0"/>
                            </a:rPr>
                            <m:t>𝒎𝒐𝒏𝒕𝒉</m:t>
                          </m:r>
                        </m:e>
                      </m:d>
                      <m:r>
                        <a:rPr lang="fr-FR" sz="700" b="1" i="1" dirty="0" smtClean="0">
                          <a:latin typeface="Cambria Math" charset="0"/>
                        </a:rPr>
                        <m:t>=</m:t>
                      </m:r>
                      <m:r>
                        <a:rPr lang="fr-FR" sz="800" i="1">
                          <a:latin typeface="Cambria Math" charset="0"/>
                        </a:rPr>
                        <m:t> </m:t>
                      </m:r>
                      <m:d>
                        <m:dPr>
                          <m:begChr m:val="|"/>
                          <m:endChr m:val="|"/>
                          <m:ctrlPr>
                            <a:rPr lang="hr-HR" sz="800" i="1">
                              <a:latin typeface="Cambria Math" panose="02040503050406030204" pitchFamily="18" charset="0"/>
                            </a:rPr>
                          </m:ctrlPr>
                        </m:dPr>
                        <m:e>
                          <m:f>
                            <m:fPr>
                              <m:ctrlPr>
                                <a:rPr lang="bg-BG" sz="800" i="1">
                                  <a:latin typeface="Cambria Math" panose="02040503050406030204" pitchFamily="18" charset="0"/>
                                </a:rPr>
                              </m:ctrlPr>
                            </m:fPr>
                            <m:num>
                              <m:r>
                                <a:rPr lang="fr-FR" sz="800" b="0" i="1" smtClean="0">
                                  <a:latin typeface="Cambria Math" charset="0"/>
                                </a:rPr>
                                <m:t>1 </m:t>
                              </m:r>
                              <m:r>
                                <a:rPr lang="fr-FR" sz="800" i="1">
                                  <a:latin typeface="Cambria Math" charset="0"/>
                                </a:rPr>
                                <m:t>𝑚𝑜𝑛𝑡h</m:t>
                              </m:r>
                              <m:r>
                                <a:rPr lang="fr-FR" sz="800" i="1">
                                  <a:latin typeface="Cambria Math" charset="0"/>
                                </a:rPr>
                                <m:t> </m:t>
                              </m:r>
                              <m:r>
                                <a:rPr lang="fr-FR" sz="800" i="1">
                                  <a:latin typeface="Cambria Math" charset="0"/>
                                </a:rPr>
                                <m:t>𝐹𝑜𝑟𝑒𝑐𝑎𝑠𝑡</m:t>
                              </m:r>
                              <m:r>
                                <a:rPr lang="fr-FR" sz="800" i="1">
                                  <a:latin typeface="Cambria Math" charset="0"/>
                                </a:rPr>
                                <m:t> −1  </m:t>
                              </m:r>
                              <m:r>
                                <a:rPr lang="fr-FR" sz="800" i="1">
                                  <a:latin typeface="Cambria Math" charset="0"/>
                                </a:rPr>
                                <m:t>𝑚𝑜𝑛𝑡h</m:t>
                              </m:r>
                              <m:r>
                                <a:rPr lang="fr-FR" sz="800" i="1">
                                  <a:latin typeface="Cambria Math" charset="0"/>
                                </a:rPr>
                                <m:t> </m:t>
                              </m:r>
                              <m:r>
                                <a:rPr lang="fr-FR" sz="800" i="1">
                                  <a:latin typeface="Cambria Math" charset="0"/>
                                </a:rPr>
                                <m:t>𝐴𝑐𝑡𝑢𝑎𝑙𝑆𝑎𝑙𝑒𝑠</m:t>
                              </m:r>
                            </m:num>
                            <m:den>
                              <m:r>
                                <a:rPr lang="fr-FR" sz="800" b="0" i="1" smtClean="0">
                                  <a:latin typeface="Cambria Math" charset="0"/>
                                </a:rPr>
                                <m:t>1 </m:t>
                              </m:r>
                              <m:r>
                                <a:rPr lang="fr-FR" sz="800" i="1">
                                  <a:latin typeface="Cambria Math" charset="0"/>
                                </a:rPr>
                                <m:t>𝑚𝑜𝑛𝑡h</m:t>
                              </m:r>
                              <m:r>
                                <a:rPr lang="fr-FR" sz="800" b="0" i="1" smtClean="0">
                                  <a:latin typeface="Cambria Math" charset="0"/>
                                </a:rPr>
                                <m:t> </m:t>
                              </m:r>
                              <m:r>
                                <a:rPr lang="fr-FR" sz="800" b="0" i="1" smtClean="0">
                                  <a:latin typeface="Cambria Math" charset="0"/>
                                </a:rPr>
                                <m:t>𝐴𝑐𝑡𝑢𝑎𝑙</m:t>
                              </m:r>
                            </m:den>
                          </m:f>
                        </m:e>
                      </m:d>
                    </m:oMath>
                  </m:oMathPara>
                </a14:m>
                <a:endParaRPr lang="en-US" sz="800" dirty="0">
                  <a:latin typeface="Georgia" panose="02040502050405020303" pitchFamily="18" charset="0"/>
                </a:endParaRPr>
              </a:p>
            </p:txBody>
          </p:sp>
        </mc:Choice>
        <mc:Fallback xmlns="">
          <p:sp>
            <p:nvSpPr>
              <p:cNvPr id="46" name="Rectangle 45"/>
              <p:cNvSpPr>
                <a:spLocks noRot="1" noChangeAspect="1" noMove="1" noResize="1" noEditPoints="1" noAdjustHandles="1" noChangeArrowheads="1" noChangeShapeType="1" noTextEdit="1"/>
              </p:cNvSpPr>
              <p:nvPr/>
            </p:nvSpPr>
            <p:spPr>
              <a:xfrm>
                <a:off x="5105400" y="3228612"/>
                <a:ext cx="4439283" cy="364395"/>
              </a:xfrm>
              <a:prstGeom prst="rect">
                <a:avLst/>
              </a:prstGeom>
              <a:blipFill rotWithShape="0">
                <a:blip r:embed="rId16"/>
                <a:stretch>
                  <a:fillRect t="-37288" b="-44068"/>
                </a:stretch>
              </a:blipFill>
            </p:spPr>
            <p:txBody>
              <a:bodyPr/>
              <a:lstStyle/>
              <a:p>
                <a:r>
                  <a:rPr lang="en-US">
                    <a:noFill/>
                  </a:rPr>
                  <a:t> </a:t>
                </a:r>
              </a:p>
            </p:txBody>
          </p:sp>
        </mc:Fallback>
      </mc:AlternateContent>
      <p:pic>
        <p:nvPicPr>
          <p:cNvPr id="7" name="bjClassifierImageBottom"/>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121097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1" grpId="0" animBg="1"/>
      <p:bldP spid="22" grpId="0" animBg="1"/>
      <p:bldP spid="23" grpId="0" animBg="1"/>
      <p:bldP spid="24" grpId="0" animBg="1"/>
      <p:bldP spid="25" grpId="0" animBg="1"/>
      <p:bldP spid="33" grpId="0" animBg="1"/>
      <p:bldP spid="34" grpId="0"/>
      <p:bldP spid="35" grpId="0"/>
      <p:bldP spid="36" grpId="0"/>
      <p:bldP spid="37" grpId="0"/>
      <p:bldP spid="8" grpId="0"/>
      <p:bldP spid="38" grpId="0"/>
      <p:bldGraphic spid="39" grpId="0">
        <p:bldAsOne/>
      </p:bldGraphic>
      <p:bldGraphic spid="41" grpId="0">
        <p:bldAsOne/>
      </p:bldGraphic>
      <p:bldP spid="40"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28600" y="183019"/>
            <a:ext cx="8232775" cy="606425"/>
          </a:xfrm>
          <a:prstGeom prst="rect">
            <a:avLst/>
          </a:prstGeom>
        </p:spPr>
        <p:txBody>
          <a:bodyPr/>
          <a:lstStyle/>
          <a:p>
            <a:pPr lvl="0" eaLnBrk="0" fontAlgn="base" hangingPunct="0">
              <a:lnSpc>
                <a:spcPct val="85000"/>
              </a:lnSpc>
              <a:spcBef>
                <a:spcPct val="0"/>
              </a:spcBef>
              <a:spcAft>
                <a:spcPct val="0"/>
              </a:spcAft>
              <a:defRPr/>
            </a:pPr>
            <a:r>
              <a:rPr lang="en-US" sz="2000" b="1" kern="0" dirty="0" smtClean="0">
                <a:solidFill>
                  <a:schemeClr val="bg1"/>
                </a:solidFill>
              </a:rPr>
              <a:t>Executive Summary </a:t>
            </a:r>
            <a:endParaRPr lang="en-US" sz="2000" b="1" kern="0" dirty="0">
              <a:solidFill>
                <a:schemeClr val="bg1"/>
              </a:solidFill>
            </a:endParaRPr>
          </a:p>
          <a:p>
            <a:pPr lvl="0" eaLnBrk="0" fontAlgn="base" hangingPunct="0">
              <a:lnSpc>
                <a:spcPct val="85000"/>
              </a:lnSpc>
              <a:spcBef>
                <a:spcPct val="0"/>
              </a:spcBef>
              <a:spcAft>
                <a:spcPct val="0"/>
              </a:spcAft>
              <a:defRPr/>
            </a:pPr>
            <a:r>
              <a:rPr lang="en-US" sz="2000" kern="0" dirty="0" smtClean="0">
                <a:solidFill>
                  <a:schemeClr val="bg1"/>
                </a:solidFill>
              </a:rPr>
              <a:t>Key Results and Insights</a:t>
            </a:r>
            <a:endParaRPr lang="en-US" sz="2000" kern="0" dirty="0">
              <a:solidFill>
                <a:schemeClr val="bg1"/>
              </a:solidFill>
            </a:endParaRPr>
          </a:p>
        </p:txBody>
      </p:sp>
      <p:sp>
        <p:nvSpPr>
          <p:cNvPr id="9" name="Rectangle 8"/>
          <p:cNvSpPr/>
          <p:nvPr/>
        </p:nvSpPr>
        <p:spPr>
          <a:xfrm>
            <a:off x="228600" y="1043418"/>
            <a:ext cx="4114800" cy="5638800"/>
          </a:xfrm>
          <a:prstGeom prst="rect">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10" name="Rectangle 9"/>
          <p:cNvSpPr/>
          <p:nvPr/>
        </p:nvSpPr>
        <p:spPr>
          <a:xfrm>
            <a:off x="4848532" y="1027694"/>
            <a:ext cx="4114800" cy="5638800"/>
          </a:xfrm>
          <a:prstGeom prst="rect">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1" name="TextBox 10"/>
          <p:cNvSpPr txBox="1"/>
          <p:nvPr/>
        </p:nvSpPr>
        <p:spPr>
          <a:xfrm>
            <a:off x="1377793" y="1027571"/>
            <a:ext cx="2116351" cy="261610"/>
          </a:xfrm>
          <a:prstGeom prst="rect">
            <a:avLst/>
          </a:prstGeom>
          <a:noFill/>
        </p:spPr>
        <p:txBody>
          <a:bodyPr wrap="square" rtlCol="0">
            <a:spAutoFit/>
          </a:bodyPr>
          <a:lstStyle/>
          <a:p>
            <a:r>
              <a:rPr lang="en-US" sz="1100" b="1" u="sng" dirty="0" smtClean="0">
                <a:latin typeface="Georgia" panose="02040502050405020303" pitchFamily="18" charset="0"/>
              </a:rPr>
              <a:t>Mature Product - Nobivac</a:t>
            </a:r>
            <a:endParaRPr lang="en-US" sz="1100" b="1" u="sng" dirty="0">
              <a:latin typeface="Georgia" panose="02040502050405020303" pitchFamily="18" charset="0"/>
            </a:endParaRPr>
          </a:p>
        </p:txBody>
      </p:sp>
      <p:sp>
        <p:nvSpPr>
          <p:cNvPr id="12" name="TextBox 11"/>
          <p:cNvSpPr txBox="1"/>
          <p:nvPr/>
        </p:nvSpPr>
        <p:spPr>
          <a:xfrm>
            <a:off x="6019800" y="1037776"/>
            <a:ext cx="2057400" cy="276999"/>
          </a:xfrm>
          <a:prstGeom prst="rect">
            <a:avLst/>
          </a:prstGeom>
          <a:noFill/>
        </p:spPr>
        <p:txBody>
          <a:bodyPr wrap="square" rtlCol="0">
            <a:spAutoFit/>
          </a:bodyPr>
          <a:lstStyle/>
          <a:p>
            <a:r>
              <a:rPr lang="en-US" sz="1200" b="1" u="sng" dirty="0" smtClean="0">
                <a:latin typeface="Georgia" panose="02040502050405020303" pitchFamily="18" charset="0"/>
              </a:rPr>
              <a:t>New Product - Activyl</a:t>
            </a:r>
            <a:endParaRPr lang="en-US" sz="1200" b="1" u="sng" dirty="0">
              <a:latin typeface="Georgia" panose="02040502050405020303" pitchFamily="18" charset="0"/>
            </a:endParaRPr>
          </a:p>
        </p:txBody>
      </p:sp>
      <p:sp>
        <p:nvSpPr>
          <p:cNvPr id="15" name="TextBox 14"/>
          <p:cNvSpPr txBox="1"/>
          <p:nvPr/>
        </p:nvSpPr>
        <p:spPr>
          <a:xfrm>
            <a:off x="190500" y="1266021"/>
            <a:ext cx="4191000" cy="3000821"/>
          </a:xfrm>
          <a:prstGeom prst="rect">
            <a:avLst/>
          </a:prstGeom>
          <a:noFill/>
        </p:spPr>
        <p:txBody>
          <a:bodyPr wrap="square" rtlCol="0">
            <a:spAutoFit/>
          </a:bodyPr>
          <a:lstStyle/>
          <a:p>
            <a:r>
              <a:rPr lang="en-US" sz="900" b="1" dirty="0" smtClean="0">
                <a:latin typeface="Georgia" panose="02040502050405020303" pitchFamily="18" charset="0"/>
              </a:rPr>
              <a:t>Tool used</a:t>
            </a:r>
            <a:r>
              <a:rPr lang="en-US" sz="900" dirty="0" smtClean="0">
                <a:latin typeface="Georgia" panose="02040502050405020303" pitchFamily="18" charset="0"/>
              </a:rPr>
              <a:t>: Statistical software R, MS Excel</a:t>
            </a:r>
          </a:p>
          <a:p>
            <a:endParaRPr lang="en-US" sz="900" dirty="0" smtClean="0">
              <a:latin typeface="Georgia" panose="02040502050405020303" pitchFamily="18" charset="0"/>
            </a:endParaRPr>
          </a:p>
          <a:p>
            <a:r>
              <a:rPr lang="en-US" sz="900" b="1" dirty="0" smtClean="0">
                <a:latin typeface="Georgia" panose="02040502050405020303" pitchFamily="18" charset="0"/>
              </a:rPr>
              <a:t>Data requirements</a:t>
            </a:r>
            <a:r>
              <a:rPr lang="en-US" sz="900" dirty="0" smtClean="0">
                <a:latin typeface="Georgia" panose="02040502050405020303" pitchFamily="18" charset="0"/>
              </a:rPr>
              <a:t>: </a:t>
            </a:r>
          </a:p>
          <a:p>
            <a:pPr marL="171450" indent="-171450">
              <a:buFontTx/>
              <a:buChar char="-"/>
            </a:pPr>
            <a:r>
              <a:rPr lang="en-US" sz="900" dirty="0" smtClean="0">
                <a:latin typeface="Georgia" panose="02040502050405020303" pitchFamily="18" charset="0"/>
              </a:rPr>
              <a:t>Need at least 25-month availability of accurate Sales In, Sales Out, Inventory Status, and External Market Dat</a:t>
            </a:r>
            <a:r>
              <a:rPr lang="en-US" sz="900" dirty="0">
                <a:latin typeface="Georgia" panose="02040502050405020303" pitchFamily="18" charset="0"/>
              </a:rPr>
              <a:t>a</a:t>
            </a:r>
            <a:r>
              <a:rPr lang="en-US" sz="900" dirty="0" smtClean="0">
                <a:latin typeface="Georgia" panose="02040502050405020303" pitchFamily="18" charset="0"/>
              </a:rPr>
              <a:t> </a:t>
            </a:r>
          </a:p>
          <a:p>
            <a:pPr marL="171450" indent="-171450">
              <a:buFontTx/>
              <a:buChar char="-"/>
            </a:pPr>
            <a:r>
              <a:rPr lang="en-US" sz="900" dirty="0" smtClean="0">
                <a:latin typeface="Georgia" panose="02040502050405020303" pitchFamily="18" charset="0"/>
              </a:rPr>
              <a:t>Used 31-month data to forecast 10-month Sales Out and 10-month Sales In</a:t>
            </a:r>
          </a:p>
          <a:p>
            <a:r>
              <a:rPr lang="en-US" sz="900" b="1" dirty="0">
                <a:latin typeface="Georgia" panose="02040502050405020303" pitchFamily="18" charset="0"/>
              </a:rPr>
              <a:t> </a:t>
            </a:r>
            <a:r>
              <a:rPr lang="en-US" sz="900" b="1" dirty="0" smtClean="0">
                <a:latin typeface="Georgia" panose="02040502050405020303" pitchFamily="18" charset="0"/>
              </a:rPr>
              <a:t>     </a:t>
            </a:r>
            <a:r>
              <a:rPr lang="en-US" sz="900" dirty="0" smtClean="0">
                <a:latin typeface="Georgia" panose="02040502050405020303" pitchFamily="18" charset="0"/>
              </a:rPr>
              <a:t>(comparison made on 4-month </a:t>
            </a:r>
            <a:r>
              <a:rPr lang="en-US" sz="900" dirty="0" smtClean="0">
                <a:latin typeface="Georgia" panose="02040502050405020303" pitchFamily="18" charset="0"/>
              </a:rPr>
              <a:t>Sales </a:t>
            </a:r>
            <a:r>
              <a:rPr lang="en-US" sz="900" dirty="0" smtClean="0">
                <a:latin typeface="Georgia" panose="02040502050405020303" pitchFamily="18" charset="0"/>
              </a:rPr>
              <a:t>out and 8-month Sales In)</a:t>
            </a:r>
          </a:p>
          <a:p>
            <a:endParaRPr lang="en-US" sz="900" dirty="0" smtClean="0">
              <a:latin typeface="Georgia" panose="02040502050405020303" pitchFamily="18" charset="0"/>
            </a:endParaRPr>
          </a:p>
          <a:p>
            <a:r>
              <a:rPr lang="en-US" sz="900" b="1" dirty="0" smtClean="0">
                <a:latin typeface="Georgia" panose="02040502050405020303" pitchFamily="18" charset="0"/>
              </a:rPr>
              <a:t>Modeling technique used for Sales In and Sales Out</a:t>
            </a:r>
            <a:r>
              <a:rPr lang="en-US" sz="900" dirty="0" smtClean="0">
                <a:latin typeface="Georgia" panose="02040502050405020303" pitchFamily="18" charset="0"/>
              </a:rPr>
              <a:t>:</a:t>
            </a:r>
          </a:p>
          <a:p>
            <a:pPr marL="171450" indent="-171450">
              <a:buFontTx/>
              <a:buChar char="-"/>
            </a:pPr>
            <a:r>
              <a:rPr lang="en-US" sz="900" dirty="0" smtClean="0">
                <a:latin typeface="Georgia" panose="02040502050405020303" pitchFamily="18" charset="0"/>
              </a:rPr>
              <a:t>Need to capture seasonality and trend of historical data</a:t>
            </a:r>
          </a:p>
          <a:p>
            <a:pPr marL="171450" indent="-171450">
              <a:buFontTx/>
              <a:buChar char="-"/>
            </a:pPr>
            <a:r>
              <a:rPr lang="en-US" sz="900" dirty="0" smtClean="0">
                <a:latin typeface="Georgia" panose="02040502050405020303" pitchFamily="18" charset="0"/>
              </a:rPr>
              <a:t>Need to include external factors</a:t>
            </a:r>
          </a:p>
          <a:p>
            <a:pPr marL="171450" indent="-171450">
              <a:buFontTx/>
              <a:buChar char="-"/>
            </a:pPr>
            <a:endParaRPr lang="en-US" sz="900" dirty="0">
              <a:latin typeface="Georgia" panose="02040502050405020303" pitchFamily="18" charset="0"/>
            </a:endParaRPr>
          </a:p>
          <a:p>
            <a:r>
              <a:rPr lang="en-US" sz="900" b="1" dirty="0" smtClean="0">
                <a:latin typeface="Georgia" panose="02040502050405020303" pitchFamily="18" charset="0"/>
              </a:rPr>
              <a:t>Clustering technique used for Sales In and Sales Out</a:t>
            </a:r>
            <a:r>
              <a:rPr lang="en-US" sz="900" dirty="0" smtClean="0">
                <a:latin typeface="Georgia" panose="02040502050405020303" pitchFamily="18" charset="0"/>
              </a:rPr>
              <a:t>:</a:t>
            </a:r>
          </a:p>
          <a:p>
            <a:r>
              <a:rPr lang="en-US" sz="900" dirty="0">
                <a:latin typeface="Georgia" panose="02040502050405020303" pitchFamily="18" charset="0"/>
              </a:rPr>
              <a:t>	 </a:t>
            </a:r>
            <a:r>
              <a:rPr lang="en-US" sz="900" dirty="0" smtClean="0">
                <a:latin typeface="Georgia" panose="02040502050405020303" pitchFamily="18" charset="0"/>
              </a:rPr>
              <a:t>  </a:t>
            </a:r>
            <a:r>
              <a:rPr lang="en-US" sz="900" u="sng" dirty="0" smtClean="0">
                <a:latin typeface="Georgia" panose="02040502050405020303" pitchFamily="18" charset="0"/>
              </a:rPr>
              <a:t>Correlation </a:t>
            </a:r>
            <a:r>
              <a:rPr lang="en-US" sz="900" u="sng" dirty="0">
                <a:latin typeface="Georgia" panose="02040502050405020303" pitchFamily="18" charset="0"/>
              </a:rPr>
              <a:t>A</a:t>
            </a:r>
            <a:r>
              <a:rPr lang="en-US" sz="900" u="sng" dirty="0" smtClean="0">
                <a:latin typeface="Georgia" panose="02040502050405020303" pitchFamily="18" charset="0"/>
              </a:rPr>
              <a:t>nalysis of Sales In</a:t>
            </a:r>
          </a:p>
          <a:p>
            <a:pPr marL="171450" indent="-171450">
              <a:buFontTx/>
              <a:buChar char="-"/>
            </a:pPr>
            <a:r>
              <a:rPr lang="en-US" sz="900" dirty="0" smtClean="0">
                <a:latin typeface="Georgia" panose="02040502050405020303" pitchFamily="18" charset="0"/>
              </a:rPr>
              <a:t>SKUs with </a:t>
            </a:r>
            <a:r>
              <a:rPr lang="en-US" sz="900" u="sng" dirty="0" smtClean="0">
                <a:latin typeface="Georgia" panose="02040502050405020303" pitchFamily="18" charset="0"/>
              </a:rPr>
              <a:t>highly correlated</a:t>
            </a:r>
            <a:r>
              <a:rPr lang="en-US" sz="900" dirty="0" smtClean="0">
                <a:latin typeface="Georgia" panose="02040502050405020303" pitchFamily="18" charset="0"/>
              </a:rPr>
              <a:t> Sales In are clustered together (5 clusters)</a:t>
            </a:r>
          </a:p>
          <a:p>
            <a:pPr marL="171450" indent="-171450">
              <a:buFontTx/>
              <a:buChar char="-"/>
            </a:pPr>
            <a:r>
              <a:rPr lang="en-US" sz="900" dirty="0" smtClean="0">
                <a:latin typeface="Georgia" panose="02040502050405020303" pitchFamily="18" charset="0"/>
              </a:rPr>
              <a:t>3 SKUs have low correlation with all other SKUs’</a:t>
            </a:r>
          </a:p>
          <a:p>
            <a:endParaRPr lang="en-US" sz="900" dirty="0">
              <a:latin typeface="Georgia" panose="02040502050405020303" pitchFamily="18" charset="0"/>
            </a:endParaRPr>
          </a:p>
          <a:p>
            <a:r>
              <a:rPr lang="en-US" sz="900" dirty="0" smtClean="0">
                <a:latin typeface="Georgia" panose="02040502050405020303" pitchFamily="18" charset="0"/>
              </a:rPr>
              <a:t>The model is created </a:t>
            </a:r>
            <a:r>
              <a:rPr lang="en-US" sz="900" b="1" dirty="0" smtClean="0">
                <a:latin typeface="Georgia" panose="02040502050405020303" pitchFamily="18" charset="0"/>
              </a:rPr>
              <a:t>at three level of complexity/accuracy</a:t>
            </a:r>
          </a:p>
          <a:p>
            <a:r>
              <a:rPr lang="en-US" sz="900" dirty="0" smtClean="0">
                <a:latin typeface="Georgia" panose="02040502050405020303" pitchFamily="18" charset="0"/>
              </a:rPr>
              <a:t>1.</a:t>
            </a:r>
            <a:r>
              <a:rPr lang="en-US" sz="900" u="sng" dirty="0" smtClean="0">
                <a:latin typeface="Georgia" panose="02040502050405020303" pitchFamily="18" charset="0"/>
              </a:rPr>
              <a:t> One model for each </a:t>
            </a:r>
            <a:r>
              <a:rPr lang="en-US" sz="900" dirty="0" smtClean="0">
                <a:latin typeface="Georgia" panose="02040502050405020303" pitchFamily="18" charset="0"/>
              </a:rPr>
              <a:t>of 31 SKU’s – Accurate but complex</a:t>
            </a:r>
          </a:p>
          <a:p>
            <a:r>
              <a:rPr lang="en-US" sz="900" dirty="0" smtClean="0">
                <a:latin typeface="Georgia" panose="02040502050405020303" pitchFamily="18" charset="0"/>
              </a:rPr>
              <a:t>2. </a:t>
            </a:r>
            <a:r>
              <a:rPr lang="en-US" sz="900" u="sng" dirty="0" smtClean="0">
                <a:latin typeface="Georgia" panose="02040502050405020303" pitchFamily="18" charset="0"/>
              </a:rPr>
              <a:t>Clustered model </a:t>
            </a:r>
            <a:r>
              <a:rPr lang="en-US" sz="900" dirty="0" smtClean="0">
                <a:latin typeface="Georgia" panose="02040502050405020303" pitchFamily="18" charset="0"/>
              </a:rPr>
              <a:t>– Less accurate and complex</a:t>
            </a:r>
          </a:p>
          <a:p>
            <a:r>
              <a:rPr lang="en-US" sz="900" dirty="0" smtClean="0">
                <a:latin typeface="Georgia" panose="02040502050405020303" pitchFamily="18" charset="0"/>
              </a:rPr>
              <a:t>3. </a:t>
            </a:r>
            <a:r>
              <a:rPr lang="en-US" sz="900" u="sng" dirty="0" smtClean="0">
                <a:latin typeface="Georgia" panose="02040502050405020303" pitchFamily="18" charset="0"/>
              </a:rPr>
              <a:t>Single model for all </a:t>
            </a:r>
            <a:r>
              <a:rPr lang="en-US" sz="900" dirty="0" smtClean="0">
                <a:latin typeface="Georgia" panose="02040502050405020303" pitchFamily="18" charset="0"/>
              </a:rPr>
              <a:t>31 SKU’s – Simple but least accurate</a:t>
            </a:r>
            <a:endParaRPr lang="en-US" sz="900" dirty="0">
              <a:latin typeface="Georgia" panose="02040502050405020303" pitchFamily="18" charset="0"/>
            </a:endParaRPr>
          </a:p>
        </p:txBody>
      </p:sp>
      <p:sp>
        <p:nvSpPr>
          <p:cNvPr id="16" name="TextBox 15"/>
          <p:cNvSpPr txBox="1"/>
          <p:nvPr/>
        </p:nvSpPr>
        <p:spPr>
          <a:xfrm>
            <a:off x="4810432" y="1311247"/>
            <a:ext cx="4090416" cy="3277820"/>
          </a:xfrm>
          <a:prstGeom prst="rect">
            <a:avLst/>
          </a:prstGeom>
          <a:noFill/>
        </p:spPr>
        <p:txBody>
          <a:bodyPr wrap="square" rtlCol="0">
            <a:spAutoFit/>
          </a:bodyPr>
          <a:lstStyle/>
          <a:p>
            <a:r>
              <a:rPr lang="en-US" sz="900" b="1" dirty="0">
                <a:latin typeface="Georgia" panose="02040502050405020303" pitchFamily="18" charset="0"/>
              </a:rPr>
              <a:t>Tool </a:t>
            </a:r>
            <a:r>
              <a:rPr lang="en-US" sz="900" b="1" dirty="0" smtClean="0">
                <a:latin typeface="Georgia" panose="02040502050405020303" pitchFamily="18" charset="0"/>
              </a:rPr>
              <a:t>used</a:t>
            </a:r>
            <a:r>
              <a:rPr lang="en-US" sz="900" dirty="0" smtClean="0">
                <a:latin typeface="Georgia" panose="02040502050405020303" pitchFamily="18" charset="0"/>
              </a:rPr>
              <a:t>: Statistical software R, MS Excel</a:t>
            </a:r>
            <a:endParaRPr lang="en-US" sz="900" dirty="0">
              <a:latin typeface="Georgia" panose="02040502050405020303" pitchFamily="18" charset="0"/>
            </a:endParaRPr>
          </a:p>
          <a:p>
            <a:endParaRPr lang="en-US" sz="900" dirty="0">
              <a:latin typeface="Georgia" panose="02040502050405020303" pitchFamily="18" charset="0"/>
            </a:endParaRPr>
          </a:p>
          <a:p>
            <a:r>
              <a:rPr lang="en-US" sz="900" b="1" dirty="0">
                <a:latin typeface="Georgia" panose="02040502050405020303" pitchFamily="18" charset="0"/>
              </a:rPr>
              <a:t>Data </a:t>
            </a:r>
            <a:r>
              <a:rPr lang="en-US" sz="900" b="1" dirty="0" smtClean="0">
                <a:latin typeface="Georgia" panose="02040502050405020303" pitchFamily="18" charset="0"/>
              </a:rPr>
              <a:t>requirements</a:t>
            </a:r>
            <a:r>
              <a:rPr lang="en-US" sz="900" dirty="0" smtClean="0">
                <a:latin typeface="Georgia" panose="02040502050405020303" pitchFamily="18" charset="0"/>
              </a:rPr>
              <a:t>: </a:t>
            </a:r>
          </a:p>
          <a:p>
            <a:pPr marL="171450" indent="-171450">
              <a:buFontTx/>
              <a:buChar char="-"/>
            </a:pPr>
            <a:r>
              <a:rPr lang="en-US" sz="900" dirty="0" smtClean="0">
                <a:latin typeface="Georgia" panose="02040502050405020303" pitchFamily="18" charset="0"/>
              </a:rPr>
              <a:t>Need </a:t>
            </a:r>
            <a:r>
              <a:rPr lang="en-US" sz="900" dirty="0">
                <a:latin typeface="Georgia" panose="02040502050405020303" pitchFamily="18" charset="0"/>
              </a:rPr>
              <a:t>a</a:t>
            </a:r>
            <a:r>
              <a:rPr lang="en-US" sz="900" dirty="0" smtClean="0">
                <a:latin typeface="Georgia" panose="02040502050405020303" pitchFamily="18" charset="0"/>
              </a:rPr>
              <a:t>t least 6-month availability of accurate Sales Out, Inventory Status and External Market Data </a:t>
            </a:r>
            <a:r>
              <a:rPr lang="en-US" sz="900" u="sng" dirty="0" smtClean="0">
                <a:latin typeface="Georgia" panose="02040502050405020303" pitchFamily="18" charset="0"/>
              </a:rPr>
              <a:t>since product launch </a:t>
            </a:r>
            <a:r>
              <a:rPr lang="en-US" sz="900" dirty="0" smtClean="0">
                <a:latin typeface="Georgia" panose="02040502050405020303" pitchFamily="18" charset="0"/>
              </a:rPr>
              <a:t>(Jan 2013)</a:t>
            </a:r>
          </a:p>
          <a:p>
            <a:pPr marL="171450" indent="-171450">
              <a:buFontTx/>
              <a:buChar char="-"/>
            </a:pPr>
            <a:r>
              <a:rPr lang="en-US" sz="900" dirty="0">
                <a:latin typeface="Georgia" panose="02040502050405020303" pitchFamily="18" charset="0"/>
              </a:rPr>
              <a:t>U</a:t>
            </a:r>
            <a:r>
              <a:rPr lang="en-US" sz="900" dirty="0" smtClean="0">
                <a:latin typeface="Georgia" panose="02040502050405020303" pitchFamily="18" charset="0"/>
              </a:rPr>
              <a:t>sed 6-month data to forecast 12-month Sales Out and 12-month Sales In</a:t>
            </a:r>
          </a:p>
          <a:p>
            <a:endParaRPr lang="en-US" sz="900" b="1" dirty="0" smtClean="0">
              <a:latin typeface="Georgia" panose="02040502050405020303" pitchFamily="18" charset="0"/>
            </a:endParaRPr>
          </a:p>
          <a:p>
            <a:r>
              <a:rPr lang="en-US" sz="900" b="1" dirty="0">
                <a:latin typeface="Georgia" panose="02040502050405020303" pitchFamily="18" charset="0"/>
              </a:rPr>
              <a:t>Modeling technique </a:t>
            </a:r>
            <a:r>
              <a:rPr lang="en-US" sz="900" b="1" dirty="0" smtClean="0">
                <a:latin typeface="Georgia" panose="02040502050405020303" pitchFamily="18" charset="0"/>
              </a:rPr>
              <a:t>used</a:t>
            </a:r>
            <a:r>
              <a:rPr lang="en-US" sz="900" b="1" dirty="0">
                <a:latin typeface="Georgia" panose="02040502050405020303" pitchFamily="18" charset="0"/>
              </a:rPr>
              <a:t> </a:t>
            </a:r>
            <a:r>
              <a:rPr lang="en-US" sz="900" b="1" dirty="0" smtClean="0">
                <a:latin typeface="Georgia" panose="02040502050405020303" pitchFamily="18" charset="0"/>
              </a:rPr>
              <a:t>for Sales In and Sales Out</a:t>
            </a:r>
            <a:r>
              <a:rPr lang="en-US" sz="900" dirty="0" smtClean="0">
                <a:latin typeface="Georgia" panose="02040502050405020303" pitchFamily="18" charset="0"/>
              </a:rPr>
              <a:t>: </a:t>
            </a:r>
            <a:r>
              <a:rPr lang="en-US" sz="900" u="sng" dirty="0" smtClean="0">
                <a:latin typeface="Georgia" panose="02040502050405020303" pitchFamily="18" charset="0"/>
              </a:rPr>
              <a:t>Regression</a:t>
            </a:r>
          </a:p>
          <a:p>
            <a:pPr marL="171450" indent="-171450">
              <a:buFontTx/>
              <a:buChar char="-"/>
            </a:pPr>
            <a:r>
              <a:rPr lang="en-US" sz="900" dirty="0" smtClean="0">
                <a:latin typeface="Georgia" panose="02040502050405020303" pitchFamily="18" charset="0"/>
              </a:rPr>
              <a:t>Sales Out Forecast Model: </a:t>
            </a:r>
            <a:r>
              <a:rPr lang="en-US" sz="900" dirty="0" smtClean="0">
                <a:latin typeface="Georgia" panose="02040502050405020303" pitchFamily="18" charset="0"/>
              </a:rPr>
              <a:t>Moving-average </a:t>
            </a:r>
            <a:r>
              <a:rPr lang="en-US" sz="900" dirty="0" smtClean="0">
                <a:latin typeface="Georgia" panose="02040502050405020303" pitchFamily="18" charset="0"/>
              </a:rPr>
              <a:t>with </a:t>
            </a:r>
            <a:r>
              <a:rPr lang="en-US" sz="900" u="sng" dirty="0" smtClean="0">
                <a:latin typeface="Georgia" panose="02040502050405020303" pitchFamily="18" charset="0"/>
              </a:rPr>
              <a:t>pipeline stage </a:t>
            </a:r>
            <a:r>
              <a:rPr lang="en-US" sz="900" dirty="0" smtClean="0">
                <a:latin typeface="Georgia" panose="02040502050405020303" pitchFamily="18" charset="0"/>
              </a:rPr>
              <a:t>removed</a:t>
            </a:r>
          </a:p>
          <a:p>
            <a:pPr marL="171450" indent="-171450">
              <a:buFontTx/>
              <a:buChar char="-"/>
            </a:pPr>
            <a:r>
              <a:rPr lang="en-US" sz="900" dirty="0" smtClean="0">
                <a:latin typeface="Georgia" panose="02040502050405020303" pitchFamily="18" charset="0"/>
              </a:rPr>
              <a:t>Sales In Forecast Model: Non-linear regression to model the relationship b/w Cumulative Sales In and Cumulative Sales Out before SKU matures</a:t>
            </a:r>
          </a:p>
          <a:p>
            <a:pPr marL="171450" indent="-171450">
              <a:buFontTx/>
              <a:buChar char="-"/>
            </a:pPr>
            <a:endParaRPr lang="en-US" sz="900" u="sng" dirty="0">
              <a:latin typeface="Georgia" panose="02040502050405020303" pitchFamily="18" charset="0"/>
            </a:endParaRPr>
          </a:p>
          <a:p>
            <a:r>
              <a:rPr lang="en-US" sz="900" b="1" dirty="0">
                <a:latin typeface="Georgia" panose="02040502050405020303" pitchFamily="18" charset="0"/>
              </a:rPr>
              <a:t>Clustering technique used for Sales In and Sales Out</a:t>
            </a:r>
            <a:r>
              <a:rPr lang="en-US" sz="900" dirty="0">
                <a:latin typeface="Georgia" panose="02040502050405020303" pitchFamily="18" charset="0"/>
              </a:rPr>
              <a:t>:</a:t>
            </a:r>
          </a:p>
          <a:p>
            <a:pPr algn="ctr"/>
            <a:r>
              <a:rPr lang="en-US" sz="900" dirty="0" smtClean="0">
                <a:latin typeface="Georgia" panose="02040502050405020303" pitchFamily="18" charset="0"/>
              </a:rPr>
              <a:t>Cluster based on </a:t>
            </a:r>
            <a:r>
              <a:rPr lang="en-US" sz="900" u="sng" dirty="0">
                <a:latin typeface="Georgia" panose="02040502050405020303" pitchFamily="18" charset="0"/>
              </a:rPr>
              <a:t>P</a:t>
            </a:r>
            <a:r>
              <a:rPr lang="en-US" sz="900" u="sng" dirty="0" smtClean="0">
                <a:latin typeface="Georgia" panose="02040502050405020303" pitchFamily="18" charset="0"/>
              </a:rPr>
              <a:t>hysical </a:t>
            </a:r>
            <a:r>
              <a:rPr lang="en-US" sz="900" u="sng" dirty="0">
                <a:latin typeface="Georgia" panose="02040502050405020303" pitchFamily="18" charset="0"/>
              </a:rPr>
              <a:t>C</a:t>
            </a:r>
            <a:r>
              <a:rPr lang="en-US" sz="900" u="sng" dirty="0" smtClean="0">
                <a:latin typeface="Georgia" panose="02040502050405020303" pitchFamily="18" charset="0"/>
              </a:rPr>
              <a:t>haracteristics</a:t>
            </a:r>
            <a:endParaRPr lang="en-US" sz="900" u="sng" dirty="0" smtClean="0">
              <a:latin typeface="Georgia" panose="02040502050405020303" pitchFamily="18" charset="0"/>
            </a:endParaRPr>
          </a:p>
          <a:p>
            <a:pPr marL="171450" indent="-171450">
              <a:buFontTx/>
              <a:buChar char="-"/>
            </a:pPr>
            <a:r>
              <a:rPr lang="en-US" sz="900" dirty="0">
                <a:latin typeface="Georgia" panose="02040502050405020303" pitchFamily="18" charset="0"/>
              </a:rPr>
              <a:t>B</a:t>
            </a:r>
            <a:r>
              <a:rPr lang="en-US" sz="900" dirty="0" smtClean="0">
                <a:latin typeface="Georgia" panose="02040502050405020303" pitchFamily="18" charset="0"/>
              </a:rPr>
              <a:t>y category (3 clusters)                                               - By pack size (2 clusters)  </a:t>
            </a:r>
          </a:p>
          <a:p>
            <a:pPr marL="171450" indent="-171450">
              <a:buFontTx/>
              <a:buChar char="-"/>
            </a:pPr>
            <a:r>
              <a:rPr lang="en-US" sz="900" dirty="0" smtClean="0">
                <a:latin typeface="Georgia" panose="02040502050405020303" pitchFamily="18" charset="0"/>
              </a:rPr>
              <a:t>By category and pack size (6 cluster)</a:t>
            </a:r>
          </a:p>
          <a:p>
            <a:endParaRPr lang="en-US" sz="900" dirty="0">
              <a:latin typeface="Georgia" panose="02040502050405020303" pitchFamily="18" charset="0"/>
            </a:endParaRPr>
          </a:p>
          <a:p>
            <a:r>
              <a:rPr lang="en-US" sz="900" dirty="0" smtClean="0">
                <a:latin typeface="Georgia" panose="02040502050405020303" pitchFamily="18" charset="0"/>
              </a:rPr>
              <a:t>The model is created </a:t>
            </a:r>
            <a:r>
              <a:rPr lang="en-US" sz="900" b="1" dirty="0" smtClean="0">
                <a:latin typeface="Georgia" panose="02040502050405020303" pitchFamily="18" charset="0"/>
              </a:rPr>
              <a:t>at three level of complexity/accuracy</a:t>
            </a:r>
          </a:p>
          <a:p>
            <a:r>
              <a:rPr lang="en-US" sz="900" dirty="0" smtClean="0">
                <a:latin typeface="Georgia" panose="02040502050405020303" pitchFamily="18" charset="0"/>
              </a:rPr>
              <a:t>1. One model for each 24 SKU’s – Accurate but complex</a:t>
            </a:r>
          </a:p>
          <a:p>
            <a:r>
              <a:rPr lang="en-US" sz="900" dirty="0" smtClean="0">
                <a:latin typeface="Georgia" panose="02040502050405020303" pitchFamily="18" charset="0"/>
              </a:rPr>
              <a:t>2. Clustered model – Least accurate and complex (bad clustering method)</a:t>
            </a:r>
          </a:p>
          <a:p>
            <a:r>
              <a:rPr lang="en-US" sz="900" dirty="0" smtClean="0">
                <a:latin typeface="Georgia" panose="02040502050405020303" pitchFamily="18" charset="0"/>
              </a:rPr>
              <a:t>3. Single model  for all 24 SKU’s – Simple and less accurate</a:t>
            </a:r>
          </a:p>
          <a:p>
            <a:endParaRPr lang="en-US" sz="900" dirty="0">
              <a:latin typeface="Georgia" panose="02040502050405020303" pitchFamily="18" charset="0"/>
            </a:endParaRPr>
          </a:p>
          <a:p>
            <a:endParaRPr lang="en-US" sz="900" dirty="0">
              <a:latin typeface="Georgia" panose="02040502050405020303" pitchFamily="18" charset="0"/>
            </a:endParaRPr>
          </a:p>
        </p:txBody>
      </p:sp>
      <p:sp>
        <p:nvSpPr>
          <p:cNvPr id="18" name="TextBox 17"/>
          <p:cNvSpPr txBox="1"/>
          <p:nvPr/>
        </p:nvSpPr>
        <p:spPr>
          <a:xfrm>
            <a:off x="4815348" y="4255868"/>
            <a:ext cx="4181168" cy="2585323"/>
          </a:xfrm>
          <a:prstGeom prst="rect">
            <a:avLst/>
          </a:prstGeom>
          <a:noFill/>
        </p:spPr>
        <p:txBody>
          <a:bodyPr wrap="square" rtlCol="0">
            <a:spAutoFit/>
          </a:bodyPr>
          <a:lstStyle/>
          <a:p>
            <a:pPr algn="ctr"/>
            <a:r>
              <a:rPr lang="en-US" sz="900" b="1" dirty="0" smtClean="0">
                <a:latin typeface="Georgia" panose="02040502050405020303" pitchFamily="18" charset="0"/>
              </a:rPr>
              <a:t>Results:</a:t>
            </a:r>
          </a:p>
          <a:p>
            <a:pPr marL="171450" indent="-171450">
              <a:buFontTx/>
              <a:buChar char="-"/>
            </a:pPr>
            <a:r>
              <a:rPr lang="en-US" sz="900" u="sng" dirty="0" smtClean="0">
                <a:latin typeface="Georgia" panose="02040502050405020303" pitchFamily="18" charset="0"/>
              </a:rPr>
              <a:t>A single model </a:t>
            </a:r>
            <a:r>
              <a:rPr lang="en-US" sz="900" dirty="0" smtClean="0">
                <a:latin typeface="Georgia" panose="02040502050405020303" pitchFamily="18" charset="0"/>
              </a:rPr>
              <a:t>for all SKUs to forecast </a:t>
            </a:r>
            <a:r>
              <a:rPr lang="en-US" sz="900" u="sng" dirty="0" smtClean="0">
                <a:latin typeface="Georgia" panose="02040502050405020303" pitchFamily="18" charset="0"/>
              </a:rPr>
              <a:t>Sales Out </a:t>
            </a:r>
            <a:r>
              <a:rPr lang="en-US" sz="900" dirty="0" smtClean="0">
                <a:latin typeface="Georgia" panose="02040502050405020303" pitchFamily="18" charset="0"/>
              </a:rPr>
              <a:t>based on only historical Sales Out; average monthly DFA improved from 10.7% to 68.4%</a:t>
            </a:r>
          </a:p>
          <a:p>
            <a:pPr marL="171450" indent="-171450">
              <a:buFontTx/>
              <a:buChar char="-"/>
            </a:pPr>
            <a:r>
              <a:rPr lang="en-US" sz="900" u="sng" dirty="0" smtClean="0">
                <a:latin typeface="Georgia" panose="02040502050405020303" pitchFamily="18" charset="0"/>
              </a:rPr>
              <a:t>A single model</a:t>
            </a:r>
            <a:r>
              <a:rPr lang="en-US" sz="900" dirty="0" smtClean="0">
                <a:latin typeface="Georgia" panose="02040502050405020303" pitchFamily="18" charset="0"/>
              </a:rPr>
              <a:t> for all SKUs to forecast </a:t>
            </a:r>
            <a:r>
              <a:rPr lang="en-US" sz="900" u="sng" dirty="0" smtClean="0">
                <a:latin typeface="Georgia" panose="02040502050405020303" pitchFamily="18" charset="0"/>
              </a:rPr>
              <a:t>Sales In </a:t>
            </a:r>
            <a:r>
              <a:rPr lang="en-US" sz="900" dirty="0" smtClean="0">
                <a:latin typeface="Georgia" panose="02040502050405020303" pitchFamily="18" charset="0"/>
              </a:rPr>
              <a:t>using forecasted Sales out and the relationship between Sales In and Sales Out; average WAE achieved 8.61% </a:t>
            </a:r>
            <a:endParaRPr lang="en-US" sz="900" dirty="0">
              <a:latin typeface="Georgia" panose="02040502050405020303" pitchFamily="18" charset="0"/>
            </a:endParaRPr>
          </a:p>
          <a:p>
            <a:pPr algn="ctr"/>
            <a:r>
              <a:rPr lang="en-US" sz="900" b="1" dirty="0" smtClean="0">
                <a:latin typeface="Georgia" panose="02040502050405020303" pitchFamily="18" charset="0"/>
              </a:rPr>
              <a:t>Insights:</a:t>
            </a:r>
          </a:p>
          <a:p>
            <a:pPr marL="171450" indent="-171450">
              <a:buFontTx/>
              <a:buChar char="-"/>
            </a:pPr>
            <a:r>
              <a:rPr lang="en-US" sz="900" dirty="0" smtClean="0">
                <a:latin typeface="Georgia" panose="02040502050405020303" pitchFamily="18" charset="0"/>
              </a:rPr>
              <a:t>Recommend using </a:t>
            </a:r>
            <a:r>
              <a:rPr lang="en-US" sz="900" u="sng" dirty="0" smtClean="0">
                <a:latin typeface="Georgia" panose="02040502050405020303" pitchFamily="18" charset="0"/>
              </a:rPr>
              <a:t>a single model for Sales Out </a:t>
            </a:r>
            <a:r>
              <a:rPr lang="en-US" sz="900" dirty="0" smtClean="0">
                <a:latin typeface="Georgia" panose="02040502050405020303" pitchFamily="18" charset="0"/>
              </a:rPr>
              <a:t>and</a:t>
            </a:r>
            <a:r>
              <a:rPr lang="en-US" sz="900" u="sng" dirty="0" smtClean="0">
                <a:latin typeface="Georgia" panose="02040502050405020303" pitchFamily="18" charset="0"/>
              </a:rPr>
              <a:t> a single model for Sales In Forecasts</a:t>
            </a:r>
          </a:p>
          <a:p>
            <a:pPr marL="171450" indent="-171450">
              <a:buFontTx/>
              <a:buChar char="-"/>
            </a:pPr>
            <a:r>
              <a:rPr lang="en-US" sz="900" dirty="0" smtClean="0">
                <a:latin typeface="Georgia" panose="02040502050405020303" pitchFamily="18" charset="0"/>
              </a:rPr>
              <a:t>Pipeline stage of Sales Out exists for </a:t>
            </a:r>
            <a:r>
              <a:rPr lang="en-US" sz="900" u="sng" dirty="0" smtClean="0">
                <a:latin typeface="Georgia" panose="02040502050405020303" pitchFamily="18" charset="0"/>
              </a:rPr>
              <a:t>3 months </a:t>
            </a:r>
            <a:r>
              <a:rPr lang="en-US" sz="900" dirty="0" smtClean="0">
                <a:latin typeface="Georgia" panose="02040502050405020303" pitchFamily="18" charset="0"/>
              </a:rPr>
              <a:t>for all SKUs</a:t>
            </a:r>
          </a:p>
          <a:p>
            <a:pPr marL="171450" indent="-171450">
              <a:buFontTx/>
              <a:buChar char="-"/>
            </a:pPr>
            <a:r>
              <a:rPr lang="en-US" sz="900" u="sng" dirty="0" smtClean="0">
                <a:latin typeface="Georgia" panose="02040502050405020303" pitchFamily="18" charset="0"/>
              </a:rPr>
              <a:t>SKU type </a:t>
            </a:r>
            <a:r>
              <a:rPr lang="en-US" sz="900" dirty="0" smtClean="0">
                <a:latin typeface="Georgia" panose="02040502050405020303" pitchFamily="18" charset="0"/>
              </a:rPr>
              <a:t>and </a:t>
            </a:r>
            <a:r>
              <a:rPr lang="en-US" sz="900" u="sng" dirty="0" smtClean="0">
                <a:latin typeface="Georgia" panose="02040502050405020303" pitchFamily="18" charset="0"/>
              </a:rPr>
              <a:t>pack size</a:t>
            </a:r>
            <a:r>
              <a:rPr lang="en-US" sz="900" dirty="0" smtClean="0">
                <a:latin typeface="Georgia" panose="02040502050405020303" pitchFamily="18" charset="0"/>
              </a:rPr>
              <a:t> determines the time needed for the SKU to mature; on average, each SKU needs </a:t>
            </a:r>
            <a:r>
              <a:rPr lang="en-US" sz="900" u="sng" dirty="0" smtClean="0">
                <a:latin typeface="Georgia" panose="02040502050405020303" pitchFamily="18" charset="0"/>
              </a:rPr>
              <a:t>16 months </a:t>
            </a:r>
          </a:p>
          <a:p>
            <a:pPr marL="171450" indent="-171450">
              <a:buFontTx/>
              <a:buChar char="-"/>
            </a:pPr>
            <a:r>
              <a:rPr lang="en-US" sz="900" dirty="0" smtClean="0">
                <a:latin typeface="Georgia" panose="02040502050405020303" pitchFamily="18" charset="0"/>
              </a:rPr>
              <a:t>Limitations and Mitigation Strategy:</a:t>
            </a:r>
          </a:p>
          <a:p>
            <a:pPr marL="228600" indent="-228600">
              <a:buAutoNum type="arabicPeriod"/>
            </a:pPr>
            <a:r>
              <a:rPr lang="en-US" sz="900" dirty="0" smtClean="0">
                <a:latin typeface="Georgia" panose="02040502050405020303" pitchFamily="18" charset="0"/>
              </a:rPr>
              <a:t>Questionable </a:t>
            </a:r>
            <a:r>
              <a:rPr lang="en-US" sz="900" u="sng" dirty="0" smtClean="0">
                <a:latin typeface="Georgia" panose="02040502050405020303" pitchFamily="18" charset="0"/>
              </a:rPr>
              <a:t>validity </a:t>
            </a:r>
            <a:r>
              <a:rPr lang="en-US" sz="900" dirty="0" smtClean="0">
                <a:latin typeface="Georgia" panose="02040502050405020303" pitchFamily="18" charset="0"/>
              </a:rPr>
              <a:t>of the available data</a:t>
            </a:r>
          </a:p>
          <a:p>
            <a:r>
              <a:rPr lang="en-US" sz="900" dirty="0" smtClean="0">
                <a:latin typeface="Georgia" panose="02040502050405020303" pitchFamily="18" charset="0"/>
              </a:rPr>
              <a:t>Strategy:  make reasonable assumptions; validation across datasets</a:t>
            </a:r>
          </a:p>
          <a:p>
            <a:pPr marL="228600" indent="-228600">
              <a:buAutoNum type="arabicPeriod" startAt="2"/>
            </a:pPr>
            <a:r>
              <a:rPr lang="en-US" sz="900" dirty="0" smtClean="0">
                <a:latin typeface="Georgia" panose="02040502050405020303" pitchFamily="18" charset="0"/>
              </a:rPr>
              <a:t>External market data was not used due to </a:t>
            </a:r>
            <a:r>
              <a:rPr lang="en-US" sz="900" u="sng" dirty="0" smtClean="0">
                <a:latin typeface="Georgia" panose="02040502050405020303" pitchFamily="18" charset="0"/>
              </a:rPr>
              <a:t>limited data points</a:t>
            </a:r>
          </a:p>
          <a:p>
            <a:r>
              <a:rPr lang="en-US" sz="900" dirty="0" smtClean="0">
                <a:latin typeface="Georgia" panose="02040502050405020303" pitchFamily="18" charset="0"/>
              </a:rPr>
              <a:t>Strategy: update and review the model more frequently (every 6 months)</a:t>
            </a:r>
          </a:p>
          <a:p>
            <a:endParaRPr lang="en-US" sz="900" dirty="0">
              <a:latin typeface="Georgia" panose="02040502050405020303" pitchFamily="18" charset="0"/>
            </a:endParaRPr>
          </a:p>
        </p:txBody>
      </p:sp>
      <p:sp>
        <p:nvSpPr>
          <p:cNvPr id="13" name="TextBox 12"/>
          <p:cNvSpPr txBox="1"/>
          <p:nvPr/>
        </p:nvSpPr>
        <p:spPr>
          <a:xfrm>
            <a:off x="186600" y="4232546"/>
            <a:ext cx="4038600" cy="2446824"/>
          </a:xfrm>
          <a:prstGeom prst="rect">
            <a:avLst/>
          </a:prstGeom>
          <a:noFill/>
        </p:spPr>
        <p:txBody>
          <a:bodyPr wrap="square" rtlCol="0">
            <a:spAutoFit/>
          </a:bodyPr>
          <a:lstStyle/>
          <a:p>
            <a:pPr algn="ctr"/>
            <a:r>
              <a:rPr lang="en-US" sz="900" b="1" dirty="0" smtClean="0">
                <a:latin typeface="Georgia" panose="02040502050405020303" pitchFamily="18" charset="0"/>
              </a:rPr>
              <a:t>Result:</a:t>
            </a:r>
          </a:p>
          <a:p>
            <a:pPr marL="171450" indent="-171450">
              <a:buFontTx/>
              <a:buChar char="-"/>
            </a:pPr>
            <a:r>
              <a:rPr lang="en-US" sz="900" u="sng" dirty="0" smtClean="0">
                <a:latin typeface="Georgia" panose="02040502050405020303" pitchFamily="18" charset="0"/>
              </a:rPr>
              <a:t>Clustered model </a:t>
            </a:r>
            <a:r>
              <a:rPr lang="en-US" sz="900" dirty="0" smtClean="0">
                <a:latin typeface="Georgia" panose="02040502050405020303" pitchFamily="18" charset="0"/>
              </a:rPr>
              <a:t>to forecast </a:t>
            </a:r>
            <a:r>
              <a:rPr lang="en-US" sz="900" u="sng" dirty="0" smtClean="0">
                <a:latin typeface="Georgia" panose="02040502050405020303" pitchFamily="18" charset="0"/>
              </a:rPr>
              <a:t>Sales Out </a:t>
            </a:r>
            <a:r>
              <a:rPr lang="en-US" sz="900" dirty="0" smtClean="0">
                <a:latin typeface="Georgia" panose="02040502050405020303" pitchFamily="18" charset="0"/>
              </a:rPr>
              <a:t>based on both historical Sales Out and External Market Data; average monthly DFA achieved 88.3%</a:t>
            </a:r>
          </a:p>
          <a:p>
            <a:pPr marL="171450" indent="-171450">
              <a:buFontTx/>
              <a:buChar char="-"/>
            </a:pPr>
            <a:r>
              <a:rPr lang="en-US" sz="900" u="sng" dirty="0" smtClean="0">
                <a:latin typeface="Georgia" panose="02040502050405020303" pitchFamily="18" charset="0"/>
              </a:rPr>
              <a:t>SKU-level model </a:t>
            </a:r>
            <a:r>
              <a:rPr lang="en-US" sz="900" dirty="0" smtClean="0">
                <a:latin typeface="Georgia" panose="02040502050405020303" pitchFamily="18" charset="0"/>
              </a:rPr>
              <a:t>to forecast </a:t>
            </a:r>
            <a:r>
              <a:rPr lang="en-US" sz="900" u="sng" dirty="0" smtClean="0">
                <a:latin typeface="Georgia" panose="02040502050405020303" pitchFamily="18" charset="0"/>
              </a:rPr>
              <a:t>Sales In</a:t>
            </a:r>
            <a:r>
              <a:rPr lang="en-US" sz="900" dirty="0" smtClean="0">
                <a:latin typeface="Georgia" panose="02040502050405020303" pitchFamily="18" charset="0"/>
              </a:rPr>
              <a:t> using different combinations of Historical Sales In, Forecasted Sales Out, External market data, and Inventory Status; average WAE  achieved 31%</a:t>
            </a:r>
          </a:p>
          <a:p>
            <a:endParaRPr lang="en-US" sz="900" dirty="0">
              <a:latin typeface="Georgia" panose="02040502050405020303" pitchFamily="18" charset="0"/>
            </a:endParaRPr>
          </a:p>
          <a:p>
            <a:pPr algn="ctr"/>
            <a:r>
              <a:rPr lang="en-US" sz="900" b="1" dirty="0" smtClean="0">
                <a:latin typeface="Georgia" panose="02040502050405020303" pitchFamily="18" charset="0"/>
              </a:rPr>
              <a:t>Insights:</a:t>
            </a:r>
          </a:p>
          <a:p>
            <a:pPr marL="171450" indent="-171450">
              <a:buFontTx/>
              <a:buChar char="-"/>
            </a:pPr>
            <a:r>
              <a:rPr lang="en-US" sz="900" dirty="0" smtClean="0">
                <a:latin typeface="Georgia" panose="02040502050405020303" pitchFamily="18" charset="0"/>
              </a:rPr>
              <a:t>Recommend using </a:t>
            </a:r>
            <a:r>
              <a:rPr lang="en-US" sz="900" u="sng" dirty="0" smtClean="0">
                <a:latin typeface="Georgia" panose="02040502050405020303" pitchFamily="18" charset="0"/>
              </a:rPr>
              <a:t>clustered model for Sales Out forecast</a:t>
            </a:r>
            <a:r>
              <a:rPr lang="en-US" sz="900" dirty="0" smtClean="0">
                <a:latin typeface="Georgia" panose="02040502050405020303" pitchFamily="18" charset="0"/>
              </a:rPr>
              <a:t> and </a:t>
            </a:r>
            <a:r>
              <a:rPr lang="en-US" sz="900" u="sng" dirty="0" smtClean="0">
                <a:latin typeface="Georgia" panose="02040502050405020303" pitchFamily="18" charset="0"/>
              </a:rPr>
              <a:t>SKU-level model for Sales In forecast</a:t>
            </a:r>
          </a:p>
          <a:p>
            <a:pPr marL="171450" indent="-171450">
              <a:buFontTx/>
              <a:buChar char="-"/>
            </a:pPr>
            <a:r>
              <a:rPr lang="en-US" sz="900" dirty="0" smtClean="0">
                <a:latin typeface="Georgia" panose="02040502050405020303" pitchFamily="18" charset="0"/>
              </a:rPr>
              <a:t>When forecasting Sales In, </a:t>
            </a:r>
            <a:r>
              <a:rPr lang="en-US" sz="900" u="sng" dirty="0" smtClean="0">
                <a:latin typeface="Georgia" panose="02040502050405020303" pitchFamily="18" charset="0"/>
              </a:rPr>
              <a:t>SKU category </a:t>
            </a:r>
            <a:r>
              <a:rPr lang="en-US" sz="900" dirty="0" smtClean="0">
                <a:latin typeface="Georgia" panose="02040502050405020303" pitchFamily="18" charset="0"/>
              </a:rPr>
              <a:t>(e.g. Feline, Canine, Rabies, etc.) determines the usefulness of external factors </a:t>
            </a:r>
          </a:p>
          <a:p>
            <a:pPr marL="171450" indent="-171450">
              <a:buFontTx/>
              <a:buChar char="-"/>
            </a:pPr>
            <a:r>
              <a:rPr lang="en-US" sz="900" dirty="0" smtClean="0">
                <a:latin typeface="Georgia" panose="02040502050405020303" pitchFamily="18" charset="0"/>
              </a:rPr>
              <a:t>Limitations and Mitigation Strategy:</a:t>
            </a:r>
          </a:p>
          <a:p>
            <a:pPr marL="228600" indent="-228600">
              <a:buAutoNum type="arabicPeriod"/>
            </a:pPr>
            <a:r>
              <a:rPr lang="en-US" sz="900" dirty="0" smtClean="0">
                <a:latin typeface="Georgia" panose="02040502050405020303" pitchFamily="18" charset="0"/>
              </a:rPr>
              <a:t>Compromised forecast accuracy for </a:t>
            </a:r>
            <a:r>
              <a:rPr lang="en-US" sz="900" u="sng" dirty="0" smtClean="0">
                <a:latin typeface="Georgia" panose="02040502050405020303" pitchFamily="18" charset="0"/>
              </a:rPr>
              <a:t>highly-seasonal SKUs </a:t>
            </a:r>
            <a:r>
              <a:rPr lang="en-US" sz="900" dirty="0" smtClean="0">
                <a:latin typeface="Georgia" panose="02040502050405020303" pitchFamily="18" charset="0"/>
              </a:rPr>
              <a:t>(e.g. Flu) </a:t>
            </a:r>
          </a:p>
          <a:p>
            <a:r>
              <a:rPr lang="en-US" sz="900" dirty="0" smtClean="0">
                <a:latin typeface="Georgia" panose="02040502050405020303" pitchFamily="18" charset="0"/>
              </a:rPr>
              <a:t>Strategy: collect and analyze external data of disease outbreak</a:t>
            </a:r>
            <a:endParaRPr lang="en-US" sz="900" dirty="0">
              <a:latin typeface="Georgia" panose="02040502050405020303" pitchFamily="18" charset="0"/>
            </a:endParaRPr>
          </a:p>
          <a:p>
            <a:pPr marL="228600" indent="-228600">
              <a:buAutoNum type="arabicPeriod" startAt="2"/>
            </a:pPr>
            <a:r>
              <a:rPr lang="en-US" sz="900" dirty="0" smtClean="0">
                <a:latin typeface="Georgia" panose="02040502050405020303" pitchFamily="18" charset="0"/>
              </a:rPr>
              <a:t>Compromised model robustness when </a:t>
            </a:r>
            <a:r>
              <a:rPr lang="en-US" sz="900" u="sng" dirty="0" smtClean="0">
                <a:latin typeface="Georgia" panose="02040502050405020303" pitchFamily="18" charset="0"/>
              </a:rPr>
              <a:t>BOGO promotions </a:t>
            </a:r>
            <a:r>
              <a:rPr lang="en-US" sz="900" dirty="0" smtClean="0">
                <a:latin typeface="Georgia" panose="02040502050405020303" pitchFamily="18" charset="0"/>
              </a:rPr>
              <a:t>occur</a:t>
            </a:r>
          </a:p>
          <a:p>
            <a:r>
              <a:rPr lang="en-US" sz="900" dirty="0" smtClean="0">
                <a:latin typeface="Georgia" panose="02040502050405020303" pitchFamily="18" charset="0"/>
              </a:rPr>
              <a:t>Strategy: estimate period for promotion and build a model specific to it </a:t>
            </a:r>
            <a:endParaRPr lang="en-US" sz="900" dirty="0">
              <a:latin typeface="Georgia" panose="02040502050405020303" pitchFamily="18" charset="0"/>
            </a:endParaRPr>
          </a:p>
        </p:txBody>
      </p:sp>
      <p:sp>
        <p:nvSpPr>
          <p:cNvPr id="2" name="Right Brace 1"/>
          <p:cNvSpPr/>
          <p:nvPr/>
        </p:nvSpPr>
        <p:spPr>
          <a:xfrm>
            <a:off x="3272791" y="2550244"/>
            <a:ext cx="87628" cy="26976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3328772" y="2478297"/>
            <a:ext cx="1046276" cy="507831"/>
          </a:xfrm>
          <a:prstGeom prst="rect">
            <a:avLst/>
          </a:prstGeom>
          <a:noFill/>
        </p:spPr>
        <p:txBody>
          <a:bodyPr wrap="square" rtlCol="0">
            <a:spAutoFit/>
          </a:bodyPr>
          <a:lstStyle/>
          <a:p>
            <a:r>
              <a:rPr lang="en-US" sz="900" u="sng" dirty="0" smtClean="0">
                <a:latin typeface="Georgia" panose="02040502050405020303" pitchFamily="18" charset="0"/>
              </a:rPr>
              <a:t>Transfer Function Model</a:t>
            </a:r>
          </a:p>
          <a:p>
            <a:r>
              <a:rPr lang="en-US" sz="900" dirty="0" smtClean="0">
                <a:latin typeface="Georgia" panose="02040502050405020303" pitchFamily="18" charset="0"/>
              </a:rPr>
              <a:t>(ARIMAX)</a:t>
            </a:r>
            <a:endParaRPr lang="en-US" sz="900" dirty="0">
              <a:latin typeface="Georgia" panose="02040502050405020303" pitchFamily="18" charset="0"/>
            </a:endParaRPr>
          </a:p>
        </p:txBody>
      </p:sp>
      <p:pic>
        <p:nvPicPr>
          <p:cNvPr id="8"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1368766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523876"/>
          </a:xfrm>
        </p:spPr>
        <p:txBody>
          <a:bodyPr/>
          <a:lstStyle/>
          <a:p>
            <a:r>
              <a:rPr lang="en-US" sz="2000" dirty="0" smtClean="0">
                <a:latin typeface="EYInterstate"/>
              </a:rPr>
              <a:t>Mature Product Forecast</a:t>
            </a:r>
            <a:br>
              <a:rPr lang="en-US" sz="2000" dirty="0" smtClean="0">
                <a:latin typeface="EYInterstate"/>
              </a:rPr>
            </a:br>
            <a:r>
              <a:rPr lang="en-US" sz="2000" b="0" dirty="0" err="1" smtClean="0">
                <a:latin typeface="EYInterstate"/>
              </a:rPr>
              <a:t>Nobivac</a:t>
            </a:r>
            <a:r>
              <a:rPr lang="en-US" sz="2000" b="0" dirty="0" smtClean="0">
                <a:latin typeface="EYInterstate"/>
              </a:rPr>
              <a:t> Model</a:t>
            </a:r>
            <a:endParaRPr lang="en-US" sz="2000" b="0" dirty="0">
              <a:latin typeface="EYInterstate"/>
            </a:endParaRPr>
          </a:p>
        </p:txBody>
      </p:sp>
      <p:sp>
        <p:nvSpPr>
          <p:cNvPr id="3" name="Rectangle 2"/>
          <p:cNvSpPr/>
          <p:nvPr/>
        </p:nvSpPr>
        <p:spPr>
          <a:xfrm>
            <a:off x="5143908" y="5548787"/>
            <a:ext cx="4572000" cy="646331"/>
          </a:xfrm>
          <a:prstGeom prst="rect">
            <a:avLst/>
          </a:prstGeom>
        </p:spPr>
        <p:txBody>
          <a:bodyPr>
            <a:spAutoFit/>
          </a:bodyPr>
          <a:lstStyle/>
          <a:p>
            <a:r>
              <a:rPr lang="en-US" sz="900" b="1" dirty="0" smtClean="0"/>
              <a:t>Notice:  </a:t>
            </a:r>
            <a:r>
              <a:rPr lang="en-US" sz="900" dirty="0"/>
              <a:t>3 </a:t>
            </a:r>
            <a:r>
              <a:rPr lang="en-US" sz="900" dirty="0" smtClean="0"/>
              <a:t>SKUs </a:t>
            </a:r>
            <a:r>
              <a:rPr lang="en-US" sz="900" dirty="0"/>
              <a:t>to model individually:</a:t>
            </a:r>
          </a:p>
          <a:p>
            <a:pPr lvl="1"/>
            <a:r>
              <a:rPr lang="en-US" sz="900" dirty="0"/>
              <a:t>- 53260: NOBIVAC® Puppy-</a:t>
            </a:r>
            <a:r>
              <a:rPr lang="en-US" sz="900" dirty="0" err="1"/>
              <a:t>DPv</a:t>
            </a:r>
            <a:r>
              <a:rPr lang="en-US" sz="900" dirty="0"/>
              <a:t>: </a:t>
            </a:r>
            <a:r>
              <a:rPr lang="en-US" sz="900" dirty="0" smtClean="0"/>
              <a:t>22.36%</a:t>
            </a:r>
            <a:endParaRPr lang="en-US" sz="900" dirty="0"/>
          </a:p>
          <a:p>
            <a:pPr lvl="1"/>
            <a:r>
              <a:rPr lang="en-US" sz="900" dirty="0"/>
              <a:t>- 54097: NOBIVAC® INTRA-TRAC® KC: </a:t>
            </a:r>
            <a:r>
              <a:rPr lang="en-US" sz="900" dirty="0" smtClean="0"/>
              <a:t>82.26%</a:t>
            </a:r>
            <a:endParaRPr lang="en-US" sz="900" dirty="0"/>
          </a:p>
          <a:p>
            <a:pPr lvl="1"/>
            <a:r>
              <a:rPr lang="en-US" sz="900" dirty="0"/>
              <a:t>- 84987: NOBIVAC® Canine Flu </a:t>
            </a:r>
            <a:r>
              <a:rPr lang="en-US" sz="900" dirty="0" smtClean="0"/>
              <a:t>H3N8:77.56%</a:t>
            </a:r>
            <a:endParaRPr lang="en-US" sz="900" dirty="0"/>
          </a:p>
        </p:txBody>
      </p:sp>
      <p:grpSp>
        <p:nvGrpSpPr>
          <p:cNvPr id="29" name="Group 28"/>
          <p:cNvGrpSpPr/>
          <p:nvPr/>
        </p:nvGrpSpPr>
        <p:grpSpPr>
          <a:xfrm>
            <a:off x="76200" y="1289209"/>
            <a:ext cx="1272953" cy="1890385"/>
            <a:chOff x="-282353" y="1271717"/>
            <a:chExt cx="1272953" cy="1890385"/>
          </a:xfrm>
        </p:grpSpPr>
        <p:sp>
          <p:nvSpPr>
            <p:cNvPr id="13" name="Left Brace 12"/>
            <p:cNvSpPr/>
            <p:nvPr/>
          </p:nvSpPr>
          <p:spPr>
            <a:xfrm>
              <a:off x="799805" y="1271717"/>
              <a:ext cx="190795" cy="1890385"/>
            </a:xfrm>
            <a:prstGeom prst="leftBrac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4" name="Rounded Rectangle 13"/>
            <p:cNvSpPr/>
            <p:nvPr/>
          </p:nvSpPr>
          <p:spPr>
            <a:xfrm>
              <a:off x="-282353" y="1722974"/>
              <a:ext cx="1086380" cy="1049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Sales Out:</a:t>
              </a:r>
            </a:p>
            <a:p>
              <a:r>
                <a:rPr lang="en-US" sz="900" u="sng" dirty="0" smtClean="0">
                  <a:solidFill>
                    <a:schemeClr val="tx1"/>
                  </a:solidFill>
                </a:rPr>
                <a:t>Cluster</a:t>
              </a:r>
              <a:r>
                <a:rPr lang="en-US" sz="900" dirty="0" smtClean="0">
                  <a:solidFill>
                    <a:schemeClr val="tx1"/>
                  </a:solidFill>
                </a:rPr>
                <a:t> Level performs the best.</a:t>
              </a:r>
              <a:endParaRPr lang="en-US" sz="800" dirty="0">
                <a:solidFill>
                  <a:schemeClr val="tx1"/>
                </a:solidFill>
              </a:endParaRPr>
            </a:p>
          </p:txBody>
        </p:sp>
      </p:grpSp>
      <p:sp>
        <p:nvSpPr>
          <p:cNvPr id="27" name="Left Brace 26"/>
          <p:cNvSpPr/>
          <p:nvPr/>
        </p:nvSpPr>
        <p:spPr>
          <a:xfrm>
            <a:off x="1157066" y="3338692"/>
            <a:ext cx="216868" cy="2012102"/>
          </a:xfrm>
          <a:prstGeom prst="leftBrac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1" name="Rounded Rectangle 30"/>
          <p:cNvSpPr/>
          <p:nvPr/>
        </p:nvSpPr>
        <p:spPr>
          <a:xfrm>
            <a:off x="76200" y="3851845"/>
            <a:ext cx="1109509" cy="1049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Sales In:</a:t>
            </a:r>
          </a:p>
          <a:p>
            <a:r>
              <a:rPr lang="en-US" sz="900" u="sng" dirty="0" smtClean="0">
                <a:solidFill>
                  <a:schemeClr val="tx1"/>
                </a:solidFill>
              </a:rPr>
              <a:t>SKU</a:t>
            </a:r>
            <a:r>
              <a:rPr lang="en-US" sz="900" dirty="0" smtClean="0">
                <a:solidFill>
                  <a:schemeClr val="tx1"/>
                </a:solidFill>
              </a:rPr>
              <a:t> Level performs the best.</a:t>
            </a:r>
            <a:endParaRPr lang="en-US" sz="800" dirty="0">
              <a:solidFill>
                <a:schemeClr val="tx1"/>
              </a:solidFill>
            </a:endParaRPr>
          </a:p>
        </p:txBody>
      </p:sp>
      <mc:AlternateContent xmlns:mc="http://schemas.openxmlformats.org/markup-compatibility/2006" xmlns:a14="http://schemas.microsoft.com/office/drawing/2010/main">
        <mc:Choice Requires="a14">
          <p:sp>
            <p:nvSpPr>
              <p:cNvPr id="32" name="Rectangle 31"/>
              <p:cNvSpPr/>
              <p:nvPr/>
            </p:nvSpPr>
            <p:spPr>
              <a:xfrm>
                <a:off x="-182136" y="6085916"/>
                <a:ext cx="6137822" cy="3269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800" b="1" i="1" dirty="0" smtClean="0">
                          <a:latin typeface="Cambria Math" panose="02040503050406030204" pitchFamily="18" charset="0"/>
                        </a:rPr>
                        <m:t>𝑾𝒆𝒊𝒈𝒉𝒕𝒆𝒅</m:t>
                      </m:r>
                      <m:r>
                        <a:rPr lang="zh-CN" altLang="en-US" sz="800" b="1" i="1" dirty="0" smtClean="0">
                          <a:latin typeface="Cambria Math" charset="0"/>
                        </a:rPr>
                        <m:t> </m:t>
                      </m:r>
                      <m:r>
                        <a:rPr lang="en-US" altLang="zh-CN" sz="800" b="1" i="1" dirty="0" smtClean="0">
                          <a:latin typeface="Cambria Math" charset="0"/>
                        </a:rPr>
                        <m:t>𝑨𝒗𝒆𝒓𝒂𝒈𝒆</m:t>
                      </m:r>
                      <m:r>
                        <a:rPr lang="en-US" sz="800" b="1" i="1" dirty="0" smtClean="0">
                          <a:latin typeface="Cambria Math" panose="02040503050406030204" pitchFamily="18" charset="0"/>
                        </a:rPr>
                        <m:t> </m:t>
                      </m:r>
                      <m:r>
                        <a:rPr lang="en-US" sz="800" b="1" i="1" dirty="0" smtClean="0">
                          <a:latin typeface="Cambria Math" panose="02040503050406030204" pitchFamily="18" charset="0"/>
                        </a:rPr>
                        <m:t>𝑬𝒓𝒓𝒐𝒓</m:t>
                      </m:r>
                      <m:r>
                        <a:rPr lang="en-US" sz="800" b="1" i="1" dirty="0" smtClean="0">
                          <a:latin typeface="Cambria Math" panose="02040503050406030204" pitchFamily="18" charset="0"/>
                        </a:rPr>
                        <m:t> </m:t>
                      </m:r>
                      <m:r>
                        <a:rPr lang="en-US" sz="800" i="1" dirty="0">
                          <a:latin typeface="Cambria Math" panose="02040503050406030204" pitchFamily="18" charset="0"/>
                        </a:rPr>
                        <m:t>= </m:t>
                      </m:r>
                      <m:f>
                        <m:fPr>
                          <m:ctrlPr>
                            <a:rPr lang="en-US" sz="800" i="1" dirty="0" smtClean="0">
                              <a:latin typeface="Cambria Math" panose="02040503050406030204" pitchFamily="18" charset="0"/>
                            </a:rPr>
                          </m:ctrlPr>
                        </m:fPr>
                        <m:num>
                          <m:r>
                            <a:rPr lang="en-US" sz="800" i="1" dirty="0">
                              <a:latin typeface="Cambria Math" panose="02040503050406030204" pitchFamily="18" charset="0"/>
                            </a:rPr>
                            <m:t>[</m:t>
                          </m:r>
                          <m:r>
                            <a:rPr lang="en-US" sz="800" i="1" dirty="0">
                              <a:latin typeface="Cambria Math" panose="02040503050406030204" pitchFamily="18" charset="0"/>
                            </a:rPr>
                            <m:t>𝐸𝑟𝑟𝑜𝑟</m:t>
                          </m:r>
                          <m:r>
                            <a:rPr lang="en-US" sz="800" i="1" dirty="0">
                              <a:latin typeface="Cambria Math" panose="02040503050406030204" pitchFamily="18" charset="0"/>
                            </a:rPr>
                            <m:t>(1</m:t>
                          </m:r>
                          <m:r>
                            <a:rPr lang="en-US" sz="800" i="1" dirty="0">
                              <a:latin typeface="Cambria Math" panose="02040503050406030204" pitchFamily="18" charset="0"/>
                            </a:rPr>
                            <m:t>𝑠𝑡</m:t>
                          </m:r>
                          <m:r>
                            <a:rPr lang="en-US" sz="800" i="1" dirty="0">
                              <a:latin typeface="Cambria Math" panose="02040503050406030204" pitchFamily="18" charset="0"/>
                            </a:rPr>
                            <m:t> </m:t>
                          </m:r>
                          <m:r>
                            <a:rPr lang="en-US" sz="800" i="1" dirty="0">
                              <a:latin typeface="Cambria Math" panose="02040503050406030204" pitchFamily="18" charset="0"/>
                            </a:rPr>
                            <m:t>𝑀𝑜𝑛𝑡h</m:t>
                          </m:r>
                          <m:r>
                            <a:rPr lang="en-US" sz="800" i="1" dirty="0">
                              <a:latin typeface="Cambria Math" panose="02040503050406030204" pitchFamily="18" charset="0"/>
                            </a:rPr>
                            <m:t>) + </m:t>
                          </m:r>
                          <m:r>
                            <a:rPr lang="en-US" sz="800" i="1" dirty="0">
                              <a:latin typeface="Cambria Math" panose="02040503050406030204" pitchFamily="18" charset="0"/>
                            </a:rPr>
                            <m:t>𝐸𝑟𝑟𝑜𝑟</m:t>
                          </m:r>
                          <m:r>
                            <a:rPr lang="en-US" sz="800" i="1" dirty="0">
                              <a:latin typeface="Cambria Math" panose="02040503050406030204" pitchFamily="18" charset="0"/>
                            </a:rPr>
                            <m:t>(2</m:t>
                          </m:r>
                          <m:r>
                            <a:rPr lang="en-US" sz="800" i="1" dirty="0">
                              <a:latin typeface="Cambria Math" panose="02040503050406030204" pitchFamily="18" charset="0"/>
                            </a:rPr>
                            <m:t>𝑛𝑑</m:t>
                          </m:r>
                          <m:r>
                            <a:rPr lang="en-US" sz="800" i="1" dirty="0">
                              <a:latin typeface="Cambria Math" panose="02040503050406030204" pitchFamily="18" charset="0"/>
                            </a:rPr>
                            <m:t> </m:t>
                          </m:r>
                          <m:r>
                            <a:rPr lang="en-US" sz="800" i="1" dirty="0">
                              <a:latin typeface="Cambria Math" panose="02040503050406030204" pitchFamily="18" charset="0"/>
                            </a:rPr>
                            <m:t>𝑀𝑜𝑛𝑡h</m:t>
                          </m:r>
                          <m:r>
                            <a:rPr lang="en-US" sz="800" i="1" dirty="0">
                              <a:latin typeface="Cambria Math" panose="02040503050406030204" pitchFamily="18" charset="0"/>
                            </a:rPr>
                            <m:t>)/2 + </m:t>
                          </m:r>
                          <m:r>
                            <a:rPr lang="en-US" sz="800" i="1" dirty="0">
                              <a:latin typeface="Cambria Math" panose="02040503050406030204" pitchFamily="18" charset="0"/>
                            </a:rPr>
                            <m:t>𝐸𝑟𝑟𝑜𝑟</m:t>
                          </m:r>
                          <m:r>
                            <a:rPr lang="en-US" sz="800" i="1" dirty="0">
                              <a:latin typeface="Cambria Math" panose="02040503050406030204" pitchFamily="18" charset="0"/>
                            </a:rPr>
                            <m:t>(3</m:t>
                          </m:r>
                          <m:r>
                            <a:rPr lang="en-US" sz="800" i="1" dirty="0">
                              <a:latin typeface="Cambria Math" panose="02040503050406030204" pitchFamily="18" charset="0"/>
                            </a:rPr>
                            <m:t>𝑟𝑑</m:t>
                          </m:r>
                          <m:r>
                            <a:rPr lang="en-US" sz="800" i="1" dirty="0">
                              <a:latin typeface="Cambria Math" panose="02040503050406030204" pitchFamily="18" charset="0"/>
                            </a:rPr>
                            <m:t> </m:t>
                          </m:r>
                          <m:r>
                            <a:rPr lang="en-US" sz="800" i="1" dirty="0">
                              <a:latin typeface="Cambria Math" panose="02040503050406030204" pitchFamily="18" charset="0"/>
                            </a:rPr>
                            <m:t>𝑀𝑜𝑛𝑡h</m:t>
                          </m:r>
                          <m:r>
                            <a:rPr lang="en-US" sz="800" i="1" dirty="0">
                              <a:latin typeface="Cambria Math" panose="02040503050406030204" pitchFamily="18" charset="0"/>
                            </a:rPr>
                            <m:t>)/4 + </m:t>
                          </m:r>
                          <m:r>
                            <a:rPr lang="en-US" sz="800" i="1" dirty="0">
                              <a:latin typeface="Cambria Math" panose="02040503050406030204" pitchFamily="18" charset="0"/>
                            </a:rPr>
                            <m:t>𝐸𝑟𝑟𝑜𝑟</m:t>
                          </m:r>
                          <m:r>
                            <a:rPr lang="en-US" sz="800" i="1" dirty="0">
                              <a:latin typeface="Cambria Math" panose="02040503050406030204" pitchFamily="18" charset="0"/>
                            </a:rPr>
                            <m:t>(4</m:t>
                          </m:r>
                          <m:r>
                            <a:rPr lang="en-US" sz="800" i="1" dirty="0">
                              <a:latin typeface="Cambria Math" panose="02040503050406030204" pitchFamily="18" charset="0"/>
                            </a:rPr>
                            <m:t>𝑡h</m:t>
                          </m:r>
                          <m:r>
                            <a:rPr lang="en-US" sz="800" i="1" dirty="0">
                              <a:latin typeface="Cambria Math" panose="02040503050406030204" pitchFamily="18" charset="0"/>
                            </a:rPr>
                            <m:t> </m:t>
                          </m:r>
                          <m:r>
                            <a:rPr lang="en-US" sz="800" i="1" dirty="0">
                              <a:latin typeface="Cambria Math" panose="02040503050406030204" pitchFamily="18" charset="0"/>
                            </a:rPr>
                            <m:t>𝑀𝑜𝑛𝑡h</m:t>
                          </m:r>
                          <m:r>
                            <a:rPr lang="en-US" sz="800" i="1" dirty="0">
                              <a:latin typeface="Cambria Math" panose="02040503050406030204" pitchFamily="18" charset="0"/>
                            </a:rPr>
                            <m:t>)/8]</m:t>
                          </m:r>
                        </m:num>
                        <m:den>
                          <m:r>
                            <a:rPr lang="en-US" sz="800" i="1" dirty="0">
                              <a:latin typeface="Cambria Math" panose="02040503050406030204" pitchFamily="18" charset="0"/>
                            </a:rPr>
                            <m:t>1.875</m:t>
                          </m:r>
                          <m:r>
                            <m:rPr>
                              <m:nor/>
                            </m:rPr>
                            <a:rPr lang="en-US" sz="800" dirty="0">
                              <a:latin typeface="Georgia" panose="02040502050405020303" pitchFamily="18" charset="0"/>
                            </a:rPr>
                            <m:t> </m:t>
                          </m:r>
                        </m:den>
                      </m:f>
                    </m:oMath>
                  </m:oMathPara>
                </a14:m>
                <a:endParaRPr lang="en-US" sz="800" dirty="0">
                  <a:latin typeface="Georgia" panose="02040502050405020303" pitchFamily="18"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182136" y="6085916"/>
                <a:ext cx="6137822" cy="326949"/>
              </a:xfrm>
              <a:prstGeom prst="rect">
                <a:avLst/>
              </a:prstGeom>
              <a:blipFill rotWithShape="0">
                <a:blip r:embed="rId7"/>
                <a:stretch>
                  <a:fillRect t="-44444" b="-40741"/>
                </a:stretch>
              </a:blipFill>
            </p:spPr>
            <p:txBody>
              <a:bodyPr/>
              <a:lstStyle/>
              <a:p>
                <a:r>
                  <a:rPr lang="en-US">
                    <a:noFill/>
                  </a:rPr>
                  <a:t> </a:t>
                </a:r>
              </a:p>
            </p:txBody>
          </p:sp>
        </mc:Fallback>
      </mc:AlternateContent>
      <p:sp>
        <p:nvSpPr>
          <p:cNvPr id="33" name="Rectangle 32"/>
          <p:cNvSpPr/>
          <p:nvPr/>
        </p:nvSpPr>
        <p:spPr>
          <a:xfrm>
            <a:off x="2392053" y="3181499"/>
            <a:ext cx="4572000" cy="276999"/>
          </a:xfrm>
          <a:prstGeom prst="rect">
            <a:avLst/>
          </a:prstGeom>
        </p:spPr>
        <p:txBody>
          <a:bodyPr>
            <a:spAutoFit/>
          </a:bodyPr>
          <a:lstStyle/>
          <a:p>
            <a:pPr algn="ctr"/>
            <a:r>
              <a:rPr lang="en-US" sz="1200" dirty="0">
                <a:latin typeface="Georgia" panose="02040502050405020303" pitchFamily="18" charset="0"/>
              </a:rPr>
              <a:t>[ 8-Month Forecast from Aug 2015 to Mar 2016]</a:t>
            </a:r>
          </a:p>
        </p:txBody>
      </p:sp>
      <p:grpSp>
        <p:nvGrpSpPr>
          <p:cNvPr id="16" name="Group 15"/>
          <p:cNvGrpSpPr/>
          <p:nvPr/>
        </p:nvGrpSpPr>
        <p:grpSpPr>
          <a:xfrm>
            <a:off x="1515222" y="3412489"/>
            <a:ext cx="7809224" cy="2245500"/>
            <a:chOff x="1515222" y="3412489"/>
            <a:chExt cx="7809224" cy="2245500"/>
          </a:xfrm>
        </p:grpSpPr>
        <p:grpSp>
          <p:nvGrpSpPr>
            <p:cNvPr id="15" name="Group 14"/>
            <p:cNvGrpSpPr/>
            <p:nvPr/>
          </p:nvGrpSpPr>
          <p:grpSpPr>
            <a:xfrm>
              <a:off x="1515222" y="3418072"/>
              <a:ext cx="7809224" cy="2239917"/>
              <a:chOff x="1515222" y="3418072"/>
              <a:chExt cx="7809224" cy="2239917"/>
            </a:xfrm>
          </p:grpSpPr>
          <p:grpSp>
            <p:nvGrpSpPr>
              <p:cNvPr id="12" name="Group 11"/>
              <p:cNvGrpSpPr/>
              <p:nvPr/>
            </p:nvGrpSpPr>
            <p:grpSpPr>
              <a:xfrm>
                <a:off x="1515222" y="3418072"/>
                <a:ext cx="7809224" cy="2239917"/>
                <a:chOff x="1515222" y="3418072"/>
                <a:chExt cx="7809224" cy="2239917"/>
              </a:xfrm>
            </p:grpSpPr>
            <p:grpSp>
              <p:nvGrpSpPr>
                <p:cNvPr id="17" name="Group 16"/>
                <p:cNvGrpSpPr/>
                <p:nvPr/>
              </p:nvGrpSpPr>
              <p:grpSpPr>
                <a:xfrm>
                  <a:off x="1515223" y="3418072"/>
                  <a:ext cx="7809223" cy="2239917"/>
                  <a:chOff x="342704" y="1652476"/>
                  <a:chExt cx="9231537" cy="2752679"/>
                </a:xfrm>
              </p:grpSpPr>
              <p:sp>
                <p:nvSpPr>
                  <p:cNvPr id="19" name="TextBox 18"/>
                  <p:cNvSpPr txBox="1"/>
                  <p:nvPr/>
                </p:nvSpPr>
                <p:spPr>
                  <a:xfrm>
                    <a:off x="342704" y="3935377"/>
                    <a:ext cx="2841535" cy="453880"/>
                  </a:xfrm>
                  <a:prstGeom prst="rect">
                    <a:avLst/>
                  </a:prstGeom>
                  <a:noFill/>
                </p:spPr>
                <p:txBody>
                  <a:bodyPr wrap="square" rtlCol="0">
                    <a:spAutoFit/>
                  </a:bodyPr>
                  <a:lstStyle/>
                  <a:p>
                    <a:r>
                      <a:rPr lang="en-US" sz="900" b="1" dirty="0" smtClean="0"/>
                      <a:t>Average WAE 31.17%,</a:t>
                    </a:r>
                  </a:p>
                  <a:p>
                    <a:r>
                      <a:rPr lang="en-US" sz="900" b="1" dirty="0" smtClean="0"/>
                      <a:t> </a:t>
                    </a:r>
                    <a:r>
                      <a:rPr lang="en-US" sz="900" dirty="0" smtClean="0"/>
                      <a:t>Max 82.86% SKU 54097</a:t>
                    </a:r>
                    <a:r>
                      <a:rPr lang="en-US" sz="900" b="1" dirty="0" smtClean="0"/>
                      <a:t> </a:t>
                    </a:r>
                    <a:endParaRPr lang="en-US" sz="900" b="1" dirty="0"/>
                  </a:p>
                </p:txBody>
              </p:sp>
              <p:sp>
                <p:nvSpPr>
                  <p:cNvPr id="20" name="TextBox 19"/>
                  <p:cNvSpPr txBox="1"/>
                  <p:nvPr/>
                </p:nvSpPr>
                <p:spPr>
                  <a:xfrm>
                    <a:off x="3030550" y="3951275"/>
                    <a:ext cx="3303269" cy="453880"/>
                  </a:xfrm>
                  <a:prstGeom prst="rect">
                    <a:avLst/>
                  </a:prstGeom>
                  <a:noFill/>
                </p:spPr>
                <p:txBody>
                  <a:bodyPr wrap="square" rtlCol="0">
                    <a:spAutoFit/>
                  </a:bodyPr>
                  <a:lstStyle/>
                  <a:p>
                    <a:r>
                      <a:rPr lang="en-US" sz="900" b="1" dirty="0" smtClean="0"/>
                      <a:t>Average WAE 51.48%, </a:t>
                    </a:r>
                  </a:p>
                  <a:p>
                    <a:r>
                      <a:rPr lang="en-US" sz="900" dirty="0" smtClean="0"/>
                      <a:t>Max 142.65% SKU 65444</a:t>
                    </a:r>
                    <a:endParaRPr lang="en-US" sz="900" b="1" dirty="0" smtClean="0"/>
                  </a:p>
                </p:txBody>
              </p:sp>
              <p:sp>
                <p:nvSpPr>
                  <p:cNvPr id="21" name="TextBox 20"/>
                  <p:cNvSpPr txBox="1"/>
                  <p:nvPr/>
                </p:nvSpPr>
                <p:spPr>
                  <a:xfrm>
                    <a:off x="6210205" y="3919240"/>
                    <a:ext cx="3364036" cy="453880"/>
                  </a:xfrm>
                  <a:prstGeom prst="rect">
                    <a:avLst/>
                  </a:prstGeom>
                  <a:noFill/>
                </p:spPr>
                <p:txBody>
                  <a:bodyPr wrap="square" rtlCol="0">
                    <a:spAutoFit/>
                  </a:bodyPr>
                  <a:lstStyle/>
                  <a:p>
                    <a:r>
                      <a:rPr lang="en-US" sz="900" b="1" dirty="0" smtClean="0"/>
                      <a:t>Average WAE 54.55%, </a:t>
                    </a:r>
                  </a:p>
                  <a:p>
                    <a:r>
                      <a:rPr lang="en-US" sz="900" dirty="0" smtClean="0"/>
                      <a:t>Max 165.66% SKU 65444</a:t>
                    </a:r>
                    <a:r>
                      <a:rPr lang="en-US" sz="900" b="1" dirty="0" smtClean="0"/>
                      <a:t> </a:t>
                    </a:r>
                    <a:endParaRPr lang="en-US" sz="900" b="1" dirty="0"/>
                  </a:p>
                </p:txBody>
              </p:sp>
              <p:grpSp>
                <p:nvGrpSpPr>
                  <p:cNvPr id="22" name="Group 21"/>
                  <p:cNvGrpSpPr/>
                  <p:nvPr/>
                </p:nvGrpSpPr>
                <p:grpSpPr>
                  <a:xfrm>
                    <a:off x="342900" y="1652476"/>
                    <a:ext cx="8630899" cy="2270106"/>
                    <a:chOff x="220134" y="1141623"/>
                    <a:chExt cx="11586091" cy="2382645"/>
                  </a:xfrm>
                </p:grpSpPr>
                <p:graphicFrame>
                  <p:nvGraphicFramePr>
                    <p:cNvPr id="23" name="Chart 22"/>
                    <p:cNvGraphicFramePr>
                      <a:graphicFrameLocks/>
                    </p:cNvGraphicFramePr>
                    <p:nvPr>
                      <p:extLst>
                        <p:ext uri="{D42A27DB-BD31-4B8C-83A1-F6EECF244321}">
                          <p14:modId xmlns:p14="http://schemas.microsoft.com/office/powerpoint/2010/main" val="700119879"/>
                        </p:ext>
                      </p:extLst>
                    </p:nvPr>
                  </p:nvGraphicFramePr>
                  <p:xfrm>
                    <a:off x="4048301" y="1162068"/>
                    <a:ext cx="3750688" cy="23622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4" name="Chart 23"/>
                    <p:cNvGraphicFramePr>
                      <a:graphicFrameLocks/>
                    </p:cNvGraphicFramePr>
                    <p:nvPr>
                      <p:extLst>
                        <p:ext uri="{D42A27DB-BD31-4B8C-83A1-F6EECF244321}">
                          <p14:modId xmlns:p14="http://schemas.microsoft.com/office/powerpoint/2010/main" val="2002052447"/>
                        </p:ext>
                      </p:extLst>
                    </p:nvPr>
                  </p:nvGraphicFramePr>
                  <p:xfrm>
                    <a:off x="8085094" y="1141623"/>
                    <a:ext cx="3721131" cy="2362199"/>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5" name="Chart 24"/>
                    <p:cNvGraphicFramePr>
                      <a:graphicFrameLocks/>
                    </p:cNvGraphicFramePr>
                    <p:nvPr>
                      <p:extLst>
                        <p:ext uri="{D42A27DB-BD31-4B8C-83A1-F6EECF244321}">
                          <p14:modId xmlns:p14="http://schemas.microsoft.com/office/powerpoint/2010/main" val="3292403780"/>
                        </p:ext>
                      </p:extLst>
                    </p:nvPr>
                  </p:nvGraphicFramePr>
                  <p:xfrm>
                    <a:off x="220134" y="1148637"/>
                    <a:ext cx="3605409" cy="2362200"/>
                  </p:xfrm>
                  <a:graphic>
                    <a:graphicData uri="http://schemas.openxmlformats.org/drawingml/2006/chart">
                      <c:chart xmlns:c="http://schemas.openxmlformats.org/drawingml/2006/chart" xmlns:r="http://schemas.openxmlformats.org/officeDocument/2006/relationships" r:id="rId10"/>
                    </a:graphicData>
                  </a:graphic>
                </p:graphicFrame>
              </p:grpSp>
            </p:grpSp>
            <p:graphicFrame>
              <p:nvGraphicFramePr>
                <p:cNvPr id="30" name="Chart 29"/>
                <p:cNvGraphicFramePr>
                  <a:graphicFrameLocks/>
                </p:cNvGraphicFramePr>
                <p:nvPr>
                  <p:extLst>
                    <p:ext uri="{D42A27DB-BD31-4B8C-83A1-F6EECF244321}">
                      <p14:modId xmlns:p14="http://schemas.microsoft.com/office/powerpoint/2010/main" val="1740682073"/>
                    </p:ext>
                  </p:extLst>
                </p:nvPr>
              </p:nvGraphicFramePr>
              <p:xfrm>
                <a:off x="1515222" y="3418219"/>
                <a:ext cx="2290802" cy="1844369"/>
              </p:xfrm>
              <a:graphic>
                <a:graphicData uri="http://schemas.openxmlformats.org/drawingml/2006/chart">
                  <c:chart xmlns:c="http://schemas.openxmlformats.org/drawingml/2006/chart" xmlns:r="http://schemas.openxmlformats.org/officeDocument/2006/relationships" r:id="rId11"/>
                </a:graphicData>
              </a:graphic>
            </p:graphicFrame>
          </p:grpSp>
          <p:graphicFrame>
            <p:nvGraphicFramePr>
              <p:cNvPr id="34" name="Chart 33"/>
              <p:cNvGraphicFramePr>
                <a:graphicFrameLocks/>
              </p:cNvGraphicFramePr>
              <p:nvPr>
                <p:extLst>
                  <p:ext uri="{D42A27DB-BD31-4B8C-83A1-F6EECF244321}">
                    <p14:modId xmlns:p14="http://schemas.microsoft.com/office/powerpoint/2010/main" val="3895273423"/>
                  </p:ext>
                </p:extLst>
              </p:nvPr>
            </p:nvGraphicFramePr>
            <p:xfrm>
              <a:off x="3916111" y="3426286"/>
              <a:ext cx="2396357" cy="1842831"/>
            </p:xfrm>
            <a:graphic>
              <a:graphicData uri="http://schemas.openxmlformats.org/drawingml/2006/chart">
                <c:chart xmlns:c="http://schemas.openxmlformats.org/drawingml/2006/chart" xmlns:r="http://schemas.openxmlformats.org/officeDocument/2006/relationships" r:id="rId12"/>
              </a:graphicData>
            </a:graphic>
          </p:graphicFrame>
        </p:grpSp>
        <p:graphicFrame>
          <p:nvGraphicFramePr>
            <p:cNvPr id="35" name="Chart 34"/>
            <p:cNvGraphicFramePr>
              <a:graphicFrameLocks/>
            </p:cNvGraphicFramePr>
            <p:nvPr>
              <p:extLst>
                <p:ext uri="{D42A27DB-BD31-4B8C-83A1-F6EECF244321}">
                  <p14:modId xmlns:p14="http://schemas.microsoft.com/office/powerpoint/2010/main" val="2460125165"/>
                </p:ext>
              </p:extLst>
            </p:nvPr>
          </p:nvGraphicFramePr>
          <p:xfrm>
            <a:off x="3916111" y="3412489"/>
            <a:ext cx="2396357" cy="1863231"/>
          </p:xfrm>
          <a:graphic>
            <a:graphicData uri="http://schemas.openxmlformats.org/drawingml/2006/chart">
              <c:chart xmlns:c="http://schemas.openxmlformats.org/drawingml/2006/chart" xmlns:r="http://schemas.openxmlformats.org/officeDocument/2006/relationships" r:id="rId13"/>
            </a:graphicData>
          </a:graphic>
        </p:graphicFrame>
      </p:grpSp>
      <p:graphicFrame>
        <p:nvGraphicFramePr>
          <p:cNvPr id="36" name="Chart 35"/>
          <p:cNvGraphicFramePr>
            <a:graphicFrameLocks/>
          </p:cNvGraphicFramePr>
          <p:nvPr>
            <p:extLst>
              <p:ext uri="{D42A27DB-BD31-4B8C-83A1-F6EECF244321}">
                <p14:modId xmlns:p14="http://schemas.microsoft.com/office/powerpoint/2010/main" val="2762613827"/>
              </p:ext>
            </p:extLst>
          </p:nvPr>
        </p:nvGraphicFramePr>
        <p:xfrm>
          <a:off x="6470514" y="3408125"/>
          <a:ext cx="2369179" cy="1854463"/>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7" name="Chart 36"/>
          <p:cNvGraphicFramePr>
            <a:graphicFrameLocks/>
          </p:cNvGraphicFramePr>
          <p:nvPr>
            <p:extLst>
              <p:ext uri="{D42A27DB-BD31-4B8C-83A1-F6EECF244321}">
                <p14:modId xmlns:p14="http://schemas.microsoft.com/office/powerpoint/2010/main" val="3788209356"/>
              </p:ext>
            </p:extLst>
          </p:nvPr>
        </p:nvGraphicFramePr>
        <p:xfrm>
          <a:off x="3908805" y="3405796"/>
          <a:ext cx="2403664" cy="1869924"/>
        </p:xfrm>
        <a:graphic>
          <a:graphicData uri="http://schemas.openxmlformats.org/drawingml/2006/chart">
            <c:chart xmlns:c="http://schemas.openxmlformats.org/drawingml/2006/chart" xmlns:r="http://schemas.openxmlformats.org/officeDocument/2006/relationships" r:id="rId15"/>
          </a:graphicData>
        </a:graphic>
      </p:graphicFrame>
      <p:grpSp>
        <p:nvGrpSpPr>
          <p:cNvPr id="18" name="Group 17"/>
          <p:cNvGrpSpPr/>
          <p:nvPr/>
        </p:nvGrpSpPr>
        <p:grpSpPr>
          <a:xfrm>
            <a:off x="799805" y="952001"/>
            <a:ext cx="8524642" cy="2366227"/>
            <a:chOff x="799805" y="952001"/>
            <a:chExt cx="8524642" cy="2366227"/>
          </a:xfrm>
        </p:grpSpPr>
        <p:grpSp>
          <p:nvGrpSpPr>
            <p:cNvPr id="11" name="Group 10"/>
            <p:cNvGrpSpPr/>
            <p:nvPr/>
          </p:nvGrpSpPr>
          <p:grpSpPr>
            <a:xfrm>
              <a:off x="799805" y="952001"/>
              <a:ext cx="8524642" cy="2366227"/>
              <a:chOff x="-697776" y="1181134"/>
              <a:chExt cx="10305474" cy="3730076"/>
            </a:xfrm>
          </p:grpSpPr>
          <p:graphicFrame>
            <p:nvGraphicFramePr>
              <p:cNvPr id="4" name="Chart 3"/>
              <p:cNvGraphicFramePr>
                <a:graphicFrameLocks/>
              </p:cNvGraphicFramePr>
              <p:nvPr>
                <p:extLst>
                  <p:ext uri="{D42A27DB-BD31-4B8C-83A1-F6EECF244321}">
                    <p14:modId xmlns:p14="http://schemas.microsoft.com/office/powerpoint/2010/main" val="1157205491"/>
                  </p:ext>
                </p:extLst>
              </p:nvPr>
            </p:nvGraphicFramePr>
            <p:xfrm>
              <a:off x="145924" y="1624078"/>
              <a:ext cx="2811702" cy="269748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5" name="Chart 4"/>
              <p:cNvGraphicFramePr>
                <a:graphicFrameLocks/>
              </p:cNvGraphicFramePr>
              <p:nvPr>
                <p:extLst>
                  <p:ext uri="{D42A27DB-BD31-4B8C-83A1-F6EECF244321}">
                    <p14:modId xmlns:p14="http://schemas.microsoft.com/office/powerpoint/2010/main" val="1522564925"/>
                  </p:ext>
                </p:extLst>
              </p:nvPr>
            </p:nvGraphicFramePr>
            <p:xfrm>
              <a:off x="6167478" y="1602342"/>
              <a:ext cx="2811780" cy="2697482"/>
            </p:xfrm>
            <a:graphic>
              <a:graphicData uri="http://schemas.openxmlformats.org/drawingml/2006/chart">
                <c:chart xmlns:c="http://schemas.openxmlformats.org/drawingml/2006/chart" xmlns:r="http://schemas.openxmlformats.org/officeDocument/2006/relationships" r:id="rId17"/>
              </a:graphicData>
            </a:graphic>
          </p:graphicFrame>
          <p:sp>
            <p:nvSpPr>
              <p:cNvPr id="7" name="TextBox 6"/>
              <p:cNvSpPr txBox="1"/>
              <p:nvPr/>
            </p:nvSpPr>
            <p:spPr>
              <a:xfrm>
                <a:off x="-697776" y="1181134"/>
                <a:ext cx="10305474" cy="679242"/>
              </a:xfrm>
              <a:prstGeom prst="rect">
                <a:avLst/>
              </a:prstGeom>
              <a:noFill/>
            </p:spPr>
            <p:txBody>
              <a:bodyPr wrap="square" rtlCol="0">
                <a:spAutoFit/>
              </a:bodyPr>
              <a:lstStyle/>
              <a:p>
                <a:pPr algn="ctr"/>
                <a:r>
                  <a:rPr lang="en-US" sz="1050" b="1" u="sng" dirty="0" smtClean="0"/>
                  <a:t>Distribution of Weighted Average Metrics across all 31 SKU’s of each level: </a:t>
                </a:r>
                <a:r>
                  <a:rPr lang="en-US" sz="1050" dirty="0" smtClean="0"/>
                  <a:t>[ </a:t>
                </a:r>
                <a:r>
                  <a:rPr lang="en-US" sz="1050" dirty="0"/>
                  <a:t>4-Month Forecast from Aug 2015 to Nov 2015]</a:t>
                </a:r>
              </a:p>
              <a:p>
                <a:pPr algn="ctr"/>
                <a:endParaRPr lang="en-US" sz="1050" b="1" dirty="0"/>
              </a:p>
            </p:txBody>
          </p:sp>
          <p:sp>
            <p:nvSpPr>
              <p:cNvPr id="8" name="TextBox 7"/>
              <p:cNvSpPr txBox="1"/>
              <p:nvPr/>
            </p:nvSpPr>
            <p:spPr>
              <a:xfrm>
                <a:off x="34719" y="4290253"/>
                <a:ext cx="3314874" cy="582208"/>
              </a:xfrm>
              <a:prstGeom prst="rect">
                <a:avLst/>
              </a:prstGeom>
              <a:noFill/>
            </p:spPr>
            <p:txBody>
              <a:bodyPr wrap="square" rtlCol="0">
                <a:spAutoFit/>
              </a:bodyPr>
              <a:lstStyle/>
              <a:p>
                <a:r>
                  <a:rPr lang="en-US" sz="900" b="1" dirty="0"/>
                  <a:t>Average WAE </a:t>
                </a:r>
                <a:r>
                  <a:rPr lang="en-US" sz="900" b="1" dirty="0" smtClean="0"/>
                  <a:t>22.0%, </a:t>
                </a:r>
              </a:p>
              <a:p>
                <a:r>
                  <a:rPr lang="en-US" sz="900" dirty="0" smtClean="0"/>
                  <a:t>Max 52.51% SKU 65441 </a:t>
                </a:r>
                <a:endParaRPr lang="en-US" sz="900" dirty="0"/>
              </a:p>
            </p:txBody>
          </p:sp>
          <p:sp>
            <p:nvSpPr>
              <p:cNvPr id="9" name="TextBox 8"/>
              <p:cNvSpPr txBox="1"/>
              <p:nvPr/>
            </p:nvSpPr>
            <p:spPr>
              <a:xfrm>
                <a:off x="3120940" y="4316039"/>
                <a:ext cx="1727035" cy="582208"/>
              </a:xfrm>
              <a:prstGeom prst="rect">
                <a:avLst/>
              </a:prstGeom>
              <a:noFill/>
            </p:spPr>
            <p:txBody>
              <a:bodyPr wrap="none" rtlCol="0">
                <a:spAutoFit/>
              </a:bodyPr>
              <a:lstStyle/>
              <a:p>
                <a:r>
                  <a:rPr lang="en-US" sz="900" b="1" dirty="0"/>
                  <a:t>Average WAE </a:t>
                </a:r>
                <a:r>
                  <a:rPr lang="en-US" sz="900" b="1" dirty="0" smtClean="0"/>
                  <a:t>18.27%, </a:t>
                </a:r>
              </a:p>
              <a:p>
                <a:r>
                  <a:rPr lang="en-US" sz="900" dirty="0" smtClean="0"/>
                  <a:t>Max 42.34 SKU 65284</a:t>
                </a:r>
                <a:endParaRPr lang="en-US" sz="900" dirty="0"/>
              </a:p>
            </p:txBody>
          </p:sp>
          <p:sp>
            <p:nvSpPr>
              <p:cNvPr id="10" name="Rectangle 9"/>
              <p:cNvSpPr/>
              <p:nvPr/>
            </p:nvSpPr>
            <p:spPr>
              <a:xfrm>
                <a:off x="6142340" y="4329002"/>
                <a:ext cx="3247215" cy="582208"/>
              </a:xfrm>
              <a:prstGeom prst="rect">
                <a:avLst/>
              </a:prstGeom>
            </p:spPr>
            <p:txBody>
              <a:bodyPr wrap="square">
                <a:spAutoFit/>
              </a:bodyPr>
              <a:lstStyle/>
              <a:p>
                <a:r>
                  <a:rPr lang="en-US" sz="900" b="1" dirty="0"/>
                  <a:t>Average WAE </a:t>
                </a:r>
                <a:r>
                  <a:rPr lang="en-US" sz="900" b="1" dirty="0" smtClean="0"/>
                  <a:t>19.62%, </a:t>
                </a:r>
              </a:p>
              <a:p>
                <a:r>
                  <a:rPr lang="en-US" sz="900" dirty="0" smtClean="0"/>
                  <a:t>Max 50.75% SKU 84987</a:t>
                </a:r>
                <a:endParaRPr lang="en-US" sz="900" dirty="0"/>
              </a:p>
            </p:txBody>
          </p:sp>
          <p:graphicFrame>
            <p:nvGraphicFramePr>
              <p:cNvPr id="6" name="Chart 5"/>
              <p:cNvGraphicFramePr>
                <a:graphicFrameLocks/>
              </p:cNvGraphicFramePr>
              <p:nvPr>
                <p:extLst>
                  <p:ext uri="{D42A27DB-BD31-4B8C-83A1-F6EECF244321}">
                    <p14:modId xmlns:p14="http://schemas.microsoft.com/office/powerpoint/2010/main" val="1404033271"/>
                  </p:ext>
                </p:extLst>
              </p:nvPr>
            </p:nvGraphicFramePr>
            <p:xfrm>
              <a:off x="6145810" y="1588874"/>
              <a:ext cx="2864109" cy="2697482"/>
            </p:xfrm>
            <a:graphic>
              <a:graphicData uri="http://schemas.openxmlformats.org/drawingml/2006/chart">
                <c:chart xmlns:c="http://schemas.openxmlformats.org/drawingml/2006/chart" xmlns:r="http://schemas.openxmlformats.org/officeDocument/2006/relationships" r:id="rId18"/>
              </a:graphicData>
            </a:graphic>
          </p:graphicFrame>
        </p:grpSp>
        <p:graphicFrame>
          <p:nvGraphicFramePr>
            <p:cNvPr id="38" name="Chart 37"/>
            <p:cNvGraphicFramePr>
              <a:graphicFrameLocks/>
            </p:cNvGraphicFramePr>
            <p:nvPr>
              <p:extLst>
                <p:ext uri="{D42A27DB-BD31-4B8C-83A1-F6EECF244321}">
                  <p14:modId xmlns:p14="http://schemas.microsoft.com/office/powerpoint/2010/main" val="4281168390"/>
                </p:ext>
              </p:extLst>
            </p:nvPr>
          </p:nvGraphicFramePr>
          <p:xfrm>
            <a:off x="3960337" y="1233405"/>
            <a:ext cx="2352131" cy="1730348"/>
          </p:xfrm>
          <a:graphic>
            <a:graphicData uri="http://schemas.openxmlformats.org/drawingml/2006/chart">
              <c:chart xmlns:c="http://schemas.openxmlformats.org/drawingml/2006/chart" xmlns:r="http://schemas.openxmlformats.org/officeDocument/2006/relationships" r:id="rId19"/>
            </a:graphicData>
          </a:graphic>
        </p:graphicFrame>
      </p:grpSp>
      <p:pic>
        <p:nvPicPr>
          <p:cNvPr id="41" name="bjClassifierImageBottom"/>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21140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animBg="1"/>
      <p:bldP spid="31" grpId="0" animBg="1"/>
      <p:bldP spid="33" grpId="0"/>
      <p:bldGraphic spid="36" grpId="0">
        <p:bldAsOne/>
      </p:bldGraphic>
      <p:bldGraphic spid="3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rgbClr val="FFFFFF"/>
                </a:solidFill>
                <a:latin typeface="EYInterstate"/>
              </a:rPr>
              <a:t>Mature Product Forecast</a:t>
            </a:r>
            <a:br>
              <a:rPr lang="en-US" sz="2000" dirty="0">
                <a:solidFill>
                  <a:srgbClr val="FFFFFF"/>
                </a:solidFill>
                <a:latin typeface="EYInterstate"/>
              </a:rPr>
            </a:br>
            <a:r>
              <a:rPr lang="en-US" sz="2000" b="0" dirty="0" err="1">
                <a:solidFill>
                  <a:srgbClr val="FFFFFF"/>
                </a:solidFill>
                <a:latin typeface="EYInterstate"/>
              </a:rPr>
              <a:t>Nobivac</a:t>
            </a:r>
            <a:r>
              <a:rPr lang="en-US" sz="2000" b="0" dirty="0">
                <a:solidFill>
                  <a:srgbClr val="FFFFFF"/>
                </a:solidFill>
                <a:latin typeface="EYInterstate"/>
              </a:rPr>
              <a:t> </a:t>
            </a:r>
            <a:r>
              <a:rPr lang="en-US" sz="2000" b="0" dirty="0" smtClean="0">
                <a:solidFill>
                  <a:srgbClr val="FFFFFF"/>
                </a:solidFill>
                <a:latin typeface="EYInterstate"/>
              </a:rPr>
              <a:t>Model</a:t>
            </a:r>
            <a:endParaRPr lang="en-US" sz="3200" dirty="0"/>
          </a:p>
        </p:txBody>
      </p:sp>
      <p:sp>
        <p:nvSpPr>
          <p:cNvPr id="15" name="TextBox 14"/>
          <p:cNvSpPr txBox="1"/>
          <p:nvPr/>
        </p:nvSpPr>
        <p:spPr>
          <a:xfrm>
            <a:off x="350257" y="966593"/>
            <a:ext cx="8260343" cy="600164"/>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dirty="0" smtClean="0"/>
              <a:t>Insights: </a:t>
            </a:r>
          </a:p>
          <a:p>
            <a:pPr marL="742950" lvl="1" indent="-285750">
              <a:buFont typeface="Arial" panose="020B0604020202020204" pitchFamily="34" charset="0"/>
              <a:buChar char="•"/>
            </a:pPr>
            <a:r>
              <a:rPr lang="en-US" sz="1100" dirty="0" smtClean="0"/>
              <a:t>Recommend </a:t>
            </a:r>
            <a:r>
              <a:rPr lang="en-US" sz="1100" dirty="0"/>
              <a:t>using </a:t>
            </a:r>
            <a:r>
              <a:rPr lang="en-US" sz="1100" b="1" u="sng" dirty="0"/>
              <a:t>Cluster Level</a:t>
            </a:r>
            <a:r>
              <a:rPr lang="en-US" sz="1100" b="1" dirty="0"/>
              <a:t> </a:t>
            </a:r>
            <a:r>
              <a:rPr lang="en-US" sz="1100" dirty="0"/>
              <a:t>model to forecast </a:t>
            </a:r>
            <a:r>
              <a:rPr lang="en-US" sz="1100" b="1" u="sng" dirty="0"/>
              <a:t>Sales Out</a:t>
            </a:r>
            <a:r>
              <a:rPr lang="en-US" sz="1100" dirty="0"/>
              <a:t>. SKU or Unionized Level model are not suggested</a:t>
            </a:r>
            <a:r>
              <a:rPr lang="en-US" sz="1100" dirty="0" smtClean="0"/>
              <a:t>.</a:t>
            </a:r>
            <a:endParaRPr lang="en-US" sz="1100" u="sng" dirty="0" smtClean="0"/>
          </a:p>
          <a:p>
            <a:pPr marL="742950" lvl="1" indent="-285750">
              <a:buFont typeface="Arial" panose="020B0604020202020204" pitchFamily="34" charset="0"/>
              <a:buChar char="•"/>
            </a:pPr>
            <a:r>
              <a:rPr lang="en-US" sz="1100" dirty="0" smtClean="0"/>
              <a:t>Recommend using </a:t>
            </a:r>
            <a:r>
              <a:rPr lang="en-US" sz="1100" b="1" u="sng" dirty="0" smtClean="0"/>
              <a:t>SKU Level</a:t>
            </a:r>
            <a:r>
              <a:rPr lang="en-US" sz="1100" b="1" dirty="0" smtClean="0"/>
              <a:t> </a:t>
            </a:r>
            <a:r>
              <a:rPr lang="en-US" sz="1100" dirty="0" smtClean="0"/>
              <a:t>model to forecast </a:t>
            </a:r>
            <a:r>
              <a:rPr lang="en-US" sz="1100" b="1" u="sng" dirty="0" smtClean="0"/>
              <a:t>Sales In</a:t>
            </a:r>
            <a:r>
              <a:rPr lang="en-US" sz="1100" dirty="0" smtClean="0"/>
              <a:t>. Clustering or Unionized Level model are not suggested.</a:t>
            </a:r>
          </a:p>
        </p:txBody>
      </p:sp>
      <p:sp>
        <p:nvSpPr>
          <p:cNvPr id="6" name="Rectangle 5"/>
          <p:cNvSpPr/>
          <p:nvPr/>
        </p:nvSpPr>
        <p:spPr>
          <a:xfrm>
            <a:off x="305776" y="1688933"/>
            <a:ext cx="62484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latin typeface="Georgia" panose="02040502050405020303" pitchFamily="18" charset="0"/>
              </a:rPr>
              <a:t>Cornell </a:t>
            </a:r>
            <a:r>
              <a:rPr lang="en-US" sz="1200" b="1" dirty="0" smtClean="0">
                <a:latin typeface="Georgia" panose="02040502050405020303" pitchFamily="18" charset="0"/>
              </a:rPr>
              <a:t>Model vs Actuals &amp; Current Forecast </a:t>
            </a:r>
            <a:r>
              <a:rPr lang="en-US" sz="1200" dirty="0" smtClean="0">
                <a:latin typeface="Georgia" panose="02040502050405020303" pitchFamily="18" charset="0"/>
              </a:rPr>
              <a:t>(Across all 31 SKUs)</a:t>
            </a:r>
            <a:endParaRPr lang="en-US" sz="1200" dirty="0">
              <a:latin typeface="Georgia" panose="02040502050405020303" pitchFamily="18" charset="0"/>
            </a:endParaRPr>
          </a:p>
        </p:txBody>
      </p:sp>
      <p:sp>
        <p:nvSpPr>
          <p:cNvPr id="22" name="Rectangle 21"/>
          <p:cNvSpPr/>
          <p:nvPr/>
        </p:nvSpPr>
        <p:spPr>
          <a:xfrm>
            <a:off x="5168249" y="2011918"/>
            <a:ext cx="3747151" cy="52551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Georgia" panose="02040502050405020303" pitchFamily="18" charset="0"/>
              </a:rPr>
              <a:t>Use Historical Sales Out and External Data</a:t>
            </a:r>
            <a:endParaRPr lang="en-US" sz="1050" b="1" dirty="0">
              <a:solidFill>
                <a:schemeClr val="tx1"/>
              </a:solidFill>
              <a:latin typeface="Georgia" panose="02040502050405020303" pitchFamily="18" charset="0"/>
            </a:endParaRPr>
          </a:p>
        </p:txBody>
      </p:sp>
      <mc:AlternateContent xmlns:mc="http://schemas.openxmlformats.org/markup-compatibility/2006" xmlns:a14="http://schemas.microsoft.com/office/drawing/2010/main">
        <mc:Choice Requires="a14">
          <p:sp>
            <p:nvSpPr>
              <p:cNvPr id="18" name="TextBox 17"/>
              <p:cNvSpPr txBox="1"/>
              <p:nvPr/>
            </p:nvSpPr>
            <p:spPr>
              <a:xfrm>
                <a:off x="4706584" y="3730593"/>
                <a:ext cx="5705857" cy="308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900" b="1" i="1" smtClean="0">
                          <a:latin typeface="Cambria Math" charset="0"/>
                        </a:rPr>
                        <m:t>𝑫𝑭𝑨</m:t>
                      </m:r>
                      <m:r>
                        <a:rPr lang="fr-FR" sz="900" b="0" i="1" smtClean="0">
                          <a:latin typeface="Cambria Math" charset="0"/>
                        </a:rPr>
                        <m:t>=1 − </m:t>
                      </m:r>
                      <m:d>
                        <m:dPr>
                          <m:begChr m:val="|"/>
                          <m:endChr m:val="|"/>
                          <m:ctrlPr>
                            <a:rPr lang="hr-HR" sz="900" b="0" i="1" smtClean="0">
                              <a:latin typeface="Cambria Math" panose="02040503050406030204" pitchFamily="18" charset="0"/>
                            </a:rPr>
                          </m:ctrlPr>
                        </m:dPr>
                        <m:e>
                          <m:f>
                            <m:fPr>
                              <m:ctrlPr>
                                <a:rPr lang="bg-BG" sz="900" i="1">
                                  <a:latin typeface="Cambria Math" panose="02040503050406030204" pitchFamily="18" charset="0"/>
                                </a:rPr>
                              </m:ctrlPr>
                            </m:fPr>
                            <m:num>
                              <m:r>
                                <a:rPr lang="fr-FR" sz="900" b="0" i="1" smtClean="0">
                                  <a:latin typeface="Cambria Math" charset="0"/>
                                </a:rPr>
                                <m:t>2 </m:t>
                              </m:r>
                              <m:r>
                                <a:rPr lang="fr-FR" sz="900" b="0" i="1" smtClean="0">
                                  <a:latin typeface="Cambria Math" charset="0"/>
                                </a:rPr>
                                <m:t>𝑚𝑜𝑛𝑡h</m:t>
                              </m:r>
                              <m:r>
                                <a:rPr lang="fr-FR" sz="900" b="0" i="1" smtClean="0">
                                  <a:latin typeface="Cambria Math" charset="0"/>
                                </a:rPr>
                                <m:t> </m:t>
                              </m:r>
                              <m:r>
                                <a:rPr lang="fr-FR" sz="900" i="1">
                                  <a:latin typeface="Cambria Math" charset="0"/>
                                </a:rPr>
                                <m:t>𝐹𝑜𝑟𝑒𝑐𝑎𝑠𝑡</m:t>
                              </m:r>
                              <m:r>
                                <a:rPr lang="fr-FR" sz="900" i="1">
                                  <a:latin typeface="Cambria Math" charset="0"/>
                                </a:rPr>
                                <m:t> −2 </m:t>
                              </m:r>
                              <m:r>
                                <a:rPr lang="fr-FR" sz="900" b="0" i="1" smtClean="0">
                                  <a:latin typeface="Cambria Math" charset="0"/>
                                </a:rPr>
                                <m:t>𝑚𝑜𝑛𝑡h</m:t>
                              </m:r>
                              <m:r>
                                <a:rPr lang="fr-FR" sz="900" b="0" i="1" smtClean="0">
                                  <a:latin typeface="Cambria Math" charset="0"/>
                                </a:rPr>
                                <m:t> </m:t>
                              </m:r>
                              <m:r>
                                <a:rPr lang="fr-FR" sz="900" i="1">
                                  <a:latin typeface="Cambria Math" charset="0"/>
                                </a:rPr>
                                <m:t>𝐴𝑐𝑡𝑢𝑎𝑙</m:t>
                              </m:r>
                              <m:r>
                                <a:rPr lang="fr-FR" sz="900" b="0" i="1" smtClean="0">
                                  <a:latin typeface="Cambria Math" charset="0"/>
                                </a:rPr>
                                <m:t>𝑆𝑎𝑙𝑒𝑠</m:t>
                              </m:r>
                            </m:num>
                            <m:den>
                              <m:r>
                                <a:rPr lang="fr-FR" sz="900" b="0" i="1" smtClean="0">
                                  <a:latin typeface="Cambria Math" charset="0"/>
                                </a:rPr>
                                <m:t>2 </m:t>
                              </m:r>
                              <m:r>
                                <a:rPr lang="fr-FR" sz="900" b="0" i="1" smtClean="0">
                                  <a:latin typeface="Cambria Math" charset="0"/>
                                </a:rPr>
                                <m:t>𝑚𝑜𝑛𝑡h</m:t>
                              </m:r>
                              <m:r>
                                <a:rPr lang="fr-FR" sz="900" b="0" i="1" smtClean="0">
                                  <a:latin typeface="Cambria Math" charset="0"/>
                                </a:rPr>
                                <m:t> </m:t>
                              </m:r>
                              <m:r>
                                <a:rPr lang="fr-FR" sz="900" i="1">
                                  <a:latin typeface="Cambria Math" charset="0"/>
                                </a:rPr>
                                <m:t>𝐹𝑜𝑟𝑒𝑐𝑎𝑠𝑡</m:t>
                              </m:r>
                            </m:den>
                          </m:f>
                        </m:e>
                      </m:d>
                    </m:oMath>
                  </m:oMathPara>
                </a14:m>
                <a:endParaRPr lang="en-US" sz="9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706584" y="3730593"/>
                <a:ext cx="5705857" cy="308161"/>
              </a:xfrm>
              <a:prstGeom prst="rect">
                <a:avLst/>
              </a:prstGeom>
              <a:blipFill rotWithShape="0">
                <a:blip r:embed="rId4"/>
                <a:stretch>
                  <a:fillRect b="-1961"/>
                </a:stretch>
              </a:blipFill>
            </p:spPr>
            <p:txBody>
              <a:bodyPr/>
              <a:lstStyle/>
              <a:p>
                <a:r>
                  <a:rPr lang="en-US">
                    <a:noFill/>
                  </a:rPr>
                  <a:t> </a:t>
                </a:r>
              </a:p>
            </p:txBody>
          </p:sp>
        </mc:Fallback>
      </mc:AlternateContent>
      <p:sp>
        <p:nvSpPr>
          <p:cNvPr id="32" name="Rectangle 31"/>
          <p:cNvSpPr/>
          <p:nvPr/>
        </p:nvSpPr>
        <p:spPr>
          <a:xfrm>
            <a:off x="5168249" y="2637449"/>
            <a:ext cx="3747151" cy="891952"/>
          </a:xfrm>
          <a:prstGeom prst="rect">
            <a:avLst/>
          </a:prstGeom>
          <a:ln w="19050">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r>
              <a:rPr lang="en-US" sz="1100" b="1" dirty="0" smtClean="0">
                <a:latin typeface="Georgia" panose="02040502050405020303" pitchFamily="18" charset="0"/>
              </a:rPr>
              <a:t>Cluster level </a:t>
            </a:r>
            <a:r>
              <a:rPr lang="en-US" sz="1100" dirty="0" smtClean="0">
                <a:latin typeface="Georgia" panose="02040502050405020303" pitchFamily="18" charset="0"/>
              </a:rPr>
              <a:t>forecast capture actual seasonality and trend relatively </a:t>
            </a:r>
            <a:r>
              <a:rPr lang="en-US" sz="1100" b="1" dirty="0" smtClean="0">
                <a:latin typeface="Georgia" panose="02040502050405020303" pitchFamily="18" charset="0"/>
              </a:rPr>
              <a:t>better</a:t>
            </a:r>
            <a:r>
              <a:rPr lang="en-US" sz="1100" dirty="0" smtClean="0">
                <a:latin typeface="Georgia" panose="02040502050405020303" pitchFamily="18" charset="0"/>
              </a:rPr>
              <a:t> than current model.</a:t>
            </a:r>
          </a:p>
          <a:p>
            <a:r>
              <a:rPr lang="en-US" sz="1100" b="1" dirty="0" smtClean="0">
                <a:latin typeface="Georgia" panose="02040502050405020303" pitchFamily="18" charset="0"/>
              </a:rPr>
              <a:t>Average Monthly DFA </a:t>
            </a:r>
            <a:r>
              <a:rPr lang="en-US" sz="1100" dirty="0" smtClean="0">
                <a:latin typeface="Georgia" panose="02040502050405020303" pitchFamily="18" charset="0"/>
              </a:rPr>
              <a:t>improved from 75.7% to 88.3% </a:t>
            </a:r>
            <a:endParaRPr lang="en-US" sz="1100" dirty="0">
              <a:latin typeface="Georgia" panose="02040502050405020303" pitchFamily="18" charset="0"/>
            </a:endParaRPr>
          </a:p>
        </p:txBody>
      </p:sp>
      <p:grpSp>
        <p:nvGrpSpPr>
          <p:cNvPr id="3" name="Group 2"/>
          <p:cNvGrpSpPr/>
          <p:nvPr/>
        </p:nvGrpSpPr>
        <p:grpSpPr>
          <a:xfrm>
            <a:off x="85453" y="1790877"/>
            <a:ext cx="4995427" cy="2288450"/>
            <a:chOff x="85453" y="1790877"/>
            <a:chExt cx="4995427" cy="2288450"/>
          </a:xfrm>
        </p:grpSpPr>
        <p:graphicFrame>
          <p:nvGraphicFramePr>
            <p:cNvPr id="24" name="Chart 23"/>
            <p:cNvGraphicFramePr>
              <a:graphicFrameLocks/>
            </p:cNvGraphicFramePr>
            <p:nvPr>
              <p:extLst>
                <p:ext uri="{D42A27DB-BD31-4B8C-83A1-F6EECF244321}">
                  <p14:modId xmlns:p14="http://schemas.microsoft.com/office/powerpoint/2010/main" val="1991868353"/>
                </p:ext>
              </p:extLst>
            </p:nvPr>
          </p:nvGraphicFramePr>
          <p:xfrm>
            <a:off x="207364" y="2109465"/>
            <a:ext cx="4873516" cy="1941562"/>
          </p:xfrm>
          <a:graphic>
            <a:graphicData uri="http://schemas.openxmlformats.org/drawingml/2006/chart">
              <c:chart xmlns:c="http://schemas.openxmlformats.org/drawingml/2006/chart" xmlns:r="http://schemas.openxmlformats.org/officeDocument/2006/relationships" r:id="rId5"/>
            </a:graphicData>
          </a:graphic>
        </p:graphicFrame>
        <p:sp>
          <p:nvSpPr>
            <p:cNvPr id="29" name="TextBox 28"/>
            <p:cNvSpPr txBox="1"/>
            <p:nvPr/>
          </p:nvSpPr>
          <p:spPr>
            <a:xfrm>
              <a:off x="85453" y="1790877"/>
              <a:ext cx="461665" cy="2288450"/>
            </a:xfrm>
            <a:prstGeom prst="rect">
              <a:avLst/>
            </a:prstGeom>
            <a:noFill/>
          </p:spPr>
          <p:txBody>
            <a:bodyPr vert="vert270" wrap="square" rtlCol="0">
              <a:spAutoFit/>
            </a:bodyPr>
            <a:lstStyle/>
            <a:p>
              <a:r>
                <a:rPr lang="en-US" sz="900" b="1" dirty="0" smtClean="0"/>
                <a:t>Forecast Sales Out (Dosage x 100000)</a:t>
              </a:r>
            </a:p>
            <a:p>
              <a:endParaRPr lang="en-US" sz="900" b="1" dirty="0"/>
            </a:p>
          </p:txBody>
        </p:sp>
        <p:sp>
          <p:nvSpPr>
            <p:cNvPr id="33" name="Rectangle 32"/>
            <p:cNvSpPr/>
            <p:nvPr/>
          </p:nvSpPr>
          <p:spPr>
            <a:xfrm flipH="1">
              <a:off x="1295399" y="3698242"/>
              <a:ext cx="1981199" cy="227755"/>
            </a:xfrm>
            <a:prstGeom prst="rect">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374770" y="1957112"/>
              <a:ext cx="1752600" cy="26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Georgia" charset="0"/>
                  <a:ea typeface="Georgia" charset="0"/>
                  <a:cs typeface="Georgia" charset="0"/>
                </a:rPr>
                <a:t>Sale Out </a:t>
              </a:r>
              <a:endParaRPr lang="en-US" sz="1200" b="1" dirty="0">
                <a:solidFill>
                  <a:schemeClr val="tx1"/>
                </a:solidFill>
                <a:latin typeface="Georgia" charset="0"/>
                <a:ea typeface="Georgia" charset="0"/>
                <a:cs typeface="Georgia" charset="0"/>
              </a:endParaRPr>
            </a:p>
          </p:txBody>
        </p:sp>
      </p:grpSp>
      <p:grpSp>
        <p:nvGrpSpPr>
          <p:cNvPr id="5" name="Group 4"/>
          <p:cNvGrpSpPr/>
          <p:nvPr/>
        </p:nvGrpSpPr>
        <p:grpSpPr>
          <a:xfrm>
            <a:off x="119995" y="4038754"/>
            <a:ext cx="8870060" cy="2599087"/>
            <a:chOff x="119995" y="4038754"/>
            <a:chExt cx="8870060" cy="2599087"/>
          </a:xfrm>
        </p:grpSpPr>
        <p:sp>
          <p:nvSpPr>
            <p:cNvPr id="28" name="Rectangle 27"/>
            <p:cNvSpPr/>
            <p:nvPr/>
          </p:nvSpPr>
          <p:spPr>
            <a:xfrm>
              <a:off x="6554176" y="4404715"/>
              <a:ext cx="2435879" cy="1496291"/>
            </a:xfrm>
            <a:prstGeom prst="rect">
              <a:avLst/>
            </a:prstGeom>
            <a:ln w="19050">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r>
                <a:rPr lang="en-US" sz="1100" b="1" dirty="0" smtClean="0">
                  <a:latin typeface="Georgia" panose="02040502050405020303" pitchFamily="18" charset="0"/>
                </a:rPr>
                <a:t>SKU level </a:t>
              </a:r>
              <a:r>
                <a:rPr lang="en-US" sz="1100" dirty="0" smtClean="0">
                  <a:latin typeface="Georgia" panose="02040502050405020303" pitchFamily="18" charset="0"/>
                </a:rPr>
                <a:t>forecast capture actual seasonality and trend relatively </a:t>
              </a:r>
              <a:r>
                <a:rPr lang="en-US" sz="1100" b="1" dirty="0" smtClean="0">
                  <a:latin typeface="Georgia" panose="02040502050405020303" pitchFamily="18" charset="0"/>
                </a:rPr>
                <a:t>better</a:t>
              </a:r>
              <a:r>
                <a:rPr lang="en-US" sz="1100" dirty="0" smtClean="0">
                  <a:latin typeface="Georgia" panose="02040502050405020303" pitchFamily="18" charset="0"/>
                </a:rPr>
                <a:t> than current model.</a:t>
              </a:r>
            </a:p>
            <a:p>
              <a:r>
                <a:rPr lang="en-US" sz="1100" b="1" dirty="0" smtClean="0">
                  <a:latin typeface="Georgia" panose="02040502050405020303" pitchFamily="18" charset="0"/>
                </a:rPr>
                <a:t>Average WAE </a:t>
              </a:r>
              <a:r>
                <a:rPr lang="en-US" sz="1100" dirty="0">
                  <a:latin typeface="Georgia" panose="02040502050405020303" pitchFamily="18" charset="0"/>
                </a:rPr>
                <a:t>across all 31 SKUs </a:t>
              </a:r>
              <a:r>
                <a:rPr lang="en-US" sz="1100" dirty="0" smtClean="0">
                  <a:latin typeface="Georgia" panose="02040502050405020303" pitchFamily="18" charset="0"/>
                </a:rPr>
                <a:t>improves from </a:t>
              </a:r>
              <a:r>
                <a:rPr lang="en-US" sz="1100" b="1" dirty="0" smtClean="0">
                  <a:latin typeface="Georgia" panose="02040502050405020303" pitchFamily="18" charset="0"/>
                </a:rPr>
                <a:t>53.90% </a:t>
              </a:r>
              <a:r>
                <a:rPr lang="en-US" sz="1100" dirty="0" smtClean="0">
                  <a:latin typeface="Georgia" panose="02040502050405020303" pitchFamily="18" charset="0"/>
                </a:rPr>
                <a:t>to </a:t>
              </a:r>
              <a:r>
                <a:rPr lang="en-US" sz="1100" b="1" dirty="0" smtClean="0">
                  <a:latin typeface="Georgia" panose="02040502050405020303" pitchFamily="18" charset="0"/>
                </a:rPr>
                <a:t>31.17%</a:t>
              </a:r>
              <a:r>
                <a:rPr lang="en-US" sz="1100" dirty="0" smtClean="0">
                  <a:latin typeface="Georgia" panose="02040502050405020303" pitchFamily="18" charset="0"/>
                </a:rPr>
                <a:t>.</a:t>
              </a:r>
              <a:endParaRPr lang="en-US" sz="1100" b="1" dirty="0" smtClean="0">
                <a:latin typeface="Georgia" panose="02040502050405020303" pitchFamily="18" charset="0"/>
              </a:endParaRPr>
            </a:p>
          </p:txBody>
        </p:sp>
        <p:sp>
          <p:nvSpPr>
            <p:cNvPr id="30" name="Rectangle 29"/>
            <p:cNvSpPr/>
            <p:nvPr/>
          </p:nvSpPr>
          <p:spPr>
            <a:xfrm>
              <a:off x="831110" y="6206954"/>
              <a:ext cx="5394922" cy="430887"/>
            </a:xfrm>
            <a:prstGeom prst="rect">
              <a:avLst/>
            </a:prstGeom>
          </p:spPr>
          <p:txBody>
            <a:bodyPr wrap="square">
              <a:spAutoFit/>
            </a:bodyPr>
            <a:lstStyle/>
            <a:p>
              <a:r>
                <a:rPr lang="en-US" sz="1050" b="1" dirty="0">
                  <a:latin typeface="Georgia" panose="02040502050405020303" pitchFamily="18" charset="0"/>
                </a:rPr>
                <a:t>Model used: </a:t>
              </a:r>
              <a:r>
                <a:rPr lang="en-US" sz="1050" dirty="0">
                  <a:latin typeface="Georgia" panose="02040502050405020303" pitchFamily="18" charset="0"/>
                </a:rPr>
                <a:t>Transfer function models (ARIMAX Time Series Forecasting) </a:t>
              </a:r>
              <a:endParaRPr lang="en-US" sz="1050" dirty="0" smtClean="0">
                <a:latin typeface="Georgia" panose="02040502050405020303" pitchFamily="18" charset="0"/>
              </a:endParaRPr>
            </a:p>
            <a:p>
              <a:r>
                <a:rPr lang="en-US" sz="1050" b="1" dirty="0">
                  <a:latin typeface="Georgia" panose="02040502050405020303" pitchFamily="18" charset="0"/>
                </a:rPr>
                <a:t>Tool used: </a:t>
              </a:r>
              <a:r>
                <a:rPr lang="en-US" sz="1050" dirty="0" smtClean="0">
                  <a:latin typeface="Georgia" panose="02040502050405020303" pitchFamily="18" charset="0"/>
                </a:rPr>
                <a:t>Statistical Software R</a:t>
              </a:r>
              <a:endParaRPr lang="en-US" sz="1050" dirty="0">
                <a:latin typeface="Georgia" panose="02040502050405020303" pitchFamily="18" charset="0"/>
              </a:endParaRPr>
            </a:p>
          </p:txBody>
        </p:sp>
        <p:grpSp>
          <p:nvGrpSpPr>
            <p:cNvPr id="4" name="Group 3"/>
            <p:cNvGrpSpPr/>
            <p:nvPr/>
          </p:nvGrpSpPr>
          <p:grpSpPr>
            <a:xfrm>
              <a:off x="119995" y="4038754"/>
              <a:ext cx="6434181" cy="2288450"/>
              <a:chOff x="119995" y="4038754"/>
              <a:chExt cx="6434181" cy="2288450"/>
            </a:xfrm>
          </p:grpSpPr>
          <p:sp>
            <p:nvSpPr>
              <p:cNvPr id="20" name="TextBox 19"/>
              <p:cNvSpPr txBox="1"/>
              <p:nvPr/>
            </p:nvSpPr>
            <p:spPr>
              <a:xfrm>
                <a:off x="119995" y="4038754"/>
                <a:ext cx="461665" cy="2288450"/>
              </a:xfrm>
              <a:prstGeom prst="rect">
                <a:avLst/>
              </a:prstGeom>
              <a:noFill/>
            </p:spPr>
            <p:txBody>
              <a:bodyPr vert="vert270" wrap="square" rtlCol="0">
                <a:spAutoFit/>
              </a:bodyPr>
              <a:lstStyle/>
              <a:p>
                <a:r>
                  <a:rPr lang="en-US" sz="900" b="1" dirty="0" smtClean="0"/>
                  <a:t>Forecast Sales In (Dosage x 100000)</a:t>
                </a:r>
              </a:p>
              <a:p>
                <a:endParaRPr lang="en-US" sz="900" b="1" dirty="0"/>
              </a:p>
            </p:txBody>
          </p:sp>
          <p:sp>
            <p:nvSpPr>
              <p:cNvPr id="27" name="Rectangle 26"/>
              <p:cNvSpPr/>
              <p:nvPr/>
            </p:nvSpPr>
            <p:spPr>
              <a:xfrm>
                <a:off x="1374770" y="4040980"/>
                <a:ext cx="1752600" cy="26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Georgia" charset="0"/>
                    <a:ea typeface="Georgia" charset="0"/>
                    <a:cs typeface="Georgia" charset="0"/>
                  </a:rPr>
                  <a:t>Sale In </a:t>
                </a:r>
                <a:endParaRPr lang="en-US" sz="1200" b="1" dirty="0">
                  <a:solidFill>
                    <a:schemeClr val="tx1"/>
                  </a:solidFill>
                  <a:latin typeface="Georgia" charset="0"/>
                  <a:ea typeface="Georgia" charset="0"/>
                  <a:cs typeface="Georgia" charset="0"/>
                </a:endParaRPr>
              </a:p>
            </p:txBody>
          </p:sp>
          <p:graphicFrame>
            <p:nvGraphicFramePr>
              <p:cNvPr id="21" name="Chart 20"/>
              <p:cNvGraphicFramePr>
                <a:graphicFrameLocks/>
              </p:cNvGraphicFramePr>
              <p:nvPr>
                <p:extLst>
                  <p:ext uri="{D42A27DB-BD31-4B8C-83A1-F6EECF244321}">
                    <p14:modId xmlns:p14="http://schemas.microsoft.com/office/powerpoint/2010/main" val="3535618500"/>
                  </p:ext>
                </p:extLst>
              </p:nvPr>
            </p:nvGraphicFramePr>
            <p:xfrm>
              <a:off x="307329" y="4249140"/>
              <a:ext cx="6246847" cy="2065558"/>
            </p:xfrm>
            <a:graphic>
              <a:graphicData uri="http://schemas.openxmlformats.org/drawingml/2006/chart">
                <c:chart xmlns:c="http://schemas.openxmlformats.org/drawingml/2006/chart" xmlns:r="http://schemas.openxmlformats.org/officeDocument/2006/relationships" r:id="rId6"/>
              </a:graphicData>
            </a:graphic>
          </p:graphicFrame>
          <p:sp>
            <p:nvSpPr>
              <p:cNvPr id="25" name="Rectangle 24"/>
              <p:cNvSpPr/>
              <p:nvPr/>
            </p:nvSpPr>
            <p:spPr>
              <a:xfrm flipH="1">
                <a:off x="2057400" y="5992364"/>
                <a:ext cx="1981199" cy="227755"/>
              </a:xfrm>
              <a:prstGeom prst="rect">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pic>
        <p:nvPicPr>
          <p:cNvPr id="10" name="bjClassifierImageBottom"/>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196921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rgbClr val="FFFFFF"/>
                </a:solidFill>
                <a:latin typeface="EYInterstate"/>
              </a:rPr>
              <a:t>Mature Product Forecast</a:t>
            </a:r>
            <a:br>
              <a:rPr lang="en-US" sz="2000" dirty="0">
                <a:solidFill>
                  <a:srgbClr val="FFFFFF"/>
                </a:solidFill>
                <a:latin typeface="EYInterstate"/>
              </a:rPr>
            </a:br>
            <a:r>
              <a:rPr lang="en-US" sz="2000" b="0" dirty="0">
                <a:solidFill>
                  <a:srgbClr val="FFFFFF"/>
                </a:solidFill>
                <a:latin typeface="EYInterstate"/>
              </a:rPr>
              <a:t>Nobivac </a:t>
            </a:r>
            <a:r>
              <a:rPr lang="en-US" sz="2000" b="0" dirty="0" smtClean="0">
                <a:solidFill>
                  <a:srgbClr val="FFFFFF"/>
                </a:solidFill>
                <a:latin typeface="EYInterstate"/>
              </a:rPr>
              <a:t>Insights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97484858"/>
              </p:ext>
            </p:extLst>
          </p:nvPr>
        </p:nvGraphicFramePr>
        <p:xfrm>
          <a:off x="447675" y="1001719"/>
          <a:ext cx="8229600" cy="5136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814140" y="6205607"/>
            <a:ext cx="3264446" cy="230832"/>
            <a:chOff x="950614" y="6238183"/>
            <a:chExt cx="3264446" cy="230832"/>
          </a:xfrm>
        </p:grpSpPr>
        <p:sp>
          <p:nvSpPr>
            <p:cNvPr id="8" name="Oval 7"/>
            <p:cNvSpPr/>
            <p:nvPr/>
          </p:nvSpPr>
          <p:spPr>
            <a:xfrm>
              <a:off x="950614" y="6285093"/>
              <a:ext cx="152400" cy="1524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1</a:t>
              </a:r>
            </a:p>
          </p:txBody>
        </p:sp>
        <p:sp>
          <p:nvSpPr>
            <p:cNvPr id="6" name="TextBox 5"/>
            <p:cNvSpPr txBox="1"/>
            <p:nvPr/>
          </p:nvSpPr>
          <p:spPr>
            <a:xfrm>
              <a:off x="1066800" y="6238183"/>
              <a:ext cx="3148260" cy="230832"/>
            </a:xfrm>
            <a:prstGeom prst="rect">
              <a:avLst/>
            </a:prstGeom>
            <a:noFill/>
          </p:spPr>
          <p:txBody>
            <a:bodyPr wrap="square" rtlCol="0">
              <a:spAutoFit/>
            </a:bodyPr>
            <a:lstStyle/>
            <a:p>
              <a:r>
                <a:rPr lang="en-US" sz="900" dirty="0" smtClean="0"/>
                <a:t>See Appendix 1 – Driving Factors Analysis</a:t>
              </a:r>
              <a:endParaRPr lang="en-US" sz="900" dirty="0"/>
            </a:p>
          </p:txBody>
        </p:sp>
      </p:grpSp>
      <p:sp>
        <p:nvSpPr>
          <p:cNvPr id="10" name="Oval 9"/>
          <p:cNvSpPr/>
          <p:nvPr/>
        </p:nvSpPr>
        <p:spPr>
          <a:xfrm>
            <a:off x="6172200" y="4114800"/>
            <a:ext cx="152400" cy="1524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1</a:t>
            </a:r>
          </a:p>
        </p:txBody>
      </p:sp>
      <p:pic>
        <p:nvPicPr>
          <p:cNvPr id="11" name="bjClassifierImageBottom"/>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405184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FFFFFF"/>
                </a:solidFill>
                <a:latin typeface="EYInterstate"/>
              </a:rPr>
              <a:t>New Product </a:t>
            </a:r>
            <a:r>
              <a:rPr lang="en-US" sz="2000" dirty="0">
                <a:solidFill>
                  <a:srgbClr val="FFFFFF"/>
                </a:solidFill>
                <a:latin typeface="EYInterstate"/>
              </a:rPr>
              <a:t>Forecast</a:t>
            </a:r>
            <a:br>
              <a:rPr lang="en-US" sz="2000" dirty="0">
                <a:solidFill>
                  <a:srgbClr val="FFFFFF"/>
                </a:solidFill>
                <a:latin typeface="EYInterstate"/>
              </a:rPr>
            </a:br>
            <a:r>
              <a:rPr lang="en-US" sz="2000" b="0" dirty="0" smtClean="0">
                <a:solidFill>
                  <a:srgbClr val="FFFFFF"/>
                </a:solidFill>
                <a:latin typeface="EYInterstate"/>
              </a:rPr>
              <a:t>Activyl Model</a:t>
            </a:r>
            <a:endParaRPr lang="en-US" sz="2400" dirty="0"/>
          </a:p>
        </p:txBody>
      </p:sp>
      <p:grpSp>
        <p:nvGrpSpPr>
          <p:cNvPr id="5" name="Group 4"/>
          <p:cNvGrpSpPr/>
          <p:nvPr/>
        </p:nvGrpSpPr>
        <p:grpSpPr>
          <a:xfrm>
            <a:off x="60746" y="860049"/>
            <a:ext cx="8956709" cy="2504273"/>
            <a:chOff x="60746" y="860049"/>
            <a:chExt cx="8956709" cy="2504273"/>
          </a:xfrm>
        </p:grpSpPr>
        <p:grpSp>
          <p:nvGrpSpPr>
            <p:cNvPr id="3" name="Group 2"/>
            <p:cNvGrpSpPr/>
            <p:nvPr/>
          </p:nvGrpSpPr>
          <p:grpSpPr>
            <a:xfrm>
              <a:off x="432712" y="860049"/>
              <a:ext cx="8584743" cy="2504273"/>
              <a:chOff x="517149" y="1052051"/>
              <a:chExt cx="8477309" cy="3286881"/>
            </a:xfrm>
          </p:grpSpPr>
          <p:grpSp>
            <p:nvGrpSpPr>
              <p:cNvPr id="10" name="Group 9"/>
              <p:cNvGrpSpPr/>
              <p:nvPr/>
            </p:nvGrpSpPr>
            <p:grpSpPr>
              <a:xfrm>
                <a:off x="5632554" y="1073868"/>
                <a:ext cx="3361904" cy="3249941"/>
                <a:chOff x="125194" y="1113492"/>
                <a:chExt cx="4482539" cy="3249941"/>
              </a:xfrm>
            </p:grpSpPr>
            <p:sp>
              <p:nvSpPr>
                <p:cNvPr id="11" name="TextBox 10"/>
                <p:cNvSpPr txBox="1"/>
                <p:nvPr/>
              </p:nvSpPr>
              <p:spPr>
                <a:xfrm>
                  <a:off x="125194" y="1113492"/>
                  <a:ext cx="4482539" cy="525148"/>
                </a:xfrm>
                <a:prstGeom prst="rect">
                  <a:avLst/>
                </a:prstGeom>
                <a:noFill/>
              </p:spPr>
              <p:txBody>
                <a:bodyPr wrap="square" rtlCol="0">
                  <a:spAutoFit/>
                </a:bodyPr>
                <a:lstStyle/>
                <a:p>
                  <a:r>
                    <a:rPr lang="en-US" sz="1000" b="1" u="sng" dirty="0" smtClean="0"/>
                    <a:t>Error Distribution across all 24 </a:t>
                  </a:r>
                  <a:r>
                    <a:rPr lang="en-US" sz="1000" b="1" u="sng" dirty="0" err="1" smtClean="0"/>
                    <a:t>skus</a:t>
                  </a:r>
                  <a:r>
                    <a:rPr lang="en-US" sz="1000" b="1" u="sng" dirty="0" smtClean="0"/>
                    <a:t> of all 3 models are the same:</a:t>
                  </a:r>
                  <a:endParaRPr lang="en-US" sz="1000" b="1" dirty="0"/>
                </a:p>
              </p:txBody>
            </p:sp>
            <p:graphicFrame>
              <p:nvGraphicFramePr>
                <p:cNvPr id="15" name="Chart 14"/>
                <p:cNvGraphicFramePr>
                  <a:graphicFrameLocks/>
                </p:cNvGraphicFramePr>
                <p:nvPr>
                  <p:extLst>
                    <p:ext uri="{D42A27DB-BD31-4B8C-83A1-F6EECF244321}">
                      <p14:modId xmlns:p14="http://schemas.microsoft.com/office/powerpoint/2010/main" val="2588029656"/>
                    </p:ext>
                  </p:extLst>
                </p:nvPr>
              </p:nvGraphicFramePr>
              <p:xfrm>
                <a:off x="158859" y="1600059"/>
                <a:ext cx="4214173" cy="2400494"/>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58859" y="4060464"/>
                  <a:ext cx="4038600" cy="302969"/>
                </a:xfrm>
                <a:prstGeom prst="rect">
                  <a:avLst/>
                </a:prstGeom>
                <a:noFill/>
              </p:spPr>
              <p:txBody>
                <a:bodyPr wrap="square" rtlCol="0">
                  <a:spAutoFit/>
                </a:bodyPr>
                <a:lstStyle/>
                <a:p>
                  <a:pPr algn="ctr"/>
                  <a:r>
                    <a:rPr lang="en-US" sz="900" b="1" dirty="0"/>
                    <a:t>Average WAE </a:t>
                  </a:r>
                  <a:r>
                    <a:rPr lang="en-US" sz="900" b="1" dirty="0" smtClean="0"/>
                    <a:t>55.39%, </a:t>
                  </a:r>
                  <a:r>
                    <a:rPr lang="en-US" sz="900" dirty="0" smtClean="0"/>
                    <a:t>Max 150.74% SKU 11632</a:t>
                  </a:r>
                  <a:endParaRPr lang="en-US" sz="900" dirty="0"/>
                </a:p>
              </p:txBody>
            </p:sp>
          </p:grpSp>
          <p:grpSp>
            <p:nvGrpSpPr>
              <p:cNvPr id="16" name="Group 15"/>
              <p:cNvGrpSpPr/>
              <p:nvPr/>
            </p:nvGrpSpPr>
            <p:grpSpPr>
              <a:xfrm>
                <a:off x="517149" y="1052051"/>
                <a:ext cx="5726831" cy="3286881"/>
                <a:chOff x="545599" y="1091309"/>
                <a:chExt cx="7635774" cy="3286881"/>
              </a:xfrm>
            </p:grpSpPr>
            <p:sp>
              <p:nvSpPr>
                <p:cNvPr id="23" name="Content Placeholder 6"/>
                <p:cNvSpPr txBox="1">
                  <a:spLocks/>
                </p:cNvSpPr>
                <p:nvPr/>
              </p:nvSpPr>
              <p:spPr bwMode="auto">
                <a:xfrm>
                  <a:off x="1126132" y="4002656"/>
                  <a:ext cx="7055241" cy="375534"/>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vert="horz" wrap="square" lIns="91407" tIns="45704" rIns="91407" bIns="45704" numCol="1" anchor="ctr" anchorCtr="0" compatLnSpc="1">
                  <a:prstTxWarp prst="textNoShape">
                    <a:avLst/>
                  </a:prstTxWarp>
                </a:bodyPr>
                <a:lstStyle>
                  <a:lvl1pPr marL="342780" indent="-342780" algn="l" rtl="0" eaLnBrk="0" fontAlgn="base" hangingPunct="0">
                    <a:spcBef>
                      <a:spcPct val="20000"/>
                    </a:spcBef>
                    <a:spcAft>
                      <a:spcPct val="0"/>
                    </a:spcAft>
                    <a:buFont typeface="Arial" pitchFamily="34" charset="0"/>
                    <a:buChar char="•"/>
                    <a:defRPr sz="2400">
                      <a:solidFill>
                        <a:srgbClr val="292929"/>
                      </a:solidFill>
                      <a:latin typeface="+mn-lt"/>
                      <a:ea typeface="+mn-ea"/>
                      <a:cs typeface="+mn-cs"/>
                    </a:defRPr>
                  </a:lvl1pPr>
                  <a:lvl2pPr marL="342780" indent="-228519" algn="l" rtl="0" eaLnBrk="0" fontAlgn="base" hangingPunct="0">
                    <a:spcBef>
                      <a:spcPct val="20000"/>
                    </a:spcBef>
                    <a:spcAft>
                      <a:spcPct val="0"/>
                    </a:spcAft>
                    <a:buClr>
                      <a:srgbClr val="DE8400"/>
                    </a:buClr>
                    <a:buSzPct val="110000"/>
                    <a:buChar char="•"/>
                    <a:defRPr sz="2000">
                      <a:solidFill>
                        <a:srgbClr val="333333"/>
                      </a:solidFill>
                      <a:latin typeface="+mn-lt"/>
                    </a:defRPr>
                  </a:lvl2pPr>
                  <a:lvl3pPr marL="742689" indent="-285650" algn="l" rtl="0" eaLnBrk="0" fontAlgn="base" hangingPunct="0">
                    <a:spcBef>
                      <a:spcPct val="20000"/>
                    </a:spcBef>
                    <a:spcAft>
                      <a:spcPct val="0"/>
                    </a:spcAft>
                    <a:buFont typeface="Arial" pitchFamily="34" charset="0"/>
                    <a:buChar char="–"/>
                    <a:defRPr sz="2400">
                      <a:solidFill>
                        <a:srgbClr val="4D4D4D"/>
                      </a:solidFill>
                      <a:latin typeface="+mn-lt"/>
                    </a:defRPr>
                  </a:lvl3pPr>
                  <a:lvl4pPr marL="1028340" indent="-171390" algn="l" rtl="0" eaLnBrk="0" fontAlgn="base" hangingPunct="0">
                    <a:spcBef>
                      <a:spcPct val="20000"/>
                    </a:spcBef>
                    <a:spcAft>
                      <a:spcPct val="0"/>
                    </a:spcAft>
                    <a:buFont typeface="Wingdings" pitchFamily="2" charset="2"/>
                    <a:buChar char="§"/>
                    <a:defRPr sz="1600">
                      <a:solidFill>
                        <a:srgbClr val="5F5F5F"/>
                      </a:solidFill>
                      <a:latin typeface="+mn-lt"/>
                    </a:defRPr>
                  </a:lvl4pPr>
                  <a:lvl5pPr marL="1371119" indent="-228519" algn="l" rtl="0" eaLnBrk="0" fontAlgn="base" hangingPunct="0">
                    <a:spcBef>
                      <a:spcPct val="20000"/>
                    </a:spcBef>
                    <a:spcAft>
                      <a:spcPct val="0"/>
                    </a:spcAft>
                    <a:buSzPct val="80000"/>
                    <a:buFont typeface="Arial" pitchFamily="34" charset="0"/>
                    <a:buChar char="»"/>
                    <a:defRPr sz="1400">
                      <a:solidFill>
                        <a:srgbClr val="777777"/>
                      </a:solidFill>
                      <a:latin typeface="+mn-lt"/>
                    </a:defRPr>
                  </a:lvl5pPr>
                  <a:lvl6pPr marL="1828159" indent="-228519" algn="l" rtl="0" fontAlgn="base">
                    <a:spcBef>
                      <a:spcPct val="20000"/>
                    </a:spcBef>
                    <a:spcAft>
                      <a:spcPct val="0"/>
                    </a:spcAft>
                    <a:buSzPct val="80000"/>
                    <a:buFont typeface="Arial" charset="0"/>
                    <a:buChar char="»"/>
                    <a:defRPr sz="1400">
                      <a:solidFill>
                        <a:srgbClr val="777777"/>
                      </a:solidFill>
                      <a:latin typeface="+mn-lt"/>
                    </a:defRPr>
                  </a:lvl6pPr>
                  <a:lvl7pPr marL="2285199" indent="-228519" algn="l" rtl="0" fontAlgn="base">
                    <a:spcBef>
                      <a:spcPct val="20000"/>
                    </a:spcBef>
                    <a:spcAft>
                      <a:spcPct val="0"/>
                    </a:spcAft>
                    <a:buSzPct val="80000"/>
                    <a:buFont typeface="Arial" charset="0"/>
                    <a:buChar char="»"/>
                    <a:defRPr sz="1400">
                      <a:solidFill>
                        <a:srgbClr val="777777"/>
                      </a:solidFill>
                      <a:latin typeface="+mn-lt"/>
                    </a:defRPr>
                  </a:lvl7pPr>
                  <a:lvl8pPr marL="2742237" indent="-228519" algn="l" rtl="0" fontAlgn="base">
                    <a:spcBef>
                      <a:spcPct val="20000"/>
                    </a:spcBef>
                    <a:spcAft>
                      <a:spcPct val="0"/>
                    </a:spcAft>
                    <a:buSzPct val="80000"/>
                    <a:buFont typeface="Arial" charset="0"/>
                    <a:buChar char="»"/>
                    <a:defRPr sz="1400">
                      <a:solidFill>
                        <a:srgbClr val="777777"/>
                      </a:solidFill>
                      <a:latin typeface="+mn-lt"/>
                    </a:defRPr>
                  </a:lvl8pPr>
                  <a:lvl9pPr marL="3199278" indent="-228519" algn="l" rtl="0" fontAlgn="base">
                    <a:spcBef>
                      <a:spcPct val="20000"/>
                    </a:spcBef>
                    <a:spcAft>
                      <a:spcPct val="0"/>
                    </a:spcAft>
                    <a:buSzPct val="80000"/>
                    <a:buFont typeface="Arial" charset="0"/>
                    <a:buChar char="»"/>
                    <a:defRPr sz="1400">
                      <a:solidFill>
                        <a:srgbClr val="777777"/>
                      </a:solidFill>
                      <a:latin typeface="+mn-lt"/>
                    </a:defRPr>
                  </a:lvl9pPr>
                </a:lstStyle>
                <a:p>
                  <a:pPr lvl="0"/>
                  <a:r>
                    <a:rPr lang="en-US" sz="1000" dirty="0" smtClean="0">
                      <a:latin typeface="Georgia" panose="02040502050405020303" pitchFamily="18" charset="0"/>
                    </a:rPr>
                    <a:t>Average </a:t>
                  </a:r>
                  <a:r>
                    <a:rPr lang="en-US" sz="1000" dirty="0">
                      <a:latin typeface="Georgia" panose="02040502050405020303" pitchFamily="18" charset="0"/>
                    </a:rPr>
                    <a:t>monthly DFA across all 24 SKUs improves from </a:t>
                  </a:r>
                  <a:r>
                    <a:rPr lang="en-US" sz="1000" b="1" dirty="0">
                      <a:latin typeface="Georgia" panose="02040502050405020303" pitchFamily="18" charset="0"/>
                    </a:rPr>
                    <a:t>10.7% </a:t>
                  </a:r>
                  <a:r>
                    <a:rPr lang="en-US" sz="1000" dirty="0">
                      <a:latin typeface="Georgia" panose="02040502050405020303" pitchFamily="18" charset="0"/>
                    </a:rPr>
                    <a:t>to </a:t>
                  </a:r>
                  <a:r>
                    <a:rPr lang="en-US" sz="1000" b="1" dirty="0">
                      <a:latin typeface="Georgia" panose="02040502050405020303" pitchFamily="18" charset="0"/>
                    </a:rPr>
                    <a:t>68.4</a:t>
                  </a:r>
                  <a:r>
                    <a:rPr lang="en-US" sz="1000" b="1" dirty="0" smtClean="0">
                      <a:latin typeface="Georgia" panose="02040502050405020303" pitchFamily="18" charset="0"/>
                    </a:rPr>
                    <a:t>%</a:t>
                  </a:r>
                  <a:endParaRPr lang="en-US" sz="1000" kern="0" dirty="0" smtClean="0">
                    <a:latin typeface="Georgia" panose="02040502050405020303" pitchFamily="18" charset="0"/>
                  </a:endParaRPr>
                </a:p>
              </p:txBody>
            </p:sp>
            <p:grpSp>
              <p:nvGrpSpPr>
                <p:cNvPr id="17" name="Group 16"/>
                <p:cNvGrpSpPr/>
                <p:nvPr/>
              </p:nvGrpSpPr>
              <p:grpSpPr>
                <a:xfrm>
                  <a:off x="545599" y="1091309"/>
                  <a:ext cx="7055238" cy="2920500"/>
                  <a:chOff x="545599" y="1091309"/>
                  <a:chExt cx="7055238" cy="2920500"/>
                </a:xfrm>
              </p:grpSpPr>
              <p:sp>
                <p:nvSpPr>
                  <p:cNvPr id="24" name="Rectangle 23"/>
                  <p:cNvSpPr/>
                  <p:nvPr/>
                </p:nvSpPr>
                <p:spPr>
                  <a:xfrm>
                    <a:off x="545599" y="1091309"/>
                    <a:ext cx="7055238" cy="666533"/>
                  </a:xfrm>
                  <a:prstGeom prst="rect">
                    <a:avLst/>
                  </a:prstGeom>
                </p:spPr>
                <p:txBody>
                  <a:bodyPr wrap="square">
                    <a:spAutoFit/>
                  </a:bodyPr>
                  <a:lstStyle/>
                  <a:p>
                    <a:pPr algn="ctr">
                      <a:defRPr sz="1400" b="0" i="0" u="none" strike="noStrike" kern="1200" spc="0" baseline="0">
                        <a:solidFill>
                          <a:srgbClr val="000000">
                            <a:lumMod val="65000"/>
                            <a:lumOff val="35000"/>
                          </a:srgbClr>
                        </a:solidFill>
                        <a:latin typeface="+mn-lt"/>
                        <a:ea typeface="+mn-ea"/>
                        <a:cs typeface="+mn-cs"/>
                      </a:defRPr>
                    </a:pPr>
                    <a:r>
                      <a:rPr lang="en-US" sz="900" b="1" u="sng" dirty="0" smtClean="0"/>
                      <a:t>Average DFA </a:t>
                    </a:r>
                    <a:r>
                      <a:rPr lang="en-US" sz="900" b="1" u="sng" dirty="0"/>
                      <a:t>Distribution among 24 </a:t>
                    </a:r>
                    <a:r>
                      <a:rPr lang="en-US" sz="900" b="1" u="sng" dirty="0" smtClean="0"/>
                      <a:t>SKUs within 12-Month of Prediction</a:t>
                    </a:r>
                  </a:p>
                  <a:p>
                    <a:pPr algn="ctr">
                      <a:defRPr sz="1400" b="0" i="0" u="none" strike="noStrike" kern="1200" spc="0" baseline="0">
                        <a:solidFill>
                          <a:srgbClr val="000000">
                            <a:lumMod val="65000"/>
                            <a:lumOff val="35000"/>
                          </a:srgbClr>
                        </a:solidFill>
                        <a:latin typeface="+mn-lt"/>
                        <a:ea typeface="+mn-ea"/>
                        <a:cs typeface="+mn-cs"/>
                      </a:defRPr>
                    </a:pPr>
                    <a:r>
                      <a:rPr lang="en-US" sz="900" dirty="0"/>
                      <a:t>[ </a:t>
                    </a:r>
                    <a:r>
                      <a:rPr lang="en-US" sz="900" dirty="0" smtClean="0"/>
                      <a:t>12-Month </a:t>
                    </a:r>
                    <a:r>
                      <a:rPr lang="en-US" sz="900" dirty="0"/>
                      <a:t>Forecast from </a:t>
                    </a:r>
                    <a:r>
                      <a:rPr lang="en-US" sz="900" dirty="0" smtClean="0"/>
                      <a:t>Jul 2013 </a:t>
                    </a:r>
                    <a:r>
                      <a:rPr lang="en-US" sz="900" dirty="0"/>
                      <a:t>to </a:t>
                    </a:r>
                    <a:r>
                      <a:rPr lang="en-US" sz="900" dirty="0" smtClean="0"/>
                      <a:t>Jun 2014]</a:t>
                    </a:r>
                    <a:endParaRPr lang="en-US" sz="900" dirty="0"/>
                  </a:p>
                  <a:p>
                    <a:pPr algn="ctr">
                      <a:defRPr sz="1400" b="0" i="0" u="none" strike="noStrike" kern="1200" spc="0" baseline="0">
                        <a:solidFill>
                          <a:srgbClr val="000000">
                            <a:lumMod val="65000"/>
                            <a:lumOff val="35000"/>
                          </a:srgbClr>
                        </a:solidFill>
                        <a:latin typeface="+mn-lt"/>
                        <a:ea typeface="+mn-ea"/>
                        <a:cs typeface="+mn-cs"/>
                      </a:defRPr>
                    </a:pPr>
                    <a:r>
                      <a:rPr lang="en-US" sz="900" b="1" u="sng" dirty="0" smtClean="0"/>
                      <a:t> </a:t>
                    </a:r>
                    <a:endParaRPr lang="en-US" sz="900" b="1" u="sng" dirty="0"/>
                  </a:p>
                </p:txBody>
              </p:sp>
              <p:graphicFrame>
                <p:nvGraphicFramePr>
                  <p:cNvPr id="25" name="Chart 24"/>
                  <p:cNvGraphicFramePr>
                    <a:graphicFrameLocks/>
                  </p:cNvGraphicFramePr>
                  <p:nvPr>
                    <p:extLst>
                      <p:ext uri="{D42A27DB-BD31-4B8C-83A1-F6EECF244321}">
                        <p14:modId xmlns:p14="http://schemas.microsoft.com/office/powerpoint/2010/main" val="3248441413"/>
                      </p:ext>
                    </p:extLst>
                  </p:nvPr>
                </p:nvGraphicFramePr>
                <p:xfrm>
                  <a:off x="1200894" y="1520011"/>
                  <a:ext cx="2852392" cy="24917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6" name="Chart 25"/>
                  <p:cNvGraphicFramePr>
                    <a:graphicFrameLocks/>
                  </p:cNvGraphicFramePr>
                  <p:nvPr>
                    <p:extLst>
                      <p:ext uri="{D42A27DB-BD31-4B8C-83A1-F6EECF244321}">
                        <p14:modId xmlns:p14="http://schemas.microsoft.com/office/powerpoint/2010/main" val="3687322683"/>
                      </p:ext>
                    </p:extLst>
                  </p:nvPr>
                </p:nvGraphicFramePr>
                <p:xfrm>
                  <a:off x="4066813" y="1506798"/>
                  <a:ext cx="3194389" cy="2495859"/>
                </p:xfrm>
                <a:graphic>
                  <a:graphicData uri="http://schemas.openxmlformats.org/drawingml/2006/chart">
                    <c:chart xmlns:c="http://schemas.openxmlformats.org/drawingml/2006/chart" xmlns:r="http://schemas.openxmlformats.org/officeDocument/2006/relationships" r:id="rId5"/>
                  </a:graphicData>
                </a:graphic>
              </p:graphicFrame>
            </p:grpSp>
          </p:grpSp>
        </p:grpSp>
        <p:grpSp>
          <p:nvGrpSpPr>
            <p:cNvPr id="32" name="Group 31"/>
            <p:cNvGrpSpPr/>
            <p:nvPr/>
          </p:nvGrpSpPr>
          <p:grpSpPr>
            <a:xfrm>
              <a:off x="60746" y="1176610"/>
              <a:ext cx="802534" cy="2121094"/>
              <a:chOff x="-294803" y="1271717"/>
              <a:chExt cx="1285403" cy="1890385"/>
            </a:xfrm>
          </p:grpSpPr>
          <p:sp>
            <p:nvSpPr>
              <p:cNvPr id="33" name="Left Brace 32"/>
              <p:cNvSpPr/>
              <p:nvPr/>
            </p:nvSpPr>
            <p:spPr>
              <a:xfrm>
                <a:off x="799805" y="1271717"/>
                <a:ext cx="190795" cy="1890385"/>
              </a:xfrm>
              <a:prstGeom prst="leftBrac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4" name="Rounded Rectangle 33"/>
              <p:cNvSpPr/>
              <p:nvPr/>
            </p:nvSpPr>
            <p:spPr>
              <a:xfrm>
                <a:off x="-294803" y="1945262"/>
                <a:ext cx="1086380" cy="543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Sales Out:</a:t>
                </a:r>
              </a:p>
            </p:txBody>
          </p:sp>
        </p:grpSp>
      </p:grpSp>
      <p:grpSp>
        <p:nvGrpSpPr>
          <p:cNvPr id="6" name="Group 5"/>
          <p:cNvGrpSpPr/>
          <p:nvPr/>
        </p:nvGrpSpPr>
        <p:grpSpPr>
          <a:xfrm>
            <a:off x="54828" y="3398445"/>
            <a:ext cx="8962627" cy="3310241"/>
            <a:chOff x="54828" y="3398445"/>
            <a:chExt cx="8962627" cy="3310241"/>
          </a:xfrm>
        </p:grpSpPr>
        <p:grpSp>
          <p:nvGrpSpPr>
            <p:cNvPr id="35" name="Group 34"/>
            <p:cNvGrpSpPr/>
            <p:nvPr/>
          </p:nvGrpSpPr>
          <p:grpSpPr>
            <a:xfrm>
              <a:off x="54828" y="3592839"/>
              <a:ext cx="802534" cy="2121094"/>
              <a:chOff x="-294803" y="1271717"/>
              <a:chExt cx="1285403" cy="1890385"/>
            </a:xfrm>
          </p:grpSpPr>
          <p:sp>
            <p:nvSpPr>
              <p:cNvPr id="36" name="Left Brace 35"/>
              <p:cNvSpPr/>
              <p:nvPr/>
            </p:nvSpPr>
            <p:spPr>
              <a:xfrm>
                <a:off x="799805" y="1271717"/>
                <a:ext cx="190795" cy="1890385"/>
              </a:xfrm>
              <a:prstGeom prst="leftBrac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7" name="Rounded Rectangle 36"/>
              <p:cNvSpPr/>
              <p:nvPr/>
            </p:nvSpPr>
            <p:spPr>
              <a:xfrm>
                <a:off x="-294803" y="1945262"/>
                <a:ext cx="1086380" cy="543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Sales In:</a:t>
                </a:r>
              </a:p>
            </p:txBody>
          </p:sp>
        </p:grpSp>
        <p:sp>
          <p:nvSpPr>
            <p:cNvPr id="38" name="Rectangle 37"/>
            <p:cNvSpPr/>
            <p:nvPr/>
          </p:nvSpPr>
          <p:spPr>
            <a:xfrm>
              <a:off x="1752600" y="5803544"/>
              <a:ext cx="4708716" cy="707886"/>
            </a:xfrm>
            <a:prstGeom prst="rect">
              <a:avLst/>
            </a:prstGeom>
          </p:spPr>
          <p:txBody>
            <a:bodyPr wrap="square">
              <a:spAutoFit/>
            </a:bodyPr>
            <a:lstStyle/>
            <a:p>
              <a:pPr lvl="1"/>
              <a:r>
                <a:rPr lang="en-US" sz="800" b="1" u="sng" dirty="0">
                  <a:latin typeface="Georgia" charset="0"/>
                  <a:ea typeface="Georgia" charset="0"/>
                  <a:cs typeface="Georgia" charset="0"/>
                </a:rPr>
                <a:t>Notice</a:t>
              </a:r>
              <a:r>
                <a:rPr lang="en-US" sz="800" u="sng" dirty="0">
                  <a:latin typeface="Georgia" charset="0"/>
                  <a:ea typeface="Georgia" charset="0"/>
                  <a:cs typeface="Georgia" charset="0"/>
                </a:rPr>
                <a:t>: 4 </a:t>
              </a:r>
              <a:r>
                <a:rPr lang="en-US" sz="800" u="sng" dirty="0" smtClean="0">
                  <a:latin typeface="Georgia" charset="0"/>
                  <a:ea typeface="Georgia" charset="0"/>
                  <a:cs typeface="Georgia" charset="0"/>
                </a:rPr>
                <a:t>“Outstanding” SKUs </a:t>
              </a:r>
              <a:r>
                <a:rPr lang="en-US" sz="800" u="sng" dirty="0">
                  <a:latin typeface="Georgia" charset="0"/>
                  <a:ea typeface="Georgia" charset="0"/>
                  <a:cs typeface="Georgia" charset="0"/>
                </a:rPr>
                <a:t>needed to model individually</a:t>
              </a:r>
              <a:r>
                <a:rPr lang="en-US" sz="800" u="sng" dirty="0" smtClean="0">
                  <a:latin typeface="Georgia" charset="0"/>
                  <a:ea typeface="Georgia" charset="0"/>
                  <a:cs typeface="Georgia" charset="0"/>
                </a:rPr>
                <a:t>:</a:t>
              </a:r>
              <a:endParaRPr lang="en-US" sz="800" u="sng" dirty="0">
                <a:latin typeface="Georgia" charset="0"/>
                <a:ea typeface="Georgia" charset="0"/>
                <a:cs typeface="Georgia" charset="0"/>
              </a:endParaRPr>
            </a:p>
            <a:p>
              <a:pPr marL="1085850" lvl="2" indent="-171450">
                <a:buFont typeface="Wingdings" panose="05000000000000000000" pitchFamily="2" charset="2"/>
                <a:buChar char="Ø"/>
              </a:pPr>
              <a:r>
                <a:rPr lang="en-US" sz="800" b="1" dirty="0">
                  <a:latin typeface="Georgia" charset="0"/>
                  <a:ea typeface="Georgia" charset="0"/>
                  <a:cs typeface="Georgia" charset="0"/>
                </a:rPr>
                <a:t>115627</a:t>
              </a:r>
              <a:r>
                <a:rPr lang="en-US" sz="800" dirty="0">
                  <a:latin typeface="Georgia" charset="0"/>
                  <a:ea typeface="Georgia" charset="0"/>
                  <a:cs typeface="Georgia" charset="0"/>
                </a:rPr>
                <a:t>: ACTIVYL EXTRA LARGE DOGS 6x4.62ML 240 </a:t>
              </a:r>
            </a:p>
            <a:p>
              <a:pPr marL="1085850" lvl="2" indent="-171450">
                <a:buFont typeface="Wingdings" panose="05000000000000000000" pitchFamily="2" charset="2"/>
                <a:buChar char="Ø"/>
              </a:pPr>
              <a:r>
                <a:rPr lang="en-US" sz="800" b="1" dirty="0">
                  <a:latin typeface="Georgia" charset="0"/>
                  <a:ea typeface="Georgia" charset="0"/>
                  <a:cs typeface="Georgia" charset="0"/>
                </a:rPr>
                <a:t>114997</a:t>
              </a:r>
              <a:r>
                <a:rPr lang="en-US" sz="800" dirty="0">
                  <a:latin typeface="Georgia" charset="0"/>
                  <a:ea typeface="Georgia" charset="0"/>
                  <a:cs typeface="Georgia" charset="0"/>
                </a:rPr>
                <a:t>: ACTIVYL EXTRA LARGE DOGS 1x4.62ML 240 </a:t>
              </a:r>
              <a:endParaRPr lang="en-US" sz="800" i="1" dirty="0">
                <a:latin typeface="Georgia" charset="0"/>
                <a:ea typeface="Georgia" charset="0"/>
                <a:cs typeface="Georgia" charset="0"/>
              </a:endParaRPr>
            </a:p>
            <a:p>
              <a:pPr marL="1085850" lvl="2" indent="-171450">
                <a:buFont typeface="Wingdings" panose="05000000000000000000" pitchFamily="2" charset="2"/>
                <a:buChar char="Ø"/>
              </a:pPr>
              <a:r>
                <a:rPr lang="en-US" sz="800" b="1" dirty="0">
                  <a:latin typeface="Georgia" charset="0"/>
                  <a:ea typeface="Georgia" charset="0"/>
                  <a:cs typeface="Georgia" charset="0"/>
                </a:rPr>
                <a:t>114162</a:t>
              </a:r>
              <a:r>
                <a:rPr lang="en-US" sz="800" dirty="0">
                  <a:latin typeface="Georgia" charset="0"/>
                  <a:ea typeface="Georgia" charset="0"/>
                  <a:cs typeface="Georgia" charset="0"/>
                </a:rPr>
                <a:t>: </a:t>
              </a:r>
              <a:r>
                <a:rPr lang="en-US" sz="800" dirty="0" err="1">
                  <a:latin typeface="Georgia" charset="0"/>
                  <a:ea typeface="Georgia" charset="0"/>
                  <a:cs typeface="Georgia" charset="0"/>
                </a:rPr>
                <a:t>Activyl</a:t>
              </a:r>
              <a:r>
                <a:rPr lang="en-US" sz="800" dirty="0">
                  <a:latin typeface="Georgia" charset="0"/>
                  <a:ea typeface="Georgia" charset="0"/>
                  <a:cs typeface="Georgia" charset="0"/>
                </a:rPr>
                <a:t> Tick plus X-</a:t>
              </a:r>
              <a:r>
                <a:rPr lang="en-US" sz="800" dirty="0" err="1">
                  <a:latin typeface="Georgia" charset="0"/>
                  <a:ea typeface="Georgia" charset="0"/>
                  <a:cs typeface="Georgia" charset="0"/>
                </a:rPr>
                <a:t>Lg</a:t>
              </a:r>
              <a:r>
                <a:rPr lang="en-US" sz="800" dirty="0">
                  <a:latin typeface="Georgia" charset="0"/>
                  <a:ea typeface="Georgia" charset="0"/>
                  <a:cs typeface="Georgia" charset="0"/>
                </a:rPr>
                <a:t> Dog 1x6ml 240 </a:t>
              </a:r>
            </a:p>
            <a:p>
              <a:pPr marL="1085850" lvl="2" indent="-171450">
                <a:buFont typeface="Wingdings" panose="05000000000000000000" pitchFamily="2" charset="2"/>
                <a:buChar char="Ø"/>
              </a:pPr>
              <a:r>
                <a:rPr lang="en-US" sz="800" b="1" dirty="0">
                  <a:latin typeface="Georgia" charset="0"/>
                  <a:ea typeface="Georgia" charset="0"/>
                  <a:cs typeface="Georgia" charset="0"/>
                </a:rPr>
                <a:t>24682</a:t>
              </a:r>
              <a:r>
                <a:rPr lang="en-US" sz="800" dirty="0">
                  <a:latin typeface="Georgia" charset="0"/>
                  <a:ea typeface="Georgia" charset="0"/>
                  <a:cs typeface="Georgia" charset="0"/>
                </a:rPr>
                <a:t>: </a:t>
              </a:r>
              <a:r>
                <a:rPr lang="en-US" sz="800" dirty="0" err="1">
                  <a:latin typeface="Georgia" charset="0"/>
                  <a:ea typeface="Georgia" charset="0"/>
                  <a:cs typeface="Georgia" charset="0"/>
                </a:rPr>
                <a:t>Activyl</a:t>
              </a:r>
              <a:r>
                <a:rPr lang="en-US" sz="800" dirty="0">
                  <a:latin typeface="Georgia" charset="0"/>
                  <a:ea typeface="Georgia" charset="0"/>
                  <a:cs typeface="Georgia" charset="0"/>
                </a:rPr>
                <a:t> Tick plus X </a:t>
              </a:r>
              <a:r>
                <a:rPr lang="en-US" sz="800" dirty="0" err="1">
                  <a:latin typeface="Georgia" charset="0"/>
                  <a:ea typeface="Georgia" charset="0"/>
                  <a:cs typeface="Georgia" charset="0"/>
                </a:rPr>
                <a:t>Lg</a:t>
              </a:r>
              <a:r>
                <a:rPr lang="en-US" sz="800" dirty="0">
                  <a:latin typeface="Georgia" charset="0"/>
                  <a:ea typeface="Georgia" charset="0"/>
                  <a:cs typeface="Georgia" charset="0"/>
                </a:rPr>
                <a:t> Dog 6x6ml 240 </a:t>
              </a:r>
              <a:endParaRPr lang="en-US" sz="800" i="1" dirty="0">
                <a:latin typeface="Georgia" charset="0"/>
                <a:ea typeface="Georgia" charset="0"/>
                <a:cs typeface="Georgia" charset="0"/>
              </a:endParaRPr>
            </a:p>
          </p:txBody>
        </p:sp>
        <p:sp>
          <p:nvSpPr>
            <p:cNvPr id="39" name="TextBox 38"/>
            <p:cNvSpPr txBox="1"/>
            <p:nvPr/>
          </p:nvSpPr>
          <p:spPr>
            <a:xfrm>
              <a:off x="5696405" y="5754579"/>
              <a:ext cx="332105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b="1" dirty="0" smtClean="0"/>
                <a:t>Insights: </a:t>
              </a:r>
            </a:p>
            <a:p>
              <a:pPr marL="742950" lvl="1" indent="-285750">
                <a:buFont typeface="Arial" panose="020B0604020202020204" pitchFamily="34" charset="0"/>
                <a:buChar char="•"/>
              </a:pPr>
              <a:r>
                <a:rPr lang="en-US" sz="1100" dirty="0" smtClean="0">
                  <a:latin typeface="Georgia" panose="02040502050405020303" pitchFamily="18" charset="0"/>
                </a:rPr>
                <a:t>SKU Level Model and Unionized Model outperform similarly.</a:t>
              </a:r>
            </a:p>
            <a:p>
              <a:pPr marL="742950" lvl="1" indent="-285750">
                <a:buFont typeface="Arial" panose="020B0604020202020204" pitchFamily="34" charset="0"/>
                <a:buChar char="•"/>
              </a:pPr>
              <a:r>
                <a:rPr lang="en-US" sz="1100" dirty="0" smtClean="0">
                  <a:latin typeface="Georgia" panose="02040502050405020303" pitchFamily="18" charset="0"/>
                </a:rPr>
                <a:t>Due to simplicity, we recommend </a:t>
              </a:r>
              <a:r>
                <a:rPr lang="en-US" sz="1100" dirty="0">
                  <a:latin typeface="Georgia" panose="02040502050405020303" pitchFamily="18" charset="0"/>
                </a:rPr>
                <a:t>using </a:t>
              </a:r>
              <a:r>
                <a:rPr lang="en-US" sz="1100" b="1" u="sng" dirty="0">
                  <a:latin typeface="Georgia" panose="02040502050405020303" pitchFamily="18" charset="0"/>
                </a:rPr>
                <a:t>Unionized Level</a:t>
              </a:r>
              <a:r>
                <a:rPr lang="en-US" sz="1100" b="1" dirty="0">
                  <a:latin typeface="Georgia" panose="02040502050405020303" pitchFamily="18" charset="0"/>
                </a:rPr>
                <a:t> </a:t>
              </a:r>
              <a:r>
                <a:rPr lang="en-US" sz="1100" dirty="0">
                  <a:latin typeface="Georgia" panose="02040502050405020303" pitchFamily="18" charset="0"/>
                </a:rPr>
                <a:t>model</a:t>
              </a:r>
              <a:r>
                <a:rPr lang="en-US" sz="1100" dirty="0" smtClean="0">
                  <a:latin typeface="Georgia" panose="02040502050405020303" pitchFamily="18" charset="0"/>
                </a:rPr>
                <a:t>.</a:t>
              </a:r>
              <a:endParaRPr lang="en-US" sz="1100" dirty="0">
                <a:latin typeface="Georgia" panose="02040502050405020303" pitchFamily="18" charset="0"/>
              </a:endParaRPr>
            </a:p>
          </p:txBody>
        </p:sp>
        <p:grpSp>
          <p:nvGrpSpPr>
            <p:cNvPr id="4" name="Group 3"/>
            <p:cNvGrpSpPr/>
            <p:nvPr/>
          </p:nvGrpSpPr>
          <p:grpSpPr>
            <a:xfrm>
              <a:off x="962941" y="3398445"/>
              <a:ext cx="7931877" cy="2468955"/>
              <a:chOff x="962941" y="3398445"/>
              <a:chExt cx="7931877" cy="2468955"/>
            </a:xfrm>
          </p:grpSpPr>
          <p:grpSp>
            <p:nvGrpSpPr>
              <p:cNvPr id="18" name="Group 17"/>
              <p:cNvGrpSpPr/>
              <p:nvPr/>
            </p:nvGrpSpPr>
            <p:grpSpPr>
              <a:xfrm>
                <a:off x="962941" y="3398445"/>
                <a:ext cx="7931877" cy="2468955"/>
                <a:chOff x="702437" y="1105287"/>
                <a:chExt cx="11373672" cy="3118849"/>
              </a:xfrm>
            </p:grpSpPr>
            <p:grpSp>
              <p:nvGrpSpPr>
                <p:cNvPr id="19" name="Group 18"/>
                <p:cNvGrpSpPr/>
                <p:nvPr/>
              </p:nvGrpSpPr>
              <p:grpSpPr>
                <a:xfrm>
                  <a:off x="702437" y="1105287"/>
                  <a:ext cx="11373672" cy="3118849"/>
                  <a:chOff x="702437" y="1105287"/>
                  <a:chExt cx="11373672" cy="3118849"/>
                </a:xfrm>
              </p:grpSpPr>
              <p:sp>
                <p:nvSpPr>
                  <p:cNvPr id="21" name="TextBox 20"/>
                  <p:cNvSpPr txBox="1"/>
                  <p:nvPr/>
                </p:nvSpPr>
                <p:spPr>
                  <a:xfrm>
                    <a:off x="903797" y="1105287"/>
                    <a:ext cx="9979393" cy="466550"/>
                  </a:xfrm>
                  <a:prstGeom prst="rect">
                    <a:avLst/>
                  </a:prstGeom>
                  <a:noFill/>
                </p:spPr>
                <p:txBody>
                  <a:bodyPr wrap="square" rtlCol="0">
                    <a:spAutoFit/>
                  </a:bodyPr>
                  <a:lstStyle/>
                  <a:p>
                    <a:pPr algn="ctr"/>
                    <a:r>
                      <a:rPr lang="en-US" sz="900" b="1" u="sng" dirty="0" smtClean="0"/>
                      <a:t>Distribution of Weighted Average Metrics across all 24 </a:t>
                    </a:r>
                    <a:r>
                      <a:rPr lang="en-US" sz="900" b="1" u="sng" dirty="0" err="1" smtClean="0"/>
                      <a:t>skus</a:t>
                    </a:r>
                    <a:r>
                      <a:rPr lang="en-US" sz="900" b="1" u="sng" dirty="0" smtClean="0"/>
                      <a:t> of each level: </a:t>
                    </a:r>
                    <a:r>
                      <a:rPr lang="en-US" sz="900" dirty="0" smtClean="0"/>
                      <a:t>[ 12-Month </a:t>
                    </a:r>
                    <a:r>
                      <a:rPr lang="en-US" sz="900" dirty="0"/>
                      <a:t>Forecast from Jul 2013 to Jun 2014]</a:t>
                    </a:r>
                  </a:p>
                  <a:p>
                    <a:pPr algn="ctr"/>
                    <a:endParaRPr lang="en-US" sz="900" b="1" dirty="0"/>
                  </a:p>
                </p:txBody>
              </p:sp>
              <p:sp>
                <p:nvSpPr>
                  <p:cNvPr id="22" name="TextBox 21"/>
                  <p:cNvSpPr txBox="1"/>
                  <p:nvPr/>
                </p:nvSpPr>
                <p:spPr>
                  <a:xfrm>
                    <a:off x="702437" y="3757586"/>
                    <a:ext cx="3907191" cy="466550"/>
                  </a:xfrm>
                  <a:prstGeom prst="rect">
                    <a:avLst/>
                  </a:prstGeom>
                  <a:noFill/>
                </p:spPr>
                <p:txBody>
                  <a:bodyPr wrap="square" rtlCol="0">
                    <a:spAutoFit/>
                  </a:bodyPr>
                  <a:lstStyle/>
                  <a:p>
                    <a:r>
                      <a:rPr lang="en-US" sz="900" b="1" dirty="0"/>
                      <a:t>Average WAE </a:t>
                    </a:r>
                    <a:r>
                      <a:rPr lang="en-US" sz="900" b="1" dirty="0" smtClean="0"/>
                      <a:t>6.28%, </a:t>
                    </a:r>
                    <a:r>
                      <a:rPr lang="en-US" sz="900" dirty="0" smtClean="0"/>
                      <a:t>Max 19.72% SKU 104695</a:t>
                    </a:r>
                    <a:r>
                      <a:rPr lang="en-US" sz="900" b="1" dirty="0" smtClean="0"/>
                      <a:t>	</a:t>
                    </a:r>
                    <a:endParaRPr lang="en-US" sz="900" b="1" dirty="0"/>
                  </a:p>
                </p:txBody>
              </p:sp>
              <p:sp>
                <p:nvSpPr>
                  <p:cNvPr id="28" name="TextBox 27"/>
                  <p:cNvSpPr txBox="1"/>
                  <p:nvPr/>
                </p:nvSpPr>
                <p:spPr>
                  <a:xfrm>
                    <a:off x="8208579" y="3757586"/>
                    <a:ext cx="3867530" cy="291593"/>
                  </a:xfrm>
                  <a:prstGeom prst="rect">
                    <a:avLst/>
                  </a:prstGeom>
                  <a:noFill/>
                </p:spPr>
                <p:txBody>
                  <a:bodyPr wrap="square" rtlCol="0">
                    <a:spAutoFit/>
                  </a:bodyPr>
                  <a:lstStyle/>
                  <a:p>
                    <a:r>
                      <a:rPr lang="en-US" sz="900" b="1" dirty="0"/>
                      <a:t>Average WAE </a:t>
                    </a:r>
                    <a:r>
                      <a:rPr lang="en-US" sz="900" b="1" dirty="0" smtClean="0"/>
                      <a:t>8.6%, </a:t>
                    </a:r>
                    <a:r>
                      <a:rPr lang="en-US" sz="900" dirty="0" smtClean="0"/>
                      <a:t>Max 26.75% SKU 114162</a:t>
                    </a:r>
                    <a:endParaRPr lang="en-US" sz="900" dirty="0"/>
                  </a:p>
                </p:txBody>
              </p:sp>
              <p:sp>
                <p:nvSpPr>
                  <p:cNvPr id="29" name="Rectangle 28"/>
                  <p:cNvSpPr/>
                  <p:nvPr/>
                </p:nvSpPr>
                <p:spPr>
                  <a:xfrm>
                    <a:off x="4504599" y="3753889"/>
                    <a:ext cx="3703979" cy="466550"/>
                  </a:xfrm>
                  <a:prstGeom prst="rect">
                    <a:avLst/>
                  </a:prstGeom>
                </p:spPr>
                <p:txBody>
                  <a:bodyPr wrap="square">
                    <a:spAutoFit/>
                  </a:bodyPr>
                  <a:lstStyle/>
                  <a:p>
                    <a:r>
                      <a:rPr lang="en-US" sz="900" b="1" dirty="0" smtClean="0"/>
                      <a:t>Average WAE 18.1%, </a:t>
                    </a:r>
                    <a:r>
                      <a:rPr lang="en-US" sz="900" dirty="0" smtClean="0"/>
                      <a:t>Max 311% SKU 117105</a:t>
                    </a:r>
                    <a:r>
                      <a:rPr lang="en-US" sz="900" b="1" dirty="0" smtClean="0"/>
                      <a:t>	</a:t>
                    </a:r>
                    <a:endParaRPr lang="en-US" sz="900" b="1" dirty="0"/>
                  </a:p>
                </p:txBody>
              </p:sp>
              <p:graphicFrame>
                <p:nvGraphicFramePr>
                  <p:cNvPr id="30" name="Chart 29"/>
                  <p:cNvGraphicFramePr>
                    <a:graphicFrameLocks/>
                  </p:cNvGraphicFramePr>
                  <p:nvPr>
                    <p:extLst>
                      <p:ext uri="{D42A27DB-BD31-4B8C-83A1-F6EECF244321}">
                        <p14:modId xmlns:p14="http://schemas.microsoft.com/office/powerpoint/2010/main" val="772632481"/>
                      </p:ext>
                    </p:extLst>
                  </p:nvPr>
                </p:nvGraphicFramePr>
                <p:xfrm>
                  <a:off x="8371537" y="1484360"/>
                  <a:ext cx="3500260" cy="226614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p:cNvGraphicFramePr>
                    <a:graphicFrameLocks/>
                  </p:cNvGraphicFramePr>
                  <p:nvPr>
                    <p:extLst>
                      <p:ext uri="{D42A27DB-BD31-4B8C-83A1-F6EECF244321}">
                        <p14:modId xmlns:p14="http://schemas.microsoft.com/office/powerpoint/2010/main" val="153905810"/>
                      </p:ext>
                    </p:extLst>
                  </p:nvPr>
                </p:nvGraphicFramePr>
                <p:xfrm>
                  <a:off x="742099" y="1472669"/>
                  <a:ext cx="3384414" cy="2281220"/>
                </p:xfrm>
                <a:graphic>
                  <a:graphicData uri="http://schemas.openxmlformats.org/drawingml/2006/chart">
                    <c:chart xmlns:c="http://schemas.openxmlformats.org/drawingml/2006/chart" xmlns:r="http://schemas.openxmlformats.org/officeDocument/2006/relationships" r:id="rId7"/>
                  </a:graphicData>
                </a:graphic>
              </p:graphicFrame>
            </p:grpSp>
            <p:graphicFrame>
              <p:nvGraphicFramePr>
                <p:cNvPr id="20" name="Chart 19"/>
                <p:cNvGraphicFramePr>
                  <a:graphicFrameLocks/>
                </p:cNvGraphicFramePr>
                <p:nvPr>
                  <p:extLst>
                    <p:ext uri="{D42A27DB-BD31-4B8C-83A1-F6EECF244321}">
                      <p14:modId xmlns:p14="http://schemas.microsoft.com/office/powerpoint/2010/main" val="2941079723"/>
                    </p:ext>
                  </p:extLst>
                </p:nvPr>
              </p:nvGraphicFramePr>
              <p:xfrm>
                <a:off x="4353207" y="1472667"/>
                <a:ext cx="3487921" cy="2266146"/>
              </p:xfrm>
              <a:graphic>
                <a:graphicData uri="http://schemas.openxmlformats.org/drawingml/2006/chart">
                  <c:chart xmlns:c="http://schemas.openxmlformats.org/drawingml/2006/chart" xmlns:r="http://schemas.openxmlformats.org/officeDocument/2006/relationships" r:id="rId8"/>
                </a:graphicData>
              </a:graphic>
            </p:graphicFrame>
          </p:grpSp>
          <p:graphicFrame>
            <p:nvGraphicFramePr>
              <p:cNvPr id="40" name="Chart 39"/>
              <p:cNvGraphicFramePr>
                <a:graphicFrameLocks/>
              </p:cNvGraphicFramePr>
              <p:nvPr>
                <p:extLst>
                  <p:ext uri="{D42A27DB-BD31-4B8C-83A1-F6EECF244321}">
                    <p14:modId xmlns:p14="http://schemas.microsoft.com/office/powerpoint/2010/main" val="925276146"/>
                  </p:ext>
                </p:extLst>
              </p:nvPr>
            </p:nvGraphicFramePr>
            <p:xfrm>
              <a:off x="3512192" y="3685409"/>
              <a:ext cx="2462178" cy="1797798"/>
            </p:xfrm>
            <a:graphic>
              <a:graphicData uri="http://schemas.openxmlformats.org/drawingml/2006/chart">
                <c:chart xmlns:c="http://schemas.openxmlformats.org/drawingml/2006/chart" xmlns:r="http://schemas.openxmlformats.org/officeDocument/2006/relationships" r:id="rId9"/>
              </a:graphicData>
            </a:graphic>
          </p:graphicFrame>
        </p:grpSp>
      </p:grpSp>
      <p:pic>
        <p:nvPicPr>
          <p:cNvPr id="14" name="bjClassifierImageBottom"/>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50" y="6519136"/>
            <a:ext cx="807790" cy="326164"/>
          </a:xfrm>
          <a:prstGeom prst="rect">
            <a:avLst/>
          </a:prstGeom>
        </p:spPr>
      </p:pic>
    </p:spTree>
    <p:extLst>
      <p:ext uri="{BB962C8B-B14F-4D97-AF65-F5344CB8AC3E}">
        <p14:creationId xmlns:p14="http://schemas.microsoft.com/office/powerpoint/2010/main" val="16145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6_Custom Design">
  <a:themeElements>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erck_Animal_Health_Animal_Customer" id="{A3A14267-7567-41B9-9830-9F4927B9F04B}" vid="{3B3EF4F0-B216-4629-B74B-CA7B20EFCB0A}"/>
    </a:ext>
  </a:extLst>
</a:theme>
</file>

<file path=ppt/theme/theme2.xml><?xml version="1.0" encoding="utf-8"?>
<a:theme xmlns:a="http://schemas.openxmlformats.org/drawingml/2006/main"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erck_Animal_Health_Animal_Customer" id="{A3A14267-7567-41B9-9830-9F4927B9F04B}" vid="{7E12DDEF-9236-4BE6-B6F8-06FBF436285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isl xmlns:xsi="http://www.w3.org/2001/XMLSchema-instance" xmlns:xsd="http://www.w3.org/2001/XMLSchema" xmlns="http://www.boldonjames.com/2008/01/sie/internal/label" sislVersion="0" policy="a10f9ac0-5937-4b4f-b459-96aedd9ed2c5">
  <element uid="id_classification_eusecret" value=""/>
  <element uid="cefbaa69-3bfa-4b56-8d22-6839cb7b06d0" value=""/>
</sisl>
</file>

<file path=customXml/item2.xml>
</file>

<file path=customXml/itemProps1.xml><?xml version="1.0" encoding="utf-8"?>
<ds:datastoreItem xmlns:ds="http://schemas.openxmlformats.org/officeDocument/2006/customXml" ds:itemID="{F1CA178B-F892-434D-ABF0-D52688519EB1}">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1A825222-7BD6-49C0-9544-DA29A7BA966F}">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1725</TotalTime>
  <Words>3820</Words>
  <Application>Microsoft Office PowerPoint</Application>
  <PresentationFormat>On-screen Show (4:3)</PresentationFormat>
  <Paragraphs>664</Paragraphs>
  <Slides>27</Slides>
  <Notes>27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27</vt:i4>
      </vt:variant>
    </vt:vector>
  </HeadingPairs>
  <TitlesOfParts>
    <vt:vector size="40" baseType="lpstr">
      <vt:lpstr>EYInterstate</vt:lpstr>
      <vt:lpstr>MS PGothic</vt:lpstr>
      <vt:lpstr>Arial</vt:lpstr>
      <vt:lpstr>Arial Narrow</vt:lpstr>
      <vt:lpstr>Calibri</vt:lpstr>
      <vt:lpstr>Cambria Math</vt:lpstr>
      <vt:lpstr>Courier New</vt:lpstr>
      <vt:lpstr>Georgia</vt:lpstr>
      <vt:lpstr>Helvetica</vt:lpstr>
      <vt:lpstr>Verdana</vt:lpstr>
      <vt:lpstr>Wingdings</vt:lpstr>
      <vt:lpstr>6_Custom Design</vt:lpstr>
      <vt:lpstr>1_Custom Design</vt:lpstr>
      <vt:lpstr>Merck Animal Health Forecasting Project Cornell University - Final Presentation</vt:lpstr>
      <vt:lpstr>Agenda Demand Forecasting </vt:lpstr>
      <vt:lpstr>Project Charter Demand Forecasting </vt:lpstr>
      <vt:lpstr>Methodology Approach for Modeling</vt:lpstr>
      <vt:lpstr>PowerPoint Presentation</vt:lpstr>
      <vt:lpstr>Mature Product Forecast Nobivac Model</vt:lpstr>
      <vt:lpstr>Mature Product Forecast Nobivac Model</vt:lpstr>
      <vt:lpstr>Mature Product Forecast Nobivac Insights </vt:lpstr>
      <vt:lpstr>New Product Forecast Activyl Model</vt:lpstr>
      <vt:lpstr>New Product Forecast Activyl Model</vt:lpstr>
      <vt:lpstr>New Product Forecast Activyl Insights </vt:lpstr>
      <vt:lpstr>Wrap-up</vt:lpstr>
      <vt:lpstr>PowerPoint Presentation</vt:lpstr>
      <vt:lpstr>Appendix 1 - Nobivac Sales In – Driving Factors Analysis</vt:lpstr>
      <vt:lpstr>Appendix 2.Forecasting Models - Activyl</vt:lpstr>
      <vt:lpstr>Appendix 3.Activyl Sales In – Inventory Analysis</vt:lpstr>
      <vt:lpstr>PowerPoint Presentation</vt:lpstr>
      <vt:lpstr>Appendix 3– Activyl Time to Maturity – Inventory Analysis</vt:lpstr>
      <vt:lpstr>Appendix 4. – Nobivac Clustering </vt:lpstr>
      <vt:lpstr>PowerPoint Presentation</vt:lpstr>
      <vt:lpstr>PowerPoint Presentation</vt:lpstr>
      <vt:lpstr>PowerPoint Presentation</vt:lpstr>
      <vt:lpstr>Appendix 5 – Activyl Clustering by Type </vt:lpstr>
      <vt:lpstr>Appendix 5 – Activyl Clustering by Size </vt:lpstr>
      <vt:lpstr>Appendix 5– Activyl Clustering by Size &amp; Type </vt:lpstr>
      <vt:lpstr>PowerPoint Presentation</vt:lpstr>
      <vt:lpstr>PowerPoint Presentation</vt:lpstr>
    </vt:vector>
  </TitlesOfParts>
  <Company>Merck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Merck Animal Health Forecasting Project Final Presentation</dc:title>
  <dc:creator>Merck &amp; Co., Inc.</dc:creator>
  <cp:lastModifiedBy>Message Center</cp:lastModifiedBy>
  <cp:revision>331</cp:revision>
  <dcterms:created xsi:type="dcterms:W3CDTF">2016-05-16T19:17:21Z</dcterms:created>
  <dcterms:modified xsi:type="dcterms:W3CDTF">2016-05-19T15:13:21Z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c3a5bfa7-3b00-4e88-9f4f-934d54b2247b</vt:lpwstr>
  </property>
  <property fmtid="{D5CDD505-2E9C-101B-9397-08002B2CF9AE}" pid="3" name="bjSaver">
    <vt:lpwstr>qFDyJuv1L8S4iIxyfvafoWKh51aHApS3</vt:lpwstr>
  </property>
  <property fmtid="{D5CDD505-2E9C-101B-9397-08002B2CF9AE}" pid="4" name="_NewReviewCycle">
    <vt:lpwstr/>
  </property>
  <property fmtid="{D5CDD505-2E9C-101B-9397-08002B2CF9AE}" pid="5" name="bjDocumentLabelXML">
    <vt:lpwstr>&lt;?xml version="1.0" encoding="us-ascii"?&gt;&lt;sisl xmlns:xsi="http://www.w3.org/2001/XMLSchema-instance" xmlns:xsd="http://www.w3.org/2001/XMLSchema" sislVersion="0" policy="a10f9ac0-5937-4b4f-b459-96aedd9ed2c5" xmlns="http://www.boldonjames.com/2008/01/sie/i</vt:lpwstr>
  </property>
  <property fmtid="{D5CDD505-2E9C-101B-9397-08002B2CF9AE}" pid="6" name="bjDocumentLabelXML-0">
    <vt:lpwstr>nternal/label"&gt;&lt;element uid="id_classification_eusecret" value="" /&gt;&lt;element uid="cefbaa69-3bfa-4b56-8d22-6839cb7b06d0" value="" /&gt;&lt;/sisl&gt;</vt:lpwstr>
  </property>
  <property fmtid="{D5CDD505-2E9C-101B-9397-08002B2CF9AE}" pid="7" name="bjDocumentSecurityLabel">
    <vt:lpwstr>Confidential</vt:lpwstr>
  </property>
  <property fmtid="{D5CDD505-2E9C-101B-9397-08002B2CF9AE}" pid="8" name="MerckMetadataExchange">
    <vt:lpwstr>!$MRK@Confidential-Footer-Left</vt:lpwstr>
  </property>
  <property fmtid="{D5CDD505-2E9C-101B-9397-08002B2CF9AE}" pid="9" name="_AdHocReviewCycleID">
    <vt:i4>2026449999</vt:i4>
  </property>
  <property fmtid="{D5CDD505-2E9C-101B-9397-08002B2CF9AE}" pid="10" name="_EmailSubject">
    <vt:lpwstr>Final Presentation</vt:lpwstr>
  </property>
  <property fmtid="{D5CDD505-2E9C-101B-9397-08002B2CF9AE}" pid="11" name="_AuthorEmail">
    <vt:lpwstr>sijia.guo@merck.com</vt:lpwstr>
  </property>
  <property fmtid="{D5CDD505-2E9C-101B-9397-08002B2CF9AE}" pid="12" name="_AuthorEmailDisplayName">
    <vt:lpwstr>Guo, Sijia</vt:lpwstr>
  </property>
  <property fmtid="{D5CDD505-2E9C-101B-9397-08002B2CF9AE}" pid="13" name="_PreviousAdHocReviewCycleID">
    <vt:i4>2026449999</vt:i4>
  </property>
</Properties>
</file>