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2"/>
    <p:sldMasterId id="2147483683" r:id="rId3"/>
  </p:sldMasterIdLst>
  <p:notesMasterIdLst>
    <p:notesMasterId r:id="rId9"/>
  </p:notesMasterIdLst>
  <p:handoutMasterIdLst>
    <p:handoutMasterId r:id="rId10"/>
  </p:handoutMasterIdLst>
  <p:sldIdLst>
    <p:sldId id="256" r:id="rId4"/>
    <p:sldId id="257" r:id="rId5"/>
    <p:sldId id="274" r:id="rId6"/>
    <p:sldId id="272" r:id="rId7"/>
    <p:sldId id="275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34250-82F7-4CDE-8187-C5231038377C}">
  <a:tblStyle styleId="{EEA34250-82F7-4CDE-8187-C5231038377C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  <a:tblStyle styleId="{252C0C22-0B09-4538-AB0A-26EACF4AE4C5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80446" autoAdjust="0"/>
  </p:normalViewPr>
  <p:slideViewPr>
    <p:cSldViewPr snapToGrid="0">
      <p:cViewPr>
        <p:scale>
          <a:sx n="73" d="100"/>
          <a:sy n="73" d="100"/>
        </p:scale>
        <p:origin x="78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7E5E7-ADB9-4E74-96A7-7EC34D9DDF71}" type="datetimeFigureOut">
              <a:rPr lang="en-US" smtClean="0"/>
              <a:t>4/7/2016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78B04-D478-4719-AB4A-2BB921D9E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4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5007520"/>
      </p:ext>
    </p:extLst>
  </p:cSld>
  <p:clrMap bg1="lt1" tx1="dk1" bg2="dk2" tx2="lt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3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presenting to the client, please briefly introduce yourselves first and introduce what part have you been working on in this project.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616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presenting to the client, please briefly introduce yourselves first and introduce what part have you been working on in this project.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92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presenting to the client, please briefly introduce yourselves first and introduce what part have you been working on in this project.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799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12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presenting to the client, please briefly introduce yourselves first and introduce what part have you been working on in this project.</a:t>
            </a: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mardi 5 avril 2016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62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" name="Shape 1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Shape 13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7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ubTitle" idx="1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1" name="Shape 211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8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small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ct val="25000"/>
              <a:buFont typeface="Arial"/>
              <a:buNone/>
            </a:pPr>
            <a:r>
              <a:rPr lang="en-US" sz="12200" b="0" i="0" u="none" strike="noStrike" cap="none">
                <a:solidFill>
                  <a:srgbClr val="1CADE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1" name="Shape 24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7" name="Shape 247"/>
          <p:cNvSpPr txBox="1">
            <a:spLocks noGrp="1"/>
          </p:cNvSpPr>
          <p:nvPr>
            <p:ph type="body" idx="2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3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49" name="Shape 249"/>
          <p:cNvSpPr txBox="1">
            <a:spLocks noGrp="1"/>
          </p:cNvSpPr>
          <p:nvPr>
            <p:ph type="body" idx="4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52" name="Shape 252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4" name="Shape 25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5" name="Shape 25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0" name="Shape 260"/>
          <p:cNvSpPr>
            <a:spLocks noGrp="1"/>
          </p:cNvSpPr>
          <p:nvPr>
            <p:ph type="pic" idx="2"/>
          </p:nvPr>
        </p:nvSpPr>
        <p:spPr>
          <a:xfrm>
            <a:off x="652462" y="2209800"/>
            <a:ext cx="2940049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body" idx="4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3" name="Shape 263"/>
          <p:cNvSpPr>
            <a:spLocks noGrp="1"/>
          </p:cNvSpPr>
          <p:nvPr>
            <p:ph type="pic" idx="5"/>
          </p:nvPr>
        </p:nvSpPr>
        <p:spPr>
          <a:xfrm>
            <a:off x="3889373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body" idx="6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5" name="Shape 265"/>
          <p:cNvSpPr txBox="1">
            <a:spLocks noGrp="1"/>
          </p:cNvSpPr>
          <p:nvPr>
            <p:ph type="body" idx="7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2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9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cxnSp>
        <p:nvCxnSpPr>
          <p:cNvPr id="268" name="Shape 268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Shape 269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Shape 27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2" name="Shape 272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76" name="Shape 27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7" name="Shape 27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8" name="Shape 27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>
            <a:spLocks noGrp="1"/>
          </p:cNvSpPr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3" name="Shape 2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4" name="Shape 2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3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4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20446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6763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676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36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399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24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Shape 80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657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666"/>
                </a:srgbClr>
              </a:gs>
              <a:gs pos="36000">
                <a:srgbClr val="F1F3F4">
                  <a:alpha val="5882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5E676B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Shape 148"/>
          <p:cNvPicPr preferRelativeResize="0"/>
          <p:nvPr/>
        </p:nvPicPr>
        <p:blipFill rotWithShape="1">
          <a:blip r:embed="rId18">
            <a:alphaModFix/>
          </a:blip>
          <a:srcRect l="3613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Shape 149"/>
          <p:cNvPicPr preferRelativeResize="0"/>
          <p:nvPr/>
        </p:nvPicPr>
        <p:blipFill rotWithShape="1">
          <a:blip r:embed="rId19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Shape 150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F1F3F4">
                  <a:alpha val="6666"/>
                </a:srgbClr>
              </a:gs>
              <a:gs pos="36000">
                <a:srgbClr val="F1F3F4">
                  <a:alpha val="5882"/>
                </a:srgbClr>
              </a:gs>
              <a:gs pos="69000">
                <a:srgbClr val="F1F3F4">
                  <a:alpha val="0"/>
                </a:srgbClr>
              </a:gs>
              <a:gs pos="100000">
                <a:srgbClr val="F1F3F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1" name="Shape 151"/>
          <p:cNvPicPr preferRelativeResize="0"/>
          <p:nvPr/>
        </p:nvPicPr>
        <p:blipFill rotWithShape="1">
          <a:blip r:embed="rId20">
            <a:alphaModFix/>
          </a:blip>
          <a:srcRect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 rotWithShape="1">
          <a:blip r:embed="rId21">
            <a:alphaModFix/>
          </a:blip>
          <a:srcRect b="2332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Questrial"/>
              <a:buNone/>
              <a:defRPr sz="42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9430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473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74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747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Questrial"/>
              <a:buNone/>
            </a:pPr>
            <a:fld id="{00000000-1234-1234-1234-123412341234}" type="slidenum">
              <a:rPr lang="en-US" sz="28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n-US" sz="2800" b="0" i="0" u="none" strike="noStrike" cap="none">
              <a:solidFill>
                <a:srgbClr val="888888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1212308" y="1759768"/>
            <a:ext cx="9753599" cy="23875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55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/>
            </a:r>
            <a:br>
              <a:rPr lang="en-US" sz="32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-US" sz="32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Week 13 Updates</a:t>
            </a:r>
            <a:endParaRPr lang="en-US" sz="32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subTitle" idx="1"/>
          </p:nvPr>
        </p:nvSpPr>
        <p:spPr>
          <a:xfrm>
            <a:off x="1511983" y="4705625"/>
            <a:ext cx="9259614" cy="21523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Team: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Abhishek Dixit, Benjamin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Elbaz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,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Anqi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Huang, Shuang Wei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Advisor: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Kris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Iyer</a:t>
            </a:r>
            <a:endParaRPr lang="en-US" sz="24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Date: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000" b="0" i="0" u="none" strike="noStrike" cap="none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APR </a:t>
            </a:r>
            <a:r>
              <a:rPr lang="en-US" sz="2000" b="0" i="0" u="none" strike="noStrike" cap="none" dirty="0" smtClean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7</a:t>
            </a:r>
            <a:r>
              <a:rPr lang="en-US" sz="2000" b="0" i="0" u="none" strike="noStrike" cap="none" baseline="30000" dirty="0" smtClean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lang="en-US" sz="2400" b="0" i="0" u="none" strike="noStrike" cap="none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, 2016</a:t>
            </a: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3552107" y="148167"/>
            <a:ext cx="2131103" cy="1201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Shape 2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89107" y="536983"/>
            <a:ext cx="2498242" cy="722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/>
          <p:cNvPicPr preferRelativeResize="0"/>
          <p:nvPr/>
        </p:nvPicPr>
        <p:blipFill rotWithShape="1">
          <a:blip r:embed="rId5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4814993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2"/>
              </a:buClr>
              <a:buSzPct val="25000"/>
              <a:buFont typeface="Questrial"/>
              <a:buNone/>
            </a:pPr>
            <a:r>
              <a:rPr lang="en-US" sz="3200" b="1" dirty="0" smtClean="0"/>
              <a:t>Agenda</a:t>
            </a:r>
            <a:endParaRPr lang="en-US" sz="3200" b="1" i="0" u="none" strike="noStrike" cap="none" dirty="0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593870" y="1290528"/>
            <a:ext cx="9344640" cy="5247432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1 </a:t>
            </a:r>
            <a:r>
              <a:rPr lang="en-US" sz="2400" b="1" i="0" u="none" strike="noStrike" cap="none" dirty="0" smtClean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– Sales In Data Analysis</a:t>
            </a:r>
          </a:p>
          <a:p>
            <a:pPr lvl="0" indent="-342900">
              <a:spcBef>
                <a:spcPts val="0"/>
              </a:spcBef>
            </a:pPr>
            <a:endParaRPr lang="en-US" sz="2400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 indent="-342900">
              <a:spcBef>
                <a:spcPts val="0"/>
              </a:spcBef>
            </a:pPr>
            <a:r>
              <a:rPr lang="en-US" sz="2400" b="1" dirty="0" smtClean="0"/>
              <a:t>2 </a:t>
            </a:r>
            <a:r>
              <a:rPr lang="en-US" sz="2400" b="1" dirty="0" smtClean="0"/>
              <a:t>– 8-Month </a:t>
            </a:r>
            <a:r>
              <a:rPr lang="en-US" sz="2400" b="1" dirty="0" smtClean="0"/>
              <a:t>Forecast </a:t>
            </a:r>
            <a:r>
              <a:rPr lang="en-US" sz="2400" b="1" dirty="0" smtClean="0"/>
              <a:t>Sales In &amp; Sales </a:t>
            </a:r>
            <a:r>
              <a:rPr lang="en-US" sz="2400" b="1" dirty="0" smtClean="0"/>
              <a:t>Out Results </a:t>
            </a:r>
            <a:endParaRPr lang="en-US" sz="2400" b="1" dirty="0"/>
          </a:p>
          <a:p>
            <a:pPr lvl="1" indent="-342900">
              <a:buSzPct val="80000"/>
            </a:pPr>
            <a:endParaRPr lang="en-US" sz="2200" b="1" i="0" u="none" strike="noStrike" cap="none" dirty="0" smtClean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/>
            <a:r>
              <a:rPr lang="en-US" sz="2400" b="1" dirty="0" smtClean="0"/>
              <a:t>3</a:t>
            </a:r>
            <a:r>
              <a:rPr lang="en-US" sz="2400" b="1" dirty="0" smtClean="0"/>
              <a:t> </a:t>
            </a:r>
            <a:r>
              <a:rPr lang="en-US" sz="2400" b="1" dirty="0" smtClean="0"/>
              <a:t>– </a:t>
            </a:r>
            <a:r>
              <a:rPr lang="en-US" sz="2400" b="1" dirty="0"/>
              <a:t>Questions from Midterm Presentation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endParaRPr lang="en-US" sz="2400" b="1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2980267" y="293712"/>
            <a:ext cx="5993916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/>
            <a:r>
              <a:rPr lang="en-US" sz="3200" b="1" dirty="0">
                <a:solidFill>
                  <a:schemeClr val="dk1"/>
                </a:solidFill>
              </a:rPr>
              <a:t>1 – Sales In Data Analysis</a:t>
            </a: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1593870" y="1290528"/>
            <a:ext cx="9344640" cy="5247432"/>
          </a:xfrm>
          <a:prstGeom prst="rect">
            <a:avLst/>
          </a:prstGeom>
          <a:noFill/>
          <a:ln w="9525" cap="flat" cmpd="sng">
            <a:solidFill>
              <a:srgbClr val="A0ACB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spcBef>
                <a:spcPts val="0"/>
              </a:spcBef>
            </a:pPr>
            <a:r>
              <a:rPr lang="en-US" sz="2400" b="1" dirty="0" smtClean="0"/>
              <a:t>Old Sales In Data:</a:t>
            </a:r>
            <a:r>
              <a:rPr lang="en-US" sz="2400" dirty="0"/>
              <a:t> </a:t>
            </a:r>
            <a:r>
              <a:rPr lang="en-US" sz="2400" dirty="0" smtClean="0"/>
              <a:t>January 2013 to November 2015</a:t>
            </a:r>
          </a:p>
          <a:p>
            <a:pPr lvl="0" indent="-342900">
              <a:spcBef>
                <a:spcPts val="0"/>
              </a:spcBef>
            </a:pPr>
            <a:endParaRPr lang="en-US" sz="2400" dirty="0" smtClean="0"/>
          </a:p>
          <a:p>
            <a:pPr lvl="0" indent="-342900">
              <a:spcBef>
                <a:spcPts val="0"/>
              </a:spcBef>
            </a:pPr>
            <a:r>
              <a:rPr lang="en-US" sz="2400" b="1" dirty="0" smtClean="0"/>
              <a:t>New Sales In Data: </a:t>
            </a:r>
          </a:p>
          <a:p>
            <a:pPr lvl="1" indent="-342900">
              <a:spcBef>
                <a:spcPts val="0"/>
              </a:spcBef>
            </a:pPr>
            <a:r>
              <a:rPr lang="en-US" sz="2400" dirty="0" smtClean="0"/>
              <a:t>Same data for 2013</a:t>
            </a:r>
          </a:p>
          <a:p>
            <a:pPr lvl="1" indent="-342900">
              <a:spcBef>
                <a:spcPts val="0"/>
              </a:spcBef>
            </a:pPr>
            <a:r>
              <a:rPr lang="en-US" sz="2400" dirty="0" smtClean="0"/>
              <a:t>Updated data for 2014.1 ~2016.3</a:t>
            </a:r>
            <a:endParaRPr lang="en-US" sz="2400" i="0" u="none" strike="noStrike" cap="none" dirty="0">
              <a:solidFill>
                <a:schemeClr val="dk1"/>
              </a:solidFill>
              <a:sym typeface="Questrial"/>
            </a:endParaRPr>
          </a:p>
        </p:txBody>
      </p: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4403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9" y="293713"/>
            <a:ext cx="8537787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tx1"/>
                </a:solidFill>
              </a:rPr>
              <a:t>1 </a:t>
            </a:r>
            <a:r>
              <a:rPr lang="en-US" sz="3200" b="1" dirty="0" smtClean="0">
                <a:solidFill>
                  <a:schemeClr val="tx1"/>
                </a:solidFill>
              </a:rPr>
              <a:t>– Sales In Data Analysis</a:t>
            </a:r>
            <a:endParaRPr lang="en-US" sz="3200" b="1" i="0" u="none" strike="noStrike" cap="none" dirty="0">
              <a:solidFill>
                <a:schemeClr val="tx1"/>
              </a:solidFill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874519" y="1724974"/>
            <a:ext cx="10594670" cy="4794162"/>
            <a:chOff x="245870" y="1125108"/>
            <a:chExt cx="11721339" cy="533687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1" r="49749" b="2637"/>
            <a:stretch/>
          </p:blipFill>
          <p:spPr>
            <a:xfrm>
              <a:off x="245870" y="1125108"/>
              <a:ext cx="5706046" cy="533687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18" r="49532"/>
            <a:stretch/>
          </p:blipFill>
          <p:spPr>
            <a:xfrm>
              <a:off x="6407382" y="1127976"/>
              <a:ext cx="5559827" cy="5331141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1325879" y="1358537"/>
            <a:ext cx="457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Sales In Plots from (2013.1~2015.11)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799" y="1417197"/>
            <a:ext cx="457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Sales In Plots from (2013.1~2016.3)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704012" y="4127863"/>
            <a:ext cx="1698172" cy="8882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8165494" y="4122055"/>
            <a:ext cx="1698172" cy="8882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05840" y="4879362"/>
            <a:ext cx="1698172" cy="8882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9971" y="4863276"/>
            <a:ext cx="1698172" cy="8882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8160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1325879" y="293713"/>
            <a:ext cx="8537787" cy="6635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>
              <a:buSzPct val="25000"/>
            </a:pPr>
            <a:r>
              <a:rPr lang="en-US" sz="3200" b="1" dirty="0">
                <a:solidFill>
                  <a:schemeClr val="tx1"/>
                </a:solidFill>
              </a:rPr>
              <a:t>1 </a:t>
            </a:r>
            <a:r>
              <a:rPr lang="en-US" sz="3200" b="1" dirty="0" smtClean="0">
                <a:solidFill>
                  <a:schemeClr val="tx1"/>
                </a:solidFill>
              </a:rPr>
              <a:t>– Sales In Data Analysis Cont.</a:t>
            </a:r>
            <a:endParaRPr lang="en-US" sz="3200" b="1" i="0" u="none" strike="noStrike" cap="none" dirty="0">
              <a:solidFill>
                <a:schemeClr val="tx1"/>
              </a:solidFill>
              <a:sym typeface="Questrial"/>
            </a:endParaRPr>
          </a:p>
        </p:txBody>
      </p:sp>
      <p:cxnSp>
        <p:nvCxnSpPr>
          <p:cNvPr id="306" name="Shape 306"/>
          <p:cNvCxnSpPr/>
          <p:nvPr/>
        </p:nvCxnSpPr>
        <p:spPr>
          <a:xfrm>
            <a:off x="1325879" y="957287"/>
            <a:ext cx="10641330" cy="0"/>
          </a:xfrm>
          <a:prstGeom prst="straightConnector1">
            <a:avLst/>
          </a:prstGeom>
          <a:noFill/>
          <a:ln w="9525" cap="rnd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08" name="Shape 308"/>
          <p:cNvPicPr preferRelativeResize="0"/>
          <p:nvPr/>
        </p:nvPicPr>
        <p:blipFill rotWithShape="1">
          <a:blip r:embed="rId3">
            <a:alphaModFix/>
          </a:blip>
          <a:srcRect r="70374"/>
          <a:stretch/>
        </p:blipFill>
        <p:spPr>
          <a:xfrm>
            <a:off x="40147" y="57928"/>
            <a:ext cx="1285732" cy="1107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jClassifierImageBottom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6519136"/>
            <a:ext cx="792549" cy="326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25879" y="1358537"/>
            <a:ext cx="457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 Sales In Plots from (2013.1~2015.11)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781799" y="1417197"/>
            <a:ext cx="4578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 Sales In Plots from (2013.1~2016.3)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68915" y="1776617"/>
            <a:ext cx="11698294" cy="4610488"/>
            <a:chOff x="395849" y="1694224"/>
            <a:chExt cx="11698294" cy="461048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23" t="3706" r="113" b="17130"/>
            <a:stretch/>
          </p:blipFill>
          <p:spPr>
            <a:xfrm>
              <a:off x="395849" y="1724974"/>
              <a:ext cx="5747918" cy="4579738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44" t="3750" b="16686"/>
            <a:stretch/>
          </p:blipFill>
          <p:spPr>
            <a:xfrm>
              <a:off x="6248523" y="1694224"/>
              <a:ext cx="5845620" cy="4579738"/>
            </a:xfrm>
            <a:prstGeom prst="rect">
              <a:avLst/>
            </a:prstGeom>
          </p:spPr>
        </p:pic>
        <p:sp>
          <p:nvSpPr>
            <p:cNvPr id="8" name="Oval 7"/>
            <p:cNvSpPr/>
            <p:nvPr/>
          </p:nvSpPr>
          <p:spPr>
            <a:xfrm>
              <a:off x="10395971" y="4371433"/>
              <a:ext cx="1698172" cy="88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8284807" y="4371433"/>
              <a:ext cx="1826383" cy="88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420722" y="4436140"/>
              <a:ext cx="1698172" cy="88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381295" y="4436140"/>
              <a:ext cx="1698172" cy="88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4731" y="1989863"/>
              <a:ext cx="1698172" cy="88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412649" y="1989863"/>
              <a:ext cx="1698172" cy="88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47038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
</file>

<file path=customXml/itemProps1.xml><?xml version="1.0" encoding="utf-8"?>
<ds:datastoreItem xmlns:ds="http://schemas.openxmlformats.org/officeDocument/2006/customXml" ds:itemID="{4380E61B-DA5C-4E75-B8EC-A6A32CA8E40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253</Words>
  <Application>Microsoft Office PowerPoint</Application>
  <PresentationFormat>Widescreen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Noto Sans Symbols</vt:lpstr>
      <vt:lpstr>Questrial</vt:lpstr>
      <vt:lpstr>Times New Roman</vt:lpstr>
      <vt:lpstr>1_Ion</vt:lpstr>
      <vt:lpstr>Ion</vt:lpstr>
      <vt:lpstr>PowerPoint Presentation</vt:lpstr>
      <vt:lpstr>Agenda</vt:lpstr>
      <vt:lpstr>1 – Sales In Data Analysis</vt:lpstr>
      <vt:lpstr>1 – Sales In Data Analysis</vt:lpstr>
      <vt:lpstr>1 – Sales In Data Analysis 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Kandwal, Tushar</dc:creator>
  <cp:lastModifiedBy>Shuang Wei</cp:lastModifiedBy>
  <cp:revision>41</cp:revision>
  <cp:lastPrinted>2016-04-05T18:37:54Z</cp:lastPrinted>
  <dcterms:modified xsi:type="dcterms:W3CDTF">2016-04-08T01:55:00Z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63893e48-4be9-4090-878e-86eb989263b8</vt:lpwstr>
  </property>
  <property fmtid="{D5CDD505-2E9C-101B-9397-08002B2CF9AE}" pid="3" name="bjSaver">
    <vt:lpwstr>qFDyJuv1L8S4iIxyfvafoWKh51aHApS3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uid="id_classification_euconfidential" value="" /&gt;&lt;element uid="cefbaa69-3bfa-4b56-8d22-6839cb7b06d0" value="" /&gt;&lt;/sisl&gt;</vt:lpwstr>
  </property>
  <property fmtid="{D5CDD505-2E9C-101B-9397-08002B2CF9AE}" pid="6" name="bjDocumentSecurityLabel">
    <vt:lpwstr>Proprietary</vt:lpwstr>
  </property>
  <property fmtid="{D5CDD505-2E9C-101B-9397-08002B2CF9AE}" pid="7" name="MerckMetadataExchange">
    <vt:lpwstr>!$MRK@Proprietary-Footer-Left</vt:lpwstr>
  </property>
  <property fmtid="{D5CDD505-2E9C-101B-9397-08002B2CF9AE}" pid="8" name="_AdHocReviewCycleID">
    <vt:i4>404661831</vt:i4>
  </property>
  <property fmtid="{D5CDD505-2E9C-101B-9397-08002B2CF9AE}" pid="9" name="_NewReviewCycle">
    <vt:lpwstr/>
  </property>
  <property fmtid="{D5CDD505-2E9C-101B-9397-08002B2CF9AE}" pid="10" name="_EmailSubject">
    <vt:lpwstr>Cornell Slides Notes</vt:lpwstr>
  </property>
  <property fmtid="{D5CDD505-2E9C-101B-9397-08002B2CF9AE}" pid="11" name="_AuthorEmail">
    <vt:lpwstr>tushar.kandwal@merck.com</vt:lpwstr>
  </property>
  <property fmtid="{D5CDD505-2E9C-101B-9397-08002B2CF9AE}" pid="12" name="_AuthorEmailDisplayName">
    <vt:lpwstr>Kandwal, Tushar</vt:lpwstr>
  </property>
</Properties>
</file>