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2"/>
    <p:sldMasterId id="214748368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8" r:id="rId6"/>
    <p:sldId id="266" r:id="rId7"/>
    <p:sldId id="267" r:id="rId8"/>
    <p:sldId id="262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34250-82F7-4CDE-8187-C5231038377C}">
  <a:tblStyle styleId="{EEA34250-82F7-4CDE-8187-C5231038377C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52C0C22-0B09-4538-AB0A-26EACF4AE4C5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80438" autoAdjust="0"/>
  </p:normalViewPr>
  <p:slideViewPr>
    <p:cSldViewPr snapToGrid="0">
      <p:cViewPr varScale="1">
        <p:scale>
          <a:sx n="56" d="100"/>
          <a:sy n="56" d="100"/>
        </p:scale>
        <p:origin x="10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7E5E7-ADB9-4E74-96A7-7EC34D9DDF71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78B04-D478-4719-AB4A-2BB921D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4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007520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316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889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85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61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3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2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12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053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48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398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86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80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7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30" name="Shape 13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7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52" name="Shape 252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Shape 25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68" name="Shape 268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Shape 27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5E676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8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9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F1F3F4">
                  <a:alpha val="6666"/>
                </a:srgbClr>
              </a:gs>
              <a:gs pos="36000">
                <a:srgbClr val="F1F3F4">
                  <a:alpha val="5882"/>
                </a:srgbClr>
              </a:gs>
              <a:gs pos="69000">
                <a:srgbClr val="F1F3F4">
                  <a:alpha val="0"/>
                </a:srgbClr>
              </a:gs>
              <a:gs pos="100000">
                <a:srgbClr val="F1F3F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0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21">
            <a:alphaModFix/>
          </a:blip>
          <a:srcRect b="2332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5E676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17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18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F1F3F4">
                  <a:alpha val="6666"/>
                </a:srgbClr>
              </a:gs>
              <a:gs pos="36000">
                <a:srgbClr val="F1F3F4">
                  <a:alpha val="5882"/>
                </a:srgbClr>
              </a:gs>
              <a:gs pos="69000">
                <a:srgbClr val="F1F3F4">
                  <a:alpha val="0"/>
                </a:srgbClr>
              </a:gs>
              <a:gs pos="100000">
                <a:srgbClr val="F1F3F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19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20">
            <a:alphaModFix/>
          </a:blip>
          <a:srcRect b="2332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tiff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1212308" y="1759768"/>
            <a:ext cx="9753599" cy="2387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Merck Animal Health Forecasting Project</a:t>
            </a:r>
            <a:r>
              <a:rPr lang="en-US" sz="55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55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Week 14 Updates</a:t>
            </a:r>
            <a:endParaRPr lang="en-US" sz="32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ubTitle" idx="1"/>
          </p:nvPr>
        </p:nvSpPr>
        <p:spPr>
          <a:xfrm>
            <a:off x="1511983" y="4705625"/>
            <a:ext cx="9259614" cy="2152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Team: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Abhishek Dixit, Benjamin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Elbaz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Anqi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Huang, Shuang Wei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Advisor: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Kris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Iyer</a:t>
            </a:r>
            <a:endParaRPr lang="en-US"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Date: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000" b="0" i="0" u="none" strike="noStrike" cap="none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APR </a:t>
            </a:r>
            <a:r>
              <a:rPr lang="en-US" dirty="0" smtClean="0"/>
              <a:t>15</a:t>
            </a:r>
            <a:r>
              <a:rPr lang="en-US" sz="2000" b="0" i="0" u="none" strike="noStrike" cap="none" baseline="30000" dirty="0" smtClean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TH</a:t>
            </a:r>
            <a:r>
              <a:rPr lang="en-US" sz="2400" b="0" i="0" u="none" strike="noStrike" cap="none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, 2016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l="11951" t="21803" r="13183" b="19363"/>
          <a:stretch/>
        </p:blipFill>
        <p:spPr>
          <a:xfrm>
            <a:off x="3552107" y="148167"/>
            <a:ext cx="2131103" cy="1201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9107" y="536983"/>
            <a:ext cx="2498242" cy="72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/>
              <a:t>9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325878" y="347784"/>
            <a:ext cx="8766812" cy="7156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 algn="ctr"/>
            <a:r>
              <a:rPr lang="en-US" sz="3200" b="1" dirty="0" smtClean="0">
                <a:solidFill>
                  <a:schemeClr val="dk1"/>
                </a:solidFill>
              </a:rPr>
              <a:t>2 – New Approach (</a:t>
            </a:r>
            <a:r>
              <a:rPr lang="en-US" sz="3200" b="1" dirty="0" err="1" smtClean="0">
                <a:solidFill>
                  <a:schemeClr val="dk1"/>
                </a:solidFill>
              </a:rPr>
              <a:t>Sku</a:t>
            </a:r>
            <a:r>
              <a:rPr lang="en-US" sz="3200" b="1" dirty="0" smtClean="0">
                <a:solidFill>
                  <a:schemeClr val="dk1"/>
                </a:solidFill>
              </a:rPr>
              <a:t> 108760 as Example)</a:t>
            </a:r>
            <a:endParaRPr lang="en-US" sz="3200" b="1" dirty="0">
              <a:solidFill>
                <a:schemeClr val="dk1"/>
              </a:solidFill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29" y="1029504"/>
            <a:ext cx="5917701" cy="58157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40930" y="2320290"/>
            <a:ext cx="4423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Questrial"/>
              </a:rPr>
              <a:t>Red line</a:t>
            </a:r>
          </a:p>
          <a:p>
            <a:r>
              <a:rPr lang="en-US" sz="1800" dirty="0" smtClean="0">
                <a:latin typeface="Questrial"/>
              </a:rPr>
              <a:t>- Supply matches Demand</a:t>
            </a:r>
          </a:p>
          <a:p>
            <a:endParaRPr lang="en-US" sz="1800" dirty="0" smtClean="0">
              <a:latin typeface="Questrial"/>
            </a:endParaRPr>
          </a:p>
          <a:p>
            <a:endParaRPr lang="en-US" sz="1800" dirty="0">
              <a:latin typeface="Questrial"/>
            </a:endParaRPr>
          </a:p>
          <a:p>
            <a:endParaRPr lang="en-US" sz="1800" dirty="0" smtClean="0">
              <a:latin typeface="Questrial"/>
            </a:endParaRPr>
          </a:p>
          <a:p>
            <a:endParaRPr lang="en-US" sz="1800" dirty="0">
              <a:latin typeface="Questrial"/>
            </a:endParaRPr>
          </a:p>
          <a:p>
            <a:r>
              <a:rPr lang="en-US" sz="1800" dirty="0" smtClean="0">
                <a:latin typeface="Questrial"/>
              </a:rPr>
              <a:t>Green line</a:t>
            </a:r>
          </a:p>
          <a:p>
            <a:r>
              <a:rPr lang="en-US" sz="1800" dirty="0" smtClean="0">
                <a:latin typeface="Questrial"/>
              </a:rPr>
              <a:t>- Correlation between Net Sales In and Net Sales Out</a:t>
            </a:r>
            <a:endParaRPr lang="en-US" sz="1800" dirty="0">
              <a:latin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9268803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 smtClean="0"/>
              <a:t>10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325878" y="347784"/>
            <a:ext cx="8766812" cy="7156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 algn="ctr"/>
            <a:r>
              <a:rPr lang="en-US" sz="3200" b="1" dirty="0">
                <a:solidFill>
                  <a:schemeClr val="dk1"/>
                </a:solidFill>
              </a:rPr>
              <a:t>3</a:t>
            </a:r>
            <a:r>
              <a:rPr lang="en-US" sz="3200" b="1" dirty="0" smtClean="0">
                <a:solidFill>
                  <a:schemeClr val="dk1"/>
                </a:solidFill>
              </a:rPr>
              <a:t> – Questions and Next Steps</a:t>
            </a:r>
            <a:endParaRPr lang="en-US" sz="3200" b="1" dirty="0">
              <a:solidFill>
                <a:schemeClr val="dk1"/>
              </a:solidFill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211579" y="1007538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8763" y="1657561"/>
            <a:ext cx="107241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Questrial"/>
              </a:rPr>
              <a:t>Questions:</a:t>
            </a:r>
          </a:p>
          <a:p>
            <a:r>
              <a:rPr lang="en-US" sz="1800" dirty="0" smtClean="0">
                <a:latin typeface="Questrial"/>
              </a:rPr>
              <a:t>1. Errors in inventory data</a:t>
            </a:r>
          </a:p>
          <a:p>
            <a:pPr marL="342900" indent="-342900">
              <a:buAutoNum type="arabicParenBoth"/>
            </a:pPr>
            <a:r>
              <a:rPr lang="en-US" sz="1800" dirty="0" smtClean="0">
                <a:latin typeface="Questrial"/>
              </a:rPr>
              <a:t>Records error</a:t>
            </a:r>
          </a:p>
          <a:p>
            <a:pPr marL="342900" indent="-342900">
              <a:buAutoNum type="arabicParenBoth"/>
            </a:pPr>
            <a:r>
              <a:rPr lang="en-US" sz="1800" dirty="0" smtClean="0">
                <a:latin typeface="Questrial"/>
              </a:rPr>
              <a:t>Two distributor code correspond to One distributor description</a:t>
            </a:r>
          </a:p>
          <a:p>
            <a:r>
              <a:rPr lang="en-US" sz="1800" dirty="0" smtClean="0">
                <a:latin typeface="Questrial"/>
              </a:rPr>
              <a:t>(Example:  </a:t>
            </a:r>
            <a:r>
              <a:rPr lang="en-US" sz="1800" dirty="0" err="1" smtClean="0">
                <a:latin typeface="Questrial"/>
              </a:rPr>
              <a:t>Sku</a:t>
            </a:r>
            <a:r>
              <a:rPr lang="en-US" sz="1800" dirty="0" smtClean="0">
                <a:latin typeface="Questrial"/>
              </a:rPr>
              <a:t> 108760; 2014-06-21 &amp; 2015-03-21)</a:t>
            </a:r>
          </a:p>
          <a:p>
            <a:endParaRPr lang="en-US" sz="1800" dirty="0" smtClean="0">
              <a:latin typeface="Questrial"/>
            </a:endParaRPr>
          </a:p>
          <a:p>
            <a:r>
              <a:rPr lang="en-US" sz="1800" dirty="0" smtClean="0">
                <a:latin typeface="Questrial"/>
              </a:rPr>
              <a:t>2. External Market Data to use for </a:t>
            </a:r>
            <a:r>
              <a:rPr lang="en-US" sz="1800" dirty="0" err="1" smtClean="0">
                <a:latin typeface="Questrial"/>
              </a:rPr>
              <a:t>Activyl</a:t>
            </a:r>
            <a:endParaRPr lang="en-US" sz="1800" dirty="0" smtClean="0">
              <a:latin typeface="Questrial"/>
            </a:endParaRPr>
          </a:p>
          <a:p>
            <a:endParaRPr lang="en-US" sz="1800" dirty="0" smtClean="0">
              <a:latin typeface="Questrial"/>
            </a:endParaRPr>
          </a:p>
          <a:p>
            <a:endParaRPr lang="en-US" sz="1800" dirty="0" smtClean="0">
              <a:latin typeface="Questrial"/>
            </a:endParaRPr>
          </a:p>
          <a:p>
            <a:r>
              <a:rPr lang="en-US" sz="2400" b="1" dirty="0" smtClean="0">
                <a:latin typeface="Questrial"/>
              </a:rPr>
              <a:t>Next Step: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latin typeface="Questrial"/>
              </a:rPr>
              <a:t>Clean inventory data and do outlier analysis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latin typeface="Questrial"/>
              </a:rPr>
              <a:t>Incorporate Net Sales In and Net Sales Out in model</a:t>
            </a:r>
            <a:endParaRPr lang="en-US" sz="1800" dirty="0">
              <a:latin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8606458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980267" y="293712"/>
            <a:ext cx="4814993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smtClean="0"/>
              <a:t>Agenda</a:t>
            </a:r>
            <a:endParaRPr lang="en-US" sz="3200" b="1" i="0" u="none" strike="noStrike" cap="none" dirty="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593870" y="1290528"/>
            <a:ext cx="9344640" cy="5247432"/>
          </a:xfrm>
          <a:prstGeom prst="rect">
            <a:avLst/>
          </a:prstGeom>
          <a:noFill/>
          <a:ln w="9525" cap="flat" cmpd="sng">
            <a:solidFill>
              <a:srgbClr val="A0AC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One Model for all NOBIVAC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Skus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(Aggregate Level)</a:t>
            </a:r>
          </a:p>
          <a:p>
            <a:pPr lvl="0" indent="-342900">
              <a:spcBef>
                <a:spcPts val="0"/>
              </a:spcBef>
            </a:pPr>
            <a:endParaRPr lang="en-US" b="1" i="0" u="none" strike="noStrike" cap="none" dirty="0" smtClean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i="0" u="none" strike="noStrike" cap="none" dirty="0" smtClean="0">
                <a:solidFill>
                  <a:schemeClr val="dk1"/>
                </a:solidFill>
                <a:sym typeface="Questrial"/>
              </a:rPr>
              <a:t>Sales Out Results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endParaRPr lang="en-US" b="1" i="0" u="none" strike="noStrike" cap="none" dirty="0" smtClean="0">
              <a:solidFill>
                <a:schemeClr val="dk1"/>
              </a:solidFill>
              <a:sym typeface="Questrial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Sales In Results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b="1" i="0" u="none" strike="noStrike" cap="none" dirty="0" smtClean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i="0" u="none" strike="noStrike" cap="none" dirty="0" smtClean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indent="-342900">
              <a:spcBef>
                <a:spcPts val="0"/>
              </a:spcBef>
            </a:pPr>
            <a:r>
              <a:rPr lang="en-US" sz="2400" b="1" dirty="0" smtClean="0"/>
              <a:t> Modeling </a:t>
            </a:r>
            <a:r>
              <a:rPr lang="en-US" sz="2400" b="1" dirty="0" err="1" smtClean="0"/>
              <a:t>Activyl</a:t>
            </a:r>
            <a:r>
              <a:rPr lang="en-US" sz="2400" b="1" dirty="0" smtClean="0"/>
              <a:t> Sales In and Sales Out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/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Previous methods won’t work for </a:t>
            </a:r>
            <a:r>
              <a:rPr lang="en-US" b="1" dirty="0" err="1" smtClean="0"/>
              <a:t>Activyl</a:t>
            </a:r>
            <a:endParaRPr lang="en-US" b="1" dirty="0" smtClean="0"/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endParaRPr lang="en-US" b="1" dirty="0"/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New approach </a:t>
            </a:r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endParaRPr lang="en-US" b="1" dirty="0"/>
          </a:p>
          <a:p>
            <a:pPr marL="514350" lvl="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smtClean="0"/>
              <a:t>Questions and Next Step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/>
          </a:p>
          <a:p>
            <a:pPr lvl="1" indent="-342900">
              <a:buSzPct val="80000"/>
            </a:pPr>
            <a:endParaRPr lang="en-US" sz="2200" b="1" i="0" u="none" strike="noStrike" cap="none" dirty="0" smtClean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endParaRPr lang="en-US" sz="24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/>
              <a:t>2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320290" y="293712"/>
            <a:ext cx="7069895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3200" b="1" dirty="0">
                <a:solidFill>
                  <a:schemeClr val="dk1"/>
                </a:solidFill>
              </a:rPr>
              <a:t>One Model for all NOBIVAC </a:t>
            </a:r>
            <a:r>
              <a:rPr lang="en-US" sz="3200" b="1" dirty="0" smtClean="0">
                <a:solidFill>
                  <a:schemeClr val="dk1"/>
                </a:solidFill>
              </a:rPr>
              <a:t>SKUs</a:t>
            </a:r>
            <a:r>
              <a:rPr lang="en-US" sz="3200" b="1" dirty="0">
                <a:solidFill>
                  <a:schemeClr val="dk1"/>
                </a:solidFill>
              </a:rPr>
              <a:t/>
            </a:r>
            <a:br>
              <a:rPr lang="en-US" sz="3200" b="1" dirty="0">
                <a:solidFill>
                  <a:schemeClr val="dk1"/>
                </a:solidFill>
              </a:rPr>
            </a:br>
            <a:endParaRPr lang="en-US" sz="3200" b="1" i="0" u="none" strike="noStrike" cap="none" dirty="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25879" y="1367116"/>
            <a:ext cx="9589771" cy="5152019"/>
          </a:xfrm>
        </p:spPr>
        <p:txBody>
          <a:bodyPr/>
          <a:lstStyle/>
          <a:p>
            <a:pPr marL="101600" indent="0">
              <a:buNone/>
            </a:pPr>
            <a:r>
              <a:rPr lang="en-US" sz="1800" dirty="0" smtClean="0"/>
              <a:t>To predict </a:t>
            </a:r>
            <a:r>
              <a:rPr lang="en-US" sz="1800" dirty="0" err="1" smtClean="0"/>
              <a:t>Nobivac</a:t>
            </a:r>
            <a:r>
              <a:rPr lang="en-US" sz="1800" dirty="0" smtClean="0"/>
              <a:t> Sales Out:</a:t>
            </a:r>
          </a:p>
          <a:p>
            <a:r>
              <a:rPr lang="en-US" sz="1800" dirty="0" smtClean="0"/>
              <a:t>Aggregate all the SKUs’ Sales Out Doses by month</a:t>
            </a:r>
          </a:p>
          <a:p>
            <a:r>
              <a:rPr lang="en-US" sz="1800" dirty="0" smtClean="0"/>
              <a:t>Apply two models and compare performances:</a:t>
            </a:r>
          </a:p>
          <a:p>
            <a:pPr marL="101600" indent="0">
              <a:buNone/>
            </a:pPr>
            <a:r>
              <a:rPr lang="en-US" sz="1600" dirty="0" smtClean="0"/>
              <a:t>Model 1 – Use only historical Sales Out </a:t>
            </a:r>
          </a:p>
          <a:p>
            <a:pPr marL="101600" indent="0">
              <a:buNone/>
            </a:pPr>
            <a:r>
              <a:rPr lang="en-US" sz="1600" dirty="0" smtClean="0"/>
              <a:t>Model 2 – Use historical Sales Out &amp; Total Shipments as the external market data</a:t>
            </a:r>
          </a:p>
          <a:p>
            <a:pPr marL="101600" indent="0">
              <a:buNone/>
            </a:pPr>
            <a:endParaRPr lang="en-US" sz="1800" dirty="0"/>
          </a:p>
          <a:p>
            <a:pPr marL="101600" indent="0">
              <a:buNone/>
            </a:pPr>
            <a:r>
              <a:rPr lang="en-US" sz="1800" dirty="0"/>
              <a:t>To predict </a:t>
            </a:r>
            <a:r>
              <a:rPr lang="en-US" sz="1800" dirty="0" err="1"/>
              <a:t>Nobivac</a:t>
            </a:r>
            <a:r>
              <a:rPr lang="en-US" sz="1800" dirty="0"/>
              <a:t> Sales </a:t>
            </a:r>
            <a:r>
              <a:rPr lang="en-US" sz="1800" dirty="0" smtClean="0"/>
              <a:t>In:</a:t>
            </a:r>
          </a:p>
          <a:p>
            <a:r>
              <a:rPr lang="en-US" sz="1800" dirty="0"/>
              <a:t>Aggregate all the SKUs’ Sales </a:t>
            </a:r>
            <a:r>
              <a:rPr lang="en-US" sz="1800" dirty="0" smtClean="0"/>
              <a:t>In Doses and Average Inventory Doses </a:t>
            </a:r>
            <a:r>
              <a:rPr lang="en-US" sz="1800" dirty="0"/>
              <a:t>by month</a:t>
            </a:r>
          </a:p>
          <a:p>
            <a:r>
              <a:rPr lang="en-US" sz="1800" dirty="0" smtClean="0"/>
              <a:t>Apply four </a:t>
            </a:r>
            <a:r>
              <a:rPr lang="en-US" sz="1800" dirty="0"/>
              <a:t>models and compare performances:</a:t>
            </a:r>
          </a:p>
          <a:p>
            <a:pPr marL="101600" indent="0">
              <a:buNone/>
            </a:pPr>
            <a:r>
              <a:rPr lang="en-US" sz="1600" dirty="0"/>
              <a:t>Model 1 – Use only historical </a:t>
            </a:r>
            <a:r>
              <a:rPr lang="en-US" sz="1600" dirty="0" smtClean="0"/>
              <a:t>Sales In </a:t>
            </a:r>
          </a:p>
          <a:p>
            <a:pPr marL="101600" indent="0">
              <a:buNone/>
            </a:pPr>
            <a:r>
              <a:rPr lang="en-US" sz="1600" dirty="0" smtClean="0"/>
              <a:t>Model </a:t>
            </a:r>
            <a:r>
              <a:rPr lang="en-US" sz="1600" dirty="0"/>
              <a:t>2 – Use historical </a:t>
            </a:r>
            <a:r>
              <a:rPr lang="en-US" sz="1600" dirty="0" smtClean="0"/>
              <a:t>Sales In &amp; Sales Out model &amp; Inventory model</a:t>
            </a:r>
          </a:p>
          <a:p>
            <a:pPr marL="101600" indent="0">
              <a:buNone/>
            </a:pPr>
            <a:r>
              <a:rPr lang="en-US" sz="1600" dirty="0" smtClean="0"/>
              <a:t>Model 3 </a:t>
            </a:r>
            <a:r>
              <a:rPr lang="en-US" sz="1600" dirty="0"/>
              <a:t>–</a:t>
            </a:r>
            <a:r>
              <a:rPr lang="en-US" sz="1600" dirty="0" smtClean="0"/>
              <a:t> Use </a:t>
            </a:r>
            <a:r>
              <a:rPr lang="en-US" sz="1600" dirty="0"/>
              <a:t>historical Sales In &amp; Sales Out </a:t>
            </a:r>
            <a:r>
              <a:rPr lang="en-US" sz="1600" dirty="0" smtClean="0"/>
              <a:t>model</a:t>
            </a:r>
          </a:p>
          <a:p>
            <a:pPr marL="101600" indent="0">
              <a:buNone/>
            </a:pPr>
            <a:r>
              <a:rPr lang="en-US" sz="1600" dirty="0" smtClean="0"/>
              <a:t>Model 4 – Use historical Sales In &amp; Inventory model</a:t>
            </a:r>
          </a:p>
          <a:p>
            <a:pPr marL="101600" indent="0">
              <a:buNone/>
            </a:pPr>
            <a:r>
              <a:rPr lang="en-US" sz="1800" dirty="0" smtClean="0"/>
              <a:t> </a:t>
            </a:r>
          </a:p>
          <a:p>
            <a:pPr marL="101600" indent="0">
              <a:buNone/>
            </a:pPr>
            <a:endParaRPr lang="en-US" sz="1800" dirty="0"/>
          </a:p>
          <a:p>
            <a:pPr marL="1016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0265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/>
              <a:t>3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980267" y="293712"/>
            <a:ext cx="599391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3200" b="1" dirty="0">
                <a:solidFill>
                  <a:schemeClr val="dk1"/>
                </a:solidFill>
              </a:rPr>
              <a:t>1 – Sales </a:t>
            </a:r>
            <a:r>
              <a:rPr lang="en-US" sz="3200" b="1" dirty="0" smtClean="0">
                <a:solidFill>
                  <a:schemeClr val="dk1"/>
                </a:solidFill>
              </a:rPr>
              <a:t>Out Model </a:t>
            </a:r>
            <a:r>
              <a:rPr lang="en-US" sz="3200" b="1" dirty="0">
                <a:solidFill>
                  <a:schemeClr val="dk1"/>
                </a:solidFill>
              </a:rPr>
              <a:t>Analysis</a:t>
            </a: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72" y="3404967"/>
            <a:ext cx="4584589" cy="275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8580" y="1400603"/>
            <a:ext cx="3381525" cy="15610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7049" y="3404966"/>
            <a:ext cx="4584589" cy="275563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9085103" y="4533401"/>
            <a:ext cx="1112683" cy="14012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9350" y="1400606"/>
            <a:ext cx="4886794" cy="18158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SalesOut</a:t>
            </a:r>
            <a:r>
              <a:rPr lang="en-US" sz="1600" dirty="0" smtClean="0"/>
              <a:t> Model Selection Best Results:</a:t>
            </a:r>
          </a:p>
          <a:p>
            <a:endParaRPr lang="en-US" sz="1600" dirty="0" smtClean="0"/>
          </a:p>
          <a:p>
            <a:r>
              <a:rPr lang="en-US" sz="1600" b="1" dirty="0" smtClean="0"/>
              <a:t>Historical, </a:t>
            </a:r>
            <a:r>
              <a:rPr lang="en-US" sz="1600" b="1" dirty="0" err="1" smtClean="0"/>
              <a:t>SalesOut</a:t>
            </a:r>
            <a:r>
              <a:rPr lang="en-US" sz="1600" b="1" dirty="0" smtClean="0"/>
              <a:t>, &amp; External Model</a:t>
            </a:r>
          </a:p>
          <a:p>
            <a:endParaRPr lang="en-US" sz="1600" b="1" dirty="0"/>
          </a:p>
          <a:p>
            <a:r>
              <a:rPr lang="en-US" sz="1600" dirty="0" smtClean="0"/>
              <a:t>-Lowest Average Error Rate of </a:t>
            </a:r>
            <a:r>
              <a:rPr lang="en-US" sz="1600" b="1" dirty="0" smtClean="0"/>
              <a:t>13.37% </a:t>
            </a:r>
            <a:r>
              <a:rPr lang="en-US" sz="1600" dirty="0" smtClean="0"/>
              <a:t>from 08/2015 to11/2015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12109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/>
              <a:t>4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980267" y="293712"/>
            <a:ext cx="599391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3200" b="1" dirty="0">
                <a:solidFill>
                  <a:schemeClr val="dk1"/>
                </a:solidFill>
              </a:rPr>
              <a:t>2</a:t>
            </a:r>
            <a:r>
              <a:rPr lang="en-US" sz="3200" b="1" dirty="0" smtClean="0">
                <a:solidFill>
                  <a:schemeClr val="dk1"/>
                </a:solidFill>
              </a:rPr>
              <a:t> </a:t>
            </a:r>
            <a:r>
              <a:rPr lang="en-US" sz="3200" b="1" dirty="0">
                <a:solidFill>
                  <a:schemeClr val="dk1"/>
                </a:solidFill>
              </a:rPr>
              <a:t>– Sales </a:t>
            </a:r>
            <a:r>
              <a:rPr lang="en-US" sz="3200" b="1" dirty="0" smtClean="0">
                <a:solidFill>
                  <a:schemeClr val="dk1"/>
                </a:solidFill>
              </a:rPr>
              <a:t>In Model </a:t>
            </a:r>
            <a:r>
              <a:rPr lang="en-US" sz="3200" b="1" dirty="0">
                <a:solidFill>
                  <a:schemeClr val="dk1"/>
                </a:solidFill>
              </a:rPr>
              <a:t>Analysis</a:t>
            </a: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35926" y="3807689"/>
            <a:ext cx="4550682" cy="2711447"/>
            <a:chOff x="6339822" y="2921530"/>
            <a:chExt cx="5727110" cy="34423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9822" y="2921530"/>
              <a:ext cx="5727110" cy="344236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8233197" y="4405745"/>
              <a:ext cx="1112683" cy="14012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42625" y="1935433"/>
            <a:ext cx="3770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 Results: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66786" y="1927706"/>
            <a:ext cx="3311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Results: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47551"/>
              </p:ext>
            </p:extLst>
          </p:nvPr>
        </p:nvGraphicFramePr>
        <p:xfrm>
          <a:off x="5820836" y="2213728"/>
          <a:ext cx="3989424" cy="1461828"/>
        </p:xfrm>
        <a:graphic>
          <a:graphicData uri="http://schemas.openxmlformats.org/drawingml/2006/table">
            <a:tbl>
              <a:tblPr/>
              <a:tblGrid>
                <a:gridCol w="1833648"/>
                <a:gridCol w="1077888"/>
                <a:gridCol w="1077888"/>
              </a:tblGrid>
              <a:tr h="2436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Historical,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SalesOut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&amp;</a:t>
                      </a:r>
                    </a:p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Inventory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Aggregated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3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Dec-15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3.84%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</a:tr>
              <a:tr h="243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Jan-16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129.28%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</a:tr>
              <a:tr h="243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Feb-16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34.64%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</a:tr>
              <a:tr h="243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Mar-16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19.08%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4D6"/>
                    </a:solidFill>
                  </a:tcPr>
                </a:tc>
              </a:tr>
              <a:tr h="24363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Average Error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46.71%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0836" y="3807689"/>
            <a:ext cx="4531703" cy="2765533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91830"/>
              </p:ext>
            </p:extLst>
          </p:nvPr>
        </p:nvGraphicFramePr>
        <p:xfrm>
          <a:off x="1142625" y="2213728"/>
          <a:ext cx="4137284" cy="1461828"/>
        </p:xfrm>
        <a:graphic>
          <a:graphicData uri="http://schemas.openxmlformats.org/drawingml/2006/table">
            <a:tbl>
              <a:tblPr/>
              <a:tblGrid>
                <a:gridCol w="1648917"/>
                <a:gridCol w="1232162"/>
                <a:gridCol w="1256205"/>
              </a:tblGrid>
              <a:tr h="24363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Historical, </a:t>
                      </a:r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SalesOut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&amp;</a:t>
                      </a:r>
                    </a:p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Inventory 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Aggregated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8/1/15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34.33%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43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9/1/15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19.14%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43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10/1/15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69.37%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43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bg-BG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11/1/15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16.51%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</a:tr>
              <a:tr h="243638">
                <a:tc>
                  <a:txBody>
                    <a:bodyPr/>
                    <a:lstStyle/>
                    <a:p>
                      <a:pPr algn="l" fontAlgn="b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Average Error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34.84%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89350" y="1083926"/>
            <a:ext cx="9363189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SalesIn</a:t>
            </a:r>
            <a:r>
              <a:rPr lang="en-US" sz="1600" dirty="0" smtClean="0"/>
              <a:t> Model Selection Best Results: </a:t>
            </a:r>
            <a:r>
              <a:rPr lang="en-US" sz="1600" b="1" dirty="0" smtClean="0"/>
              <a:t>Historical, </a:t>
            </a:r>
            <a:r>
              <a:rPr lang="en-US" sz="1600" b="1" dirty="0" err="1" smtClean="0"/>
              <a:t>SalesOut</a:t>
            </a:r>
            <a:r>
              <a:rPr lang="en-US" sz="1600" b="1" dirty="0" smtClean="0"/>
              <a:t>, &amp; Inventory Model</a:t>
            </a:r>
          </a:p>
          <a:p>
            <a:r>
              <a:rPr lang="en-US" sz="1600" dirty="0" smtClean="0"/>
              <a:t>-Lowest Average Error Rate of </a:t>
            </a:r>
            <a:r>
              <a:rPr lang="en-US" sz="1600" b="1" dirty="0" smtClean="0"/>
              <a:t>38.84% </a:t>
            </a:r>
            <a:r>
              <a:rPr lang="en-US" sz="1600" dirty="0" smtClean="0"/>
              <a:t>in validation data  [08/2015 to11/2015]</a:t>
            </a:r>
          </a:p>
          <a:p>
            <a:r>
              <a:rPr lang="en-US" sz="1600" dirty="0" smtClean="0"/>
              <a:t>-In testing data[12/2015-03/2016], average error rate is </a:t>
            </a:r>
            <a:r>
              <a:rPr lang="en-US" sz="1600" b="1" dirty="0" smtClean="0"/>
              <a:t>46.71%</a:t>
            </a:r>
          </a:p>
        </p:txBody>
      </p:sp>
    </p:spTree>
    <p:extLst>
      <p:ext uri="{BB962C8B-B14F-4D97-AF65-F5344CB8AC3E}">
        <p14:creationId xmlns:p14="http://schemas.microsoft.com/office/powerpoint/2010/main" val="36831933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/>
              <a:t>5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325878" y="347785"/>
            <a:ext cx="8503921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 algn="ctr"/>
            <a:r>
              <a:rPr lang="en-US" sz="3200" b="1" dirty="0" smtClean="0">
                <a:solidFill>
                  <a:schemeClr val="dk1"/>
                </a:solidFill>
              </a:rPr>
              <a:t>Modeling </a:t>
            </a:r>
            <a:r>
              <a:rPr lang="en-US" sz="3200" b="1" dirty="0" err="1" smtClean="0">
                <a:solidFill>
                  <a:schemeClr val="dk1"/>
                </a:solidFill>
              </a:rPr>
              <a:t>Activyl</a:t>
            </a:r>
            <a:r>
              <a:rPr lang="en-US" sz="3200" b="1" dirty="0" smtClean="0">
                <a:solidFill>
                  <a:schemeClr val="dk1"/>
                </a:solidFill>
              </a:rPr>
              <a:t> Sales In and Sales Out</a:t>
            </a:r>
            <a:endParaRPr lang="en-US" sz="3200" b="1" dirty="0">
              <a:solidFill>
                <a:schemeClr val="dk1"/>
              </a:solidFill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1104567" y="1578220"/>
            <a:ext cx="8946541" cy="4195480"/>
          </a:xfrm>
        </p:spPr>
        <p:txBody>
          <a:bodyPr/>
          <a:lstStyle/>
          <a:p>
            <a:r>
              <a:rPr lang="en-US" dirty="0" smtClean="0"/>
              <a:t>Sales In: 2014.01 – 2016.3</a:t>
            </a:r>
          </a:p>
          <a:p>
            <a:r>
              <a:rPr lang="en-US" dirty="0" smtClean="0"/>
              <a:t>Sales Out: 2014.01 – 2015.11</a:t>
            </a:r>
          </a:p>
          <a:p>
            <a:r>
              <a:rPr lang="en-US" dirty="0" smtClean="0"/>
              <a:t>Inventory: 2014.01 – 2015.11</a:t>
            </a:r>
          </a:p>
          <a:p>
            <a:r>
              <a:rPr lang="en-US" dirty="0" smtClean="0"/>
              <a:t>External Market Data: 2014.01 – 2015.11</a:t>
            </a:r>
          </a:p>
          <a:p>
            <a:endParaRPr lang="en-US" dirty="0"/>
          </a:p>
          <a:p>
            <a:r>
              <a:rPr lang="en-US" dirty="0" smtClean="0"/>
              <a:t>For each </a:t>
            </a:r>
            <a:r>
              <a:rPr lang="en-US" dirty="0" err="1" smtClean="0"/>
              <a:t>Sku</a:t>
            </a:r>
            <a:r>
              <a:rPr lang="en-US" dirty="0" smtClean="0"/>
              <a:t>, 23 months’ data in total</a:t>
            </a:r>
          </a:p>
          <a:p>
            <a:pPr marL="101600" indent="0">
              <a:buNone/>
            </a:pPr>
            <a:r>
              <a:rPr lang="en-US" dirty="0" smtClean="0"/>
              <a:t>- 6 months for training and 17 months for testing</a:t>
            </a:r>
          </a:p>
        </p:txBody>
      </p:sp>
    </p:spTree>
    <p:extLst>
      <p:ext uri="{BB962C8B-B14F-4D97-AF65-F5344CB8AC3E}">
        <p14:creationId xmlns:p14="http://schemas.microsoft.com/office/powerpoint/2010/main" val="280631246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/>
              <a:t>6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325878" y="347785"/>
            <a:ext cx="8503921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 algn="ctr"/>
            <a:r>
              <a:rPr lang="en-US" sz="3200" b="1" dirty="0" smtClean="0">
                <a:solidFill>
                  <a:schemeClr val="dk1"/>
                </a:solidFill>
              </a:rPr>
              <a:t>1- Previous Methods </a:t>
            </a:r>
            <a:r>
              <a:rPr lang="en-US" sz="3200" b="1" dirty="0">
                <a:solidFill>
                  <a:schemeClr val="dk1"/>
                </a:solidFill>
              </a:rPr>
              <a:t>F</a:t>
            </a:r>
            <a:r>
              <a:rPr lang="en-US" sz="3200" b="1" dirty="0" smtClean="0">
                <a:solidFill>
                  <a:schemeClr val="dk1"/>
                </a:solidFill>
              </a:rPr>
              <a:t>ail</a:t>
            </a:r>
            <a:endParaRPr lang="en-US" sz="3200" b="1" dirty="0">
              <a:solidFill>
                <a:schemeClr val="dk1"/>
              </a:solidFill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09" y="4739890"/>
            <a:ext cx="10058400" cy="7466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09" y="5783304"/>
            <a:ext cx="10058400" cy="747014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621" y="1665981"/>
            <a:ext cx="11660558" cy="173008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Much fewer data points </a:t>
            </a:r>
            <a:r>
              <a:rPr lang="en-US" dirty="0" smtClean="0"/>
              <a:t>available</a:t>
            </a:r>
          </a:p>
          <a:p>
            <a:pPr>
              <a:buFontTx/>
              <a:buChar char="-"/>
            </a:pPr>
            <a:r>
              <a:rPr lang="en-US" dirty="0" smtClean="0"/>
              <a:t>Difficult to analyze Sales Out and Sales In as time series</a:t>
            </a:r>
          </a:p>
          <a:p>
            <a:pPr>
              <a:buFontTx/>
              <a:buChar char="-"/>
            </a:pPr>
            <a:r>
              <a:rPr lang="en-US" dirty="0" smtClean="0"/>
              <a:t>Inventory going downwards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809" y="3684753"/>
            <a:ext cx="10058400" cy="7811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147" y="3813709"/>
            <a:ext cx="1800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Monthly Sales In</a:t>
            </a:r>
          </a:p>
          <a:p>
            <a:pPr algn="ctr"/>
            <a:r>
              <a:rPr lang="en-US" dirty="0" smtClean="0"/>
              <a:t>(2014.1 – 2015. 11)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147" y="4871692"/>
            <a:ext cx="1800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Monthly Sales Out</a:t>
            </a:r>
          </a:p>
          <a:p>
            <a:pPr algn="ctr"/>
            <a:r>
              <a:rPr lang="en-US" dirty="0" smtClean="0"/>
              <a:t>(2014.1 – 2015. 11)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39370" y="5933489"/>
            <a:ext cx="1948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Monthly </a:t>
            </a:r>
            <a:r>
              <a:rPr lang="en-US" dirty="0" err="1" smtClean="0"/>
              <a:t>Avg</a:t>
            </a:r>
            <a:r>
              <a:rPr lang="en-US" dirty="0" smtClean="0"/>
              <a:t> Inventory (2014.1 – 2015. 11)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83830" y="2069356"/>
            <a:ext cx="3943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Questrial"/>
              </a:rPr>
              <a:t>Analysis on a granular level;</a:t>
            </a:r>
          </a:p>
          <a:p>
            <a:pPr algn="ctr"/>
            <a:r>
              <a:rPr lang="en-US" sz="2000" dirty="0" smtClean="0">
                <a:latin typeface="Questrial"/>
              </a:rPr>
              <a:t>Make full use of inventory data</a:t>
            </a:r>
          </a:p>
          <a:p>
            <a:pPr algn="ctr"/>
            <a:endParaRPr lang="en-US" dirty="0">
              <a:latin typeface="Questrial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132319" y="2182586"/>
            <a:ext cx="548640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65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/>
              <a:t>7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325878" y="347785"/>
            <a:ext cx="8503921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 algn="ctr"/>
            <a:r>
              <a:rPr lang="en-US" sz="3200" b="1" dirty="0">
                <a:solidFill>
                  <a:schemeClr val="dk1"/>
                </a:solidFill>
              </a:rPr>
              <a:t>2</a:t>
            </a:r>
            <a:r>
              <a:rPr lang="en-US" sz="3200" b="1" dirty="0" smtClean="0">
                <a:solidFill>
                  <a:schemeClr val="dk1"/>
                </a:solidFill>
              </a:rPr>
              <a:t>- New Approach</a:t>
            </a:r>
            <a:endParaRPr lang="en-US" sz="3200" b="1" dirty="0">
              <a:solidFill>
                <a:schemeClr val="dk1"/>
              </a:solidFill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25879" y="1176036"/>
            <a:ext cx="8709662" cy="65075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Extract </a:t>
            </a:r>
            <a:r>
              <a:rPr lang="en-US" u="sng" dirty="0" smtClean="0"/>
              <a:t>Net Sales In </a:t>
            </a:r>
            <a:r>
              <a:rPr lang="en-US" dirty="0" smtClean="0"/>
              <a:t>and </a:t>
            </a:r>
            <a:r>
              <a:rPr lang="en-US" u="sng" dirty="0" smtClean="0"/>
              <a:t>Net Sales Out</a:t>
            </a:r>
            <a:r>
              <a:rPr lang="en-US" dirty="0" smtClean="0"/>
              <a:t> from </a:t>
            </a:r>
            <a:r>
              <a:rPr lang="en-US" u="sng" dirty="0" smtClean="0"/>
              <a:t>Inventory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3140" y="5047540"/>
            <a:ext cx="1575447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Questrial"/>
              </a:rPr>
              <a:t>Inventory </a:t>
            </a:r>
          </a:p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latin typeface="Questrial"/>
              </a:rPr>
              <a:t>Data</a:t>
            </a:r>
            <a:endParaRPr lang="en-US" sz="2400" dirty="0">
              <a:ln>
                <a:solidFill>
                  <a:schemeClr val="tx1"/>
                </a:solidFill>
              </a:ln>
              <a:latin typeface="Questrial"/>
            </a:endParaRPr>
          </a:p>
        </p:txBody>
      </p:sp>
      <p:grpSp>
        <p:nvGrpSpPr>
          <p:cNvPr id="20" name="Shape 381"/>
          <p:cNvGrpSpPr/>
          <p:nvPr/>
        </p:nvGrpSpPr>
        <p:grpSpPr>
          <a:xfrm>
            <a:off x="40147" y="1963645"/>
            <a:ext cx="5968555" cy="3660045"/>
            <a:chOff x="1380463" y="721773"/>
            <a:chExt cx="6201344" cy="4121979"/>
          </a:xfrm>
        </p:grpSpPr>
        <p:sp>
          <p:nvSpPr>
            <p:cNvPr id="23" name="Shape 382"/>
            <p:cNvSpPr/>
            <p:nvPr/>
          </p:nvSpPr>
          <p:spPr>
            <a:xfrm>
              <a:off x="4180101" y="725152"/>
              <a:ext cx="1558685" cy="812222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383"/>
            <p:cNvSpPr txBox="1"/>
            <p:nvPr/>
          </p:nvSpPr>
          <p:spPr>
            <a:xfrm>
              <a:off x="4132517" y="721773"/>
              <a:ext cx="1674535" cy="78300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Sales In </a:t>
              </a:r>
            </a:p>
          </p:txBody>
        </p:sp>
        <p:sp>
          <p:nvSpPr>
            <p:cNvPr id="25" name="Shape 384"/>
            <p:cNvSpPr/>
            <p:nvPr/>
          </p:nvSpPr>
          <p:spPr>
            <a:xfrm>
              <a:off x="3068273" y="1540754"/>
              <a:ext cx="1882987" cy="8013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w="19050" cap="rnd" cmpd="sng">
              <a:solidFill>
                <a:srgbClr val="1488B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" name="Shape 385"/>
            <p:cNvSpPr/>
            <p:nvPr/>
          </p:nvSpPr>
          <p:spPr>
            <a:xfrm>
              <a:off x="2209345" y="2354563"/>
              <a:ext cx="1648560" cy="857657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386"/>
            <p:cNvSpPr txBox="1"/>
            <p:nvPr/>
          </p:nvSpPr>
          <p:spPr>
            <a:xfrm>
              <a:off x="2344968" y="2367217"/>
              <a:ext cx="1436912" cy="8074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Sales Out</a:t>
              </a:r>
            </a:p>
          </p:txBody>
        </p:sp>
        <p:sp>
          <p:nvSpPr>
            <p:cNvPr id="29" name="Shape 388"/>
            <p:cNvSpPr/>
            <p:nvPr/>
          </p:nvSpPr>
          <p:spPr>
            <a:xfrm>
              <a:off x="1421317" y="4028366"/>
              <a:ext cx="1336731" cy="815386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89"/>
            <p:cNvSpPr txBox="1"/>
            <p:nvPr/>
          </p:nvSpPr>
          <p:spPr>
            <a:xfrm>
              <a:off x="1380463" y="4076128"/>
              <a:ext cx="1377585" cy="76762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400" dirty="0" smtClean="0">
                  <a:solidFill>
                    <a:schemeClr val="lt1"/>
                  </a:solidFill>
                </a:rPr>
                <a:t>External Data</a:t>
              </a:r>
              <a:endPara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90"/>
            <p:cNvSpPr/>
            <p:nvPr/>
          </p:nvSpPr>
          <p:spPr>
            <a:xfrm>
              <a:off x="4951260" y="1540754"/>
              <a:ext cx="1696900" cy="80134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w="19050" cap="rnd" cmpd="sng">
              <a:solidFill>
                <a:srgbClr val="1488B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" name="Shape 391"/>
            <p:cNvSpPr/>
            <p:nvPr/>
          </p:nvSpPr>
          <p:spPr>
            <a:xfrm>
              <a:off x="5738785" y="2342098"/>
              <a:ext cx="1740788" cy="859922"/>
            </a:xfrm>
            <a:prstGeom prst="roundRect">
              <a:avLst>
                <a:gd name="adj" fmla="val 10000"/>
              </a:avLst>
            </a:prstGeom>
            <a:solidFill>
              <a:srgbClr val="19ACE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92"/>
            <p:cNvSpPr txBox="1"/>
            <p:nvPr/>
          </p:nvSpPr>
          <p:spPr>
            <a:xfrm>
              <a:off x="5738785" y="2392472"/>
              <a:ext cx="1843022" cy="8095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lang="en-US" sz="24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Net Sales In</a:t>
              </a:r>
              <a:endPara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84"/>
          <p:cNvSpPr/>
          <p:nvPr/>
        </p:nvSpPr>
        <p:spPr>
          <a:xfrm>
            <a:off x="855889" y="4140748"/>
            <a:ext cx="792643" cy="8013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59999"/>
                </a:lnTo>
                <a:lnTo>
                  <a:pt x="0" y="59999"/>
                </a:lnTo>
                <a:lnTo>
                  <a:pt x="0" y="120000"/>
                </a:lnTo>
              </a:path>
            </a:pathLst>
          </a:custGeom>
          <a:noFill/>
          <a:ln w="19050" cap="rnd" cmpd="sng">
            <a:solidFill>
              <a:srgbClr val="1488B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90"/>
          <p:cNvSpPr/>
          <p:nvPr/>
        </p:nvSpPr>
        <p:spPr>
          <a:xfrm>
            <a:off x="1648532" y="4140690"/>
            <a:ext cx="881006" cy="8013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59999"/>
                </a:lnTo>
                <a:lnTo>
                  <a:pt x="120000" y="59999"/>
                </a:lnTo>
                <a:lnTo>
                  <a:pt x="120000" y="120000"/>
                </a:lnTo>
              </a:path>
            </a:pathLst>
          </a:custGeom>
          <a:noFill/>
          <a:ln w="19050" cap="rnd" cmpd="sng">
            <a:solidFill>
              <a:srgbClr val="1488B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88"/>
          <p:cNvSpPr/>
          <p:nvPr/>
        </p:nvSpPr>
        <p:spPr>
          <a:xfrm>
            <a:off x="1820450" y="4943939"/>
            <a:ext cx="1614968" cy="815386"/>
          </a:xfrm>
          <a:prstGeom prst="roundRect">
            <a:avLst>
              <a:gd name="adj" fmla="val 10000"/>
            </a:avLst>
          </a:prstGeom>
          <a:solidFill>
            <a:srgbClr val="19ACE4"/>
          </a:solidFill>
          <a:ln w="19050" cap="rnd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9"/>
          <p:cNvSpPr txBox="1"/>
          <p:nvPr/>
        </p:nvSpPr>
        <p:spPr>
          <a:xfrm>
            <a:off x="1759176" y="5047540"/>
            <a:ext cx="1735555" cy="767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400" dirty="0" smtClean="0">
                <a:solidFill>
                  <a:schemeClr val="lt1"/>
                </a:solidFill>
              </a:rPr>
              <a:t>Net Sales out</a:t>
            </a:r>
            <a:endParaRPr lang="en-US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76401" y="4216239"/>
            <a:ext cx="11430" cy="74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89603" y="5351632"/>
            <a:ext cx="645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5211445"/>
            <a:ext cx="5989320" cy="576641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057900" y="3518966"/>
            <a:ext cx="4664207" cy="52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 6/3/2014 – 6/17/2014</a:t>
            </a:r>
          </a:p>
          <a:p>
            <a:r>
              <a:rPr lang="en-US" dirty="0" smtClean="0"/>
              <a:t>Net Sales In = (NA, NA, NA, NA, NA, NA, …..,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NA)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177993" y="5995916"/>
            <a:ext cx="451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 6/3/2014 – 6/17/2014</a:t>
            </a:r>
          </a:p>
          <a:p>
            <a:r>
              <a:rPr lang="en-US" dirty="0" smtClean="0"/>
              <a:t>Net Sales In = (NA, NA, NA, …. NA, </a:t>
            </a:r>
            <a:r>
              <a:rPr lang="en-US" dirty="0" smtClean="0">
                <a:solidFill>
                  <a:srgbClr val="FF0000"/>
                </a:solidFill>
              </a:rPr>
              <a:t>13</a:t>
            </a:r>
            <a:r>
              <a:rPr lang="en-US" dirty="0" smtClean="0"/>
              <a:t>, NA, …. NA)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31175" y="4047348"/>
            <a:ext cx="104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163-161 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85898" y="6458120"/>
            <a:ext cx="104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174-161 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998587" y="4903668"/>
            <a:ext cx="1337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794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/>
              <a:t>8</a:t>
            </a:r>
            <a:endParaRPr lang="en-US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325878" y="347784"/>
            <a:ext cx="8766812" cy="7156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 algn="ctr"/>
            <a:r>
              <a:rPr lang="en-US" sz="3200" b="1" dirty="0" smtClean="0">
                <a:solidFill>
                  <a:schemeClr val="dk1"/>
                </a:solidFill>
              </a:rPr>
              <a:t>2 – New Approach (</a:t>
            </a:r>
            <a:r>
              <a:rPr lang="en-US" sz="3200" b="1" dirty="0" err="1" smtClean="0">
                <a:solidFill>
                  <a:schemeClr val="dk1"/>
                </a:solidFill>
              </a:rPr>
              <a:t>Sku</a:t>
            </a:r>
            <a:r>
              <a:rPr lang="en-US" sz="3200" b="1" dirty="0" smtClean="0">
                <a:solidFill>
                  <a:schemeClr val="dk1"/>
                </a:solidFill>
              </a:rPr>
              <a:t> 108760 as Example)</a:t>
            </a:r>
            <a:endParaRPr lang="en-US" sz="3200" b="1" dirty="0">
              <a:solidFill>
                <a:schemeClr val="dk1"/>
              </a:solidFill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883"/>
            <a:ext cx="5737860" cy="56800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93" y="1158883"/>
            <a:ext cx="6003708" cy="569911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05888" y="2594610"/>
            <a:ext cx="480062" cy="61722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24568" y="1977390"/>
            <a:ext cx="480062" cy="61722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05888" y="5238750"/>
            <a:ext cx="480062" cy="61722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96198" y="1724972"/>
            <a:ext cx="521972" cy="1486857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593578" y="2183130"/>
            <a:ext cx="499112" cy="115490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96198" y="4620572"/>
            <a:ext cx="521972" cy="1486857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053" y="1565910"/>
            <a:ext cx="2305636" cy="75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2623" y="1582467"/>
            <a:ext cx="233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Outliers:</a:t>
            </a:r>
          </a:p>
          <a:p>
            <a:r>
              <a:rPr lang="en-US" dirty="0" smtClean="0"/>
              <a:t>Promotion? Price Change?</a:t>
            </a:r>
          </a:p>
          <a:p>
            <a:r>
              <a:rPr lang="en-US" dirty="0" smtClean="0"/>
              <a:t>Data Error?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795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o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
</file>

<file path=customXml/itemProps1.xml><?xml version="1.0" encoding="utf-8"?>
<ds:datastoreItem xmlns:ds="http://schemas.openxmlformats.org/officeDocument/2006/customXml" ds:itemID="{4380E61B-DA5C-4E75-B8EC-A6A32CA8E40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694</Words>
  <Application>Microsoft Office PowerPoint</Application>
  <PresentationFormat>Widescreen</PresentationFormat>
  <Paragraphs>173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Noto Sans Symbols</vt:lpstr>
      <vt:lpstr>Questrial</vt:lpstr>
      <vt:lpstr>Arial</vt:lpstr>
      <vt:lpstr>Calibri</vt:lpstr>
      <vt:lpstr>Times New Roman</vt:lpstr>
      <vt:lpstr>1_Ion</vt:lpstr>
      <vt:lpstr>Ion</vt:lpstr>
      <vt:lpstr>PowerPoint Presentation</vt:lpstr>
      <vt:lpstr>Agenda</vt:lpstr>
      <vt:lpstr>One Model for all NOBIVAC SKUs </vt:lpstr>
      <vt:lpstr>1 – Sales Out Model Analysis</vt:lpstr>
      <vt:lpstr>2 – Sales In Model Analysis</vt:lpstr>
      <vt:lpstr>Modeling Activyl Sales In and Sales Out</vt:lpstr>
      <vt:lpstr>1- Previous Methods Fail</vt:lpstr>
      <vt:lpstr>2- New Approach</vt:lpstr>
      <vt:lpstr>2 – New Approach (Sku 108760 as Example)</vt:lpstr>
      <vt:lpstr>2 – New Approach (Sku 108760 as Example)</vt:lpstr>
      <vt:lpstr>3 – Questions and 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Kandwal, Tushar</dc:creator>
  <cp:lastModifiedBy>Message Center</cp:lastModifiedBy>
  <cp:revision>77</cp:revision>
  <cp:lastPrinted>2016-04-05T18:37:54Z</cp:lastPrinted>
  <dcterms:modified xsi:type="dcterms:W3CDTF">2016-04-15T18:29:09Z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63893e48-4be9-4090-878e-86eb989263b8</vt:lpwstr>
  </property>
  <property fmtid="{D5CDD505-2E9C-101B-9397-08002B2CF9AE}" pid="3" name="bjSaver">
    <vt:lpwstr>qFDyJuv1L8S4iIxyfvafoWKh51aHApS3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uid="id_classification_euconfidential" value="" /&gt;&lt;element uid="cefbaa69-3bfa-4b56-8d22-6839cb7b06d0" value="" /&gt;&lt;/sisl&gt;</vt:lpwstr>
  </property>
  <property fmtid="{D5CDD505-2E9C-101B-9397-08002B2CF9AE}" pid="6" name="bjDocumentSecurityLabel">
    <vt:lpwstr>Proprietary</vt:lpwstr>
  </property>
  <property fmtid="{D5CDD505-2E9C-101B-9397-08002B2CF9AE}" pid="7" name="MerckMetadataExchange">
    <vt:lpwstr>!$MRK@Proprietary-Footer-Left</vt:lpwstr>
  </property>
  <property fmtid="{D5CDD505-2E9C-101B-9397-08002B2CF9AE}" pid="8" name="_AdHocReviewCycleID">
    <vt:i4>404661831</vt:i4>
  </property>
  <property fmtid="{D5CDD505-2E9C-101B-9397-08002B2CF9AE}" pid="9" name="_NewReviewCycle">
    <vt:lpwstr/>
  </property>
  <property fmtid="{D5CDD505-2E9C-101B-9397-08002B2CF9AE}" pid="10" name="_EmailSubject">
    <vt:lpwstr>Cornell Slides Notes</vt:lpwstr>
  </property>
  <property fmtid="{D5CDD505-2E9C-101B-9397-08002B2CF9AE}" pid="11" name="_AuthorEmail">
    <vt:lpwstr>tushar.kandwal@merck.com</vt:lpwstr>
  </property>
  <property fmtid="{D5CDD505-2E9C-101B-9397-08002B2CF9AE}" pid="12" name="_AuthorEmailDisplayName">
    <vt:lpwstr>Kandwal, Tushar</vt:lpwstr>
  </property>
</Properties>
</file>