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2"/>
    <p:sldMasterId id="2147483683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61" r:id="rId6"/>
    <p:sldId id="258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34250-82F7-4CDE-8187-C5231038377C}">
  <a:tblStyle styleId="{EEA34250-82F7-4CDE-8187-C5231038377C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52C0C22-0B09-4538-AB0A-26EACF4AE4C5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80438" autoAdjust="0"/>
  </p:normalViewPr>
  <p:slideViewPr>
    <p:cSldViewPr snapToGrid="0">
      <p:cViewPr varScale="1">
        <p:scale>
          <a:sx n="56" d="100"/>
          <a:sy n="56" d="100"/>
        </p:scale>
        <p:origin x="11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7E5E7-ADB9-4E74-96A7-7EC34D9DDF71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78B04-D478-4719-AB4A-2BB921D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4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007520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31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61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3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0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4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2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000000"/>
                </a:buClr>
                <a:buSzPct val="25000"/>
                <a:buFont typeface="Calibri"/>
                <a:buNone/>
              </a:pPr>
              <a:t>5</a:t>
            </a:fld>
            <a:endParaRPr lang="en-US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>
                <a:solidFill>
                  <a:srgbClr val="000000"/>
                </a:solidFill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20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30" name="Shape 13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52" name="Shape 252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Shape 25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68" name="Shape 268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Shape 27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8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9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666"/>
                </a:srgbClr>
              </a:gs>
              <a:gs pos="36000">
                <a:srgbClr val="F1F3F4">
                  <a:alpha val="5882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0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21">
            <a:alphaModFix/>
          </a:blip>
          <a:srcRect b="2332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18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19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666"/>
                </a:srgbClr>
              </a:gs>
              <a:gs pos="36000">
                <a:srgbClr val="F1F3F4">
                  <a:alpha val="5882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0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21">
            <a:alphaModFix/>
          </a:blip>
          <a:srcRect b="2332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12" Type="http://schemas.openxmlformats.org/officeDocument/2006/relationships/image" Target="../media/image2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5" Type="http://schemas.openxmlformats.org/officeDocument/2006/relationships/image" Target="../media/image2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Relationship Id="rId1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1212308" y="1759768"/>
            <a:ext cx="9753599" cy="2387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Merck Animal Health Forecasting Project</a:t>
            </a:r>
            <a:r>
              <a:rPr lang="en-US" sz="55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55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Week 14 Updates</a:t>
            </a:r>
            <a:endParaRPr lang="en-US" sz="32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ubTitle" idx="1"/>
          </p:nvPr>
        </p:nvSpPr>
        <p:spPr>
          <a:xfrm>
            <a:off x="1511983" y="4705625"/>
            <a:ext cx="9259614" cy="2152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Team: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Abhishek Dixit, Benjamin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Elbaz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Anqi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Huang, Shuang Wei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Advisor: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Kris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Iyer</a:t>
            </a:r>
            <a:endParaRPr lang="en-US"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Date: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000" b="0" i="0" u="none" strike="noStrike" cap="none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APR </a:t>
            </a:r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sz="2400" b="0" i="0" u="none" strike="noStrike" cap="none" dirty="0" smtClean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  <a:r>
              <a:rPr lang="en-US" sz="2400" b="0" i="0" u="none" strike="noStrike" cap="none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2016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l="11951" t="21803" r="13183" b="19363"/>
          <a:stretch/>
        </p:blipFill>
        <p:spPr>
          <a:xfrm>
            <a:off x="3552107" y="148167"/>
            <a:ext cx="2131103" cy="120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9107" y="536983"/>
            <a:ext cx="2498242" cy="72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80267" y="293712"/>
            <a:ext cx="4814993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smtClean="0"/>
              <a:t>Agenda</a:t>
            </a:r>
            <a:endParaRPr lang="en-US" sz="3200" b="1" i="0" u="none" strike="noStrike" cap="none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593870" y="1290528"/>
            <a:ext cx="9344640" cy="5247432"/>
          </a:xfrm>
          <a:prstGeom prst="rect">
            <a:avLst/>
          </a:prstGeom>
          <a:noFill/>
          <a:ln w="9525" cap="flat" cmpd="sng">
            <a:solidFill>
              <a:srgbClr val="A0AC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– One Model for all NOBIVAC </a:t>
            </a:r>
            <a:r>
              <a:rPr lang="en-US" sz="2400" b="1" i="0" u="none" strike="noStrike" cap="none" dirty="0" err="1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Skus</a:t>
            </a:r>
            <a:endParaRPr lang="en-US" sz="2400" b="1" i="0" u="none" strike="noStrike" cap="none" dirty="0" smtClean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/>
          </a:p>
          <a:p>
            <a:pPr lvl="0" indent="-342900">
              <a:spcBef>
                <a:spcPts val="0"/>
              </a:spcBef>
            </a:pPr>
            <a:r>
              <a:rPr lang="en-US" sz="2400" b="1" dirty="0"/>
              <a:t>2</a:t>
            </a:r>
            <a:r>
              <a:rPr lang="en-US" sz="2400" b="1" dirty="0" smtClean="0"/>
              <a:t> – Modeling Sales In &amp; Sales Out of </a:t>
            </a:r>
            <a:r>
              <a:rPr lang="en-US" sz="2400" b="1" dirty="0" err="1" smtClean="0"/>
              <a:t>Activyl</a:t>
            </a:r>
            <a:endParaRPr lang="en-US" sz="2400" b="1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r>
              <a:rPr lang="en-US" b="1" dirty="0" smtClean="0"/>
              <a:t>Analysis of Cumulative Net Sales In &amp; Sales Out from 2013-2015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endParaRPr lang="en-US" b="1" dirty="0"/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r>
              <a:rPr lang="en-US" b="1" dirty="0" smtClean="0"/>
              <a:t>Clustering </a:t>
            </a:r>
            <a:r>
              <a:rPr lang="en-US" b="1" dirty="0" err="1" smtClean="0"/>
              <a:t>Skus</a:t>
            </a:r>
            <a:r>
              <a:rPr lang="en-US" b="1" dirty="0" smtClean="0"/>
              <a:t> &amp; Modeling Approach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endParaRPr lang="en-US" b="1" dirty="0"/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r>
              <a:rPr lang="en-US" b="1" dirty="0" smtClean="0"/>
              <a:t>Sales In &amp; Sales out Results</a:t>
            </a:r>
          </a:p>
          <a:p>
            <a:pPr marL="457200" lvl="0" indent="-457200">
              <a:spcBef>
                <a:spcPts val="0"/>
              </a:spcBef>
              <a:buFont typeface="+mj-lt"/>
              <a:buAutoNum type="arabicParenR"/>
            </a:pPr>
            <a:endParaRPr lang="en-US" b="1" dirty="0" smtClean="0"/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/>
              <a:t>2</a:t>
            </a:r>
            <a:endParaRPr lang="en-US" sz="2800" dirty="0"/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080260" y="293712"/>
            <a:ext cx="7309925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3200" b="1" dirty="0" smtClean="0">
                <a:solidFill>
                  <a:schemeClr val="dk1"/>
                </a:solidFill>
              </a:rPr>
              <a:t>Clustering among NOBIVAC SKUs</a:t>
            </a:r>
            <a:r>
              <a:rPr lang="en-US" sz="3200" b="1" dirty="0">
                <a:solidFill>
                  <a:schemeClr val="dk1"/>
                </a:solidFill>
              </a:rPr>
              <a:t/>
            </a:r>
            <a:br>
              <a:rPr lang="en-US" sz="3200" b="1" dirty="0">
                <a:solidFill>
                  <a:schemeClr val="dk1"/>
                </a:solidFill>
              </a:rPr>
            </a:br>
            <a:endParaRPr lang="en-US" sz="3200" b="1" i="0" u="none" strike="noStrike" cap="none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3583" y="1165233"/>
            <a:ext cx="9634914" cy="4730600"/>
          </a:xfrm>
        </p:spPr>
        <p:txBody>
          <a:bodyPr/>
          <a:lstStyle/>
          <a:p>
            <a:r>
              <a:rPr lang="en-US" dirty="0" smtClean="0"/>
              <a:t>Sales IN:</a:t>
            </a:r>
            <a:endParaRPr lang="en-US" dirty="0"/>
          </a:p>
          <a:p>
            <a:pPr lvl="1"/>
            <a:r>
              <a:rPr lang="en-US" dirty="0"/>
              <a:t>Performed a K-Means Clustering on the scaled quantities to find </a:t>
            </a:r>
            <a:r>
              <a:rPr lang="en-US" dirty="0" smtClean="0"/>
              <a:t>clusters</a:t>
            </a:r>
          </a:p>
          <a:p>
            <a:pPr lvl="1"/>
            <a:r>
              <a:rPr lang="en-US" dirty="0" smtClean="0"/>
              <a:t>K-Means: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Found 5 clusters based on Sales In: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1:  </a:t>
            </a:r>
            <a:r>
              <a:rPr lang="en-US" dirty="0" smtClean="0">
                <a:solidFill>
                  <a:schemeClr val="tx1"/>
                </a:solidFill>
              </a:rPr>
              <a:t>3 SKUs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2: </a:t>
            </a:r>
            <a:r>
              <a:rPr lang="en-US" dirty="0" smtClean="0">
                <a:solidFill>
                  <a:schemeClr val="tx1"/>
                </a:solidFill>
              </a:rPr>
              <a:t>4 SKUs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3: </a:t>
            </a:r>
            <a:r>
              <a:rPr lang="en-US" dirty="0" smtClean="0">
                <a:solidFill>
                  <a:schemeClr val="tx1"/>
                </a:solidFill>
              </a:rPr>
              <a:t>6 SKUs</a:t>
            </a:r>
            <a:r>
              <a:rPr lang="en-US" dirty="0" smtClean="0">
                <a:solidFill>
                  <a:schemeClr val="accent2"/>
                </a:solidFill>
              </a:rPr>
              <a:t/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4: </a:t>
            </a:r>
            <a:r>
              <a:rPr lang="en-US" dirty="0" smtClean="0">
                <a:solidFill>
                  <a:schemeClr val="tx1"/>
                </a:solidFill>
              </a:rPr>
              <a:t>13 SKUs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5: </a:t>
            </a:r>
            <a:r>
              <a:rPr lang="en-US" dirty="0" smtClean="0">
                <a:solidFill>
                  <a:schemeClr val="tx1"/>
                </a:solidFill>
              </a:rPr>
              <a:t>5 </a:t>
            </a:r>
            <a:r>
              <a:rPr lang="en-US" dirty="0" smtClean="0">
                <a:solidFill>
                  <a:schemeClr val="tx1"/>
                </a:solidFill>
              </a:rPr>
              <a:t>SKUs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8399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/>
              <a:t>3</a:t>
            </a:r>
            <a:endParaRPr lang="en-US" sz="2800" dirty="0"/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80267" y="293712"/>
            <a:ext cx="6409918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3200" b="1" dirty="0" smtClean="0">
                <a:solidFill>
                  <a:schemeClr val="dk1"/>
                </a:solidFill>
              </a:rPr>
              <a:t>Clustering among NOBIVAC SKUs</a:t>
            </a:r>
            <a:r>
              <a:rPr lang="en-US" sz="3200" b="1" dirty="0">
                <a:solidFill>
                  <a:schemeClr val="dk1"/>
                </a:solidFill>
              </a:rPr>
              <a:t/>
            </a:r>
            <a:br>
              <a:rPr lang="en-US" sz="3200" b="1" dirty="0">
                <a:solidFill>
                  <a:schemeClr val="dk1"/>
                </a:solidFill>
              </a:rPr>
            </a:br>
            <a:endParaRPr lang="en-US" sz="3200" b="1" i="0" u="none" strike="noStrike" cap="none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3583" y="1165233"/>
            <a:ext cx="9634914" cy="4730600"/>
          </a:xfrm>
        </p:spPr>
        <p:txBody>
          <a:bodyPr/>
          <a:lstStyle/>
          <a:p>
            <a:r>
              <a:rPr lang="en-US" dirty="0" smtClean="0"/>
              <a:t>Sales </a:t>
            </a:r>
            <a:r>
              <a:rPr lang="en-US" dirty="0"/>
              <a:t>IN </a:t>
            </a:r>
            <a:r>
              <a:rPr lang="en-US" dirty="0" smtClean="0"/>
              <a:t>SKUs by clusters: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8" y="1934369"/>
            <a:ext cx="4569457" cy="46334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83" y="1856645"/>
            <a:ext cx="4667450" cy="47111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0798" y="162659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09657" y="1494809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65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023583" y="293712"/>
            <a:ext cx="8366602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3200" b="1" dirty="0" smtClean="0">
                <a:solidFill>
                  <a:schemeClr val="dk1"/>
                </a:solidFill>
              </a:rPr>
              <a:t>Clustering among NOBIVAC SKUs</a:t>
            </a:r>
            <a:r>
              <a:rPr lang="en-US" sz="3200" b="1" dirty="0">
                <a:solidFill>
                  <a:schemeClr val="dk1"/>
                </a:solidFill>
              </a:rPr>
              <a:t/>
            </a:r>
            <a:br>
              <a:rPr lang="en-US" sz="3200" b="1" dirty="0">
                <a:solidFill>
                  <a:schemeClr val="dk1"/>
                </a:solidFill>
              </a:rPr>
            </a:br>
            <a:endParaRPr lang="en-US" sz="3200" b="1" i="0" u="none" strike="noStrike" cap="none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3583" y="2080259"/>
            <a:ext cx="9634914" cy="3815573"/>
          </a:xfrm>
        </p:spPr>
        <p:txBody>
          <a:bodyPr/>
          <a:lstStyle/>
          <a:p>
            <a:r>
              <a:rPr lang="en-US" dirty="0" smtClean="0"/>
              <a:t>Next, we converted in doses and aggregated them by clusters</a:t>
            </a:r>
          </a:p>
          <a:p>
            <a:r>
              <a:rPr lang="en-US" dirty="0" smtClean="0"/>
              <a:t>Designed a model for each </a:t>
            </a:r>
            <a:r>
              <a:rPr lang="en-US" dirty="0" smtClean="0"/>
              <a:t>cluster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Average error: 25%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Next clustering method: use the correlation matrix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504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34290"/>
            <a:ext cx="2171700" cy="21717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0"/>
            <a:ext cx="2183130" cy="21831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10" y="11430"/>
            <a:ext cx="2171700" cy="21717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40" y="0"/>
            <a:ext cx="2171700" cy="21717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870" y="0"/>
            <a:ext cx="2183130" cy="218313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010" y="4354830"/>
            <a:ext cx="2171700" cy="21717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440" y="2183130"/>
            <a:ext cx="2160270" cy="216027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40" y="2183130"/>
            <a:ext cx="2183130" cy="218313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10" y="2194560"/>
            <a:ext cx="2183130" cy="218313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4352925"/>
            <a:ext cx="2194560" cy="219456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2194560"/>
            <a:ext cx="2183130" cy="218313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" y="4377690"/>
            <a:ext cx="2205990" cy="218027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740" y="4366260"/>
            <a:ext cx="2156460" cy="215646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05" y="2205990"/>
            <a:ext cx="2200275" cy="22002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28" y="4413885"/>
            <a:ext cx="2172652" cy="217265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4833" y="2468880"/>
            <a:ext cx="1112937" cy="22467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lvl="0"/>
            <a:r>
              <a:rPr lang="en-US" b="1" dirty="0" smtClean="0"/>
              <a:t>1 - Analysis </a:t>
            </a:r>
            <a:r>
              <a:rPr lang="en-US" b="1" dirty="0"/>
              <a:t>of Cumulative Net Sales In &amp; Sales Out from 2013-2015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0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&amp; Modeling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110" y="2041487"/>
            <a:ext cx="10544627" cy="4016413"/>
          </a:xfrm>
        </p:spPr>
        <p:txBody>
          <a:bodyPr/>
          <a:lstStyle/>
          <a:p>
            <a:r>
              <a:rPr lang="en-US" dirty="0" smtClean="0"/>
              <a:t>Cluster </a:t>
            </a:r>
            <a:r>
              <a:rPr lang="en-US" dirty="0" err="1" smtClean="0"/>
              <a:t>Activyl</a:t>
            </a:r>
            <a:r>
              <a:rPr lang="en-US" dirty="0" smtClean="0"/>
              <a:t> </a:t>
            </a:r>
            <a:r>
              <a:rPr lang="en-US" dirty="0" err="1" smtClean="0"/>
              <a:t>skus</a:t>
            </a:r>
            <a:r>
              <a:rPr lang="en-US" dirty="0" smtClean="0"/>
              <a:t> based on the time when the supply and demand start to match</a:t>
            </a:r>
          </a:p>
          <a:p>
            <a:r>
              <a:rPr lang="en-US" dirty="0" smtClean="0"/>
              <a:t>5 Clusters </a:t>
            </a:r>
          </a:p>
          <a:p>
            <a:pPr>
              <a:buFontTx/>
              <a:buChar char="-"/>
            </a:pPr>
            <a:r>
              <a:rPr lang="en-US" sz="1400" dirty="0"/>
              <a:t>Cluster 1: "104482","112173","107502","116338","115627","44973","111632","104721","108760","117105","113314","113408“                (From 2014 Feb)</a:t>
            </a:r>
          </a:p>
          <a:p>
            <a:pPr>
              <a:buFontTx/>
              <a:buChar char="-"/>
            </a:pPr>
            <a:r>
              <a:rPr lang="en-US" sz="1400" dirty="0"/>
              <a:t>Cluster 2: "115236","106980","26072","24682","90869","114162" (From 2014 Apr)</a:t>
            </a:r>
          </a:p>
          <a:p>
            <a:pPr>
              <a:buFontTx/>
              <a:buChar char="-"/>
            </a:pPr>
            <a:r>
              <a:rPr lang="en-US" sz="1400" dirty="0"/>
              <a:t>Cluster 3: "118926","104695","119643“ (From 2014 Jul)</a:t>
            </a:r>
          </a:p>
          <a:p>
            <a:pPr>
              <a:buFontTx/>
              <a:buChar char="-"/>
            </a:pPr>
            <a:r>
              <a:rPr lang="en-US" sz="1400" dirty="0"/>
              <a:t>Cluster 4: "113603","99646“ (From 2014 Sep)</a:t>
            </a:r>
          </a:p>
          <a:p>
            <a:pPr>
              <a:buFontTx/>
              <a:buChar char="-"/>
            </a:pPr>
            <a:r>
              <a:rPr lang="en-US" sz="1400" dirty="0"/>
              <a:t>Cluster 5: "114997"  (From 2015 Apr</a:t>
            </a:r>
            <a:r>
              <a:rPr lang="en-US" sz="1400" dirty="0" smtClean="0"/>
              <a:t>)</a:t>
            </a:r>
            <a:endParaRPr lang="en-US" dirty="0" smtClean="0"/>
          </a:p>
          <a:p>
            <a:r>
              <a:rPr lang="en-US" dirty="0"/>
              <a:t>Approach: Forecast Net Sales In &amp; Net Sales Out and use them as predictors for Actual Sales In and Sales Out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888888"/>
                </a:solidFill>
              </a:rPr>
              <a:t>6</a:t>
            </a:r>
            <a:endParaRPr lang="en-US" sz="2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706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Activyl</a:t>
            </a:r>
            <a:r>
              <a:rPr lang="en-US" dirty="0" smtClean="0"/>
              <a:t> Sales Out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888888"/>
                </a:solidFill>
              </a:rPr>
              <a:t>7</a:t>
            </a:r>
            <a:endParaRPr lang="en-US" sz="2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344404" y="2053274"/>
            <a:ext cx="4584589" cy="10172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 smtClean="0"/>
              <a:t>Average Sales Out prediction error rate(8/2015-11/2015) for </a:t>
            </a:r>
            <a:r>
              <a:rPr lang="en-US" b="1" dirty="0" smtClean="0"/>
              <a:t>Cluster 1</a:t>
            </a:r>
            <a:r>
              <a:rPr lang="en-US" dirty="0" smtClean="0"/>
              <a:t> is </a:t>
            </a:r>
            <a:r>
              <a:rPr lang="en-US" b="1" dirty="0" smtClean="0"/>
              <a:t>25.20%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4" y="3602394"/>
            <a:ext cx="5092700" cy="2755900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6187049" y="2053274"/>
            <a:ext cx="4584589" cy="1017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Average Sales Out prediction error rate(8/2015-11/2015)  for </a:t>
            </a:r>
            <a:r>
              <a:rPr lang="en-US" b="1" dirty="0" smtClean="0"/>
              <a:t>Cluster 2</a:t>
            </a:r>
            <a:r>
              <a:rPr lang="en-US" dirty="0" smtClean="0"/>
              <a:t> is </a:t>
            </a:r>
            <a:r>
              <a:rPr lang="en-US" b="1" dirty="0" smtClean="0"/>
              <a:t>14.24%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88" y="3602394"/>
            <a:ext cx="518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3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Activyl</a:t>
            </a:r>
            <a:r>
              <a:rPr lang="en-US" dirty="0" smtClean="0"/>
              <a:t> Sales In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2800" dirty="0">
                <a:solidFill>
                  <a:srgbClr val="888888"/>
                </a:solidFill>
              </a:rPr>
              <a:t>8</a:t>
            </a:r>
            <a:endParaRPr lang="en-US" sz="28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344404" y="1853248"/>
            <a:ext cx="4584589" cy="10172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 smtClean="0"/>
              <a:t>Average Sales In prediction error rate(8/2015-11/2015) for </a:t>
            </a:r>
            <a:r>
              <a:rPr lang="en-US" b="1" dirty="0" smtClean="0"/>
              <a:t>Cluster 1</a:t>
            </a:r>
            <a:r>
              <a:rPr lang="en-US" dirty="0" smtClean="0"/>
              <a:t> is </a:t>
            </a:r>
            <a:r>
              <a:rPr lang="en-US" b="1" dirty="0" smtClean="0"/>
              <a:t>51.11%.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4" y="3267528"/>
            <a:ext cx="5080000" cy="2755900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>
          <a:xfrm>
            <a:off x="6606149" y="1853248"/>
            <a:ext cx="4584589" cy="1017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Average Sales In prediction error rate(8/2015-11/2015) for </a:t>
            </a:r>
            <a:r>
              <a:rPr lang="en-US" b="1" dirty="0" smtClean="0"/>
              <a:t>Cluster 2</a:t>
            </a:r>
            <a:r>
              <a:rPr lang="en-US" dirty="0" smtClean="0"/>
              <a:t> is </a:t>
            </a:r>
            <a:r>
              <a:rPr lang="en-US" b="1" dirty="0" smtClean="0"/>
              <a:t>45.82%.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49" y="3267528"/>
            <a:ext cx="5181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5074"/>
      </p:ext>
    </p:extLst>
  </p:cSld>
  <p:clrMapOvr>
    <a:masterClrMapping/>
  </p:clrMapOvr>
</p:sld>
</file>

<file path=ppt/theme/theme1.xml><?xml version="1.0" encoding="utf-8"?>
<a:theme xmlns:a="http://schemas.openxmlformats.org/drawingml/2006/main" name="1_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
</file>

<file path=customXml/itemProps1.xml><?xml version="1.0" encoding="utf-8"?>
<ds:datastoreItem xmlns:ds="http://schemas.openxmlformats.org/officeDocument/2006/customXml" ds:itemID="{4380E61B-DA5C-4E75-B8EC-A6A32CA8E40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377</Words>
  <Application>Microsoft Office PowerPoint</Application>
  <PresentationFormat>Widescreen</PresentationFormat>
  <Paragraphs>63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Noto Sans Symbols</vt:lpstr>
      <vt:lpstr>Questrial</vt:lpstr>
      <vt:lpstr>Arial</vt:lpstr>
      <vt:lpstr>Calibri</vt:lpstr>
      <vt:lpstr>Times New Roman</vt:lpstr>
      <vt:lpstr>Wingdings 3</vt:lpstr>
      <vt:lpstr>1_Ion</vt:lpstr>
      <vt:lpstr>Ion</vt:lpstr>
      <vt:lpstr>PowerPoint Presentation</vt:lpstr>
      <vt:lpstr>Agenda</vt:lpstr>
      <vt:lpstr>Clustering among NOBIVAC SKUs </vt:lpstr>
      <vt:lpstr>Clustering among NOBIVAC SKUs </vt:lpstr>
      <vt:lpstr>Clustering among NOBIVAC SKUs </vt:lpstr>
      <vt:lpstr>PowerPoint Presentation</vt:lpstr>
      <vt:lpstr>Clustering &amp; Modeling</vt:lpstr>
      <vt:lpstr>Activyl Sales Out Result</vt:lpstr>
      <vt:lpstr>Activyl Sales In Result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Kandwal, Tushar</dc:creator>
  <cp:lastModifiedBy>Message Center</cp:lastModifiedBy>
  <cp:revision>89</cp:revision>
  <cp:lastPrinted>2016-04-05T18:37:54Z</cp:lastPrinted>
  <dcterms:modified xsi:type="dcterms:W3CDTF">2016-04-22T18:23:49Z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63893e48-4be9-4090-878e-86eb989263b8</vt:lpwstr>
  </property>
  <property fmtid="{D5CDD505-2E9C-101B-9397-08002B2CF9AE}" pid="3" name="bjSaver">
    <vt:lpwstr>qFDyJuv1L8S4iIxyfvafoWKh51aHApS3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uid="id_classification_euconfidential" value="" /&gt;&lt;element uid="cefbaa69-3bfa-4b56-8d22-6839cb7b06d0" value="" /&gt;&lt;/sisl&gt;</vt:lpwstr>
  </property>
  <property fmtid="{D5CDD505-2E9C-101B-9397-08002B2CF9AE}" pid="6" name="bjDocumentSecurityLabel">
    <vt:lpwstr>Proprietary</vt:lpwstr>
  </property>
  <property fmtid="{D5CDD505-2E9C-101B-9397-08002B2CF9AE}" pid="7" name="MerckMetadataExchange">
    <vt:lpwstr>!$MRK@Proprietary-Footer-Left</vt:lpwstr>
  </property>
  <property fmtid="{D5CDD505-2E9C-101B-9397-08002B2CF9AE}" pid="8" name="_AdHocReviewCycleID">
    <vt:i4>404661831</vt:i4>
  </property>
  <property fmtid="{D5CDD505-2E9C-101B-9397-08002B2CF9AE}" pid="9" name="_NewReviewCycle">
    <vt:lpwstr/>
  </property>
  <property fmtid="{D5CDD505-2E9C-101B-9397-08002B2CF9AE}" pid="10" name="_EmailSubject">
    <vt:lpwstr>Cornell Slides Notes</vt:lpwstr>
  </property>
  <property fmtid="{D5CDD505-2E9C-101B-9397-08002B2CF9AE}" pid="11" name="_AuthorEmail">
    <vt:lpwstr>tushar.kandwal@merck.com</vt:lpwstr>
  </property>
  <property fmtid="{D5CDD505-2E9C-101B-9397-08002B2CF9AE}" pid="12" name="_AuthorEmailDisplayName">
    <vt:lpwstr>Kandwal, Tushar</vt:lpwstr>
  </property>
</Properties>
</file>