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Questrial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3846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328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4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03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64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12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33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88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05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330489" y="2613785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3883657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09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3478841" y="-322612"/>
            <a:ext cx="4195479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 rot="5400000">
            <a:off x="6267449" y="2466973"/>
            <a:ext cx="582612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1679573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54954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154954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8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154954" y="4800587"/>
            <a:ext cx="8825657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154954" y="5367325"/>
            <a:ext cx="8825654" cy="493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9330489" y="2613785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3"/>
          </p:nvPr>
        </p:nvSpPr>
        <p:spPr>
          <a:xfrm>
            <a:off x="3883657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42" name="Shape 242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Shape 244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58" name="Shape 258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Shape 26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 rot="5400000">
            <a:off x="3478841" y="-322612"/>
            <a:ext cx="4195479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 rot="5400000">
            <a:off x="6267449" y="2466973"/>
            <a:ext cx="582612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 rot="5400000">
            <a:off x="1679573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8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54954" y="4800587"/>
            <a:ext cx="8825657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154954" y="5367325"/>
            <a:ext cx="8825654" cy="493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8">
            <a:alphaModFix/>
          </a:blip>
          <a:srcRect l="3613"/>
          <a:stretch/>
        </p:blipFill>
        <p:spPr>
          <a:xfrm>
            <a:off x="0" y="2669683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9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0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274"/>
                </a:srgbClr>
              </a:gs>
              <a:gs pos="36000">
                <a:srgbClr val="F1F3F4">
                  <a:alpha val="5490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0">
            <a:alphaModFix/>
          </a:blip>
          <a:srcRect t="28812"/>
          <a:stretch/>
        </p:blipFill>
        <p:spPr>
          <a:xfrm>
            <a:off x="7999410" y="0"/>
            <a:ext cx="1603385" cy="114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21">
            <a:alphaModFix/>
          </a:blip>
          <a:srcRect b="23320"/>
          <a:stretch/>
        </p:blipFill>
        <p:spPr>
          <a:xfrm>
            <a:off x="8609010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0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18">
            <a:alphaModFix/>
          </a:blip>
          <a:srcRect l="3613"/>
          <a:stretch/>
        </p:blipFill>
        <p:spPr>
          <a:xfrm>
            <a:off x="0" y="2669683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19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8609010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274"/>
                </a:srgbClr>
              </a:gs>
              <a:gs pos="36000">
                <a:srgbClr val="F1F3F4">
                  <a:alpha val="5490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20">
            <a:alphaModFix/>
          </a:blip>
          <a:srcRect t="28812"/>
          <a:stretch/>
        </p:blipFill>
        <p:spPr>
          <a:xfrm>
            <a:off x="7999410" y="0"/>
            <a:ext cx="1603385" cy="114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21">
            <a:alphaModFix/>
          </a:blip>
          <a:srcRect b="23320"/>
          <a:stretch/>
        </p:blipFill>
        <p:spPr>
          <a:xfrm>
            <a:off x="8609010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10437810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1212308" y="1759767"/>
            <a:ext cx="9753599" cy="2387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Merck Animal Health Forecasting Project</a:t>
            </a:r>
            <a:r>
              <a:rPr lang="en-US" sz="5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5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Week 1</a:t>
            </a:r>
            <a:r>
              <a:rPr lang="en-US" sz="32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ubTitle" idx="1"/>
          </p:nvPr>
        </p:nvSpPr>
        <p:spPr>
          <a:xfrm>
            <a:off x="1511983" y="4705625"/>
            <a:ext cx="9259614" cy="2152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</a:rPr>
              <a:t>Team: </a:t>
            </a:r>
            <a:r>
              <a:rPr lang="en-US" sz="2400" b="0" i="0" u="none" strike="noStrike" cap="none">
                <a:solidFill>
                  <a:schemeClr val="dk1"/>
                </a:solidFill>
              </a:rPr>
              <a:t>Abhishek Dixit, Benjamin Elbaz,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 b="0" i="0" u="none" strike="noStrike" cap="none">
                <a:solidFill>
                  <a:schemeClr val="dk1"/>
                </a:solidFill>
              </a:rPr>
              <a:t>Anqi Huang, Shuang Wei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</a:rPr>
              <a:t>Advisor:</a:t>
            </a:r>
            <a:r>
              <a:rPr lang="en-US" sz="2400" b="0" i="0" u="none" strike="noStrike" cap="none">
                <a:solidFill>
                  <a:schemeClr val="dk1"/>
                </a:solidFill>
              </a:rPr>
              <a:t> Kris Iyer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</a:rPr>
              <a:t>Date:</a:t>
            </a:r>
            <a:r>
              <a:rPr lang="en-US" sz="2400" b="0" i="0" u="none" strike="noStrike" cap="none">
                <a:solidFill>
                  <a:schemeClr val="dk1"/>
                </a:solidFill>
              </a:rPr>
              <a:t> </a:t>
            </a:r>
            <a:r>
              <a:rPr lang="en-US" sz="2000" b="0" i="0" u="none" strike="noStrike" cap="none">
                <a:solidFill>
                  <a:schemeClr val="accent1"/>
                </a:solidFill>
              </a:rPr>
              <a:t>APR </a:t>
            </a:r>
            <a:r>
              <a:rPr lang="en-US"/>
              <a:t>29, 2016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l="11951" t="21803" r="13183" b="19363"/>
          <a:stretch/>
        </p:blipFill>
        <p:spPr>
          <a:xfrm>
            <a:off x="3552107" y="148167"/>
            <a:ext cx="2131103" cy="120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9107" y="536983"/>
            <a:ext cx="2498242" cy="72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5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0" y="6519135"/>
            <a:ext cx="792549" cy="32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1416099" y="293700"/>
            <a:ext cx="90225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/>
              <a:t>Modeling Approach </a:t>
            </a:r>
            <a:r>
              <a:rPr lang="en-US" sz="1800" b="1" dirty="0" smtClean="0"/>
              <a:t>–</a:t>
            </a:r>
            <a:r>
              <a:rPr lang="en-US" sz="3200" b="1" dirty="0" smtClean="0"/>
              <a:t> </a:t>
            </a:r>
            <a:r>
              <a:rPr lang="en-US" sz="1800" b="1" dirty="0" err="1" smtClean="0"/>
              <a:t>Activyl</a:t>
            </a:r>
            <a:r>
              <a:rPr lang="en-US" sz="1800" b="1" dirty="0" smtClean="0"/>
              <a:t> Cumulative Plots</a:t>
            </a:r>
            <a:endParaRPr lang="en-US" sz="1800" b="1" dirty="0"/>
          </a:p>
        </p:txBody>
      </p:sp>
      <p:cxnSp>
        <p:nvCxnSpPr>
          <p:cNvPr id="401" name="Shape 401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301" y="935025"/>
            <a:ext cx="10313301" cy="592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980266" y="293712"/>
            <a:ext cx="48150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Agenda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007838" y="679579"/>
            <a:ext cx="9724329" cy="5701970"/>
          </a:xfrm>
          <a:prstGeom prst="rect">
            <a:avLst/>
          </a:prstGeom>
          <a:noFill/>
          <a:ln w="9525" cap="flat" cmpd="sng">
            <a:solidFill>
              <a:srgbClr val="A0AC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 – Refi</a:t>
            </a:r>
            <a:r>
              <a:rPr lang="en-US" sz="2400" b="1" dirty="0"/>
              <a:t>ned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Model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US" sz="2400" b="1" dirty="0"/>
              <a:t>2 – </a:t>
            </a:r>
            <a:r>
              <a:rPr lang="en-US" sz="2400" b="1" dirty="0" err="1"/>
              <a:t>Sku</a:t>
            </a:r>
            <a:r>
              <a:rPr lang="en-US" sz="2400" b="1" dirty="0"/>
              <a:t> Level Model for </a:t>
            </a:r>
            <a:r>
              <a:rPr lang="en-US" sz="2400" b="1" dirty="0" err="1" smtClean="0"/>
              <a:t>Nobivac</a:t>
            </a:r>
            <a:endParaRPr lang="en-US" sz="2400" b="1" dirty="0" smtClean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endParaRPr lang="en-US" sz="2400" b="1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US" sz="2400" b="1" dirty="0" smtClean="0"/>
              <a:t>3 </a:t>
            </a:r>
            <a:r>
              <a:rPr lang="en-US" sz="2400" b="1" dirty="0"/>
              <a:t>– Clustered Model for </a:t>
            </a:r>
            <a:r>
              <a:rPr lang="en-US" sz="2400" b="1" dirty="0" err="1" smtClean="0"/>
              <a:t>Nobivac</a:t>
            </a:r>
            <a:endParaRPr lang="en-US" sz="2400" b="1" dirty="0" smtClean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endParaRPr lang="en-US" sz="2400" b="1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US" sz="2400" b="1" dirty="0"/>
              <a:t>4 –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One Model for al</a:t>
            </a:r>
            <a:r>
              <a:rPr lang="en-US" sz="2400" b="1" dirty="0"/>
              <a:t>l </a:t>
            </a:r>
            <a:r>
              <a:rPr lang="en-US" sz="2400" b="1" dirty="0" err="1"/>
              <a:t>Nobivac</a:t>
            </a:r>
            <a:r>
              <a:rPr lang="en-US" sz="2400" b="1" dirty="0"/>
              <a:t> </a:t>
            </a:r>
            <a:r>
              <a:rPr lang="en-US" sz="2400" b="1" dirty="0" err="1" smtClean="0"/>
              <a:t>Skus</a:t>
            </a:r>
            <a:endParaRPr lang="en-US" sz="2400" b="1" dirty="0" smtClean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endParaRPr lang="en-US" sz="2400" b="1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US" sz="2400" b="1" dirty="0" smtClean="0"/>
              <a:t>5 </a:t>
            </a:r>
            <a:r>
              <a:rPr lang="en-US" sz="2400" b="1" dirty="0"/>
              <a:t>– Modeling Approach for newly launched products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980266" y="293712"/>
            <a:ext cx="48150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/>
              <a:t>Refined Model</a:t>
            </a:r>
          </a:p>
        </p:txBody>
      </p:sp>
      <p:cxnSp>
        <p:nvCxnSpPr>
          <p:cNvPr id="310" name="Shape 310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1593870" y="1290528"/>
            <a:ext cx="9344700" cy="5247300"/>
          </a:xfrm>
          <a:prstGeom prst="rect">
            <a:avLst/>
          </a:prstGeom>
          <a:noFill/>
          <a:ln w="9525" cap="flat" cmpd="sng">
            <a:solidFill>
              <a:srgbClr val="A0AC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b="1" dirty="0" smtClean="0"/>
              <a:t>Granger </a:t>
            </a:r>
            <a:r>
              <a:rPr lang="en-US" sz="2400" b="1" dirty="0"/>
              <a:t>Causality 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 b="1" dirty="0" smtClean="0"/>
              <a:t>-  Determine </a:t>
            </a:r>
            <a:r>
              <a:rPr lang="en-US" sz="1800" b="1" dirty="0"/>
              <a:t>whether one time series x statistically provides more information about future values about another time series y than past values of y alone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   </a:t>
            </a:r>
            <a:r>
              <a:rPr lang="en-US" sz="1800" b="1" dirty="0" smtClean="0"/>
              <a:t>(</a:t>
            </a:r>
            <a:r>
              <a:rPr lang="en-US" sz="1800" b="1" dirty="0"/>
              <a:t>e.g. Total Shipments vs. Sales Out; Sales Out vs. Sales In; Inventory vs. Sales </a:t>
            </a:r>
            <a:r>
              <a:rPr lang="en-US" sz="1800" b="1" dirty="0" smtClean="0"/>
              <a:t>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Error </a:t>
            </a:r>
            <a:r>
              <a:rPr lang="en-US" sz="2400" b="1" dirty="0"/>
              <a:t>Metrics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 dirty="0"/>
          </a:p>
          <a:p>
            <a:pPr marL="400050" lvl="0" indent="-285750" rtl="0">
              <a:spcBef>
                <a:spcPts val="0"/>
              </a:spcBef>
              <a:buSzPct val="100000"/>
              <a:buFontTx/>
              <a:buChar char="-"/>
            </a:pPr>
            <a:r>
              <a:rPr lang="en-US" sz="1800" b="1" dirty="0" smtClean="0"/>
              <a:t>Exponentially </a:t>
            </a:r>
            <a:r>
              <a:rPr lang="en-US" sz="1800" b="1" dirty="0"/>
              <a:t>Weighted Error = [Error(1) + Error(2)/2 + Error(3)/4 + Error(4)/8]/</a:t>
            </a:r>
            <a:r>
              <a:rPr lang="en-US" sz="1800" b="1" dirty="0" smtClean="0"/>
              <a:t>1.875</a:t>
            </a:r>
          </a:p>
          <a:p>
            <a:pPr marL="114300" lvl="0" indent="0" rtl="0">
              <a:spcBef>
                <a:spcPts val="0"/>
              </a:spcBef>
              <a:buSzPct val="100000"/>
              <a:buNone/>
            </a:pPr>
            <a:endParaRPr lang="en-US" sz="1800" b="1" dirty="0"/>
          </a:p>
          <a:p>
            <a:pPr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Clustering Analysis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smtClean="0"/>
              <a:t>   </a:t>
            </a:r>
            <a:r>
              <a:rPr lang="en-US" sz="2400" dirty="0" smtClean="0"/>
              <a:t>- </a:t>
            </a:r>
            <a:r>
              <a:rPr lang="en-US" sz="1800" b="1" dirty="0" smtClean="0"/>
              <a:t>based </a:t>
            </a:r>
            <a:r>
              <a:rPr lang="en-US" sz="1800" b="1" dirty="0"/>
              <a:t>on pairwise correlations between monthly Sales In Quantities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 dirty="0"/>
          </a:p>
          <a:p>
            <a:pPr marL="0" lvl="0" indent="0" rtl="0">
              <a:spcBef>
                <a:spcPts val="0"/>
              </a:spcBef>
              <a:buNone/>
            </a:pPr>
            <a:endParaRPr sz="1800" b="1" dirty="0"/>
          </a:p>
          <a:p>
            <a:pPr marL="0" lvl="0" indent="0" rtl="0">
              <a:spcBef>
                <a:spcPts val="0"/>
              </a:spcBef>
              <a:buNone/>
            </a:pPr>
            <a:endParaRPr sz="1800" b="1" dirty="0"/>
          </a:p>
          <a:p>
            <a:pPr marL="0" lvl="0" indent="0" rtl="0">
              <a:spcBef>
                <a:spcPts val="0"/>
              </a:spcBef>
              <a:buNone/>
            </a:pPr>
            <a:endParaRPr sz="24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rtl="0">
              <a:spcBef>
                <a:spcPts val="0"/>
              </a:spcBef>
              <a:buNone/>
            </a:pPr>
            <a:endParaRPr sz="24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845324" y="347775"/>
            <a:ext cx="83058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/>
              <a:t>Sku Level Sales out Weighted Errors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325" y="1899700"/>
            <a:ext cx="83058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2237550" y="4407925"/>
            <a:ext cx="8115000" cy="11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Overall, </a:t>
            </a:r>
            <a:r>
              <a:rPr lang="en-US" b="1"/>
              <a:t>18 </a:t>
            </a:r>
            <a:r>
              <a:rPr lang="en-US"/>
              <a:t>SKUs had Error Rate that is </a:t>
            </a:r>
            <a:r>
              <a:rPr lang="en-US" b="1"/>
              <a:t>smaller </a:t>
            </a:r>
            <a:r>
              <a:rPr lang="en-US"/>
              <a:t>than </a:t>
            </a:r>
            <a:r>
              <a:rPr lang="en-US" b="1"/>
              <a:t>20%</a:t>
            </a:r>
            <a:r>
              <a:rPr lang="en-US"/>
              <a:t>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Only</a:t>
            </a:r>
            <a:r>
              <a:rPr lang="en-US" b="1"/>
              <a:t> 5</a:t>
            </a:r>
            <a:r>
              <a:rPr lang="en-US"/>
              <a:t> SKUs had Error Rate that is </a:t>
            </a:r>
            <a:r>
              <a:rPr lang="en-US" b="1"/>
              <a:t>greater</a:t>
            </a:r>
            <a:r>
              <a:rPr lang="en-US"/>
              <a:t> than </a:t>
            </a:r>
            <a:r>
              <a:rPr lang="en-US" b="1"/>
              <a:t>40%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646100" y="452722"/>
            <a:ext cx="9327300" cy="86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b="1"/>
              <a:t>SKU Level Sales out DFA Comparison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/>
              <a:t>5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421" y="1612037"/>
            <a:ext cx="6291650" cy="363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0687" y="5946525"/>
            <a:ext cx="20478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581750" y="2069700"/>
            <a:ext cx="3691800" cy="36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 </a:t>
            </a:r>
            <a:r>
              <a:rPr lang="en-US" b="1"/>
              <a:t>3 months</a:t>
            </a:r>
            <a:r>
              <a:rPr lang="en-US"/>
              <a:t> period, there are </a:t>
            </a:r>
            <a:r>
              <a:rPr lang="en-US" b="1"/>
              <a:t>14 </a:t>
            </a:r>
            <a:r>
              <a:rPr lang="en-US"/>
              <a:t>SKUs made improvements for this model.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 b="1"/>
              <a:t>15</a:t>
            </a:r>
            <a:r>
              <a:rPr lang="en-US"/>
              <a:t> SKUs had improvements only for some months.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 b="1"/>
              <a:t>1</a:t>
            </a:r>
            <a:r>
              <a:rPr lang="en-US"/>
              <a:t> SKU performed </a:t>
            </a:r>
            <a:r>
              <a:rPr lang="en-US" b="1"/>
              <a:t>worse </a:t>
            </a:r>
            <a:r>
              <a:rPr lang="en-US"/>
              <a:t>than EY’s current forecast.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980279" y="293675"/>
            <a:ext cx="73722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/>
              <a:t>Nobivac  Clusters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850" y="1063425"/>
            <a:ext cx="8267700" cy="55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7707675" y="5866725"/>
            <a:ext cx="3965100" cy="66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For C6, correlations &lt; 0.5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Recommendation: Model the 3 skus individually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2980278" y="293700"/>
            <a:ext cx="69063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>
                <a:solidFill>
                  <a:srgbClr val="335B74"/>
                </a:solidFill>
              </a:rPr>
              <a:t>Cluster Model Sales Out Results</a:t>
            </a:r>
          </a:p>
        </p:txBody>
      </p:sp>
      <p:cxnSp>
        <p:nvCxnSpPr>
          <p:cNvPr id="361" name="Shape 361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570120" y="1165228"/>
            <a:ext cx="9344700" cy="5247300"/>
          </a:xfrm>
          <a:prstGeom prst="rect">
            <a:avLst/>
          </a:prstGeom>
          <a:noFill/>
          <a:ln w="9525" cap="flat" cmpd="sng">
            <a:solidFill>
              <a:srgbClr val="A0AC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0" rtl="0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●"/>
            </a:pPr>
            <a:endParaRPr sz="24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50" y="1012725"/>
            <a:ext cx="11507898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937" y="3584075"/>
            <a:ext cx="101441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900" y="3993650"/>
            <a:ext cx="115079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1">
                <a:solidFill>
                  <a:srgbClr val="335B74"/>
                </a:solidFill>
              </a:rPr>
              <a:t>Cluster Model Sales Out Results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104212" y="1628066"/>
            <a:ext cx="8946600" cy="419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/>
              <a:t>Monthly Error Rate &amp; Weighted Error Rate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462" y="2328425"/>
            <a:ext cx="58578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712" y="4775825"/>
            <a:ext cx="58674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2980266" y="293712"/>
            <a:ext cx="48150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/>
              <a:t>One Model for all Skus</a:t>
            </a:r>
          </a:p>
        </p:txBody>
      </p:sp>
      <p:cxnSp>
        <p:nvCxnSpPr>
          <p:cNvPr id="387" name="Shape 38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5750" y="1681337"/>
            <a:ext cx="459105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900" y="5293625"/>
            <a:ext cx="16573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Noto Sans Symbols</vt:lpstr>
      <vt:lpstr>Questrial</vt:lpstr>
      <vt:lpstr>Calibri</vt:lpstr>
      <vt:lpstr>Times New Roman</vt:lpstr>
      <vt:lpstr>1_Ion</vt:lpstr>
      <vt:lpstr>Ion</vt:lpstr>
      <vt:lpstr>PowerPoint Presentation</vt:lpstr>
      <vt:lpstr>Agenda</vt:lpstr>
      <vt:lpstr>Refined Model</vt:lpstr>
      <vt:lpstr>Sku Level Sales out Weighted Errors</vt:lpstr>
      <vt:lpstr>SKU Level Sales out DFA Comparison</vt:lpstr>
      <vt:lpstr>Nobivac  Clusters</vt:lpstr>
      <vt:lpstr>Cluster Model Sales Out Results</vt:lpstr>
      <vt:lpstr>Cluster Model Sales Out Results</vt:lpstr>
      <vt:lpstr>One Model for all Skus</vt:lpstr>
      <vt:lpstr>Modeling Approach – Activyl Cumulative Plots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Message Center</cp:lastModifiedBy>
  <cp:revision>2</cp:revision>
  <dcterms:modified xsi:type="dcterms:W3CDTF">2016-04-29T18:30:43Z</dcterms:modified>
</cp:coreProperties>
</file>