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5"/>
  </p:notesMasterIdLst>
  <p:sldIdLst>
    <p:sldId id="256" r:id="rId3"/>
    <p:sldId id="257" r:id="rId4"/>
    <p:sldId id="261" r:id="rId5"/>
    <p:sldId id="259" r:id="rId6"/>
    <p:sldId id="264" r:id="rId7"/>
    <p:sldId id="263" r:id="rId8"/>
    <p:sldId id="262" r:id="rId9"/>
    <p:sldId id="266" r:id="rId10"/>
    <p:sldId id="267" r:id="rId11"/>
    <p:sldId id="265" r:id="rId12"/>
    <p:sldId id="268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>
      <p:cViewPr varScale="1">
        <p:scale>
          <a:sx n="61" d="100"/>
          <a:sy n="61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Benjaminlbz\Downloads\Nob_SalesOut%20Result(week17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Benjaminlbz\Downloads\Nob_SalesOut%20Result(week17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Distribution of the Weighted error accros Nobiac SKUs - Clustered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'Cluster Level'!$N$60:$N$67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'Cluster Level'!$O$60:$O$67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9</c:v>
                </c:pt>
                <c:pt idx="4">
                  <c:v>3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24946232"/>
        <c:axId val="324942312"/>
      </c:barChart>
      <c:catAx>
        <c:axId val="324946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942312"/>
        <c:crosses val="autoZero"/>
        <c:auto val="1"/>
        <c:lblAlgn val="ctr"/>
        <c:lblOffset val="100"/>
        <c:noMultiLvlLbl val="0"/>
      </c:catAx>
      <c:valAx>
        <c:axId val="324942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4946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Distribution of the Weighted error accros Nobiac SKUs - Unionized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'Product Level'!$V$74:$V$81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'Product Level'!$W$74:$W$81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11</c:v>
                </c:pt>
                <c:pt idx="4">
                  <c:v>3</c:v>
                </c:pt>
                <c:pt idx="5">
                  <c:v>9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24943096"/>
        <c:axId val="324944272"/>
      </c:barChart>
      <c:catAx>
        <c:axId val="324943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944272"/>
        <c:crosses val="autoZero"/>
        <c:auto val="1"/>
        <c:lblAlgn val="ctr"/>
        <c:lblOffset val="100"/>
        <c:noMultiLvlLbl val="0"/>
      </c:catAx>
      <c:valAx>
        <c:axId val="324944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4943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38465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328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10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1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6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03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33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12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7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6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3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7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84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8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3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9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2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Shape 10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1154954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9330489" y="2613785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3"/>
          </p:nvPr>
        </p:nvSpPr>
        <p:spPr>
          <a:xfrm>
            <a:off x="3883657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42" name="Shape 24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8" name="Shape 25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>
            <a:off x="6962227" y="2133600"/>
            <a:ext cx="0" cy="396688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Shape 26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 rot="5400000">
            <a:off x="3478841" y="-322612"/>
            <a:ext cx="4195479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 rot="5400000">
            <a:off x="6267449" y="2466973"/>
            <a:ext cx="582612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 rot="5400000">
            <a:off x="1679573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6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2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8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154954" y="4800587"/>
            <a:ext cx="8825657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154954" y="5367325"/>
            <a:ext cx="8825654" cy="49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17">
            <a:alphaModFix/>
          </a:blip>
          <a:srcRect l="3613"/>
          <a:stretch/>
        </p:blipFill>
        <p:spPr>
          <a:xfrm>
            <a:off x="0" y="2669683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18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8609010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274"/>
                </a:srgbClr>
              </a:gs>
              <a:gs pos="36000">
                <a:srgbClr val="F1F3F4">
                  <a:alpha val="5490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19">
            <a:alphaModFix/>
          </a:blip>
          <a:srcRect t="28812"/>
          <a:stretch/>
        </p:blipFill>
        <p:spPr>
          <a:xfrm>
            <a:off x="7999410" y="0"/>
            <a:ext cx="1603385" cy="1141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20">
            <a:alphaModFix/>
          </a:blip>
          <a:srcRect b="23320"/>
          <a:stretch/>
        </p:blipFill>
        <p:spPr>
          <a:xfrm>
            <a:off x="8609010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/>
          <p:nvPr/>
        </p:nvSpPr>
        <p:spPr>
          <a:xfrm>
            <a:off x="10437810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103312" y="2052916"/>
            <a:ext cx="8946541" cy="4195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0541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711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939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 rot="5400000">
            <a:off x="10155638" y="1790699"/>
            <a:ext cx="990597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ftr" idx="11"/>
          </p:nvPr>
        </p:nvSpPr>
        <p:spPr>
          <a:xfrm rot="5400000">
            <a:off x="8951572" y="3225295"/>
            <a:ext cx="3859793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1212308" y="1759767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</a:t>
            </a:r>
            <a:r>
              <a:rPr lang="en-US" sz="32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lang="en-US" sz="3200" b="1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endParaRPr lang="en-US" sz="3200" b="1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Team: 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Abhishek Dixit, Benjamin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Elbaz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 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Anqi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Huang,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Shuang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Advisor: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Kris </a:t>
            </a:r>
            <a:r>
              <a:rPr lang="en-US" sz="2400" b="0" i="0" u="none" strike="noStrike" cap="none" dirty="0" err="1">
                <a:solidFill>
                  <a:schemeClr val="dk1"/>
                </a:solidFill>
              </a:rPr>
              <a:t>Iyer</a:t>
            </a:r>
            <a:endParaRPr lang="en-US" sz="2400" b="0" i="0" u="none" strike="noStrike" cap="none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</a:rPr>
              <a:t>Date:</a:t>
            </a:r>
            <a:r>
              <a:rPr lang="en-US" sz="2400" b="0" i="0" u="none" strike="noStrike" cap="none" dirty="0">
                <a:solidFill>
                  <a:schemeClr val="dk1"/>
                </a:solidFill>
              </a:rPr>
              <a:t> </a:t>
            </a:r>
            <a:r>
              <a:rPr lang="en-US" dirty="0" smtClean="0"/>
              <a:t>May 6</a:t>
            </a:r>
            <a:r>
              <a:rPr lang="en-US" dirty="0" smtClean="0"/>
              <a:t>, </a:t>
            </a:r>
            <a:r>
              <a:rPr lang="en-US" dirty="0"/>
              <a:t>2016</a:t>
            </a: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Shape 28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0" y="6519135"/>
            <a:ext cx="792549" cy="32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47338" y="241637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Business </a:t>
            </a:r>
            <a:r>
              <a:rPr lang="en-US" sz="3200" b="1" dirty="0" smtClean="0"/>
              <a:t>Insights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606045" y="1618845"/>
            <a:ext cx="931537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We recommend applying Clustered Model for Sales In forecasts.</a:t>
            </a:r>
          </a:p>
          <a:p>
            <a:r>
              <a:rPr lang="en-US" sz="1800" dirty="0">
                <a:latin typeface="Questrial"/>
              </a:rPr>
              <a:t> </a:t>
            </a:r>
            <a:r>
              <a:rPr lang="en-US" sz="1800" dirty="0" smtClean="0">
                <a:latin typeface="Questrial"/>
              </a:rPr>
              <a:t>    </a:t>
            </a:r>
            <a:r>
              <a:rPr lang="en-US" sz="1800" dirty="0" smtClean="0">
                <a:latin typeface="Questrial"/>
              </a:rPr>
              <a:t>(&lt;20% error rate compared with Unionized Model’s 30%)</a:t>
            </a:r>
          </a:p>
          <a:p>
            <a:endParaRPr lang="en-US" sz="18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Clustering: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Clustering based on vaccine type makes sense (e.g. Feline, Canine, Rabies,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To achieve better result, cluster based on correlations of Sales </a:t>
            </a:r>
            <a:r>
              <a:rPr lang="en-US" sz="1600" dirty="0" smtClean="0">
                <a:latin typeface="Questrial"/>
              </a:rPr>
              <a:t>In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Questrial"/>
              </a:rPr>
              <a:t>We recommend modeling 3 </a:t>
            </a:r>
            <a:r>
              <a:rPr lang="en-US" sz="1600" dirty="0" err="1" smtClean="0">
                <a:latin typeface="Questrial"/>
              </a:rPr>
              <a:t>Skus</a:t>
            </a:r>
            <a:r>
              <a:rPr lang="en-US" sz="1600" dirty="0" smtClean="0">
                <a:latin typeface="Questrial"/>
              </a:rPr>
              <a:t> individually given their current status:</a:t>
            </a:r>
          </a:p>
          <a:p>
            <a:r>
              <a:rPr lang="en-US" sz="1600" dirty="0" smtClean="0">
                <a:latin typeface="Questrial"/>
              </a:rPr>
              <a:t>     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53260 - </a:t>
            </a:r>
            <a:r>
              <a:rPr lang="en-US" sz="1600" dirty="0">
                <a:latin typeface="Questrial"/>
              </a:rPr>
              <a:t>NOBIVAC® </a:t>
            </a:r>
            <a:r>
              <a:rPr lang="en-US" sz="1600" dirty="0" smtClean="0">
                <a:solidFill>
                  <a:srgbClr val="FF0000"/>
                </a:solidFill>
                <a:latin typeface="Questrial"/>
              </a:rPr>
              <a:t>Puppy</a:t>
            </a:r>
            <a:r>
              <a:rPr lang="en-US" sz="1600" dirty="0" smtClean="0">
                <a:latin typeface="Questrial"/>
              </a:rPr>
              <a:t>-</a:t>
            </a:r>
            <a:r>
              <a:rPr lang="en-US" sz="1600" dirty="0" err="1" smtClean="0">
                <a:latin typeface="Questrial"/>
              </a:rPr>
              <a:t>DPv</a:t>
            </a:r>
            <a:r>
              <a:rPr lang="en-US" sz="1600" dirty="0" smtClean="0">
                <a:latin typeface="Questrial"/>
              </a:rPr>
              <a:t>;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54097 - </a:t>
            </a:r>
            <a:r>
              <a:rPr lang="en-US" sz="1600" dirty="0">
                <a:latin typeface="Questrial"/>
              </a:rPr>
              <a:t>NOBIVAC® INTRA-TRAC® </a:t>
            </a:r>
            <a:r>
              <a:rPr lang="en-US" sz="1600" dirty="0">
                <a:latin typeface="Questrial"/>
              </a:rPr>
              <a:t>KC (</a:t>
            </a:r>
            <a:r>
              <a:rPr lang="en-US" sz="1600" dirty="0">
                <a:solidFill>
                  <a:srgbClr val="FF0000"/>
                </a:solidFill>
                <a:latin typeface="Questrial"/>
              </a:rPr>
              <a:t>1 x 10 </a:t>
            </a:r>
            <a:r>
              <a:rPr lang="en-US" sz="1600" dirty="0" smtClean="0">
                <a:solidFill>
                  <a:srgbClr val="FF0000"/>
                </a:solidFill>
                <a:latin typeface="Questrial"/>
              </a:rPr>
              <a:t>dose</a:t>
            </a:r>
            <a:r>
              <a:rPr lang="en-US" sz="1600" dirty="0" smtClean="0">
                <a:latin typeface="Questrial"/>
              </a:rPr>
              <a:t>);</a:t>
            </a:r>
          </a:p>
          <a:p>
            <a:r>
              <a:rPr lang="en-US" sz="1600" dirty="0" smtClean="0">
                <a:latin typeface="Questrial"/>
              </a:rPr>
              <a:t>      </a:t>
            </a:r>
            <a:r>
              <a:rPr lang="en-US" sz="1600" dirty="0" err="1" smtClean="0">
                <a:latin typeface="Questrial"/>
              </a:rPr>
              <a:t>Sku</a:t>
            </a:r>
            <a:r>
              <a:rPr lang="en-US" sz="1600" dirty="0" smtClean="0">
                <a:latin typeface="Questrial"/>
              </a:rPr>
              <a:t> </a:t>
            </a:r>
            <a:r>
              <a:rPr lang="en-US" sz="1600" dirty="0">
                <a:latin typeface="Questrial"/>
              </a:rPr>
              <a:t>84987 - NOBIVAC® Canine </a:t>
            </a:r>
            <a:r>
              <a:rPr lang="en-US" sz="1600" dirty="0">
                <a:solidFill>
                  <a:srgbClr val="FF0000"/>
                </a:solidFill>
                <a:latin typeface="Questrial"/>
              </a:rPr>
              <a:t>Flu</a:t>
            </a:r>
            <a:r>
              <a:rPr lang="en-US" sz="1600" dirty="0">
                <a:latin typeface="Questrial"/>
              </a:rPr>
              <a:t> </a:t>
            </a:r>
            <a:r>
              <a:rPr lang="en-US" sz="1600" dirty="0" smtClean="0">
                <a:latin typeface="Questrial"/>
              </a:rPr>
              <a:t>H3N8</a:t>
            </a:r>
          </a:p>
          <a:p>
            <a:endParaRPr lang="en-US" sz="16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Modeling:</a:t>
            </a:r>
          </a:p>
          <a:p>
            <a:r>
              <a:rPr lang="en-US" sz="1600" dirty="0" smtClean="0">
                <a:latin typeface="Questrial"/>
              </a:rPr>
              <a:t>External Market Data is a significant factor in forecasting both Sales out and Sales In.</a:t>
            </a:r>
          </a:p>
          <a:p>
            <a:r>
              <a:rPr lang="en-US" sz="1600" dirty="0" smtClean="0">
                <a:latin typeface="Questrial"/>
              </a:rPr>
              <a:t>For Sales In Forecast, we recommend either using Model 5 (SI, Ext, SO) or Model 7 (SI, Ext, </a:t>
            </a:r>
            <a:r>
              <a:rPr lang="en-US" sz="1600" dirty="0" err="1" smtClean="0">
                <a:latin typeface="Questrial"/>
              </a:rPr>
              <a:t>Inv</a:t>
            </a:r>
            <a:r>
              <a:rPr lang="en-US" sz="1600" dirty="0" smtClean="0">
                <a:latin typeface="Questrial"/>
              </a:rPr>
              <a:t>).</a:t>
            </a:r>
          </a:p>
          <a:p>
            <a:endParaRPr lang="en-US" sz="1600" dirty="0">
              <a:latin typeface="Questrial"/>
            </a:endParaRPr>
          </a:p>
          <a:p>
            <a:pPr marL="285750" indent="-285750">
              <a:buFontTx/>
              <a:buChar char="-"/>
            </a:pPr>
            <a:r>
              <a:rPr lang="en-US" sz="1800" dirty="0" smtClean="0">
                <a:latin typeface="Questrial"/>
              </a:rPr>
              <a:t>Sale In Forecast:</a:t>
            </a:r>
          </a:p>
          <a:p>
            <a:r>
              <a:rPr lang="en-US" sz="1600" dirty="0" smtClean="0"/>
              <a:t>Large errors exist for Cluster 5’s Sales In forecasts.</a:t>
            </a:r>
          </a:p>
          <a:p>
            <a:endParaRPr lang="en-US" sz="1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120" y="2436539"/>
            <a:ext cx="1987652" cy="952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15" y="3548969"/>
            <a:ext cx="2000353" cy="10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748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88" y="1461553"/>
            <a:ext cx="8971568" cy="4834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76529" y="339210"/>
            <a:ext cx="6494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Monthly Sales In Plot for Cluster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554514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8721" y="36276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52" y="3662172"/>
            <a:ext cx="5842000" cy="2768600"/>
          </a:xfrm>
          <a:prstGeom prst="rect">
            <a:avLst/>
          </a:prstGeom>
        </p:spPr>
      </p:pic>
      <p:sp>
        <p:nvSpPr>
          <p:cNvPr id="6" name="Shape 346"/>
          <p:cNvSpPr txBox="1">
            <a:spLocks/>
          </p:cNvSpPr>
          <p:nvPr/>
        </p:nvSpPr>
        <p:spPr>
          <a:xfrm>
            <a:off x="-730672" y="1482121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 algn="ctr">
              <a:buSzPct val="25000"/>
            </a:pPr>
            <a:r>
              <a:rPr lang="en-US" sz="3200" b="1" dirty="0" smtClean="0"/>
              <a:t>Sales Out Results - </a:t>
            </a:r>
            <a:r>
              <a:rPr lang="en-US" sz="3200" b="1" dirty="0" err="1" smtClean="0"/>
              <a:t>Activyl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28" y="913830"/>
            <a:ext cx="6421990" cy="24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2980266" y="293712"/>
            <a:ext cx="48150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Agenda</a:t>
            </a:r>
          </a:p>
        </p:txBody>
      </p:sp>
      <p:cxnSp>
        <p:nvCxnSpPr>
          <p:cNvPr id="297" name="Shape 29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239066" y="1465497"/>
            <a:ext cx="9208216" cy="4316962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1 – Sales Out Clustered Model – </a:t>
            </a:r>
            <a:r>
              <a:rPr lang="en-US" sz="2400" b="1" dirty="0" err="1"/>
              <a:t>Nobivac</a:t>
            </a:r>
            <a:endParaRPr lang="en-US" sz="2400" b="1" dirty="0"/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2 – Sales Out Unionized Model – </a:t>
            </a:r>
            <a:r>
              <a:rPr lang="en-US" sz="2400" b="1" dirty="0" err="1"/>
              <a:t>Nobivac</a:t>
            </a:r>
            <a:endParaRPr lang="en-US" sz="2400" b="1" dirty="0"/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3 – Sales In Clustered Model – </a:t>
            </a:r>
            <a:r>
              <a:rPr lang="en-US" sz="2400" b="1" dirty="0" err="1"/>
              <a:t>Nobivac</a:t>
            </a:r>
            <a:endParaRPr lang="en-US" sz="2400" b="1" dirty="0"/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4 – Sales In Unionized Model – </a:t>
            </a:r>
            <a:r>
              <a:rPr lang="en-US" sz="2400" b="1" dirty="0" err="1"/>
              <a:t>Nobivac</a:t>
            </a:r>
            <a:endParaRPr lang="en-US" sz="2400" b="1" dirty="0"/>
          </a:p>
          <a:p>
            <a:pPr lvl="0" indent="-342900">
              <a:lnSpc>
                <a:spcPct val="150000"/>
              </a:lnSpc>
              <a:spcBef>
                <a:spcPts val="0"/>
              </a:spcBef>
            </a:pPr>
            <a:r>
              <a:rPr lang="en-US" sz="2400" b="1" dirty="0"/>
              <a:t>5 – Sales Out Model – </a:t>
            </a:r>
            <a:r>
              <a:rPr lang="en-US" sz="2400" b="1" dirty="0" err="1"/>
              <a:t>Activyl</a:t>
            </a:r>
            <a:endParaRPr lang="en-US" sz="2400" b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en-US" sz="24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3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1633903" y="311598"/>
            <a:ext cx="8718635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err="1"/>
              <a:t>Nobivac</a:t>
            </a:r>
            <a:r>
              <a:rPr lang="en-US" sz="3200" b="1" dirty="0"/>
              <a:t> </a:t>
            </a:r>
            <a:r>
              <a:rPr lang="en-US" sz="3200" b="1" dirty="0" smtClean="0"/>
              <a:t>Clusters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70" y="1352696"/>
            <a:ext cx="7236460" cy="48309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84683" y="5852051"/>
            <a:ext cx="863087" cy="19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1791" y="5565028"/>
            <a:ext cx="2423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 significant correlations with any other SKU </a:t>
            </a:r>
            <a:br>
              <a:rPr lang="en-US" dirty="0" smtClean="0"/>
            </a:br>
            <a:r>
              <a:rPr lang="en-US" dirty="0" smtClean="0"/>
              <a:t>=&gt;Modeled these 3 individually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394710" y="2045970"/>
            <a:ext cx="261620" cy="491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26950" y="213072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FELINE</a:t>
            </a:r>
            <a:endParaRPr lang="en-US" dirty="0"/>
          </a:p>
        </p:txBody>
      </p:sp>
      <p:sp>
        <p:nvSpPr>
          <p:cNvPr id="20" name="Left Brace 19"/>
          <p:cNvSpPr/>
          <p:nvPr/>
        </p:nvSpPr>
        <p:spPr>
          <a:xfrm>
            <a:off x="3394710" y="2610714"/>
            <a:ext cx="261620" cy="491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50181" y="2724431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FELINE</a:t>
            </a:r>
            <a:endParaRPr lang="en-US" dirty="0"/>
          </a:p>
        </p:txBody>
      </p:sp>
      <p:sp>
        <p:nvSpPr>
          <p:cNvPr id="16" name="Left Brace 15"/>
          <p:cNvSpPr/>
          <p:nvPr/>
        </p:nvSpPr>
        <p:spPr>
          <a:xfrm>
            <a:off x="3486150" y="5017149"/>
            <a:ext cx="261620" cy="4914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93123" y="508922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CANINE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1566040" y="347775"/>
            <a:ext cx="8786499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Sales Out Result by Clustered Model </a:t>
            </a:r>
            <a:endParaRPr lang="en-US" sz="3200" b="1" dirty="0"/>
          </a:p>
        </p:txBody>
      </p:sp>
      <p:cxnSp>
        <p:nvCxnSpPr>
          <p:cNvPr id="323" name="Shape 323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4" name="Shape 324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Shape 3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52546" y="1230807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Applied each clustered Model to their respective SKUs: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3" y="2028244"/>
            <a:ext cx="4533576" cy="2353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0" y="2028244"/>
            <a:ext cx="2353310" cy="2362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52" y="2037598"/>
            <a:ext cx="3173503" cy="2353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38291" y="5344627"/>
            <a:ext cx="9033348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14300" lvl="0">
              <a:buSzPct val="100000"/>
            </a:pPr>
            <a:r>
              <a:rPr lang="en-US" b="1" dirty="0" smtClean="0"/>
              <a:t>Weighted Error 2 = [Error(1</a:t>
            </a:r>
            <a:r>
              <a:rPr lang="en-US" b="1" baseline="30000" dirty="0" smtClean="0"/>
              <a:t>st</a:t>
            </a:r>
            <a:r>
              <a:rPr lang="en-US" b="1" dirty="0" smtClean="0"/>
              <a:t> Month) </a:t>
            </a:r>
            <a:r>
              <a:rPr lang="en-US" b="1" dirty="0"/>
              <a:t>+ </a:t>
            </a:r>
            <a:r>
              <a:rPr lang="en-US" b="1" dirty="0" smtClean="0"/>
              <a:t>Error(2</a:t>
            </a:r>
            <a:r>
              <a:rPr lang="en-US" b="1" baseline="30000" dirty="0" smtClean="0"/>
              <a:t>nd</a:t>
            </a:r>
            <a:r>
              <a:rPr lang="en-US" b="1" dirty="0" smtClean="0"/>
              <a:t> Month)/</a:t>
            </a:r>
            <a:r>
              <a:rPr lang="en-US" b="1" dirty="0"/>
              <a:t>2 + </a:t>
            </a:r>
            <a:r>
              <a:rPr lang="en-US" b="1" dirty="0" smtClean="0"/>
              <a:t>Error(3</a:t>
            </a:r>
            <a:r>
              <a:rPr lang="en-US" b="1" baseline="30000" dirty="0" smtClean="0"/>
              <a:t>rd</a:t>
            </a:r>
            <a:r>
              <a:rPr lang="en-US" b="1" dirty="0" smtClean="0"/>
              <a:t> Month)/</a:t>
            </a:r>
            <a:r>
              <a:rPr lang="en-US" b="1" dirty="0"/>
              <a:t>4 + </a:t>
            </a:r>
            <a:r>
              <a:rPr lang="en-US" b="1" dirty="0" smtClean="0"/>
              <a:t>Error(4</a:t>
            </a:r>
            <a:r>
              <a:rPr lang="en-US" b="1" baseline="30000" dirty="0" smtClean="0"/>
              <a:t>th</a:t>
            </a:r>
            <a:r>
              <a:rPr lang="en-US" b="1" dirty="0" smtClean="0"/>
              <a:t> Month)/</a:t>
            </a:r>
            <a:r>
              <a:rPr lang="en-US" b="1" dirty="0"/>
              <a:t>8]/1.875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30623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5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41135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 smtClean="0"/>
              <a:t>Sales Out Result by Clustered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4658"/>
              </p:ext>
            </p:extLst>
          </p:nvPr>
        </p:nvGraphicFramePr>
        <p:xfrm>
          <a:off x="2864413" y="1536173"/>
          <a:ext cx="6267622" cy="3694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064137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/>
              <a:t>6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/>
              <a:t>Sales Out Result by Unionized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8" y="1784781"/>
            <a:ext cx="6373391" cy="41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30" y="3580355"/>
            <a:ext cx="4114800" cy="76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2546" y="1230807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Applied </a:t>
            </a:r>
            <a:r>
              <a:rPr lang="en-US" sz="1800" dirty="0" smtClean="0"/>
              <a:t>the Unionized Model </a:t>
            </a:r>
            <a:r>
              <a:rPr lang="en-US" sz="1800" dirty="0" smtClean="0"/>
              <a:t>to </a:t>
            </a:r>
            <a:r>
              <a:rPr lang="en-US" sz="1800" dirty="0" smtClean="0"/>
              <a:t>each </a:t>
            </a:r>
            <a:r>
              <a:rPr lang="en-US" sz="1800" dirty="0" err="1" smtClean="0"/>
              <a:t>Sku</a:t>
            </a:r>
            <a:r>
              <a:rPr lang="en-US" sz="1800" dirty="0" smtClean="0"/>
              <a:t>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9742325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52539" y="30623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endParaRPr lang="en-US" dirty="0"/>
          </a:p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Sales Out Result by Unionized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476329"/>
              </p:ext>
            </p:extLst>
          </p:nvPr>
        </p:nvGraphicFramePr>
        <p:xfrm>
          <a:off x="2713508" y="2012624"/>
          <a:ext cx="6195060" cy="388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84669831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63049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Sales </a:t>
            </a:r>
            <a:r>
              <a:rPr lang="en-US" sz="3200" b="1" dirty="0" smtClean="0"/>
              <a:t>In Result by Clustered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28692"/>
              </p:ext>
            </p:extLst>
          </p:nvPr>
        </p:nvGraphicFramePr>
        <p:xfrm>
          <a:off x="262923" y="1916189"/>
          <a:ext cx="11519172" cy="4501147"/>
        </p:xfrm>
        <a:graphic>
          <a:graphicData uri="http://schemas.openxmlformats.org/drawingml/2006/table">
            <a:tbl>
              <a:tblPr/>
              <a:tblGrid>
                <a:gridCol w="1382301"/>
                <a:gridCol w="876943"/>
                <a:gridCol w="876943"/>
                <a:gridCol w="876943"/>
                <a:gridCol w="876943"/>
                <a:gridCol w="879942"/>
                <a:gridCol w="873944"/>
                <a:gridCol w="876943"/>
                <a:gridCol w="1099896"/>
                <a:gridCol w="758036"/>
                <a:gridCol w="713446"/>
                <a:gridCol w="713446"/>
                <a:gridCol w="713446"/>
              </a:tblGrid>
              <a:tr h="398819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 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78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 only)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Model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SO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Inv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Ext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1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43.21%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20.64%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41.24%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17.38%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5.14%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 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2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2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26.54%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24.89%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20.17%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31.23%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31.93%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14.22%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 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3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18.35%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19.64%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 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4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36.47%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29.66%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33.06%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22.81%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  (SI, Ext, Inv)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for Cluster 5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57.84%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53.88%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53.42%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57.75%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58.81%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54.05%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 smtClean="0"/>
                        <a:t>49.89%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 (SI,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2650" y="1311292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</a:t>
            </a:r>
            <a:r>
              <a:rPr lang="en-US" sz="1800" dirty="0" smtClean="0"/>
              <a:t>Forecast 8-Month Sales In (2015.8 – 2016.3) using 7 Models on 5 Clusters: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37001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10366775" y="25575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/>
              <a:t>9</a:t>
            </a:r>
            <a:endParaRPr lang="en-US" dirty="0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2337473" y="293687"/>
            <a:ext cx="7372200" cy="66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Sales </a:t>
            </a:r>
            <a:r>
              <a:rPr lang="en-US" sz="3200" b="1" dirty="0" smtClean="0"/>
              <a:t>In Result by Unionized Model</a:t>
            </a:r>
            <a:endParaRPr lang="en-US" sz="3200" b="1" dirty="0"/>
          </a:p>
        </p:txBody>
      </p:sp>
      <p:cxnSp>
        <p:nvCxnSpPr>
          <p:cNvPr id="347" name="Shape 347"/>
          <p:cNvCxnSpPr/>
          <p:nvPr/>
        </p:nvCxnSpPr>
        <p:spPr>
          <a:xfrm>
            <a:off x="1325879" y="957287"/>
            <a:ext cx="1064130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 r="70373"/>
          <a:stretch/>
        </p:blipFill>
        <p:spPr>
          <a:xfrm>
            <a:off x="40147" y="57928"/>
            <a:ext cx="1285800" cy="11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0" y="6519135"/>
            <a:ext cx="792600" cy="3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599091" y="1826786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- </a:t>
            </a:r>
            <a:r>
              <a:rPr lang="en-US" sz="1800" dirty="0" smtClean="0"/>
              <a:t>Forecast 8-Month Sales In (2015.8 – 2016.3) using 7 Models on the Aggregate level: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40230"/>
              </p:ext>
            </p:extLst>
          </p:nvPr>
        </p:nvGraphicFramePr>
        <p:xfrm>
          <a:off x="599091" y="2733215"/>
          <a:ext cx="10268606" cy="1243424"/>
        </p:xfrm>
        <a:graphic>
          <a:graphicData uri="http://schemas.openxmlformats.org/drawingml/2006/table">
            <a:tbl>
              <a:tblPr/>
              <a:tblGrid>
                <a:gridCol w="1232233"/>
                <a:gridCol w="781739"/>
                <a:gridCol w="781739"/>
                <a:gridCol w="781739"/>
                <a:gridCol w="781739"/>
                <a:gridCol w="781739"/>
                <a:gridCol w="781739"/>
                <a:gridCol w="781739"/>
                <a:gridCol w="980487"/>
                <a:gridCol w="675740"/>
                <a:gridCol w="635991"/>
                <a:gridCol w="635991"/>
                <a:gridCol w="635991"/>
              </a:tblGrid>
              <a:tr h="31748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1 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2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3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4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5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7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48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 only)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(SI, Ext,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(SI, Ext, SO)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Model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SO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Inv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 of Ext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8-Month Weighted Error on the Aggregate Level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31.16%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27.86%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28.36%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29.62%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28.14%</a:t>
                      </a:r>
                    </a:p>
                  </a:txBody>
                  <a:tcPr marL="5772" marR="5772" marT="5772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27.37%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28.76%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6 (SI, Ext)</a:t>
                      </a:r>
                    </a:p>
                  </a:txBody>
                  <a:tcPr marL="5772" marR="5772" marT="57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772" marR="5772" marT="57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792475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785</Words>
  <Application>Microsoft Office PowerPoint</Application>
  <PresentationFormat>Widescreen</PresentationFormat>
  <Paragraphs>195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Noto Sans Symbols</vt:lpstr>
      <vt:lpstr>Questrial</vt:lpstr>
      <vt:lpstr>Arial</vt:lpstr>
      <vt:lpstr>Calibri</vt:lpstr>
      <vt:lpstr>Lucida Console</vt:lpstr>
      <vt:lpstr>Times New Roman</vt:lpstr>
      <vt:lpstr>1_Ion</vt:lpstr>
      <vt:lpstr>Ion</vt:lpstr>
      <vt:lpstr>PowerPoint Presentation</vt:lpstr>
      <vt:lpstr>Agenda</vt:lpstr>
      <vt:lpstr>Nobivac Clusters</vt:lpstr>
      <vt:lpstr>Sales Out Result by Clustered Model </vt:lpstr>
      <vt:lpstr>Sales Out Result by Clustered Model</vt:lpstr>
      <vt:lpstr>Sales Out Result by Unionized Model</vt:lpstr>
      <vt:lpstr>Sales Out Result by Unionized Model</vt:lpstr>
      <vt:lpstr>Sales In Result by Clustered Model</vt:lpstr>
      <vt:lpstr>Sales In Result by Unionized Model</vt:lpstr>
      <vt:lpstr>Business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Message Center</cp:lastModifiedBy>
  <cp:revision>40</cp:revision>
  <dcterms:modified xsi:type="dcterms:W3CDTF">2016-05-06T18:28:48Z</dcterms:modified>
</cp:coreProperties>
</file>