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10"/>
  </p:notesMasterIdLst>
  <p:sldIdLst>
    <p:sldId id="256" r:id="rId3"/>
    <p:sldId id="257" r:id="rId4"/>
    <p:sldId id="261" r:id="rId5"/>
    <p:sldId id="272" r:id="rId6"/>
    <p:sldId id="271" r:id="rId7"/>
    <p:sldId id="266" r:id="rId8"/>
    <p:sldId id="26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894"/>
    <a:srgbClr val="25CED5"/>
    <a:srgbClr val="2680C6"/>
    <a:srgbClr val="1C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2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Benjaminlbz/Downloads/final_S_Out_In_Nobiva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Benjaminlbz/Downloads/final_S_Out_In_Nobivac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Benjaminlbz/Downloads/final_S_Out_In_Nobivac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Benjaminlbz/Desktop/final_S_Out_In_Nobivac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Benjaminlbz/Downloads/final_S_Out_In_Nobivac%20(3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Benjaminlbz/Downloads/final_S_Out_In_Nobivac%20(3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SKU LEVEL</a:t>
            </a:r>
            <a:endParaRPr lang="en-US" sz="1050" dirty="0"/>
          </a:p>
        </c:rich>
      </c:tx>
      <c:layout>
        <c:manualLayout>
          <c:xMode val="edge"/>
          <c:yMode val="edge"/>
          <c:x val="0.410095779114188"/>
          <c:y val="0.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Out Doses Actual'!$O$61:$O$68</c:f>
              <c:strCache>
                <c:ptCount val="8"/>
                <c:pt idx="0">
                  <c:v>[0-5%]</c:v>
                </c:pt>
                <c:pt idx="1">
                  <c:v>[5%-10%]</c:v>
                </c:pt>
                <c:pt idx="2">
                  <c:v>[10%-15%]</c:v>
                </c:pt>
                <c:pt idx="3">
                  <c:v>[15%-20%]</c:v>
                </c:pt>
                <c:pt idx="4">
                  <c:v>[20%25%]</c:v>
                </c:pt>
                <c:pt idx="5">
                  <c:v>[25%-30%]</c:v>
                </c:pt>
                <c:pt idx="6">
                  <c:v>[30%-35%]</c:v>
                </c:pt>
                <c:pt idx="7">
                  <c:v>&gt;35%</c:v>
                </c:pt>
              </c:strCache>
            </c:strRef>
          </c:cat>
          <c:val>
            <c:numRef>
              <c:f>'Sales Out Doses Actual'!$P$61:$P$68</c:f>
              <c:numCache>
                <c:formatCode>General</c:formatCode>
                <c:ptCount val="8"/>
                <c:pt idx="0">
                  <c:v>0.0</c:v>
                </c:pt>
                <c:pt idx="1">
                  <c:v>2.0</c:v>
                </c:pt>
                <c:pt idx="2">
                  <c:v>1.0</c:v>
                </c:pt>
                <c:pt idx="3">
                  <c:v>7.0</c:v>
                </c:pt>
                <c:pt idx="4">
                  <c:v>8.0</c:v>
                </c:pt>
                <c:pt idx="5">
                  <c:v>3.0</c:v>
                </c:pt>
                <c:pt idx="6">
                  <c:v>3.0</c:v>
                </c:pt>
                <c:pt idx="7">
                  <c:v>7.0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-2080966576"/>
        <c:axId val="-2080819568"/>
      </c:barChart>
      <c:catAx>
        <c:axId val="-208096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0819568"/>
        <c:crosses val="autoZero"/>
        <c:auto val="1"/>
        <c:lblAlgn val="ctr"/>
        <c:lblOffset val="100"/>
        <c:noMultiLvlLbl val="0"/>
      </c:catAx>
      <c:valAx>
        <c:axId val="-2080819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8096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Cluster Level</a:t>
            </a:r>
            <a:endParaRPr lang="en-US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Out Doses Actual'!$I$96:$I$103</c:f>
              <c:strCache>
                <c:ptCount val="8"/>
                <c:pt idx="0">
                  <c:v>[0-5%]</c:v>
                </c:pt>
                <c:pt idx="1">
                  <c:v>[5%-10%]</c:v>
                </c:pt>
                <c:pt idx="2">
                  <c:v>[10%-15%]</c:v>
                </c:pt>
                <c:pt idx="3">
                  <c:v>[15%-20%]</c:v>
                </c:pt>
                <c:pt idx="4">
                  <c:v>[20%25%]</c:v>
                </c:pt>
                <c:pt idx="5">
                  <c:v>[25%-30%]</c:v>
                </c:pt>
                <c:pt idx="6">
                  <c:v>[30%-35%]</c:v>
                </c:pt>
                <c:pt idx="7">
                  <c:v>&gt;35%</c:v>
                </c:pt>
              </c:strCache>
            </c:strRef>
          </c:cat>
          <c:val>
            <c:numRef>
              <c:f>'Sales Out Doses Actual'!$J$96:$J$103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3.0</c:v>
                </c:pt>
                <c:pt idx="3">
                  <c:v>9.0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3.0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-2080448736"/>
        <c:axId val="-2080921568"/>
      </c:barChart>
      <c:catAx>
        <c:axId val="-208044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306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0921568"/>
        <c:crosses val="autoZero"/>
        <c:auto val="1"/>
        <c:lblAlgn val="ctr"/>
        <c:lblOffset val="100"/>
        <c:noMultiLvlLbl val="0"/>
      </c:catAx>
      <c:valAx>
        <c:axId val="-2080921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8044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Unionized  Level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Out Doses Actual'!$H$136:$H$143</c:f>
              <c:strCache>
                <c:ptCount val="8"/>
                <c:pt idx="0">
                  <c:v>[0-5%]</c:v>
                </c:pt>
                <c:pt idx="1">
                  <c:v>[5%-10%]</c:v>
                </c:pt>
                <c:pt idx="2">
                  <c:v>[10%-15%]</c:v>
                </c:pt>
                <c:pt idx="3">
                  <c:v>[15%-20%]</c:v>
                </c:pt>
                <c:pt idx="4">
                  <c:v>[20%25%]</c:v>
                </c:pt>
                <c:pt idx="5">
                  <c:v>[25%-30%]</c:v>
                </c:pt>
                <c:pt idx="6">
                  <c:v>[30%-35%]</c:v>
                </c:pt>
                <c:pt idx="7">
                  <c:v>&gt;35%</c:v>
                </c:pt>
              </c:strCache>
            </c:strRef>
          </c:cat>
          <c:val>
            <c:numRef>
              <c:f>'Sales Out Doses Actual'!$I$136:$I$143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4.0</c:v>
                </c:pt>
                <c:pt idx="3">
                  <c:v>11.0</c:v>
                </c:pt>
                <c:pt idx="4">
                  <c:v>3.0</c:v>
                </c:pt>
                <c:pt idx="5">
                  <c:v>9.0</c:v>
                </c:pt>
                <c:pt idx="6">
                  <c:v>1.0</c:v>
                </c:pt>
                <c:pt idx="7">
                  <c:v>3.0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-2081994512"/>
        <c:axId val="2044785904"/>
      </c:barChart>
      <c:catAx>
        <c:axId val="-208199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785904"/>
        <c:crosses val="autoZero"/>
        <c:auto val="1"/>
        <c:lblAlgn val="ctr"/>
        <c:lblOffset val="100"/>
        <c:noMultiLvlLbl val="0"/>
      </c:catAx>
      <c:valAx>
        <c:axId val="2044785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8199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</a:t>
            </a:r>
            <a:r>
              <a:rPr lang="en-US" baseline="0"/>
              <a:t> when each model has the best DFA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'DFA SO'!$L$69:$L$72</c:f>
              <c:numCache>
                <c:formatCode>0%</c:formatCode>
                <c:ptCount val="4"/>
                <c:pt idx="0">
                  <c:v>0.129032258064516</c:v>
                </c:pt>
                <c:pt idx="1">
                  <c:v>0.279569892473118</c:v>
                </c:pt>
                <c:pt idx="2">
                  <c:v>0.311827956989247</c:v>
                </c:pt>
                <c:pt idx="3">
                  <c:v>0.279569892473118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Unionized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In Doses Actual'!$N$80:$N$93</c:f>
              <c:strCache>
                <c:ptCount val="14"/>
                <c:pt idx="0">
                  <c:v>[0%-5%]</c:v>
                </c:pt>
                <c:pt idx="1">
                  <c:v>[0%-10%]</c:v>
                </c:pt>
                <c:pt idx="2">
                  <c:v>[10%-15%]</c:v>
                </c:pt>
                <c:pt idx="3">
                  <c:v>[15%-20%]</c:v>
                </c:pt>
                <c:pt idx="4">
                  <c:v>[20%25%]</c:v>
                </c:pt>
                <c:pt idx="5">
                  <c:v>[25%-30%]</c:v>
                </c:pt>
                <c:pt idx="6">
                  <c:v>[30%-35%]</c:v>
                </c:pt>
                <c:pt idx="7">
                  <c:v>[35%-40%]</c:v>
                </c:pt>
                <c:pt idx="8">
                  <c:v>[40%-45%]</c:v>
                </c:pt>
                <c:pt idx="9">
                  <c:v>[45%-50%]</c:v>
                </c:pt>
                <c:pt idx="10">
                  <c:v>[50%-55%]</c:v>
                </c:pt>
                <c:pt idx="11">
                  <c:v>[55%-60%]</c:v>
                </c:pt>
                <c:pt idx="12">
                  <c:v>[60%-65%]</c:v>
                </c:pt>
                <c:pt idx="13">
                  <c:v>&gt;65%</c:v>
                </c:pt>
              </c:strCache>
            </c:strRef>
          </c:cat>
          <c:val>
            <c:numRef>
              <c:f>'Sales In Doses Actual'!$O$80:$O$93</c:f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2.0</c:v>
                </c:pt>
                <c:pt idx="7">
                  <c:v>3.0</c:v>
                </c:pt>
                <c:pt idx="8">
                  <c:v>1.0</c:v>
                </c:pt>
                <c:pt idx="9">
                  <c:v>0.0</c:v>
                </c:pt>
                <c:pt idx="10">
                  <c:v>2.0</c:v>
                </c:pt>
                <c:pt idx="11">
                  <c:v>1.0</c:v>
                </c:pt>
                <c:pt idx="12">
                  <c:v>1.0</c:v>
                </c:pt>
                <c:pt idx="13">
                  <c:v>22.0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131533632"/>
        <c:axId val="-2067717376"/>
      </c:barChart>
      <c:catAx>
        <c:axId val="213153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7717376"/>
        <c:crosses val="autoZero"/>
        <c:auto val="1"/>
        <c:lblAlgn val="ctr"/>
        <c:lblOffset val="100"/>
        <c:noMultiLvlLbl val="0"/>
      </c:catAx>
      <c:valAx>
        <c:axId val="-2067717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153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SKU Level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In Doses Actual'!$K$125:$K$132</c:f>
              <c:strCache>
                <c:ptCount val="8"/>
                <c:pt idx="0">
                  <c:v>[0%-15%]</c:v>
                </c:pt>
                <c:pt idx="1">
                  <c:v>[15%-20%]</c:v>
                </c:pt>
                <c:pt idx="2">
                  <c:v>[20%25%]</c:v>
                </c:pt>
                <c:pt idx="3">
                  <c:v>[25%-30%]</c:v>
                </c:pt>
                <c:pt idx="4">
                  <c:v>[30%-35%]</c:v>
                </c:pt>
                <c:pt idx="5">
                  <c:v>[35%-40%]</c:v>
                </c:pt>
                <c:pt idx="6">
                  <c:v>[40%-50%]</c:v>
                </c:pt>
                <c:pt idx="7">
                  <c:v>&gt;50%</c:v>
                </c:pt>
              </c:strCache>
            </c:strRef>
          </c:cat>
          <c:val>
            <c:numRef>
              <c:f>'Sales In Doses Actual'!$L$125:$L$132</c:f>
              <c:numCache>
                <c:formatCode>General</c:formatCode>
                <c:ptCount val="8"/>
                <c:pt idx="0">
                  <c:v>0.0</c:v>
                </c:pt>
                <c:pt idx="1">
                  <c:v>4.0</c:v>
                </c:pt>
                <c:pt idx="2">
                  <c:v>10.0</c:v>
                </c:pt>
                <c:pt idx="3">
                  <c:v>1.0</c:v>
                </c:pt>
                <c:pt idx="4">
                  <c:v>1.0</c:v>
                </c:pt>
                <c:pt idx="5">
                  <c:v>3.0</c:v>
                </c:pt>
                <c:pt idx="6">
                  <c:v>2.0</c:v>
                </c:pt>
                <c:pt idx="7">
                  <c:v>10.0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-2063102560"/>
        <c:axId val="-2063063088"/>
      </c:barChart>
      <c:catAx>
        <c:axId val="-206310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3063088"/>
        <c:crosses val="autoZero"/>
        <c:auto val="1"/>
        <c:lblAlgn val="ctr"/>
        <c:lblOffset val="100"/>
        <c:noMultiLvlLbl val="0"/>
      </c:catAx>
      <c:valAx>
        <c:axId val="-206306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6310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93846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32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503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33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4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>
                <a:solidFill>
                  <a:srgbClr val="000000"/>
                </a:solidFill>
              </a:rPr>
              <a:t>mardi 5 avril 2016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8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5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>
                <a:solidFill>
                  <a:srgbClr val="000000"/>
                </a:solidFill>
              </a:rPr>
              <a:t>mardi 5 avril 2016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9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6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>
                <a:solidFill>
                  <a:srgbClr val="000000"/>
                </a:solidFill>
              </a:rPr>
              <a:t>mardi 5 avril 2016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37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7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>
                <a:solidFill>
                  <a:srgbClr val="000000"/>
                </a:solidFill>
              </a:rPr>
              <a:t>mardi 5 avril 2016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1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7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small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330489" y="2613785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3883657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08" name="Shape 108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hape 109"/>
          <p:cNvCxnSpPr/>
          <p:nvPr/>
        </p:nvCxnSpPr>
        <p:spPr>
          <a:xfrm>
            <a:off x="6962227" y="2133600"/>
            <a:ext cx="0" cy="396688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24" name="Shape 124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962227" y="2133600"/>
            <a:ext cx="0" cy="396688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rot="5400000">
            <a:off x="3478841" y="-322612"/>
            <a:ext cx="4195479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 rot="5400000">
            <a:off x="6267449" y="2466973"/>
            <a:ext cx="582612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 rot="5400000">
            <a:off x="1679573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103312" y="2052916"/>
            <a:ext cx="8946541" cy="4195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154954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154954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6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3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8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154954" y="4800587"/>
            <a:ext cx="8825657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1154954" y="5367325"/>
            <a:ext cx="8825654" cy="493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small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9330489" y="2613785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3"/>
          </p:nvPr>
        </p:nvSpPr>
        <p:spPr>
          <a:xfrm>
            <a:off x="3883657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242" name="Shape 242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>
            <a:off x="6962227" y="2133600"/>
            <a:ext cx="0" cy="396688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Shape 244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258" name="Shape 258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>
            <a:off x="6962227" y="2133600"/>
            <a:ext cx="0" cy="396688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Shape 26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 rot="5400000">
            <a:off x="3478841" y="-322612"/>
            <a:ext cx="4195479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 rot="5400000">
            <a:off x="6267449" y="2466973"/>
            <a:ext cx="582612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 rot="5400000">
            <a:off x="1679573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6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3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8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154954" y="4800587"/>
            <a:ext cx="8825657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154954" y="5367325"/>
            <a:ext cx="8825654" cy="493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theme" Target="../theme/theme2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5E676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8">
            <a:alphaModFix/>
          </a:blip>
          <a:srcRect l="3613"/>
          <a:stretch/>
        </p:blipFill>
        <p:spPr>
          <a:xfrm>
            <a:off x="0" y="2669683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19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8609010" y="1676400"/>
            <a:ext cx="2819400" cy="2819400"/>
          </a:xfrm>
          <a:prstGeom prst="ellipse">
            <a:avLst/>
          </a:prstGeom>
          <a:gradFill>
            <a:gsLst>
              <a:gs pos="0">
                <a:srgbClr val="F1F3F4">
                  <a:alpha val="6274"/>
                </a:srgbClr>
              </a:gs>
              <a:gs pos="36000">
                <a:srgbClr val="F1F3F4">
                  <a:alpha val="5490"/>
                </a:srgbClr>
              </a:gs>
              <a:gs pos="69000">
                <a:srgbClr val="F1F3F4">
                  <a:alpha val="0"/>
                </a:srgbClr>
              </a:gs>
              <a:gs pos="100000">
                <a:srgbClr val="F1F3F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20">
            <a:alphaModFix/>
          </a:blip>
          <a:srcRect t="28812"/>
          <a:stretch/>
        </p:blipFill>
        <p:spPr>
          <a:xfrm>
            <a:off x="7999410" y="0"/>
            <a:ext cx="1603385" cy="114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21">
            <a:alphaModFix/>
          </a:blip>
          <a:srcRect b="23320"/>
          <a:stretch/>
        </p:blipFill>
        <p:spPr>
          <a:xfrm>
            <a:off x="8609010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0437810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103312" y="2052916"/>
            <a:ext cx="8946541" cy="4195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5E676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16">
            <a:alphaModFix/>
          </a:blip>
          <a:srcRect l="3613"/>
          <a:stretch/>
        </p:blipFill>
        <p:spPr>
          <a:xfrm>
            <a:off x="0" y="2669683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17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8609010" y="1676400"/>
            <a:ext cx="2819400" cy="2819400"/>
          </a:xfrm>
          <a:prstGeom prst="ellipse">
            <a:avLst/>
          </a:prstGeom>
          <a:gradFill>
            <a:gsLst>
              <a:gs pos="0">
                <a:srgbClr val="F1F3F4">
                  <a:alpha val="6274"/>
                </a:srgbClr>
              </a:gs>
              <a:gs pos="36000">
                <a:srgbClr val="F1F3F4">
                  <a:alpha val="5490"/>
                </a:srgbClr>
              </a:gs>
              <a:gs pos="69000">
                <a:srgbClr val="F1F3F4">
                  <a:alpha val="0"/>
                </a:srgbClr>
              </a:gs>
              <a:gs pos="100000">
                <a:srgbClr val="F1F3F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18">
            <a:alphaModFix/>
          </a:blip>
          <a:srcRect t="28812"/>
          <a:stretch/>
        </p:blipFill>
        <p:spPr>
          <a:xfrm>
            <a:off x="7999410" y="0"/>
            <a:ext cx="1603385" cy="114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0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10437810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103312" y="2052916"/>
            <a:ext cx="8946541" cy="4195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chart" Target="../charts/chart1.xml"/><Relationship Id="rId6" Type="http://schemas.openxmlformats.org/officeDocument/2006/relationships/chart" Target="../charts/chart2.xml"/><Relationship Id="rId7" Type="http://schemas.openxmlformats.org/officeDocument/2006/relationships/chart" Target="../charts/chart3.xml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chart" Target="../charts/chart5.xml"/><Relationship Id="rId6" Type="http://schemas.openxmlformats.org/officeDocument/2006/relationships/chart" Target="../charts/chart6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1212308" y="1759767"/>
            <a:ext cx="9753599" cy="2387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5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Merck Animal Health Forecasting Project</a:t>
            </a:r>
            <a:r>
              <a:rPr lang="en-US" sz="55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US" sz="55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Week 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lang="en-US" sz="3200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  <a:endParaRPr lang="en-US"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subTitle" idx="1"/>
          </p:nvPr>
        </p:nvSpPr>
        <p:spPr>
          <a:xfrm>
            <a:off x="1511983" y="4705625"/>
            <a:ext cx="9259614" cy="2152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</a:rPr>
              <a:t>Team: </a:t>
            </a:r>
            <a:r>
              <a:rPr lang="en-US" sz="2400" b="0" i="0" u="none" strike="noStrike" cap="none" dirty="0">
                <a:solidFill>
                  <a:schemeClr val="dk1"/>
                </a:solidFill>
              </a:rPr>
              <a:t>Abhishek Dixit, Benjamin </a:t>
            </a:r>
            <a:r>
              <a:rPr lang="en-US" sz="2400" b="0" i="0" u="none" strike="noStrike" cap="none" dirty="0" err="1">
                <a:solidFill>
                  <a:schemeClr val="dk1"/>
                </a:solidFill>
              </a:rPr>
              <a:t>Elbaz</a:t>
            </a:r>
            <a:r>
              <a:rPr lang="en-US" sz="2400" b="0" i="0" u="none" strike="noStrike" cap="none" dirty="0">
                <a:solidFill>
                  <a:schemeClr val="dk1"/>
                </a:solidFill>
              </a:rPr>
              <a:t>,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  </a:t>
            </a:r>
            <a:r>
              <a:rPr lang="en-US" sz="2400" b="0" i="0" u="none" strike="noStrike" cap="none" dirty="0" err="1">
                <a:solidFill>
                  <a:schemeClr val="dk1"/>
                </a:solidFill>
              </a:rPr>
              <a:t>Anqi</a:t>
            </a:r>
            <a:r>
              <a:rPr lang="en-US" sz="2400" b="0" i="0" u="none" strike="noStrike" cap="none" dirty="0">
                <a:solidFill>
                  <a:schemeClr val="dk1"/>
                </a:solidFill>
              </a:rPr>
              <a:t> Huang, </a:t>
            </a:r>
            <a:r>
              <a:rPr lang="en-US" sz="2400" b="0" i="0" u="none" strike="noStrike" cap="none" dirty="0" err="1">
                <a:solidFill>
                  <a:schemeClr val="dk1"/>
                </a:solidFill>
              </a:rPr>
              <a:t>Shuang</a:t>
            </a:r>
            <a:r>
              <a:rPr lang="en-US" sz="2400" b="0" i="0" u="none" strike="noStrike" cap="none" dirty="0">
                <a:solidFill>
                  <a:schemeClr val="dk1"/>
                </a:solidFill>
              </a:rPr>
              <a:t> Wei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</a:rPr>
              <a:t>Advisor:</a:t>
            </a:r>
            <a:r>
              <a:rPr lang="en-US" sz="2400" b="0" i="0" u="none" strike="noStrike" cap="none" dirty="0">
                <a:solidFill>
                  <a:schemeClr val="dk1"/>
                </a:solidFill>
              </a:rPr>
              <a:t> Kris </a:t>
            </a:r>
            <a:r>
              <a:rPr lang="en-US" sz="2400" b="0" i="0" u="none" strike="noStrike" cap="none" dirty="0" err="1">
                <a:solidFill>
                  <a:schemeClr val="dk1"/>
                </a:solidFill>
              </a:rPr>
              <a:t>Iyer</a:t>
            </a:r>
            <a:endParaRPr lang="en-US" sz="2400" b="0" i="0" u="none" strike="noStrike" cap="none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</a:rPr>
              <a:t>Date:</a:t>
            </a:r>
            <a:r>
              <a:rPr lang="en-US" sz="2400" b="0" i="0" u="none" strike="noStrike" cap="none" dirty="0">
                <a:solidFill>
                  <a:schemeClr val="dk1"/>
                </a:solidFill>
              </a:rPr>
              <a:t> </a:t>
            </a:r>
            <a:r>
              <a:rPr lang="en-US" dirty="0" smtClean="0"/>
              <a:t>May 6, </a:t>
            </a:r>
            <a:r>
              <a:rPr lang="en-US" dirty="0"/>
              <a:t>2016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l="11951" t="21803" r="13183" b="19363"/>
          <a:stretch/>
        </p:blipFill>
        <p:spPr>
          <a:xfrm>
            <a:off x="3552107" y="148167"/>
            <a:ext cx="2131103" cy="120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9107" y="536983"/>
            <a:ext cx="2498242" cy="72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5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0" y="6519135"/>
            <a:ext cx="792549" cy="32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980266" y="293712"/>
            <a:ext cx="48150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Agenda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325879" y="1165228"/>
            <a:ext cx="9208216" cy="4966834"/>
          </a:xfrm>
          <a:prstGeom prst="rect">
            <a:avLst/>
          </a:prstGeom>
          <a:noFill/>
          <a:ln w="9525" cap="flat" cmpd="sng">
            <a:solidFill>
              <a:srgbClr val="A0AC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150000"/>
              </a:lnSpc>
              <a:spcBef>
                <a:spcPts val="0"/>
              </a:spcBef>
            </a:pPr>
            <a:r>
              <a:rPr lang="en-US" sz="2400" b="1" dirty="0"/>
              <a:t>1 </a:t>
            </a:r>
            <a:r>
              <a:rPr lang="en-US" sz="2400" b="1" dirty="0" smtClean="0"/>
              <a:t>– </a:t>
            </a:r>
            <a:r>
              <a:rPr lang="en-US" sz="2400" b="1" dirty="0" err="1" smtClean="0"/>
              <a:t>Nobivac</a:t>
            </a:r>
            <a:r>
              <a:rPr lang="en-US" sz="2400" b="1" dirty="0" smtClean="0"/>
              <a:t> Sales Out and Sales In Accuracy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/>
              <a:t>SKU Level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/>
              <a:t>Cluster Level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/>
              <a:t>Unionized Level</a:t>
            </a:r>
            <a:endParaRPr lang="en-US" sz="2000" b="1" dirty="0"/>
          </a:p>
          <a:p>
            <a:pPr lvl="0" indent="-342900"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/>
              <a:t>3 </a:t>
            </a:r>
            <a:r>
              <a:rPr lang="en-US" sz="2400" b="1" dirty="0" smtClean="0"/>
              <a:t>– Comparison with EY’s model</a:t>
            </a:r>
            <a:endParaRPr lang="en-US" sz="24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3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633903" y="311598"/>
            <a:ext cx="8718635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dirty="0" err="1"/>
              <a:t>Nobivac</a:t>
            </a:r>
            <a:r>
              <a:rPr lang="en-US" sz="3200" b="1" dirty="0"/>
              <a:t> </a:t>
            </a:r>
            <a:r>
              <a:rPr lang="en-US" sz="3200" b="1" dirty="0" smtClean="0"/>
              <a:t>Sales OUT Forecast</a:t>
            </a:r>
            <a:endParaRPr lang="en-US" sz="3200" b="1" dirty="0"/>
          </a:p>
        </p:txBody>
      </p:sp>
      <p:cxnSp>
        <p:nvCxnSpPr>
          <p:cNvPr id="347" name="Shape 34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514934"/>
              </p:ext>
            </p:extLst>
          </p:nvPr>
        </p:nvGraphicFramePr>
        <p:xfrm>
          <a:off x="129382" y="1300327"/>
          <a:ext cx="3748936" cy="2697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018826"/>
              </p:ext>
            </p:extLst>
          </p:nvPr>
        </p:nvGraphicFramePr>
        <p:xfrm>
          <a:off x="4020799" y="1300327"/>
          <a:ext cx="3749040" cy="2697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495885"/>
              </p:ext>
            </p:extLst>
          </p:nvPr>
        </p:nvGraphicFramePr>
        <p:xfrm>
          <a:off x="7912320" y="1300327"/>
          <a:ext cx="3749040" cy="2697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Rectangle 22"/>
          <p:cNvSpPr/>
          <p:nvPr/>
        </p:nvSpPr>
        <p:spPr>
          <a:xfrm>
            <a:off x="1476546" y="6211358"/>
            <a:ext cx="9033348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4300" lvl="0">
              <a:buSzPct val="100000"/>
            </a:pPr>
            <a:r>
              <a:rPr lang="en-US" b="1" dirty="0" smtClean="0"/>
              <a:t>Weighted Error </a:t>
            </a:r>
            <a:r>
              <a:rPr lang="en-US" b="1" dirty="0" smtClean="0"/>
              <a:t> </a:t>
            </a:r>
            <a:r>
              <a:rPr lang="en-US" b="1" dirty="0" smtClean="0"/>
              <a:t>= [Error(1</a:t>
            </a:r>
            <a:r>
              <a:rPr lang="en-US" b="1" baseline="30000" dirty="0" smtClean="0"/>
              <a:t>st</a:t>
            </a:r>
            <a:r>
              <a:rPr lang="en-US" b="1" dirty="0" smtClean="0"/>
              <a:t> Month) </a:t>
            </a:r>
            <a:r>
              <a:rPr lang="en-US" b="1" dirty="0"/>
              <a:t>+ </a:t>
            </a:r>
            <a:r>
              <a:rPr lang="en-US" b="1" dirty="0" smtClean="0"/>
              <a:t>Error(2</a:t>
            </a:r>
            <a:r>
              <a:rPr lang="en-US" b="1" baseline="30000" dirty="0" smtClean="0"/>
              <a:t>nd</a:t>
            </a:r>
            <a:r>
              <a:rPr lang="en-US" b="1" dirty="0" smtClean="0"/>
              <a:t> Month)/</a:t>
            </a:r>
            <a:r>
              <a:rPr lang="en-US" b="1" dirty="0"/>
              <a:t>2 + </a:t>
            </a:r>
            <a:r>
              <a:rPr lang="en-US" b="1" dirty="0" smtClean="0"/>
              <a:t>Error(3</a:t>
            </a:r>
            <a:r>
              <a:rPr lang="en-US" b="1" baseline="30000" dirty="0" smtClean="0"/>
              <a:t>rd</a:t>
            </a:r>
            <a:r>
              <a:rPr lang="en-US" b="1" dirty="0" smtClean="0"/>
              <a:t> Month)/</a:t>
            </a:r>
            <a:r>
              <a:rPr lang="en-US" b="1" dirty="0"/>
              <a:t>4 + </a:t>
            </a:r>
            <a:r>
              <a:rPr lang="en-US" b="1" dirty="0" smtClean="0"/>
              <a:t>Error(4</a:t>
            </a:r>
            <a:r>
              <a:rPr lang="en-US" b="1" baseline="30000" dirty="0" smtClean="0"/>
              <a:t>th</a:t>
            </a:r>
            <a:r>
              <a:rPr lang="en-US" b="1" dirty="0" smtClean="0"/>
              <a:t> Month)/</a:t>
            </a:r>
            <a:r>
              <a:rPr lang="en-US" b="1" dirty="0"/>
              <a:t>8]/1.875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382" y="4132906"/>
            <a:ext cx="2533431" cy="1317384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2662813" y="4791598"/>
            <a:ext cx="196001" cy="4845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58814" y="4895395"/>
            <a:ext cx="2462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Small Cost, High Volume Product</a:t>
            </a:r>
            <a:endParaRPr lang="en-US" sz="12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3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633903" y="311598"/>
            <a:ext cx="8718635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dirty="0" err="1"/>
              <a:t>Nobivac</a:t>
            </a:r>
            <a:r>
              <a:rPr lang="en-US" sz="3200" b="1" dirty="0"/>
              <a:t> </a:t>
            </a:r>
            <a:r>
              <a:rPr lang="en-US" sz="3200" b="1" dirty="0" smtClean="0"/>
              <a:t>Sales OUT DFA Comparison</a:t>
            </a:r>
            <a:endParaRPr lang="en-US" sz="3200" b="1" dirty="0"/>
          </a:p>
        </p:txBody>
      </p:sp>
      <p:cxnSp>
        <p:nvCxnSpPr>
          <p:cNvPr id="347" name="Shape 34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916411"/>
              </p:ext>
            </p:extLst>
          </p:nvPr>
        </p:nvGraphicFramePr>
        <p:xfrm>
          <a:off x="290396" y="1874557"/>
          <a:ext cx="3910213" cy="23017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4453"/>
                <a:gridCol w="921920"/>
                <a:gridCol w="921920"/>
                <a:gridCol w="921920"/>
              </a:tblGrid>
              <a:tr h="50169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September DFA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October  DFA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November DFA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SKU LEVEL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13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CLUSTER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UNIONIZED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13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1902372" y="1524872"/>
            <a:ext cx="1271752" cy="10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74124" y="1241699"/>
            <a:ext cx="6088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 of all SKUs, 5 of them have </a:t>
            </a:r>
            <a:r>
              <a:rPr lang="en-US" dirty="0" smtClean="0"/>
              <a:t>highest September </a:t>
            </a:r>
            <a:r>
              <a:rPr lang="en-US" dirty="0" smtClean="0"/>
              <a:t>DFA using EY’s Model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578336"/>
              </p:ext>
            </p:extLst>
          </p:nvPr>
        </p:nvGraphicFramePr>
        <p:xfrm>
          <a:off x="6093714" y="2050389"/>
          <a:ext cx="4970900" cy="324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0046425" y="2992824"/>
            <a:ext cx="483476" cy="229687"/>
          </a:xfrm>
          <a:prstGeom prst="rect">
            <a:avLst/>
          </a:prstGeom>
          <a:solidFill>
            <a:srgbClr val="1CAB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055621" y="3404432"/>
            <a:ext cx="483476" cy="229687"/>
          </a:xfrm>
          <a:prstGeom prst="rect">
            <a:avLst/>
          </a:prstGeom>
          <a:solidFill>
            <a:srgbClr val="2680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58250" y="3816040"/>
            <a:ext cx="483476" cy="229687"/>
          </a:xfrm>
          <a:prstGeom prst="rect">
            <a:avLst/>
          </a:prstGeom>
          <a:solidFill>
            <a:srgbClr val="25CE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075572" y="4235950"/>
            <a:ext cx="483476" cy="229687"/>
          </a:xfrm>
          <a:prstGeom prst="rect">
            <a:avLst/>
          </a:prstGeom>
          <a:solidFill>
            <a:srgbClr val="42B8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65623" y="295377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EY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765623" y="3326342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SKU Level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65623" y="369890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65623" y="420212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672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3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633903" y="311598"/>
            <a:ext cx="8718635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dirty="0" err="1"/>
              <a:t>Nobivac</a:t>
            </a:r>
            <a:r>
              <a:rPr lang="en-US" sz="3200" b="1" dirty="0"/>
              <a:t> </a:t>
            </a:r>
            <a:r>
              <a:rPr lang="en-US" sz="3200" b="1" dirty="0" smtClean="0"/>
              <a:t>Sales IN Forecast</a:t>
            </a:r>
            <a:endParaRPr lang="en-US" sz="3200" b="1" dirty="0"/>
          </a:p>
        </p:txBody>
      </p:sp>
      <p:cxnSp>
        <p:nvCxnSpPr>
          <p:cNvPr id="347" name="Shape 34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663401"/>
              </p:ext>
            </p:extLst>
          </p:nvPr>
        </p:nvGraphicFramePr>
        <p:xfrm>
          <a:off x="6469347" y="1181097"/>
          <a:ext cx="4857783" cy="2959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163657"/>
              </p:ext>
            </p:extLst>
          </p:nvPr>
        </p:nvGraphicFramePr>
        <p:xfrm>
          <a:off x="402650" y="1181097"/>
          <a:ext cx="4740850" cy="2959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1633903" y="6076104"/>
            <a:ext cx="903334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4300" lvl="0">
              <a:buSzPct val="100000"/>
            </a:pPr>
            <a:r>
              <a:rPr lang="en-US" b="1" dirty="0" smtClean="0"/>
              <a:t>Weighted Error </a:t>
            </a:r>
            <a:r>
              <a:rPr lang="en-US" b="1" dirty="0" smtClean="0"/>
              <a:t> </a:t>
            </a:r>
            <a:r>
              <a:rPr lang="en-US" b="1" dirty="0" smtClean="0"/>
              <a:t>= [Error(1</a:t>
            </a:r>
            <a:r>
              <a:rPr lang="en-US" b="1" baseline="30000" dirty="0" smtClean="0"/>
              <a:t>st</a:t>
            </a:r>
            <a:r>
              <a:rPr lang="en-US" b="1" dirty="0" smtClean="0"/>
              <a:t> Month) </a:t>
            </a:r>
            <a:r>
              <a:rPr lang="en-US" b="1" dirty="0"/>
              <a:t>+ </a:t>
            </a:r>
            <a:r>
              <a:rPr lang="en-US" b="1" dirty="0" smtClean="0"/>
              <a:t>Error(2</a:t>
            </a:r>
            <a:r>
              <a:rPr lang="en-US" b="1" baseline="30000" dirty="0" smtClean="0"/>
              <a:t>nd</a:t>
            </a:r>
            <a:r>
              <a:rPr lang="en-US" b="1" dirty="0" smtClean="0"/>
              <a:t> Month)/</a:t>
            </a:r>
            <a:r>
              <a:rPr lang="en-US" b="1" dirty="0"/>
              <a:t>2 + </a:t>
            </a:r>
            <a:r>
              <a:rPr lang="en-US" b="1" dirty="0" smtClean="0"/>
              <a:t>Error(3</a:t>
            </a:r>
            <a:r>
              <a:rPr lang="en-US" b="1" baseline="30000" dirty="0" smtClean="0"/>
              <a:t>rd</a:t>
            </a:r>
            <a:r>
              <a:rPr lang="en-US" b="1" dirty="0" smtClean="0"/>
              <a:t> Month)/</a:t>
            </a:r>
            <a:r>
              <a:rPr lang="en-US" b="1" dirty="0"/>
              <a:t>4 + </a:t>
            </a:r>
            <a:r>
              <a:rPr lang="en-US" b="1" dirty="0" smtClean="0"/>
              <a:t>Error(4</a:t>
            </a:r>
            <a:r>
              <a:rPr lang="en-US" b="1" baseline="30000" dirty="0" smtClean="0"/>
              <a:t>th</a:t>
            </a:r>
            <a:r>
              <a:rPr lang="en-US" b="1" dirty="0" smtClean="0"/>
              <a:t> Month)/</a:t>
            </a:r>
            <a:r>
              <a:rPr lang="en-US" b="1" dirty="0"/>
              <a:t>8 </a:t>
            </a:r>
            <a:r>
              <a:rPr lang="en-US" b="1" dirty="0" smtClean="0"/>
              <a:t>+ Error(5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r>
              <a:rPr lang="en-US" b="1" dirty="0"/>
              <a:t>Month</a:t>
            </a:r>
            <a:r>
              <a:rPr lang="en-US" b="1" dirty="0" smtClean="0"/>
              <a:t>)/16 + Error(6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r>
              <a:rPr lang="en-US" b="1" dirty="0"/>
              <a:t>Month</a:t>
            </a:r>
            <a:r>
              <a:rPr lang="en-US" b="1" dirty="0" smtClean="0"/>
              <a:t>)/32 + Error(7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r>
              <a:rPr lang="en-US" b="1" dirty="0"/>
              <a:t>Month</a:t>
            </a:r>
            <a:r>
              <a:rPr lang="en-US" b="1" dirty="0" smtClean="0"/>
              <a:t>)/64</a:t>
            </a:r>
            <a:r>
              <a:rPr lang="en-US" b="1" smtClean="0"/>
              <a:t>+</a:t>
            </a:r>
            <a:r>
              <a:rPr lang="en-US" b="1"/>
              <a:t> </a:t>
            </a:r>
            <a:r>
              <a:rPr lang="en-US" b="1" smtClean="0"/>
              <a:t>Error(8</a:t>
            </a:r>
            <a:r>
              <a:rPr lang="en-US" b="1" baseline="30000" smtClean="0"/>
              <a:t>th</a:t>
            </a:r>
            <a:r>
              <a:rPr lang="en-US" b="1" smtClean="0"/>
              <a:t> </a:t>
            </a:r>
            <a:r>
              <a:rPr lang="en-US" b="1"/>
              <a:t>Month</a:t>
            </a:r>
            <a:r>
              <a:rPr lang="en-US" b="1" smtClean="0"/>
              <a:t>)/128]/2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99370"/>
              </p:ext>
            </p:extLst>
          </p:nvPr>
        </p:nvGraphicFramePr>
        <p:xfrm>
          <a:off x="971550" y="4433758"/>
          <a:ext cx="3886200" cy="1348740"/>
        </p:xfrm>
        <a:graphic>
          <a:graphicData uri="http://schemas.openxmlformats.org/drawingml/2006/table">
            <a:tbl>
              <a:tblPr/>
              <a:tblGrid>
                <a:gridCol w="754380"/>
                <a:gridCol w="3131820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54097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NOBIVAC® INTRA-TRAC® KC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65289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NOBIVAC® Canine 1-DAPPv+CV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65300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NOBIVAC® Canine 1-Pv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65310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NOBIVAC® INTRA-TRAC®3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65444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NOBIVAC® 3-Rabies CA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84987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NOBIVAC® Canine Flu H3N8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99336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NOBIVAC® Canine 1-DAPPvL4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2466" y="507492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&gt;50%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3405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1036304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2337473" y="293687"/>
            <a:ext cx="73722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dirty="0" smtClean="0"/>
              <a:t>Sales In Result by Clustered Model</a:t>
            </a:r>
            <a:endParaRPr lang="en-US" sz="3200" b="1" dirty="0"/>
          </a:p>
        </p:txBody>
      </p:sp>
      <p:cxnSp>
        <p:nvCxnSpPr>
          <p:cNvPr id="347" name="Shape 34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81058"/>
              </p:ext>
            </p:extLst>
          </p:nvPr>
        </p:nvGraphicFramePr>
        <p:xfrm>
          <a:off x="262923" y="1916189"/>
          <a:ext cx="11519172" cy="4501147"/>
        </p:xfrm>
        <a:graphic>
          <a:graphicData uri="http://schemas.openxmlformats.org/drawingml/2006/table">
            <a:tbl>
              <a:tblPr/>
              <a:tblGrid>
                <a:gridCol w="1382301"/>
                <a:gridCol w="876943"/>
                <a:gridCol w="876943"/>
                <a:gridCol w="876943"/>
                <a:gridCol w="876943"/>
                <a:gridCol w="879942"/>
                <a:gridCol w="873944"/>
                <a:gridCol w="876943"/>
                <a:gridCol w="1099896"/>
                <a:gridCol w="758036"/>
                <a:gridCol w="713446"/>
                <a:gridCol w="713446"/>
                <a:gridCol w="713446"/>
              </a:tblGrid>
              <a:tr h="398819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 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2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3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4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5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6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7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78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 only)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(SI, SO,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(SI, SO)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(SI, Inv)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(SI, Ext, Inv)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(SI, Ext)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(SI, Ext, SO)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Model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of SO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of Inv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of Ext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8-Month Weighted Error for Cluster 1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43.21%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17.89%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20.64%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41.24%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20.89%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21.29%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17.38%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7 (SI, Ext, SO)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1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2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0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8-Month Weighted Error for Cluster 2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26.54%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24.89%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24.71%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27.82%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20.17%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31.23%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31.93%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5  (SI, Ext, Inv)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8-Month Weighted Error for Cluster 3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29.62%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20.52%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21.55%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21.30%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18.35%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7 (SI, Ext, SO)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8-Month Weighted Error for Cluster 4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36.47%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29.66%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29.90%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34.71%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29.42%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33.06%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30.40%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5  (SI, Ext, Inv)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8-Month Weighted Error for Cluster 5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57.84%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53.88%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53.42%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57.75%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58.81%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54.05%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3 (SI, SO)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2650" y="1311292"/>
            <a:ext cx="795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- Forecast 8-Month Sales In (2015.8 – 2016.3) using 7 Models on 5 Clusters: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237001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10347338" y="241637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2337473" y="293687"/>
            <a:ext cx="73722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dirty="0" smtClean="0"/>
              <a:t>Business Insights</a:t>
            </a:r>
            <a:endParaRPr lang="en-US" sz="3200" b="1" dirty="0"/>
          </a:p>
        </p:txBody>
      </p:sp>
      <p:cxnSp>
        <p:nvCxnSpPr>
          <p:cNvPr id="347" name="Shape 34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06045" y="1618845"/>
            <a:ext cx="8861721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Questrial"/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Questrial"/>
              </a:rPr>
              <a:t>Clustering: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Questrial"/>
              </a:rPr>
              <a:t>Clustering based on vaccine type makes sense (e.g. Feline, Canine, Rabies,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Questrial"/>
              </a:rPr>
              <a:t>To achieve better result, cluster based on correlations of Sales In quantity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Questrial"/>
              </a:rPr>
              <a:t>We recommend modeling 3 </a:t>
            </a:r>
            <a:r>
              <a:rPr lang="en-US" sz="1600" dirty="0" err="1" smtClean="0">
                <a:latin typeface="Questrial"/>
              </a:rPr>
              <a:t>Skus</a:t>
            </a:r>
            <a:r>
              <a:rPr lang="en-US" sz="1600" dirty="0" smtClean="0">
                <a:latin typeface="Questrial"/>
              </a:rPr>
              <a:t> individually given their current status:</a:t>
            </a:r>
          </a:p>
          <a:p>
            <a:r>
              <a:rPr lang="en-US" sz="1600" dirty="0" smtClean="0">
                <a:latin typeface="Questrial"/>
              </a:rPr>
              <a:t>      </a:t>
            </a:r>
            <a:r>
              <a:rPr lang="en-US" sz="1600" dirty="0" err="1" smtClean="0">
                <a:latin typeface="Questrial"/>
              </a:rPr>
              <a:t>Sku</a:t>
            </a:r>
            <a:r>
              <a:rPr lang="en-US" sz="1600" dirty="0" smtClean="0">
                <a:latin typeface="Questrial"/>
              </a:rPr>
              <a:t> 53260 - </a:t>
            </a:r>
            <a:r>
              <a:rPr lang="en-US" sz="1600" dirty="0">
                <a:latin typeface="Questrial"/>
              </a:rPr>
              <a:t>NOBIVAC® </a:t>
            </a:r>
            <a:r>
              <a:rPr lang="en-US" sz="1600" dirty="0" smtClean="0">
                <a:solidFill>
                  <a:srgbClr val="FF0000"/>
                </a:solidFill>
                <a:latin typeface="Questrial"/>
              </a:rPr>
              <a:t>Puppy</a:t>
            </a:r>
            <a:r>
              <a:rPr lang="en-US" sz="1600" dirty="0" smtClean="0">
                <a:latin typeface="Questrial"/>
              </a:rPr>
              <a:t>-</a:t>
            </a:r>
            <a:r>
              <a:rPr lang="en-US" sz="1600" dirty="0" err="1" smtClean="0">
                <a:latin typeface="Questrial"/>
              </a:rPr>
              <a:t>DPv</a:t>
            </a:r>
            <a:r>
              <a:rPr lang="en-US" sz="1600" dirty="0" smtClean="0">
                <a:latin typeface="Questrial"/>
              </a:rPr>
              <a:t>; </a:t>
            </a:r>
            <a:r>
              <a:rPr lang="en-US" sz="1600" dirty="0" err="1" smtClean="0">
                <a:latin typeface="Questrial"/>
              </a:rPr>
              <a:t>Sku</a:t>
            </a:r>
            <a:r>
              <a:rPr lang="en-US" sz="1600" dirty="0" smtClean="0">
                <a:latin typeface="Questrial"/>
              </a:rPr>
              <a:t> 54097 - </a:t>
            </a:r>
            <a:r>
              <a:rPr lang="en-US" sz="1600" dirty="0">
                <a:latin typeface="Questrial"/>
              </a:rPr>
              <a:t>NOBIVAC® INTRA-TRAC® KC (</a:t>
            </a:r>
            <a:r>
              <a:rPr lang="en-US" sz="1600" dirty="0">
                <a:solidFill>
                  <a:srgbClr val="FF0000"/>
                </a:solidFill>
                <a:latin typeface="Questrial"/>
              </a:rPr>
              <a:t>1 x 10 </a:t>
            </a:r>
            <a:r>
              <a:rPr lang="en-US" sz="1600" dirty="0" smtClean="0">
                <a:solidFill>
                  <a:srgbClr val="FF0000"/>
                </a:solidFill>
                <a:latin typeface="Questrial"/>
              </a:rPr>
              <a:t>dose</a:t>
            </a:r>
            <a:r>
              <a:rPr lang="en-US" sz="1600" dirty="0" smtClean="0">
                <a:latin typeface="Questrial"/>
              </a:rPr>
              <a:t>);</a:t>
            </a:r>
          </a:p>
          <a:p>
            <a:r>
              <a:rPr lang="en-US" sz="1600" dirty="0" smtClean="0">
                <a:latin typeface="Questrial"/>
              </a:rPr>
              <a:t>      </a:t>
            </a:r>
            <a:r>
              <a:rPr lang="en-US" sz="1600" dirty="0" err="1" smtClean="0">
                <a:latin typeface="Questrial"/>
              </a:rPr>
              <a:t>Sku</a:t>
            </a:r>
            <a:r>
              <a:rPr lang="en-US" sz="1600" dirty="0" smtClean="0">
                <a:latin typeface="Questrial"/>
              </a:rPr>
              <a:t> </a:t>
            </a:r>
            <a:r>
              <a:rPr lang="en-US" sz="1600" dirty="0">
                <a:latin typeface="Questrial"/>
              </a:rPr>
              <a:t>84987 - NOBIVAC® Canine </a:t>
            </a:r>
            <a:r>
              <a:rPr lang="en-US" sz="1600" dirty="0">
                <a:solidFill>
                  <a:srgbClr val="FF0000"/>
                </a:solidFill>
                <a:latin typeface="Questrial"/>
              </a:rPr>
              <a:t>Flu</a:t>
            </a:r>
            <a:r>
              <a:rPr lang="en-US" sz="1600" dirty="0">
                <a:latin typeface="Questrial"/>
              </a:rPr>
              <a:t> </a:t>
            </a:r>
            <a:r>
              <a:rPr lang="en-US" sz="1600" dirty="0" smtClean="0">
                <a:latin typeface="Questrial"/>
              </a:rPr>
              <a:t>H3N8</a:t>
            </a:r>
          </a:p>
          <a:p>
            <a:endParaRPr lang="en-US" sz="1600" dirty="0">
              <a:latin typeface="Questrial"/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Questrial"/>
              </a:rPr>
              <a:t>Modeling:</a:t>
            </a:r>
          </a:p>
          <a:p>
            <a:r>
              <a:rPr lang="en-US" sz="1600" dirty="0" smtClean="0">
                <a:latin typeface="Questrial"/>
              </a:rPr>
              <a:t>External Market Data is a significant factor in forecasting both Sales out and Sales In.</a:t>
            </a:r>
          </a:p>
          <a:p>
            <a:r>
              <a:rPr lang="en-US" sz="1600" dirty="0" smtClean="0">
                <a:latin typeface="Questrial"/>
              </a:rPr>
              <a:t>For Sales In Forecast, we recommend either using Model 5 (SI, Ext, SO) or Model 7 (SI, Ext, </a:t>
            </a:r>
            <a:r>
              <a:rPr lang="en-US" sz="1600" dirty="0" err="1" smtClean="0">
                <a:latin typeface="Questrial"/>
              </a:rPr>
              <a:t>Inv</a:t>
            </a:r>
            <a:r>
              <a:rPr lang="en-US" sz="1600" dirty="0" smtClean="0">
                <a:latin typeface="Questrial"/>
              </a:rPr>
              <a:t>).</a:t>
            </a:r>
          </a:p>
          <a:p>
            <a:endParaRPr lang="en-US" sz="1600" dirty="0">
              <a:latin typeface="Questrial"/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Questrial"/>
              </a:rPr>
              <a:t>Sale In Forecast:</a:t>
            </a:r>
          </a:p>
          <a:p>
            <a:r>
              <a:rPr lang="en-US" sz="1600" dirty="0" smtClean="0"/>
              <a:t>Large errors exist for Cluster 5’s Sales In forecasts.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5934748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Io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662</Words>
  <Application>Microsoft Macintosh PowerPoint</Application>
  <PresentationFormat>Widescreen</PresentationFormat>
  <Paragraphs>177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Lucida Console</vt:lpstr>
      <vt:lpstr>Noto Sans Symbols</vt:lpstr>
      <vt:lpstr>Questrial</vt:lpstr>
      <vt:lpstr>Times New Roman</vt:lpstr>
      <vt:lpstr>Verdana</vt:lpstr>
      <vt:lpstr>Arial</vt:lpstr>
      <vt:lpstr>1_Ion</vt:lpstr>
      <vt:lpstr>Ion</vt:lpstr>
      <vt:lpstr>PowerPoint Presentation</vt:lpstr>
      <vt:lpstr>Agenda</vt:lpstr>
      <vt:lpstr>Nobivac Sales OUT Forecast</vt:lpstr>
      <vt:lpstr>Nobivac Sales OUT DFA Comparison</vt:lpstr>
      <vt:lpstr>Nobivac Sales IN Forecast</vt:lpstr>
      <vt:lpstr>Sales In Result by Clustered Model</vt:lpstr>
      <vt:lpstr>Business Insights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Benjamin Jules Elbaz</cp:lastModifiedBy>
  <cp:revision>89</cp:revision>
  <dcterms:modified xsi:type="dcterms:W3CDTF">2016-05-13T18:20:34Z</dcterms:modified>
</cp:coreProperties>
</file>