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0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4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5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1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1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9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20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21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22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23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4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notesSlides/notesSlide27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4"/>
  </p:notesMasterIdLst>
  <p:sldIdLst>
    <p:sldId id="281" r:id="rId2"/>
    <p:sldId id="277" r:id="rId3"/>
    <p:sldId id="288" r:id="rId4"/>
    <p:sldId id="260" r:id="rId5"/>
    <p:sldId id="279" r:id="rId6"/>
    <p:sldId id="301" r:id="rId7"/>
    <p:sldId id="289" r:id="rId8"/>
    <p:sldId id="262" r:id="rId9"/>
    <p:sldId id="284" r:id="rId10"/>
    <p:sldId id="285" r:id="rId11"/>
    <p:sldId id="286" r:id="rId12"/>
    <p:sldId id="287" r:id="rId13"/>
    <p:sldId id="268" r:id="rId14"/>
    <p:sldId id="263" r:id="rId15"/>
    <p:sldId id="269" r:id="rId16"/>
    <p:sldId id="270" r:id="rId17"/>
    <p:sldId id="280" r:id="rId18"/>
    <p:sldId id="272" r:id="rId19"/>
    <p:sldId id="273" r:id="rId20"/>
    <p:sldId id="274" r:id="rId21"/>
    <p:sldId id="302" r:id="rId22"/>
    <p:sldId id="275" r:id="rId23"/>
    <p:sldId id="276" r:id="rId24"/>
    <p:sldId id="290" r:id="rId25"/>
    <p:sldId id="296" r:id="rId26"/>
    <p:sldId id="264" r:id="rId27"/>
    <p:sldId id="297" r:id="rId28"/>
    <p:sldId id="294" r:id="rId29"/>
    <p:sldId id="292" r:id="rId30"/>
    <p:sldId id="298" r:id="rId31"/>
    <p:sldId id="299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14" autoAdjust="0"/>
    <p:restoredTop sz="85501" autoAdjust="0"/>
  </p:normalViewPr>
  <p:slideViewPr>
    <p:cSldViewPr>
      <p:cViewPr>
        <p:scale>
          <a:sx n="105" d="100"/>
          <a:sy n="105" d="100"/>
        </p:scale>
        <p:origin x="568" y="2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\\localhost\Users\Benjaminlbz\Downloads\final_S_Out_In_Nobivac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oleObject" Target="file:///C:\Users\sw848\Desktop\Nob_SalesIn%20Result_Final%20-%20Copy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oleObject" Target="file:///C:\Users\sw848\Desktop\Act_Result_Final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oleObject" Target="file:///C:\Users\sw848\Desktop\Act_Result_Final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oleObject" Target="file:///C:\Users\sw848\Desktop\Act_Result_Final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oleObject" Target="file:///C:\Users\sw848\Desktop\Act_Result_Final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oleObject" Target="file:///C:\Users\sw848\Desktop\Act_Result_Final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oleObject" Target="file:///C:\Users\sw848\Desktop\Act_Result_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\\localhost\Users\Benjaminlbz\Downloads\final_S_Out_In_Nobivac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\\localhost\Users\Benjaminlbz\Downloads\final_S_Out_In_Nobivac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C:\Users\bje44\Downloads\ModelEach_10Month_Sales%20In%20Predicti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file:///C:\Users\sw848\Desktop\Nob_SalesIn%20Result_Fi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file:///C:\Users\sw848\Desktop\Nob_SalesIn%20Result_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file:///C:\Users\sw848\Desktop\Nob_SalesIn%20Result_Final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oleObject" Target="file:///C:\Users\sw848\Desktop\Act_SalesOut%20Result_Final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oleObject" Target="file:///C:\Users\sw848\Desktop\Act_SalesOut%20Result_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ysClr val="windowText" lastClr="000000"/>
                </a:solidFill>
              </a:rPr>
              <a:t>SKU </a:t>
            </a:r>
            <a:r>
              <a:rPr lang="en-US" dirty="0" smtClean="0">
                <a:solidFill>
                  <a:sysClr val="windowText" lastClr="000000"/>
                </a:solidFill>
              </a:rPr>
              <a:t>Level</a:t>
            </a:r>
            <a:endParaRPr lang="en-US" dirty="0">
              <a:solidFill>
                <a:sysClr val="windowText" lastClr="000000"/>
              </a:solidFill>
            </a:endParaRPr>
          </a:p>
        </c:rich>
      </c:tx>
      <c:layout>
        <c:manualLayout>
          <c:xMode val="edge"/>
          <c:yMode val="edge"/>
          <c:x val="0.315242244732905"/>
          <c:y val="0.0376647834274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Actual'!$O$61:$O$68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Actual'!$P$61:$P$68</c:f>
              <c:numCache>
                <c:formatCode>General</c:formatCode>
                <c:ptCount val="8"/>
                <c:pt idx="0">
                  <c:v>0.0</c:v>
                </c:pt>
                <c:pt idx="1">
                  <c:v>2.0</c:v>
                </c:pt>
                <c:pt idx="2">
                  <c:v>1.0</c:v>
                </c:pt>
                <c:pt idx="3">
                  <c:v>7.0</c:v>
                </c:pt>
                <c:pt idx="4">
                  <c:v>8.0</c:v>
                </c:pt>
                <c:pt idx="5">
                  <c:v>3.0</c:v>
                </c:pt>
                <c:pt idx="6">
                  <c:v>3.0</c:v>
                </c:pt>
                <c:pt idx="7">
                  <c:v>7.0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45857904"/>
        <c:axId val="-2119764816"/>
      </c:barChart>
      <c:catAx>
        <c:axId val="-2145857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9764816"/>
        <c:crosses val="autoZero"/>
        <c:auto val="1"/>
        <c:lblAlgn val="ctr"/>
        <c:lblOffset val="100"/>
        <c:noMultiLvlLbl val="0"/>
      </c:catAx>
      <c:valAx>
        <c:axId val="-21197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5857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'Sku Level'!$AF$33:$AF$38</c:f>
              <c:strCache>
                <c:ptCount val="6"/>
                <c:pt idx="0">
                  <c:v>[0-20%]</c:v>
                </c:pt>
                <c:pt idx="1">
                  <c:v>[20%-40%]</c:v>
                </c:pt>
                <c:pt idx="2">
                  <c:v>[40%-60%]</c:v>
                </c:pt>
                <c:pt idx="3">
                  <c:v>[60%-80%]</c:v>
                </c:pt>
                <c:pt idx="4">
                  <c:v>[80%100%]</c:v>
                </c:pt>
                <c:pt idx="5">
                  <c:v>&gt;100%</c:v>
                </c:pt>
              </c:strCache>
            </c:strRef>
          </c:cat>
          <c:val>
            <c:numRef>
              <c:f>'Sku Level'!$AG$33:$AG$38</c:f>
              <c:numCache>
                <c:formatCode>General</c:formatCode>
                <c:ptCount val="6"/>
                <c:pt idx="0">
                  <c:v>0.0</c:v>
                </c:pt>
                <c:pt idx="1">
                  <c:v>6.0</c:v>
                </c:pt>
                <c:pt idx="2">
                  <c:v>6.0</c:v>
                </c:pt>
                <c:pt idx="3">
                  <c:v>5.0</c:v>
                </c:pt>
                <c:pt idx="4">
                  <c:v>0.0</c:v>
                </c:pt>
                <c:pt idx="5">
                  <c:v>7.0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0335792"/>
        <c:axId val="-2073080928"/>
      </c:barChart>
      <c:catAx>
        <c:axId val="-20803357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73080928"/>
        <c:crosses val="autoZero"/>
        <c:auto val="1"/>
        <c:lblAlgn val="ctr"/>
        <c:lblOffset val="100"/>
        <c:noMultiLvlLbl val="0"/>
      </c:catAx>
      <c:valAx>
        <c:axId val="-207308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033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Cluster by SKU Type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SI!$A$41:$A$46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SI!$D$42:$D$47</c:f>
              <c:numCache>
                <c:formatCode>General</c:formatCode>
                <c:ptCount val="6"/>
                <c:pt idx="0">
                  <c:v>7.0</c:v>
                </c:pt>
                <c:pt idx="1">
                  <c:v>2.0</c:v>
                </c:pt>
                <c:pt idx="2">
                  <c:v>0.0</c:v>
                </c:pt>
                <c:pt idx="3">
                  <c:v>3.0</c:v>
                </c:pt>
                <c:pt idx="4">
                  <c:v>0.0</c:v>
                </c:pt>
                <c:pt idx="5">
                  <c:v>12.0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4061696"/>
        <c:axId val="-2086159648"/>
      </c:barChart>
      <c:catAx>
        <c:axId val="-208406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6159648"/>
        <c:crosses val="autoZero"/>
        <c:auto val="1"/>
        <c:lblAlgn val="ctr"/>
        <c:lblOffset val="100"/>
        <c:noMultiLvlLbl val="0"/>
      </c:catAx>
      <c:valAx>
        <c:axId val="-208615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40616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by SKU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SI!$A$41:$A$46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SI!$N$42:$N$47</c:f>
              <c:numCache>
                <c:formatCode>General</c:formatCode>
                <c:ptCount val="6"/>
                <c:pt idx="0">
                  <c:v>8.0</c:v>
                </c:pt>
                <c:pt idx="1">
                  <c:v>2.0</c:v>
                </c:pt>
                <c:pt idx="2">
                  <c:v>2.0</c:v>
                </c:pt>
                <c:pt idx="3">
                  <c:v>3.0</c:v>
                </c:pt>
                <c:pt idx="4">
                  <c:v>0.0</c:v>
                </c:pt>
                <c:pt idx="5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096684304"/>
        <c:axId val="-2083199632"/>
      </c:barChart>
      <c:catAx>
        <c:axId val="2096684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199632"/>
        <c:crosses val="autoZero"/>
        <c:auto val="1"/>
        <c:lblAlgn val="ctr"/>
        <c:lblOffset val="100"/>
        <c:noMultiLvlLbl val="0"/>
      </c:catAx>
      <c:valAx>
        <c:axId val="-2083199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6684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sz="1400"/>
              <a:t>Cluster by SKY Type and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SI!$A$56:$A$61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SI!$D$57:$D$62</c:f>
              <c:numCache>
                <c:formatCode>General</c:formatCode>
                <c:ptCount val="6"/>
                <c:pt idx="0">
                  <c:v>6.0</c:v>
                </c:pt>
                <c:pt idx="1">
                  <c:v>1.0</c:v>
                </c:pt>
                <c:pt idx="2">
                  <c:v>2.0</c:v>
                </c:pt>
                <c:pt idx="3">
                  <c:v>2.0</c:v>
                </c:pt>
                <c:pt idx="4">
                  <c:v>0.0</c:v>
                </c:pt>
                <c:pt idx="5">
                  <c:v>13.0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17739856"/>
        <c:axId val="-2082655360"/>
      </c:barChart>
      <c:catAx>
        <c:axId val="-2117739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655360"/>
        <c:crosses val="autoZero"/>
        <c:auto val="1"/>
        <c:lblAlgn val="ctr"/>
        <c:lblOffset val="100"/>
        <c:noMultiLvlLbl val="0"/>
      </c:catAx>
      <c:valAx>
        <c:axId val="-208265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39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Product Level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SI!$A$27:$A$32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SI!$D$28:$D$33</c:f>
              <c:numCache>
                <c:formatCode>General</c:formatCode>
                <c:ptCount val="6"/>
                <c:pt idx="0">
                  <c:v>17.0</c:v>
                </c:pt>
                <c:pt idx="1">
                  <c:v>2.0</c:v>
                </c:pt>
                <c:pt idx="2">
                  <c:v>1.0</c:v>
                </c:pt>
                <c:pt idx="3">
                  <c:v>3.0</c:v>
                </c:pt>
                <c:pt idx="4">
                  <c:v>1.0</c:v>
                </c:pt>
                <c:pt idx="5">
                  <c:v>0.0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088879488"/>
        <c:axId val="-2081972176"/>
      </c:barChart>
      <c:catAx>
        <c:axId val="2088879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972176"/>
        <c:crosses val="autoZero"/>
        <c:auto val="1"/>
        <c:lblAlgn val="ctr"/>
        <c:lblOffset val="100"/>
        <c:noMultiLvlLbl val="0"/>
      </c:catAx>
      <c:valAx>
        <c:axId val="-2081972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887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SKU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SI!$A$27:$A$32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SI!$N$28:$N$33</c:f>
              <c:numCache>
                <c:formatCode>General</c:formatCode>
                <c:ptCount val="6"/>
                <c:pt idx="0">
                  <c:v>18.0</c:v>
                </c:pt>
                <c:pt idx="1">
                  <c:v>4.0</c:v>
                </c:pt>
                <c:pt idx="2">
                  <c:v>2.0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147217152"/>
        <c:axId val="-2146735696"/>
      </c:barChart>
      <c:catAx>
        <c:axId val="-2147217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6735696"/>
        <c:crosses val="autoZero"/>
        <c:auto val="1"/>
        <c:lblAlgn val="ctr"/>
        <c:lblOffset val="100"/>
        <c:noMultiLvlLbl val="0"/>
      </c:catAx>
      <c:valAx>
        <c:axId val="-2146735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47217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by SKU Size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SI!$A$41:$A$46</c:f>
              <c:strCache>
                <c:ptCount val="6"/>
                <c:pt idx="0">
                  <c:v>[0%- 10%]</c:v>
                </c:pt>
                <c:pt idx="1">
                  <c:v>[10%- 15%]</c:v>
                </c:pt>
                <c:pt idx="2">
                  <c:v>[15%- 20%]</c:v>
                </c:pt>
                <c:pt idx="3">
                  <c:v>[20%- 25%]</c:v>
                </c:pt>
                <c:pt idx="4">
                  <c:v>[25%- 30%]</c:v>
                </c:pt>
                <c:pt idx="5">
                  <c:v>&gt;30%</c:v>
                </c:pt>
              </c:strCache>
            </c:strRef>
          </c:cat>
          <c:val>
            <c:numRef>
              <c:f>SI!$N$42:$N$47</c:f>
              <c:numCache>
                <c:formatCode>General</c:formatCode>
                <c:ptCount val="6"/>
                <c:pt idx="0">
                  <c:v>8.0</c:v>
                </c:pt>
                <c:pt idx="1">
                  <c:v>2.0</c:v>
                </c:pt>
                <c:pt idx="2">
                  <c:v>2.0</c:v>
                </c:pt>
                <c:pt idx="3">
                  <c:v>3.0</c:v>
                </c:pt>
                <c:pt idx="4">
                  <c:v>0.0</c:v>
                </c:pt>
                <c:pt idx="5">
                  <c:v>9.0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83492528"/>
        <c:axId val="-2081680064"/>
      </c:barChart>
      <c:catAx>
        <c:axId val="-2083492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680064"/>
        <c:crosses val="autoZero"/>
        <c:auto val="1"/>
        <c:lblAlgn val="ctr"/>
        <c:lblOffset val="100"/>
        <c:noMultiLvlLbl val="0"/>
      </c:catAx>
      <c:valAx>
        <c:axId val="-2081680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492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</a:rPr>
              <a:t>Cluster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Actual'!$I$96:$I$103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Actual'!$J$96:$J$103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3.0</c:v>
                </c:pt>
                <c:pt idx="3">
                  <c:v>9.0</c:v>
                </c:pt>
                <c:pt idx="4">
                  <c:v>3.0</c:v>
                </c:pt>
                <c:pt idx="5">
                  <c:v>6.0</c:v>
                </c:pt>
                <c:pt idx="6">
                  <c:v>4.0</c:v>
                </c:pt>
                <c:pt idx="7">
                  <c:v>3.0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6126304"/>
        <c:axId val="2116566768"/>
      </c:barChart>
      <c:catAx>
        <c:axId val="2116126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306000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566768"/>
        <c:crosses val="autoZero"/>
        <c:auto val="1"/>
        <c:lblAlgn val="ctr"/>
        <c:lblOffset val="100"/>
        <c:noMultiLvlLbl val="0"/>
      </c:catAx>
      <c:valAx>
        <c:axId val="21165667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126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mtClean="0">
                <a:solidFill>
                  <a:sysClr val="windowText" lastClr="000000"/>
                </a:solidFill>
              </a:rPr>
              <a:t>Product  </a:t>
            </a:r>
            <a:r>
              <a:rPr lang="en-US" dirty="0">
                <a:solidFill>
                  <a:sysClr val="windowText" lastClr="000000"/>
                </a:solidFill>
              </a:rPr>
              <a:t>Level </a:t>
            </a:r>
          </a:p>
        </c:rich>
      </c:tx>
      <c:layout>
        <c:manualLayout>
          <c:xMode val="edge"/>
          <c:yMode val="edge"/>
          <c:x val="0.344461248746346"/>
          <c:y val="0.0376647834274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Out Doses Actual'!$H$136:$H$143</c:f>
              <c:strCache>
                <c:ptCount val="8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&gt;35%</c:v>
                </c:pt>
              </c:strCache>
            </c:strRef>
          </c:cat>
          <c:val>
            <c:numRef>
              <c:f>'Sales Out Doses Actual'!$I$136:$I$143</c:f>
              <c:numCache>
                <c:formatCode>General</c:formatCode>
                <c:ptCount val="8"/>
                <c:pt idx="0">
                  <c:v>0.0</c:v>
                </c:pt>
                <c:pt idx="1">
                  <c:v>0.0</c:v>
                </c:pt>
                <c:pt idx="2">
                  <c:v>4.0</c:v>
                </c:pt>
                <c:pt idx="3">
                  <c:v>11.0</c:v>
                </c:pt>
                <c:pt idx="4">
                  <c:v>3.0</c:v>
                </c:pt>
                <c:pt idx="5">
                  <c:v>9.0</c:v>
                </c:pt>
                <c:pt idx="6">
                  <c:v>1.0</c:v>
                </c:pt>
                <c:pt idx="7">
                  <c:v>3.0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2912208"/>
        <c:axId val="-2081569120"/>
      </c:barChart>
      <c:catAx>
        <c:axId val="-2082912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1569120"/>
        <c:crosses val="autoZero"/>
        <c:auto val="1"/>
        <c:lblAlgn val="ctr"/>
        <c:lblOffset val="100"/>
        <c:noMultiLvlLbl val="0"/>
      </c:catAx>
      <c:valAx>
        <c:axId val="-208156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912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Distribution of Driving Factors accross Nobivac SKUs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4"/>
              <c:layout>
                <c:manualLayout>
                  <c:x val="0.0"/>
                  <c:y val="0.053553514144065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'[ModelEach_10Month_Sales In Prediction.xlsx]ModelEach_10Month_Sales In Pred'!$C$15:$C$21</c:f>
              <c:strCache>
                <c:ptCount val="7"/>
                <c:pt idx="0">
                  <c:v>SI</c:v>
                </c:pt>
                <c:pt idx="1">
                  <c:v>SI+SO+Inv</c:v>
                </c:pt>
                <c:pt idx="2">
                  <c:v>SI+SO</c:v>
                </c:pt>
                <c:pt idx="3">
                  <c:v>SI+Inv</c:v>
                </c:pt>
                <c:pt idx="4">
                  <c:v>SI+Ext+Inv</c:v>
                </c:pt>
                <c:pt idx="5">
                  <c:v>SI+Ext</c:v>
                </c:pt>
                <c:pt idx="6">
                  <c:v>SI+Ext+SO</c:v>
                </c:pt>
              </c:strCache>
            </c:strRef>
          </c:cat>
          <c:val>
            <c:numRef>
              <c:f>'[ModelEach_10Month_Sales In Prediction.xlsx]ModelEach_10Month_Sales In Pred'!$D$15:$D$21</c:f>
              <c:numCache>
                <c:formatCode>General</c:formatCode>
                <c:ptCount val="7"/>
                <c:pt idx="0">
                  <c:v>11.0</c:v>
                </c:pt>
                <c:pt idx="1">
                  <c:v>2.0</c:v>
                </c:pt>
                <c:pt idx="2">
                  <c:v>6.0</c:v>
                </c:pt>
                <c:pt idx="3">
                  <c:v>5.0</c:v>
                </c:pt>
                <c:pt idx="4">
                  <c:v>1.0</c:v>
                </c:pt>
                <c:pt idx="5">
                  <c:v>0.0</c:v>
                </c:pt>
                <c:pt idx="6">
                  <c:v>6.0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2462672"/>
        <c:axId val="-2117739072"/>
      </c:barChart>
      <c:catAx>
        <c:axId val="-20824626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Driving Factors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7739072"/>
        <c:crosses val="autoZero"/>
        <c:auto val="1"/>
        <c:lblAlgn val="ctr"/>
        <c:lblOffset val="100"/>
        <c:noMultiLvlLbl val="0"/>
      </c:catAx>
      <c:valAx>
        <c:axId val="-21177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SKUs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246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accent6"/>
      </a:solidFill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'Cluster Level'!$AJ$25:$AJ$33</c:f>
              <c:strCache>
                <c:ptCount val="9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[35%-50%]</c:v>
                </c:pt>
                <c:pt idx="8">
                  <c:v>&gt;50%</c:v>
                </c:pt>
              </c:strCache>
            </c:strRef>
          </c:cat>
          <c:val>
            <c:numRef>
              <c:f>'Cluster Level'!$AK$25:$AK$33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2.0</c:v>
                </c:pt>
                <c:pt idx="5">
                  <c:v>6.0</c:v>
                </c:pt>
                <c:pt idx="6">
                  <c:v>2.0</c:v>
                </c:pt>
                <c:pt idx="7">
                  <c:v>1.0</c:v>
                </c:pt>
                <c:pt idx="8">
                  <c:v>17.0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17196640"/>
        <c:axId val="2117568384"/>
      </c:barChart>
      <c:catAx>
        <c:axId val="211719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568384"/>
        <c:crosses val="autoZero"/>
        <c:auto val="1"/>
        <c:lblAlgn val="ctr"/>
        <c:lblOffset val="100"/>
        <c:noMultiLvlLbl val="0"/>
      </c:catAx>
      <c:valAx>
        <c:axId val="21175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719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Unionized  Level 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Unionized!$AM$23:$AM$31</c:f>
              <c:strCache>
                <c:ptCount val="9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[35%-50%]</c:v>
                </c:pt>
                <c:pt idx="8">
                  <c:v>&gt;50%</c:v>
                </c:pt>
              </c:strCache>
            </c:strRef>
          </c:cat>
          <c:val>
            <c:numRef>
              <c:f>Unionized!$AN$23:$AN$31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2.0</c:v>
                </c:pt>
                <c:pt idx="4">
                  <c:v>5.0</c:v>
                </c:pt>
                <c:pt idx="5">
                  <c:v>3.0</c:v>
                </c:pt>
                <c:pt idx="6">
                  <c:v>3.0</c:v>
                </c:pt>
                <c:pt idx="7">
                  <c:v>1.0</c:v>
                </c:pt>
                <c:pt idx="8">
                  <c:v>17.0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2120165120"/>
        <c:axId val="2120168384"/>
      </c:barChart>
      <c:catAx>
        <c:axId val="2120165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168384"/>
        <c:crosses val="autoZero"/>
        <c:auto val="1"/>
        <c:lblAlgn val="ctr"/>
        <c:lblOffset val="100"/>
        <c:noMultiLvlLbl val="0"/>
      </c:catAx>
      <c:valAx>
        <c:axId val="212016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01651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6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SKU Level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'Sku Level'!$AM$25:$AM$33</c:f>
              <c:strCache>
                <c:ptCount val="9"/>
                <c:pt idx="0">
                  <c:v>[0-5%]</c:v>
                </c:pt>
                <c:pt idx="1">
                  <c:v>[5%-10%]</c:v>
                </c:pt>
                <c:pt idx="2">
                  <c:v>[10%-15%]</c:v>
                </c:pt>
                <c:pt idx="3">
                  <c:v>[15%-20%]</c:v>
                </c:pt>
                <c:pt idx="4">
                  <c:v>[20%25%]</c:v>
                </c:pt>
                <c:pt idx="5">
                  <c:v>[25%-30%]</c:v>
                </c:pt>
                <c:pt idx="6">
                  <c:v>[30%-35%]</c:v>
                </c:pt>
                <c:pt idx="7">
                  <c:v>[35%-50%]</c:v>
                </c:pt>
                <c:pt idx="8">
                  <c:v>&gt;50%</c:v>
                </c:pt>
              </c:strCache>
            </c:strRef>
          </c:cat>
          <c:val>
            <c:numRef>
              <c:f>'Sku Level'!$AN$25:$AN$33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1.0</c:v>
                </c:pt>
                <c:pt idx="3">
                  <c:v>2.0</c:v>
                </c:pt>
                <c:pt idx="4">
                  <c:v>5.0</c:v>
                </c:pt>
                <c:pt idx="5">
                  <c:v>10.0</c:v>
                </c:pt>
                <c:pt idx="6">
                  <c:v>2.0</c:v>
                </c:pt>
                <c:pt idx="7">
                  <c:v>2.0</c:v>
                </c:pt>
                <c:pt idx="8">
                  <c:v>9.0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083499760"/>
        <c:axId val="2116294128"/>
      </c:barChart>
      <c:catAx>
        <c:axId val="-2083499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294128"/>
        <c:crosses val="autoZero"/>
        <c:auto val="1"/>
        <c:lblAlgn val="ctr"/>
        <c:lblOffset val="100"/>
        <c:noMultiLvlLbl val="0"/>
      </c:catAx>
      <c:valAx>
        <c:axId val="211629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83499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2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EY Current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38100"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DFA!$AC$3:$AC$12</c:f>
              <c:strCache>
                <c:ptCount val="10"/>
                <c:pt idx="0">
                  <c:v>[0%- 10%]</c:v>
                </c:pt>
                <c:pt idx="1">
                  <c:v>[10%- 20%]</c:v>
                </c:pt>
                <c:pt idx="2">
                  <c:v>[20%- 30%]</c:v>
                </c:pt>
                <c:pt idx="3">
                  <c:v>[30%- 40%]</c:v>
                </c:pt>
                <c:pt idx="4">
                  <c:v>[40%- 50%]</c:v>
                </c:pt>
                <c:pt idx="5">
                  <c:v>[50%- 60%]</c:v>
                </c:pt>
                <c:pt idx="6">
                  <c:v>[60%- 70%]</c:v>
                </c:pt>
                <c:pt idx="7">
                  <c:v>[70%- 80%]</c:v>
                </c:pt>
                <c:pt idx="8">
                  <c:v>[80%- 90%]</c:v>
                </c:pt>
                <c:pt idx="9">
                  <c:v>[90%- 100%]</c:v>
                </c:pt>
              </c:strCache>
            </c:strRef>
          </c:cat>
          <c:val>
            <c:numRef>
              <c:f>DFA!$AD$3:$AD$12</c:f>
              <c:numCache>
                <c:formatCode>General</c:formatCode>
                <c:ptCount val="10"/>
                <c:pt idx="0">
                  <c:v>0.0</c:v>
                </c:pt>
                <c:pt idx="1">
                  <c:v>12.0</c:v>
                </c:pt>
                <c:pt idx="2">
                  <c:v>10.0</c:v>
                </c:pt>
                <c:pt idx="3">
                  <c:v>1.0</c:v>
                </c:pt>
                <c:pt idx="4">
                  <c:v>1.0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45868896"/>
        <c:axId val="2145872160"/>
      </c:barChart>
      <c:catAx>
        <c:axId val="214586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72160"/>
        <c:crosses val="autoZero"/>
        <c:auto val="1"/>
        <c:lblAlgn val="ctr"/>
        <c:lblOffset val="100"/>
        <c:noMultiLvlLbl val="0"/>
      </c:catAx>
      <c:valAx>
        <c:axId val="214587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868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New Model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DFA!$AC$18:$AC$27</c:f>
              <c:strCache>
                <c:ptCount val="10"/>
                <c:pt idx="0">
                  <c:v>[0%- 10%]</c:v>
                </c:pt>
                <c:pt idx="1">
                  <c:v>[10%- 20%]</c:v>
                </c:pt>
                <c:pt idx="2">
                  <c:v>[20%- 30%]</c:v>
                </c:pt>
                <c:pt idx="3">
                  <c:v>[30%- 40%]</c:v>
                </c:pt>
                <c:pt idx="4">
                  <c:v>[40%- 50%]</c:v>
                </c:pt>
                <c:pt idx="5">
                  <c:v>[50%- 60%]</c:v>
                </c:pt>
                <c:pt idx="6">
                  <c:v>[60%- 70%]</c:v>
                </c:pt>
                <c:pt idx="7">
                  <c:v>[70%- 80%]</c:v>
                </c:pt>
                <c:pt idx="8">
                  <c:v>[80%- 90%]</c:v>
                </c:pt>
                <c:pt idx="9">
                  <c:v>[90%- 100%]</c:v>
                </c:pt>
              </c:strCache>
            </c:strRef>
          </c:cat>
          <c:val>
            <c:numRef>
              <c:f>DFA!$AD$18:$AD$27</c:f>
              <c:numCache>
                <c:formatCode>General</c:formatCode>
                <c:ptCount val="1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1.0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6.0</c:v>
                </c:pt>
                <c:pt idx="9">
                  <c:v>7.0</c:v>
                </c:pt>
              </c:numCache>
            </c:numRef>
          </c:val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145927936"/>
        <c:axId val="2145931200"/>
      </c:barChart>
      <c:catAx>
        <c:axId val="2145927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31200"/>
        <c:crosses val="autoZero"/>
        <c:auto val="1"/>
        <c:lblAlgn val="ctr"/>
        <c:lblOffset val="100"/>
        <c:noMultiLvlLbl val="0"/>
      </c:catAx>
      <c:valAx>
        <c:axId val="21459312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5927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25400" cap="flat" cmpd="sng" algn="ctr">
      <a:solidFill>
        <a:schemeClr val="accent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Overview</a:t>
          </a:r>
          <a:endParaRPr lang="en-US" sz="1400" b="1" dirty="0">
            <a:solidFill>
              <a:schemeClr val="tx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1F115B5-A500-4E46-B73C-EEF419A34B3C}" type="presOf" srcId="{E32A0F1D-BE2E-CB45-81A8-F1142B6DBEC4}" destId="{A5250A3D-1236-B244-B15F-E7C23E06049D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AD54C06F-9254-4693-81BB-5148786E85F6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9CE3BA82-DEE0-41F0-B5EA-9DC1E2DCDD0E}" type="presOf" srcId="{56E37E7E-1052-D246-9FAE-6285EA782195}" destId="{84C65FA3-ECD9-FE40-AEC0-0C5743017D97}" srcOrd="0" destOrd="0" presId="urn:microsoft.com/office/officeart/2005/8/layout/chevron1"/>
    <dgm:cxn modelId="{F13DD308-3C57-4B81-8E25-21381D2E3432}" type="presOf" srcId="{D756501E-4F80-4040-A736-599F31BFAA17}" destId="{0416A98C-DF03-7B4F-852D-C492570DC610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E3DD9800-52EE-4BF2-8D50-219F34E3B4D6}" type="presOf" srcId="{86D1F09C-A800-0E4F-9E7C-1B85BDB4C7F6}" destId="{41B96FD5-984A-1240-B240-CCABCD2EF96C}" srcOrd="0" destOrd="0" presId="urn:microsoft.com/office/officeart/2005/8/layout/chevron1"/>
    <dgm:cxn modelId="{C44E07EF-9A76-4ED3-9E70-373903AF5331}" type="presParOf" srcId="{969B9449-EB62-004A-AE7D-D7A303333DF4}" destId="{A5250A3D-1236-B244-B15F-E7C23E06049D}" srcOrd="0" destOrd="0" presId="urn:microsoft.com/office/officeart/2005/8/layout/chevron1"/>
    <dgm:cxn modelId="{0BB793CB-6262-4B02-A70D-300265F8E6FC}" type="presParOf" srcId="{969B9449-EB62-004A-AE7D-D7A303333DF4}" destId="{D8155314-D07D-2946-8A04-D65718363346}" srcOrd="1" destOrd="0" presId="urn:microsoft.com/office/officeart/2005/8/layout/chevron1"/>
    <dgm:cxn modelId="{96A395EF-32F7-48BB-901E-2A4D10B807FD}" type="presParOf" srcId="{969B9449-EB62-004A-AE7D-D7A303333DF4}" destId="{84C65FA3-ECD9-FE40-AEC0-0C5743017D97}" srcOrd="2" destOrd="0" presId="urn:microsoft.com/office/officeart/2005/8/layout/chevron1"/>
    <dgm:cxn modelId="{ECB72671-29EC-46B6-A9EF-71F415AB02C0}" type="presParOf" srcId="{969B9449-EB62-004A-AE7D-D7A303333DF4}" destId="{A05EFAFE-EA63-EE44-983B-C94A158471CD}" srcOrd="3" destOrd="0" presId="urn:microsoft.com/office/officeart/2005/8/layout/chevron1"/>
    <dgm:cxn modelId="{B92A7464-F313-4F0B-8D64-CB91A0618CB0}" type="presParOf" srcId="{969B9449-EB62-004A-AE7D-D7A303333DF4}" destId="{0416A98C-DF03-7B4F-852D-C492570DC610}" srcOrd="4" destOrd="0" presId="urn:microsoft.com/office/officeart/2005/8/layout/chevron1"/>
    <dgm:cxn modelId="{C1E8828B-B3D5-4DC4-B98C-1E6195A4FDC5}" type="presParOf" srcId="{969B9449-EB62-004A-AE7D-D7A303333DF4}" destId="{A5A1482F-0F9C-1D4C-8FE4-479BD14F47B8}" srcOrd="5" destOrd="0" presId="urn:microsoft.com/office/officeart/2005/8/layout/chevron1"/>
    <dgm:cxn modelId="{12264BCC-A674-4480-81C1-386F9CE2B40E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A5A787D-85FA-464A-88AD-3233B1747926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357A0-9865-4A56-BDD0-19F2A2948E72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Forecasting Model For Sales Out</a:t>
          </a:r>
          <a:endParaRPr lang="en-US" b="1" dirty="0">
            <a:solidFill>
              <a:schemeClr val="tx1"/>
            </a:solidFill>
          </a:endParaRPr>
        </a:p>
      </dgm:t>
    </dgm:pt>
    <dgm:pt modelId="{DDA90495-4451-4F28-AF6D-1E76A357CC41}" type="parTrans" cxnId="{1533DFF3-AAB3-423B-82C9-3069A55ED346}">
      <dgm:prSet/>
      <dgm:spPr/>
      <dgm:t>
        <a:bodyPr/>
        <a:lstStyle/>
        <a:p>
          <a:endParaRPr lang="en-US"/>
        </a:p>
      </dgm:t>
    </dgm:pt>
    <dgm:pt modelId="{8B131D6B-7B12-4DE8-B036-1B56A512AEEC}" type="sibTrans" cxnId="{1533DFF3-AAB3-423B-82C9-3069A55ED346}">
      <dgm:prSet/>
      <dgm:spPr/>
      <dgm:t>
        <a:bodyPr/>
        <a:lstStyle/>
        <a:p>
          <a:endParaRPr lang="en-US"/>
        </a:p>
      </dgm:t>
    </dgm:pt>
    <dgm:pt modelId="{927127E2-86E7-4A94-8C2C-237C9B92C7A3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External Market Data</a:t>
          </a:r>
          <a:endParaRPr lang="en-US" dirty="0">
            <a:solidFill>
              <a:schemeClr val="tx1"/>
            </a:solidFill>
          </a:endParaRPr>
        </a:p>
      </dgm:t>
    </dgm:pt>
    <dgm:pt modelId="{CF5C96F8-F723-4A99-BC17-25A447EF909B}" type="parTrans" cxnId="{7952EC0D-55CF-4CE2-B37F-2566ED4A82B6}">
      <dgm:prSet/>
      <dgm:spPr/>
      <dgm:t>
        <a:bodyPr/>
        <a:lstStyle/>
        <a:p>
          <a:endParaRPr lang="en-US"/>
        </a:p>
      </dgm:t>
    </dgm:pt>
    <dgm:pt modelId="{3CCFA7ED-5136-49EF-BFD9-433E1EC87C84}" type="sibTrans" cxnId="{7952EC0D-55CF-4CE2-B37F-2566ED4A82B6}">
      <dgm:prSet/>
      <dgm:spPr/>
      <dgm:t>
        <a:bodyPr/>
        <a:lstStyle/>
        <a:p>
          <a:endParaRPr lang="en-US"/>
        </a:p>
      </dgm:t>
    </dgm:pt>
    <dgm:pt modelId="{F2FF88A1-6E0D-4E63-A817-BDC40742C5B2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Historical Sales Out</a:t>
          </a:r>
          <a:endParaRPr lang="en-US" dirty="0">
            <a:solidFill>
              <a:schemeClr val="tx1"/>
            </a:solidFill>
          </a:endParaRPr>
        </a:p>
      </dgm:t>
    </dgm:pt>
    <dgm:pt modelId="{E5076824-25E8-4593-B40D-6DA4C43EB9EF}" type="parTrans" cxnId="{8BDE0EA5-68FD-4B4F-93B1-71CFAB2E6CE6}">
      <dgm:prSet/>
      <dgm:spPr/>
      <dgm:t>
        <a:bodyPr/>
        <a:lstStyle/>
        <a:p>
          <a:endParaRPr lang="en-US"/>
        </a:p>
      </dgm:t>
    </dgm:pt>
    <dgm:pt modelId="{0304F950-C0DB-4F28-B2FA-5B2102D65034}" type="sibTrans" cxnId="{8BDE0EA5-68FD-4B4F-93B1-71CFAB2E6CE6}">
      <dgm:prSet/>
      <dgm:spPr/>
      <dgm:t>
        <a:bodyPr/>
        <a:lstStyle/>
        <a:p>
          <a:endParaRPr lang="en-US"/>
        </a:p>
      </dgm:t>
    </dgm:pt>
    <dgm:pt modelId="{9F6E8DAE-6C9F-4CA2-896F-879F7351C328}" type="pres">
      <dgm:prSet presAssocID="{EA5A787D-85FA-464A-88AD-3233B1747926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0AB2C5-16EA-4CCA-8A0B-AF1CA9303ECF}" type="pres">
      <dgm:prSet presAssocID="{56B357A0-9865-4A56-BDD0-19F2A2948E72}" presName="centerShape" presStyleLbl="node0" presStyleIdx="0" presStyleCnt="1"/>
      <dgm:spPr/>
      <dgm:t>
        <a:bodyPr/>
        <a:lstStyle/>
        <a:p>
          <a:endParaRPr lang="en-US"/>
        </a:p>
      </dgm:t>
    </dgm:pt>
    <dgm:pt modelId="{FE088434-E359-482E-AB03-C83D72A2E931}" type="pres">
      <dgm:prSet presAssocID="{927127E2-86E7-4A94-8C2C-237C9B92C7A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019005-7448-48BC-A6B5-A85B66DD4CF4}" type="pres">
      <dgm:prSet presAssocID="{927127E2-86E7-4A94-8C2C-237C9B92C7A3}" presName="dummy" presStyleCnt="0"/>
      <dgm:spPr/>
    </dgm:pt>
    <dgm:pt modelId="{BA0292E0-0E0E-4FBC-97F7-274AB931F6DC}" type="pres">
      <dgm:prSet presAssocID="{3CCFA7ED-5136-49EF-BFD9-433E1EC87C84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DA7C1A1-2900-4325-8221-EA17932F7822}" type="pres">
      <dgm:prSet presAssocID="{F2FF88A1-6E0D-4E63-A817-BDC40742C5B2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7C3EC4-92BA-4676-890A-85B5E2E63F81}" type="pres">
      <dgm:prSet presAssocID="{F2FF88A1-6E0D-4E63-A817-BDC40742C5B2}" presName="dummy" presStyleCnt="0"/>
      <dgm:spPr/>
    </dgm:pt>
    <dgm:pt modelId="{A6579E98-B318-4709-8B95-9E845A66460C}" type="pres">
      <dgm:prSet presAssocID="{0304F950-C0DB-4F28-B2FA-5B2102D65034}" presName="sibTrans" presStyleLbl="sibTrans2D1" presStyleIdx="1" presStyleCnt="2"/>
      <dgm:spPr/>
      <dgm:t>
        <a:bodyPr/>
        <a:lstStyle/>
        <a:p>
          <a:endParaRPr lang="en-US"/>
        </a:p>
      </dgm:t>
    </dgm:pt>
  </dgm:ptLst>
  <dgm:cxnLst>
    <dgm:cxn modelId="{2D667B63-047E-4AA4-A2AE-6AED2979E157}" type="presOf" srcId="{927127E2-86E7-4A94-8C2C-237C9B92C7A3}" destId="{FE088434-E359-482E-AB03-C83D72A2E931}" srcOrd="0" destOrd="0" presId="urn:microsoft.com/office/officeart/2005/8/layout/radial6"/>
    <dgm:cxn modelId="{1533DFF3-AAB3-423B-82C9-3069A55ED346}" srcId="{EA5A787D-85FA-464A-88AD-3233B1747926}" destId="{56B357A0-9865-4A56-BDD0-19F2A2948E72}" srcOrd="0" destOrd="0" parTransId="{DDA90495-4451-4F28-AF6D-1E76A357CC41}" sibTransId="{8B131D6B-7B12-4DE8-B036-1B56A512AEEC}"/>
    <dgm:cxn modelId="{FBF41E95-57B7-4F60-AFEE-C2003BD563A5}" type="presOf" srcId="{56B357A0-9865-4A56-BDD0-19F2A2948E72}" destId="{2F0AB2C5-16EA-4CCA-8A0B-AF1CA9303ECF}" srcOrd="0" destOrd="0" presId="urn:microsoft.com/office/officeart/2005/8/layout/radial6"/>
    <dgm:cxn modelId="{B1089184-AD13-46E8-A5E3-8CEE15A04731}" type="presOf" srcId="{EA5A787D-85FA-464A-88AD-3233B1747926}" destId="{9F6E8DAE-6C9F-4CA2-896F-879F7351C328}" srcOrd="0" destOrd="0" presId="urn:microsoft.com/office/officeart/2005/8/layout/radial6"/>
    <dgm:cxn modelId="{8BDE0EA5-68FD-4B4F-93B1-71CFAB2E6CE6}" srcId="{56B357A0-9865-4A56-BDD0-19F2A2948E72}" destId="{F2FF88A1-6E0D-4E63-A817-BDC40742C5B2}" srcOrd="1" destOrd="0" parTransId="{E5076824-25E8-4593-B40D-6DA4C43EB9EF}" sibTransId="{0304F950-C0DB-4F28-B2FA-5B2102D65034}"/>
    <dgm:cxn modelId="{E3B43142-B741-43BB-B706-997BD04D8B3D}" type="presOf" srcId="{0304F950-C0DB-4F28-B2FA-5B2102D65034}" destId="{A6579E98-B318-4709-8B95-9E845A66460C}" srcOrd="0" destOrd="0" presId="urn:microsoft.com/office/officeart/2005/8/layout/radial6"/>
    <dgm:cxn modelId="{ADFF2948-13A0-409C-8FEB-D3C67C1B00B5}" type="presOf" srcId="{3CCFA7ED-5136-49EF-BFD9-433E1EC87C84}" destId="{BA0292E0-0E0E-4FBC-97F7-274AB931F6DC}" srcOrd="0" destOrd="0" presId="urn:microsoft.com/office/officeart/2005/8/layout/radial6"/>
    <dgm:cxn modelId="{C752D1FD-48A2-4763-9976-64634B3222BC}" type="presOf" srcId="{F2FF88A1-6E0D-4E63-A817-BDC40742C5B2}" destId="{CDA7C1A1-2900-4325-8221-EA17932F7822}" srcOrd="0" destOrd="0" presId="urn:microsoft.com/office/officeart/2005/8/layout/radial6"/>
    <dgm:cxn modelId="{7952EC0D-55CF-4CE2-B37F-2566ED4A82B6}" srcId="{56B357A0-9865-4A56-BDD0-19F2A2948E72}" destId="{927127E2-86E7-4A94-8C2C-237C9B92C7A3}" srcOrd="0" destOrd="0" parTransId="{CF5C96F8-F723-4A99-BC17-25A447EF909B}" sibTransId="{3CCFA7ED-5136-49EF-BFD9-433E1EC87C84}"/>
    <dgm:cxn modelId="{2EB933CC-517F-4A9B-998E-64154E705783}" type="presParOf" srcId="{9F6E8DAE-6C9F-4CA2-896F-879F7351C328}" destId="{2F0AB2C5-16EA-4CCA-8A0B-AF1CA9303ECF}" srcOrd="0" destOrd="0" presId="urn:microsoft.com/office/officeart/2005/8/layout/radial6"/>
    <dgm:cxn modelId="{AB2D5BBF-E7D6-41C7-A404-234CDC11AE4E}" type="presParOf" srcId="{9F6E8DAE-6C9F-4CA2-896F-879F7351C328}" destId="{FE088434-E359-482E-AB03-C83D72A2E931}" srcOrd="1" destOrd="0" presId="urn:microsoft.com/office/officeart/2005/8/layout/radial6"/>
    <dgm:cxn modelId="{DDE75DA9-9928-4CC9-B821-3AEFFF0D8148}" type="presParOf" srcId="{9F6E8DAE-6C9F-4CA2-896F-879F7351C328}" destId="{42019005-7448-48BC-A6B5-A85B66DD4CF4}" srcOrd="2" destOrd="0" presId="urn:microsoft.com/office/officeart/2005/8/layout/radial6"/>
    <dgm:cxn modelId="{AFBE023B-DFD4-48D9-ADF9-E16FADE78BD2}" type="presParOf" srcId="{9F6E8DAE-6C9F-4CA2-896F-879F7351C328}" destId="{BA0292E0-0E0E-4FBC-97F7-274AB931F6DC}" srcOrd="3" destOrd="0" presId="urn:microsoft.com/office/officeart/2005/8/layout/radial6"/>
    <dgm:cxn modelId="{4838BF40-1C2F-4CCA-AFED-47EBBDFA57F9}" type="presParOf" srcId="{9F6E8DAE-6C9F-4CA2-896F-879F7351C328}" destId="{CDA7C1A1-2900-4325-8221-EA17932F7822}" srcOrd="4" destOrd="0" presId="urn:microsoft.com/office/officeart/2005/8/layout/radial6"/>
    <dgm:cxn modelId="{E9BA75D7-E700-4AE3-9BD4-A1FBAABE884D}" type="presParOf" srcId="{9F6E8DAE-6C9F-4CA2-896F-879F7351C328}" destId="{5B7C3EC4-92BA-4676-890A-85B5E2E63F81}" srcOrd="5" destOrd="0" presId="urn:microsoft.com/office/officeart/2005/8/layout/radial6"/>
    <dgm:cxn modelId="{D4578B28-B133-441D-B62A-261111754C7B}" type="presParOf" srcId="{9F6E8DAE-6C9F-4CA2-896F-879F7351C328}" destId="{A6579E98-B318-4709-8B95-9E845A66460C}" srcOrd="6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BC50E37-0460-4DA1-8EAF-E7BCCD6B2FC1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4D1DD7-CCE2-4D6A-8BDD-2F9489F5037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Forecasting Model For Sales In</a:t>
          </a:r>
          <a:endParaRPr lang="en-US" b="1" dirty="0">
            <a:solidFill>
              <a:schemeClr val="tx1"/>
            </a:solidFill>
          </a:endParaRPr>
        </a:p>
      </dgm:t>
    </dgm:pt>
    <dgm:pt modelId="{374ECE42-0735-489C-AE85-E03A0E0213F3}" type="parTrans" cxnId="{5A549727-E85C-4A34-B90E-CC98900BA34A}">
      <dgm:prSet/>
      <dgm:spPr/>
      <dgm:t>
        <a:bodyPr/>
        <a:lstStyle/>
        <a:p>
          <a:endParaRPr lang="en-US"/>
        </a:p>
      </dgm:t>
    </dgm:pt>
    <dgm:pt modelId="{0D8ABA49-304B-4E5D-9ECE-3FC742445AB6}" type="sibTrans" cxnId="{5A549727-E85C-4A34-B90E-CC98900BA34A}">
      <dgm:prSet/>
      <dgm:spPr/>
      <dgm:t>
        <a:bodyPr/>
        <a:lstStyle/>
        <a:p>
          <a:endParaRPr lang="en-US"/>
        </a:p>
      </dgm:t>
    </dgm:pt>
    <dgm:pt modelId="{8221C088-4E64-45E7-8EB6-0E530C05280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External Market Data</a:t>
          </a:r>
          <a:endParaRPr lang="en-US" dirty="0">
            <a:solidFill>
              <a:schemeClr val="tx1"/>
            </a:solidFill>
          </a:endParaRPr>
        </a:p>
      </dgm:t>
    </dgm:pt>
    <dgm:pt modelId="{6365F750-29CC-409C-98F0-57D49A5454A8}" type="parTrans" cxnId="{91EC2025-DD68-43B4-B9F7-4B71D3D2936C}">
      <dgm:prSet/>
      <dgm:spPr/>
      <dgm:t>
        <a:bodyPr/>
        <a:lstStyle/>
        <a:p>
          <a:endParaRPr lang="en-US"/>
        </a:p>
      </dgm:t>
    </dgm:pt>
    <dgm:pt modelId="{A3D695E6-4D51-408E-A631-24A6F8C7F0A0}" type="sibTrans" cxnId="{91EC2025-DD68-43B4-B9F7-4B71D3D2936C}">
      <dgm:prSet/>
      <dgm:spPr/>
      <dgm:t>
        <a:bodyPr/>
        <a:lstStyle/>
        <a:p>
          <a:endParaRPr lang="en-US"/>
        </a:p>
      </dgm:t>
    </dgm:pt>
    <dgm:pt modelId="{6FE4AB99-F473-49E2-A32E-1815A8EA063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Inventory Status</a:t>
          </a:r>
          <a:endParaRPr lang="en-US" dirty="0">
            <a:solidFill>
              <a:schemeClr val="tx1"/>
            </a:solidFill>
          </a:endParaRPr>
        </a:p>
      </dgm:t>
    </dgm:pt>
    <dgm:pt modelId="{7295FC2F-1BFF-4328-881A-6E274F8E78B6}" type="parTrans" cxnId="{E2B0F2F4-9BB3-4C15-98D6-54558F616196}">
      <dgm:prSet/>
      <dgm:spPr/>
      <dgm:t>
        <a:bodyPr/>
        <a:lstStyle/>
        <a:p>
          <a:endParaRPr lang="en-US"/>
        </a:p>
      </dgm:t>
    </dgm:pt>
    <dgm:pt modelId="{70FC6326-9D54-4917-B357-7FF04ED77D4D}" type="sibTrans" cxnId="{E2B0F2F4-9BB3-4C15-98D6-54558F616196}">
      <dgm:prSet/>
      <dgm:spPr/>
      <dgm:t>
        <a:bodyPr/>
        <a:lstStyle/>
        <a:p>
          <a:endParaRPr lang="en-US"/>
        </a:p>
      </dgm:t>
    </dgm:pt>
    <dgm:pt modelId="{024FCEC4-86DD-4A9A-BB56-20421E76D54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Historical Sales In</a:t>
          </a:r>
          <a:endParaRPr lang="en-US" dirty="0">
            <a:solidFill>
              <a:schemeClr val="tx1"/>
            </a:solidFill>
          </a:endParaRPr>
        </a:p>
      </dgm:t>
    </dgm:pt>
    <dgm:pt modelId="{64CAE777-D26F-4549-A75D-34C250036BEF}" type="parTrans" cxnId="{1F1D3FED-67FF-4CDA-99D5-AF891093AEA2}">
      <dgm:prSet/>
      <dgm:spPr/>
      <dgm:t>
        <a:bodyPr/>
        <a:lstStyle/>
        <a:p>
          <a:endParaRPr lang="en-US"/>
        </a:p>
      </dgm:t>
    </dgm:pt>
    <dgm:pt modelId="{0E88C9E2-F8CF-454D-B76B-905781FF8ADD}" type="sibTrans" cxnId="{1F1D3FED-67FF-4CDA-99D5-AF891093AEA2}">
      <dgm:prSet/>
      <dgm:spPr/>
      <dgm:t>
        <a:bodyPr/>
        <a:lstStyle/>
        <a:p>
          <a:endParaRPr lang="en-US"/>
        </a:p>
      </dgm:t>
    </dgm:pt>
    <dgm:pt modelId="{40A91967-2222-40FB-9D4B-3D8E529D4326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Sales Out</a:t>
          </a:r>
          <a:endParaRPr lang="en-US" dirty="0">
            <a:solidFill>
              <a:schemeClr val="tx1"/>
            </a:solidFill>
          </a:endParaRPr>
        </a:p>
      </dgm:t>
    </dgm:pt>
    <dgm:pt modelId="{8D53B381-C2D6-4939-8AEA-73F569482DBD}" type="parTrans" cxnId="{219DB5F4-5DAF-4D99-B139-85D00DC55CED}">
      <dgm:prSet/>
      <dgm:spPr/>
      <dgm:t>
        <a:bodyPr/>
        <a:lstStyle/>
        <a:p>
          <a:endParaRPr lang="en-US"/>
        </a:p>
      </dgm:t>
    </dgm:pt>
    <dgm:pt modelId="{6BC783F1-B038-4AA3-B48E-0B1004621422}" type="sibTrans" cxnId="{219DB5F4-5DAF-4D99-B139-85D00DC55CED}">
      <dgm:prSet/>
      <dgm:spPr/>
      <dgm:t>
        <a:bodyPr/>
        <a:lstStyle/>
        <a:p>
          <a:endParaRPr lang="en-US"/>
        </a:p>
      </dgm:t>
    </dgm:pt>
    <dgm:pt modelId="{41A9FEC4-CCF8-4A8C-9DA9-C8B84C0AA454}" type="pres">
      <dgm:prSet presAssocID="{2BC50E37-0460-4DA1-8EAF-E7BCCD6B2FC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57D11E-6790-4CCA-9F05-5BB3FE0190B7}" type="pres">
      <dgm:prSet presAssocID="{064D1DD7-CCE2-4D6A-8BDD-2F9489F5037A}" presName="centerShape" presStyleLbl="node0" presStyleIdx="0" presStyleCnt="1"/>
      <dgm:spPr/>
      <dgm:t>
        <a:bodyPr/>
        <a:lstStyle/>
        <a:p>
          <a:endParaRPr lang="en-US"/>
        </a:p>
      </dgm:t>
    </dgm:pt>
    <dgm:pt modelId="{4FABFEA2-CA06-4F0B-989F-B7DDF96616A7}" type="pres">
      <dgm:prSet presAssocID="{8221C088-4E64-45E7-8EB6-0E530C0528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D49364-1209-49FF-8126-F4B34DA67ABC}" type="pres">
      <dgm:prSet presAssocID="{8221C088-4E64-45E7-8EB6-0E530C052800}" presName="dummy" presStyleCnt="0"/>
      <dgm:spPr/>
    </dgm:pt>
    <dgm:pt modelId="{1781A6C9-BC76-4033-B1FC-914514E32CC3}" type="pres">
      <dgm:prSet presAssocID="{A3D695E6-4D51-408E-A631-24A6F8C7F0A0}" presName="sibTrans" presStyleLbl="sibTrans2D1" presStyleIdx="0" presStyleCnt="4"/>
      <dgm:spPr/>
      <dgm:t>
        <a:bodyPr/>
        <a:lstStyle/>
        <a:p>
          <a:endParaRPr lang="en-US"/>
        </a:p>
      </dgm:t>
    </dgm:pt>
    <dgm:pt modelId="{239B49AA-7E5A-4970-948A-B1AE640FC4C3}" type="pres">
      <dgm:prSet presAssocID="{6FE4AB99-F473-49E2-A32E-1815A8EA063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D1A1A6-54C8-4C30-8E67-DEB0A9C7260B}" type="pres">
      <dgm:prSet presAssocID="{6FE4AB99-F473-49E2-A32E-1815A8EA063F}" presName="dummy" presStyleCnt="0"/>
      <dgm:spPr/>
    </dgm:pt>
    <dgm:pt modelId="{BDCF358A-E2D6-4A8E-8090-8A747D3FAFF2}" type="pres">
      <dgm:prSet presAssocID="{70FC6326-9D54-4917-B357-7FF04ED77D4D}" presName="sibTrans" presStyleLbl="sibTrans2D1" presStyleIdx="1" presStyleCnt="4"/>
      <dgm:spPr/>
      <dgm:t>
        <a:bodyPr/>
        <a:lstStyle/>
        <a:p>
          <a:endParaRPr lang="en-US"/>
        </a:p>
      </dgm:t>
    </dgm:pt>
    <dgm:pt modelId="{5E3166DB-1C2D-45DF-AF7A-8A7BD703972B}" type="pres">
      <dgm:prSet presAssocID="{024FCEC4-86DD-4A9A-BB56-20421E76D54F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F7E38D-C9B8-4F1B-BA21-A5C4017D303C}" type="pres">
      <dgm:prSet presAssocID="{024FCEC4-86DD-4A9A-BB56-20421E76D54F}" presName="dummy" presStyleCnt="0"/>
      <dgm:spPr/>
    </dgm:pt>
    <dgm:pt modelId="{1DDE52CA-0196-46B9-80AF-A1F98BCE8CF8}" type="pres">
      <dgm:prSet presAssocID="{0E88C9E2-F8CF-454D-B76B-905781FF8ADD}" presName="sibTrans" presStyleLbl="sibTrans2D1" presStyleIdx="2" presStyleCnt="4"/>
      <dgm:spPr/>
      <dgm:t>
        <a:bodyPr/>
        <a:lstStyle/>
        <a:p>
          <a:endParaRPr lang="en-US"/>
        </a:p>
      </dgm:t>
    </dgm:pt>
    <dgm:pt modelId="{5BA16438-804C-4F9B-BEBC-E0F84441B735}" type="pres">
      <dgm:prSet presAssocID="{40A91967-2222-40FB-9D4B-3D8E529D432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EE71F0-63A5-4394-A439-1ED2811B147D}" type="pres">
      <dgm:prSet presAssocID="{40A91967-2222-40FB-9D4B-3D8E529D4326}" presName="dummy" presStyleCnt="0"/>
      <dgm:spPr/>
    </dgm:pt>
    <dgm:pt modelId="{B25E5BD8-8B75-4014-B82F-10F091764247}" type="pres">
      <dgm:prSet presAssocID="{6BC783F1-B038-4AA3-B48E-0B1004621422}" presName="sibTrans" presStyleLbl="sibTrans2D1" presStyleIdx="3" presStyleCnt="4"/>
      <dgm:spPr/>
      <dgm:t>
        <a:bodyPr/>
        <a:lstStyle/>
        <a:p>
          <a:endParaRPr lang="en-US"/>
        </a:p>
      </dgm:t>
    </dgm:pt>
  </dgm:ptLst>
  <dgm:cxnLst>
    <dgm:cxn modelId="{50E84292-9AE2-4548-81C2-59B3DE6A9CA3}" type="presOf" srcId="{6FE4AB99-F473-49E2-A32E-1815A8EA063F}" destId="{239B49AA-7E5A-4970-948A-B1AE640FC4C3}" srcOrd="0" destOrd="0" presId="urn:microsoft.com/office/officeart/2005/8/layout/radial6"/>
    <dgm:cxn modelId="{B19074D8-5CE4-4EBF-9F32-AEC12409C62B}" type="presOf" srcId="{2BC50E37-0460-4DA1-8EAF-E7BCCD6B2FC1}" destId="{41A9FEC4-CCF8-4A8C-9DA9-C8B84C0AA454}" srcOrd="0" destOrd="0" presId="urn:microsoft.com/office/officeart/2005/8/layout/radial6"/>
    <dgm:cxn modelId="{95E9F84A-C1E3-4863-B368-F46EFFCF3AF1}" type="presOf" srcId="{A3D695E6-4D51-408E-A631-24A6F8C7F0A0}" destId="{1781A6C9-BC76-4033-B1FC-914514E32CC3}" srcOrd="0" destOrd="0" presId="urn:microsoft.com/office/officeart/2005/8/layout/radial6"/>
    <dgm:cxn modelId="{1C885CAB-296E-45AF-BFB1-F15093DF125A}" type="presOf" srcId="{0E88C9E2-F8CF-454D-B76B-905781FF8ADD}" destId="{1DDE52CA-0196-46B9-80AF-A1F98BCE8CF8}" srcOrd="0" destOrd="0" presId="urn:microsoft.com/office/officeart/2005/8/layout/radial6"/>
    <dgm:cxn modelId="{E54B5CAF-62E6-472C-97E5-41121F8D8E37}" type="presOf" srcId="{6BC783F1-B038-4AA3-B48E-0B1004621422}" destId="{B25E5BD8-8B75-4014-B82F-10F091764247}" srcOrd="0" destOrd="0" presId="urn:microsoft.com/office/officeart/2005/8/layout/radial6"/>
    <dgm:cxn modelId="{53C9A6A2-E786-4814-903F-83ABD6D58C81}" type="presOf" srcId="{064D1DD7-CCE2-4D6A-8BDD-2F9489F5037A}" destId="{E957D11E-6790-4CCA-9F05-5BB3FE0190B7}" srcOrd="0" destOrd="0" presId="urn:microsoft.com/office/officeart/2005/8/layout/radial6"/>
    <dgm:cxn modelId="{91EC2025-DD68-43B4-B9F7-4B71D3D2936C}" srcId="{064D1DD7-CCE2-4D6A-8BDD-2F9489F5037A}" destId="{8221C088-4E64-45E7-8EB6-0E530C052800}" srcOrd="0" destOrd="0" parTransId="{6365F750-29CC-409C-98F0-57D49A5454A8}" sibTransId="{A3D695E6-4D51-408E-A631-24A6F8C7F0A0}"/>
    <dgm:cxn modelId="{1F1D3FED-67FF-4CDA-99D5-AF891093AEA2}" srcId="{064D1DD7-CCE2-4D6A-8BDD-2F9489F5037A}" destId="{024FCEC4-86DD-4A9A-BB56-20421E76D54F}" srcOrd="2" destOrd="0" parTransId="{64CAE777-D26F-4549-A75D-34C250036BEF}" sibTransId="{0E88C9E2-F8CF-454D-B76B-905781FF8ADD}"/>
    <dgm:cxn modelId="{219DB5F4-5DAF-4D99-B139-85D00DC55CED}" srcId="{064D1DD7-CCE2-4D6A-8BDD-2F9489F5037A}" destId="{40A91967-2222-40FB-9D4B-3D8E529D4326}" srcOrd="3" destOrd="0" parTransId="{8D53B381-C2D6-4939-8AEA-73F569482DBD}" sibTransId="{6BC783F1-B038-4AA3-B48E-0B1004621422}"/>
    <dgm:cxn modelId="{E2B0F2F4-9BB3-4C15-98D6-54558F616196}" srcId="{064D1DD7-CCE2-4D6A-8BDD-2F9489F5037A}" destId="{6FE4AB99-F473-49E2-A32E-1815A8EA063F}" srcOrd="1" destOrd="0" parTransId="{7295FC2F-1BFF-4328-881A-6E274F8E78B6}" sibTransId="{70FC6326-9D54-4917-B357-7FF04ED77D4D}"/>
    <dgm:cxn modelId="{8FD7930A-2377-41C7-947A-C7FFD19E4555}" type="presOf" srcId="{40A91967-2222-40FB-9D4B-3D8E529D4326}" destId="{5BA16438-804C-4F9B-BEBC-E0F84441B735}" srcOrd="0" destOrd="0" presId="urn:microsoft.com/office/officeart/2005/8/layout/radial6"/>
    <dgm:cxn modelId="{F59A7848-3E29-467E-B941-AF3E98A41236}" type="presOf" srcId="{8221C088-4E64-45E7-8EB6-0E530C052800}" destId="{4FABFEA2-CA06-4F0B-989F-B7DDF96616A7}" srcOrd="0" destOrd="0" presId="urn:microsoft.com/office/officeart/2005/8/layout/radial6"/>
    <dgm:cxn modelId="{F021357D-D5EF-4656-BB8A-DADFCFE0CF35}" type="presOf" srcId="{024FCEC4-86DD-4A9A-BB56-20421E76D54F}" destId="{5E3166DB-1C2D-45DF-AF7A-8A7BD703972B}" srcOrd="0" destOrd="0" presId="urn:microsoft.com/office/officeart/2005/8/layout/radial6"/>
    <dgm:cxn modelId="{5A549727-E85C-4A34-B90E-CC98900BA34A}" srcId="{2BC50E37-0460-4DA1-8EAF-E7BCCD6B2FC1}" destId="{064D1DD7-CCE2-4D6A-8BDD-2F9489F5037A}" srcOrd="0" destOrd="0" parTransId="{374ECE42-0735-489C-AE85-E03A0E0213F3}" sibTransId="{0D8ABA49-304B-4E5D-9ECE-3FC742445AB6}"/>
    <dgm:cxn modelId="{4B80BB1F-E930-4B9D-A3BD-AEBF81C50281}" type="presOf" srcId="{70FC6326-9D54-4917-B357-7FF04ED77D4D}" destId="{BDCF358A-E2D6-4A8E-8090-8A747D3FAFF2}" srcOrd="0" destOrd="0" presId="urn:microsoft.com/office/officeart/2005/8/layout/radial6"/>
    <dgm:cxn modelId="{7D2FE1CB-314F-42F6-BABC-6EE3FC785FEA}" type="presParOf" srcId="{41A9FEC4-CCF8-4A8C-9DA9-C8B84C0AA454}" destId="{E957D11E-6790-4CCA-9F05-5BB3FE0190B7}" srcOrd="0" destOrd="0" presId="urn:microsoft.com/office/officeart/2005/8/layout/radial6"/>
    <dgm:cxn modelId="{1E3663E6-C484-425F-A12C-2D64BD3AAE21}" type="presParOf" srcId="{41A9FEC4-CCF8-4A8C-9DA9-C8B84C0AA454}" destId="{4FABFEA2-CA06-4F0B-989F-B7DDF96616A7}" srcOrd="1" destOrd="0" presId="urn:microsoft.com/office/officeart/2005/8/layout/radial6"/>
    <dgm:cxn modelId="{4221DAE3-606A-4D22-A5CA-3CA1E46D0D62}" type="presParOf" srcId="{41A9FEC4-CCF8-4A8C-9DA9-C8B84C0AA454}" destId="{15D49364-1209-49FF-8126-F4B34DA67ABC}" srcOrd="2" destOrd="0" presId="urn:microsoft.com/office/officeart/2005/8/layout/radial6"/>
    <dgm:cxn modelId="{EC8A613D-28B6-4204-8636-FB5415C6AF8E}" type="presParOf" srcId="{41A9FEC4-CCF8-4A8C-9DA9-C8B84C0AA454}" destId="{1781A6C9-BC76-4033-B1FC-914514E32CC3}" srcOrd="3" destOrd="0" presId="urn:microsoft.com/office/officeart/2005/8/layout/radial6"/>
    <dgm:cxn modelId="{5654F19E-0807-4A26-9DF3-4AFA22D9D6BA}" type="presParOf" srcId="{41A9FEC4-CCF8-4A8C-9DA9-C8B84C0AA454}" destId="{239B49AA-7E5A-4970-948A-B1AE640FC4C3}" srcOrd="4" destOrd="0" presId="urn:microsoft.com/office/officeart/2005/8/layout/radial6"/>
    <dgm:cxn modelId="{182DBDCB-685F-405E-85EC-EEBFDB98B774}" type="presParOf" srcId="{41A9FEC4-CCF8-4A8C-9DA9-C8B84C0AA454}" destId="{B3D1A1A6-54C8-4C30-8E67-DEB0A9C7260B}" srcOrd="5" destOrd="0" presId="urn:microsoft.com/office/officeart/2005/8/layout/radial6"/>
    <dgm:cxn modelId="{4026989F-A941-42AB-B659-E0328B9FF361}" type="presParOf" srcId="{41A9FEC4-CCF8-4A8C-9DA9-C8B84C0AA454}" destId="{BDCF358A-E2D6-4A8E-8090-8A747D3FAFF2}" srcOrd="6" destOrd="0" presId="urn:microsoft.com/office/officeart/2005/8/layout/radial6"/>
    <dgm:cxn modelId="{1CFBA050-7C05-4C56-B5A6-58186BC283D6}" type="presParOf" srcId="{41A9FEC4-CCF8-4A8C-9DA9-C8B84C0AA454}" destId="{5E3166DB-1C2D-45DF-AF7A-8A7BD703972B}" srcOrd="7" destOrd="0" presId="urn:microsoft.com/office/officeart/2005/8/layout/radial6"/>
    <dgm:cxn modelId="{932B7255-44BD-4BD6-B464-A91C2FCE9983}" type="presParOf" srcId="{41A9FEC4-CCF8-4A8C-9DA9-C8B84C0AA454}" destId="{82F7E38D-C9B8-4F1B-BA21-A5C4017D303C}" srcOrd="8" destOrd="0" presId="urn:microsoft.com/office/officeart/2005/8/layout/radial6"/>
    <dgm:cxn modelId="{23815BDB-0EB9-4D21-B18C-B03574DBBFFF}" type="presParOf" srcId="{41A9FEC4-CCF8-4A8C-9DA9-C8B84C0AA454}" destId="{1DDE52CA-0196-46B9-80AF-A1F98BCE8CF8}" srcOrd="9" destOrd="0" presId="urn:microsoft.com/office/officeart/2005/8/layout/radial6"/>
    <dgm:cxn modelId="{4807278D-DAF3-4EE5-AE51-051126EDEE5D}" type="presParOf" srcId="{41A9FEC4-CCF8-4A8C-9DA9-C8B84C0AA454}" destId="{5BA16438-804C-4F9B-BEBC-E0F84441B735}" srcOrd="10" destOrd="0" presId="urn:microsoft.com/office/officeart/2005/8/layout/radial6"/>
    <dgm:cxn modelId="{9F58EEB5-A9B8-4E37-B9EC-F38C12B7475E}" type="presParOf" srcId="{41A9FEC4-CCF8-4A8C-9DA9-C8B84C0AA454}" destId="{A9EE71F0-63A5-4394-A439-1ED2811B147D}" srcOrd="11" destOrd="0" presId="urn:microsoft.com/office/officeart/2005/8/layout/radial6"/>
    <dgm:cxn modelId="{15799D0A-AF4A-4B4B-9C49-B5BE0B15281A}" type="presParOf" srcId="{41A9FEC4-CCF8-4A8C-9DA9-C8B84C0AA454}" destId="{B25E5BD8-8B75-4014-B82F-10F091764247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D2428E-CFFC-4F53-97F4-DA20D2BC2967}" type="presOf" srcId="{86D1F09C-A800-0E4F-9E7C-1B85BDB4C7F6}" destId="{41B96FD5-984A-1240-B240-CCABCD2EF96C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1E41083B-5C1D-4EF5-A3C1-DFB64D476AA2}" type="presOf" srcId="{5CDBBFA1-0C3A-4047-A801-7DD85B203A16}" destId="{969B9449-EB62-004A-AE7D-D7A303333DF4}" srcOrd="0" destOrd="0" presId="urn:microsoft.com/office/officeart/2005/8/layout/chevron1"/>
    <dgm:cxn modelId="{A3284994-5920-4CFD-97B6-BD3EB0F75A31}" type="presOf" srcId="{D756501E-4F80-4040-A736-599F31BFAA17}" destId="{0416A98C-DF03-7B4F-852D-C492570DC610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6EAE181A-43CC-457B-AF4A-07E1F120F1C0}" type="presOf" srcId="{E32A0F1D-BE2E-CB45-81A8-F1142B6DBEC4}" destId="{A5250A3D-1236-B244-B15F-E7C23E06049D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A3330EE6-F9F8-4590-81D3-BA05E604B4C1}" type="presOf" srcId="{56E37E7E-1052-D246-9FAE-6285EA782195}" destId="{84C65FA3-ECD9-FE40-AEC0-0C5743017D97}" srcOrd="0" destOrd="0" presId="urn:microsoft.com/office/officeart/2005/8/layout/chevron1"/>
    <dgm:cxn modelId="{44E662DC-C1FF-4D71-AD31-D3C4A5579398}" type="presParOf" srcId="{969B9449-EB62-004A-AE7D-D7A303333DF4}" destId="{A5250A3D-1236-B244-B15F-E7C23E06049D}" srcOrd="0" destOrd="0" presId="urn:microsoft.com/office/officeart/2005/8/layout/chevron1"/>
    <dgm:cxn modelId="{880B874B-9CBD-4CC8-A129-40401AD1DC6E}" type="presParOf" srcId="{969B9449-EB62-004A-AE7D-D7A303333DF4}" destId="{D8155314-D07D-2946-8A04-D65718363346}" srcOrd="1" destOrd="0" presId="urn:microsoft.com/office/officeart/2005/8/layout/chevron1"/>
    <dgm:cxn modelId="{C4AB4D41-2C21-4959-A9DF-4A90BDAA0867}" type="presParOf" srcId="{969B9449-EB62-004A-AE7D-D7A303333DF4}" destId="{84C65FA3-ECD9-FE40-AEC0-0C5743017D97}" srcOrd="2" destOrd="0" presId="urn:microsoft.com/office/officeart/2005/8/layout/chevron1"/>
    <dgm:cxn modelId="{3594D83A-26AC-4BA6-AD73-ED2F1B965D26}" type="presParOf" srcId="{969B9449-EB62-004A-AE7D-D7A303333DF4}" destId="{A05EFAFE-EA63-EE44-983B-C94A158471CD}" srcOrd="3" destOrd="0" presId="urn:microsoft.com/office/officeart/2005/8/layout/chevron1"/>
    <dgm:cxn modelId="{55136862-921E-4C60-A824-142644A16B0D}" type="presParOf" srcId="{969B9449-EB62-004A-AE7D-D7A303333DF4}" destId="{0416A98C-DF03-7B4F-852D-C492570DC610}" srcOrd="4" destOrd="0" presId="urn:microsoft.com/office/officeart/2005/8/layout/chevron1"/>
    <dgm:cxn modelId="{DDB8F67A-8A99-418F-A7BE-4441E48690ED}" type="presParOf" srcId="{969B9449-EB62-004A-AE7D-D7A303333DF4}" destId="{A5A1482F-0F9C-1D4C-8FE4-479BD14F47B8}" srcOrd="5" destOrd="0" presId="urn:microsoft.com/office/officeart/2005/8/layout/chevron1"/>
    <dgm:cxn modelId="{FA86788E-1AED-47DB-AC10-2C7C2787C997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01F3A22-6635-457B-90C2-C6EC785AB7D7}" type="presOf" srcId="{86D1F09C-A800-0E4F-9E7C-1B85BDB4C7F6}" destId="{41B96FD5-984A-1240-B240-CCABCD2EF96C}" srcOrd="0" destOrd="0" presId="urn:microsoft.com/office/officeart/2005/8/layout/chevron1"/>
    <dgm:cxn modelId="{98A14041-EC81-4B8F-948F-5B867728AB52}" type="presOf" srcId="{56E37E7E-1052-D246-9FAE-6285EA782195}" destId="{84C65FA3-ECD9-FE40-AEC0-0C5743017D97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E4CF81D4-CFDF-48E9-92DC-297FCA7B149E}" type="presOf" srcId="{D756501E-4F80-4040-A736-599F31BFAA17}" destId="{0416A98C-DF03-7B4F-852D-C492570DC610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FA1234B0-B4B9-4B0D-A160-ABF3AA7885E0}" type="presOf" srcId="{E32A0F1D-BE2E-CB45-81A8-F1142B6DBEC4}" destId="{A5250A3D-1236-B244-B15F-E7C23E06049D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DFD72029-E201-4A61-AD2E-871B1D513870}" type="presOf" srcId="{5CDBBFA1-0C3A-4047-A801-7DD85B203A16}" destId="{969B9449-EB62-004A-AE7D-D7A303333DF4}" srcOrd="0" destOrd="0" presId="urn:microsoft.com/office/officeart/2005/8/layout/chevron1"/>
    <dgm:cxn modelId="{F50051B5-D27A-404F-978D-E072ABA5461F}" type="presParOf" srcId="{969B9449-EB62-004A-AE7D-D7A303333DF4}" destId="{A5250A3D-1236-B244-B15F-E7C23E06049D}" srcOrd="0" destOrd="0" presId="urn:microsoft.com/office/officeart/2005/8/layout/chevron1"/>
    <dgm:cxn modelId="{360A008E-87C7-4D09-8B5B-9F15B1ADB370}" type="presParOf" srcId="{969B9449-EB62-004A-AE7D-D7A303333DF4}" destId="{D8155314-D07D-2946-8A04-D65718363346}" srcOrd="1" destOrd="0" presId="urn:microsoft.com/office/officeart/2005/8/layout/chevron1"/>
    <dgm:cxn modelId="{87B4BFA1-55A9-414A-A4B8-0F5C46A94625}" type="presParOf" srcId="{969B9449-EB62-004A-AE7D-D7A303333DF4}" destId="{84C65FA3-ECD9-FE40-AEC0-0C5743017D97}" srcOrd="2" destOrd="0" presId="urn:microsoft.com/office/officeart/2005/8/layout/chevron1"/>
    <dgm:cxn modelId="{757FA968-26C2-4060-8888-6ED49279BA03}" type="presParOf" srcId="{969B9449-EB62-004A-AE7D-D7A303333DF4}" destId="{A05EFAFE-EA63-EE44-983B-C94A158471CD}" srcOrd="3" destOrd="0" presId="urn:microsoft.com/office/officeart/2005/8/layout/chevron1"/>
    <dgm:cxn modelId="{B81DE375-F706-4E01-A6A9-204E96FF8B9B}" type="presParOf" srcId="{969B9449-EB62-004A-AE7D-D7A303333DF4}" destId="{0416A98C-DF03-7B4F-852D-C492570DC610}" srcOrd="4" destOrd="0" presId="urn:microsoft.com/office/officeart/2005/8/layout/chevron1"/>
    <dgm:cxn modelId="{BFDB7A61-C7CF-4B18-90BA-F12734779E0F}" type="presParOf" srcId="{969B9449-EB62-004A-AE7D-D7A303333DF4}" destId="{A5A1482F-0F9C-1D4C-8FE4-479BD14F47B8}" srcOrd="5" destOrd="0" presId="urn:microsoft.com/office/officeart/2005/8/layout/chevron1"/>
    <dgm:cxn modelId="{C1015895-7255-43AA-81D8-4652DC4297C1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BF3868-882B-C746-9D35-9C1C165E8E46}" type="presOf" srcId="{E32A0F1D-BE2E-CB45-81A8-F1142B6DBEC4}" destId="{A5250A3D-1236-B244-B15F-E7C23E06049D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DB60C055-1BB3-FF43-A381-689620DD6AB1}" type="presOf" srcId="{86D1F09C-A800-0E4F-9E7C-1B85BDB4C7F6}" destId="{41B96FD5-984A-1240-B240-CCABCD2EF96C}" srcOrd="0" destOrd="0" presId="urn:microsoft.com/office/officeart/2005/8/layout/chevron1"/>
    <dgm:cxn modelId="{D76CDFDF-ED30-6146-881A-625189514B39}" type="presOf" srcId="{56E37E7E-1052-D246-9FAE-6285EA782195}" destId="{84C65FA3-ECD9-FE40-AEC0-0C5743017D97}" srcOrd="0" destOrd="0" presId="urn:microsoft.com/office/officeart/2005/8/layout/chevron1"/>
    <dgm:cxn modelId="{A9218FB9-64BF-B643-AC6B-F9EA7D4B3D01}" type="presOf" srcId="{5CDBBFA1-0C3A-4047-A801-7DD85B203A16}" destId="{969B9449-EB62-004A-AE7D-D7A303333DF4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4ECA3C27-6053-2846-8C98-E26815AF9D99}" type="presOf" srcId="{D756501E-4F80-4040-A736-599F31BFAA17}" destId="{0416A98C-DF03-7B4F-852D-C492570DC610}" srcOrd="0" destOrd="0" presId="urn:microsoft.com/office/officeart/2005/8/layout/chevron1"/>
    <dgm:cxn modelId="{7B5E3099-1788-544C-98A8-DA48CF896E3F}" type="presParOf" srcId="{969B9449-EB62-004A-AE7D-D7A303333DF4}" destId="{A5250A3D-1236-B244-B15F-E7C23E06049D}" srcOrd="0" destOrd="0" presId="urn:microsoft.com/office/officeart/2005/8/layout/chevron1"/>
    <dgm:cxn modelId="{868D1830-E65E-0444-A3B3-E6E1772E4D85}" type="presParOf" srcId="{969B9449-EB62-004A-AE7D-D7A303333DF4}" destId="{D8155314-D07D-2946-8A04-D65718363346}" srcOrd="1" destOrd="0" presId="urn:microsoft.com/office/officeart/2005/8/layout/chevron1"/>
    <dgm:cxn modelId="{3D2C1B05-E9EA-FA40-8484-813EA7146402}" type="presParOf" srcId="{969B9449-EB62-004A-AE7D-D7A303333DF4}" destId="{84C65FA3-ECD9-FE40-AEC0-0C5743017D97}" srcOrd="2" destOrd="0" presId="urn:microsoft.com/office/officeart/2005/8/layout/chevron1"/>
    <dgm:cxn modelId="{2ACE4FBC-97EF-0247-8307-436E2649A3BF}" type="presParOf" srcId="{969B9449-EB62-004A-AE7D-D7A303333DF4}" destId="{A05EFAFE-EA63-EE44-983B-C94A158471CD}" srcOrd="3" destOrd="0" presId="urn:microsoft.com/office/officeart/2005/8/layout/chevron1"/>
    <dgm:cxn modelId="{C0BCFDC1-369B-9840-B902-FA3C09F6FF58}" type="presParOf" srcId="{969B9449-EB62-004A-AE7D-D7A303333DF4}" destId="{0416A98C-DF03-7B4F-852D-C492570DC610}" srcOrd="4" destOrd="0" presId="urn:microsoft.com/office/officeart/2005/8/layout/chevron1"/>
    <dgm:cxn modelId="{4D97BB16-52BA-E441-A658-5C2BD060A5FA}" type="presParOf" srcId="{969B9449-EB62-004A-AE7D-D7A303333DF4}" destId="{A5A1482F-0F9C-1D4C-8FE4-479BD14F47B8}" srcOrd="5" destOrd="0" presId="urn:microsoft.com/office/officeart/2005/8/layout/chevron1"/>
    <dgm:cxn modelId="{0890AEBF-7863-DD4D-A518-E0164FAB7EAC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03FAAD-DBE6-4D27-863C-24EAB164F777}" type="presOf" srcId="{5CDBBFA1-0C3A-4047-A801-7DD85B203A16}" destId="{969B9449-EB62-004A-AE7D-D7A303333DF4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7042B06-B41A-4337-8B08-A4581EC9D4D0}" type="presOf" srcId="{86D1F09C-A800-0E4F-9E7C-1B85BDB4C7F6}" destId="{41B96FD5-984A-1240-B240-CCABCD2EF96C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930C3967-6EC5-4AD5-9D48-E6A0A2392BFD}" type="presOf" srcId="{D756501E-4F80-4040-A736-599F31BFAA17}" destId="{0416A98C-DF03-7B4F-852D-C492570DC610}" srcOrd="0" destOrd="0" presId="urn:microsoft.com/office/officeart/2005/8/layout/chevron1"/>
    <dgm:cxn modelId="{4B3BB20C-3124-4E85-9780-E5D9839C92D5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4DD68718-D64D-4BFF-ADEB-28CAC64DFD4E}" type="presOf" srcId="{56E37E7E-1052-D246-9FAE-6285EA782195}" destId="{84C65FA3-ECD9-FE40-AEC0-0C5743017D97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E8CDE352-78DE-46B8-B8F6-D1FA6997C3CD}" type="presParOf" srcId="{969B9449-EB62-004A-AE7D-D7A303333DF4}" destId="{A5250A3D-1236-B244-B15F-E7C23E06049D}" srcOrd="0" destOrd="0" presId="urn:microsoft.com/office/officeart/2005/8/layout/chevron1"/>
    <dgm:cxn modelId="{F9E5B6E6-F643-40E4-8F02-DD32E183A04B}" type="presParOf" srcId="{969B9449-EB62-004A-AE7D-D7A303333DF4}" destId="{D8155314-D07D-2946-8A04-D65718363346}" srcOrd="1" destOrd="0" presId="urn:microsoft.com/office/officeart/2005/8/layout/chevron1"/>
    <dgm:cxn modelId="{98C44F01-0676-4D51-AEFF-B6F452D7F693}" type="presParOf" srcId="{969B9449-EB62-004A-AE7D-D7A303333DF4}" destId="{84C65FA3-ECD9-FE40-AEC0-0C5743017D97}" srcOrd="2" destOrd="0" presId="urn:microsoft.com/office/officeart/2005/8/layout/chevron1"/>
    <dgm:cxn modelId="{A3205F3C-3C65-42DA-AFCB-1A1C4AF1267A}" type="presParOf" srcId="{969B9449-EB62-004A-AE7D-D7A303333DF4}" destId="{A05EFAFE-EA63-EE44-983B-C94A158471CD}" srcOrd="3" destOrd="0" presId="urn:microsoft.com/office/officeart/2005/8/layout/chevron1"/>
    <dgm:cxn modelId="{6F950186-E139-45DA-BF60-395697F7A3BA}" type="presParOf" srcId="{969B9449-EB62-004A-AE7D-D7A303333DF4}" destId="{0416A98C-DF03-7B4F-852D-C492570DC610}" srcOrd="4" destOrd="0" presId="urn:microsoft.com/office/officeart/2005/8/layout/chevron1"/>
    <dgm:cxn modelId="{188D4DF7-5C8D-427F-9865-1A22CAF17CF6}" type="presParOf" srcId="{969B9449-EB62-004A-AE7D-D7A303333DF4}" destId="{A5A1482F-0F9C-1D4C-8FE4-479BD14F47B8}" srcOrd="5" destOrd="0" presId="urn:microsoft.com/office/officeart/2005/8/layout/chevron1"/>
    <dgm:cxn modelId="{EE900601-21DC-475A-A9F6-6EF244A57CD8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9CD245-9AAF-EA4C-8EA7-87D1A6CDD073}" type="presOf" srcId="{5CDBBFA1-0C3A-4047-A801-7DD85B203A16}" destId="{969B9449-EB62-004A-AE7D-D7A303333DF4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873B0163-3569-6348-BE54-52975E725136}" type="presOf" srcId="{D756501E-4F80-4040-A736-599F31BFAA17}" destId="{0416A98C-DF03-7B4F-852D-C492570DC610}" srcOrd="0" destOrd="0" presId="urn:microsoft.com/office/officeart/2005/8/layout/chevron1"/>
    <dgm:cxn modelId="{7E76F8F9-9086-074F-8BA3-D7D108615586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75EFA889-B206-C041-A533-2C52A6CDF8E8}" type="presOf" srcId="{86D1F09C-A800-0E4F-9E7C-1B85BDB4C7F6}" destId="{41B96FD5-984A-1240-B240-CCABCD2EF96C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FEFA480A-43AD-E844-9BDF-C703CCDAF06F}" type="presOf" srcId="{56E37E7E-1052-D246-9FAE-6285EA782195}" destId="{84C65FA3-ECD9-FE40-AEC0-0C5743017D97}" srcOrd="0" destOrd="0" presId="urn:microsoft.com/office/officeart/2005/8/layout/chevron1"/>
    <dgm:cxn modelId="{9826D40B-D486-A445-A119-CF2634415638}" type="presParOf" srcId="{969B9449-EB62-004A-AE7D-D7A303333DF4}" destId="{A5250A3D-1236-B244-B15F-E7C23E06049D}" srcOrd="0" destOrd="0" presId="urn:microsoft.com/office/officeart/2005/8/layout/chevron1"/>
    <dgm:cxn modelId="{DE9F68F9-6B22-924F-AE6A-78349DCC3B84}" type="presParOf" srcId="{969B9449-EB62-004A-AE7D-D7A303333DF4}" destId="{D8155314-D07D-2946-8A04-D65718363346}" srcOrd="1" destOrd="0" presId="urn:microsoft.com/office/officeart/2005/8/layout/chevron1"/>
    <dgm:cxn modelId="{A5E5F423-2041-2640-A6E7-7F2AAE399105}" type="presParOf" srcId="{969B9449-EB62-004A-AE7D-D7A303333DF4}" destId="{84C65FA3-ECD9-FE40-AEC0-0C5743017D97}" srcOrd="2" destOrd="0" presId="urn:microsoft.com/office/officeart/2005/8/layout/chevron1"/>
    <dgm:cxn modelId="{E0A4AE99-C948-6842-8353-D22E33D72E65}" type="presParOf" srcId="{969B9449-EB62-004A-AE7D-D7A303333DF4}" destId="{A05EFAFE-EA63-EE44-983B-C94A158471CD}" srcOrd="3" destOrd="0" presId="urn:microsoft.com/office/officeart/2005/8/layout/chevron1"/>
    <dgm:cxn modelId="{ADA05285-C689-EC45-A460-8F74C52BE188}" type="presParOf" srcId="{969B9449-EB62-004A-AE7D-D7A303333DF4}" destId="{0416A98C-DF03-7B4F-852D-C492570DC610}" srcOrd="4" destOrd="0" presId="urn:microsoft.com/office/officeart/2005/8/layout/chevron1"/>
    <dgm:cxn modelId="{657188C5-1881-904E-A874-96B9A86D2F2A}" type="presParOf" srcId="{969B9449-EB62-004A-AE7D-D7A303333DF4}" destId="{A5A1482F-0F9C-1D4C-8FE4-479BD14F47B8}" srcOrd="5" destOrd="0" presId="urn:microsoft.com/office/officeart/2005/8/layout/chevron1"/>
    <dgm:cxn modelId="{7DBED383-29DF-1140-954F-3B0EC862E60B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259AF7-AF60-174E-8DF9-82338DF0A2CE}" type="presOf" srcId="{E32A0F1D-BE2E-CB45-81A8-F1142B6DBEC4}" destId="{A5250A3D-1236-B244-B15F-E7C23E06049D}" srcOrd="0" destOrd="0" presId="urn:microsoft.com/office/officeart/2005/8/layout/chevron1"/>
    <dgm:cxn modelId="{8D706ACD-CE9D-3547-8BC2-AD3253D324AD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E7261221-C600-2A4C-B94B-936825501C4D}" type="presOf" srcId="{86D1F09C-A800-0E4F-9E7C-1B85BDB4C7F6}" destId="{41B96FD5-984A-1240-B240-CCABCD2EF96C}" srcOrd="0" destOrd="0" presId="urn:microsoft.com/office/officeart/2005/8/layout/chevron1"/>
    <dgm:cxn modelId="{847D53E7-F6DD-A744-82DF-80FA79DA9B0C}" type="presOf" srcId="{56E37E7E-1052-D246-9FAE-6285EA782195}" destId="{84C65FA3-ECD9-FE40-AEC0-0C5743017D97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8622908D-588F-B243-B3F7-BC551A5BB3A9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8D99A0A4-BBD9-1345-BD3B-807D95DE683A}" type="presParOf" srcId="{969B9449-EB62-004A-AE7D-D7A303333DF4}" destId="{A5250A3D-1236-B244-B15F-E7C23E06049D}" srcOrd="0" destOrd="0" presId="urn:microsoft.com/office/officeart/2005/8/layout/chevron1"/>
    <dgm:cxn modelId="{82292B7E-9917-C045-910F-F903DC0252A8}" type="presParOf" srcId="{969B9449-EB62-004A-AE7D-D7A303333DF4}" destId="{D8155314-D07D-2946-8A04-D65718363346}" srcOrd="1" destOrd="0" presId="urn:microsoft.com/office/officeart/2005/8/layout/chevron1"/>
    <dgm:cxn modelId="{F9DC7854-FED3-4544-BB8A-6FC7CE18D647}" type="presParOf" srcId="{969B9449-EB62-004A-AE7D-D7A303333DF4}" destId="{84C65FA3-ECD9-FE40-AEC0-0C5743017D97}" srcOrd="2" destOrd="0" presId="urn:microsoft.com/office/officeart/2005/8/layout/chevron1"/>
    <dgm:cxn modelId="{A098F551-8DBD-894E-8C7B-CB3AF5D8A849}" type="presParOf" srcId="{969B9449-EB62-004A-AE7D-D7A303333DF4}" destId="{A05EFAFE-EA63-EE44-983B-C94A158471CD}" srcOrd="3" destOrd="0" presId="urn:microsoft.com/office/officeart/2005/8/layout/chevron1"/>
    <dgm:cxn modelId="{0E8850FD-4CB8-0440-B15C-8D2526E2D3D8}" type="presParOf" srcId="{969B9449-EB62-004A-AE7D-D7A303333DF4}" destId="{0416A98C-DF03-7B4F-852D-C492570DC610}" srcOrd="4" destOrd="0" presId="urn:microsoft.com/office/officeart/2005/8/layout/chevron1"/>
    <dgm:cxn modelId="{F7820A04-C536-894A-9148-47F68EACE71C}" type="presParOf" srcId="{969B9449-EB62-004A-AE7D-D7A303333DF4}" destId="{A5A1482F-0F9C-1D4C-8FE4-479BD14F47B8}" srcOrd="5" destOrd="0" presId="urn:microsoft.com/office/officeart/2005/8/layout/chevron1"/>
    <dgm:cxn modelId="{6F1334A8-F5E5-0E4B-A57B-36BE0F858ED0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595D3C-CA4A-45E6-B9D2-B648AD953439}" type="presOf" srcId="{86D1F09C-A800-0E4F-9E7C-1B85BDB4C7F6}" destId="{41B96FD5-984A-1240-B240-CCABCD2EF96C}" srcOrd="0" destOrd="0" presId="urn:microsoft.com/office/officeart/2005/8/layout/chevron1"/>
    <dgm:cxn modelId="{CC3E9656-A996-47C1-B3AC-C65C2D72E2EA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233EF88A-9C43-4F08-A561-5188B78D48B5}" type="presOf" srcId="{5CDBBFA1-0C3A-4047-A801-7DD85B203A16}" destId="{969B9449-EB62-004A-AE7D-D7A303333DF4}" srcOrd="0" destOrd="0" presId="urn:microsoft.com/office/officeart/2005/8/layout/chevron1"/>
    <dgm:cxn modelId="{460A3A37-4E71-4ECA-AE3B-33E06095EFEA}" type="presOf" srcId="{56E37E7E-1052-D246-9FAE-6285EA782195}" destId="{84C65FA3-ECD9-FE40-AEC0-0C5743017D97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320D6E6-CDA1-4A95-9D40-C53EC079F185}" type="presOf" srcId="{E32A0F1D-BE2E-CB45-81A8-F1142B6DBEC4}" destId="{A5250A3D-1236-B244-B15F-E7C23E06049D}" srcOrd="0" destOrd="0" presId="urn:microsoft.com/office/officeart/2005/8/layout/chevron1"/>
    <dgm:cxn modelId="{4DE5633D-98DB-42FA-8541-995F7C51E6BB}" type="presParOf" srcId="{969B9449-EB62-004A-AE7D-D7A303333DF4}" destId="{A5250A3D-1236-B244-B15F-E7C23E06049D}" srcOrd="0" destOrd="0" presId="urn:microsoft.com/office/officeart/2005/8/layout/chevron1"/>
    <dgm:cxn modelId="{159AB32E-F28B-4EC3-AD52-0EDE198F188D}" type="presParOf" srcId="{969B9449-EB62-004A-AE7D-D7A303333DF4}" destId="{D8155314-D07D-2946-8A04-D65718363346}" srcOrd="1" destOrd="0" presId="urn:microsoft.com/office/officeart/2005/8/layout/chevron1"/>
    <dgm:cxn modelId="{5901AE6B-685E-4697-BCCE-BAF3DE4C2A95}" type="presParOf" srcId="{969B9449-EB62-004A-AE7D-D7A303333DF4}" destId="{84C65FA3-ECD9-FE40-AEC0-0C5743017D97}" srcOrd="2" destOrd="0" presId="urn:microsoft.com/office/officeart/2005/8/layout/chevron1"/>
    <dgm:cxn modelId="{106C891C-6434-4947-9145-311EC8CA54F1}" type="presParOf" srcId="{969B9449-EB62-004A-AE7D-D7A303333DF4}" destId="{A05EFAFE-EA63-EE44-983B-C94A158471CD}" srcOrd="3" destOrd="0" presId="urn:microsoft.com/office/officeart/2005/8/layout/chevron1"/>
    <dgm:cxn modelId="{C8B2033F-0044-4814-818D-C2D04C393010}" type="presParOf" srcId="{969B9449-EB62-004A-AE7D-D7A303333DF4}" destId="{0416A98C-DF03-7B4F-852D-C492570DC610}" srcOrd="4" destOrd="0" presId="urn:microsoft.com/office/officeart/2005/8/layout/chevron1"/>
    <dgm:cxn modelId="{0E1F49B0-D3A9-4E48-86DA-3E0B0307B837}" type="presParOf" srcId="{969B9449-EB62-004A-AE7D-D7A303333DF4}" destId="{A5A1482F-0F9C-1D4C-8FE4-479BD14F47B8}" srcOrd="5" destOrd="0" presId="urn:microsoft.com/office/officeart/2005/8/layout/chevron1"/>
    <dgm:cxn modelId="{D7171369-65DD-4994-8B69-C1AB71D96FDB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6ECB413-AFB7-3F4E-AF78-E7FC9A3A603C}" type="presOf" srcId="{56E37E7E-1052-D246-9FAE-6285EA782195}" destId="{84C65FA3-ECD9-FE40-AEC0-0C5743017D97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FAAD3C45-4CA0-1041-964F-887AD39140E9}" type="presOf" srcId="{D756501E-4F80-4040-A736-599F31BFAA17}" destId="{0416A98C-DF03-7B4F-852D-C492570DC610}" srcOrd="0" destOrd="0" presId="urn:microsoft.com/office/officeart/2005/8/layout/chevron1"/>
    <dgm:cxn modelId="{2B265627-9FFA-B446-B13D-93C4F3DA0A3A}" type="presOf" srcId="{5CDBBFA1-0C3A-4047-A801-7DD85B203A16}" destId="{969B9449-EB62-004A-AE7D-D7A303333DF4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4ED9A7FC-7275-9141-8C4E-81EAA5832040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98EDFEA7-65BF-FE4B-BE38-F9AE549BA485}" type="presOf" srcId="{86D1F09C-A800-0E4F-9E7C-1B85BDB4C7F6}" destId="{41B96FD5-984A-1240-B240-CCABCD2EF96C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63B8E736-C97A-F04F-A638-24753A7C1235}" type="presParOf" srcId="{969B9449-EB62-004A-AE7D-D7A303333DF4}" destId="{A5250A3D-1236-B244-B15F-E7C23E06049D}" srcOrd="0" destOrd="0" presId="urn:microsoft.com/office/officeart/2005/8/layout/chevron1"/>
    <dgm:cxn modelId="{3E03DDD6-E9D4-FF40-86C5-6A7E64F52E59}" type="presParOf" srcId="{969B9449-EB62-004A-AE7D-D7A303333DF4}" destId="{D8155314-D07D-2946-8A04-D65718363346}" srcOrd="1" destOrd="0" presId="urn:microsoft.com/office/officeart/2005/8/layout/chevron1"/>
    <dgm:cxn modelId="{5DB40502-55D9-6747-B39A-CDB813BD7CE2}" type="presParOf" srcId="{969B9449-EB62-004A-AE7D-D7A303333DF4}" destId="{84C65FA3-ECD9-FE40-AEC0-0C5743017D97}" srcOrd="2" destOrd="0" presId="urn:microsoft.com/office/officeart/2005/8/layout/chevron1"/>
    <dgm:cxn modelId="{FD2477D2-B169-6346-92C4-698B92F9C5E8}" type="presParOf" srcId="{969B9449-EB62-004A-AE7D-D7A303333DF4}" destId="{A05EFAFE-EA63-EE44-983B-C94A158471CD}" srcOrd="3" destOrd="0" presId="urn:microsoft.com/office/officeart/2005/8/layout/chevron1"/>
    <dgm:cxn modelId="{5F8AC9FE-4999-B742-B70D-AD3D996F819F}" type="presParOf" srcId="{969B9449-EB62-004A-AE7D-D7A303333DF4}" destId="{0416A98C-DF03-7B4F-852D-C492570DC610}" srcOrd="4" destOrd="0" presId="urn:microsoft.com/office/officeart/2005/8/layout/chevron1"/>
    <dgm:cxn modelId="{9A14382C-A874-E847-A0FA-34A1D2B3D40D}" type="presParOf" srcId="{969B9449-EB62-004A-AE7D-D7A303333DF4}" destId="{A5A1482F-0F9C-1D4C-8FE4-479BD14F47B8}" srcOrd="5" destOrd="0" presId="urn:microsoft.com/office/officeart/2005/8/layout/chevron1"/>
    <dgm:cxn modelId="{BD180126-417B-3141-AFB7-BFF3BE7B040D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Overview</a:t>
          </a:r>
          <a:endParaRPr lang="en-US" sz="1400" b="1" dirty="0">
            <a:solidFill>
              <a:schemeClr val="tx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50A8FD-2A04-0847-8F10-799B0744ED8E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25B46578-07FF-D249-AF2C-5EBB5C457025}" type="presOf" srcId="{E32A0F1D-BE2E-CB45-81A8-F1142B6DBEC4}" destId="{A5250A3D-1236-B244-B15F-E7C23E06049D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8F1D54F2-7DB6-6147-83A3-78229B859EAF}" type="presOf" srcId="{86D1F09C-A800-0E4F-9E7C-1B85BDB4C7F6}" destId="{41B96FD5-984A-1240-B240-CCABCD2EF96C}" srcOrd="0" destOrd="0" presId="urn:microsoft.com/office/officeart/2005/8/layout/chevron1"/>
    <dgm:cxn modelId="{BEBCC0DC-0996-FA4D-9C5E-A277C53D22DE}" type="presOf" srcId="{56E37E7E-1052-D246-9FAE-6285EA782195}" destId="{84C65FA3-ECD9-FE40-AEC0-0C5743017D97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0EE0CF35-6524-8341-8098-51FAA9E86F2D}" type="presOf" srcId="{5CDBBFA1-0C3A-4047-A801-7DD85B203A16}" destId="{969B9449-EB62-004A-AE7D-D7A303333DF4}" srcOrd="0" destOrd="0" presId="urn:microsoft.com/office/officeart/2005/8/layout/chevron1"/>
    <dgm:cxn modelId="{E5D2D60C-C396-B54B-BDB8-0AA632D32B17}" type="presParOf" srcId="{969B9449-EB62-004A-AE7D-D7A303333DF4}" destId="{A5250A3D-1236-B244-B15F-E7C23E06049D}" srcOrd="0" destOrd="0" presId="urn:microsoft.com/office/officeart/2005/8/layout/chevron1"/>
    <dgm:cxn modelId="{61B2A6AB-588D-6046-8505-85A8867B8C70}" type="presParOf" srcId="{969B9449-EB62-004A-AE7D-D7A303333DF4}" destId="{D8155314-D07D-2946-8A04-D65718363346}" srcOrd="1" destOrd="0" presId="urn:microsoft.com/office/officeart/2005/8/layout/chevron1"/>
    <dgm:cxn modelId="{5BAB4F8D-0C83-204C-91E2-EB21B254B818}" type="presParOf" srcId="{969B9449-EB62-004A-AE7D-D7A303333DF4}" destId="{84C65FA3-ECD9-FE40-AEC0-0C5743017D97}" srcOrd="2" destOrd="0" presId="urn:microsoft.com/office/officeart/2005/8/layout/chevron1"/>
    <dgm:cxn modelId="{9F2A8F57-4CD1-054A-A2A2-9BC28FC17196}" type="presParOf" srcId="{969B9449-EB62-004A-AE7D-D7A303333DF4}" destId="{A05EFAFE-EA63-EE44-983B-C94A158471CD}" srcOrd="3" destOrd="0" presId="urn:microsoft.com/office/officeart/2005/8/layout/chevron1"/>
    <dgm:cxn modelId="{8E8894F0-12FF-DA48-BEC2-2A08DF7DED3A}" type="presParOf" srcId="{969B9449-EB62-004A-AE7D-D7A303333DF4}" destId="{0416A98C-DF03-7B4F-852D-C492570DC610}" srcOrd="4" destOrd="0" presId="urn:microsoft.com/office/officeart/2005/8/layout/chevron1"/>
    <dgm:cxn modelId="{099E3ED7-8BD7-EA43-B68B-66FC3869CF5A}" type="presParOf" srcId="{969B9449-EB62-004A-AE7D-D7A303333DF4}" destId="{A5A1482F-0F9C-1D4C-8FE4-479BD14F47B8}" srcOrd="5" destOrd="0" presId="urn:microsoft.com/office/officeart/2005/8/layout/chevron1"/>
    <dgm:cxn modelId="{2C614A2B-5A36-724A-8563-DEC94FADACE5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FCC1A3AC-C1C6-3C4B-ABC0-5735DF6C8261}" type="presOf" srcId="{D756501E-4F80-4040-A736-599F31BFAA17}" destId="{0416A98C-DF03-7B4F-852D-C492570DC610}" srcOrd="0" destOrd="0" presId="urn:microsoft.com/office/officeart/2005/8/layout/chevron1"/>
    <dgm:cxn modelId="{1B1CC407-CEF8-2B4C-9951-9EAA6E40FFE4}" type="presOf" srcId="{5CDBBFA1-0C3A-4047-A801-7DD85B203A16}" destId="{969B9449-EB62-004A-AE7D-D7A303333DF4}" srcOrd="0" destOrd="0" presId="urn:microsoft.com/office/officeart/2005/8/layout/chevron1"/>
    <dgm:cxn modelId="{2F4EC8EE-FD53-0A4E-AEDB-5ABC6EAB2D45}" type="presOf" srcId="{86D1F09C-A800-0E4F-9E7C-1B85BDB4C7F6}" destId="{41B96FD5-984A-1240-B240-CCABCD2EF96C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327BFFEE-BC69-154C-A536-4158CA092363}" type="presOf" srcId="{56E37E7E-1052-D246-9FAE-6285EA782195}" destId="{84C65FA3-ECD9-FE40-AEC0-0C5743017D97}" srcOrd="0" destOrd="0" presId="urn:microsoft.com/office/officeart/2005/8/layout/chevron1"/>
    <dgm:cxn modelId="{FA553756-0138-D84F-8E03-83B9AB2C9518}" type="presOf" srcId="{E32A0F1D-BE2E-CB45-81A8-F1142B6DBEC4}" destId="{A5250A3D-1236-B244-B15F-E7C23E06049D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A6D0A218-8DB8-C543-8E18-B7F32E0104A5}" type="presParOf" srcId="{969B9449-EB62-004A-AE7D-D7A303333DF4}" destId="{A5250A3D-1236-B244-B15F-E7C23E06049D}" srcOrd="0" destOrd="0" presId="urn:microsoft.com/office/officeart/2005/8/layout/chevron1"/>
    <dgm:cxn modelId="{20ACF820-C497-0C40-8802-6409F6F2168D}" type="presParOf" srcId="{969B9449-EB62-004A-AE7D-D7A303333DF4}" destId="{D8155314-D07D-2946-8A04-D65718363346}" srcOrd="1" destOrd="0" presId="urn:microsoft.com/office/officeart/2005/8/layout/chevron1"/>
    <dgm:cxn modelId="{774A00AA-8464-C044-935F-0BA625F95A4F}" type="presParOf" srcId="{969B9449-EB62-004A-AE7D-D7A303333DF4}" destId="{84C65FA3-ECD9-FE40-AEC0-0C5743017D97}" srcOrd="2" destOrd="0" presId="urn:microsoft.com/office/officeart/2005/8/layout/chevron1"/>
    <dgm:cxn modelId="{E6619D83-27FC-4C4C-9A40-3EAC66034309}" type="presParOf" srcId="{969B9449-EB62-004A-AE7D-D7A303333DF4}" destId="{A05EFAFE-EA63-EE44-983B-C94A158471CD}" srcOrd="3" destOrd="0" presId="urn:microsoft.com/office/officeart/2005/8/layout/chevron1"/>
    <dgm:cxn modelId="{ACE55901-2A66-4740-AD88-C884CA76605C}" type="presParOf" srcId="{969B9449-EB62-004A-AE7D-D7A303333DF4}" destId="{0416A98C-DF03-7B4F-852D-C492570DC610}" srcOrd="4" destOrd="0" presId="urn:microsoft.com/office/officeart/2005/8/layout/chevron1"/>
    <dgm:cxn modelId="{50D2EDB8-4CE9-4B47-AB24-FD40AF847DBE}" type="presParOf" srcId="{969B9449-EB62-004A-AE7D-D7A303333DF4}" destId="{A5A1482F-0F9C-1D4C-8FE4-479BD14F47B8}" srcOrd="5" destOrd="0" presId="urn:microsoft.com/office/officeart/2005/8/layout/chevron1"/>
    <dgm:cxn modelId="{0A71EE82-E780-844E-AD8E-A3C8EA646BD3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528B582-4114-4519-98B9-465A086E200B}" type="presOf" srcId="{86D1F09C-A800-0E4F-9E7C-1B85BDB4C7F6}" destId="{41B96FD5-984A-1240-B240-CCABCD2EF96C}" srcOrd="0" destOrd="0" presId="urn:microsoft.com/office/officeart/2005/8/layout/chevron1"/>
    <dgm:cxn modelId="{71073799-525A-4291-B548-9A1B52E798DC}" type="presOf" srcId="{56E37E7E-1052-D246-9FAE-6285EA782195}" destId="{84C65FA3-ECD9-FE40-AEC0-0C5743017D97}" srcOrd="0" destOrd="0" presId="urn:microsoft.com/office/officeart/2005/8/layout/chevron1"/>
    <dgm:cxn modelId="{CA6E5783-190B-4587-8BD9-4D24EDA2B422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9C400B13-5679-4565-946B-8C6EF48E3C23}" type="presOf" srcId="{5CDBBFA1-0C3A-4047-A801-7DD85B203A16}" destId="{969B9449-EB62-004A-AE7D-D7A303333DF4}" srcOrd="0" destOrd="0" presId="urn:microsoft.com/office/officeart/2005/8/layout/chevron1"/>
    <dgm:cxn modelId="{CCF8CCB8-7485-4B4E-9F82-04DE56BA2683}" type="presOf" srcId="{D756501E-4F80-4040-A736-599F31BFAA17}" destId="{0416A98C-DF03-7B4F-852D-C492570DC610}" srcOrd="0" destOrd="0" presId="urn:microsoft.com/office/officeart/2005/8/layout/chevron1"/>
    <dgm:cxn modelId="{E2006CBE-A991-458B-8B59-760C07592DC2}" type="presParOf" srcId="{969B9449-EB62-004A-AE7D-D7A303333DF4}" destId="{A5250A3D-1236-B244-B15F-E7C23E06049D}" srcOrd="0" destOrd="0" presId="urn:microsoft.com/office/officeart/2005/8/layout/chevron1"/>
    <dgm:cxn modelId="{CB67B9E0-501C-42D7-8BF0-4A9D9EE87EC0}" type="presParOf" srcId="{969B9449-EB62-004A-AE7D-D7A303333DF4}" destId="{D8155314-D07D-2946-8A04-D65718363346}" srcOrd="1" destOrd="0" presId="urn:microsoft.com/office/officeart/2005/8/layout/chevron1"/>
    <dgm:cxn modelId="{24E01F06-C221-4314-83EF-66FDA1E90FB5}" type="presParOf" srcId="{969B9449-EB62-004A-AE7D-D7A303333DF4}" destId="{84C65FA3-ECD9-FE40-AEC0-0C5743017D97}" srcOrd="2" destOrd="0" presId="urn:microsoft.com/office/officeart/2005/8/layout/chevron1"/>
    <dgm:cxn modelId="{2AA6D9E6-DFD8-482C-A707-CEE821E83654}" type="presParOf" srcId="{969B9449-EB62-004A-AE7D-D7A303333DF4}" destId="{A05EFAFE-EA63-EE44-983B-C94A158471CD}" srcOrd="3" destOrd="0" presId="urn:microsoft.com/office/officeart/2005/8/layout/chevron1"/>
    <dgm:cxn modelId="{A24B113F-CDA6-46F5-A265-FA305735EFA4}" type="presParOf" srcId="{969B9449-EB62-004A-AE7D-D7A303333DF4}" destId="{0416A98C-DF03-7B4F-852D-C492570DC610}" srcOrd="4" destOrd="0" presId="urn:microsoft.com/office/officeart/2005/8/layout/chevron1"/>
    <dgm:cxn modelId="{59890ABD-C290-4E10-9F65-C08070702983}" type="presParOf" srcId="{969B9449-EB62-004A-AE7D-D7A303333DF4}" destId="{A5A1482F-0F9C-1D4C-8FE4-479BD14F47B8}" srcOrd="5" destOrd="0" presId="urn:microsoft.com/office/officeart/2005/8/layout/chevron1"/>
    <dgm:cxn modelId="{E2EFC61F-77E1-48D9-BD8B-039B0B743BF4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02C5014-0067-5C47-B512-2E5BC942B1C4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5093BAF7-36F7-2840-9D85-1DFBE6908373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8BF1FE6A-1E5A-EC42-AF9B-53B87B0128C7}" type="presOf" srcId="{86D1F09C-A800-0E4F-9E7C-1B85BDB4C7F6}" destId="{41B96FD5-984A-1240-B240-CCABCD2EF96C}" srcOrd="0" destOrd="0" presId="urn:microsoft.com/office/officeart/2005/8/layout/chevron1"/>
    <dgm:cxn modelId="{12F1028D-61F0-254A-ADB1-52F126424271}" type="presOf" srcId="{E32A0F1D-BE2E-CB45-81A8-F1142B6DBEC4}" destId="{A5250A3D-1236-B244-B15F-E7C23E06049D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86D55737-DFFC-C049-8717-699BA72AD730}" type="presOf" srcId="{56E37E7E-1052-D246-9FAE-6285EA782195}" destId="{84C65FA3-ECD9-FE40-AEC0-0C5743017D97}" srcOrd="0" destOrd="0" presId="urn:microsoft.com/office/officeart/2005/8/layout/chevron1"/>
    <dgm:cxn modelId="{32831571-3603-D448-8503-7082671BE73C}" type="presParOf" srcId="{969B9449-EB62-004A-AE7D-D7A303333DF4}" destId="{A5250A3D-1236-B244-B15F-E7C23E06049D}" srcOrd="0" destOrd="0" presId="urn:microsoft.com/office/officeart/2005/8/layout/chevron1"/>
    <dgm:cxn modelId="{96579E57-9EC2-B04F-8D41-A745FF4C5B1B}" type="presParOf" srcId="{969B9449-EB62-004A-AE7D-D7A303333DF4}" destId="{D8155314-D07D-2946-8A04-D65718363346}" srcOrd="1" destOrd="0" presId="urn:microsoft.com/office/officeart/2005/8/layout/chevron1"/>
    <dgm:cxn modelId="{34939DC1-AF05-B54D-8A27-77A2DB7FA195}" type="presParOf" srcId="{969B9449-EB62-004A-AE7D-D7A303333DF4}" destId="{84C65FA3-ECD9-FE40-AEC0-0C5743017D97}" srcOrd="2" destOrd="0" presId="urn:microsoft.com/office/officeart/2005/8/layout/chevron1"/>
    <dgm:cxn modelId="{1AB03C27-A560-1347-9F44-4A03DE4778CD}" type="presParOf" srcId="{969B9449-EB62-004A-AE7D-D7A303333DF4}" destId="{A05EFAFE-EA63-EE44-983B-C94A158471CD}" srcOrd="3" destOrd="0" presId="urn:microsoft.com/office/officeart/2005/8/layout/chevron1"/>
    <dgm:cxn modelId="{42445AF2-7D7E-6C43-B6F4-9554822852FB}" type="presParOf" srcId="{969B9449-EB62-004A-AE7D-D7A303333DF4}" destId="{0416A98C-DF03-7B4F-852D-C492570DC610}" srcOrd="4" destOrd="0" presId="urn:microsoft.com/office/officeart/2005/8/layout/chevron1"/>
    <dgm:cxn modelId="{EBBFA9B6-7F45-6444-A3CF-AB75FBA79D94}" type="presParOf" srcId="{969B9449-EB62-004A-AE7D-D7A303333DF4}" destId="{A5A1482F-0F9C-1D4C-8FE4-479BD14F47B8}" srcOrd="5" destOrd="0" presId="urn:microsoft.com/office/officeart/2005/8/layout/chevron1"/>
    <dgm:cxn modelId="{28799EA1-4152-5C4C-B3DE-8CF3C30F10A9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468186-AEC3-4134-BEC4-E1F7FEB6033D}" type="presOf" srcId="{56E37E7E-1052-D246-9FAE-6285EA782195}" destId="{84C65FA3-ECD9-FE40-AEC0-0C5743017D97}" srcOrd="0" destOrd="0" presId="urn:microsoft.com/office/officeart/2005/8/layout/chevron1"/>
    <dgm:cxn modelId="{DDC38087-AC1A-42E0-86E5-F8471FE062C7}" type="presOf" srcId="{5CDBBFA1-0C3A-4047-A801-7DD85B203A16}" destId="{969B9449-EB62-004A-AE7D-D7A303333DF4}" srcOrd="0" destOrd="0" presId="urn:microsoft.com/office/officeart/2005/8/layout/chevron1"/>
    <dgm:cxn modelId="{205630B6-D60A-47AD-BFFA-2F9BAA7DA0C0}" type="presOf" srcId="{86D1F09C-A800-0E4F-9E7C-1B85BDB4C7F6}" destId="{41B96FD5-984A-1240-B240-CCABCD2EF96C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A5B358B-561A-41B0-B7C9-1BA514A3F2FF}" type="presOf" srcId="{E32A0F1D-BE2E-CB45-81A8-F1142B6DBEC4}" destId="{A5250A3D-1236-B244-B15F-E7C23E06049D}" srcOrd="0" destOrd="0" presId="urn:microsoft.com/office/officeart/2005/8/layout/chevron1"/>
    <dgm:cxn modelId="{DDB1B8EC-8435-4A0A-BE57-F66289A7ADD0}" type="presOf" srcId="{D756501E-4F80-4040-A736-599F31BFAA17}" destId="{0416A98C-DF03-7B4F-852D-C492570DC610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B191C5C-1C0C-445F-90CC-5428FFF026D5}" type="presParOf" srcId="{969B9449-EB62-004A-AE7D-D7A303333DF4}" destId="{A5250A3D-1236-B244-B15F-E7C23E06049D}" srcOrd="0" destOrd="0" presId="urn:microsoft.com/office/officeart/2005/8/layout/chevron1"/>
    <dgm:cxn modelId="{3FB347A4-13EB-4789-94CF-33548446DF08}" type="presParOf" srcId="{969B9449-EB62-004A-AE7D-D7A303333DF4}" destId="{D8155314-D07D-2946-8A04-D65718363346}" srcOrd="1" destOrd="0" presId="urn:microsoft.com/office/officeart/2005/8/layout/chevron1"/>
    <dgm:cxn modelId="{CC0737C0-30EE-4735-A89B-394CDE2165F4}" type="presParOf" srcId="{969B9449-EB62-004A-AE7D-D7A303333DF4}" destId="{84C65FA3-ECD9-FE40-AEC0-0C5743017D97}" srcOrd="2" destOrd="0" presId="urn:microsoft.com/office/officeart/2005/8/layout/chevron1"/>
    <dgm:cxn modelId="{77075D68-2E90-4090-BCC0-2DC334F5ACD7}" type="presParOf" srcId="{969B9449-EB62-004A-AE7D-D7A303333DF4}" destId="{A05EFAFE-EA63-EE44-983B-C94A158471CD}" srcOrd="3" destOrd="0" presId="urn:microsoft.com/office/officeart/2005/8/layout/chevron1"/>
    <dgm:cxn modelId="{BDC650BC-A40F-414A-A80D-E376A4B4ADB1}" type="presParOf" srcId="{969B9449-EB62-004A-AE7D-D7A303333DF4}" destId="{0416A98C-DF03-7B4F-852D-C492570DC610}" srcOrd="4" destOrd="0" presId="urn:microsoft.com/office/officeart/2005/8/layout/chevron1"/>
    <dgm:cxn modelId="{4FF165F8-C716-4DF2-A143-CB5FF8DA2CA9}" type="presParOf" srcId="{969B9449-EB62-004A-AE7D-D7A303333DF4}" destId="{A5A1482F-0F9C-1D4C-8FE4-479BD14F47B8}" srcOrd="5" destOrd="0" presId="urn:microsoft.com/office/officeart/2005/8/layout/chevron1"/>
    <dgm:cxn modelId="{13BB23E9-CA03-4B45-892D-2A04B318662B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F924DB95-6A6B-4E95-9940-B0F50595EB1B}" type="presOf" srcId="{5CDBBFA1-0C3A-4047-A801-7DD85B203A16}" destId="{969B9449-EB62-004A-AE7D-D7A303333DF4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CADD612-9560-4D4C-9017-94B4C1B4A10A}" type="presOf" srcId="{D756501E-4F80-4040-A736-599F31BFAA17}" destId="{0416A98C-DF03-7B4F-852D-C492570DC610}" srcOrd="0" destOrd="0" presId="urn:microsoft.com/office/officeart/2005/8/layout/chevron1"/>
    <dgm:cxn modelId="{9D97C174-32B1-4966-9E02-87ABDF853238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A9820441-421A-4235-B663-FA56C460A17C}" type="presOf" srcId="{86D1F09C-A800-0E4F-9E7C-1B85BDB4C7F6}" destId="{41B96FD5-984A-1240-B240-CCABCD2EF96C}" srcOrd="0" destOrd="0" presId="urn:microsoft.com/office/officeart/2005/8/layout/chevron1"/>
    <dgm:cxn modelId="{F11E9C62-F657-4BA3-A932-1B3C811D9CFE}" type="presOf" srcId="{56E37E7E-1052-D246-9FAE-6285EA782195}" destId="{84C65FA3-ECD9-FE40-AEC0-0C5743017D97}" srcOrd="0" destOrd="0" presId="urn:microsoft.com/office/officeart/2005/8/layout/chevron1"/>
    <dgm:cxn modelId="{80D7C724-EBAE-4C2D-BA61-176FDE698B91}" type="presParOf" srcId="{969B9449-EB62-004A-AE7D-D7A303333DF4}" destId="{A5250A3D-1236-B244-B15F-E7C23E06049D}" srcOrd="0" destOrd="0" presId="urn:microsoft.com/office/officeart/2005/8/layout/chevron1"/>
    <dgm:cxn modelId="{36C6624F-35B9-411E-8DE3-AB36A1F4409F}" type="presParOf" srcId="{969B9449-EB62-004A-AE7D-D7A303333DF4}" destId="{D8155314-D07D-2946-8A04-D65718363346}" srcOrd="1" destOrd="0" presId="urn:microsoft.com/office/officeart/2005/8/layout/chevron1"/>
    <dgm:cxn modelId="{8EF6144F-3C29-4D2C-9130-FD999980DBBA}" type="presParOf" srcId="{969B9449-EB62-004A-AE7D-D7A303333DF4}" destId="{84C65FA3-ECD9-FE40-AEC0-0C5743017D97}" srcOrd="2" destOrd="0" presId="urn:microsoft.com/office/officeart/2005/8/layout/chevron1"/>
    <dgm:cxn modelId="{A40732CC-88DA-4D7C-B4C9-D7866497348D}" type="presParOf" srcId="{969B9449-EB62-004A-AE7D-D7A303333DF4}" destId="{A05EFAFE-EA63-EE44-983B-C94A158471CD}" srcOrd="3" destOrd="0" presId="urn:microsoft.com/office/officeart/2005/8/layout/chevron1"/>
    <dgm:cxn modelId="{2BFF53CF-476C-422C-9B68-AB02E77147AC}" type="presParOf" srcId="{969B9449-EB62-004A-AE7D-D7A303333DF4}" destId="{0416A98C-DF03-7B4F-852D-C492570DC610}" srcOrd="4" destOrd="0" presId="urn:microsoft.com/office/officeart/2005/8/layout/chevron1"/>
    <dgm:cxn modelId="{8A3F8667-073D-4DE3-A722-A85AA5743B2F}" type="presParOf" srcId="{969B9449-EB62-004A-AE7D-D7A303333DF4}" destId="{A5A1482F-0F9C-1D4C-8FE4-479BD14F47B8}" srcOrd="5" destOrd="0" presId="urn:microsoft.com/office/officeart/2005/8/layout/chevron1"/>
    <dgm:cxn modelId="{E341CA8B-AA49-4D34-8793-6B62D5B6C78E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Results</a:t>
          </a:r>
          <a:endParaRPr lang="en-US" sz="1300" b="1" dirty="0">
            <a:solidFill>
              <a:schemeClr val="tx1"/>
            </a:solidFill>
          </a:endParaRPr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49ED6C8-F250-4798-AFD0-F1AAC8E612BD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086D39DD-9CE8-460E-9172-77C8D4219A85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6C4C828A-9745-4590-8146-E06DA60249BA}" type="presOf" srcId="{56E37E7E-1052-D246-9FAE-6285EA782195}" destId="{84C65FA3-ECD9-FE40-AEC0-0C5743017D97}" srcOrd="0" destOrd="0" presId="urn:microsoft.com/office/officeart/2005/8/layout/chevron1"/>
    <dgm:cxn modelId="{5876FB9A-9350-41B1-82B7-230C32797B8E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542A002F-77E6-41BD-A7A0-62B80CF17166}" type="presOf" srcId="{86D1F09C-A800-0E4F-9E7C-1B85BDB4C7F6}" destId="{41B96FD5-984A-1240-B240-CCABCD2EF96C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4647DAA2-2C1D-4735-AB60-BC09DA68237D}" type="presParOf" srcId="{969B9449-EB62-004A-AE7D-D7A303333DF4}" destId="{A5250A3D-1236-B244-B15F-E7C23E06049D}" srcOrd="0" destOrd="0" presId="urn:microsoft.com/office/officeart/2005/8/layout/chevron1"/>
    <dgm:cxn modelId="{04B481F4-55A8-4438-83B9-CD95354B67B2}" type="presParOf" srcId="{969B9449-EB62-004A-AE7D-D7A303333DF4}" destId="{D8155314-D07D-2946-8A04-D65718363346}" srcOrd="1" destOrd="0" presId="urn:microsoft.com/office/officeart/2005/8/layout/chevron1"/>
    <dgm:cxn modelId="{BB962D19-776B-4BA3-B4CB-D1B349F66B1A}" type="presParOf" srcId="{969B9449-EB62-004A-AE7D-D7A303333DF4}" destId="{84C65FA3-ECD9-FE40-AEC0-0C5743017D97}" srcOrd="2" destOrd="0" presId="urn:microsoft.com/office/officeart/2005/8/layout/chevron1"/>
    <dgm:cxn modelId="{639D66AE-2182-41DA-98EE-A1345B16460F}" type="presParOf" srcId="{969B9449-EB62-004A-AE7D-D7A303333DF4}" destId="{A05EFAFE-EA63-EE44-983B-C94A158471CD}" srcOrd="3" destOrd="0" presId="urn:microsoft.com/office/officeart/2005/8/layout/chevron1"/>
    <dgm:cxn modelId="{FCE7CAAE-98C9-4A6D-81F6-9FDC09BFA3A1}" type="presParOf" srcId="{969B9449-EB62-004A-AE7D-D7A303333DF4}" destId="{0416A98C-DF03-7B4F-852D-C492570DC610}" srcOrd="4" destOrd="0" presId="urn:microsoft.com/office/officeart/2005/8/layout/chevron1"/>
    <dgm:cxn modelId="{18A82130-158F-4F12-A8D6-3D7F29DE71FA}" type="presParOf" srcId="{969B9449-EB62-004A-AE7D-D7A303333DF4}" destId="{A5A1482F-0F9C-1D4C-8FE4-479BD14F47B8}" srcOrd="5" destOrd="0" presId="urn:microsoft.com/office/officeart/2005/8/layout/chevron1"/>
    <dgm:cxn modelId="{7986C084-8C6A-4ADA-914D-39FDFC13C12E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58A4EDD-FB2F-4004-B6E4-F8379761EE6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A0E7D1-52B7-4F03-99CB-6CBE0E3F70B7}">
      <dgm:prSet/>
      <dgm:spPr/>
      <dgm:t>
        <a:bodyPr/>
        <a:lstStyle/>
        <a:p>
          <a:pPr rtl="0"/>
          <a:r>
            <a:rPr lang="en-US" b="1" u="none" dirty="0" smtClean="0">
              <a:solidFill>
                <a:schemeClr val="accent2">
                  <a:lumMod val="50000"/>
                </a:schemeClr>
              </a:solidFill>
            </a:rPr>
            <a:t>Limitations </a:t>
          </a:r>
          <a:endParaRPr lang="en-US" u="none" dirty="0">
            <a:solidFill>
              <a:schemeClr val="accent2">
                <a:lumMod val="50000"/>
              </a:schemeClr>
            </a:solidFill>
          </a:endParaRPr>
        </a:p>
      </dgm:t>
    </dgm:pt>
    <dgm:pt modelId="{13122C61-A4D6-4316-990A-6C598C531254}" type="parTrans" cxnId="{1ABEBEF6-5C48-44AA-A644-DE149F946F22}">
      <dgm:prSet/>
      <dgm:spPr/>
      <dgm:t>
        <a:bodyPr/>
        <a:lstStyle/>
        <a:p>
          <a:endParaRPr lang="en-US"/>
        </a:p>
      </dgm:t>
    </dgm:pt>
    <dgm:pt modelId="{FBE55970-D575-4301-A7BC-074E99BCA001}" type="sibTrans" cxnId="{1ABEBEF6-5C48-44AA-A644-DE149F946F22}">
      <dgm:prSet/>
      <dgm:spPr/>
      <dgm:t>
        <a:bodyPr/>
        <a:lstStyle/>
        <a:p>
          <a:endParaRPr lang="en-US"/>
        </a:p>
      </dgm:t>
    </dgm:pt>
    <dgm:pt modelId="{CD36DF07-D072-48D0-A335-BCA26C3D0741}">
      <dgm:prSet/>
      <dgm:spPr/>
      <dgm:t>
        <a:bodyPr/>
        <a:lstStyle/>
        <a:p>
          <a:pPr rtl="0"/>
          <a:r>
            <a:rPr lang="en-US" dirty="0" smtClean="0"/>
            <a:t>At least 25 months of data are required for both Sales In and Sales Out forecasting models.</a:t>
          </a:r>
          <a:endParaRPr lang="en-US" dirty="0"/>
        </a:p>
      </dgm:t>
    </dgm:pt>
    <dgm:pt modelId="{C521F8FF-1CC9-4CFB-87E1-B89DFFAD87F1}" type="parTrans" cxnId="{6FABD657-E2A3-44F2-B47D-703C42030F65}">
      <dgm:prSet/>
      <dgm:spPr/>
      <dgm:t>
        <a:bodyPr/>
        <a:lstStyle/>
        <a:p>
          <a:endParaRPr lang="en-US"/>
        </a:p>
      </dgm:t>
    </dgm:pt>
    <dgm:pt modelId="{AD56E7EC-F55F-48F4-8B87-73107EB9B3A2}" type="sibTrans" cxnId="{6FABD657-E2A3-44F2-B47D-703C42030F65}">
      <dgm:prSet/>
      <dgm:spPr/>
      <dgm:t>
        <a:bodyPr/>
        <a:lstStyle/>
        <a:p>
          <a:endParaRPr lang="en-US"/>
        </a:p>
      </dgm:t>
    </dgm:pt>
    <dgm:pt modelId="{399BF2D3-BF54-49B4-92AD-0C240840904D}">
      <dgm:prSet/>
      <dgm:spPr/>
      <dgm:t>
        <a:bodyPr/>
        <a:lstStyle/>
        <a:p>
          <a:pPr rtl="0"/>
          <a:r>
            <a:rPr lang="en-US" b="1" u="none" dirty="0" smtClean="0">
              <a:solidFill>
                <a:schemeClr val="accent2">
                  <a:lumMod val="50000"/>
                </a:schemeClr>
              </a:solidFill>
            </a:rPr>
            <a:t>Product</a:t>
          </a:r>
          <a:endParaRPr lang="en-US" u="none" dirty="0">
            <a:solidFill>
              <a:schemeClr val="accent2">
                <a:lumMod val="50000"/>
              </a:schemeClr>
            </a:solidFill>
          </a:endParaRPr>
        </a:p>
      </dgm:t>
    </dgm:pt>
    <dgm:pt modelId="{0D68A9FA-7C38-40DC-968A-9B1666773B1D}" type="parTrans" cxnId="{243CB6A0-67F4-4161-96EA-D295E36748A5}">
      <dgm:prSet/>
      <dgm:spPr/>
      <dgm:t>
        <a:bodyPr/>
        <a:lstStyle/>
        <a:p>
          <a:endParaRPr lang="en-US"/>
        </a:p>
      </dgm:t>
    </dgm:pt>
    <dgm:pt modelId="{87858865-B3B0-4A9F-A3A3-5A534E998925}" type="sibTrans" cxnId="{243CB6A0-67F4-4161-96EA-D295E36748A5}">
      <dgm:prSet/>
      <dgm:spPr/>
      <dgm:t>
        <a:bodyPr/>
        <a:lstStyle/>
        <a:p>
          <a:endParaRPr lang="en-US"/>
        </a:p>
      </dgm:t>
    </dgm:pt>
    <dgm:pt modelId="{05F2EE4A-24D3-45A3-98AE-DDE60572D17F}">
      <dgm:prSet/>
      <dgm:spPr/>
      <dgm:t>
        <a:bodyPr/>
        <a:lstStyle/>
        <a:p>
          <a:pPr rtl="0"/>
          <a:r>
            <a:rPr lang="en-US" dirty="0" smtClean="0"/>
            <a:t>Clusters </a:t>
          </a:r>
          <a:r>
            <a:rPr lang="en-US" dirty="0" smtClean="0"/>
            <a:t>SKUs based on correlations between Sales In </a:t>
          </a:r>
          <a:r>
            <a:rPr lang="en-US" dirty="0" smtClean="0"/>
            <a:t>quantities leads to the best level model</a:t>
          </a:r>
          <a:endParaRPr lang="en-US" dirty="0"/>
        </a:p>
      </dgm:t>
    </dgm:pt>
    <dgm:pt modelId="{14FF6940-420A-410B-AA7D-0D8A1B810E29}" type="parTrans" cxnId="{D698F91F-8E85-48CB-A8A3-873979290966}">
      <dgm:prSet/>
      <dgm:spPr/>
      <dgm:t>
        <a:bodyPr/>
        <a:lstStyle/>
        <a:p>
          <a:endParaRPr lang="en-US"/>
        </a:p>
      </dgm:t>
    </dgm:pt>
    <dgm:pt modelId="{9432B77C-59A3-4678-9693-B9EEA81EA92E}" type="sibTrans" cxnId="{D698F91F-8E85-48CB-A8A3-873979290966}">
      <dgm:prSet/>
      <dgm:spPr/>
      <dgm:t>
        <a:bodyPr/>
        <a:lstStyle/>
        <a:p>
          <a:endParaRPr lang="en-US"/>
        </a:p>
      </dgm:t>
    </dgm:pt>
    <dgm:pt modelId="{BE027779-B99F-4A46-ADBA-E9C9B2647534}">
      <dgm:prSet/>
      <dgm:spPr/>
      <dgm:t>
        <a:bodyPr/>
        <a:lstStyle/>
        <a:p>
          <a:pPr rtl="0"/>
          <a:r>
            <a:rPr lang="en-US" b="1" u="none" dirty="0" smtClean="0">
              <a:solidFill>
                <a:schemeClr val="accent2">
                  <a:lumMod val="50000"/>
                </a:schemeClr>
              </a:solidFill>
            </a:rPr>
            <a:t>Sales Out Model</a:t>
          </a:r>
          <a:endParaRPr lang="en-US" u="none" dirty="0">
            <a:solidFill>
              <a:schemeClr val="accent2">
                <a:lumMod val="50000"/>
              </a:schemeClr>
            </a:solidFill>
          </a:endParaRPr>
        </a:p>
      </dgm:t>
    </dgm:pt>
    <dgm:pt modelId="{019CDB8D-DFBE-485A-A00C-ABAC580E362E}" type="parTrans" cxnId="{64937C80-7032-47B1-8AA8-393B17A18CC2}">
      <dgm:prSet/>
      <dgm:spPr/>
      <dgm:t>
        <a:bodyPr/>
        <a:lstStyle/>
        <a:p>
          <a:endParaRPr lang="en-US"/>
        </a:p>
      </dgm:t>
    </dgm:pt>
    <dgm:pt modelId="{46746A30-8566-45A4-B370-A2F9D7B94631}" type="sibTrans" cxnId="{64937C80-7032-47B1-8AA8-393B17A18CC2}">
      <dgm:prSet/>
      <dgm:spPr/>
      <dgm:t>
        <a:bodyPr/>
        <a:lstStyle/>
        <a:p>
          <a:endParaRPr lang="en-US"/>
        </a:p>
      </dgm:t>
    </dgm:pt>
    <dgm:pt modelId="{864CD82B-1BB2-4874-8A73-FFDDF86329AA}">
      <dgm:prSet/>
      <dgm:spPr/>
      <dgm:t>
        <a:bodyPr/>
        <a:lstStyle/>
        <a:p>
          <a:pPr rtl="0"/>
          <a:r>
            <a:rPr lang="en-US" dirty="0" smtClean="0"/>
            <a:t>Use Sales Out predictions based on the </a:t>
          </a:r>
          <a:r>
            <a:rPr lang="en-US" b="1" u="sng" dirty="0" smtClean="0"/>
            <a:t>Cluster Level </a:t>
          </a:r>
          <a:r>
            <a:rPr lang="en-US" dirty="0" smtClean="0"/>
            <a:t>to predict Sales In</a:t>
          </a:r>
          <a:endParaRPr lang="en-US" dirty="0"/>
        </a:p>
      </dgm:t>
    </dgm:pt>
    <dgm:pt modelId="{055DD4F8-B9CD-4736-9C93-06801735FAD7}" type="parTrans" cxnId="{0927E582-0889-4539-86B1-FA24A726DBA7}">
      <dgm:prSet/>
      <dgm:spPr/>
      <dgm:t>
        <a:bodyPr/>
        <a:lstStyle/>
        <a:p>
          <a:endParaRPr lang="en-US"/>
        </a:p>
      </dgm:t>
    </dgm:pt>
    <dgm:pt modelId="{B485BC26-FC47-4DCA-A939-276A077B2E21}" type="sibTrans" cxnId="{0927E582-0889-4539-86B1-FA24A726DBA7}">
      <dgm:prSet/>
      <dgm:spPr/>
      <dgm:t>
        <a:bodyPr/>
        <a:lstStyle/>
        <a:p>
          <a:endParaRPr lang="en-US"/>
        </a:p>
      </dgm:t>
    </dgm:pt>
    <dgm:pt modelId="{ED09CEC0-2528-4232-A947-9440A1550028}">
      <dgm:prSet/>
      <dgm:spPr/>
      <dgm:t>
        <a:bodyPr/>
        <a:lstStyle/>
        <a:p>
          <a:pPr rtl="0"/>
          <a:r>
            <a:rPr lang="en-US" b="1" u="none" dirty="0" smtClean="0">
              <a:solidFill>
                <a:schemeClr val="accent2">
                  <a:lumMod val="50000"/>
                </a:schemeClr>
              </a:solidFill>
            </a:rPr>
            <a:t>Sales In Model</a:t>
          </a:r>
          <a:endParaRPr lang="en-US" u="none" dirty="0">
            <a:solidFill>
              <a:schemeClr val="accent2">
                <a:lumMod val="50000"/>
              </a:schemeClr>
            </a:solidFill>
          </a:endParaRPr>
        </a:p>
      </dgm:t>
    </dgm:pt>
    <dgm:pt modelId="{8DCAE298-765B-41E1-B49A-9E8FF8117E76}" type="parTrans" cxnId="{47CF936D-A014-4110-82FE-7AE85E194278}">
      <dgm:prSet/>
      <dgm:spPr/>
      <dgm:t>
        <a:bodyPr/>
        <a:lstStyle/>
        <a:p>
          <a:endParaRPr lang="en-US"/>
        </a:p>
      </dgm:t>
    </dgm:pt>
    <dgm:pt modelId="{80600845-36E8-4C7B-98E5-1A9C41D68359}" type="sibTrans" cxnId="{47CF936D-A014-4110-82FE-7AE85E194278}">
      <dgm:prSet/>
      <dgm:spPr/>
      <dgm:t>
        <a:bodyPr/>
        <a:lstStyle/>
        <a:p>
          <a:endParaRPr lang="en-US"/>
        </a:p>
      </dgm:t>
    </dgm:pt>
    <dgm:pt modelId="{75FAABEF-7D8E-465E-BAE3-FFFCB3E99AE0}">
      <dgm:prSet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dirty="0" smtClean="0"/>
            <a:t>When forecasting </a:t>
          </a:r>
          <a:r>
            <a:rPr lang="en-US" dirty="0" err="1" smtClean="0"/>
            <a:t>Nobivac</a:t>
          </a:r>
          <a:r>
            <a:rPr lang="en-US" dirty="0" smtClean="0"/>
            <a:t>, </a:t>
          </a:r>
          <a:r>
            <a:rPr lang="en-US" b="1" u="sng" dirty="0" smtClean="0"/>
            <a:t>Historical Sales In </a:t>
          </a:r>
          <a:r>
            <a:rPr lang="en-US" dirty="0" smtClean="0"/>
            <a:t>and </a:t>
          </a:r>
          <a:r>
            <a:rPr lang="en-US" b="1" u="sng" dirty="0" smtClean="0"/>
            <a:t>Forecast of Sales </a:t>
          </a:r>
          <a:r>
            <a:rPr lang="en-US" b="1" u="sng" dirty="0" smtClean="0"/>
            <a:t>Out </a:t>
          </a:r>
          <a:r>
            <a:rPr lang="en-US" dirty="0" smtClean="0"/>
            <a:t>data are the most important driven factors.</a:t>
          </a:r>
          <a:endParaRPr lang="en-US" dirty="0"/>
        </a:p>
      </dgm:t>
    </dgm:pt>
    <dgm:pt modelId="{88DB21AB-2D53-4ED5-A4AE-46EC57B0DFC5}" type="parTrans" cxnId="{F5D73D2D-31D1-4361-A5F1-57C69A29C3E3}">
      <dgm:prSet/>
      <dgm:spPr/>
      <dgm:t>
        <a:bodyPr/>
        <a:lstStyle/>
        <a:p>
          <a:endParaRPr lang="en-US"/>
        </a:p>
      </dgm:t>
    </dgm:pt>
    <dgm:pt modelId="{E998A20B-58BE-4BC7-9106-B889ECBB527F}" type="sibTrans" cxnId="{F5D73D2D-31D1-4361-A5F1-57C69A29C3E3}">
      <dgm:prSet/>
      <dgm:spPr/>
      <dgm:t>
        <a:bodyPr/>
        <a:lstStyle/>
        <a:p>
          <a:endParaRPr lang="en-US"/>
        </a:p>
      </dgm:t>
    </dgm:pt>
    <dgm:pt modelId="{313C296E-A9F1-45D4-BF17-96EFC5148169}">
      <dgm:prSet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dirty="0" smtClean="0"/>
            <a:t>Recommend using </a:t>
          </a:r>
          <a:r>
            <a:rPr lang="en-US" b="1" u="sng" dirty="0" smtClean="0"/>
            <a:t>SKU Level</a:t>
          </a:r>
          <a:r>
            <a:rPr lang="en-US" b="1" dirty="0" smtClean="0"/>
            <a:t> </a:t>
          </a:r>
          <a:r>
            <a:rPr lang="en-US" dirty="0" smtClean="0"/>
            <a:t>model since </a:t>
          </a:r>
          <a:r>
            <a:rPr lang="en-US" dirty="0" smtClean="0"/>
            <a:t>it outperforms </a:t>
          </a:r>
          <a:r>
            <a:rPr lang="en-US" dirty="0" smtClean="0"/>
            <a:t>the other 2 models. </a:t>
          </a:r>
          <a:endParaRPr lang="en-US" dirty="0"/>
        </a:p>
      </dgm:t>
    </dgm:pt>
    <dgm:pt modelId="{2FEA3C6C-35F3-439E-918E-260B5B6EFE93}" type="parTrans" cxnId="{E33CD8AA-B8B7-4114-9D37-A8CD56694A5B}">
      <dgm:prSet/>
      <dgm:spPr/>
      <dgm:t>
        <a:bodyPr/>
        <a:lstStyle/>
        <a:p>
          <a:endParaRPr lang="en-US"/>
        </a:p>
      </dgm:t>
    </dgm:pt>
    <dgm:pt modelId="{0ACD530D-23B8-4C14-A3EE-A862CF4BDF2C}" type="sibTrans" cxnId="{E33CD8AA-B8B7-4114-9D37-A8CD56694A5B}">
      <dgm:prSet/>
      <dgm:spPr/>
      <dgm:t>
        <a:bodyPr/>
        <a:lstStyle/>
        <a:p>
          <a:endParaRPr lang="en-US"/>
        </a:p>
      </dgm:t>
    </dgm:pt>
    <dgm:pt modelId="{AA37C3A5-35D2-425F-8976-BE940600C135}">
      <dgm:prSet/>
      <dgm:spPr/>
      <dgm:t>
        <a:bodyPr/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dirty="0" smtClean="0"/>
            <a:t>Comparison of actual sales in with production data shows </a:t>
          </a:r>
          <a:r>
            <a:rPr lang="en-US" b="1" u="sng" dirty="0" smtClean="0"/>
            <a:t>production shortage</a:t>
          </a:r>
          <a:r>
            <a:rPr lang="en-US" dirty="0" smtClean="0"/>
            <a:t> for high error rate SKUs.</a:t>
          </a:r>
          <a:endParaRPr lang="en-US" dirty="0"/>
        </a:p>
      </dgm:t>
    </dgm:pt>
    <dgm:pt modelId="{9C56F411-13A4-40B7-AEDB-2BB403FC364B}" type="parTrans" cxnId="{C8F51385-AE2E-4925-8CF1-0E909227CA7A}">
      <dgm:prSet/>
      <dgm:spPr/>
      <dgm:t>
        <a:bodyPr/>
        <a:lstStyle/>
        <a:p>
          <a:endParaRPr lang="en-US"/>
        </a:p>
      </dgm:t>
    </dgm:pt>
    <dgm:pt modelId="{FB5C2A32-01FA-4882-B659-80AEAD7B1F3E}" type="sibTrans" cxnId="{C8F51385-AE2E-4925-8CF1-0E909227CA7A}">
      <dgm:prSet/>
      <dgm:spPr/>
      <dgm:t>
        <a:bodyPr/>
        <a:lstStyle/>
        <a:p>
          <a:endParaRPr lang="en-US"/>
        </a:p>
      </dgm:t>
    </dgm:pt>
    <dgm:pt modelId="{74C7959A-AC9C-453F-81DF-16A329B36F15}">
      <dgm:prSet/>
      <dgm:spPr/>
      <dgm:t>
        <a:bodyPr/>
        <a:lstStyle/>
        <a:p>
          <a:pPr rtl="0"/>
          <a:r>
            <a:rPr lang="en-US" dirty="0" smtClean="0"/>
            <a:t>Special events (e.g. BOGO promotions) are difficult to be captured.</a:t>
          </a:r>
          <a:endParaRPr lang="en-US" dirty="0"/>
        </a:p>
      </dgm:t>
    </dgm:pt>
    <dgm:pt modelId="{F8455A79-026F-464A-BE34-255AEDC99297}" type="parTrans" cxnId="{AC72C7ED-9322-45EE-80F4-CEDDC12B20C2}">
      <dgm:prSet/>
      <dgm:spPr/>
      <dgm:t>
        <a:bodyPr/>
        <a:lstStyle/>
        <a:p>
          <a:endParaRPr lang="en-US"/>
        </a:p>
      </dgm:t>
    </dgm:pt>
    <dgm:pt modelId="{5BD94831-539C-4C31-B1D3-5F5D01EE6D7C}" type="sibTrans" cxnId="{AC72C7ED-9322-45EE-80F4-CEDDC12B20C2}">
      <dgm:prSet/>
      <dgm:spPr/>
      <dgm:t>
        <a:bodyPr/>
        <a:lstStyle/>
        <a:p>
          <a:endParaRPr lang="en-US"/>
        </a:p>
      </dgm:t>
    </dgm:pt>
    <dgm:pt modelId="{36144DEF-2AA7-49DE-BE52-99758269E423}">
      <dgm:prSet/>
      <dgm:spPr/>
      <dgm:t>
        <a:bodyPr/>
        <a:lstStyle/>
        <a:p>
          <a:pPr rtl="0"/>
          <a:r>
            <a:rPr lang="en-US" dirty="0" smtClean="0"/>
            <a:t>Cluster </a:t>
          </a:r>
          <a:r>
            <a:rPr lang="en-US" dirty="0" smtClean="0"/>
            <a:t>Level model, 3 </a:t>
          </a:r>
          <a:r>
            <a:rPr lang="en-US" dirty="0" smtClean="0"/>
            <a:t> </a:t>
          </a:r>
          <a:r>
            <a:rPr lang="en-US" dirty="0" smtClean="0"/>
            <a:t>SKUs need to </a:t>
          </a:r>
          <a:r>
            <a:rPr lang="en-US" dirty="0" smtClean="0"/>
            <a:t>be modeled </a:t>
          </a:r>
          <a:r>
            <a:rPr lang="en-US" dirty="0" smtClean="0"/>
            <a:t>separately with SKU Level model</a:t>
          </a:r>
          <a:endParaRPr lang="en-US" dirty="0"/>
        </a:p>
      </dgm:t>
    </dgm:pt>
    <dgm:pt modelId="{3751B8B6-DC78-40B6-804D-634EC2BA05E6}" type="parTrans" cxnId="{F1D1D394-5680-4A08-9ACB-5A103820BD18}">
      <dgm:prSet/>
      <dgm:spPr/>
      <dgm:t>
        <a:bodyPr/>
        <a:lstStyle/>
        <a:p>
          <a:endParaRPr lang="en-US"/>
        </a:p>
      </dgm:t>
    </dgm:pt>
    <dgm:pt modelId="{923CCED4-698A-4F42-A28C-95EB8B7BB900}" type="sibTrans" cxnId="{F1D1D394-5680-4A08-9ACB-5A103820BD18}">
      <dgm:prSet/>
      <dgm:spPr/>
      <dgm:t>
        <a:bodyPr/>
        <a:lstStyle/>
        <a:p>
          <a:endParaRPr lang="en-US"/>
        </a:p>
      </dgm:t>
    </dgm:pt>
    <dgm:pt modelId="{F36CBBBE-AF1E-46C3-932E-C9D67E4893B8}">
      <dgm:prSet/>
      <dgm:spPr/>
      <dgm:t>
        <a:bodyPr/>
        <a:lstStyle/>
        <a:p>
          <a:pPr rtl="0"/>
          <a:r>
            <a:rPr lang="en-US" dirty="0" smtClean="0"/>
            <a:t>Notice, these </a:t>
          </a:r>
          <a:r>
            <a:rPr lang="en-US" dirty="0" smtClean="0"/>
            <a:t>3 SKUs tend </a:t>
          </a:r>
          <a:r>
            <a:rPr lang="en-US" dirty="0" smtClean="0"/>
            <a:t>to be high-cost/high-seasonal product.</a:t>
          </a:r>
          <a:endParaRPr lang="en-US" dirty="0"/>
        </a:p>
      </dgm:t>
    </dgm:pt>
    <dgm:pt modelId="{BC15954B-B112-43D2-B215-D03015FCC672}" type="parTrans" cxnId="{37AD1272-556B-4B09-B0D2-308907215164}">
      <dgm:prSet/>
      <dgm:spPr/>
      <dgm:t>
        <a:bodyPr/>
        <a:lstStyle/>
        <a:p>
          <a:endParaRPr lang="en-US"/>
        </a:p>
      </dgm:t>
    </dgm:pt>
    <dgm:pt modelId="{2A50926F-0DD9-4D38-8065-53A8F20EF2F5}" type="sibTrans" cxnId="{37AD1272-556B-4B09-B0D2-308907215164}">
      <dgm:prSet/>
      <dgm:spPr/>
      <dgm:t>
        <a:bodyPr/>
        <a:lstStyle/>
        <a:p>
          <a:endParaRPr lang="en-US"/>
        </a:p>
      </dgm:t>
    </dgm:pt>
    <dgm:pt modelId="{3B64180B-B739-4C58-BBB8-BA3B0E59D2BA}" type="pres">
      <dgm:prSet presAssocID="{C58A4EDD-FB2F-4004-B6E4-F8379761EE6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2344709-CB8B-4E89-94DA-35834BB025B7}" type="pres">
      <dgm:prSet presAssocID="{43A0E7D1-52B7-4F03-99CB-6CBE0E3F70B7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F78354-E2B7-42C6-A848-37295875350E}" type="pres">
      <dgm:prSet presAssocID="{43A0E7D1-52B7-4F03-99CB-6CBE0E3F70B7}" presName="childTex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055001D-2686-46FE-99B7-D0DE754B4691}" type="pres">
      <dgm:prSet presAssocID="{399BF2D3-BF54-49B4-92AD-0C240840904D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FDDF85-48DD-4C3C-9825-F3A6D97BA007}" type="pres">
      <dgm:prSet presAssocID="{399BF2D3-BF54-49B4-92AD-0C240840904D}" presName="childTex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293E19-65C5-4DA6-BD0D-04FF196BD3D6}" type="pres">
      <dgm:prSet presAssocID="{BE027779-B99F-4A46-ADBA-E9C9B264753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723F93-BB9E-40FC-ACFE-56FDCBF6B2D5}" type="pres">
      <dgm:prSet presAssocID="{BE027779-B99F-4A46-ADBA-E9C9B2647534}" presName="childTex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7F2778-C8E5-4F41-9009-9F1755FC7852}" type="pres">
      <dgm:prSet presAssocID="{ED09CEC0-2528-4232-A947-9440A1550028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C4168B-8BBF-4CBF-A04B-2F05A5347651}" type="pres">
      <dgm:prSet presAssocID="{ED09CEC0-2528-4232-A947-9440A1550028}" presName="childTex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28B97A-372F-467C-93E9-D1DC676A2D34}" type="presOf" srcId="{BE027779-B99F-4A46-ADBA-E9C9B2647534}" destId="{34293E19-65C5-4DA6-BD0D-04FF196BD3D6}" srcOrd="0" destOrd="0" presId="urn:microsoft.com/office/officeart/2005/8/layout/vList2"/>
    <dgm:cxn modelId="{8DBC5750-CCA8-463E-8AEE-7406BC6D4D6B}" type="presOf" srcId="{36144DEF-2AA7-49DE-BE52-99758269E423}" destId="{B5FDDF85-48DD-4C3C-9825-F3A6D97BA007}" srcOrd="0" destOrd="1" presId="urn:microsoft.com/office/officeart/2005/8/layout/vList2"/>
    <dgm:cxn modelId="{F57C45BC-9F09-4F09-8616-253CCD4B60B6}" type="presOf" srcId="{05F2EE4A-24D3-45A3-98AE-DDE60572D17F}" destId="{B5FDDF85-48DD-4C3C-9825-F3A6D97BA007}" srcOrd="0" destOrd="0" presId="urn:microsoft.com/office/officeart/2005/8/layout/vList2"/>
    <dgm:cxn modelId="{FDDA3261-B20F-4699-A50F-C9888D8E0EF5}" type="presOf" srcId="{C58A4EDD-FB2F-4004-B6E4-F8379761EE66}" destId="{3B64180B-B739-4C58-BBB8-BA3B0E59D2BA}" srcOrd="0" destOrd="0" presId="urn:microsoft.com/office/officeart/2005/8/layout/vList2"/>
    <dgm:cxn modelId="{243CB6A0-67F4-4161-96EA-D295E36748A5}" srcId="{C58A4EDD-FB2F-4004-B6E4-F8379761EE66}" destId="{399BF2D3-BF54-49B4-92AD-0C240840904D}" srcOrd="1" destOrd="0" parTransId="{0D68A9FA-7C38-40DC-968A-9B1666773B1D}" sibTransId="{87858865-B3B0-4A9F-A3A3-5A534E998925}"/>
    <dgm:cxn modelId="{951D0ECF-243E-4200-80C4-8966A25F5A10}" type="presOf" srcId="{75FAABEF-7D8E-465E-BAE3-FFFCB3E99AE0}" destId="{B2C4168B-8BBF-4CBF-A04B-2F05A5347651}" srcOrd="0" destOrd="0" presId="urn:microsoft.com/office/officeart/2005/8/layout/vList2"/>
    <dgm:cxn modelId="{26FFC573-8052-416E-9CFA-0DC1C0DA6965}" type="presOf" srcId="{313C296E-A9F1-45D4-BF17-96EFC5148169}" destId="{B2C4168B-8BBF-4CBF-A04B-2F05A5347651}" srcOrd="0" destOrd="1" presId="urn:microsoft.com/office/officeart/2005/8/layout/vList2"/>
    <dgm:cxn modelId="{F1D1D394-5680-4A08-9ACB-5A103820BD18}" srcId="{399BF2D3-BF54-49B4-92AD-0C240840904D}" destId="{36144DEF-2AA7-49DE-BE52-99758269E423}" srcOrd="1" destOrd="0" parTransId="{3751B8B6-DC78-40B6-804D-634EC2BA05E6}" sibTransId="{923CCED4-698A-4F42-A28C-95EB8B7BB900}"/>
    <dgm:cxn modelId="{E77A4DEB-D9B4-4807-A0A7-C044F9E095CD}" type="presOf" srcId="{43A0E7D1-52B7-4F03-99CB-6CBE0E3F70B7}" destId="{92344709-CB8B-4E89-94DA-35834BB025B7}" srcOrd="0" destOrd="0" presId="urn:microsoft.com/office/officeart/2005/8/layout/vList2"/>
    <dgm:cxn modelId="{E33CD8AA-B8B7-4114-9D37-A8CD56694A5B}" srcId="{ED09CEC0-2528-4232-A947-9440A1550028}" destId="{313C296E-A9F1-45D4-BF17-96EFC5148169}" srcOrd="1" destOrd="0" parTransId="{2FEA3C6C-35F3-439E-918E-260B5B6EFE93}" sibTransId="{0ACD530D-23B8-4C14-A3EE-A862CF4BDF2C}"/>
    <dgm:cxn modelId="{64937C80-7032-47B1-8AA8-393B17A18CC2}" srcId="{C58A4EDD-FB2F-4004-B6E4-F8379761EE66}" destId="{BE027779-B99F-4A46-ADBA-E9C9B2647534}" srcOrd="2" destOrd="0" parTransId="{019CDB8D-DFBE-485A-A00C-ABAC580E362E}" sibTransId="{46746A30-8566-45A4-B370-A2F9D7B94631}"/>
    <dgm:cxn modelId="{16198D1B-6B54-433E-8A06-6028BFF70D22}" type="presOf" srcId="{F36CBBBE-AF1E-46C3-932E-C9D67E4893B8}" destId="{B5FDDF85-48DD-4C3C-9825-F3A6D97BA007}" srcOrd="0" destOrd="2" presId="urn:microsoft.com/office/officeart/2005/8/layout/vList2"/>
    <dgm:cxn modelId="{6FABD657-E2A3-44F2-B47D-703C42030F65}" srcId="{43A0E7D1-52B7-4F03-99CB-6CBE0E3F70B7}" destId="{CD36DF07-D072-48D0-A335-BCA26C3D0741}" srcOrd="0" destOrd="0" parTransId="{C521F8FF-1CC9-4CFB-87E1-B89DFFAD87F1}" sibTransId="{AD56E7EC-F55F-48F4-8B87-73107EB9B3A2}"/>
    <dgm:cxn modelId="{0927E582-0889-4539-86B1-FA24A726DBA7}" srcId="{BE027779-B99F-4A46-ADBA-E9C9B2647534}" destId="{864CD82B-1BB2-4874-8A73-FFDDF86329AA}" srcOrd="0" destOrd="0" parTransId="{055DD4F8-B9CD-4736-9C93-06801735FAD7}" sibTransId="{B485BC26-FC47-4DCA-A939-276A077B2E21}"/>
    <dgm:cxn modelId="{07B62060-A6B9-404F-84AA-925B06FA2A27}" type="presOf" srcId="{864CD82B-1BB2-4874-8A73-FFDDF86329AA}" destId="{D2723F93-BB9E-40FC-ACFE-56FDCBF6B2D5}" srcOrd="0" destOrd="0" presId="urn:microsoft.com/office/officeart/2005/8/layout/vList2"/>
    <dgm:cxn modelId="{FA0DE63D-E725-4E87-8394-16003AEEAC1B}" type="presOf" srcId="{ED09CEC0-2528-4232-A947-9440A1550028}" destId="{ED7F2778-C8E5-4F41-9009-9F1755FC7852}" srcOrd="0" destOrd="0" presId="urn:microsoft.com/office/officeart/2005/8/layout/vList2"/>
    <dgm:cxn modelId="{D698F91F-8E85-48CB-A8A3-873979290966}" srcId="{399BF2D3-BF54-49B4-92AD-0C240840904D}" destId="{05F2EE4A-24D3-45A3-98AE-DDE60572D17F}" srcOrd="0" destOrd="0" parTransId="{14FF6940-420A-410B-AA7D-0D8A1B810E29}" sibTransId="{9432B77C-59A3-4678-9693-B9EEA81EA92E}"/>
    <dgm:cxn modelId="{F0F5FF8C-DE6D-406A-AF71-EE38DA3C99AC}" type="presOf" srcId="{AA37C3A5-35D2-425F-8976-BE940600C135}" destId="{B2C4168B-8BBF-4CBF-A04B-2F05A5347651}" srcOrd="0" destOrd="2" presId="urn:microsoft.com/office/officeart/2005/8/layout/vList2"/>
    <dgm:cxn modelId="{F5D73D2D-31D1-4361-A5F1-57C69A29C3E3}" srcId="{ED09CEC0-2528-4232-A947-9440A1550028}" destId="{75FAABEF-7D8E-465E-BAE3-FFFCB3E99AE0}" srcOrd="0" destOrd="0" parTransId="{88DB21AB-2D53-4ED5-A4AE-46EC57B0DFC5}" sibTransId="{E998A20B-58BE-4BC7-9106-B889ECBB527F}"/>
    <dgm:cxn modelId="{37AD1272-556B-4B09-B0D2-308907215164}" srcId="{36144DEF-2AA7-49DE-BE52-99758269E423}" destId="{F36CBBBE-AF1E-46C3-932E-C9D67E4893B8}" srcOrd="0" destOrd="0" parTransId="{BC15954B-B112-43D2-B215-D03015FCC672}" sibTransId="{2A50926F-0DD9-4D38-8065-53A8F20EF2F5}"/>
    <dgm:cxn modelId="{1ABEBEF6-5C48-44AA-A644-DE149F946F22}" srcId="{C58A4EDD-FB2F-4004-B6E4-F8379761EE66}" destId="{43A0E7D1-52B7-4F03-99CB-6CBE0E3F70B7}" srcOrd="0" destOrd="0" parTransId="{13122C61-A4D6-4316-990A-6C598C531254}" sibTransId="{FBE55970-D575-4301-A7BC-074E99BCA001}"/>
    <dgm:cxn modelId="{47CF936D-A014-4110-82FE-7AE85E194278}" srcId="{C58A4EDD-FB2F-4004-B6E4-F8379761EE66}" destId="{ED09CEC0-2528-4232-A947-9440A1550028}" srcOrd="3" destOrd="0" parTransId="{8DCAE298-765B-41E1-B49A-9E8FF8117E76}" sibTransId="{80600845-36E8-4C7B-98E5-1A9C41D68359}"/>
    <dgm:cxn modelId="{C8F51385-AE2E-4925-8CF1-0E909227CA7A}" srcId="{ED09CEC0-2528-4232-A947-9440A1550028}" destId="{AA37C3A5-35D2-425F-8976-BE940600C135}" srcOrd="2" destOrd="0" parTransId="{9C56F411-13A4-40B7-AEDB-2BB403FC364B}" sibTransId="{FB5C2A32-01FA-4882-B659-80AEAD7B1F3E}"/>
    <dgm:cxn modelId="{AC72C7ED-9322-45EE-80F4-CEDDC12B20C2}" srcId="{43A0E7D1-52B7-4F03-99CB-6CBE0E3F70B7}" destId="{74C7959A-AC9C-453F-81DF-16A329B36F15}" srcOrd="1" destOrd="0" parTransId="{F8455A79-026F-464A-BE34-255AEDC99297}" sibTransId="{5BD94831-539C-4C31-B1D3-5F5D01EE6D7C}"/>
    <dgm:cxn modelId="{BC2BB639-FEDF-48B0-98A4-2A7708DEF43F}" type="presOf" srcId="{CD36DF07-D072-48D0-A335-BCA26C3D0741}" destId="{44F78354-E2B7-42C6-A848-37295875350E}" srcOrd="0" destOrd="0" presId="urn:microsoft.com/office/officeart/2005/8/layout/vList2"/>
    <dgm:cxn modelId="{1F4A2210-D43D-4875-A7C2-D7A188843A67}" type="presOf" srcId="{74C7959A-AC9C-453F-81DF-16A329B36F15}" destId="{44F78354-E2B7-42C6-A848-37295875350E}" srcOrd="0" destOrd="1" presId="urn:microsoft.com/office/officeart/2005/8/layout/vList2"/>
    <dgm:cxn modelId="{9F0BF57D-4E4F-4CB1-904C-84B68F0DD424}" type="presOf" srcId="{399BF2D3-BF54-49B4-92AD-0C240840904D}" destId="{3055001D-2686-46FE-99B7-D0DE754B4691}" srcOrd="0" destOrd="0" presId="urn:microsoft.com/office/officeart/2005/8/layout/vList2"/>
    <dgm:cxn modelId="{A0FC22CA-3D73-4E54-B040-B4ADC3033332}" type="presParOf" srcId="{3B64180B-B739-4C58-BBB8-BA3B0E59D2BA}" destId="{92344709-CB8B-4E89-94DA-35834BB025B7}" srcOrd="0" destOrd="0" presId="urn:microsoft.com/office/officeart/2005/8/layout/vList2"/>
    <dgm:cxn modelId="{8312CD36-FC1E-4653-BA83-9ECCC269C513}" type="presParOf" srcId="{3B64180B-B739-4C58-BBB8-BA3B0E59D2BA}" destId="{44F78354-E2B7-42C6-A848-37295875350E}" srcOrd="1" destOrd="0" presId="urn:microsoft.com/office/officeart/2005/8/layout/vList2"/>
    <dgm:cxn modelId="{2711A1DA-5F4D-4A6B-99E7-E3E49820B882}" type="presParOf" srcId="{3B64180B-B739-4C58-BBB8-BA3B0E59D2BA}" destId="{3055001D-2686-46FE-99B7-D0DE754B4691}" srcOrd="2" destOrd="0" presId="urn:microsoft.com/office/officeart/2005/8/layout/vList2"/>
    <dgm:cxn modelId="{97716FDE-0C09-4FDF-9E63-1479CA0BAEB8}" type="presParOf" srcId="{3B64180B-B739-4C58-BBB8-BA3B0E59D2BA}" destId="{B5FDDF85-48DD-4C3C-9825-F3A6D97BA007}" srcOrd="3" destOrd="0" presId="urn:microsoft.com/office/officeart/2005/8/layout/vList2"/>
    <dgm:cxn modelId="{D54F259B-27B0-4754-97CE-DE7BB47C9521}" type="presParOf" srcId="{3B64180B-B739-4C58-BBB8-BA3B0E59D2BA}" destId="{34293E19-65C5-4DA6-BD0D-04FF196BD3D6}" srcOrd="4" destOrd="0" presId="urn:microsoft.com/office/officeart/2005/8/layout/vList2"/>
    <dgm:cxn modelId="{C390E400-5F69-4218-94E6-21A29810B4EA}" type="presParOf" srcId="{3B64180B-B739-4C58-BBB8-BA3B0E59D2BA}" destId="{D2723F93-BB9E-40FC-ACFE-56FDCBF6B2D5}" srcOrd="5" destOrd="0" presId="urn:microsoft.com/office/officeart/2005/8/layout/vList2"/>
    <dgm:cxn modelId="{4C2F052A-02D0-4736-B8D2-01E8E85F6473}" type="presParOf" srcId="{3B64180B-B739-4C58-BBB8-BA3B0E59D2BA}" destId="{ED7F2778-C8E5-4F41-9009-9F1755FC7852}" srcOrd="6" destOrd="0" presId="urn:microsoft.com/office/officeart/2005/8/layout/vList2"/>
    <dgm:cxn modelId="{E43E3901-4D18-40B6-8646-A39BFBCE8A47}" type="presParOf" srcId="{3B64180B-B739-4C58-BBB8-BA3B0E59D2BA}" destId="{B2C4168B-8BBF-4CBF-A04B-2F05A5347651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Recommendations</a:t>
          </a:r>
          <a:endParaRPr lang="en-US" sz="1300" b="1" dirty="0">
            <a:solidFill>
              <a:schemeClr val="tx1"/>
            </a:solidFill>
          </a:endParaRPr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 custLinFactX="32414" custLinFactNeighborX="100000" custLinFactNeighborY="26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40413E7-627B-4A51-B808-65D915689197}" type="presOf" srcId="{56E37E7E-1052-D246-9FAE-6285EA782195}" destId="{84C65FA3-ECD9-FE40-AEC0-0C5743017D97}" srcOrd="0" destOrd="0" presId="urn:microsoft.com/office/officeart/2005/8/layout/chevron1"/>
    <dgm:cxn modelId="{75C0F110-D24C-4A2F-BE4A-4A07CAE59B20}" type="presOf" srcId="{86D1F09C-A800-0E4F-9E7C-1B85BDB4C7F6}" destId="{41B96FD5-984A-1240-B240-CCABCD2EF96C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01501FAD-4817-41A2-AE9A-93415E7F1C05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8A128A12-1BEA-4496-8C18-A7CEA7E19910}" type="presOf" srcId="{D756501E-4F80-4040-A736-599F31BFAA17}" destId="{0416A98C-DF03-7B4F-852D-C492570DC610}" srcOrd="0" destOrd="0" presId="urn:microsoft.com/office/officeart/2005/8/layout/chevron1"/>
    <dgm:cxn modelId="{5B857B7E-8D04-43D6-83C1-89A822369206}" type="presOf" srcId="{5CDBBFA1-0C3A-4047-A801-7DD85B203A16}" destId="{969B9449-EB62-004A-AE7D-D7A303333DF4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2F20FD0E-0E86-480C-86FD-152D94649A91}" type="presParOf" srcId="{969B9449-EB62-004A-AE7D-D7A303333DF4}" destId="{A5250A3D-1236-B244-B15F-E7C23E06049D}" srcOrd="0" destOrd="0" presId="urn:microsoft.com/office/officeart/2005/8/layout/chevron1"/>
    <dgm:cxn modelId="{8F934D57-D003-4372-A281-FF7DC3BE8498}" type="presParOf" srcId="{969B9449-EB62-004A-AE7D-D7A303333DF4}" destId="{D8155314-D07D-2946-8A04-D65718363346}" srcOrd="1" destOrd="0" presId="urn:microsoft.com/office/officeart/2005/8/layout/chevron1"/>
    <dgm:cxn modelId="{84375959-6AA2-4210-AA95-C70589D95729}" type="presParOf" srcId="{969B9449-EB62-004A-AE7D-D7A303333DF4}" destId="{84C65FA3-ECD9-FE40-AEC0-0C5743017D97}" srcOrd="2" destOrd="0" presId="urn:microsoft.com/office/officeart/2005/8/layout/chevron1"/>
    <dgm:cxn modelId="{209844F4-616E-4D95-BF7F-376F9E55BA6D}" type="presParOf" srcId="{969B9449-EB62-004A-AE7D-D7A303333DF4}" destId="{A05EFAFE-EA63-EE44-983B-C94A158471CD}" srcOrd="3" destOrd="0" presId="urn:microsoft.com/office/officeart/2005/8/layout/chevron1"/>
    <dgm:cxn modelId="{480724DE-BEC8-47F9-AF8A-72B49061B1EF}" type="presParOf" srcId="{969B9449-EB62-004A-AE7D-D7A303333DF4}" destId="{0416A98C-DF03-7B4F-852D-C492570DC610}" srcOrd="4" destOrd="0" presId="urn:microsoft.com/office/officeart/2005/8/layout/chevron1"/>
    <dgm:cxn modelId="{F77B4C11-A952-432C-BAFE-DA0AB1E86503}" type="presParOf" srcId="{969B9449-EB62-004A-AE7D-D7A303333DF4}" destId="{A5A1482F-0F9C-1D4C-8FE4-479BD14F47B8}" srcOrd="5" destOrd="0" presId="urn:microsoft.com/office/officeart/2005/8/layout/chevron1"/>
    <dgm:cxn modelId="{796C39E0-B2AB-4F8F-91F3-A8E33709F064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D3BC598-FC8D-4EBF-B87B-57ADAF8CA5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F69CB1-588A-4125-91CB-CFD4A0F7C754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Assumptions</a:t>
          </a:r>
          <a:endParaRPr lang="en-US" b="1" dirty="0">
            <a:solidFill>
              <a:srgbClr val="002060"/>
            </a:solidFill>
          </a:endParaRPr>
        </a:p>
      </dgm:t>
    </dgm:pt>
    <dgm:pt modelId="{1F94CCD7-C7A2-450E-8F4C-3365926F38E1}" type="parTrans" cxnId="{6238BF10-DEC8-4162-AD5D-C403515701EE}">
      <dgm:prSet/>
      <dgm:spPr/>
      <dgm:t>
        <a:bodyPr/>
        <a:lstStyle/>
        <a:p>
          <a:endParaRPr lang="en-US"/>
        </a:p>
      </dgm:t>
    </dgm:pt>
    <dgm:pt modelId="{9D123D4A-D3EC-4CFC-9155-E99C8B9B3970}" type="sibTrans" cxnId="{6238BF10-DEC8-4162-AD5D-C403515701EE}">
      <dgm:prSet/>
      <dgm:spPr/>
      <dgm:t>
        <a:bodyPr/>
        <a:lstStyle/>
        <a:p>
          <a:endParaRPr lang="en-US"/>
        </a:p>
      </dgm:t>
    </dgm:pt>
    <dgm:pt modelId="{6E73D2BF-8FCE-4415-A5BF-5C482C96AF02}">
      <dgm:prSet/>
      <dgm:spPr/>
      <dgm:t>
        <a:bodyPr/>
        <a:lstStyle/>
        <a:p>
          <a:pPr rtl="0"/>
          <a:r>
            <a:rPr lang="en-US" dirty="0" smtClean="0"/>
            <a:t>Accurate data since the launch time (January</a:t>
          </a:r>
          <a:r>
            <a:rPr lang="en-US" baseline="0" dirty="0" smtClean="0"/>
            <a:t> 2013)</a:t>
          </a:r>
          <a:endParaRPr lang="en-US" dirty="0"/>
        </a:p>
      </dgm:t>
    </dgm:pt>
    <dgm:pt modelId="{0F665719-A8D4-4555-AC16-84D5330ED9F9}" type="parTrans" cxnId="{669C1E06-8F1D-49B9-A3E1-70F105C49989}">
      <dgm:prSet/>
      <dgm:spPr/>
      <dgm:t>
        <a:bodyPr/>
        <a:lstStyle/>
        <a:p>
          <a:endParaRPr lang="en-US"/>
        </a:p>
      </dgm:t>
    </dgm:pt>
    <dgm:pt modelId="{2F5FB31C-2357-4AD8-9D82-F30B23018D39}" type="sibTrans" cxnId="{669C1E06-8F1D-49B9-A3E1-70F105C49989}">
      <dgm:prSet/>
      <dgm:spPr/>
      <dgm:t>
        <a:bodyPr/>
        <a:lstStyle/>
        <a:p>
          <a:endParaRPr lang="en-US"/>
        </a:p>
      </dgm:t>
    </dgm:pt>
    <dgm:pt modelId="{D18B077E-2B78-4457-97E9-69A89B809526}">
      <dgm:prSet/>
      <dgm:spPr/>
      <dgm:t>
        <a:bodyPr/>
        <a:lstStyle/>
        <a:p>
          <a:pPr rtl="0"/>
          <a:r>
            <a:rPr lang="en-US" dirty="0" smtClean="0"/>
            <a:t>The relationship between Net Sales In and Net Sales Out reflect the relationship between actual Sales In and actual Sales Out</a:t>
          </a:r>
          <a:endParaRPr lang="en-US" dirty="0"/>
        </a:p>
      </dgm:t>
    </dgm:pt>
    <dgm:pt modelId="{F82DB025-D2E2-4DF8-A8AB-8B12B54B7462}" type="parTrans" cxnId="{7824AD35-5479-4E4B-8F5F-68C34AF184D3}">
      <dgm:prSet/>
      <dgm:spPr/>
      <dgm:t>
        <a:bodyPr/>
        <a:lstStyle/>
        <a:p>
          <a:endParaRPr lang="en-US"/>
        </a:p>
      </dgm:t>
    </dgm:pt>
    <dgm:pt modelId="{C8F252AD-80C4-4AFD-855B-AAB289A8912E}" type="sibTrans" cxnId="{7824AD35-5479-4E4B-8F5F-68C34AF184D3}">
      <dgm:prSet/>
      <dgm:spPr/>
      <dgm:t>
        <a:bodyPr/>
        <a:lstStyle/>
        <a:p>
          <a:endParaRPr lang="en-US"/>
        </a:p>
      </dgm:t>
    </dgm:pt>
    <dgm:pt modelId="{560D0E98-63A9-4F85-8605-961008C4A0D7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Product</a:t>
          </a:r>
          <a:endParaRPr lang="en-US" b="1" dirty="0">
            <a:solidFill>
              <a:srgbClr val="002060"/>
            </a:solidFill>
          </a:endParaRPr>
        </a:p>
      </dgm:t>
    </dgm:pt>
    <dgm:pt modelId="{F977DC00-627F-4567-988E-E4F28001F012}" type="parTrans" cxnId="{A91C1F90-716E-4673-8553-EBF055D86486}">
      <dgm:prSet/>
      <dgm:spPr/>
      <dgm:t>
        <a:bodyPr/>
        <a:lstStyle/>
        <a:p>
          <a:endParaRPr lang="en-US"/>
        </a:p>
      </dgm:t>
    </dgm:pt>
    <dgm:pt modelId="{4F3B2AB9-43AC-4047-986F-2CE1A6EE74B5}" type="sibTrans" cxnId="{A91C1F90-716E-4673-8553-EBF055D86486}">
      <dgm:prSet/>
      <dgm:spPr/>
      <dgm:t>
        <a:bodyPr/>
        <a:lstStyle/>
        <a:p>
          <a:endParaRPr lang="en-US"/>
        </a:p>
      </dgm:t>
    </dgm:pt>
    <dgm:pt modelId="{0DEB1254-10D6-4C3C-9FE9-2E065D959374}">
      <dgm:prSet/>
      <dgm:spPr/>
      <dgm:t>
        <a:bodyPr/>
        <a:lstStyle/>
        <a:p>
          <a:pPr rtl="0"/>
          <a:r>
            <a:rPr lang="en-US" b="1" u="sng" dirty="0" smtClean="0"/>
            <a:t>Clustering SKUs based on physical characteristics </a:t>
          </a:r>
          <a:r>
            <a:rPr lang="en-US" dirty="0" smtClean="0"/>
            <a:t>(e.g. SKU type and pack size) helps identify Sales In and Sales out behavior. SKUs with irregular demand (e.g. extra large dogs) should be considered individually.</a:t>
          </a:r>
          <a:endParaRPr lang="en-US" dirty="0"/>
        </a:p>
      </dgm:t>
    </dgm:pt>
    <dgm:pt modelId="{6B77FB9D-4D22-42BF-B7F5-23031C2BBB57}" type="parTrans" cxnId="{611CDE15-A11A-484D-B6A2-8CC341B57D5B}">
      <dgm:prSet/>
      <dgm:spPr/>
      <dgm:t>
        <a:bodyPr/>
        <a:lstStyle/>
        <a:p>
          <a:endParaRPr lang="en-US"/>
        </a:p>
      </dgm:t>
    </dgm:pt>
    <dgm:pt modelId="{A0AA1C5A-11F9-4026-AB88-557097FFA196}" type="sibTrans" cxnId="{611CDE15-A11A-484D-B6A2-8CC341B57D5B}">
      <dgm:prSet/>
      <dgm:spPr/>
      <dgm:t>
        <a:bodyPr/>
        <a:lstStyle/>
        <a:p>
          <a:endParaRPr lang="en-US"/>
        </a:p>
      </dgm:t>
    </dgm:pt>
    <dgm:pt modelId="{CA9F6112-BC2C-4F41-9054-7FABE1D284F0}">
      <dgm:prSet/>
      <dgm:spPr/>
      <dgm:t>
        <a:bodyPr/>
        <a:lstStyle/>
        <a:p>
          <a:pPr rtl="0"/>
          <a:r>
            <a:rPr lang="en-US" dirty="0" smtClean="0"/>
            <a:t>With very few data points available, all three types of model result in the same Sales Out forecasts. </a:t>
          </a:r>
          <a:endParaRPr lang="en-US" dirty="0"/>
        </a:p>
      </dgm:t>
    </dgm:pt>
    <dgm:pt modelId="{3FFA5338-3664-4CD8-9FD3-2C1A332AE066}" type="parTrans" cxnId="{133C7A8F-0EDF-4663-A93D-203CDA0EAC5A}">
      <dgm:prSet/>
      <dgm:spPr/>
      <dgm:t>
        <a:bodyPr/>
        <a:lstStyle/>
        <a:p>
          <a:endParaRPr lang="en-US"/>
        </a:p>
      </dgm:t>
    </dgm:pt>
    <dgm:pt modelId="{40E2F461-1B28-4CC7-957D-B51C716FC73C}" type="sibTrans" cxnId="{133C7A8F-0EDF-4663-A93D-203CDA0EAC5A}">
      <dgm:prSet/>
      <dgm:spPr/>
      <dgm:t>
        <a:bodyPr/>
        <a:lstStyle/>
        <a:p>
          <a:endParaRPr lang="en-US"/>
        </a:p>
      </dgm:t>
    </dgm:pt>
    <dgm:pt modelId="{23C1D4AC-EBBE-4116-B21B-B59B10ED2F59}">
      <dgm:prSet/>
      <dgm:spPr/>
      <dgm:t>
        <a:bodyPr/>
        <a:lstStyle/>
        <a:p>
          <a:pPr rtl="0"/>
          <a:r>
            <a:rPr lang="en-US" b="1" dirty="0" smtClean="0">
              <a:solidFill>
                <a:srgbClr val="002060"/>
              </a:solidFill>
            </a:rPr>
            <a:t>Model</a:t>
          </a:r>
          <a:endParaRPr lang="en-US" b="1" dirty="0">
            <a:solidFill>
              <a:srgbClr val="002060"/>
            </a:solidFill>
          </a:endParaRPr>
        </a:p>
      </dgm:t>
    </dgm:pt>
    <dgm:pt modelId="{9C050676-7464-408E-939C-6D88CC68DD21}" type="sibTrans" cxnId="{4D1B4BE9-1697-49B3-9C5B-289845B3CBDB}">
      <dgm:prSet/>
      <dgm:spPr/>
      <dgm:t>
        <a:bodyPr/>
        <a:lstStyle/>
        <a:p>
          <a:endParaRPr lang="en-US"/>
        </a:p>
      </dgm:t>
    </dgm:pt>
    <dgm:pt modelId="{A80B9A40-2A77-47FB-9AD2-FCC5B372E272}" type="parTrans" cxnId="{4D1B4BE9-1697-49B3-9C5B-289845B3CBDB}">
      <dgm:prSet/>
      <dgm:spPr/>
      <dgm:t>
        <a:bodyPr/>
        <a:lstStyle/>
        <a:p>
          <a:endParaRPr lang="en-US"/>
        </a:p>
      </dgm:t>
    </dgm:pt>
    <dgm:pt modelId="{82B3D0A8-7B52-47EF-81DB-2F9C55B52123}">
      <dgm:prSet/>
      <dgm:spPr/>
      <dgm:t>
        <a:bodyPr/>
        <a:lstStyle/>
        <a:p>
          <a:pPr rtl="0"/>
          <a:r>
            <a:rPr lang="en-US" dirty="0" smtClean="0"/>
            <a:t>When forecasting Sales In, both </a:t>
          </a:r>
          <a:r>
            <a:rPr lang="en-US" b="1" u="sng" dirty="0" smtClean="0"/>
            <a:t>SKU-Level</a:t>
          </a:r>
          <a:r>
            <a:rPr lang="en-US" dirty="0" smtClean="0"/>
            <a:t> and </a:t>
          </a:r>
          <a:r>
            <a:rPr lang="en-US" b="1" u="sng" dirty="0" smtClean="0"/>
            <a:t>Unionized</a:t>
          </a:r>
          <a:r>
            <a:rPr lang="en-US" dirty="0" smtClean="0"/>
            <a:t> model work well. If a Cluster-Level model is needed, we recommend using the </a:t>
          </a:r>
          <a:r>
            <a:rPr lang="en-US" b="1" u="sng" dirty="0" smtClean="0"/>
            <a:t>Cluster-Level model by SKU size</a:t>
          </a:r>
          <a:r>
            <a:rPr lang="en-US" dirty="0" smtClean="0"/>
            <a:t>.</a:t>
          </a:r>
          <a:endParaRPr lang="en-US" dirty="0"/>
        </a:p>
      </dgm:t>
    </dgm:pt>
    <dgm:pt modelId="{1E77AA1B-7377-41BB-9934-E0E0A7C7E4B5}" type="parTrans" cxnId="{E9028477-73F1-4769-A2A3-90E1BA38450A}">
      <dgm:prSet/>
      <dgm:spPr/>
      <dgm:t>
        <a:bodyPr/>
        <a:lstStyle/>
        <a:p>
          <a:endParaRPr lang="en-US"/>
        </a:p>
      </dgm:t>
    </dgm:pt>
    <dgm:pt modelId="{509BA407-D6DB-4525-81C2-16C4C450CB17}" type="sibTrans" cxnId="{E9028477-73F1-4769-A2A3-90E1BA38450A}">
      <dgm:prSet/>
      <dgm:spPr/>
      <dgm:t>
        <a:bodyPr/>
        <a:lstStyle/>
        <a:p>
          <a:endParaRPr lang="en-US"/>
        </a:p>
      </dgm:t>
    </dgm:pt>
    <dgm:pt modelId="{ECDAC119-261C-47A2-BB46-C61DF370DE0E}">
      <dgm:prSet/>
      <dgm:spPr/>
      <dgm:t>
        <a:bodyPr/>
        <a:lstStyle/>
        <a:p>
          <a:pPr rtl="0"/>
          <a:r>
            <a:rPr lang="en-US" dirty="0" smtClean="0"/>
            <a:t>External market data might also be an useful factor. But due to the availability of data, it cannot be incorporated in the model.</a:t>
          </a:r>
          <a:endParaRPr lang="en-US" dirty="0"/>
        </a:p>
      </dgm:t>
    </dgm:pt>
    <dgm:pt modelId="{4DEB33A1-DCEE-4562-A71B-4166A11E127E}" type="parTrans" cxnId="{2C9071CC-F713-45D1-937A-BE51CD9D22E9}">
      <dgm:prSet/>
      <dgm:spPr/>
      <dgm:t>
        <a:bodyPr/>
        <a:lstStyle/>
        <a:p>
          <a:endParaRPr lang="en-US"/>
        </a:p>
      </dgm:t>
    </dgm:pt>
    <dgm:pt modelId="{805BE5B6-7430-4992-BB6E-3473B866535E}" type="sibTrans" cxnId="{2C9071CC-F713-45D1-937A-BE51CD9D22E9}">
      <dgm:prSet/>
      <dgm:spPr/>
      <dgm:t>
        <a:bodyPr/>
        <a:lstStyle/>
        <a:p>
          <a:endParaRPr lang="en-US"/>
        </a:p>
      </dgm:t>
    </dgm:pt>
    <dgm:pt modelId="{0D84A005-0441-4F06-90BD-176E2AED22C3}" type="pres">
      <dgm:prSet presAssocID="{0D3BC598-FC8D-4EBF-B87B-57ADAF8CA5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1393F30-7FD0-4252-9331-7F69EA8BD78B}" type="pres">
      <dgm:prSet presAssocID="{DFF69CB1-588A-4125-91CB-CFD4A0F7C754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D86D5F-1FF9-43C1-82AD-4C61BB6E0A27}" type="pres">
      <dgm:prSet presAssocID="{DFF69CB1-588A-4125-91CB-CFD4A0F7C754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C88C7-52EA-4961-8E39-9F8E8361D732}" type="pres">
      <dgm:prSet presAssocID="{560D0E98-63A9-4F85-8605-961008C4A0D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116FBF-45F2-4134-B3F3-5BCD40BCD1A7}" type="pres">
      <dgm:prSet presAssocID="{560D0E98-63A9-4F85-8605-961008C4A0D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3B202D-7E82-469B-92FD-702CF4D0C4A4}" type="pres">
      <dgm:prSet presAssocID="{23C1D4AC-EBBE-4116-B21B-B59B10ED2F5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D1D406-DD5D-4B94-859A-82C7F7A9686F}" type="pres">
      <dgm:prSet presAssocID="{23C1D4AC-EBBE-4116-B21B-B59B10ED2F5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598225A-DEBF-4531-BC37-17771594D66C}" type="presOf" srcId="{82B3D0A8-7B52-47EF-81DB-2F9C55B52123}" destId="{FED1D406-DD5D-4B94-859A-82C7F7A9686F}" srcOrd="0" destOrd="1" presId="urn:microsoft.com/office/officeart/2005/8/layout/vList2"/>
    <dgm:cxn modelId="{E9028477-73F1-4769-A2A3-90E1BA38450A}" srcId="{23C1D4AC-EBBE-4116-B21B-B59B10ED2F59}" destId="{82B3D0A8-7B52-47EF-81DB-2F9C55B52123}" srcOrd="1" destOrd="0" parTransId="{1E77AA1B-7377-41BB-9934-E0E0A7C7E4B5}" sibTransId="{509BA407-D6DB-4525-81C2-16C4C450CB17}"/>
    <dgm:cxn modelId="{7824AD35-5479-4E4B-8F5F-68C34AF184D3}" srcId="{DFF69CB1-588A-4125-91CB-CFD4A0F7C754}" destId="{D18B077E-2B78-4457-97E9-69A89B809526}" srcOrd="1" destOrd="0" parTransId="{F82DB025-D2E2-4DF8-A8AB-8B12B54B7462}" sibTransId="{C8F252AD-80C4-4AFD-855B-AAB289A8912E}"/>
    <dgm:cxn modelId="{29CDA4C3-FC79-44EF-83B8-2DC7F989A338}" type="presOf" srcId="{ECDAC119-261C-47A2-BB46-C61DF370DE0E}" destId="{FED1D406-DD5D-4B94-859A-82C7F7A9686F}" srcOrd="0" destOrd="2" presId="urn:microsoft.com/office/officeart/2005/8/layout/vList2"/>
    <dgm:cxn modelId="{611CDE15-A11A-484D-B6A2-8CC341B57D5B}" srcId="{560D0E98-63A9-4F85-8605-961008C4A0D7}" destId="{0DEB1254-10D6-4C3C-9FE9-2E065D959374}" srcOrd="0" destOrd="0" parTransId="{6B77FB9D-4D22-42BF-B7F5-23031C2BBB57}" sibTransId="{A0AA1C5A-11F9-4026-AB88-557097FFA196}"/>
    <dgm:cxn modelId="{D5302C09-D5D5-4FC5-8DDD-40F9E2BBF682}" type="presOf" srcId="{0D3BC598-FC8D-4EBF-B87B-57ADAF8CA568}" destId="{0D84A005-0441-4F06-90BD-176E2AED22C3}" srcOrd="0" destOrd="0" presId="urn:microsoft.com/office/officeart/2005/8/layout/vList2"/>
    <dgm:cxn modelId="{133C7A8F-0EDF-4663-A93D-203CDA0EAC5A}" srcId="{23C1D4AC-EBBE-4116-B21B-B59B10ED2F59}" destId="{CA9F6112-BC2C-4F41-9054-7FABE1D284F0}" srcOrd="0" destOrd="0" parTransId="{3FFA5338-3664-4CD8-9FD3-2C1A332AE066}" sibTransId="{40E2F461-1B28-4CC7-957D-B51C716FC73C}"/>
    <dgm:cxn modelId="{A89FA5A9-3134-48B1-8110-C03E83BA1753}" type="presOf" srcId="{CA9F6112-BC2C-4F41-9054-7FABE1D284F0}" destId="{FED1D406-DD5D-4B94-859A-82C7F7A9686F}" srcOrd="0" destOrd="0" presId="urn:microsoft.com/office/officeart/2005/8/layout/vList2"/>
    <dgm:cxn modelId="{669C1E06-8F1D-49B9-A3E1-70F105C49989}" srcId="{DFF69CB1-588A-4125-91CB-CFD4A0F7C754}" destId="{6E73D2BF-8FCE-4415-A5BF-5C482C96AF02}" srcOrd="0" destOrd="0" parTransId="{0F665719-A8D4-4555-AC16-84D5330ED9F9}" sibTransId="{2F5FB31C-2357-4AD8-9D82-F30B23018D39}"/>
    <dgm:cxn modelId="{6238BF10-DEC8-4162-AD5D-C403515701EE}" srcId="{0D3BC598-FC8D-4EBF-B87B-57ADAF8CA568}" destId="{DFF69CB1-588A-4125-91CB-CFD4A0F7C754}" srcOrd="0" destOrd="0" parTransId="{1F94CCD7-C7A2-450E-8F4C-3365926F38E1}" sibTransId="{9D123D4A-D3EC-4CFC-9155-E99C8B9B3970}"/>
    <dgm:cxn modelId="{2C9071CC-F713-45D1-937A-BE51CD9D22E9}" srcId="{23C1D4AC-EBBE-4116-B21B-B59B10ED2F59}" destId="{ECDAC119-261C-47A2-BB46-C61DF370DE0E}" srcOrd="2" destOrd="0" parTransId="{4DEB33A1-DCEE-4562-A71B-4166A11E127E}" sibTransId="{805BE5B6-7430-4992-BB6E-3473B866535E}"/>
    <dgm:cxn modelId="{9CE242DA-6EF3-411A-92FD-3EB714B24C3E}" type="presOf" srcId="{D18B077E-2B78-4457-97E9-69A89B809526}" destId="{EFD86D5F-1FF9-43C1-82AD-4C61BB6E0A27}" srcOrd="0" destOrd="1" presId="urn:microsoft.com/office/officeart/2005/8/layout/vList2"/>
    <dgm:cxn modelId="{18EBED2E-5976-4864-83CA-4C05EE00578F}" type="presOf" srcId="{23C1D4AC-EBBE-4116-B21B-B59B10ED2F59}" destId="{9E3B202D-7E82-469B-92FD-702CF4D0C4A4}" srcOrd="0" destOrd="0" presId="urn:microsoft.com/office/officeart/2005/8/layout/vList2"/>
    <dgm:cxn modelId="{49680484-AF4F-426C-BB8A-A0391E13EC42}" type="presOf" srcId="{560D0E98-63A9-4F85-8605-961008C4A0D7}" destId="{E50C88C7-52EA-4961-8E39-9F8E8361D732}" srcOrd="0" destOrd="0" presId="urn:microsoft.com/office/officeart/2005/8/layout/vList2"/>
    <dgm:cxn modelId="{A91C1F90-716E-4673-8553-EBF055D86486}" srcId="{0D3BC598-FC8D-4EBF-B87B-57ADAF8CA568}" destId="{560D0E98-63A9-4F85-8605-961008C4A0D7}" srcOrd="1" destOrd="0" parTransId="{F977DC00-627F-4567-988E-E4F28001F012}" sibTransId="{4F3B2AB9-43AC-4047-986F-2CE1A6EE74B5}"/>
    <dgm:cxn modelId="{4D1B4BE9-1697-49B3-9C5B-289845B3CBDB}" srcId="{0D3BC598-FC8D-4EBF-B87B-57ADAF8CA568}" destId="{23C1D4AC-EBBE-4116-B21B-B59B10ED2F59}" srcOrd="2" destOrd="0" parTransId="{A80B9A40-2A77-47FB-9AD2-FCC5B372E272}" sibTransId="{9C050676-7464-408E-939C-6D88CC68DD21}"/>
    <dgm:cxn modelId="{72278C71-EC1A-4088-996B-1C627DB08750}" type="presOf" srcId="{DFF69CB1-588A-4125-91CB-CFD4A0F7C754}" destId="{51393F30-7FD0-4252-9331-7F69EA8BD78B}" srcOrd="0" destOrd="0" presId="urn:microsoft.com/office/officeart/2005/8/layout/vList2"/>
    <dgm:cxn modelId="{613CF251-6FDD-407C-AD66-9D2E39932837}" type="presOf" srcId="{6E73D2BF-8FCE-4415-A5BF-5C482C96AF02}" destId="{EFD86D5F-1FF9-43C1-82AD-4C61BB6E0A27}" srcOrd="0" destOrd="0" presId="urn:microsoft.com/office/officeart/2005/8/layout/vList2"/>
    <dgm:cxn modelId="{D9B437D4-50C9-4D5C-8A17-87AEBD9CE701}" type="presOf" srcId="{0DEB1254-10D6-4C3C-9FE9-2E065D959374}" destId="{FF116FBF-45F2-4134-B3F3-5BCD40BCD1A7}" srcOrd="0" destOrd="0" presId="urn:microsoft.com/office/officeart/2005/8/layout/vList2"/>
    <dgm:cxn modelId="{B671B3B3-11C1-42A2-9B84-825F61C44299}" type="presParOf" srcId="{0D84A005-0441-4F06-90BD-176E2AED22C3}" destId="{51393F30-7FD0-4252-9331-7F69EA8BD78B}" srcOrd="0" destOrd="0" presId="urn:microsoft.com/office/officeart/2005/8/layout/vList2"/>
    <dgm:cxn modelId="{83A92047-898C-4E57-B526-C923F917209A}" type="presParOf" srcId="{0D84A005-0441-4F06-90BD-176E2AED22C3}" destId="{EFD86D5F-1FF9-43C1-82AD-4C61BB6E0A27}" srcOrd="1" destOrd="0" presId="urn:microsoft.com/office/officeart/2005/8/layout/vList2"/>
    <dgm:cxn modelId="{6AA599FC-52A9-41BC-BEEF-665622A4553C}" type="presParOf" srcId="{0D84A005-0441-4F06-90BD-176E2AED22C3}" destId="{E50C88C7-52EA-4961-8E39-9F8E8361D732}" srcOrd="2" destOrd="0" presId="urn:microsoft.com/office/officeart/2005/8/layout/vList2"/>
    <dgm:cxn modelId="{499FEA85-B5C5-485F-84DD-1F77DCE7F95B}" type="presParOf" srcId="{0D84A005-0441-4F06-90BD-176E2AED22C3}" destId="{FF116FBF-45F2-4134-B3F3-5BCD40BCD1A7}" srcOrd="3" destOrd="0" presId="urn:microsoft.com/office/officeart/2005/8/layout/vList2"/>
    <dgm:cxn modelId="{BE67C722-C0AE-4B8F-841F-2D63DF0FCD76}" type="presParOf" srcId="{0D84A005-0441-4F06-90BD-176E2AED22C3}" destId="{9E3B202D-7E82-469B-92FD-702CF4D0C4A4}" srcOrd="4" destOrd="0" presId="urn:microsoft.com/office/officeart/2005/8/layout/vList2"/>
    <dgm:cxn modelId="{4F3EDC64-30F7-49F1-AF03-539BF6278146}" type="presParOf" srcId="{0D84A005-0441-4F06-90BD-176E2AED22C3}" destId="{FED1D406-DD5D-4B94-859A-82C7F7A968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Recommendations</a:t>
          </a:r>
          <a:endParaRPr lang="en-US" sz="1300" b="1" dirty="0">
            <a:solidFill>
              <a:schemeClr val="tx1"/>
            </a:solidFill>
          </a:endParaRPr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 custLinFactX="32414" custLinFactNeighborX="100000" custLinFactNeighborY="2653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79F75D5-4E32-4DF8-B1D4-6F50673578DF}" type="presOf" srcId="{D756501E-4F80-4040-A736-599F31BFAA17}" destId="{0416A98C-DF03-7B4F-852D-C492570DC610}" srcOrd="0" destOrd="0" presId="urn:microsoft.com/office/officeart/2005/8/layout/chevron1"/>
    <dgm:cxn modelId="{4BBB0FE7-0C96-4FFD-B991-B6FE89AB0984}" type="presOf" srcId="{5CDBBFA1-0C3A-4047-A801-7DD85B203A16}" destId="{969B9449-EB62-004A-AE7D-D7A303333DF4}" srcOrd="0" destOrd="0" presId="urn:microsoft.com/office/officeart/2005/8/layout/chevron1"/>
    <dgm:cxn modelId="{EF5BD501-9023-473C-A34C-AEB4891B6681}" type="presOf" srcId="{56E37E7E-1052-D246-9FAE-6285EA782195}" destId="{84C65FA3-ECD9-FE40-AEC0-0C5743017D97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4AFA499-6CE0-47F4-B3E9-7493C038C5C7}" type="presOf" srcId="{86D1F09C-A800-0E4F-9E7C-1B85BDB4C7F6}" destId="{41B96FD5-984A-1240-B240-CCABCD2EF96C}" srcOrd="0" destOrd="0" presId="urn:microsoft.com/office/officeart/2005/8/layout/chevron1"/>
    <dgm:cxn modelId="{D21E10F5-842B-4D75-9FB3-2D0D5D8AB6AF}" type="presOf" srcId="{E32A0F1D-BE2E-CB45-81A8-F1142B6DBEC4}" destId="{A5250A3D-1236-B244-B15F-E7C23E06049D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F64029C5-E31C-422E-95FE-EABF7FA830F3}" type="presParOf" srcId="{969B9449-EB62-004A-AE7D-D7A303333DF4}" destId="{A5250A3D-1236-B244-B15F-E7C23E06049D}" srcOrd="0" destOrd="0" presId="urn:microsoft.com/office/officeart/2005/8/layout/chevron1"/>
    <dgm:cxn modelId="{B32CEA84-5EEC-4711-9759-C5B086BE38E4}" type="presParOf" srcId="{969B9449-EB62-004A-AE7D-D7A303333DF4}" destId="{D8155314-D07D-2946-8A04-D65718363346}" srcOrd="1" destOrd="0" presId="urn:microsoft.com/office/officeart/2005/8/layout/chevron1"/>
    <dgm:cxn modelId="{DBE54F12-A724-4E80-AD22-C8A07415D252}" type="presParOf" srcId="{969B9449-EB62-004A-AE7D-D7A303333DF4}" destId="{84C65FA3-ECD9-FE40-AEC0-0C5743017D97}" srcOrd="2" destOrd="0" presId="urn:microsoft.com/office/officeart/2005/8/layout/chevron1"/>
    <dgm:cxn modelId="{2EC17D22-0940-48C7-A3E9-562B16DDF55A}" type="presParOf" srcId="{969B9449-EB62-004A-AE7D-D7A303333DF4}" destId="{A05EFAFE-EA63-EE44-983B-C94A158471CD}" srcOrd="3" destOrd="0" presId="urn:microsoft.com/office/officeart/2005/8/layout/chevron1"/>
    <dgm:cxn modelId="{7276C18F-5B2F-48AD-B85E-7360977B5792}" type="presParOf" srcId="{969B9449-EB62-004A-AE7D-D7A303333DF4}" destId="{0416A98C-DF03-7B4F-852D-C492570DC610}" srcOrd="4" destOrd="0" presId="urn:microsoft.com/office/officeart/2005/8/layout/chevron1"/>
    <dgm:cxn modelId="{CFBC856B-42E4-4E1B-B4EF-FF42B83FF4C8}" type="presParOf" srcId="{969B9449-EB62-004A-AE7D-D7A303333DF4}" destId="{A5A1482F-0F9C-1D4C-8FE4-479BD14F47B8}" srcOrd="5" destOrd="0" presId="urn:microsoft.com/office/officeart/2005/8/layout/chevron1"/>
    <dgm:cxn modelId="{5DAE5ADD-0846-4CAF-95BC-3A1BD6D87AF7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0" dirty="0" smtClean="0">
              <a:solidFill>
                <a:schemeClr val="bg1"/>
              </a:solidFill>
            </a:rPr>
            <a:t>Overview</a:t>
          </a:r>
          <a:endParaRPr lang="en-US" sz="14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1E59A115-F2EF-9A47-9C2D-EDCB20173C5F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Objectives</a:t>
          </a:r>
          <a:endParaRPr lang="en-US" sz="1400" b="1" dirty="0">
            <a:solidFill>
              <a:schemeClr val="tx1"/>
            </a:solidFill>
          </a:endParaRPr>
        </a:p>
      </dgm:t>
    </dgm:pt>
    <dgm:pt modelId="{6D45F208-74C2-2149-BB09-7F14BD886382}" type="parTrans" cxnId="{9ACA6CFE-E7D0-4243-88AE-3DB64F0F4DFE}">
      <dgm:prSet/>
      <dgm:spPr/>
      <dgm:t>
        <a:bodyPr/>
        <a:lstStyle/>
        <a:p>
          <a:endParaRPr lang="en-US" sz="1800"/>
        </a:p>
      </dgm:t>
    </dgm:pt>
    <dgm:pt modelId="{358EEF80-72D3-2843-8C8E-C5323AB55438}" type="sibTrans" cxnId="{9ACA6CFE-E7D0-4243-88AE-3DB64F0F4DFE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2FD85D0F-C6FC-3940-BCAE-DB8D4697E03C}" type="pres">
      <dgm:prSet presAssocID="{1E59A115-F2EF-9A47-9C2D-EDCB20173C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268D6-3FE2-7C4F-BE8B-58027FEB22CB}" type="pres">
      <dgm:prSet presAssocID="{358EEF80-72D3-2843-8C8E-C5323AB55438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91784A-5A12-4F21-9013-3822D20534A8}" type="presOf" srcId="{56E37E7E-1052-D246-9FAE-6285EA782195}" destId="{84C65FA3-ECD9-FE40-AEC0-0C5743017D97}" srcOrd="0" destOrd="0" presId="urn:microsoft.com/office/officeart/2005/8/layout/chevron1"/>
    <dgm:cxn modelId="{E08A47C7-63F2-4F7D-B098-B39F02ADED2E}" type="presOf" srcId="{1E59A115-F2EF-9A47-9C2D-EDCB20173C5F}" destId="{2FD85D0F-C6FC-3940-BCAE-DB8D4697E03C}" srcOrd="0" destOrd="0" presId="urn:microsoft.com/office/officeart/2005/8/layout/chevron1"/>
    <dgm:cxn modelId="{C51E9916-9761-424A-915B-36A4AA85052C}" type="presOf" srcId="{E32A0F1D-BE2E-CB45-81A8-F1142B6DBEC4}" destId="{A5250A3D-1236-B244-B15F-E7C23E06049D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2" destOrd="0" parTransId="{720C097C-72F1-BD4D-8EF4-E947A8FE662A}" sibTransId="{312091CD-3FEA-B042-8A1B-D732AF9E8FC0}"/>
    <dgm:cxn modelId="{99A0E358-2DC2-4913-B16F-BC97D304D98D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4" destOrd="0" parTransId="{7DF275FE-3F71-A54F-9E14-5871BA754DB7}" sibTransId="{8B077610-FCF8-914F-8DAF-401403D8E11D}"/>
    <dgm:cxn modelId="{9ACA6CFE-E7D0-4243-88AE-3DB64F0F4DFE}" srcId="{5CDBBFA1-0C3A-4047-A801-7DD85B203A16}" destId="{1E59A115-F2EF-9A47-9C2D-EDCB20173C5F}" srcOrd="1" destOrd="0" parTransId="{6D45F208-74C2-2149-BB09-7F14BD886382}" sibTransId="{358EEF80-72D3-2843-8C8E-C5323AB55438}"/>
    <dgm:cxn modelId="{D156E73D-8F59-4F34-A995-C539808F96D3}" type="presOf" srcId="{86D1F09C-A800-0E4F-9E7C-1B85BDB4C7F6}" destId="{41B96FD5-984A-1240-B240-CCABCD2EF96C}" srcOrd="0" destOrd="0" presId="urn:microsoft.com/office/officeart/2005/8/layout/chevron1"/>
    <dgm:cxn modelId="{9AFDA8BC-D4EC-0D47-A494-FDFDE29A8247}" srcId="{5CDBBFA1-0C3A-4047-A801-7DD85B203A16}" destId="{D756501E-4F80-4040-A736-599F31BFAA17}" srcOrd="3" destOrd="0" parTransId="{41A8BD1F-4D51-C54C-903A-3B44CDCC2B4F}" sibTransId="{A763A6DC-497E-1145-87F4-B910C9028059}"/>
    <dgm:cxn modelId="{2E516206-58F1-4507-8B0B-FECAD4FDD5FF}" type="presOf" srcId="{D756501E-4F80-4040-A736-599F31BFAA17}" destId="{0416A98C-DF03-7B4F-852D-C492570DC610}" srcOrd="0" destOrd="0" presId="urn:microsoft.com/office/officeart/2005/8/layout/chevron1"/>
    <dgm:cxn modelId="{FA7CFFE4-37EC-4667-8FCE-29A7A8B1AD3C}" type="presParOf" srcId="{969B9449-EB62-004A-AE7D-D7A303333DF4}" destId="{A5250A3D-1236-B244-B15F-E7C23E06049D}" srcOrd="0" destOrd="0" presId="urn:microsoft.com/office/officeart/2005/8/layout/chevron1"/>
    <dgm:cxn modelId="{3ACCC296-E59E-49E2-9726-F759EBBE1763}" type="presParOf" srcId="{969B9449-EB62-004A-AE7D-D7A303333DF4}" destId="{D8155314-D07D-2946-8A04-D65718363346}" srcOrd="1" destOrd="0" presId="urn:microsoft.com/office/officeart/2005/8/layout/chevron1"/>
    <dgm:cxn modelId="{66E80936-C9EF-496C-BF47-8786DDFC0EA1}" type="presParOf" srcId="{969B9449-EB62-004A-AE7D-D7A303333DF4}" destId="{2FD85D0F-C6FC-3940-BCAE-DB8D4697E03C}" srcOrd="2" destOrd="0" presId="urn:microsoft.com/office/officeart/2005/8/layout/chevron1"/>
    <dgm:cxn modelId="{B7AE279A-7B47-4BF3-A43A-479CAA29F359}" type="presParOf" srcId="{969B9449-EB62-004A-AE7D-D7A303333DF4}" destId="{48C268D6-3FE2-7C4F-BE8B-58027FEB22CB}" srcOrd="3" destOrd="0" presId="urn:microsoft.com/office/officeart/2005/8/layout/chevron1"/>
    <dgm:cxn modelId="{D7BAE700-C63F-4409-B8B1-2A3F1A04AE45}" type="presParOf" srcId="{969B9449-EB62-004A-AE7D-D7A303333DF4}" destId="{84C65FA3-ECD9-FE40-AEC0-0C5743017D97}" srcOrd="4" destOrd="0" presId="urn:microsoft.com/office/officeart/2005/8/layout/chevron1"/>
    <dgm:cxn modelId="{E326DDCA-1CE2-4D3D-96C5-27C24C024175}" type="presParOf" srcId="{969B9449-EB62-004A-AE7D-D7A303333DF4}" destId="{A05EFAFE-EA63-EE44-983B-C94A158471CD}" srcOrd="5" destOrd="0" presId="urn:microsoft.com/office/officeart/2005/8/layout/chevron1"/>
    <dgm:cxn modelId="{0E8D3F5C-A5E1-4ABC-9EDD-596C46DC9071}" type="presParOf" srcId="{969B9449-EB62-004A-AE7D-D7A303333DF4}" destId="{0416A98C-DF03-7B4F-852D-C492570DC610}" srcOrd="6" destOrd="0" presId="urn:microsoft.com/office/officeart/2005/8/layout/chevron1"/>
    <dgm:cxn modelId="{B1ED2CBB-F798-48DF-B43D-163E41887CB6}" type="presParOf" srcId="{969B9449-EB62-004A-AE7D-D7A303333DF4}" destId="{A5A1482F-0F9C-1D4C-8FE4-479BD14F47B8}" srcOrd="7" destOrd="0" presId="urn:microsoft.com/office/officeart/2005/8/layout/chevron1"/>
    <dgm:cxn modelId="{782912A8-7C55-46FF-9B72-621D6061FFF0}" type="presParOf" srcId="{969B9449-EB62-004A-AE7D-D7A303333DF4}" destId="{41B96FD5-984A-1240-B240-CCABCD2EF96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Overview</a:t>
          </a:r>
          <a:endParaRPr lang="en-US" sz="1400" b="1" dirty="0">
            <a:solidFill>
              <a:schemeClr val="tx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1E59A115-F2EF-9A47-9C2D-EDCB20173C5F}">
      <dgm:prSet phldrT="[Text]" custT="1"/>
      <dgm:spPr/>
      <dgm:t>
        <a:bodyPr/>
        <a:lstStyle/>
        <a:p>
          <a:r>
            <a:rPr lang="en-US" sz="1200" dirty="0" smtClean="0"/>
            <a:t>Objectives</a:t>
          </a:r>
          <a:endParaRPr lang="en-US" sz="1200" dirty="0"/>
        </a:p>
      </dgm:t>
    </dgm:pt>
    <dgm:pt modelId="{6D45F208-74C2-2149-BB09-7F14BD886382}" type="parTrans" cxnId="{9ACA6CFE-E7D0-4243-88AE-3DB64F0F4DFE}">
      <dgm:prSet/>
      <dgm:spPr/>
      <dgm:t>
        <a:bodyPr/>
        <a:lstStyle/>
        <a:p>
          <a:endParaRPr lang="en-US" sz="1800"/>
        </a:p>
      </dgm:t>
    </dgm:pt>
    <dgm:pt modelId="{358EEF80-72D3-2843-8C8E-C5323AB55438}" type="sibTrans" cxnId="{9ACA6CFE-E7D0-4243-88AE-3DB64F0F4DFE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2FD85D0F-C6FC-3940-BCAE-DB8D4697E03C}" type="pres">
      <dgm:prSet presAssocID="{1E59A115-F2EF-9A47-9C2D-EDCB20173C5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268D6-3FE2-7C4F-BE8B-58027FEB22CB}" type="pres">
      <dgm:prSet presAssocID="{358EEF80-72D3-2843-8C8E-C5323AB55438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CA6CFE-E7D0-4243-88AE-3DB64F0F4DFE}" srcId="{5CDBBFA1-0C3A-4047-A801-7DD85B203A16}" destId="{1E59A115-F2EF-9A47-9C2D-EDCB20173C5F}" srcOrd="1" destOrd="0" parTransId="{6D45F208-74C2-2149-BB09-7F14BD886382}" sibTransId="{358EEF80-72D3-2843-8C8E-C5323AB55438}"/>
    <dgm:cxn modelId="{B4037B5E-3C0A-E545-9942-E09A732C049C}" type="presOf" srcId="{D756501E-4F80-4040-A736-599F31BFAA17}" destId="{0416A98C-DF03-7B4F-852D-C492570DC610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AFDA8BC-D4EC-0D47-A494-FDFDE29A8247}" srcId="{5CDBBFA1-0C3A-4047-A801-7DD85B203A16}" destId="{D756501E-4F80-4040-A736-599F31BFAA17}" srcOrd="3" destOrd="0" parTransId="{41A8BD1F-4D51-C54C-903A-3B44CDCC2B4F}" sibTransId="{A763A6DC-497E-1145-87F4-B910C9028059}"/>
    <dgm:cxn modelId="{E39CCE79-F5A9-9343-9E17-39AE0CFA2521}" type="presOf" srcId="{56E37E7E-1052-D246-9FAE-6285EA782195}" destId="{84C65FA3-ECD9-FE40-AEC0-0C5743017D97}" srcOrd="0" destOrd="0" presId="urn:microsoft.com/office/officeart/2005/8/layout/chevron1"/>
    <dgm:cxn modelId="{BCED1E84-C674-ED4E-BA49-F45DA6FF65ED}" type="presOf" srcId="{1E59A115-F2EF-9A47-9C2D-EDCB20173C5F}" destId="{2FD85D0F-C6FC-3940-BCAE-DB8D4697E03C}" srcOrd="0" destOrd="0" presId="urn:microsoft.com/office/officeart/2005/8/layout/chevron1"/>
    <dgm:cxn modelId="{9E4D4536-0EB3-D94C-9DDD-D17062BEA067}" srcId="{5CDBBFA1-0C3A-4047-A801-7DD85B203A16}" destId="{56E37E7E-1052-D246-9FAE-6285EA782195}" srcOrd="2" destOrd="0" parTransId="{720C097C-72F1-BD4D-8EF4-E947A8FE662A}" sibTransId="{312091CD-3FEA-B042-8A1B-D732AF9E8FC0}"/>
    <dgm:cxn modelId="{FBA4F676-66E3-D348-8098-B7EEF14D724C}" type="presOf" srcId="{5CDBBFA1-0C3A-4047-A801-7DD85B203A16}" destId="{969B9449-EB62-004A-AE7D-D7A303333DF4}" srcOrd="0" destOrd="0" presId="urn:microsoft.com/office/officeart/2005/8/layout/chevron1"/>
    <dgm:cxn modelId="{C7B7ADD3-C379-0541-89E0-FB4F6E4B188E}" srcId="{5CDBBFA1-0C3A-4047-A801-7DD85B203A16}" destId="{86D1F09C-A800-0E4F-9E7C-1B85BDB4C7F6}" srcOrd="4" destOrd="0" parTransId="{7DF275FE-3F71-A54F-9E14-5871BA754DB7}" sibTransId="{8B077610-FCF8-914F-8DAF-401403D8E11D}"/>
    <dgm:cxn modelId="{93C48EF1-69D8-5140-8529-E909572F834C}" type="presOf" srcId="{86D1F09C-A800-0E4F-9E7C-1B85BDB4C7F6}" destId="{41B96FD5-984A-1240-B240-CCABCD2EF96C}" srcOrd="0" destOrd="0" presId="urn:microsoft.com/office/officeart/2005/8/layout/chevron1"/>
    <dgm:cxn modelId="{F85B8829-3C2E-DE41-B946-7C5A0B215920}" type="presOf" srcId="{E32A0F1D-BE2E-CB45-81A8-F1142B6DBEC4}" destId="{A5250A3D-1236-B244-B15F-E7C23E06049D}" srcOrd="0" destOrd="0" presId="urn:microsoft.com/office/officeart/2005/8/layout/chevron1"/>
    <dgm:cxn modelId="{7C5F87D2-DA1F-2A40-B0B4-F0650C1C27BC}" type="presParOf" srcId="{969B9449-EB62-004A-AE7D-D7A303333DF4}" destId="{A5250A3D-1236-B244-B15F-E7C23E06049D}" srcOrd="0" destOrd="0" presId="urn:microsoft.com/office/officeart/2005/8/layout/chevron1"/>
    <dgm:cxn modelId="{E0C0DE52-0036-8B41-A26B-9D9F2E995779}" type="presParOf" srcId="{969B9449-EB62-004A-AE7D-D7A303333DF4}" destId="{D8155314-D07D-2946-8A04-D65718363346}" srcOrd="1" destOrd="0" presId="urn:microsoft.com/office/officeart/2005/8/layout/chevron1"/>
    <dgm:cxn modelId="{8BB6B3D3-7D37-FA44-AD57-55778E61AF85}" type="presParOf" srcId="{969B9449-EB62-004A-AE7D-D7A303333DF4}" destId="{2FD85D0F-C6FC-3940-BCAE-DB8D4697E03C}" srcOrd="2" destOrd="0" presId="urn:microsoft.com/office/officeart/2005/8/layout/chevron1"/>
    <dgm:cxn modelId="{CAB61DC7-580B-6744-A23A-D4E4A0FEF9A0}" type="presParOf" srcId="{969B9449-EB62-004A-AE7D-D7A303333DF4}" destId="{48C268D6-3FE2-7C4F-BE8B-58027FEB22CB}" srcOrd="3" destOrd="0" presId="urn:microsoft.com/office/officeart/2005/8/layout/chevron1"/>
    <dgm:cxn modelId="{DFA282B2-618C-0547-A4CB-B8E39B464872}" type="presParOf" srcId="{969B9449-EB62-004A-AE7D-D7A303333DF4}" destId="{84C65FA3-ECD9-FE40-AEC0-0C5743017D97}" srcOrd="4" destOrd="0" presId="urn:microsoft.com/office/officeart/2005/8/layout/chevron1"/>
    <dgm:cxn modelId="{C9A6B3AB-36F6-E040-997C-26ED1BE2E971}" type="presParOf" srcId="{969B9449-EB62-004A-AE7D-D7A303333DF4}" destId="{A05EFAFE-EA63-EE44-983B-C94A158471CD}" srcOrd="5" destOrd="0" presId="urn:microsoft.com/office/officeart/2005/8/layout/chevron1"/>
    <dgm:cxn modelId="{49DE56BB-C1D8-BD41-BDC9-1898B0DB2444}" type="presParOf" srcId="{969B9449-EB62-004A-AE7D-D7A303333DF4}" destId="{0416A98C-DF03-7B4F-852D-C492570DC610}" srcOrd="6" destOrd="0" presId="urn:microsoft.com/office/officeart/2005/8/layout/chevron1"/>
    <dgm:cxn modelId="{85E80F54-3D6C-2A4E-A52C-10DA9DB9210E}" type="presParOf" srcId="{969B9449-EB62-004A-AE7D-D7A303333DF4}" destId="{A5A1482F-0F9C-1D4C-8FE4-479BD14F47B8}" srcOrd="7" destOrd="0" presId="urn:microsoft.com/office/officeart/2005/8/layout/chevron1"/>
    <dgm:cxn modelId="{F862E249-D75E-1145-8F54-A80BC05C376F}" type="presParOf" srcId="{969B9449-EB62-004A-AE7D-D7A303333DF4}" destId="{41B96FD5-984A-1240-B240-CCABCD2EF96C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1" dirty="0" smtClean="0">
              <a:solidFill>
                <a:schemeClr val="tx1"/>
              </a:solidFill>
            </a:rPr>
            <a:t>Overview</a:t>
          </a:r>
          <a:endParaRPr lang="en-US" sz="1400" b="1" dirty="0">
            <a:solidFill>
              <a:schemeClr val="tx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200" dirty="0" smtClean="0"/>
            <a:t>Methodology</a:t>
          </a:r>
          <a:endParaRPr lang="en-US" sz="1200" dirty="0"/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A3B6E6-FDB4-42E2-B82A-23189A47C146}" type="presOf" srcId="{86D1F09C-A800-0E4F-9E7C-1B85BDB4C7F6}" destId="{41B96FD5-984A-1240-B240-CCABCD2EF96C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16BAFD50-08CE-4A58-8B9B-89BA1BA75669}" type="presOf" srcId="{D756501E-4F80-4040-A736-599F31BFAA17}" destId="{0416A98C-DF03-7B4F-852D-C492570DC610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A3B4B34-4DF1-4A2C-8083-871BA2799407}" type="presOf" srcId="{5CDBBFA1-0C3A-4047-A801-7DD85B203A16}" destId="{969B9449-EB62-004A-AE7D-D7A303333DF4}" srcOrd="0" destOrd="0" presId="urn:microsoft.com/office/officeart/2005/8/layout/chevron1"/>
    <dgm:cxn modelId="{89E2CFD2-6C5C-484E-BC35-2FBDE13CF9AE}" type="presOf" srcId="{E32A0F1D-BE2E-CB45-81A8-F1142B6DBEC4}" destId="{A5250A3D-1236-B244-B15F-E7C23E06049D}" srcOrd="0" destOrd="0" presId="urn:microsoft.com/office/officeart/2005/8/layout/chevron1"/>
    <dgm:cxn modelId="{72ED0FDC-2624-43FD-AE1E-1AE7DA0BD6BD}" type="presOf" srcId="{56E37E7E-1052-D246-9FAE-6285EA782195}" destId="{84C65FA3-ECD9-FE40-AEC0-0C5743017D97}" srcOrd="0" destOrd="0" presId="urn:microsoft.com/office/officeart/2005/8/layout/chevron1"/>
    <dgm:cxn modelId="{9645497F-3DEA-4201-848D-DC6A12599ED6}" type="presParOf" srcId="{969B9449-EB62-004A-AE7D-D7A303333DF4}" destId="{A5250A3D-1236-B244-B15F-E7C23E06049D}" srcOrd="0" destOrd="0" presId="urn:microsoft.com/office/officeart/2005/8/layout/chevron1"/>
    <dgm:cxn modelId="{2509347B-FF1E-49E8-B559-D6F6DA660B96}" type="presParOf" srcId="{969B9449-EB62-004A-AE7D-D7A303333DF4}" destId="{D8155314-D07D-2946-8A04-D65718363346}" srcOrd="1" destOrd="0" presId="urn:microsoft.com/office/officeart/2005/8/layout/chevron1"/>
    <dgm:cxn modelId="{22F0A087-2D93-44B4-B1E5-9DD925AD30CD}" type="presParOf" srcId="{969B9449-EB62-004A-AE7D-D7A303333DF4}" destId="{84C65FA3-ECD9-FE40-AEC0-0C5743017D97}" srcOrd="2" destOrd="0" presId="urn:microsoft.com/office/officeart/2005/8/layout/chevron1"/>
    <dgm:cxn modelId="{8AFDE874-BC0C-45DE-944E-F3429CA6A411}" type="presParOf" srcId="{969B9449-EB62-004A-AE7D-D7A303333DF4}" destId="{A05EFAFE-EA63-EE44-983B-C94A158471CD}" srcOrd="3" destOrd="0" presId="urn:microsoft.com/office/officeart/2005/8/layout/chevron1"/>
    <dgm:cxn modelId="{23DB9023-8E15-4D29-A857-8087E9D96AC8}" type="presParOf" srcId="{969B9449-EB62-004A-AE7D-D7A303333DF4}" destId="{0416A98C-DF03-7B4F-852D-C492570DC610}" srcOrd="4" destOrd="0" presId="urn:microsoft.com/office/officeart/2005/8/layout/chevron1"/>
    <dgm:cxn modelId="{8BF5E35E-CE2D-44F5-A50B-38AB46C0F086}" type="presParOf" srcId="{969B9449-EB62-004A-AE7D-D7A303333DF4}" destId="{A5A1482F-0F9C-1D4C-8FE4-479BD14F47B8}" srcOrd="5" destOrd="0" presId="urn:microsoft.com/office/officeart/2005/8/layout/chevron1"/>
    <dgm:cxn modelId="{C5446E94-EB04-4C4D-8927-60B136670AA4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0" dirty="0" smtClean="0">
              <a:solidFill>
                <a:schemeClr val="bg1"/>
              </a:solidFill>
            </a:rPr>
            <a:t>Overview</a:t>
          </a:r>
          <a:endParaRPr lang="en-US" sz="14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A1E132-BB6D-4F2A-AAF9-A33E6D531F3A}" type="presOf" srcId="{E32A0F1D-BE2E-CB45-81A8-F1142B6DBEC4}" destId="{A5250A3D-1236-B244-B15F-E7C23E06049D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B77DBF98-CF87-4E61-9B94-161B9B4F6CD4}" type="presOf" srcId="{86D1F09C-A800-0E4F-9E7C-1B85BDB4C7F6}" destId="{41B96FD5-984A-1240-B240-CCABCD2EF96C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4F0BED64-5CF4-4B45-ADCE-1CD9C7460FC9}" type="presOf" srcId="{D756501E-4F80-4040-A736-599F31BFAA17}" destId="{0416A98C-DF03-7B4F-852D-C492570DC610}" srcOrd="0" destOrd="0" presId="urn:microsoft.com/office/officeart/2005/8/layout/chevron1"/>
    <dgm:cxn modelId="{D4FD783E-1198-4E83-A87D-A72797D14A32}" type="presOf" srcId="{5CDBBFA1-0C3A-4047-A801-7DD85B203A16}" destId="{969B9449-EB62-004A-AE7D-D7A303333DF4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4E3829E7-7D31-42DA-B533-E20550DFD890}" type="presOf" srcId="{56E37E7E-1052-D246-9FAE-6285EA782195}" destId="{84C65FA3-ECD9-FE40-AEC0-0C5743017D97}" srcOrd="0" destOrd="0" presId="urn:microsoft.com/office/officeart/2005/8/layout/chevron1"/>
    <dgm:cxn modelId="{C1B30AA4-432A-40C0-A425-37F24666F3D3}" type="presParOf" srcId="{969B9449-EB62-004A-AE7D-D7A303333DF4}" destId="{A5250A3D-1236-B244-B15F-E7C23E06049D}" srcOrd="0" destOrd="0" presId="urn:microsoft.com/office/officeart/2005/8/layout/chevron1"/>
    <dgm:cxn modelId="{9F514A0D-F439-46A6-BBB1-D42669DBEF19}" type="presParOf" srcId="{969B9449-EB62-004A-AE7D-D7A303333DF4}" destId="{D8155314-D07D-2946-8A04-D65718363346}" srcOrd="1" destOrd="0" presId="urn:microsoft.com/office/officeart/2005/8/layout/chevron1"/>
    <dgm:cxn modelId="{CC603924-324C-4630-A5D0-E99A5878CDB2}" type="presParOf" srcId="{969B9449-EB62-004A-AE7D-D7A303333DF4}" destId="{84C65FA3-ECD9-FE40-AEC0-0C5743017D97}" srcOrd="2" destOrd="0" presId="urn:microsoft.com/office/officeart/2005/8/layout/chevron1"/>
    <dgm:cxn modelId="{27F65447-134D-4D4D-9788-F8C493D7FDB4}" type="presParOf" srcId="{969B9449-EB62-004A-AE7D-D7A303333DF4}" destId="{A05EFAFE-EA63-EE44-983B-C94A158471CD}" srcOrd="3" destOrd="0" presId="urn:microsoft.com/office/officeart/2005/8/layout/chevron1"/>
    <dgm:cxn modelId="{737368F5-9A30-49F4-BED0-BA498D4C7D92}" type="presParOf" srcId="{969B9449-EB62-004A-AE7D-D7A303333DF4}" destId="{0416A98C-DF03-7B4F-852D-C492570DC610}" srcOrd="4" destOrd="0" presId="urn:microsoft.com/office/officeart/2005/8/layout/chevron1"/>
    <dgm:cxn modelId="{FE8D9903-5CC4-4F22-856A-F91A0BB6DC6F}" type="presParOf" srcId="{969B9449-EB62-004A-AE7D-D7A303333DF4}" destId="{A5A1482F-0F9C-1D4C-8FE4-479BD14F47B8}" srcOrd="5" destOrd="0" presId="urn:microsoft.com/office/officeart/2005/8/layout/chevron1"/>
    <dgm:cxn modelId="{ACFB80C3-ADC7-4FBF-A93E-2858A332BE85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400" b="0" dirty="0" smtClean="0">
              <a:solidFill>
                <a:schemeClr val="bg1"/>
              </a:solidFill>
            </a:rPr>
            <a:t>Overview</a:t>
          </a:r>
          <a:endParaRPr lang="en-US" sz="14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8A28551-DEA4-4FB9-9F68-8397BA8848AA}" type="presOf" srcId="{56E37E7E-1052-D246-9FAE-6285EA782195}" destId="{84C65FA3-ECD9-FE40-AEC0-0C5743017D97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FED0080F-3D1C-4BBB-8957-4B8197280D23}" type="presOf" srcId="{5CDBBFA1-0C3A-4047-A801-7DD85B203A16}" destId="{969B9449-EB62-004A-AE7D-D7A303333DF4}" srcOrd="0" destOrd="0" presId="urn:microsoft.com/office/officeart/2005/8/layout/chevron1"/>
    <dgm:cxn modelId="{1993E213-7A78-4A74-B4BB-F8C6D44640F5}" type="presOf" srcId="{E32A0F1D-BE2E-CB45-81A8-F1142B6DBEC4}" destId="{A5250A3D-1236-B244-B15F-E7C23E06049D}" srcOrd="0" destOrd="0" presId="urn:microsoft.com/office/officeart/2005/8/layout/chevron1"/>
    <dgm:cxn modelId="{FC8D39EF-5FF0-4687-9082-9E59591DB38E}" type="presOf" srcId="{86D1F09C-A800-0E4F-9E7C-1B85BDB4C7F6}" destId="{41B96FD5-984A-1240-B240-CCABCD2EF96C}" srcOrd="0" destOrd="0" presId="urn:microsoft.com/office/officeart/2005/8/layout/chevron1"/>
    <dgm:cxn modelId="{E5A4002A-77DE-4B58-86A6-9BA568166D6D}" type="presOf" srcId="{D756501E-4F80-4040-A736-599F31BFAA17}" destId="{0416A98C-DF03-7B4F-852D-C492570DC610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B37881FA-B10A-4FB1-AD34-0D5A73C32076}" type="presParOf" srcId="{969B9449-EB62-004A-AE7D-D7A303333DF4}" destId="{A5250A3D-1236-B244-B15F-E7C23E06049D}" srcOrd="0" destOrd="0" presId="urn:microsoft.com/office/officeart/2005/8/layout/chevron1"/>
    <dgm:cxn modelId="{1DDB595D-BC20-46B4-81E8-87AB26B7EB87}" type="presParOf" srcId="{969B9449-EB62-004A-AE7D-D7A303333DF4}" destId="{D8155314-D07D-2946-8A04-D65718363346}" srcOrd="1" destOrd="0" presId="urn:microsoft.com/office/officeart/2005/8/layout/chevron1"/>
    <dgm:cxn modelId="{E107F9BC-8F08-4A8C-BACA-30AA169065F0}" type="presParOf" srcId="{969B9449-EB62-004A-AE7D-D7A303333DF4}" destId="{84C65FA3-ECD9-FE40-AEC0-0C5743017D97}" srcOrd="2" destOrd="0" presId="urn:microsoft.com/office/officeart/2005/8/layout/chevron1"/>
    <dgm:cxn modelId="{466F88AD-69CE-402C-B427-0A625F05150B}" type="presParOf" srcId="{969B9449-EB62-004A-AE7D-D7A303333DF4}" destId="{A05EFAFE-EA63-EE44-983B-C94A158471CD}" srcOrd="3" destOrd="0" presId="urn:microsoft.com/office/officeart/2005/8/layout/chevron1"/>
    <dgm:cxn modelId="{18B20409-9F80-45D0-B25B-CA7A57CC6EE4}" type="presParOf" srcId="{969B9449-EB62-004A-AE7D-D7A303333DF4}" destId="{0416A98C-DF03-7B4F-852D-C492570DC610}" srcOrd="4" destOrd="0" presId="urn:microsoft.com/office/officeart/2005/8/layout/chevron1"/>
    <dgm:cxn modelId="{CC06251B-8CB3-4D75-A8C5-93A82D558123}" type="presParOf" srcId="{969B9449-EB62-004A-AE7D-D7A303333DF4}" destId="{A5A1482F-0F9C-1D4C-8FE4-479BD14F47B8}" srcOrd="5" destOrd="0" presId="urn:microsoft.com/office/officeart/2005/8/layout/chevron1"/>
    <dgm:cxn modelId="{1CCF138A-3A70-4075-B5F9-F66A7816C1EA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8B92187-AC93-4B85-AD64-C60F845156B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19197C-0F51-4DE3-BA7B-87E9A9073A7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Sales In </a:t>
          </a:r>
          <a:endParaRPr lang="en-US" b="1" dirty="0">
            <a:solidFill>
              <a:schemeClr val="tx1"/>
            </a:solidFill>
          </a:endParaRPr>
        </a:p>
      </dgm:t>
    </dgm:pt>
    <dgm:pt modelId="{1B7D40DD-FB91-4346-83A4-03CAF234B282}" type="parTrans" cxnId="{F8F55992-D9BE-49B8-856E-4E28A01B7C50}">
      <dgm:prSet/>
      <dgm:spPr/>
      <dgm:t>
        <a:bodyPr/>
        <a:lstStyle/>
        <a:p>
          <a:endParaRPr lang="en-US"/>
        </a:p>
      </dgm:t>
    </dgm:pt>
    <dgm:pt modelId="{E7BA2125-3A9E-4590-B198-8D8508167AD7}" type="sibTrans" cxnId="{F8F55992-D9BE-49B8-856E-4E28A01B7C50}">
      <dgm:prSet/>
      <dgm:spPr/>
      <dgm:t>
        <a:bodyPr/>
        <a:lstStyle/>
        <a:p>
          <a:endParaRPr lang="en-US"/>
        </a:p>
      </dgm:t>
    </dgm:pt>
    <dgm:pt modelId="{E275F6AD-D6C5-4317-B924-26D3FDFE50E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Sales Out</a:t>
          </a:r>
          <a:endParaRPr lang="en-US" b="1" dirty="0">
            <a:solidFill>
              <a:schemeClr val="tx1"/>
            </a:solidFill>
          </a:endParaRPr>
        </a:p>
      </dgm:t>
    </dgm:pt>
    <dgm:pt modelId="{7CC510D0-B372-4BA9-BF6F-18683CF24120}" type="parTrans" cxnId="{DE736F95-1056-4C24-8EFC-930109E12208}">
      <dgm:prSet/>
      <dgm:spPr/>
      <dgm:t>
        <a:bodyPr/>
        <a:lstStyle/>
        <a:p>
          <a:endParaRPr lang="en-US"/>
        </a:p>
      </dgm:t>
    </dgm:pt>
    <dgm:pt modelId="{9B25B803-1C5A-4088-820B-D72867EEDBB5}" type="sibTrans" cxnId="{DE736F95-1056-4C24-8EFC-930109E12208}">
      <dgm:prSet/>
      <dgm:spPr/>
      <dgm:t>
        <a:bodyPr/>
        <a:lstStyle/>
        <a:p>
          <a:endParaRPr lang="en-US"/>
        </a:p>
      </dgm:t>
    </dgm:pt>
    <dgm:pt modelId="{C026A0E7-86B2-4DFF-AC40-21953F17C91B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External Market Data</a:t>
          </a:r>
          <a:endParaRPr lang="en-US" b="1" dirty="0">
            <a:solidFill>
              <a:schemeClr val="tx1"/>
            </a:solidFill>
          </a:endParaRPr>
        </a:p>
      </dgm:t>
    </dgm:pt>
    <dgm:pt modelId="{F8D2838D-0083-49FA-8D77-60248A604D95}" type="parTrans" cxnId="{F5372933-A0CA-446C-A5B8-34CABC246DEF}">
      <dgm:prSet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8F093FAB-3E8F-473D-B674-7E7068644F99}" type="sibTrans" cxnId="{F5372933-A0CA-446C-A5B8-34CABC246DEF}">
      <dgm:prSet/>
      <dgm:spPr/>
      <dgm:t>
        <a:bodyPr/>
        <a:lstStyle/>
        <a:p>
          <a:endParaRPr lang="en-US"/>
        </a:p>
      </dgm:t>
    </dgm:pt>
    <dgm:pt modelId="{F3522351-EE16-46F7-A3F4-84148BF6CE8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Distributors’ Inventory Status</a:t>
          </a:r>
          <a:endParaRPr lang="en-US" b="1" dirty="0">
            <a:solidFill>
              <a:schemeClr val="tx1"/>
            </a:solidFill>
          </a:endParaRPr>
        </a:p>
      </dgm:t>
    </dgm:pt>
    <dgm:pt modelId="{934F2A30-59AD-4401-ADE0-D3BF60020EC8}" type="parTrans" cxnId="{9D6AEB47-4B73-46E5-95B8-D428B10BFFBF}">
      <dgm:prSet/>
      <dgm:spPr/>
      <dgm:t>
        <a:bodyPr/>
        <a:lstStyle/>
        <a:p>
          <a:endParaRPr lang="en-US"/>
        </a:p>
      </dgm:t>
    </dgm:pt>
    <dgm:pt modelId="{ABA439AF-B806-4949-82E0-CED15ACB7D00}" type="sibTrans" cxnId="{9D6AEB47-4B73-46E5-95B8-D428B10BFFBF}">
      <dgm:prSet/>
      <dgm:spPr/>
      <dgm:t>
        <a:bodyPr/>
        <a:lstStyle/>
        <a:p>
          <a:endParaRPr lang="en-US"/>
        </a:p>
      </dgm:t>
    </dgm:pt>
    <dgm:pt modelId="{223A2156-B007-4518-BB50-34CEEC5EF368}" type="pres">
      <dgm:prSet presAssocID="{88B92187-AC93-4B85-AD64-C60F845156B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C4A62DA-604F-4994-AAA0-453A50B81446}" type="pres">
      <dgm:prSet presAssocID="{88B92187-AC93-4B85-AD64-C60F845156BB}" presName="hierFlow" presStyleCnt="0"/>
      <dgm:spPr/>
    </dgm:pt>
    <dgm:pt modelId="{F99F84A2-2509-449E-8B32-FBB647EA258D}" type="pres">
      <dgm:prSet presAssocID="{88B92187-AC93-4B85-AD64-C60F845156B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FF03D39-BC59-48B3-8316-18CD9896882A}" type="pres">
      <dgm:prSet presAssocID="{F819197C-0F51-4DE3-BA7B-87E9A9073A7F}" presName="Name14" presStyleCnt="0"/>
      <dgm:spPr/>
    </dgm:pt>
    <dgm:pt modelId="{F7BC863A-F836-4962-9FE2-ED70941A1681}" type="pres">
      <dgm:prSet presAssocID="{F819197C-0F51-4DE3-BA7B-87E9A9073A7F}" presName="level1Shape" presStyleLbl="node0" presStyleIdx="0" presStyleCnt="1" custScaleX="87959" custScaleY="4979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EF32A4-E906-48AA-84FB-10188FEBF424}" type="pres">
      <dgm:prSet presAssocID="{F819197C-0F51-4DE3-BA7B-87E9A9073A7F}" presName="hierChild2" presStyleCnt="0"/>
      <dgm:spPr/>
    </dgm:pt>
    <dgm:pt modelId="{DB452E00-1CA8-4761-9132-22109604D733}" type="pres">
      <dgm:prSet presAssocID="{7CC510D0-B372-4BA9-BF6F-18683CF24120}" presName="Name19" presStyleLbl="parChTrans1D2" presStyleIdx="0" presStyleCnt="2"/>
      <dgm:spPr/>
      <dgm:t>
        <a:bodyPr/>
        <a:lstStyle/>
        <a:p>
          <a:endParaRPr lang="en-US"/>
        </a:p>
      </dgm:t>
    </dgm:pt>
    <dgm:pt modelId="{55F20575-ADDA-47EA-A488-1B2B9344AD24}" type="pres">
      <dgm:prSet presAssocID="{E275F6AD-D6C5-4317-B924-26D3FDFE50ED}" presName="Name21" presStyleCnt="0"/>
      <dgm:spPr/>
    </dgm:pt>
    <dgm:pt modelId="{1692FACE-1D96-43EA-BF4C-260A29762305}" type="pres">
      <dgm:prSet presAssocID="{E275F6AD-D6C5-4317-B924-26D3FDFE50ED}" presName="level2Shape" presStyleLbl="node2" presStyleIdx="0" presStyleCnt="2" custScaleX="99644" custScaleY="68149"/>
      <dgm:spPr/>
      <dgm:t>
        <a:bodyPr/>
        <a:lstStyle/>
        <a:p>
          <a:endParaRPr lang="en-US"/>
        </a:p>
      </dgm:t>
    </dgm:pt>
    <dgm:pt modelId="{E34491A1-C22E-49C9-AE1C-1DFE39191258}" type="pres">
      <dgm:prSet presAssocID="{E275F6AD-D6C5-4317-B924-26D3FDFE50ED}" presName="hierChild3" presStyleCnt="0"/>
      <dgm:spPr/>
    </dgm:pt>
    <dgm:pt modelId="{D4A1799C-63A9-4782-87CF-A133DC754FEB}" type="pres">
      <dgm:prSet presAssocID="{F8D2838D-0083-49FA-8D77-60248A604D95}" presName="Name19" presStyleLbl="parChTrans1D3" presStyleIdx="0" presStyleCnt="1"/>
      <dgm:spPr/>
      <dgm:t>
        <a:bodyPr/>
        <a:lstStyle/>
        <a:p>
          <a:endParaRPr lang="en-US"/>
        </a:p>
      </dgm:t>
    </dgm:pt>
    <dgm:pt modelId="{9F726CE3-AA97-4C51-A0A1-6C43AF15AE78}" type="pres">
      <dgm:prSet presAssocID="{C026A0E7-86B2-4DFF-AC40-21953F17C91B}" presName="Name21" presStyleCnt="0"/>
      <dgm:spPr/>
    </dgm:pt>
    <dgm:pt modelId="{D95508DE-BE87-4641-81FC-B8E82CA3E752}" type="pres">
      <dgm:prSet presAssocID="{C026A0E7-86B2-4DFF-AC40-21953F17C91B}" presName="level2Shape" presStyleLbl="node3" presStyleIdx="0" presStyleCnt="1" custScaleX="91328" custScaleY="62412" custLinFactNeighborX="61" custLinFactNeighborY="-5918"/>
      <dgm:spPr/>
      <dgm:t>
        <a:bodyPr/>
        <a:lstStyle/>
        <a:p>
          <a:endParaRPr lang="en-US"/>
        </a:p>
      </dgm:t>
    </dgm:pt>
    <dgm:pt modelId="{F5CFBA00-02C0-4A30-9932-399295102EB0}" type="pres">
      <dgm:prSet presAssocID="{C026A0E7-86B2-4DFF-AC40-21953F17C91B}" presName="hierChild3" presStyleCnt="0"/>
      <dgm:spPr/>
    </dgm:pt>
    <dgm:pt modelId="{EE672C0F-5B0D-455B-B488-0CCE78B33752}" type="pres">
      <dgm:prSet presAssocID="{934F2A30-59AD-4401-ADE0-D3BF60020EC8}" presName="Name19" presStyleLbl="parChTrans1D2" presStyleIdx="1" presStyleCnt="2"/>
      <dgm:spPr/>
      <dgm:t>
        <a:bodyPr/>
        <a:lstStyle/>
        <a:p>
          <a:endParaRPr lang="en-US"/>
        </a:p>
      </dgm:t>
    </dgm:pt>
    <dgm:pt modelId="{D2F86646-1571-4615-A218-2CBE901C6767}" type="pres">
      <dgm:prSet presAssocID="{F3522351-EE16-46F7-A3F4-84148BF6CE8F}" presName="Name21" presStyleCnt="0"/>
      <dgm:spPr/>
    </dgm:pt>
    <dgm:pt modelId="{296610E5-41E4-484D-BC16-D78B66612909}" type="pres">
      <dgm:prSet presAssocID="{F3522351-EE16-46F7-A3F4-84148BF6CE8F}" presName="level2Shape" presStyleLbl="node2" presStyleIdx="1" presStyleCnt="2" custScaleX="102592" custScaleY="77804"/>
      <dgm:spPr/>
      <dgm:t>
        <a:bodyPr/>
        <a:lstStyle/>
        <a:p>
          <a:endParaRPr lang="en-US"/>
        </a:p>
      </dgm:t>
    </dgm:pt>
    <dgm:pt modelId="{11F76A99-F71C-4346-ADFC-1C6E464EA947}" type="pres">
      <dgm:prSet presAssocID="{F3522351-EE16-46F7-A3F4-84148BF6CE8F}" presName="hierChild3" presStyleCnt="0"/>
      <dgm:spPr/>
    </dgm:pt>
    <dgm:pt modelId="{9B5E5703-B8F4-46BA-871D-4A8960E6B1C4}" type="pres">
      <dgm:prSet presAssocID="{88B92187-AC93-4B85-AD64-C60F845156BB}" presName="bgShapesFlow" presStyleCnt="0"/>
      <dgm:spPr/>
    </dgm:pt>
  </dgm:ptLst>
  <dgm:cxnLst>
    <dgm:cxn modelId="{39839E2A-18BA-4828-87AC-2E368B66D3EC}" type="presOf" srcId="{934F2A30-59AD-4401-ADE0-D3BF60020EC8}" destId="{EE672C0F-5B0D-455B-B488-0CCE78B33752}" srcOrd="0" destOrd="0" presId="urn:microsoft.com/office/officeart/2005/8/layout/hierarchy6"/>
    <dgm:cxn modelId="{9D6AEB47-4B73-46E5-95B8-D428B10BFFBF}" srcId="{F819197C-0F51-4DE3-BA7B-87E9A9073A7F}" destId="{F3522351-EE16-46F7-A3F4-84148BF6CE8F}" srcOrd="1" destOrd="0" parTransId="{934F2A30-59AD-4401-ADE0-D3BF60020EC8}" sibTransId="{ABA439AF-B806-4949-82E0-CED15ACB7D00}"/>
    <dgm:cxn modelId="{EDE0D294-E00E-43B6-806C-92613BB94F35}" type="presOf" srcId="{7CC510D0-B372-4BA9-BF6F-18683CF24120}" destId="{DB452E00-1CA8-4761-9132-22109604D733}" srcOrd="0" destOrd="0" presId="urn:microsoft.com/office/officeart/2005/8/layout/hierarchy6"/>
    <dgm:cxn modelId="{E30580B2-4C79-4CBC-BACF-1EBE838B30BD}" type="presOf" srcId="{F8D2838D-0083-49FA-8D77-60248A604D95}" destId="{D4A1799C-63A9-4782-87CF-A133DC754FEB}" srcOrd="0" destOrd="0" presId="urn:microsoft.com/office/officeart/2005/8/layout/hierarchy6"/>
    <dgm:cxn modelId="{6EF5E578-7A98-415E-B4B2-8B09D5E51DB1}" type="presOf" srcId="{88B92187-AC93-4B85-AD64-C60F845156BB}" destId="{223A2156-B007-4518-BB50-34CEEC5EF368}" srcOrd="0" destOrd="0" presId="urn:microsoft.com/office/officeart/2005/8/layout/hierarchy6"/>
    <dgm:cxn modelId="{4BBB23C9-0D3A-45B1-BD6A-C039F61BF632}" type="presOf" srcId="{C026A0E7-86B2-4DFF-AC40-21953F17C91B}" destId="{D95508DE-BE87-4641-81FC-B8E82CA3E752}" srcOrd="0" destOrd="0" presId="urn:microsoft.com/office/officeart/2005/8/layout/hierarchy6"/>
    <dgm:cxn modelId="{FC39D0A8-FCC3-4DA4-9BEC-5E5FB792639F}" type="presOf" srcId="{F3522351-EE16-46F7-A3F4-84148BF6CE8F}" destId="{296610E5-41E4-484D-BC16-D78B66612909}" srcOrd="0" destOrd="0" presId="urn:microsoft.com/office/officeart/2005/8/layout/hierarchy6"/>
    <dgm:cxn modelId="{DE736F95-1056-4C24-8EFC-930109E12208}" srcId="{F819197C-0F51-4DE3-BA7B-87E9A9073A7F}" destId="{E275F6AD-D6C5-4317-B924-26D3FDFE50ED}" srcOrd="0" destOrd="0" parTransId="{7CC510D0-B372-4BA9-BF6F-18683CF24120}" sibTransId="{9B25B803-1C5A-4088-820B-D72867EEDBB5}"/>
    <dgm:cxn modelId="{2C51F8A8-043B-4004-8372-CA9722C1AF0F}" type="presOf" srcId="{E275F6AD-D6C5-4317-B924-26D3FDFE50ED}" destId="{1692FACE-1D96-43EA-BF4C-260A29762305}" srcOrd="0" destOrd="0" presId="urn:microsoft.com/office/officeart/2005/8/layout/hierarchy6"/>
    <dgm:cxn modelId="{780A5608-25ED-4812-BBA4-D78C1732D0DF}" type="presOf" srcId="{F819197C-0F51-4DE3-BA7B-87E9A9073A7F}" destId="{F7BC863A-F836-4962-9FE2-ED70941A1681}" srcOrd="0" destOrd="0" presId="urn:microsoft.com/office/officeart/2005/8/layout/hierarchy6"/>
    <dgm:cxn modelId="{F5372933-A0CA-446C-A5B8-34CABC246DEF}" srcId="{E275F6AD-D6C5-4317-B924-26D3FDFE50ED}" destId="{C026A0E7-86B2-4DFF-AC40-21953F17C91B}" srcOrd="0" destOrd="0" parTransId="{F8D2838D-0083-49FA-8D77-60248A604D95}" sibTransId="{8F093FAB-3E8F-473D-B674-7E7068644F99}"/>
    <dgm:cxn modelId="{F8F55992-D9BE-49B8-856E-4E28A01B7C50}" srcId="{88B92187-AC93-4B85-AD64-C60F845156BB}" destId="{F819197C-0F51-4DE3-BA7B-87E9A9073A7F}" srcOrd="0" destOrd="0" parTransId="{1B7D40DD-FB91-4346-83A4-03CAF234B282}" sibTransId="{E7BA2125-3A9E-4590-B198-8D8508167AD7}"/>
    <dgm:cxn modelId="{DC552753-40AE-4BEB-A5FD-98F3720CCDF2}" type="presParOf" srcId="{223A2156-B007-4518-BB50-34CEEC5EF368}" destId="{6C4A62DA-604F-4994-AAA0-453A50B81446}" srcOrd="0" destOrd="0" presId="urn:microsoft.com/office/officeart/2005/8/layout/hierarchy6"/>
    <dgm:cxn modelId="{F32BB247-A419-48E9-BC2E-A818824A56BE}" type="presParOf" srcId="{6C4A62DA-604F-4994-AAA0-453A50B81446}" destId="{F99F84A2-2509-449E-8B32-FBB647EA258D}" srcOrd="0" destOrd="0" presId="urn:microsoft.com/office/officeart/2005/8/layout/hierarchy6"/>
    <dgm:cxn modelId="{3ECD23CE-CBD8-4A54-A2BB-BF57A493EF87}" type="presParOf" srcId="{F99F84A2-2509-449E-8B32-FBB647EA258D}" destId="{0FF03D39-BC59-48B3-8316-18CD9896882A}" srcOrd="0" destOrd="0" presId="urn:microsoft.com/office/officeart/2005/8/layout/hierarchy6"/>
    <dgm:cxn modelId="{E063E84D-261A-4CA3-B99A-D60BCA9FD312}" type="presParOf" srcId="{0FF03D39-BC59-48B3-8316-18CD9896882A}" destId="{F7BC863A-F836-4962-9FE2-ED70941A1681}" srcOrd="0" destOrd="0" presId="urn:microsoft.com/office/officeart/2005/8/layout/hierarchy6"/>
    <dgm:cxn modelId="{DCF4CB26-CCA1-40CD-9B7C-A4F42AEAABDB}" type="presParOf" srcId="{0FF03D39-BC59-48B3-8316-18CD9896882A}" destId="{A4EF32A4-E906-48AA-84FB-10188FEBF424}" srcOrd="1" destOrd="0" presId="urn:microsoft.com/office/officeart/2005/8/layout/hierarchy6"/>
    <dgm:cxn modelId="{3B57BD3B-F8B4-4BB1-91E1-53B274B0F7EE}" type="presParOf" srcId="{A4EF32A4-E906-48AA-84FB-10188FEBF424}" destId="{DB452E00-1CA8-4761-9132-22109604D733}" srcOrd="0" destOrd="0" presId="urn:microsoft.com/office/officeart/2005/8/layout/hierarchy6"/>
    <dgm:cxn modelId="{F60F8E28-A877-4067-85E3-EFFF2352230B}" type="presParOf" srcId="{A4EF32A4-E906-48AA-84FB-10188FEBF424}" destId="{55F20575-ADDA-47EA-A488-1B2B9344AD24}" srcOrd="1" destOrd="0" presId="urn:microsoft.com/office/officeart/2005/8/layout/hierarchy6"/>
    <dgm:cxn modelId="{8987EA40-343B-4D52-842F-8EA84CE0F4AF}" type="presParOf" srcId="{55F20575-ADDA-47EA-A488-1B2B9344AD24}" destId="{1692FACE-1D96-43EA-BF4C-260A29762305}" srcOrd="0" destOrd="0" presId="urn:microsoft.com/office/officeart/2005/8/layout/hierarchy6"/>
    <dgm:cxn modelId="{A0ED7DA8-2A70-4798-89D6-7EE706582919}" type="presParOf" srcId="{55F20575-ADDA-47EA-A488-1B2B9344AD24}" destId="{E34491A1-C22E-49C9-AE1C-1DFE39191258}" srcOrd="1" destOrd="0" presId="urn:microsoft.com/office/officeart/2005/8/layout/hierarchy6"/>
    <dgm:cxn modelId="{8219D2B9-534B-49BC-9AA0-906027378C7A}" type="presParOf" srcId="{E34491A1-C22E-49C9-AE1C-1DFE39191258}" destId="{D4A1799C-63A9-4782-87CF-A133DC754FEB}" srcOrd="0" destOrd="0" presId="urn:microsoft.com/office/officeart/2005/8/layout/hierarchy6"/>
    <dgm:cxn modelId="{183B1B13-A685-4B65-9D42-BCCFD2B15A20}" type="presParOf" srcId="{E34491A1-C22E-49C9-AE1C-1DFE39191258}" destId="{9F726CE3-AA97-4C51-A0A1-6C43AF15AE78}" srcOrd="1" destOrd="0" presId="urn:microsoft.com/office/officeart/2005/8/layout/hierarchy6"/>
    <dgm:cxn modelId="{155B70A7-0C71-43FF-B4AC-BEC6DA5056AD}" type="presParOf" srcId="{9F726CE3-AA97-4C51-A0A1-6C43AF15AE78}" destId="{D95508DE-BE87-4641-81FC-B8E82CA3E752}" srcOrd="0" destOrd="0" presId="urn:microsoft.com/office/officeart/2005/8/layout/hierarchy6"/>
    <dgm:cxn modelId="{7006D5DE-CA98-4B8E-BD53-A34023554B09}" type="presParOf" srcId="{9F726CE3-AA97-4C51-A0A1-6C43AF15AE78}" destId="{F5CFBA00-02C0-4A30-9932-399295102EB0}" srcOrd="1" destOrd="0" presId="urn:microsoft.com/office/officeart/2005/8/layout/hierarchy6"/>
    <dgm:cxn modelId="{C42B406B-AA92-435E-9B40-8E0F3B232040}" type="presParOf" srcId="{A4EF32A4-E906-48AA-84FB-10188FEBF424}" destId="{EE672C0F-5B0D-455B-B488-0CCE78B33752}" srcOrd="2" destOrd="0" presId="urn:microsoft.com/office/officeart/2005/8/layout/hierarchy6"/>
    <dgm:cxn modelId="{189B973E-EA9B-4C24-87AA-58CBC7D2876F}" type="presParOf" srcId="{A4EF32A4-E906-48AA-84FB-10188FEBF424}" destId="{D2F86646-1571-4615-A218-2CBE901C6767}" srcOrd="3" destOrd="0" presId="urn:microsoft.com/office/officeart/2005/8/layout/hierarchy6"/>
    <dgm:cxn modelId="{3149F463-7625-4351-AFA0-4E230E311E7D}" type="presParOf" srcId="{D2F86646-1571-4615-A218-2CBE901C6767}" destId="{296610E5-41E4-484D-BC16-D78B66612909}" srcOrd="0" destOrd="0" presId="urn:microsoft.com/office/officeart/2005/8/layout/hierarchy6"/>
    <dgm:cxn modelId="{CAFE64E2-ECA7-4D15-82F8-61E989AFAE61}" type="presParOf" srcId="{D2F86646-1571-4615-A218-2CBE901C6767}" destId="{11F76A99-F71C-4346-ADFC-1C6E464EA947}" srcOrd="1" destOrd="0" presId="urn:microsoft.com/office/officeart/2005/8/layout/hierarchy6"/>
    <dgm:cxn modelId="{DE8E438D-0548-4047-96D0-94AE3F710DEA}" type="presParOf" srcId="{223A2156-B007-4518-BB50-34CEEC5EF368}" destId="{9B5E5703-B8F4-46BA-871D-4A8960E6B1C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DBBFA1-0C3A-4047-A801-7DD85B203A16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32A0F1D-BE2E-CB45-81A8-F1142B6DBEC4}">
      <dgm:prSet phldrT="[Text]" custT="1"/>
      <dgm:spPr/>
      <dgm:t>
        <a:bodyPr/>
        <a:lstStyle/>
        <a:p>
          <a:r>
            <a:rPr lang="en-US" sz="1200" b="0" dirty="0" smtClean="0">
              <a:solidFill>
                <a:schemeClr val="bg1"/>
              </a:solidFill>
            </a:rPr>
            <a:t>Overview</a:t>
          </a:r>
          <a:endParaRPr lang="en-US" sz="1200" b="0" dirty="0">
            <a:solidFill>
              <a:schemeClr val="bg1"/>
            </a:solidFill>
          </a:endParaRPr>
        </a:p>
      </dgm:t>
    </dgm:pt>
    <dgm:pt modelId="{C7696BA5-5FE0-9449-B76D-D03BA25A1BB1}" type="parTrans" cxnId="{3FEEA746-5CC7-A441-828F-316D91CAFB9A}">
      <dgm:prSet/>
      <dgm:spPr/>
      <dgm:t>
        <a:bodyPr/>
        <a:lstStyle/>
        <a:p>
          <a:endParaRPr lang="en-US" sz="1800"/>
        </a:p>
      </dgm:t>
    </dgm:pt>
    <dgm:pt modelId="{EF2EA50E-19FA-A64F-8843-90DFC1E52355}" type="sibTrans" cxnId="{3FEEA746-5CC7-A441-828F-316D91CAFB9A}">
      <dgm:prSet/>
      <dgm:spPr/>
      <dgm:t>
        <a:bodyPr/>
        <a:lstStyle/>
        <a:p>
          <a:endParaRPr lang="en-US" sz="1800"/>
        </a:p>
      </dgm:t>
    </dgm:pt>
    <dgm:pt modelId="{56E37E7E-1052-D246-9FAE-6285EA782195}">
      <dgm:prSet phldrT="[Text]" custT="1"/>
      <dgm:spPr/>
      <dgm:t>
        <a:bodyPr/>
        <a:lstStyle/>
        <a:p>
          <a:r>
            <a:rPr lang="en-US" sz="1300" b="1" dirty="0" smtClean="0">
              <a:solidFill>
                <a:schemeClr val="tx1"/>
              </a:solidFill>
            </a:rPr>
            <a:t>Methodology</a:t>
          </a:r>
          <a:endParaRPr lang="en-US" sz="1300" b="1" dirty="0">
            <a:solidFill>
              <a:schemeClr val="tx1"/>
            </a:solidFill>
          </a:endParaRPr>
        </a:p>
      </dgm:t>
    </dgm:pt>
    <dgm:pt modelId="{720C097C-72F1-BD4D-8EF4-E947A8FE662A}" type="parTrans" cxnId="{9E4D4536-0EB3-D94C-9DDD-D17062BEA067}">
      <dgm:prSet/>
      <dgm:spPr/>
      <dgm:t>
        <a:bodyPr/>
        <a:lstStyle/>
        <a:p>
          <a:endParaRPr lang="en-US" sz="1800"/>
        </a:p>
      </dgm:t>
    </dgm:pt>
    <dgm:pt modelId="{312091CD-3FEA-B042-8A1B-D732AF9E8FC0}" type="sibTrans" cxnId="{9E4D4536-0EB3-D94C-9DDD-D17062BEA067}">
      <dgm:prSet/>
      <dgm:spPr/>
      <dgm:t>
        <a:bodyPr/>
        <a:lstStyle/>
        <a:p>
          <a:endParaRPr lang="en-US" sz="1800"/>
        </a:p>
      </dgm:t>
    </dgm:pt>
    <dgm:pt modelId="{86D1F09C-A800-0E4F-9E7C-1B85BDB4C7F6}">
      <dgm:prSet phldrT="[Text]" custT="1"/>
      <dgm:spPr/>
      <dgm:t>
        <a:bodyPr/>
        <a:lstStyle/>
        <a:p>
          <a:r>
            <a:rPr lang="en-US" sz="1000" dirty="0" smtClean="0"/>
            <a:t>Recommendations</a:t>
          </a:r>
          <a:endParaRPr lang="en-US" sz="1000" dirty="0"/>
        </a:p>
      </dgm:t>
    </dgm:pt>
    <dgm:pt modelId="{7DF275FE-3F71-A54F-9E14-5871BA754DB7}" type="parTrans" cxnId="{C7B7ADD3-C379-0541-89E0-FB4F6E4B188E}">
      <dgm:prSet/>
      <dgm:spPr/>
      <dgm:t>
        <a:bodyPr/>
        <a:lstStyle/>
        <a:p>
          <a:endParaRPr lang="en-US"/>
        </a:p>
      </dgm:t>
    </dgm:pt>
    <dgm:pt modelId="{8B077610-FCF8-914F-8DAF-401403D8E11D}" type="sibTrans" cxnId="{C7B7ADD3-C379-0541-89E0-FB4F6E4B188E}">
      <dgm:prSet/>
      <dgm:spPr/>
      <dgm:t>
        <a:bodyPr/>
        <a:lstStyle/>
        <a:p>
          <a:endParaRPr lang="en-US"/>
        </a:p>
      </dgm:t>
    </dgm:pt>
    <dgm:pt modelId="{D756501E-4F80-4040-A736-599F31BFAA17}">
      <dgm:prSet phldrT="[Text]" custT="1"/>
      <dgm:spPr/>
      <dgm:t>
        <a:bodyPr/>
        <a:lstStyle/>
        <a:p>
          <a:r>
            <a:rPr lang="en-US" sz="1200" dirty="0" smtClean="0"/>
            <a:t>Results</a:t>
          </a:r>
          <a:endParaRPr lang="en-US" sz="1200" dirty="0"/>
        </a:p>
      </dgm:t>
    </dgm:pt>
    <dgm:pt modelId="{41A8BD1F-4D51-C54C-903A-3B44CDCC2B4F}" type="parTrans" cxnId="{9AFDA8BC-D4EC-0D47-A494-FDFDE29A8247}">
      <dgm:prSet/>
      <dgm:spPr/>
      <dgm:t>
        <a:bodyPr/>
        <a:lstStyle/>
        <a:p>
          <a:endParaRPr lang="en-US"/>
        </a:p>
      </dgm:t>
    </dgm:pt>
    <dgm:pt modelId="{A763A6DC-497E-1145-87F4-B910C9028059}" type="sibTrans" cxnId="{9AFDA8BC-D4EC-0D47-A494-FDFDE29A8247}">
      <dgm:prSet/>
      <dgm:spPr/>
      <dgm:t>
        <a:bodyPr/>
        <a:lstStyle/>
        <a:p>
          <a:endParaRPr lang="en-US"/>
        </a:p>
      </dgm:t>
    </dgm:pt>
    <dgm:pt modelId="{969B9449-EB62-004A-AE7D-D7A303333DF4}" type="pres">
      <dgm:prSet presAssocID="{5CDBBFA1-0C3A-4047-A801-7DD85B203A16}" presName="Name0" presStyleCnt="0">
        <dgm:presLayoutVars>
          <dgm:dir/>
          <dgm:animLvl val="lvl"/>
          <dgm:resizeHandles val="exact"/>
        </dgm:presLayoutVars>
      </dgm:prSet>
      <dgm:spPr/>
    </dgm:pt>
    <dgm:pt modelId="{A5250A3D-1236-B244-B15F-E7C23E06049D}" type="pres">
      <dgm:prSet presAssocID="{E32A0F1D-BE2E-CB45-81A8-F1142B6DBEC4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155314-D07D-2946-8A04-D65718363346}" type="pres">
      <dgm:prSet presAssocID="{EF2EA50E-19FA-A64F-8843-90DFC1E52355}" presName="parTxOnlySpace" presStyleCnt="0"/>
      <dgm:spPr/>
    </dgm:pt>
    <dgm:pt modelId="{84C65FA3-ECD9-FE40-AEC0-0C5743017D97}" type="pres">
      <dgm:prSet presAssocID="{56E37E7E-1052-D246-9FAE-6285EA78219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5EFAFE-EA63-EE44-983B-C94A158471CD}" type="pres">
      <dgm:prSet presAssocID="{312091CD-3FEA-B042-8A1B-D732AF9E8FC0}" presName="parTxOnlySpace" presStyleCnt="0"/>
      <dgm:spPr/>
    </dgm:pt>
    <dgm:pt modelId="{0416A98C-DF03-7B4F-852D-C492570DC610}" type="pres">
      <dgm:prSet presAssocID="{D756501E-4F80-4040-A736-599F31BFAA17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A1482F-0F9C-1D4C-8FE4-479BD14F47B8}" type="pres">
      <dgm:prSet presAssocID="{A763A6DC-497E-1145-87F4-B910C9028059}" presName="parTxOnlySpace" presStyleCnt="0"/>
      <dgm:spPr/>
    </dgm:pt>
    <dgm:pt modelId="{41B96FD5-984A-1240-B240-CCABCD2EF96C}" type="pres">
      <dgm:prSet presAssocID="{86D1F09C-A800-0E4F-9E7C-1B85BDB4C7F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39CD00-F8C9-49C9-8267-99E8785DFE9C}" type="presOf" srcId="{E32A0F1D-BE2E-CB45-81A8-F1142B6DBEC4}" destId="{A5250A3D-1236-B244-B15F-E7C23E06049D}" srcOrd="0" destOrd="0" presId="urn:microsoft.com/office/officeart/2005/8/layout/chevron1"/>
    <dgm:cxn modelId="{3FEEA746-5CC7-A441-828F-316D91CAFB9A}" srcId="{5CDBBFA1-0C3A-4047-A801-7DD85B203A16}" destId="{E32A0F1D-BE2E-CB45-81A8-F1142B6DBEC4}" srcOrd="0" destOrd="0" parTransId="{C7696BA5-5FE0-9449-B76D-D03BA25A1BB1}" sibTransId="{EF2EA50E-19FA-A64F-8843-90DFC1E52355}"/>
    <dgm:cxn modelId="{BF9B0DEC-4E4E-4598-A5CE-7E9E0725FC73}" type="presOf" srcId="{5CDBBFA1-0C3A-4047-A801-7DD85B203A16}" destId="{969B9449-EB62-004A-AE7D-D7A303333DF4}" srcOrd="0" destOrd="0" presId="urn:microsoft.com/office/officeart/2005/8/layout/chevron1"/>
    <dgm:cxn modelId="{9E4D4536-0EB3-D94C-9DDD-D17062BEA067}" srcId="{5CDBBFA1-0C3A-4047-A801-7DD85B203A16}" destId="{56E37E7E-1052-D246-9FAE-6285EA782195}" srcOrd="1" destOrd="0" parTransId="{720C097C-72F1-BD4D-8EF4-E947A8FE662A}" sibTransId="{312091CD-3FEA-B042-8A1B-D732AF9E8FC0}"/>
    <dgm:cxn modelId="{C7B7ADD3-C379-0541-89E0-FB4F6E4B188E}" srcId="{5CDBBFA1-0C3A-4047-A801-7DD85B203A16}" destId="{86D1F09C-A800-0E4F-9E7C-1B85BDB4C7F6}" srcOrd="3" destOrd="0" parTransId="{7DF275FE-3F71-A54F-9E14-5871BA754DB7}" sibTransId="{8B077610-FCF8-914F-8DAF-401403D8E11D}"/>
    <dgm:cxn modelId="{F6934EA3-2178-473B-8002-892DFCF487E9}" type="presOf" srcId="{D756501E-4F80-4040-A736-599F31BFAA17}" destId="{0416A98C-DF03-7B4F-852D-C492570DC610}" srcOrd="0" destOrd="0" presId="urn:microsoft.com/office/officeart/2005/8/layout/chevron1"/>
    <dgm:cxn modelId="{AAC1ADC4-16F3-45E7-8A71-B66FA835A984}" type="presOf" srcId="{56E37E7E-1052-D246-9FAE-6285EA782195}" destId="{84C65FA3-ECD9-FE40-AEC0-0C5743017D97}" srcOrd="0" destOrd="0" presId="urn:microsoft.com/office/officeart/2005/8/layout/chevron1"/>
    <dgm:cxn modelId="{9AFDA8BC-D4EC-0D47-A494-FDFDE29A8247}" srcId="{5CDBBFA1-0C3A-4047-A801-7DD85B203A16}" destId="{D756501E-4F80-4040-A736-599F31BFAA17}" srcOrd="2" destOrd="0" parTransId="{41A8BD1F-4D51-C54C-903A-3B44CDCC2B4F}" sibTransId="{A763A6DC-497E-1145-87F4-B910C9028059}"/>
    <dgm:cxn modelId="{6B440B81-08C7-44F2-9BB6-5469E42F9CF8}" type="presOf" srcId="{86D1F09C-A800-0E4F-9E7C-1B85BDB4C7F6}" destId="{41B96FD5-984A-1240-B240-CCABCD2EF96C}" srcOrd="0" destOrd="0" presId="urn:microsoft.com/office/officeart/2005/8/layout/chevron1"/>
    <dgm:cxn modelId="{FA1B21AD-06E4-4768-9AFE-670EE8C35C78}" type="presParOf" srcId="{969B9449-EB62-004A-AE7D-D7A303333DF4}" destId="{A5250A3D-1236-B244-B15F-E7C23E06049D}" srcOrd="0" destOrd="0" presId="urn:microsoft.com/office/officeart/2005/8/layout/chevron1"/>
    <dgm:cxn modelId="{2123260E-2A17-451A-B106-957EAA9D88BB}" type="presParOf" srcId="{969B9449-EB62-004A-AE7D-D7A303333DF4}" destId="{D8155314-D07D-2946-8A04-D65718363346}" srcOrd="1" destOrd="0" presId="urn:microsoft.com/office/officeart/2005/8/layout/chevron1"/>
    <dgm:cxn modelId="{8AB9C847-06B8-4B80-B078-7E1A5C49279E}" type="presParOf" srcId="{969B9449-EB62-004A-AE7D-D7A303333DF4}" destId="{84C65FA3-ECD9-FE40-AEC0-0C5743017D97}" srcOrd="2" destOrd="0" presId="urn:microsoft.com/office/officeart/2005/8/layout/chevron1"/>
    <dgm:cxn modelId="{73C4333F-83CB-41FB-93BA-786FADA7A7BD}" type="presParOf" srcId="{969B9449-EB62-004A-AE7D-D7A303333DF4}" destId="{A05EFAFE-EA63-EE44-983B-C94A158471CD}" srcOrd="3" destOrd="0" presId="urn:microsoft.com/office/officeart/2005/8/layout/chevron1"/>
    <dgm:cxn modelId="{86D7DC1A-2F4B-4FB3-8F02-D61066CB9B76}" type="presParOf" srcId="{969B9449-EB62-004A-AE7D-D7A303333DF4}" destId="{0416A98C-DF03-7B4F-852D-C492570DC610}" srcOrd="4" destOrd="0" presId="urn:microsoft.com/office/officeart/2005/8/layout/chevron1"/>
    <dgm:cxn modelId="{E4DE0422-E33A-4497-AB6B-F40ABFABE6AA}" type="presParOf" srcId="{969B9449-EB62-004A-AE7D-D7A303333DF4}" destId="{A5A1482F-0F9C-1D4C-8FE4-479BD14F47B8}" srcOrd="5" destOrd="0" presId="urn:microsoft.com/office/officeart/2005/8/layout/chevron1"/>
    <dgm:cxn modelId="{D903D38A-FE95-4A1D-8CC3-81F18EEC3AD8}" type="presParOf" srcId="{969B9449-EB62-004A-AE7D-D7A303333DF4}" destId="{41B96FD5-984A-1240-B240-CCABCD2EF96C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Overview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579E98-B318-4709-8B95-9E845A66460C}">
      <dsp:nvSpPr>
        <dsp:cNvPr id="0" name=""/>
        <dsp:cNvSpPr/>
      </dsp:nvSpPr>
      <dsp:spPr>
        <a:xfrm>
          <a:off x="691814" y="379019"/>
          <a:ext cx="2526005" cy="2526005"/>
        </a:xfrm>
        <a:prstGeom prst="blockArc">
          <a:avLst>
            <a:gd name="adj1" fmla="val 5400000"/>
            <a:gd name="adj2" fmla="val 162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292E0-0E0E-4FBC-97F7-274AB931F6DC}">
      <dsp:nvSpPr>
        <dsp:cNvPr id="0" name=""/>
        <dsp:cNvSpPr/>
      </dsp:nvSpPr>
      <dsp:spPr>
        <a:xfrm>
          <a:off x="691814" y="379019"/>
          <a:ext cx="2526005" cy="2526005"/>
        </a:xfrm>
        <a:prstGeom prst="blockArc">
          <a:avLst>
            <a:gd name="adj1" fmla="val 16200000"/>
            <a:gd name="adj2" fmla="val 5400000"/>
            <a:gd name="adj3" fmla="val 463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AB2C5-16EA-4CCA-8A0B-AF1CA9303ECF}">
      <dsp:nvSpPr>
        <dsp:cNvPr id="0" name=""/>
        <dsp:cNvSpPr/>
      </dsp:nvSpPr>
      <dsp:spPr>
        <a:xfrm>
          <a:off x="1373526" y="1060731"/>
          <a:ext cx="1162581" cy="116258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Forecasting Model For Sales Out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543782" y="1230987"/>
        <a:ext cx="822069" cy="822069"/>
      </dsp:txXfrm>
    </dsp:sp>
    <dsp:sp modelId="{FE088434-E359-482E-AB03-C83D72A2E931}">
      <dsp:nvSpPr>
        <dsp:cNvPr id="0" name=""/>
        <dsp:cNvSpPr/>
      </dsp:nvSpPr>
      <dsp:spPr>
        <a:xfrm>
          <a:off x="1547913" y="1413"/>
          <a:ext cx="813807" cy="813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External Market Data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667092" y="120592"/>
        <a:ext cx="575449" cy="575449"/>
      </dsp:txXfrm>
    </dsp:sp>
    <dsp:sp modelId="{CDA7C1A1-2900-4325-8221-EA17932F7822}">
      <dsp:nvSpPr>
        <dsp:cNvPr id="0" name=""/>
        <dsp:cNvSpPr/>
      </dsp:nvSpPr>
      <dsp:spPr>
        <a:xfrm>
          <a:off x="1547913" y="2468824"/>
          <a:ext cx="813807" cy="813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Historical Sales Out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667092" y="2588003"/>
        <a:ext cx="575449" cy="5754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5E5BD8-8B75-4014-B82F-10F091764247}">
      <dsp:nvSpPr>
        <dsp:cNvPr id="0" name=""/>
        <dsp:cNvSpPr/>
      </dsp:nvSpPr>
      <dsp:spPr>
        <a:xfrm>
          <a:off x="776925" y="388782"/>
          <a:ext cx="2593431" cy="2593431"/>
        </a:xfrm>
        <a:prstGeom prst="blockArc">
          <a:avLst>
            <a:gd name="adj1" fmla="val 10800000"/>
            <a:gd name="adj2" fmla="val 162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E52CA-0196-46B9-80AF-A1F98BCE8CF8}">
      <dsp:nvSpPr>
        <dsp:cNvPr id="0" name=""/>
        <dsp:cNvSpPr/>
      </dsp:nvSpPr>
      <dsp:spPr>
        <a:xfrm>
          <a:off x="776925" y="388782"/>
          <a:ext cx="2593431" cy="2593431"/>
        </a:xfrm>
        <a:prstGeom prst="blockArc">
          <a:avLst>
            <a:gd name="adj1" fmla="val 5400000"/>
            <a:gd name="adj2" fmla="val 108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F358A-E2D6-4A8E-8090-8A747D3FAFF2}">
      <dsp:nvSpPr>
        <dsp:cNvPr id="0" name=""/>
        <dsp:cNvSpPr/>
      </dsp:nvSpPr>
      <dsp:spPr>
        <a:xfrm>
          <a:off x="776925" y="388782"/>
          <a:ext cx="2593431" cy="2593431"/>
        </a:xfrm>
        <a:prstGeom prst="blockArc">
          <a:avLst>
            <a:gd name="adj1" fmla="val 0"/>
            <a:gd name="adj2" fmla="val 540000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81A6C9-BC76-4033-B1FC-914514E32CC3}">
      <dsp:nvSpPr>
        <dsp:cNvPr id="0" name=""/>
        <dsp:cNvSpPr/>
      </dsp:nvSpPr>
      <dsp:spPr>
        <a:xfrm>
          <a:off x="776925" y="388782"/>
          <a:ext cx="2593431" cy="2593431"/>
        </a:xfrm>
        <a:prstGeom prst="blockArc">
          <a:avLst>
            <a:gd name="adj1" fmla="val 16200000"/>
            <a:gd name="adj2" fmla="val 0"/>
            <a:gd name="adj3" fmla="val 464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7D11E-6790-4CCA-9F05-5BB3FE0190B7}">
      <dsp:nvSpPr>
        <dsp:cNvPr id="0" name=""/>
        <dsp:cNvSpPr/>
      </dsp:nvSpPr>
      <dsp:spPr>
        <a:xfrm>
          <a:off x="1476254" y="1088111"/>
          <a:ext cx="1194773" cy="11947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>
              <a:solidFill>
                <a:schemeClr val="tx1"/>
              </a:solidFill>
            </a:rPr>
            <a:t>Forecasting Model For Sales In</a:t>
          </a:r>
          <a:endParaRPr lang="en-US" sz="1100" b="1" kern="1200" dirty="0">
            <a:solidFill>
              <a:schemeClr val="tx1"/>
            </a:solidFill>
          </a:endParaRPr>
        </a:p>
      </dsp:txBody>
      <dsp:txXfrm>
        <a:off x="1651224" y="1263081"/>
        <a:ext cx="844833" cy="844833"/>
      </dsp:txXfrm>
    </dsp:sp>
    <dsp:sp modelId="{4FABFEA2-CA06-4F0B-989F-B7DDF96616A7}">
      <dsp:nvSpPr>
        <dsp:cNvPr id="0" name=""/>
        <dsp:cNvSpPr/>
      </dsp:nvSpPr>
      <dsp:spPr>
        <a:xfrm>
          <a:off x="1655470" y="720"/>
          <a:ext cx="836341" cy="836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External Market Data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777949" y="123199"/>
        <a:ext cx="591383" cy="591383"/>
      </dsp:txXfrm>
    </dsp:sp>
    <dsp:sp modelId="{239B49AA-7E5A-4970-948A-B1AE640FC4C3}">
      <dsp:nvSpPr>
        <dsp:cNvPr id="0" name=""/>
        <dsp:cNvSpPr/>
      </dsp:nvSpPr>
      <dsp:spPr>
        <a:xfrm>
          <a:off x="2922077" y="1267327"/>
          <a:ext cx="836341" cy="836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Inventory Status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3044556" y="1389806"/>
        <a:ext cx="591383" cy="591383"/>
      </dsp:txXfrm>
    </dsp:sp>
    <dsp:sp modelId="{5E3166DB-1C2D-45DF-AF7A-8A7BD703972B}">
      <dsp:nvSpPr>
        <dsp:cNvPr id="0" name=""/>
        <dsp:cNvSpPr/>
      </dsp:nvSpPr>
      <dsp:spPr>
        <a:xfrm>
          <a:off x="1655470" y="2533934"/>
          <a:ext cx="836341" cy="836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Historical Sales In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1777949" y="2656413"/>
        <a:ext cx="591383" cy="591383"/>
      </dsp:txXfrm>
    </dsp:sp>
    <dsp:sp modelId="{5BA16438-804C-4F9B-BEBC-E0F84441B735}">
      <dsp:nvSpPr>
        <dsp:cNvPr id="0" name=""/>
        <dsp:cNvSpPr/>
      </dsp:nvSpPr>
      <dsp:spPr>
        <a:xfrm>
          <a:off x="388862" y="1267327"/>
          <a:ext cx="836341" cy="8363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>
              <a:solidFill>
                <a:schemeClr val="tx1"/>
              </a:solidFill>
            </a:rPr>
            <a:t>Sales Out</a:t>
          </a:r>
          <a:endParaRPr lang="en-US" sz="1000" kern="1200" dirty="0">
            <a:solidFill>
              <a:schemeClr val="tx1"/>
            </a:solidFill>
          </a:endParaRPr>
        </a:p>
      </dsp:txBody>
      <dsp:txXfrm>
        <a:off x="511341" y="1389806"/>
        <a:ext cx="591383" cy="59138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Overview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Results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344709-CB8B-4E89-94DA-35834BB025B7}">
      <dsp:nvSpPr>
        <dsp:cNvPr id="0" name=""/>
        <dsp:cNvSpPr/>
      </dsp:nvSpPr>
      <dsp:spPr>
        <a:xfrm>
          <a:off x="0" y="121257"/>
          <a:ext cx="109728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none" kern="1200" dirty="0" smtClean="0">
              <a:solidFill>
                <a:schemeClr val="accent2">
                  <a:lumMod val="50000"/>
                </a:schemeClr>
              </a:solidFill>
            </a:rPr>
            <a:t>Limitations </a:t>
          </a:r>
          <a:endParaRPr lang="en-US" sz="2200" u="none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30" y="146387"/>
        <a:ext cx="10922540" cy="464540"/>
      </dsp:txXfrm>
    </dsp:sp>
    <dsp:sp modelId="{44F78354-E2B7-42C6-A848-37295875350E}">
      <dsp:nvSpPr>
        <dsp:cNvPr id="0" name=""/>
        <dsp:cNvSpPr/>
      </dsp:nvSpPr>
      <dsp:spPr>
        <a:xfrm>
          <a:off x="0" y="636057"/>
          <a:ext cx="10972800" cy="557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At least 25 months of data are required for both Sales In and Sales Out forecasting models.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Special events (e.g. BOGO promotions) are difficult to be captured.</a:t>
          </a:r>
          <a:endParaRPr lang="en-US" sz="1700" kern="1200" dirty="0"/>
        </a:p>
      </dsp:txBody>
      <dsp:txXfrm>
        <a:off x="0" y="636057"/>
        <a:ext cx="10972800" cy="557865"/>
      </dsp:txXfrm>
    </dsp:sp>
    <dsp:sp modelId="{3055001D-2686-46FE-99B7-D0DE754B4691}">
      <dsp:nvSpPr>
        <dsp:cNvPr id="0" name=""/>
        <dsp:cNvSpPr/>
      </dsp:nvSpPr>
      <dsp:spPr>
        <a:xfrm>
          <a:off x="0" y="1193922"/>
          <a:ext cx="109728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none" kern="1200" dirty="0" smtClean="0">
              <a:solidFill>
                <a:schemeClr val="accent2">
                  <a:lumMod val="50000"/>
                </a:schemeClr>
              </a:solidFill>
            </a:rPr>
            <a:t>Product</a:t>
          </a:r>
          <a:endParaRPr lang="en-US" sz="2200" u="none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30" y="1219052"/>
        <a:ext cx="10922540" cy="464540"/>
      </dsp:txXfrm>
    </dsp:sp>
    <dsp:sp modelId="{B5FDDF85-48DD-4C3C-9825-F3A6D97BA007}">
      <dsp:nvSpPr>
        <dsp:cNvPr id="0" name=""/>
        <dsp:cNvSpPr/>
      </dsp:nvSpPr>
      <dsp:spPr>
        <a:xfrm>
          <a:off x="0" y="1708723"/>
          <a:ext cx="10972800" cy="842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Clusters </a:t>
          </a:r>
          <a:r>
            <a:rPr lang="en-US" sz="1700" kern="1200" dirty="0" smtClean="0"/>
            <a:t>SKUs based on correlations between Sales In </a:t>
          </a:r>
          <a:r>
            <a:rPr lang="en-US" sz="1700" kern="1200" dirty="0" smtClean="0"/>
            <a:t>quantities leads to the best level model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Cluster </a:t>
          </a:r>
          <a:r>
            <a:rPr lang="en-US" sz="1700" kern="1200" dirty="0" smtClean="0"/>
            <a:t>Level model, 3 </a:t>
          </a:r>
          <a:r>
            <a:rPr lang="en-US" sz="1700" kern="1200" dirty="0" smtClean="0"/>
            <a:t> </a:t>
          </a:r>
          <a:r>
            <a:rPr lang="en-US" sz="1700" kern="1200" dirty="0" smtClean="0"/>
            <a:t>SKUs need to </a:t>
          </a:r>
          <a:r>
            <a:rPr lang="en-US" sz="1700" kern="1200" dirty="0" smtClean="0"/>
            <a:t>be modeled </a:t>
          </a:r>
          <a:r>
            <a:rPr lang="en-US" sz="1700" kern="1200" dirty="0" smtClean="0"/>
            <a:t>separately with SKU Level model</a:t>
          </a:r>
          <a:endParaRPr lang="en-US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Notice, these </a:t>
          </a:r>
          <a:r>
            <a:rPr lang="en-US" sz="1700" kern="1200" dirty="0" smtClean="0"/>
            <a:t>3 SKUs tend </a:t>
          </a:r>
          <a:r>
            <a:rPr lang="en-US" sz="1700" kern="1200" dirty="0" smtClean="0"/>
            <a:t>to be high-cost/high-seasonal product.</a:t>
          </a:r>
          <a:endParaRPr lang="en-US" sz="1700" kern="1200" dirty="0"/>
        </a:p>
      </dsp:txBody>
      <dsp:txXfrm>
        <a:off x="0" y="1708723"/>
        <a:ext cx="10972800" cy="842490"/>
      </dsp:txXfrm>
    </dsp:sp>
    <dsp:sp modelId="{34293E19-65C5-4DA6-BD0D-04FF196BD3D6}">
      <dsp:nvSpPr>
        <dsp:cNvPr id="0" name=""/>
        <dsp:cNvSpPr/>
      </dsp:nvSpPr>
      <dsp:spPr>
        <a:xfrm>
          <a:off x="0" y="2551213"/>
          <a:ext cx="109728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none" kern="1200" dirty="0" smtClean="0">
              <a:solidFill>
                <a:schemeClr val="accent2">
                  <a:lumMod val="50000"/>
                </a:schemeClr>
              </a:solidFill>
            </a:rPr>
            <a:t>Sales Out Model</a:t>
          </a:r>
          <a:endParaRPr lang="en-US" sz="2200" u="none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30" y="2576343"/>
        <a:ext cx="10922540" cy="464540"/>
      </dsp:txXfrm>
    </dsp:sp>
    <dsp:sp modelId="{D2723F93-BB9E-40FC-ACFE-56FDCBF6B2D5}">
      <dsp:nvSpPr>
        <dsp:cNvPr id="0" name=""/>
        <dsp:cNvSpPr/>
      </dsp:nvSpPr>
      <dsp:spPr>
        <a:xfrm>
          <a:off x="0" y="3066013"/>
          <a:ext cx="109728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Use Sales Out predictions based on the </a:t>
          </a:r>
          <a:r>
            <a:rPr lang="en-US" sz="1700" b="1" u="sng" kern="1200" dirty="0" smtClean="0"/>
            <a:t>Cluster Level </a:t>
          </a:r>
          <a:r>
            <a:rPr lang="en-US" sz="1700" kern="1200" dirty="0" smtClean="0"/>
            <a:t>to predict Sales In</a:t>
          </a:r>
          <a:endParaRPr lang="en-US" sz="1700" kern="1200" dirty="0"/>
        </a:p>
      </dsp:txBody>
      <dsp:txXfrm>
        <a:off x="0" y="3066013"/>
        <a:ext cx="10972800" cy="364320"/>
      </dsp:txXfrm>
    </dsp:sp>
    <dsp:sp modelId="{ED7F2778-C8E5-4F41-9009-9F1755FC7852}">
      <dsp:nvSpPr>
        <dsp:cNvPr id="0" name=""/>
        <dsp:cNvSpPr/>
      </dsp:nvSpPr>
      <dsp:spPr>
        <a:xfrm>
          <a:off x="0" y="3430333"/>
          <a:ext cx="10972800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u="none" kern="1200" dirty="0" smtClean="0">
              <a:solidFill>
                <a:schemeClr val="accent2">
                  <a:lumMod val="50000"/>
                </a:schemeClr>
              </a:solidFill>
            </a:rPr>
            <a:t>Sales In Model</a:t>
          </a:r>
          <a:endParaRPr lang="en-US" sz="2200" u="none" kern="1200" dirty="0">
            <a:solidFill>
              <a:schemeClr val="accent2">
                <a:lumMod val="50000"/>
              </a:schemeClr>
            </a:solidFill>
          </a:endParaRPr>
        </a:p>
      </dsp:txBody>
      <dsp:txXfrm>
        <a:off x="25130" y="3455463"/>
        <a:ext cx="10922540" cy="464540"/>
      </dsp:txXfrm>
    </dsp:sp>
    <dsp:sp modelId="{B2C4168B-8BBF-4CBF-A04B-2F05A5347651}">
      <dsp:nvSpPr>
        <dsp:cNvPr id="0" name=""/>
        <dsp:cNvSpPr/>
      </dsp:nvSpPr>
      <dsp:spPr>
        <a:xfrm>
          <a:off x="0" y="3945133"/>
          <a:ext cx="10972800" cy="10701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386" tIns="27940" rIns="156464" bIns="27940" numCol="1" spcCol="1270" anchor="t" anchorCtr="0">
          <a:noAutofit/>
        </a:bodyPr>
        <a:lstStyle/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When forecasting </a:t>
          </a:r>
          <a:r>
            <a:rPr lang="en-US" sz="1700" kern="1200" dirty="0" err="1" smtClean="0"/>
            <a:t>Nobivac</a:t>
          </a:r>
          <a:r>
            <a:rPr lang="en-US" sz="1700" kern="1200" dirty="0" smtClean="0"/>
            <a:t>, </a:t>
          </a:r>
          <a:r>
            <a:rPr lang="en-US" sz="1700" b="1" u="sng" kern="1200" dirty="0" smtClean="0"/>
            <a:t>Historical Sales In </a:t>
          </a:r>
          <a:r>
            <a:rPr lang="en-US" sz="1700" kern="1200" dirty="0" smtClean="0"/>
            <a:t>and </a:t>
          </a:r>
          <a:r>
            <a:rPr lang="en-US" sz="1700" b="1" u="sng" kern="1200" dirty="0" smtClean="0"/>
            <a:t>Forecast of Sales </a:t>
          </a:r>
          <a:r>
            <a:rPr lang="en-US" sz="1700" b="1" u="sng" kern="1200" dirty="0" smtClean="0"/>
            <a:t>Out </a:t>
          </a:r>
          <a:r>
            <a:rPr lang="en-US" sz="1700" kern="1200" dirty="0" smtClean="0"/>
            <a:t>data are the most important driven factors.</a:t>
          </a:r>
          <a:endParaRPr lang="en-US" sz="1700" kern="1200" dirty="0"/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Recommend using </a:t>
          </a:r>
          <a:r>
            <a:rPr lang="en-US" sz="1700" b="1" u="sng" kern="1200" dirty="0" smtClean="0"/>
            <a:t>SKU Level</a:t>
          </a:r>
          <a:r>
            <a:rPr lang="en-US" sz="1700" b="1" kern="1200" dirty="0" smtClean="0"/>
            <a:t> </a:t>
          </a:r>
          <a:r>
            <a:rPr lang="en-US" sz="1700" kern="1200" dirty="0" smtClean="0"/>
            <a:t>model since </a:t>
          </a:r>
          <a:r>
            <a:rPr lang="en-US" sz="1700" kern="1200" dirty="0" smtClean="0"/>
            <a:t>it outperforms </a:t>
          </a:r>
          <a:r>
            <a:rPr lang="en-US" sz="1700" kern="1200" dirty="0" smtClean="0"/>
            <a:t>the other 2 models. </a:t>
          </a:r>
          <a:endParaRPr lang="en-US" sz="1700" kern="1200" dirty="0"/>
        </a:p>
        <a:p>
          <a:pPr marL="171450" lvl="1" indent="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Comparison of actual sales in with production data shows </a:t>
          </a:r>
          <a:r>
            <a:rPr lang="en-US" sz="1700" b="1" u="sng" kern="1200" dirty="0" smtClean="0"/>
            <a:t>production shortage</a:t>
          </a:r>
          <a:r>
            <a:rPr lang="en-US" sz="1700" kern="1200" dirty="0" smtClean="0"/>
            <a:t> for high error rate SKUs.</a:t>
          </a:r>
          <a:endParaRPr lang="en-US" sz="1700" kern="1200" dirty="0"/>
        </a:p>
      </dsp:txBody>
      <dsp:txXfrm>
        <a:off x="0" y="3945133"/>
        <a:ext cx="10972800" cy="107019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599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630" y="0"/>
        <a:ext cx="1594969" cy="500062"/>
      </dsp:txXfrm>
    </dsp:sp>
    <dsp:sp modelId="{84C65FA3-ECD9-FE40-AEC0-0C5743017D97}">
      <dsp:nvSpPr>
        <dsp:cNvPr id="0" name=""/>
        <dsp:cNvSpPr/>
      </dsp:nvSpPr>
      <dsp:spPr>
        <a:xfrm>
          <a:off x="1889127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139158" y="0"/>
        <a:ext cx="1594969" cy="500062"/>
      </dsp:txXfrm>
    </dsp:sp>
    <dsp:sp modelId="{0416A98C-DF03-7B4F-852D-C492570DC610}">
      <dsp:nvSpPr>
        <dsp:cNvPr id="0" name=""/>
        <dsp:cNvSpPr/>
      </dsp:nvSpPr>
      <dsp:spPr>
        <a:xfrm>
          <a:off x="3774654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4024685" y="0"/>
        <a:ext cx="1594969" cy="500062"/>
      </dsp:txXfrm>
    </dsp:sp>
    <dsp:sp modelId="{41B96FD5-984A-1240-B240-CCABCD2EF96C}">
      <dsp:nvSpPr>
        <dsp:cNvPr id="0" name=""/>
        <dsp:cNvSpPr/>
      </dsp:nvSpPr>
      <dsp:spPr>
        <a:xfrm>
          <a:off x="5663781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Recommendations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913812" y="0"/>
        <a:ext cx="1594969" cy="50006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93F30-7FD0-4252-9331-7F69EA8BD78B}">
      <dsp:nvSpPr>
        <dsp:cNvPr id="0" name=""/>
        <dsp:cNvSpPr/>
      </dsp:nvSpPr>
      <dsp:spPr>
        <a:xfrm>
          <a:off x="0" y="162389"/>
          <a:ext cx="10744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2060"/>
              </a:solidFill>
            </a:rPr>
            <a:t>Assumptions</a:t>
          </a:r>
          <a:endParaRPr lang="en-US" sz="2100" b="1" kern="1200" dirty="0">
            <a:solidFill>
              <a:srgbClr val="002060"/>
            </a:solidFill>
          </a:endParaRPr>
        </a:p>
      </dsp:txBody>
      <dsp:txXfrm>
        <a:off x="23988" y="186377"/>
        <a:ext cx="10696224" cy="443423"/>
      </dsp:txXfrm>
    </dsp:sp>
    <dsp:sp modelId="{EFD86D5F-1FF9-43C1-82AD-4C61BB6E0A27}">
      <dsp:nvSpPr>
        <dsp:cNvPr id="0" name=""/>
        <dsp:cNvSpPr/>
      </dsp:nvSpPr>
      <dsp:spPr>
        <a:xfrm>
          <a:off x="0" y="653789"/>
          <a:ext cx="10744200" cy="7389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2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Accurate data since the launch time (January</a:t>
          </a:r>
          <a:r>
            <a:rPr lang="en-US" sz="1600" kern="1200" baseline="0" dirty="0" smtClean="0"/>
            <a:t> 2013)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The relationship between Net Sales In and Net Sales Out reflect the relationship between actual Sales In and actual Sales Out</a:t>
          </a:r>
          <a:endParaRPr lang="en-US" sz="1600" kern="1200" dirty="0"/>
        </a:p>
      </dsp:txBody>
      <dsp:txXfrm>
        <a:off x="0" y="653789"/>
        <a:ext cx="10744200" cy="738990"/>
      </dsp:txXfrm>
    </dsp:sp>
    <dsp:sp modelId="{E50C88C7-52EA-4961-8E39-9F8E8361D732}">
      <dsp:nvSpPr>
        <dsp:cNvPr id="0" name=""/>
        <dsp:cNvSpPr/>
      </dsp:nvSpPr>
      <dsp:spPr>
        <a:xfrm>
          <a:off x="0" y="1392779"/>
          <a:ext cx="10744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2060"/>
              </a:solidFill>
            </a:rPr>
            <a:t>Product</a:t>
          </a:r>
          <a:endParaRPr lang="en-US" sz="2100" b="1" kern="1200" dirty="0">
            <a:solidFill>
              <a:srgbClr val="002060"/>
            </a:solidFill>
          </a:endParaRPr>
        </a:p>
      </dsp:txBody>
      <dsp:txXfrm>
        <a:off x="23988" y="1416767"/>
        <a:ext cx="10696224" cy="443423"/>
      </dsp:txXfrm>
    </dsp:sp>
    <dsp:sp modelId="{FF116FBF-45F2-4134-B3F3-5BCD40BCD1A7}">
      <dsp:nvSpPr>
        <dsp:cNvPr id="0" name=""/>
        <dsp:cNvSpPr/>
      </dsp:nvSpPr>
      <dsp:spPr>
        <a:xfrm>
          <a:off x="0" y="1884179"/>
          <a:ext cx="10744200" cy="478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2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b="1" u="sng" kern="1200" dirty="0" smtClean="0"/>
            <a:t>Clustering SKUs based on physical characteristics </a:t>
          </a:r>
          <a:r>
            <a:rPr lang="en-US" sz="1600" kern="1200" dirty="0" smtClean="0"/>
            <a:t>(e.g. SKU type and pack size) helps identify Sales In and Sales out behavior. SKUs with irregular demand (e.g. extra large dogs) should be considered individually.</a:t>
          </a:r>
          <a:endParaRPr lang="en-US" sz="1600" kern="1200" dirty="0"/>
        </a:p>
      </dsp:txBody>
      <dsp:txXfrm>
        <a:off x="0" y="1884179"/>
        <a:ext cx="10744200" cy="478170"/>
      </dsp:txXfrm>
    </dsp:sp>
    <dsp:sp modelId="{9E3B202D-7E82-469B-92FD-702CF4D0C4A4}">
      <dsp:nvSpPr>
        <dsp:cNvPr id="0" name=""/>
        <dsp:cNvSpPr/>
      </dsp:nvSpPr>
      <dsp:spPr>
        <a:xfrm>
          <a:off x="0" y="2362349"/>
          <a:ext cx="10744200" cy="491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b="1" kern="1200" dirty="0" smtClean="0">
              <a:solidFill>
                <a:srgbClr val="002060"/>
              </a:solidFill>
            </a:rPr>
            <a:t>Model</a:t>
          </a:r>
          <a:endParaRPr lang="en-US" sz="2100" b="1" kern="1200" dirty="0">
            <a:solidFill>
              <a:srgbClr val="002060"/>
            </a:solidFill>
          </a:endParaRPr>
        </a:p>
      </dsp:txBody>
      <dsp:txXfrm>
        <a:off x="23988" y="2386337"/>
        <a:ext cx="10696224" cy="443423"/>
      </dsp:txXfrm>
    </dsp:sp>
    <dsp:sp modelId="{FED1D406-DD5D-4B94-859A-82C7F7A9686F}">
      <dsp:nvSpPr>
        <dsp:cNvPr id="0" name=""/>
        <dsp:cNvSpPr/>
      </dsp:nvSpPr>
      <dsp:spPr>
        <a:xfrm>
          <a:off x="0" y="2853749"/>
          <a:ext cx="10744200" cy="1217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128" tIns="26670" rIns="149352" bIns="26670" numCol="1" spcCol="1270" anchor="t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With very few data points available, all three types of model result in the same Sales Out forecasts. 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When forecasting Sales In, both </a:t>
          </a:r>
          <a:r>
            <a:rPr lang="en-US" sz="1600" b="1" u="sng" kern="1200" dirty="0" smtClean="0"/>
            <a:t>SKU-Level</a:t>
          </a:r>
          <a:r>
            <a:rPr lang="en-US" sz="1600" kern="1200" dirty="0" smtClean="0"/>
            <a:t> and </a:t>
          </a:r>
          <a:r>
            <a:rPr lang="en-US" sz="1600" b="1" u="sng" kern="1200" dirty="0" smtClean="0"/>
            <a:t>Unionized</a:t>
          </a:r>
          <a:r>
            <a:rPr lang="en-US" sz="1600" kern="1200" dirty="0" smtClean="0"/>
            <a:t> model work well. If a Cluster-Level model is needed, we recommend using the </a:t>
          </a:r>
          <a:r>
            <a:rPr lang="en-US" sz="1600" b="1" u="sng" kern="1200" dirty="0" smtClean="0"/>
            <a:t>Cluster-Level model by SKU size</a:t>
          </a:r>
          <a:r>
            <a:rPr lang="en-US" sz="1600" kern="1200" dirty="0" smtClean="0"/>
            <a:t>.</a:t>
          </a:r>
          <a:endParaRPr lang="en-US" sz="1600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External market data might also be an useful factor. But due to the availability of data, it cannot be incorporated in the model.</a:t>
          </a:r>
          <a:endParaRPr lang="en-US" sz="1600" kern="1200" dirty="0"/>
        </a:p>
      </dsp:txBody>
      <dsp:txXfrm>
        <a:off x="0" y="2853749"/>
        <a:ext cx="10744200" cy="121716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599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630" y="0"/>
        <a:ext cx="1594969" cy="500062"/>
      </dsp:txXfrm>
    </dsp:sp>
    <dsp:sp modelId="{84C65FA3-ECD9-FE40-AEC0-0C5743017D97}">
      <dsp:nvSpPr>
        <dsp:cNvPr id="0" name=""/>
        <dsp:cNvSpPr/>
      </dsp:nvSpPr>
      <dsp:spPr>
        <a:xfrm>
          <a:off x="1889127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139158" y="0"/>
        <a:ext cx="1594969" cy="500062"/>
      </dsp:txXfrm>
    </dsp:sp>
    <dsp:sp modelId="{0416A98C-DF03-7B4F-852D-C492570DC610}">
      <dsp:nvSpPr>
        <dsp:cNvPr id="0" name=""/>
        <dsp:cNvSpPr/>
      </dsp:nvSpPr>
      <dsp:spPr>
        <a:xfrm>
          <a:off x="3774654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4024685" y="0"/>
        <a:ext cx="1594969" cy="500062"/>
      </dsp:txXfrm>
    </dsp:sp>
    <dsp:sp modelId="{41B96FD5-984A-1240-B240-CCABCD2EF96C}">
      <dsp:nvSpPr>
        <dsp:cNvPr id="0" name=""/>
        <dsp:cNvSpPr/>
      </dsp:nvSpPr>
      <dsp:spPr>
        <a:xfrm>
          <a:off x="5663781" y="0"/>
          <a:ext cx="2095031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Recommendations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5913812" y="0"/>
        <a:ext cx="1594969" cy="5000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1825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Overview</a:t>
          </a:r>
          <a:endParaRPr lang="en-US" sz="1400" b="0" kern="1200" dirty="0">
            <a:solidFill>
              <a:schemeClr val="bg1"/>
            </a:solidFill>
          </a:endParaRPr>
        </a:p>
      </dsp:txBody>
      <dsp:txXfrm>
        <a:off x="251856" y="0"/>
        <a:ext cx="1124606" cy="500062"/>
      </dsp:txXfrm>
    </dsp:sp>
    <dsp:sp modelId="{2FD85D0F-C6FC-3940-BCAE-DB8D4697E03C}">
      <dsp:nvSpPr>
        <dsp:cNvPr id="0" name=""/>
        <dsp:cNvSpPr/>
      </dsp:nvSpPr>
      <dsp:spPr>
        <a:xfrm>
          <a:off x="1464026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Objectives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1714057" y="0"/>
        <a:ext cx="1124606" cy="500062"/>
      </dsp:txXfrm>
    </dsp:sp>
    <dsp:sp modelId="{84C65FA3-ECD9-FE40-AEC0-0C5743017D97}">
      <dsp:nvSpPr>
        <dsp:cNvPr id="0" name=""/>
        <dsp:cNvSpPr/>
      </dsp:nvSpPr>
      <dsp:spPr>
        <a:xfrm>
          <a:off x="2926228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3176259" y="0"/>
        <a:ext cx="1124606" cy="500062"/>
      </dsp:txXfrm>
    </dsp:sp>
    <dsp:sp modelId="{0416A98C-DF03-7B4F-852D-C492570DC610}">
      <dsp:nvSpPr>
        <dsp:cNvPr id="0" name=""/>
        <dsp:cNvSpPr/>
      </dsp:nvSpPr>
      <dsp:spPr>
        <a:xfrm>
          <a:off x="4388429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4638460" y="0"/>
        <a:ext cx="1124606" cy="500062"/>
      </dsp:txXfrm>
    </dsp:sp>
    <dsp:sp modelId="{41B96FD5-984A-1240-B240-CCABCD2EF96C}">
      <dsp:nvSpPr>
        <dsp:cNvPr id="0" name=""/>
        <dsp:cNvSpPr/>
      </dsp:nvSpPr>
      <dsp:spPr>
        <a:xfrm>
          <a:off x="5850631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6100662" y="0"/>
        <a:ext cx="1124606" cy="5000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1825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Overview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1856" y="0"/>
        <a:ext cx="1124606" cy="500062"/>
      </dsp:txXfrm>
    </dsp:sp>
    <dsp:sp modelId="{2FD85D0F-C6FC-3940-BCAE-DB8D4697E03C}">
      <dsp:nvSpPr>
        <dsp:cNvPr id="0" name=""/>
        <dsp:cNvSpPr/>
      </dsp:nvSpPr>
      <dsp:spPr>
        <a:xfrm>
          <a:off x="1464026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Objectives</a:t>
          </a:r>
          <a:endParaRPr lang="en-US" sz="1200" kern="1200" dirty="0"/>
        </a:p>
      </dsp:txBody>
      <dsp:txXfrm>
        <a:off x="1714057" y="0"/>
        <a:ext cx="1124606" cy="500062"/>
      </dsp:txXfrm>
    </dsp:sp>
    <dsp:sp modelId="{84C65FA3-ECD9-FE40-AEC0-0C5743017D97}">
      <dsp:nvSpPr>
        <dsp:cNvPr id="0" name=""/>
        <dsp:cNvSpPr/>
      </dsp:nvSpPr>
      <dsp:spPr>
        <a:xfrm>
          <a:off x="2926228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3176259" y="0"/>
        <a:ext cx="1124606" cy="500062"/>
      </dsp:txXfrm>
    </dsp:sp>
    <dsp:sp modelId="{0416A98C-DF03-7B4F-852D-C492570DC610}">
      <dsp:nvSpPr>
        <dsp:cNvPr id="0" name=""/>
        <dsp:cNvSpPr/>
      </dsp:nvSpPr>
      <dsp:spPr>
        <a:xfrm>
          <a:off x="4388429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4638460" y="0"/>
        <a:ext cx="1124606" cy="500062"/>
      </dsp:txXfrm>
    </dsp:sp>
    <dsp:sp modelId="{41B96FD5-984A-1240-B240-CCABCD2EF96C}">
      <dsp:nvSpPr>
        <dsp:cNvPr id="0" name=""/>
        <dsp:cNvSpPr/>
      </dsp:nvSpPr>
      <dsp:spPr>
        <a:xfrm>
          <a:off x="5850631" y="0"/>
          <a:ext cx="1624668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6100662" y="0"/>
        <a:ext cx="1124606" cy="5000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solidFill>
                <a:schemeClr val="tx1"/>
              </a:solidFill>
            </a:rPr>
            <a:t>Overview</a:t>
          </a:r>
          <a:endParaRPr lang="en-US" sz="1400" b="1" kern="1200" dirty="0">
            <a:solidFill>
              <a:schemeClr val="tx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Methodology</a:t>
          </a:r>
          <a:endParaRPr lang="en-US" sz="1200" kern="1200" dirty="0"/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Overview</a:t>
          </a:r>
          <a:endParaRPr lang="en-US" sz="14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0" kern="1200" dirty="0" smtClean="0">
              <a:solidFill>
                <a:schemeClr val="bg1"/>
              </a:solidFill>
            </a:rPr>
            <a:t>Overview</a:t>
          </a:r>
          <a:endParaRPr lang="en-US" sz="14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C863A-F836-4962-9FE2-ED70941A1681}">
      <dsp:nvSpPr>
        <dsp:cNvPr id="0" name=""/>
        <dsp:cNvSpPr/>
      </dsp:nvSpPr>
      <dsp:spPr>
        <a:xfrm>
          <a:off x="1752600" y="438329"/>
          <a:ext cx="2133599" cy="8052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Sales In 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1776184" y="461913"/>
        <a:ext cx="2086431" cy="758059"/>
      </dsp:txXfrm>
    </dsp:sp>
    <dsp:sp modelId="{DB452E00-1CA8-4761-9132-22109604D733}">
      <dsp:nvSpPr>
        <dsp:cNvPr id="0" name=""/>
        <dsp:cNvSpPr/>
      </dsp:nvSpPr>
      <dsp:spPr>
        <a:xfrm>
          <a:off x="1211274" y="1243556"/>
          <a:ext cx="1608125" cy="646846"/>
        </a:xfrm>
        <a:custGeom>
          <a:avLst/>
          <a:gdLst/>
          <a:ahLst/>
          <a:cxnLst/>
          <a:rect l="0" t="0" r="0" b="0"/>
          <a:pathLst>
            <a:path>
              <a:moveTo>
                <a:pt x="1608125" y="0"/>
              </a:moveTo>
              <a:lnTo>
                <a:pt x="1608125" y="323423"/>
              </a:lnTo>
              <a:lnTo>
                <a:pt x="0" y="323423"/>
              </a:lnTo>
              <a:lnTo>
                <a:pt x="0" y="646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92FACE-1D96-43EA-BF4C-260A29762305}">
      <dsp:nvSpPr>
        <dsp:cNvPr id="0" name=""/>
        <dsp:cNvSpPr/>
      </dsp:nvSpPr>
      <dsp:spPr>
        <a:xfrm>
          <a:off x="2754" y="1890403"/>
          <a:ext cx="2417039" cy="110204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Sales Out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35032" y="1922681"/>
        <a:ext cx="2352483" cy="1037492"/>
      </dsp:txXfrm>
    </dsp:sp>
    <dsp:sp modelId="{D4A1799C-63A9-4782-87CF-A133DC754FEB}">
      <dsp:nvSpPr>
        <dsp:cNvPr id="0" name=""/>
        <dsp:cNvSpPr/>
      </dsp:nvSpPr>
      <dsp:spPr>
        <a:xfrm>
          <a:off x="1165554" y="2992452"/>
          <a:ext cx="91440" cy="5511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5572"/>
              </a:lnTo>
              <a:lnTo>
                <a:pt x="47199" y="275572"/>
              </a:lnTo>
              <a:lnTo>
                <a:pt x="47199" y="55114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508DE-BE87-4641-81FC-B8E82CA3E752}">
      <dsp:nvSpPr>
        <dsp:cNvPr id="0" name=""/>
        <dsp:cNvSpPr/>
      </dsp:nvSpPr>
      <dsp:spPr>
        <a:xfrm>
          <a:off x="105093" y="3543598"/>
          <a:ext cx="2215320" cy="10092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External Market Data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134654" y="3573159"/>
        <a:ext cx="2156198" cy="950152"/>
      </dsp:txXfrm>
    </dsp:sp>
    <dsp:sp modelId="{EE672C0F-5B0D-455B-B488-0CCE78B33752}">
      <dsp:nvSpPr>
        <dsp:cNvPr id="0" name=""/>
        <dsp:cNvSpPr/>
      </dsp:nvSpPr>
      <dsp:spPr>
        <a:xfrm>
          <a:off x="2819400" y="1243556"/>
          <a:ext cx="1572371" cy="6468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3423"/>
              </a:lnTo>
              <a:lnTo>
                <a:pt x="1572371" y="323423"/>
              </a:lnTo>
              <a:lnTo>
                <a:pt x="1572371" y="6468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6610E5-41E4-484D-BC16-D78B66612909}">
      <dsp:nvSpPr>
        <dsp:cNvPr id="0" name=""/>
        <dsp:cNvSpPr/>
      </dsp:nvSpPr>
      <dsp:spPr>
        <a:xfrm>
          <a:off x="3147496" y="1890403"/>
          <a:ext cx="2488548" cy="12581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tx1"/>
              </a:solidFill>
            </a:rPr>
            <a:t>Distributors’ Inventory Status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3184347" y="1927254"/>
        <a:ext cx="2414846" cy="11844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50A3D-1236-B244-B15F-E7C23E06049D}">
      <dsp:nvSpPr>
        <dsp:cNvPr id="0" name=""/>
        <dsp:cNvSpPr/>
      </dsp:nvSpPr>
      <dsp:spPr>
        <a:xfrm>
          <a:off x="3468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>
              <a:solidFill>
                <a:schemeClr val="bg1"/>
              </a:solidFill>
            </a:rPr>
            <a:t>Overview</a:t>
          </a:r>
          <a:endParaRPr lang="en-US" sz="1200" b="0" kern="1200" dirty="0">
            <a:solidFill>
              <a:schemeClr val="bg1"/>
            </a:solidFill>
          </a:endParaRPr>
        </a:p>
      </dsp:txBody>
      <dsp:txXfrm>
        <a:off x="253499" y="0"/>
        <a:ext cx="1518907" cy="500062"/>
      </dsp:txXfrm>
    </dsp:sp>
    <dsp:sp modelId="{84C65FA3-ECD9-FE40-AEC0-0C5743017D97}">
      <dsp:nvSpPr>
        <dsp:cNvPr id="0" name=""/>
        <dsp:cNvSpPr/>
      </dsp:nvSpPr>
      <dsp:spPr>
        <a:xfrm>
          <a:off x="1820541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dirty="0" smtClean="0">
              <a:solidFill>
                <a:schemeClr val="tx1"/>
              </a:solidFill>
            </a:rPr>
            <a:t>Methodology</a:t>
          </a:r>
          <a:endParaRPr lang="en-US" sz="1300" b="1" kern="1200" dirty="0">
            <a:solidFill>
              <a:schemeClr val="tx1"/>
            </a:solidFill>
          </a:endParaRPr>
        </a:p>
      </dsp:txBody>
      <dsp:txXfrm>
        <a:off x="2070572" y="0"/>
        <a:ext cx="1518907" cy="500062"/>
      </dsp:txXfrm>
    </dsp:sp>
    <dsp:sp modelId="{0416A98C-DF03-7B4F-852D-C492570DC610}">
      <dsp:nvSpPr>
        <dsp:cNvPr id="0" name=""/>
        <dsp:cNvSpPr/>
      </dsp:nvSpPr>
      <dsp:spPr>
        <a:xfrm>
          <a:off x="3637614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Results</a:t>
          </a:r>
          <a:endParaRPr lang="en-US" sz="1200" kern="1200" dirty="0"/>
        </a:p>
      </dsp:txBody>
      <dsp:txXfrm>
        <a:off x="3887645" y="0"/>
        <a:ext cx="1518907" cy="500062"/>
      </dsp:txXfrm>
    </dsp:sp>
    <dsp:sp modelId="{41B96FD5-984A-1240-B240-CCABCD2EF96C}">
      <dsp:nvSpPr>
        <dsp:cNvPr id="0" name=""/>
        <dsp:cNvSpPr/>
      </dsp:nvSpPr>
      <dsp:spPr>
        <a:xfrm>
          <a:off x="5454686" y="0"/>
          <a:ext cx="2018969" cy="5000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Recommendations</a:t>
          </a:r>
          <a:endParaRPr lang="en-US" sz="1000" kern="1200" dirty="0"/>
        </a:p>
      </dsp:txBody>
      <dsp:txXfrm>
        <a:off x="5704717" y="0"/>
        <a:ext cx="1518907" cy="500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63336-D333-9746-9894-969863543149}" type="datetimeFigureOut">
              <a:rPr lang="en-US" smtClean="0"/>
              <a:t>5/16/16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23B41-5990-7740-8480-920DBEAAB3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1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43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18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9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1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82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0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91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865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1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9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4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70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9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41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09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29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84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8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3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5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74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8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98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42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F23B41-5990-7740-8480-920DBEAAB3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0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7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380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2285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jpeg"/><Relationship Id="rId7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" y="0"/>
            <a:ext cx="121539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0134" y="221249"/>
            <a:ext cx="1068512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pic>
        <p:nvPicPr>
          <p:cNvPr id="5124" name="Picture 8" descr="Merck_logo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515600" y="6254183"/>
            <a:ext cx="1054100" cy="397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6900" y="1001718"/>
            <a:ext cx="10972800" cy="513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4"/>
            <a:endParaRPr lang="en-US" dirty="0" smtClean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1586634" y="6440855"/>
            <a:ext cx="356121" cy="261578"/>
          </a:xfrm>
          <a:prstGeom prst="rect">
            <a:avLst/>
          </a:prstGeom>
          <a:noFill/>
        </p:spPr>
        <p:txBody>
          <a:bodyPr wrap="none" lIns="91407" tIns="45704" rIns="91407" bIns="4570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091E94-06AA-4D95-8C19-F7DA840517D0}" type="slidenum">
              <a:rPr lang="en-US" sz="1100" b="1">
                <a:solidFill>
                  <a:srgbClr val="777777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1000" b="1" dirty="0">
              <a:solidFill>
                <a:srgbClr val="777777"/>
              </a:solidFill>
              <a:cs typeface="Arial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509189" y="6473829"/>
            <a:ext cx="3735916" cy="246063"/>
          </a:xfrm>
          <a:prstGeom prst="rect">
            <a:avLst/>
          </a:prstGeom>
          <a:noFill/>
        </p:spPr>
        <p:txBody>
          <a:bodyPr lIns="91407" tIns="45704" rIns="91407" bIns="45704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dirty="0">
              <a:solidFill>
                <a:srgbClr val="777777"/>
              </a:solidFill>
              <a:cs typeface="Arial" charset="0"/>
            </a:endParaRPr>
          </a:p>
        </p:txBody>
      </p:sp>
      <p:pic>
        <p:nvPicPr>
          <p:cNvPr id="9" name="Shape 378"/>
          <p:cNvPicPr preferRelativeResize="0"/>
          <p:nvPr userDrawn="1"/>
        </p:nvPicPr>
        <p:blipFill rotWithShape="1">
          <a:blip r:embed="rId7">
            <a:alphaModFix/>
          </a:blip>
          <a:srcRect r="70374"/>
          <a:stretch/>
        </p:blipFill>
        <p:spPr>
          <a:xfrm>
            <a:off x="11125391" y="51974"/>
            <a:ext cx="1028509" cy="862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2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 Narrow" pitchFamily="34" charset="0"/>
        </a:defRPr>
      </a:lvl5pPr>
      <a:lvl6pPr marL="457039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6pPr>
      <a:lvl7pPr marL="914079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7pPr>
      <a:lvl8pPr marL="1371119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8pPr>
      <a:lvl9pPr marL="1828159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Helvetica" pitchFamily="34" charset="0"/>
        </a:defRPr>
      </a:lvl9pPr>
    </p:titleStyle>
    <p:bodyStyle>
      <a:lvl1pPr marL="342780" indent="-34278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>
          <a:solidFill>
            <a:srgbClr val="292929"/>
          </a:solidFill>
          <a:latin typeface="Georgia" panose="02040502050405020303" pitchFamily="18" charset="0"/>
          <a:ea typeface="+mn-ea"/>
          <a:cs typeface="+mn-cs"/>
        </a:defRPr>
      </a:lvl1pPr>
      <a:lvl2pPr marL="457200" indent="-228519" algn="l" rtl="0" eaLnBrk="0" fontAlgn="base" hangingPunct="0">
        <a:spcBef>
          <a:spcPct val="20000"/>
        </a:spcBef>
        <a:spcAft>
          <a:spcPct val="0"/>
        </a:spcAft>
        <a:buClr>
          <a:srgbClr val="DE8400"/>
        </a:buClr>
        <a:buSzPct val="110000"/>
        <a:buChar char="•"/>
        <a:defRPr sz="1800">
          <a:solidFill>
            <a:srgbClr val="333333"/>
          </a:solidFill>
          <a:latin typeface="Georgia" panose="02040502050405020303" pitchFamily="18" charset="0"/>
        </a:defRPr>
      </a:lvl2pPr>
      <a:lvl3pPr marL="914400" indent="-2856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800">
          <a:solidFill>
            <a:srgbClr val="4D4D4D"/>
          </a:solidFill>
          <a:latin typeface="Georgia" panose="02040502050405020303" pitchFamily="18" charset="0"/>
        </a:defRPr>
      </a:lvl3pPr>
      <a:lvl4pPr marL="1280160" indent="-17139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rgbClr val="5F5F5F"/>
          </a:solidFill>
          <a:latin typeface="Georgia" panose="02040502050405020303" pitchFamily="18" charset="0"/>
        </a:defRPr>
      </a:lvl4pPr>
      <a:lvl5pPr marL="1554480" indent="-228519" algn="l" rtl="0" eaLnBrk="0" fontAlgn="base" hangingPunct="0">
        <a:spcBef>
          <a:spcPct val="20000"/>
        </a:spcBef>
        <a:spcAft>
          <a:spcPct val="0"/>
        </a:spcAft>
        <a:buSzPct val="80000"/>
        <a:buFont typeface="Arial" pitchFamily="34" charset="0"/>
        <a:buChar char="»"/>
        <a:defRPr sz="1200">
          <a:solidFill>
            <a:srgbClr val="777777"/>
          </a:solidFill>
          <a:latin typeface="Georgia" panose="02040502050405020303" pitchFamily="18" charset="0"/>
        </a:defRPr>
      </a:lvl5pPr>
      <a:lvl6pPr marL="1828159" indent="-228519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6pPr>
      <a:lvl7pPr marL="2285199" indent="-228519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7pPr>
      <a:lvl8pPr marL="2742237" indent="-228519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8pPr>
      <a:lvl9pPr marL="3199278" indent="-228519" algn="l" rtl="0" fontAlgn="base">
        <a:spcBef>
          <a:spcPct val="20000"/>
        </a:spcBef>
        <a:spcAft>
          <a:spcPct val="0"/>
        </a:spcAft>
        <a:buSzPct val="80000"/>
        <a:buFont typeface="Arial" charset="0"/>
        <a:buChar char="»"/>
        <a:defRPr sz="1400">
          <a:solidFill>
            <a:srgbClr val="777777"/>
          </a:solidFill>
          <a:latin typeface="+mn-lt"/>
        </a:defRPr>
      </a:lvl9pPr>
    </p:bodyStyle>
    <p:otherStyle>
      <a:defPPr>
        <a:defRPr lang="en-US"/>
      </a:defPPr>
      <a:lvl1pPr marL="0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1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5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99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37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78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16" algn="l" defTabSz="91407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10.xml"/><Relationship Id="rId12" Type="http://schemas.microsoft.com/office/2007/relationships/diagramDrawing" Target="../diagrams/drawing10.xml"/><Relationship Id="rId13" Type="http://schemas.openxmlformats.org/officeDocument/2006/relationships/diagramData" Target="../diagrams/data11.xml"/><Relationship Id="rId14" Type="http://schemas.openxmlformats.org/officeDocument/2006/relationships/diagramLayout" Target="../diagrams/layout11.xml"/><Relationship Id="rId15" Type="http://schemas.openxmlformats.org/officeDocument/2006/relationships/diagramQuickStyle" Target="../diagrams/quickStyle11.xml"/><Relationship Id="rId16" Type="http://schemas.openxmlformats.org/officeDocument/2006/relationships/diagramColors" Target="../diagrams/colors11.xml"/><Relationship Id="rId17" Type="http://schemas.microsoft.com/office/2007/relationships/diagramDrawing" Target="../diagrams/drawing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diagramData" Target="../diagrams/data10.xml"/><Relationship Id="rId9" Type="http://schemas.openxmlformats.org/officeDocument/2006/relationships/diagramLayout" Target="../diagrams/layout10.xml"/><Relationship Id="rId10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diagramData" Target="../diagrams/data14.xml"/><Relationship Id="rId6" Type="http://schemas.openxmlformats.org/officeDocument/2006/relationships/diagramLayout" Target="../diagrams/layout14.xml"/><Relationship Id="rId7" Type="http://schemas.openxmlformats.org/officeDocument/2006/relationships/diagramQuickStyle" Target="../diagrams/quickStyle14.xml"/><Relationship Id="rId8" Type="http://schemas.openxmlformats.org/officeDocument/2006/relationships/diagramColors" Target="../diagrams/colors14.xml"/><Relationship Id="rId9" Type="http://schemas.microsoft.com/office/2007/relationships/diagramDrawing" Target="../diagrams/drawing1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4" Type="http://schemas.openxmlformats.org/officeDocument/2006/relationships/diagramLayout" Target="../diagrams/layout15.xml"/><Relationship Id="rId5" Type="http://schemas.openxmlformats.org/officeDocument/2006/relationships/diagramQuickStyle" Target="../diagrams/quickStyle15.xml"/><Relationship Id="rId6" Type="http://schemas.openxmlformats.org/officeDocument/2006/relationships/diagramColors" Target="../diagrams/colors15.xml"/><Relationship Id="rId7" Type="http://schemas.microsoft.com/office/2007/relationships/diagramDrawing" Target="../diagrams/drawing15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diagramData" Target="../diagrams/data16.xml"/><Relationship Id="rId5" Type="http://schemas.openxmlformats.org/officeDocument/2006/relationships/diagramLayout" Target="../diagrams/layout16.xml"/><Relationship Id="rId6" Type="http://schemas.openxmlformats.org/officeDocument/2006/relationships/diagramQuickStyle" Target="../diagrams/quickStyle16.xml"/><Relationship Id="rId7" Type="http://schemas.openxmlformats.org/officeDocument/2006/relationships/diagramColors" Target="../diagrams/colors16.xml"/><Relationship Id="rId8" Type="http://schemas.microsoft.com/office/2007/relationships/diagramDrawing" Target="../diagrams/drawing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6" Type="http://schemas.openxmlformats.org/officeDocument/2006/relationships/diagramData" Target="../diagrams/data17.xml"/><Relationship Id="rId7" Type="http://schemas.openxmlformats.org/officeDocument/2006/relationships/diagramLayout" Target="../diagrams/layout17.xml"/><Relationship Id="rId8" Type="http://schemas.openxmlformats.org/officeDocument/2006/relationships/diagramQuickStyle" Target="../diagrams/quickStyle17.xml"/><Relationship Id="rId9" Type="http://schemas.openxmlformats.org/officeDocument/2006/relationships/diagramColors" Target="../diagrams/colors17.xml"/><Relationship Id="rId10" Type="http://schemas.microsoft.com/office/2007/relationships/diagramDrawing" Target="../diagrams/drawing1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4" Type="http://schemas.openxmlformats.org/officeDocument/2006/relationships/diagramLayout" Target="../diagrams/layout18.xml"/><Relationship Id="rId5" Type="http://schemas.openxmlformats.org/officeDocument/2006/relationships/diagramQuickStyle" Target="../diagrams/quickStyle18.xml"/><Relationship Id="rId6" Type="http://schemas.openxmlformats.org/officeDocument/2006/relationships/diagramColors" Target="../diagrams/colors18.xml"/><Relationship Id="rId7" Type="http://schemas.microsoft.com/office/2007/relationships/diagramDrawing" Target="../diagrams/drawing18.xml"/><Relationship Id="rId8" Type="http://schemas.openxmlformats.org/officeDocument/2006/relationships/chart" Target="../charts/chart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8" Type="http://schemas.openxmlformats.org/officeDocument/2006/relationships/chart" Target="../charts/chart5.xml"/><Relationship Id="rId9" Type="http://schemas.openxmlformats.org/officeDocument/2006/relationships/chart" Target="../charts/chart6.xml"/><Relationship Id="rId10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4" Type="http://schemas.openxmlformats.org/officeDocument/2006/relationships/diagramLayout" Target="../diagrams/layout21.xml"/><Relationship Id="rId5" Type="http://schemas.openxmlformats.org/officeDocument/2006/relationships/diagramQuickStyle" Target="../diagrams/quickStyle21.xml"/><Relationship Id="rId6" Type="http://schemas.openxmlformats.org/officeDocument/2006/relationships/diagramColors" Target="../diagrams/colors21.xml"/><Relationship Id="rId7" Type="http://schemas.microsoft.com/office/2007/relationships/diagramDrawing" Target="../diagrams/drawing21.xml"/><Relationship Id="rId8" Type="http://schemas.openxmlformats.org/officeDocument/2006/relationships/chart" Target="../charts/chart8.xml"/><Relationship Id="rId9" Type="http://schemas.openxmlformats.org/officeDocument/2006/relationships/chart" Target="../charts/chart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4" Type="http://schemas.openxmlformats.org/officeDocument/2006/relationships/diagramLayout" Target="../diagrams/layout22.xml"/><Relationship Id="rId5" Type="http://schemas.openxmlformats.org/officeDocument/2006/relationships/diagramQuickStyle" Target="../diagrams/quickStyle22.xml"/><Relationship Id="rId6" Type="http://schemas.openxmlformats.org/officeDocument/2006/relationships/diagramColors" Target="../diagrams/colors22.xml"/><Relationship Id="rId7" Type="http://schemas.microsoft.com/office/2007/relationships/diagramDrawing" Target="../diagrams/drawing22.xml"/><Relationship Id="rId8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4" Type="http://schemas.openxmlformats.org/officeDocument/2006/relationships/diagramLayout" Target="../diagrams/layout23.xml"/><Relationship Id="rId5" Type="http://schemas.openxmlformats.org/officeDocument/2006/relationships/diagramQuickStyle" Target="../diagrams/quickStyle23.xml"/><Relationship Id="rId6" Type="http://schemas.openxmlformats.org/officeDocument/2006/relationships/diagramColors" Target="../diagrams/colors23.xml"/><Relationship Id="rId7" Type="http://schemas.microsoft.com/office/2007/relationships/diagramDrawing" Target="../diagrams/drawing23.xml"/><Relationship Id="rId8" Type="http://schemas.openxmlformats.org/officeDocument/2006/relationships/chart" Target="../charts/chart11.xml"/><Relationship Id="rId9" Type="http://schemas.openxmlformats.org/officeDocument/2006/relationships/chart" Target="../charts/chart12.xml"/><Relationship Id="rId10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4" Type="http://schemas.openxmlformats.org/officeDocument/2006/relationships/diagramLayout" Target="../diagrams/layout24.xml"/><Relationship Id="rId5" Type="http://schemas.openxmlformats.org/officeDocument/2006/relationships/diagramQuickStyle" Target="../diagrams/quickStyle24.xml"/><Relationship Id="rId6" Type="http://schemas.openxmlformats.org/officeDocument/2006/relationships/diagramColors" Target="../diagrams/colors24.xml"/><Relationship Id="rId7" Type="http://schemas.microsoft.com/office/2007/relationships/diagramDrawing" Target="../diagrams/drawing24.xml"/><Relationship Id="rId8" Type="http://schemas.openxmlformats.org/officeDocument/2006/relationships/chart" Target="../charts/chart14.xml"/><Relationship Id="rId9" Type="http://schemas.openxmlformats.org/officeDocument/2006/relationships/chart" Target="../charts/chart15.xml"/><Relationship Id="rId10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4" Type="http://schemas.openxmlformats.org/officeDocument/2006/relationships/diagramLayout" Target="../diagrams/layout25.xml"/><Relationship Id="rId5" Type="http://schemas.openxmlformats.org/officeDocument/2006/relationships/diagramQuickStyle" Target="../diagrams/quickStyle25.xml"/><Relationship Id="rId6" Type="http://schemas.openxmlformats.org/officeDocument/2006/relationships/diagramColors" Target="../diagrams/colors25.xml"/><Relationship Id="rId7" Type="http://schemas.microsoft.com/office/2007/relationships/diagramDrawing" Target="../diagrams/drawing25.xml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7.xml"/><Relationship Id="rId12" Type="http://schemas.microsoft.com/office/2007/relationships/diagramDrawing" Target="../diagrams/drawing27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diagramData" Target="../diagrams/data26.xml"/><Relationship Id="rId4" Type="http://schemas.openxmlformats.org/officeDocument/2006/relationships/diagramLayout" Target="../diagrams/layout26.xml"/><Relationship Id="rId5" Type="http://schemas.openxmlformats.org/officeDocument/2006/relationships/diagramQuickStyle" Target="../diagrams/quickStyle26.xml"/><Relationship Id="rId6" Type="http://schemas.openxmlformats.org/officeDocument/2006/relationships/diagramColors" Target="../diagrams/colors26.xml"/><Relationship Id="rId7" Type="http://schemas.microsoft.com/office/2007/relationships/diagramDrawing" Target="../diagrams/drawing26.xml"/><Relationship Id="rId8" Type="http://schemas.openxmlformats.org/officeDocument/2006/relationships/diagramData" Target="../diagrams/data27.xml"/><Relationship Id="rId9" Type="http://schemas.openxmlformats.org/officeDocument/2006/relationships/diagramLayout" Target="../diagrams/layout27.xml"/><Relationship Id="rId10" Type="http://schemas.openxmlformats.org/officeDocument/2006/relationships/diagramQuickStyle" Target="../diagrams/quickStyle27.xml"/></Relationships>
</file>

<file path=ppt/slides/_rels/slide27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29.xml"/><Relationship Id="rId12" Type="http://schemas.microsoft.com/office/2007/relationships/diagramDrawing" Target="../diagrams/drawing29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diagramData" Target="../diagrams/data28.xml"/><Relationship Id="rId4" Type="http://schemas.openxmlformats.org/officeDocument/2006/relationships/diagramLayout" Target="../diagrams/layout28.xml"/><Relationship Id="rId5" Type="http://schemas.openxmlformats.org/officeDocument/2006/relationships/diagramQuickStyle" Target="../diagrams/quickStyle28.xml"/><Relationship Id="rId6" Type="http://schemas.openxmlformats.org/officeDocument/2006/relationships/diagramColors" Target="../diagrams/colors28.xml"/><Relationship Id="rId7" Type="http://schemas.microsoft.com/office/2007/relationships/diagramDrawing" Target="../diagrams/drawing28.xml"/><Relationship Id="rId8" Type="http://schemas.openxmlformats.org/officeDocument/2006/relationships/diagramData" Target="../diagrams/data29.xml"/><Relationship Id="rId9" Type="http://schemas.openxmlformats.org/officeDocument/2006/relationships/diagramLayout" Target="../diagrams/layout29.xml"/><Relationship Id="rId10" Type="http://schemas.openxmlformats.org/officeDocument/2006/relationships/diagramQuickStyle" Target="../diagrams/quickStyle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diagramData" Target="../diagrams/data5.xml"/><Relationship Id="rId5" Type="http://schemas.openxmlformats.org/officeDocument/2006/relationships/diagramLayout" Target="../diagrams/layout5.xml"/><Relationship Id="rId6" Type="http://schemas.openxmlformats.org/officeDocument/2006/relationships/diagramQuickStyle" Target="../diagrams/quickStyle5.xml"/><Relationship Id="rId7" Type="http://schemas.openxmlformats.org/officeDocument/2006/relationships/diagramColors" Target="../diagrams/colors5.xml"/><Relationship Id="rId8" Type="http://schemas.microsoft.com/office/2007/relationships/diagramDrawing" Target="../diagrams/drawing5.xml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diagramColors" Target="../diagrams/colors8.xml"/><Relationship Id="rId12" Type="http://schemas.microsoft.com/office/2007/relationships/diagramDrawing" Target="../diagrams/drawing8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diagramData" Target="../diagrams/data7.xml"/><Relationship Id="rId4" Type="http://schemas.openxmlformats.org/officeDocument/2006/relationships/diagramLayout" Target="../diagrams/layout7.xml"/><Relationship Id="rId5" Type="http://schemas.openxmlformats.org/officeDocument/2006/relationships/diagramQuickStyle" Target="../diagrams/quickStyle7.xml"/><Relationship Id="rId6" Type="http://schemas.openxmlformats.org/officeDocument/2006/relationships/diagramColors" Target="../diagrams/colors7.xml"/><Relationship Id="rId7" Type="http://schemas.microsoft.com/office/2007/relationships/diagramDrawing" Target="../diagrams/drawing7.xml"/><Relationship Id="rId8" Type="http://schemas.openxmlformats.org/officeDocument/2006/relationships/diagramData" Target="../diagrams/data8.xml"/><Relationship Id="rId9" Type="http://schemas.openxmlformats.org/officeDocument/2006/relationships/diagramLayout" Target="../diagrams/layout8.xml"/><Relationship Id="rId10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82"/>
          <p:cNvSpPr txBox="1"/>
          <p:nvPr/>
        </p:nvSpPr>
        <p:spPr>
          <a:xfrm>
            <a:off x="2514601" y="2325405"/>
            <a:ext cx="7315199" cy="1790699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b" anchorCtr="0">
            <a:noAutofit/>
          </a:bodyPr>
          <a:lstStyle/>
          <a:p>
            <a:pPr algn="ctr">
              <a:lnSpc>
                <a:spcPct val="90000"/>
              </a:lnSpc>
              <a:buClr>
                <a:srgbClr val="000000"/>
              </a:buClr>
              <a:buSzPct val="25000"/>
              <a:buFont typeface="Times New Roman"/>
              <a:buNone/>
            </a:pPr>
            <a:r>
              <a:rPr lang="en-US" sz="4050" b="1" kern="0" dirty="0">
                <a:solidFill>
                  <a:srgbClr val="000000"/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  <a:t>Merck Animal Health Forecasting Project</a:t>
            </a:r>
            <a:r>
              <a:rPr lang="en-US" sz="4125" b="1" kern="0" dirty="0">
                <a:solidFill>
                  <a:srgbClr val="000000"/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  <a:t/>
            </a:r>
            <a:br>
              <a:rPr lang="en-US" sz="4125" b="1" kern="0" dirty="0">
                <a:solidFill>
                  <a:srgbClr val="000000"/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</a:br>
            <a:r>
              <a:rPr lang="en-US" sz="2400" b="1" kern="0" dirty="0">
                <a:solidFill>
                  <a:srgbClr val="000000"/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  <a:t/>
            </a:r>
            <a:br>
              <a:rPr lang="en-US" sz="2400" b="1" kern="0" dirty="0">
                <a:solidFill>
                  <a:srgbClr val="000000"/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</a:br>
            <a:r>
              <a:rPr lang="en-US" sz="2400" b="1" kern="0" dirty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  <a:ea typeface="Questrial"/>
                <a:cs typeface="Questrial"/>
                <a:sym typeface="Questrial"/>
              </a:rPr>
              <a:t>Final Presentation</a:t>
            </a:r>
          </a:p>
        </p:txBody>
      </p:sp>
      <p:pic>
        <p:nvPicPr>
          <p:cNvPr id="3" name="Shape 284"/>
          <p:cNvPicPr preferRelativeResize="0"/>
          <p:nvPr/>
        </p:nvPicPr>
        <p:blipFill rotWithShape="1">
          <a:blip r:embed="rId3">
            <a:alphaModFix/>
          </a:blip>
          <a:srcRect l="11951" t="21803" r="13183" b="19363"/>
          <a:stretch/>
        </p:blipFill>
        <p:spPr>
          <a:xfrm>
            <a:off x="4188082" y="968376"/>
            <a:ext cx="1598327" cy="901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2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0830" y="1259988"/>
            <a:ext cx="1873682" cy="54161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283"/>
          <p:cNvSpPr txBox="1">
            <a:spLocks/>
          </p:cNvSpPr>
          <p:nvPr/>
        </p:nvSpPr>
        <p:spPr>
          <a:xfrm>
            <a:off x="2452237" y="4572000"/>
            <a:ext cx="7277186" cy="1614281"/>
          </a:xfrm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>
            <a:lvl1pPr marL="342780" indent="-34278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342780" indent="-22851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8400"/>
              </a:buClr>
              <a:buSzPct val="110000"/>
              <a:buChar char="•"/>
              <a:defRPr sz="2000">
                <a:solidFill>
                  <a:srgbClr val="333333"/>
                </a:solidFill>
                <a:latin typeface="+mn-lt"/>
              </a:defRPr>
            </a:lvl2pPr>
            <a:lvl3pPr marL="742689" indent="-2856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rgbClr val="4D4D4D"/>
                </a:solidFill>
                <a:latin typeface="+mn-lt"/>
              </a:defRPr>
            </a:lvl3pPr>
            <a:lvl4pPr marL="1028340" indent="-17139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4pPr>
            <a:lvl5pPr marL="1371119" indent="-22851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5pPr>
            <a:lvl6pPr marL="1828159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6pPr>
            <a:lvl7pPr marL="2285199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7pPr>
            <a:lvl8pPr marL="2742237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8pPr>
            <a:lvl9pPr marL="3199278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9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b="1" kern="0" dirty="0">
                <a:solidFill>
                  <a:schemeClr val="dk1"/>
                </a:solidFill>
                <a:latin typeface="Georgia" panose="02040502050405020303" pitchFamily="18" charset="0"/>
              </a:rPr>
              <a:t>Team: </a:t>
            </a:r>
            <a:r>
              <a:rPr lang="en-US" sz="1800" kern="0" dirty="0" err="1">
                <a:solidFill>
                  <a:schemeClr val="dk1"/>
                </a:solidFill>
                <a:latin typeface="Georgia" panose="02040502050405020303" pitchFamily="18" charset="0"/>
              </a:rPr>
              <a:t>Anqi</a:t>
            </a:r>
            <a:r>
              <a:rPr lang="en-US" sz="1800" kern="0" dirty="0">
                <a:solidFill>
                  <a:schemeClr val="dk1"/>
                </a:solidFill>
                <a:latin typeface="Georgia" panose="02040502050405020303" pitchFamily="18" charset="0"/>
              </a:rPr>
              <a:t> Huang, </a:t>
            </a:r>
            <a:r>
              <a:rPr lang="en-US" sz="1800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Shuang Wei,</a:t>
            </a:r>
            <a:r>
              <a:rPr lang="en-US" sz="1800" b="1" kern="0" dirty="0">
                <a:solidFill>
                  <a:schemeClr val="dk1"/>
                </a:solidFill>
                <a:latin typeface="Georgia" panose="02040502050405020303" pitchFamily="18" charset="0"/>
              </a:rPr>
              <a:t> </a:t>
            </a:r>
            <a:r>
              <a:rPr lang="en-US" sz="1800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Abhishek </a:t>
            </a:r>
            <a:r>
              <a:rPr lang="en-US" sz="1800" kern="0" dirty="0">
                <a:solidFill>
                  <a:schemeClr val="dk1"/>
                </a:solidFill>
                <a:latin typeface="Georgia" panose="02040502050405020303" pitchFamily="18" charset="0"/>
              </a:rPr>
              <a:t>Dixit, Benjamin </a:t>
            </a:r>
            <a:r>
              <a:rPr lang="en-US" sz="1800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Elbaz </a:t>
            </a:r>
            <a:endParaRPr lang="en-US" sz="1800" kern="0" dirty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1800" b="1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Advisor:</a:t>
            </a:r>
            <a:r>
              <a:rPr lang="en-US" sz="1800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 Krishnamurthy </a:t>
            </a:r>
            <a:r>
              <a:rPr lang="en-US" sz="1800" kern="0" dirty="0" err="1" smtClean="0">
                <a:solidFill>
                  <a:schemeClr val="dk1"/>
                </a:solidFill>
                <a:latin typeface="Georgia" panose="02040502050405020303" pitchFamily="18" charset="0"/>
              </a:rPr>
              <a:t>Iyer</a:t>
            </a:r>
            <a:endParaRPr lang="en-US" sz="1800" kern="0" dirty="0" smtClean="0">
              <a:solidFill>
                <a:schemeClr val="dk1"/>
              </a:solidFill>
              <a:latin typeface="Georgia" panose="02040502050405020303" pitchFamily="18" charset="0"/>
            </a:endParaRPr>
          </a:p>
          <a:p>
            <a:pPr algn="ctr">
              <a:lnSpc>
                <a:spcPct val="90000"/>
              </a:lnSpc>
              <a:buClr>
                <a:schemeClr val="dk1"/>
              </a:buClr>
              <a:buSzPct val="25000"/>
            </a:pPr>
            <a:r>
              <a:rPr lang="en-US" sz="1800" b="1" kern="0" dirty="0" smtClean="0">
                <a:solidFill>
                  <a:schemeClr val="dk1"/>
                </a:solidFill>
                <a:latin typeface="Georgia" panose="02040502050405020303" pitchFamily="18" charset="0"/>
              </a:rPr>
              <a:t>Date</a:t>
            </a:r>
            <a:r>
              <a:rPr lang="en-US" sz="1800" b="1" kern="0" dirty="0">
                <a:solidFill>
                  <a:schemeClr val="dk1"/>
                </a:solidFill>
                <a:latin typeface="Georgia" panose="02040502050405020303" pitchFamily="18" charset="0"/>
              </a:rPr>
              <a:t>:</a:t>
            </a:r>
            <a:r>
              <a:rPr lang="en-US" sz="1800" kern="0" dirty="0">
                <a:solidFill>
                  <a:schemeClr val="dk1"/>
                </a:solidFill>
                <a:latin typeface="Georgia" panose="02040502050405020303" pitchFamily="18" charset="0"/>
              </a:rPr>
              <a:t> </a:t>
            </a:r>
            <a:r>
              <a:rPr lang="en-US" sz="1800" kern="0" dirty="0">
                <a:latin typeface="Georgia" panose="02040502050405020303" pitchFamily="18" charset="0"/>
              </a:rPr>
              <a:t>May </a:t>
            </a:r>
            <a:r>
              <a:rPr lang="en-US" sz="1800" kern="0" dirty="0" smtClean="0">
                <a:latin typeface="Georgia" panose="02040502050405020303" pitchFamily="18" charset="0"/>
              </a:rPr>
              <a:t>19</a:t>
            </a:r>
            <a:r>
              <a:rPr lang="en-US" sz="1800" kern="0" baseline="30000" dirty="0" smtClean="0">
                <a:latin typeface="Georgia" panose="02040502050405020303" pitchFamily="18" charset="0"/>
              </a:rPr>
              <a:t>th</a:t>
            </a:r>
            <a:r>
              <a:rPr lang="en-US" sz="1800" kern="0" dirty="0" smtClean="0">
                <a:latin typeface="Georgia" panose="02040502050405020303" pitchFamily="18" charset="0"/>
              </a:rPr>
              <a:t>, </a:t>
            </a:r>
            <a:r>
              <a:rPr lang="en-US" sz="1800" kern="0" dirty="0">
                <a:latin typeface="Georgia" panose="02040502050405020303" pitchFamily="18" charset="0"/>
              </a:rPr>
              <a:t>2016</a:t>
            </a:r>
          </a:p>
        </p:txBody>
      </p:sp>
    </p:spTree>
    <p:extLst>
      <p:ext uri="{BB962C8B-B14F-4D97-AF65-F5344CB8AC3E}">
        <p14:creationId xmlns:p14="http://schemas.microsoft.com/office/powerpoint/2010/main" val="322132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2.Forecasting Models - </a:t>
            </a:r>
            <a:r>
              <a:rPr lang="en-US" dirty="0" err="1" smtClean="0"/>
              <a:t>Nobivac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5256203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086250095"/>
              </p:ext>
            </p:extLst>
          </p:nvPr>
        </p:nvGraphicFramePr>
        <p:xfrm>
          <a:off x="615614" y="2972174"/>
          <a:ext cx="3909634" cy="3284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6207544"/>
              </p:ext>
            </p:extLst>
          </p:nvPr>
        </p:nvGraphicFramePr>
        <p:xfrm>
          <a:off x="8019318" y="2972174"/>
          <a:ext cx="4147282" cy="3370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143000" y="2602842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u="sng" dirty="0" smtClean="0"/>
              <a:t>Forecast Sales out</a:t>
            </a:r>
            <a:endParaRPr lang="en-US" b="1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8891348" y="260284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2.  Forecast Sales In</a:t>
            </a:r>
            <a:endParaRPr lang="en-US" b="1" u="sng" dirty="0"/>
          </a:p>
        </p:txBody>
      </p:sp>
      <p:sp>
        <p:nvSpPr>
          <p:cNvPr id="10" name="TextBox 9"/>
          <p:cNvSpPr txBox="1"/>
          <p:nvPr/>
        </p:nvSpPr>
        <p:spPr>
          <a:xfrm>
            <a:off x="4616449" y="3906215"/>
            <a:ext cx="3460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 smtClean="0"/>
              <a:t>Granger </a:t>
            </a:r>
            <a:r>
              <a:rPr lang="en-US" sz="1400" u="sng" dirty="0"/>
              <a:t>C</a:t>
            </a:r>
            <a:r>
              <a:rPr lang="en-US" sz="1400" u="sng" dirty="0" smtClean="0"/>
              <a:t>ausality Test: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</a:t>
            </a:r>
            <a:r>
              <a:rPr lang="en-US" sz="1400" dirty="0" smtClean="0"/>
              <a:t>Determine </a:t>
            </a:r>
            <a:r>
              <a:rPr lang="en-US" sz="1400" dirty="0" smtClean="0"/>
              <a:t>input factors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u="sng" dirty="0" smtClean="0"/>
              <a:t>Transfer Function Model</a:t>
            </a:r>
          </a:p>
          <a:p>
            <a:r>
              <a:rPr lang="en-US" sz="1400" dirty="0" smtClean="0"/>
              <a:t>     Cross-validation </a:t>
            </a:r>
            <a:r>
              <a:rPr lang="en-US" sz="1400" dirty="0" smtClean="0"/>
              <a:t>with out of sample and out of time period data to choose the best combination of factors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134" y="1221979"/>
            <a:ext cx="3946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3 </a:t>
            </a:r>
            <a:r>
              <a:rPr lang="en-US" dirty="0">
                <a:latin typeface="Georgia" charset="0"/>
                <a:ea typeface="Georgia" charset="0"/>
                <a:cs typeface="Georgia" charset="0"/>
              </a:rPr>
              <a:t>types of model were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built to assess the </a:t>
            </a: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tradeoff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 accuracy/time: 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66436" y="1182590"/>
            <a:ext cx="7105620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1400" b="1" i="1" dirty="0" err="1">
                <a:latin typeface="Georgia" charset="0"/>
                <a:ea typeface="Georgia" charset="0"/>
                <a:cs typeface="Georgia" charset="0"/>
              </a:rPr>
              <a:t>Sku</a:t>
            </a:r>
            <a:r>
              <a:rPr lang="en-US" sz="1400" b="1" i="1" dirty="0">
                <a:latin typeface="Georgia" charset="0"/>
                <a:ea typeface="Georgia" charset="0"/>
                <a:cs typeface="Georgia" charset="0"/>
              </a:rPr>
              <a:t>-Level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 : 31 models</a:t>
            </a:r>
          </a:p>
          <a:p>
            <a:pPr marL="285750" lvl="1" indent="-285750">
              <a:buClrTx/>
              <a:buSzTx/>
              <a:buFont typeface="Arial" charset="0"/>
              <a:buChar char="•"/>
            </a:pPr>
            <a:r>
              <a:rPr lang="en-US" sz="1400" b="1" i="1" dirty="0">
                <a:latin typeface="Georgia" charset="0"/>
                <a:ea typeface="Georgia" charset="0"/>
                <a:cs typeface="Georgia" charset="0"/>
              </a:rPr>
              <a:t>Cluster-Level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 :5 Clusters formed based on correlations between Sales In quantities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i="1" dirty="0" smtClean="0">
                <a:latin typeface="Georgia" charset="0"/>
                <a:ea typeface="Georgia" charset="0"/>
                <a:cs typeface="Georgia" charset="0"/>
              </a:rPr>
              <a:t>Product-Level</a:t>
            </a:r>
            <a:r>
              <a:rPr lang="en-US" sz="14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400" dirty="0">
                <a:latin typeface="Georgia" charset="0"/>
                <a:ea typeface="Georgia" charset="0"/>
                <a:cs typeface="Georgia" charset="0"/>
              </a:rPr>
              <a:t>: 1 model applied for every </a:t>
            </a:r>
            <a:r>
              <a:rPr lang="en-US" sz="1400" dirty="0" smtClean="0">
                <a:latin typeface="Georgia" charset="0"/>
                <a:ea typeface="Georgia" charset="0"/>
                <a:cs typeface="Georgia" charset="0"/>
              </a:rPr>
              <a:t>SKU</a:t>
            </a:r>
            <a:endParaRPr lang="en-US" sz="1400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0453" y="2145757"/>
            <a:ext cx="4832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2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b="1" dirty="0">
                <a:latin typeface="Georgia" charset="0"/>
                <a:ea typeface="Georgia" charset="0"/>
                <a:cs typeface="Georgia" charset="0"/>
              </a:rPr>
              <a:t>steps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were needed for each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level of forecast:</a:t>
            </a:r>
            <a:endParaRPr lang="en-US" sz="1600" dirty="0">
              <a:latin typeface="Georgia" charset="0"/>
              <a:ea typeface="Georgia" charset="0"/>
              <a:cs typeface="Georg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56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2.Forecasting Models - </a:t>
            </a:r>
            <a:r>
              <a:rPr lang="en-US" dirty="0" err="1" smtClean="0"/>
              <a:t>Activyl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34064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Previous </a:t>
            </a:r>
            <a:r>
              <a:rPr lang="en-US" sz="2000" dirty="0" smtClean="0"/>
              <a:t>modeling approach </a:t>
            </a:r>
            <a:r>
              <a:rPr lang="en-US" sz="2000" dirty="0" smtClean="0"/>
              <a:t>didn’t </a:t>
            </a:r>
            <a:r>
              <a:rPr lang="en-US" sz="2000" dirty="0" smtClean="0"/>
              <a:t>work for </a:t>
            </a:r>
            <a:r>
              <a:rPr lang="en-US" sz="2000" dirty="0" err="1" smtClean="0"/>
              <a:t>Activyl</a:t>
            </a:r>
            <a:r>
              <a:rPr lang="en-US" sz="2000" dirty="0" smtClean="0"/>
              <a:t> because:</a:t>
            </a:r>
            <a:endParaRPr lang="en-US" dirty="0" smtClean="0"/>
          </a:p>
          <a:p>
            <a:pPr lvl="1"/>
            <a:r>
              <a:rPr lang="en-US" sz="1600" dirty="0" smtClean="0"/>
              <a:t>Poor </a:t>
            </a:r>
            <a:r>
              <a:rPr lang="en-US" sz="1600" dirty="0" smtClean="0"/>
              <a:t>quality of 2013 </a:t>
            </a:r>
            <a:r>
              <a:rPr lang="en-US" sz="1600" dirty="0" smtClean="0"/>
              <a:t>data </a:t>
            </a:r>
          </a:p>
          <a:p>
            <a:pPr lvl="1"/>
            <a:r>
              <a:rPr lang="en-US" sz="1600" dirty="0" smtClean="0"/>
              <a:t>Few </a:t>
            </a:r>
            <a:r>
              <a:rPr lang="en-US" sz="1600" dirty="0" smtClean="0"/>
              <a:t>data points available for training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endParaRPr lang="en-US" sz="2000" dirty="0"/>
          </a:p>
          <a:p>
            <a:pPr marL="0" indent="0" algn="ctr">
              <a:buNone/>
            </a:pPr>
            <a:r>
              <a:rPr lang="en-US" sz="2000" u="sng" dirty="0" smtClean="0"/>
              <a:t>3 types </a:t>
            </a:r>
            <a:r>
              <a:rPr lang="en-US" sz="2000" u="sng" dirty="0" smtClean="0"/>
              <a:t>of model </a:t>
            </a:r>
            <a:r>
              <a:rPr lang="en-US" sz="2000" u="sng" dirty="0" smtClean="0"/>
              <a:t>were built</a:t>
            </a:r>
            <a:r>
              <a:rPr lang="en-US" sz="2000" u="sng" dirty="0" smtClean="0"/>
              <a:t>: </a:t>
            </a:r>
          </a:p>
          <a:p>
            <a:r>
              <a:rPr lang="en-US" sz="1800" b="1" dirty="0" err="1" smtClean="0"/>
              <a:t>Sku</a:t>
            </a:r>
            <a:r>
              <a:rPr lang="en-US" sz="1800" b="1" dirty="0" smtClean="0"/>
              <a:t>-Level</a:t>
            </a:r>
            <a:r>
              <a:rPr lang="en-US" sz="1800" dirty="0" smtClean="0"/>
              <a:t> (24 </a:t>
            </a:r>
            <a:r>
              <a:rPr lang="en-US" sz="1800" dirty="0" smtClean="0"/>
              <a:t>models)</a:t>
            </a:r>
          </a:p>
          <a:p>
            <a:r>
              <a:rPr lang="en-US" sz="1800" b="1" dirty="0"/>
              <a:t>Product-Level</a:t>
            </a:r>
            <a:r>
              <a:rPr lang="en-US" sz="1800" dirty="0"/>
              <a:t> (1 model</a:t>
            </a:r>
            <a:r>
              <a:rPr lang="en-US" sz="1800" dirty="0" smtClean="0"/>
              <a:t>)</a:t>
            </a:r>
            <a:endParaRPr lang="en-US" sz="1800" dirty="0" smtClean="0"/>
          </a:p>
          <a:p>
            <a:r>
              <a:rPr lang="en-US" sz="1800" b="1" dirty="0" smtClean="0"/>
              <a:t>Cluster-Level :</a:t>
            </a:r>
          </a:p>
          <a:p>
            <a:pPr marL="0" indent="0">
              <a:buNone/>
            </a:pPr>
            <a:r>
              <a:rPr lang="en-US" sz="1600" dirty="0" smtClean="0"/>
              <a:t>	- </a:t>
            </a:r>
            <a:r>
              <a:rPr lang="en-US" sz="1600" b="1" dirty="0" smtClean="0"/>
              <a:t>by </a:t>
            </a:r>
            <a:r>
              <a:rPr lang="en-US" sz="1600" b="1" u="sng" dirty="0" smtClean="0"/>
              <a:t>SKU type </a:t>
            </a:r>
            <a:r>
              <a:rPr lang="en-US" sz="1600" b="1" dirty="0" smtClean="0"/>
              <a:t>(3 models)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   </a:t>
            </a:r>
            <a:r>
              <a:rPr lang="en-US" sz="1600" dirty="0" err="1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Dogs; </a:t>
            </a:r>
            <a:r>
              <a:rPr lang="en-US" sz="1600" dirty="0" err="1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Cats; </a:t>
            </a:r>
            <a:r>
              <a:rPr lang="en-US" sz="1600" dirty="0" err="1"/>
              <a:t>Activyl</a:t>
            </a:r>
            <a:r>
              <a:rPr lang="en-US" sz="1600" dirty="0" smtClean="0"/>
              <a:t>® TICK PLUS Dogs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</a:t>
            </a:r>
            <a:r>
              <a:rPr lang="en-US" sz="1600" b="1" dirty="0" smtClean="0"/>
              <a:t> 	- by </a:t>
            </a:r>
            <a:r>
              <a:rPr lang="en-US" sz="1600" b="1" u="sng" dirty="0" smtClean="0"/>
              <a:t>SKU size </a:t>
            </a:r>
            <a:r>
              <a:rPr lang="en-US" sz="1600" b="1" dirty="0" smtClean="0"/>
              <a:t>(2 models)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/>
              <a:t>Activyl</a:t>
            </a:r>
            <a:r>
              <a:rPr lang="en-US" sz="1600" dirty="0"/>
              <a:t>® 6 X </a:t>
            </a:r>
            <a:r>
              <a:rPr lang="en-US" sz="1600" dirty="0" smtClean="0"/>
              <a:t>6</a:t>
            </a:r>
            <a:r>
              <a:rPr lang="en-US" sz="1600" dirty="0"/>
              <a:t>; </a:t>
            </a:r>
            <a:r>
              <a:rPr lang="en-US" sz="1600" dirty="0" err="1"/>
              <a:t>Activyl</a:t>
            </a:r>
            <a:r>
              <a:rPr lang="en-US" sz="1600" dirty="0" smtClean="0"/>
              <a:t>® 22 X 1</a:t>
            </a:r>
          </a:p>
          <a:p>
            <a:pPr marL="0" indent="0">
              <a:buNone/>
            </a:pPr>
            <a:r>
              <a:rPr lang="en-US" sz="1600" dirty="0" smtClean="0"/>
              <a:t>      </a:t>
            </a:r>
            <a:r>
              <a:rPr lang="en-US" sz="1600" dirty="0" smtClean="0"/>
              <a:t>	-</a:t>
            </a:r>
            <a:r>
              <a:rPr lang="en-US" sz="1600" b="1" dirty="0" smtClean="0"/>
              <a:t> </a:t>
            </a:r>
            <a:r>
              <a:rPr lang="en-US" sz="1600" b="1" dirty="0" smtClean="0"/>
              <a:t>by </a:t>
            </a:r>
            <a:r>
              <a:rPr lang="en-US" sz="1600" b="1" u="sng" dirty="0" smtClean="0"/>
              <a:t>SKU type and size </a:t>
            </a:r>
            <a:r>
              <a:rPr lang="en-US" sz="1600" b="1" dirty="0" smtClean="0"/>
              <a:t>(6 models) </a:t>
            </a:r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Dogs </a:t>
            </a:r>
            <a:r>
              <a:rPr lang="en-US" sz="1600" dirty="0"/>
              <a:t>6 X 6</a:t>
            </a:r>
            <a:r>
              <a:rPr lang="en-US" sz="1600" dirty="0" smtClean="0"/>
              <a:t>; </a:t>
            </a:r>
            <a:r>
              <a:rPr lang="en-US" sz="1600" dirty="0" err="1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Cats </a:t>
            </a:r>
            <a:r>
              <a:rPr lang="en-US" sz="1600" dirty="0"/>
              <a:t>6 X 6</a:t>
            </a:r>
            <a:r>
              <a:rPr lang="en-US" sz="1600" dirty="0" smtClean="0"/>
              <a:t>; </a:t>
            </a:r>
            <a:r>
              <a:rPr lang="en-US" sz="1600" dirty="0" err="1"/>
              <a:t>Activyl</a:t>
            </a:r>
            <a:r>
              <a:rPr lang="en-US" sz="1600" dirty="0"/>
              <a:t>® TICK PLUS </a:t>
            </a:r>
            <a:r>
              <a:rPr lang="en-US" sz="1600" dirty="0" smtClean="0"/>
              <a:t>Dogs </a:t>
            </a:r>
            <a:r>
              <a:rPr lang="en-US" sz="1600" dirty="0"/>
              <a:t>6 X 6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     </a:t>
            </a:r>
            <a:r>
              <a:rPr lang="en-US" sz="1600" dirty="0" err="1" smtClean="0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Dogs </a:t>
            </a:r>
            <a:r>
              <a:rPr lang="en-US" sz="1600" dirty="0"/>
              <a:t>22 X </a:t>
            </a:r>
            <a:r>
              <a:rPr lang="en-US" sz="1600" dirty="0" smtClean="0"/>
              <a:t>1; </a:t>
            </a:r>
            <a:r>
              <a:rPr lang="en-US" sz="1600" dirty="0" err="1"/>
              <a:t>Activyl</a:t>
            </a:r>
            <a:r>
              <a:rPr lang="en-US" sz="1600" dirty="0"/>
              <a:t>® </a:t>
            </a:r>
            <a:r>
              <a:rPr lang="en-US" sz="1600" dirty="0" smtClean="0"/>
              <a:t>Cats </a:t>
            </a:r>
            <a:r>
              <a:rPr lang="en-US" sz="1600" dirty="0"/>
              <a:t>22 X </a:t>
            </a:r>
            <a:r>
              <a:rPr lang="en-US" sz="1600" dirty="0" smtClean="0"/>
              <a:t>1; </a:t>
            </a:r>
            <a:r>
              <a:rPr lang="en-US" sz="1600" dirty="0" err="1"/>
              <a:t>Activyl</a:t>
            </a:r>
            <a:r>
              <a:rPr lang="en-US" sz="1600" dirty="0"/>
              <a:t>® TICK PLUS </a:t>
            </a:r>
            <a:r>
              <a:rPr lang="en-US" sz="1600" dirty="0" smtClean="0"/>
              <a:t>Dogs </a:t>
            </a:r>
            <a:r>
              <a:rPr lang="en-US" sz="1600" dirty="0"/>
              <a:t>22 X </a:t>
            </a:r>
            <a:r>
              <a:rPr lang="en-US" sz="1600" dirty="0" smtClean="0"/>
              <a:t>1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5650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2.Forecasting Models - </a:t>
            </a:r>
            <a:r>
              <a:rPr lang="en-US" dirty="0" err="1" smtClean="0"/>
              <a:t>Activyl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4563112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2000" b="1" dirty="0" smtClean="0"/>
              <a:t>Three </a:t>
            </a:r>
            <a:r>
              <a:rPr lang="en-US" sz="2000" b="1" dirty="0"/>
              <a:t>steps </a:t>
            </a:r>
            <a:r>
              <a:rPr lang="en-US" sz="2000" dirty="0"/>
              <a:t>are needed for each </a:t>
            </a:r>
            <a:r>
              <a:rPr lang="en-US" sz="2000" dirty="0" smtClean="0"/>
              <a:t>level:</a:t>
            </a:r>
            <a:endParaRPr lang="en-US" sz="2000" dirty="0" smtClean="0"/>
          </a:p>
          <a:p>
            <a:pPr marL="0" indent="0" algn="ctr">
              <a:buNone/>
            </a:pPr>
            <a:r>
              <a:rPr lang="en-US" sz="1400" dirty="0" smtClean="0"/>
              <a:t>     (Use SKU 113603: </a:t>
            </a:r>
            <a:r>
              <a:rPr lang="en-US" sz="1400" dirty="0" err="1" smtClean="0"/>
              <a:t>Activyl</a:t>
            </a:r>
            <a:r>
              <a:rPr lang="en-US" sz="1400" dirty="0"/>
              <a:t>® Small Dogs/Puppies 22 X 1 X 0.77ML </a:t>
            </a:r>
            <a:r>
              <a:rPr lang="en-US" sz="1400" dirty="0" smtClean="0"/>
              <a:t>as an example)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Forecast Sales Out after removing </a:t>
            </a:r>
            <a:r>
              <a:rPr lang="en-US" sz="1600" b="1" i="1" dirty="0" smtClean="0"/>
              <a:t>pipeline effects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Analyze </a:t>
            </a:r>
            <a:r>
              <a:rPr lang="en-US" sz="1600" b="1" dirty="0" smtClean="0"/>
              <a:t>Net </a:t>
            </a:r>
            <a:r>
              <a:rPr lang="en-US" sz="1600" b="1" dirty="0" smtClean="0"/>
              <a:t>Sales </a:t>
            </a:r>
            <a:r>
              <a:rPr lang="en-US" sz="1600" b="1" dirty="0" smtClean="0"/>
              <a:t>In</a:t>
            </a:r>
            <a:r>
              <a:rPr lang="en-US" sz="1600" dirty="0" smtClean="0"/>
              <a:t> and </a:t>
            </a:r>
            <a:r>
              <a:rPr lang="en-US" sz="1600" b="1" dirty="0" smtClean="0"/>
              <a:t>Net Sales Out </a:t>
            </a:r>
            <a:r>
              <a:rPr lang="en-US" sz="1600" dirty="0" smtClean="0"/>
              <a:t>based on </a:t>
            </a:r>
            <a:r>
              <a:rPr lang="en-US" sz="1600" u="sng" dirty="0" smtClean="0"/>
              <a:t>inventory </a:t>
            </a:r>
            <a:r>
              <a:rPr lang="en-US" sz="1600" u="sng" dirty="0" smtClean="0"/>
              <a:t>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/>
              <a:t> </a:t>
            </a:r>
            <a:r>
              <a:rPr lang="en-US" sz="1600" dirty="0"/>
              <a:t>Forecast </a:t>
            </a:r>
            <a:r>
              <a:rPr lang="en-US" sz="1600" b="1" dirty="0"/>
              <a:t>Actual</a:t>
            </a:r>
            <a:r>
              <a:rPr lang="en-US" sz="1600" dirty="0"/>
              <a:t> </a:t>
            </a:r>
            <a:r>
              <a:rPr lang="en-US" sz="1600" dirty="0" smtClean="0"/>
              <a:t>Sales </a:t>
            </a:r>
            <a:r>
              <a:rPr lang="en-US" sz="1600" dirty="0"/>
              <a:t>In </a:t>
            </a:r>
            <a:r>
              <a:rPr lang="en-US" sz="1600" dirty="0" smtClean="0"/>
              <a:t>using </a:t>
            </a:r>
            <a:r>
              <a:rPr lang="en-US" sz="1600" dirty="0"/>
              <a:t>the model of </a:t>
            </a:r>
            <a:r>
              <a:rPr lang="en-US" sz="1600" b="1" dirty="0"/>
              <a:t>Net</a:t>
            </a:r>
            <a:r>
              <a:rPr lang="en-US" sz="1600" dirty="0"/>
              <a:t> </a:t>
            </a:r>
            <a:r>
              <a:rPr lang="en-US" sz="1600" dirty="0" smtClean="0"/>
              <a:t>Sales </a:t>
            </a:r>
            <a:r>
              <a:rPr lang="en-US" sz="1600" dirty="0"/>
              <a:t>In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812" y="3738869"/>
            <a:ext cx="3880612" cy="189271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153399" y="4495801"/>
            <a:ext cx="457201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00" y="2671577"/>
            <a:ext cx="3839453" cy="35101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743605"/>
            <a:ext cx="3798824" cy="190831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8153400" y="1828800"/>
            <a:ext cx="457200" cy="1600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Direct Access Storage 10"/>
          <p:cNvSpPr/>
          <p:nvPr/>
        </p:nvSpPr>
        <p:spPr>
          <a:xfrm>
            <a:off x="5562696" y="4571451"/>
            <a:ext cx="1374394" cy="804591"/>
          </a:xfrm>
          <a:prstGeom prst="flowChartMagneticDrum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endCxn id="11" idx="1"/>
          </p:cNvCxnSpPr>
          <p:nvPr/>
        </p:nvCxnSpPr>
        <p:spPr>
          <a:xfrm>
            <a:off x="5105400" y="4973746"/>
            <a:ext cx="457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37090" y="4973746"/>
            <a:ext cx="4572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641624" y="4687577"/>
            <a:ext cx="12770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Pipeline Stage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4576541" y="4354701"/>
            <a:ext cx="114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Initial Sales Out fed into Vets’ pipeline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2045" y="4354700"/>
            <a:ext cx="894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Sales Out dispensed by Vets</a:t>
            </a:r>
            <a:endParaRPr lang="en-US" sz="1200" dirty="0"/>
          </a:p>
        </p:txBody>
      </p:sp>
      <p:cxnSp>
        <p:nvCxnSpPr>
          <p:cNvPr id="21" name="Straight Arrow Connector 20"/>
          <p:cNvCxnSpPr>
            <a:stCxn id="11" idx="0"/>
          </p:cNvCxnSpPr>
          <p:nvPr/>
        </p:nvCxnSpPr>
        <p:spPr>
          <a:xfrm flipV="1">
            <a:off x="6249893" y="2671577"/>
            <a:ext cx="1712372" cy="1899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</p:cNvCxnSpPr>
          <p:nvPr/>
        </p:nvCxnSpPr>
        <p:spPr>
          <a:xfrm flipV="1">
            <a:off x="6249893" y="5087983"/>
            <a:ext cx="1712372" cy="28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3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3.Forecasting Accuracy Metrics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1093647"/>
            <a:ext cx="7152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2 Forecast </a:t>
            </a:r>
            <a:r>
              <a:rPr lang="en-US" b="1" u="sng" dirty="0"/>
              <a:t>Accuracy </a:t>
            </a:r>
            <a:r>
              <a:rPr lang="en-US" b="1" u="sng" dirty="0" smtClean="0"/>
              <a:t>Metrics were used to </a:t>
            </a:r>
            <a:r>
              <a:rPr lang="en-US" b="1" u="sng" smtClean="0"/>
              <a:t>evaluate our models:</a:t>
            </a:r>
            <a:endParaRPr lang="en-US" b="1" u="sng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25996" y="2199836"/>
                <a:ext cx="7583433" cy="4741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charset="0"/>
                            </a:rPr>
                            <m:t>𝟏</m:t>
                          </m:r>
                        </m:e>
                      </m:d>
                      <m:r>
                        <a:rPr lang="fr-FR" sz="1600" b="1" i="1" smtClean="0">
                          <a:latin typeface="Cambria Math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charset="0"/>
                        </a:rPr>
                        <m:t>𝑫𝒆𝒎𝒂𝒏𝒅</m:t>
                      </m:r>
                      <m:r>
                        <a:rPr lang="fr-FR" sz="1600" b="1" i="1" smtClean="0">
                          <a:latin typeface="Cambria Math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charset="0"/>
                        </a:rPr>
                        <m:t>𝑭𝒐𝒓𝒆𝒄𝒔𝒕</m:t>
                      </m:r>
                      <m:r>
                        <a:rPr lang="fr-FR" sz="1600" b="1" i="1" smtClean="0">
                          <a:latin typeface="Cambria Math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charset="0"/>
                        </a:rPr>
                        <m:t>𝑨𝒄𝒄𝒖𝒓𝒂𝒄𝒚</m:t>
                      </m:r>
                      <m:r>
                        <a:rPr lang="fr-FR" sz="1600" b="0" i="1" smtClean="0">
                          <a:latin typeface="Cambria Math" charset="0"/>
                        </a:rPr>
                        <m:t>=1 − 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𝐹𝑜𝑟𝑒𝑐𝑎𝑠𝑡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 −2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𝐴𝑐𝑡𝑢𝑎𝑙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𝑆𝑎𝑙𝑒𝑠</m:t>
                              </m:r>
                            </m:num>
                            <m:den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𝐹𝑜𝑟𝑒𝑐𝑎𝑠𝑡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6" y="2199836"/>
                <a:ext cx="7583433" cy="47410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52400" y="3768586"/>
                <a:ext cx="11195372" cy="763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600" b="1" i="1" smtClean="0">
                              <a:latin typeface="Cambria Math" charset="0"/>
                            </a:rPr>
                          </m:ctrlPr>
                        </m:dPr>
                        <m:e>
                          <m:r>
                            <a:rPr lang="fr-FR" sz="1600" b="1" i="1" smtClean="0">
                              <a:latin typeface="Cambria Math" charset="0"/>
                            </a:rPr>
                            <m:t>𝟐</m:t>
                          </m:r>
                        </m:e>
                      </m:d>
                      <m:r>
                        <a:rPr lang="fr-FR" sz="1600" b="1" i="1" smtClean="0">
                          <a:latin typeface="Cambria Math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charset="0"/>
                        </a:rPr>
                        <m:t>𝑾𝒆𝒊𝒈𝒉𝒕𝒆𝒅</m:t>
                      </m:r>
                      <m:r>
                        <a:rPr lang="fr-FR" sz="1600" b="1" i="1" smtClean="0">
                          <a:latin typeface="Cambria Math" charset="0"/>
                        </a:rPr>
                        <m:t> </m:t>
                      </m:r>
                      <m:r>
                        <a:rPr lang="fr-FR" sz="1600" b="1" i="1" smtClean="0">
                          <a:latin typeface="Cambria Math" charset="0"/>
                        </a:rPr>
                        <m:t>𝑨𝒗𝒆𝒓𝒂𝒈𝒆</m:t>
                      </m:r>
                      <m:r>
                        <a:rPr lang="fr-FR" sz="1600" b="0" i="1" smtClean="0">
                          <a:latin typeface="Cambria Math" charset="0"/>
                        </a:rPr>
                        <m:t>= </m:t>
                      </m:r>
                      <m:f>
                        <m:fPr>
                          <m:ctrlPr>
                            <a:rPr lang="bg-BG" sz="1600" i="1" smtClean="0">
                              <a:latin typeface="Cambria Math" charset="0"/>
                            </a:rPr>
                          </m:ctrlPr>
                        </m:fPr>
                        <m:num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𝐸𝑟𝑟𝑜𝑟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1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𝑠𝑡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𝑀𝑜𝑛𝑡h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𝐸𝑟𝑟𝑜𝑟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𝑛𝑑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𝑀𝑜𝑛𝑡h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𝐸𝑟𝑟𝑜𝑟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3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𝑟𝑑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𝑀𝑜𝑛𝑡h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i="1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en-US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𝐸𝑟𝑟𝑜𝑟</m:t>
                              </m:r>
                              <m:d>
                                <m:dPr>
                                  <m:ctrlPr>
                                    <a:rPr lang="fr-FR" sz="16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4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𝑡h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 </m:t>
                                  </m:r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𝑀𝑜𝑛𝑡h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num>
                        <m:den>
                          <m:f>
                            <m:fPr>
                              <m:type m:val="skw"/>
                              <m:ctrlPr>
                                <a:rPr lang="fr-FR" sz="1600" b="0" i="1" smtClean="0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0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fr-F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fr-F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fr-FR" sz="1600" b="0" i="1" smtClean="0">
                              <a:latin typeface="Cambria Math" charset="0"/>
                            </a:rPr>
                            <m:t>+</m:t>
                          </m:r>
                          <m:f>
                            <m:fPr>
                              <m:type m:val="skw"/>
                              <m:ctrlPr>
                                <a:rPr lang="fr-FR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latin typeface="Cambria Math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latin typeface="Cambria Math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latin typeface="Cambria Math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768586"/>
                <a:ext cx="11195372" cy="76322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Bent-Up Arrow 6"/>
          <p:cNvSpPr/>
          <p:nvPr/>
        </p:nvSpPr>
        <p:spPr>
          <a:xfrm rot="5400000">
            <a:off x="1411569" y="4624309"/>
            <a:ext cx="737648" cy="659093"/>
          </a:xfrm>
          <a:prstGeom prst="bentUpArrow">
            <a:avLst>
              <a:gd name="adj1" fmla="val 6907"/>
              <a:gd name="adj2" fmla="val 12723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09940" y="4933499"/>
            <a:ext cx="54553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- Give </a:t>
            </a:r>
            <a:r>
              <a:rPr lang="en-US" b="1" dirty="0" smtClean="0"/>
              <a:t>more weight </a:t>
            </a:r>
            <a:r>
              <a:rPr lang="en-US" dirty="0" smtClean="0"/>
              <a:t>to the </a:t>
            </a:r>
            <a:r>
              <a:rPr lang="en-US" dirty="0" smtClean="0"/>
              <a:t>next first </a:t>
            </a:r>
            <a:r>
              <a:rPr lang="en-US" dirty="0" smtClean="0"/>
              <a:t>month forecast</a:t>
            </a:r>
          </a:p>
          <a:p>
            <a:r>
              <a:rPr lang="en-US" dirty="0" smtClean="0"/>
              <a:t> - For </a:t>
            </a:r>
            <a:r>
              <a:rPr lang="en-US" dirty="0"/>
              <a:t>Sales </a:t>
            </a:r>
            <a:r>
              <a:rPr lang="en-US" dirty="0" smtClean="0"/>
              <a:t>Out </a:t>
            </a:r>
            <a:r>
              <a:rPr lang="en-US" b="1" i="1" dirty="0" smtClean="0"/>
              <a:t>AND</a:t>
            </a:r>
            <a:r>
              <a:rPr lang="en-US" dirty="0" smtClean="0"/>
              <a:t> Sales </a:t>
            </a:r>
            <a:r>
              <a:rPr lang="en-US" dirty="0" smtClean="0"/>
              <a:t>In</a:t>
            </a:r>
            <a:endParaRPr lang="en-US" dirty="0"/>
          </a:p>
          <a:p>
            <a:r>
              <a:rPr lang="en-US" dirty="0" smtClean="0"/>
              <a:t> - </a:t>
            </a:r>
            <a:r>
              <a:rPr lang="en-US" b="1" dirty="0" smtClean="0"/>
              <a:t>Low</a:t>
            </a:r>
            <a:r>
              <a:rPr lang="en-US" dirty="0" smtClean="0"/>
              <a:t> Weighted Average is good (&lt;20%)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43073" y="1836723"/>
            <a:ext cx="3839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1" i="1" dirty="0" smtClean="0"/>
              <a:t>Only</a:t>
            </a:r>
            <a:r>
              <a:rPr lang="en-US" dirty="0" smtClean="0"/>
              <a:t> for </a:t>
            </a:r>
            <a:r>
              <a:rPr lang="en-US" dirty="0" err="1" smtClean="0"/>
              <a:t>Nobivac</a:t>
            </a:r>
            <a:r>
              <a:rPr lang="en-US" dirty="0" smtClean="0"/>
              <a:t> Sales Out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 To be compared with EY’s     current </a:t>
            </a:r>
            <a:r>
              <a:rPr lang="en-US" dirty="0" smtClean="0"/>
              <a:t>model</a:t>
            </a:r>
          </a:p>
          <a:p>
            <a:pPr marL="285750" indent="-285750">
              <a:buFontTx/>
              <a:buChar char="-"/>
            </a:pPr>
            <a:r>
              <a:rPr lang="en-US" b="1" dirty="0" smtClean="0"/>
              <a:t>High</a:t>
            </a:r>
            <a:r>
              <a:rPr lang="en-US" dirty="0" smtClean="0"/>
              <a:t> DFA is good (&gt;85%)</a:t>
            </a: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7847256" y="2277343"/>
            <a:ext cx="521491" cy="319091"/>
          </a:xfrm>
          <a:prstGeom prst="rightArrow">
            <a:avLst>
              <a:gd name="adj1" fmla="val 16899"/>
              <a:gd name="adj2" fmla="val 38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902433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551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Agenda</a:t>
            </a:r>
            <a:endParaRPr lang="en-US" dirty="0"/>
          </a:p>
        </p:txBody>
      </p:sp>
      <p:graphicFrame>
        <p:nvGraphicFramePr>
          <p:cNvPr id="1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38368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822180"/>
              </p:ext>
            </p:extLst>
          </p:nvPr>
        </p:nvGraphicFramePr>
        <p:xfrm>
          <a:off x="1774759" y="1325340"/>
          <a:ext cx="8221980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Topic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Presenter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Nobivac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Sales Out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Demand Forecast Accuracy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Weighted Average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Benjamin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2. 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Nobivac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Sales In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Weighted Average Accuracy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Driving Factors Analysis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High Error SKUs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Shuang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Activyl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Sales Out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Demand Forecast Accuracy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Weighted Average Accuracy</a:t>
                      </a:r>
                      <a:endParaRPr lang="en-US" dirty="0" smtClean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Shuang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eriod" startAt="4"/>
                      </a:pPr>
                      <a:r>
                        <a:rPr lang="en-US" b="1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Activyl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Sales In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Weighted Average Accuracy</a:t>
                      </a:r>
                    </a:p>
                    <a:p>
                      <a:pPr marL="742789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Inventory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Shuang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02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1.Nobivac Sales Out </a:t>
            </a:r>
            <a:r>
              <a:rPr lang="en-US" sz="2800" dirty="0" smtClean="0"/>
              <a:t>– </a:t>
            </a:r>
            <a:r>
              <a:rPr lang="en-US" sz="2400" dirty="0" smtClean="0"/>
              <a:t>Demand Forecast Accuracy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811056" y="956460"/>
            <a:ext cx="452386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u="sng" dirty="0" smtClean="0"/>
              <a:t>Average DFA by Month and Model:</a:t>
            </a:r>
          </a:p>
          <a:p>
            <a:pPr algn="ctr"/>
            <a:r>
              <a:rPr lang="en-US" sz="1600" dirty="0" smtClean="0"/>
              <a:t>[ 4-Month Forecast from Aug 2015 to Nov 2015]</a:t>
            </a:r>
            <a:endParaRPr lang="en-US" sz="16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340271"/>
              </p:ext>
            </p:extLst>
          </p:nvPr>
        </p:nvGraphicFramePr>
        <p:xfrm>
          <a:off x="2147187" y="2437951"/>
          <a:ext cx="7851607" cy="2247624"/>
        </p:xfrm>
        <a:graphic>
          <a:graphicData uri="http://schemas.openxmlformats.org/drawingml/2006/table">
            <a:tbl>
              <a:tblPr/>
              <a:tblGrid>
                <a:gridCol w="1794654"/>
                <a:gridCol w="1394061"/>
                <a:gridCol w="1394061"/>
                <a:gridCol w="1874770"/>
                <a:gridCol w="1394061"/>
              </a:tblGrid>
              <a:tr h="491181"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EY Model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SKU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Cluster 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Product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Level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August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+ September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80%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88%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85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September + October </a:t>
                      </a:r>
                    </a:p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85%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91%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i-FI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</a:rPr>
                        <a:t>87%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October</a:t>
                      </a:r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+ November </a:t>
                      </a:r>
                    </a:p>
                    <a:p>
                      <a:pPr algn="ctr" fontAlgn="b"/>
                      <a:r>
                        <a:rPr lang="en-US" sz="1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DFA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71%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82%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charset="0"/>
                        </a:rPr>
                        <a:t>86%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220557" y="1749335"/>
                <a:ext cx="7330381" cy="5112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charset="0"/>
                        </a:rPr>
                        <m:t>𝐷𝐹𝐴</m:t>
                      </m:r>
                      <m:r>
                        <a:rPr lang="fr-FR" sz="1600" b="0" i="1" smtClean="0">
                          <a:latin typeface="Cambria Math" charset="0"/>
                        </a:rPr>
                        <m:t>=1 − </m:t>
                      </m:r>
                      <m:d>
                        <m:dPr>
                          <m:begChr m:val="|"/>
                          <m:endChr m:val="|"/>
                          <m:ctrlPr>
                            <a:rPr lang="hr-HR" sz="1600" b="0" i="1" smtClean="0">
                              <a:latin typeface="Cambria Math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bg-BG" sz="1600" i="1">
                                  <a:latin typeface="Cambria Math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𝐹𝑜𝑟𝑒𝑐𝑎𝑠𝑡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𝑆𝑎𝑙𝑒𝑠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𝑂𝑢𝑡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 −2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𝐴𝑐𝑡𝑢𝑎𝑙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𝑆𝑎𝑙𝑒𝑠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𝑂𝑢𝑡</m:t>
                              </m:r>
                            </m:num>
                            <m:den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2 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𝑚𝑜𝑛𝑡h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i="1">
                                  <a:latin typeface="Cambria Math" charset="0"/>
                                </a:rPr>
                                <m:t>𝐹𝑜𝑟𝑒𝑐𝑎𝑠𝑡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𝑜𝑓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𝑆𝑎𝑙𝑒𝑠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 </m:t>
                              </m:r>
                              <m:r>
                                <a:rPr lang="fr-FR" sz="1600" b="0" i="1" smtClean="0">
                                  <a:latin typeface="Cambria Math" charset="0"/>
                                </a:rPr>
                                <m:t>𝑂𝑢𝑡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557" y="1749335"/>
                <a:ext cx="7330381" cy="5112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362200" y="4953000"/>
            <a:ext cx="785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b="1" dirty="0" smtClean="0">
                <a:latin typeface="Georgia" charset="0"/>
                <a:ea typeface="Georgia" charset="0"/>
                <a:cs typeface="Georgia" charset="0"/>
              </a:rPr>
              <a:t>Cluster Level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has the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highest monthly </a:t>
            </a: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DFA average</a:t>
            </a:r>
          </a:p>
          <a:p>
            <a:pPr marL="285750" indent="-285750">
              <a:buFont typeface="Wingdings" charset="2"/>
              <a:buChar char="Ø"/>
            </a:pPr>
            <a:r>
              <a:rPr lang="en-US" dirty="0" smtClean="0">
                <a:latin typeface="Georgia" charset="0"/>
                <a:ea typeface="Georgia" charset="0"/>
                <a:cs typeface="Georgia" charset="0"/>
              </a:rPr>
              <a:t>Use Sales Out predictions based on the cluster level to predict Sales In</a:t>
            </a:r>
            <a:endParaRPr lang="en-US" dirty="0">
              <a:latin typeface="Georgia" charset="0"/>
              <a:ea typeface="Georgia" charset="0"/>
              <a:cs typeface="Georgia" charset="0"/>
            </a:endParaRPr>
          </a:p>
        </p:txBody>
      </p:sp>
      <p:graphicFrame>
        <p:nvGraphicFramePr>
          <p:cNvPr id="10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6403819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013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dirty="0" smtClean="0"/>
              <a:t>.Nobivac </a:t>
            </a:r>
            <a:r>
              <a:rPr lang="en-US" dirty="0"/>
              <a:t>Sales Out </a:t>
            </a:r>
            <a:r>
              <a:rPr lang="en-US" sz="2800" dirty="0"/>
              <a:t>– </a:t>
            </a:r>
            <a:r>
              <a:rPr lang="en-US" sz="2400" dirty="0" smtClean="0"/>
              <a:t>Weighted Average Accuracy</a:t>
            </a:r>
            <a:endParaRPr lang="en-US" sz="2400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85301"/>
              </p:ext>
            </p:extLst>
          </p:nvPr>
        </p:nvGraphicFramePr>
        <p:xfrm>
          <a:off x="194565" y="1727389"/>
          <a:ext cx="3748936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098758"/>
              </p:ext>
            </p:extLst>
          </p:nvPr>
        </p:nvGraphicFramePr>
        <p:xfrm>
          <a:off x="4206300" y="1718660"/>
          <a:ext cx="374904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2734295"/>
              </p:ext>
            </p:extLst>
          </p:nvPr>
        </p:nvGraphicFramePr>
        <p:xfrm>
          <a:off x="8218139" y="1734315"/>
          <a:ext cx="3749040" cy="2697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1699" y="1084210"/>
            <a:ext cx="8466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Distribution of Weighted Average Metrics across all 31 </a:t>
            </a:r>
            <a:r>
              <a:rPr lang="en-US" b="1" u="sng" dirty="0" err="1" smtClean="0"/>
              <a:t>skus</a:t>
            </a:r>
            <a:r>
              <a:rPr lang="en-US" b="1" u="sng" dirty="0" smtClean="0"/>
              <a:t> of each level:</a:t>
            </a:r>
          </a:p>
          <a:p>
            <a:pPr algn="ctr"/>
            <a:r>
              <a:rPr lang="en-US" dirty="0"/>
              <a:t>[ 4-Month Forecast from Aug 2015 to Nov 2015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574644"/>
            <a:ext cx="312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 SKUs below 35% error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74026" y="4560789"/>
            <a:ext cx="40955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dirty="0" smtClean="0"/>
              <a:t>26 </a:t>
            </a:r>
            <a:r>
              <a:rPr lang="en-US" dirty="0"/>
              <a:t>SKUs below 35% error </a:t>
            </a:r>
            <a:r>
              <a:rPr lang="en-US" sz="1400" b="1" dirty="0" smtClean="0"/>
              <a:t/>
            </a:r>
            <a:br>
              <a:rPr lang="en-US" sz="1400" b="1" dirty="0" smtClean="0"/>
            </a:br>
            <a:endParaRPr lang="en-US" sz="1400" b="1" dirty="0" smtClean="0"/>
          </a:p>
          <a:p>
            <a:r>
              <a:rPr lang="en-US" sz="1400" u="sng" dirty="0" smtClean="0"/>
              <a:t>+ 3 SKUs to model individually:</a:t>
            </a:r>
          </a:p>
          <a:p>
            <a:r>
              <a:rPr lang="en-US" sz="1400" dirty="0" smtClean="0"/>
              <a:t>- 53260</a:t>
            </a:r>
            <a:r>
              <a:rPr lang="en-US" sz="1400" dirty="0"/>
              <a:t>: NOBIVAC® </a:t>
            </a:r>
            <a:r>
              <a:rPr lang="en-US" sz="1400" dirty="0" smtClean="0"/>
              <a:t>Puppy-</a:t>
            </a:r>
            <a:r>
              <a:rPr lang="en-US" sz="1400" dirty="0" err="1" smtClean="0"/>
              <a:t>DPv</a:t>
            </a:r>
            <a:r>
              <a:rPr lang="en-US" sz="1400" dirty="0" smtClean="0"/>
              <a:t>: </a:t>
            </a:r>
            <a:r>
              <a:rPr lang="en-US" sz="1400" i="1" dirty="0" smtClean="0"/>
              <a:t>27.90%</a:t>
            </a:r>
          </a:p>
          <a:p>
            <a:r>
              <a:rPr lang="en-US" sz="1400" dirty="0" smtClean="0"/>
              <a:t>- 54097</a:t>
            </a:r>
            <a:r>
              <a:rPr lang="en-US" sz="1400" dirty="0"/>
              <a:t>: NOBIVAC® INTRA-TRAC® </a:t>
            </a:r>
            <a:r>
              <a:rPr lang="en-US" sz="1400" dirty="0" smtClean="0"/>
              <a:t>KC: </a:t>
            </a:r>
            <a:r>
              <a:rPr lang="en-US" sz="1400" i="1" dirty="0" smtClean="0"/>
              <a:t>38.58%</a:t>
            </a:r>
          </a:p>
          <a:p>
            <a:r>
              <a:rPr lang="en-US" sz="1400" dirty="0" smtClean="0"/>
              <a:t>- 84987</a:t>
            </a:r>
            <a:r>
              <a:rPr lang="en-US" sz="1400" dirty="0"/>
              <a:t>: NOBIVAC® Canine Flu </a:t>
            </a:r>
            <a:r>
              <a:rPr lang="en-US" sz="1400" dirty="0" smtClean="0"/>
              <a:t>H3N8: </a:t>
            </a:r>
            <a:r>
              <a:rPr lang="en-US" sz="1400" i="1" dirty="0" smtClean="0"/>
              <a:t>43.94%</a:t>
            </a:r>
            <a:endParaRPr lang="en-US" sz="1400" i="1" dirty="0"/>
          </a:p>
        </p:txBody>
      </p:sp>
      <p:sp>
        <p:nvSpPr>
          <p:cNvPr id="10" name="Rectangle 9"/>
          <p:cNvSpPr/>
          <p:nvPr/>
        </p:nvSpPr>
        <p:spPr>
          <a:xfrm>
            <a:off x="8843622" y="4560789"/>
            <a:ext cx="29673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28 </a:t>
            </a:r>
            <a:r>
              <a:rPr lang="en-US" dirty="0"/>
              <a:t>SKUs below 35% error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5891356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52439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2.Nobivac Sales In </a:t>
            </a:r>
            <a:r>
              <a:rPr lang="en-US" sz="2800" dirty="0" smtClean="0"/>
              <a:t>– Driving Factors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9401038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573456"/>
              </p:ext>
            </p:extLst>
          </p:nvPr>
        </p:nvGraphicFramePr>
        <p:xfrm>
          <a:off x="2432491" y="1372526"/>
          <a:ext cx="57150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74" y="1407695"/>
            <a:ext cx="2895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Driving Factors:</a:t>
            </a:r>
            <a:br>
              <a:rPr lang="en-US" sz="1400" b="1" u="sng" dirty="0" smtClean="0"/>
            </a:br>
            <a:endParaRPr lang="en-US" sz="1400" b="1" u="sng" dirty="0" smtClean="0"/>
          </a:p>
          <a:p>
            <a:r>
              <a:rPr lang="en-US" sz="1400" i="1" u="sng" dirty="0" smtClean="0"/>
              <a:t>SO</a:t>
            </a:r>
            <a:r>
              <a:rPr lang="en-US" sz="1400" i="1" dirty="0" smtClean="0"/>
              <a:t>: </a:t>
            </a:r>
            <a:r>
              <a:rPr lang="en-US" sz="1400" dirty="0" smtClean="0"/>
              <a:t>Sales Out Forecast</a:t>
            </a:r>
            <a:endParaRPr lang="en-US" sz="1400" dirty="0" smtClean="0"/>
          </a:p>
          <a:p>
            <a:r>
              <a:rPr lang="en-US" sz="1400" i="1" u="sng" dirty="0" smtClean="0"/>
              <a:t>SI</a:t>
            </a:r>
            <a:r>
              <a:rPr lang="en-US" sz="1400" dirty="0" smtClean="0"/>
              <a:t>:   Historical Sales In</a:t>
            </a:r>
          </a:p>
          <a:p>
            <a:r>
              <a:rPr lang="en-US" sz="1400" i="1" u="sng" dirty="0" err="1" smtClean="0"/>
              <a:t>Inv</a:t>
            </a:r>
            <a:r>
              <a:rPr lang="en-US" sz="1400" dirty="0" smtClean="0"/>
              <a:t>: Inventory</a:t>
            </a:r>
          </a:p>
          <a:p>
            <a:r>
              <a:rPr lang="en-US" sz="1400" i="1" u="sng" dirty="0" smtClean="0"/>
              <a:t>Ext</a:t>
            </a:r>
            <a:r>
              <a:rPr lang="en-US" sz="1400" dirty="0" smtClean="0"/>
              <a:t>: External Market Data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8229600" y="1150616"/>
            <a:ext cx="30480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 smtClean="0"/>
              <a:t>Insights:</a:t>
            </a:r>
            <a:br>
              <a:rPr lang="en-US" sz="1400" b="1" u="sng" dirty="0" smtClean="0"/>
            </a:br>
            <a:endParaRPr lang="en-US" sz="1400" b="1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All SKUs use </a:t>
            </a:r>
            <a:r>
              <a:rPr lang="en-US" sz="1400" b="1" dirty="0" smtClean="0"/>
              <a:t>historical 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SO</a:t>
            </a:r>
            <a:r>
              <a:rPr lang="en-US" sz="1400" dirty="0" smtClean="0"/>
              <a:t> is used to predict 14 SKUs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INV</a:t>
            </a:r>
            <a:r>
              <a:rPr lang="en-US" sz="1400" dirty="0" smtClean="0"/>
              <a:t> </a:t>
            </a:r>
            <a:r>
              <a:rPr lang="en-US" sz="1400" dirty="0" smtClean="0"/>
              <a:t>helps forecasting 8 SKUs :</a:t>
            </a:r>
            <a:br>
              <a:rPr lang="en-US" sz="14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endParaRPr lang="en-US" sz="1400" dirty="0" smtClean="0"/>
          </a:p>
          <a:p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r>
              <a:rPr lang="en-US" sz="1400" dirty="0" smtClean="0"/>
              <a:t/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smtClean="0"/>
              <a:t>EXT </a:t>
            </a:r>
            <a:r>
              <a:rPr lang="en-US" sz="1400" dirty="0" smtClean="0"/>
              <a:t>is </a:t>
            </a:r>
            <a:r>
              <a:rPr lang="en-US" sz="1400" dirty="0" smtClean="0"/>
              <a:t>used for 7 SKUs: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504853"/>
              </p:ext>
            </p:extLst>
          </p:nvPr>
        </p:nvGraphicFramePr>
        <p:xfrm>
          <a:off x="8704385" y="4787530"/>
          <a:ext cx="2655324" cy="1066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55324"/>
              </a:tblGrid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INTRA-TRAC® KC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</a:tr>
              <a:tr h="138857">
                <a:tc>
                  <a:txBody>
                    <a:bodyPr/>
                    <a:lstStyle/>
                    <a:p>
                      <a:pPr marL="0" marR="0" indent="0" algn="l" defTabSz="91407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NOBIVAC® INTRA-TRAC®3 ADT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Canine 1-DAPPvL4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Canine Flu H3N8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3-Rabies CA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marL="0" marR="0" indent="0" algn="l" defTabSz="91407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NOBIVAC® 3-Rabies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00B0F0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marL="0" marR="0" indent="0" algn="l" defTabSz="91407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NOBIVAC® Feline 1-HCPCh </a:t>
                      </a:r>
                      <a:endParaRPr 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8686800" y="2997654"/>
          <a:ext cx="2848898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8898"/>
              </a:tblGrid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Feline 3-HCP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NOBIVAC® Feline 1-HCP+ FeLV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NOBIVAC® FeLV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Feline 1-HCPCh+ </a:t>
                      </a:r>
                      <a:r>
                        <a:rPr lang="en-US" sz="1000" u="none" strike="noStrike" dirty="0" err="1">
                          <a:effectLst/>
                        </a:rPr>
                        <a:t>FeLV</a:t>
                      </a:r>
                      <a:r>
                        <a:rPr lang="en-US" sz="1000" u="none" strike="noStrike" dirty="0">
                          <a:effectLst/>
                        </a:rPr>
                        <a:t>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FFC000"/>
                    </a:solidFill>
                  </a:tcPr>
                </a:tc>
              </a:tr>
              <a:tr h="1408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Canine 1-DAPPvL2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Canine 3-DAPv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NOBIVAC® Canine </a:t>
                      </a:r>
                      <a:r>
                        <a:rPr lang="en-US" sz="1000" u="none" strike="noStrike" dirty="0" smtClean="0">
                          <a:effectLst/>
                        </a:rPr>
                        <a:t>1-Cv</a:t>
                      </a:r>
                    </a:p>
                  </a:txBody>
                  <a:tcPr marL="0" marR="0" marT="0" marB="0" anchor="b">
                    <a:solidFill>
                      <a:srgbClr val="92D050"/>
                    </a:solidFill>
                  </a:tcPr>
                </a:tc>
              </a:tr>
              <a:tr h="125559">
                <a:tc>
                  <a:txBody>
                    <a:bodyPr/>
                    <a:lstStyle/>
                    <a:p>
                      <a:pPr marL="0" marR="0" indent="0" algn="l" defTabSz="914079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dirty="0" smtClean="0">
                          <a:effectLst/>
                        </a:rPr>
                        <a:t>NOBIVAC® 3-Rabies CA  </a:t>
                      </a:r>
                    </a:p>
                  </a:txBody>
                  <a:tcPr marL="0" marR="0" marT="0" marB="0" anchor="b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50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2.Nobivac Sales In </a:t>
            </a:r>
            <a:r>
              <a:rPr lang="en-US" sz="2800" dirty="0" smtClean="0"/>
              <a:t>– </a:t>
            </a:r>
            <a:r>
              <a:rPr lang="en-US" sz="2800" dirty="0"/>
              <a:t>Weighted Average Accuracy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7749624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3935377"/>
            <a:ext cx="312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31 SKUs below 35% error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977640" y="3951982"/>
            <a:ext cx="467750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</a:t>
            </a:r>
            <a:r>
              <a:rPr lang="en-US" sz="1400" dirty="0" smtClean="0"/>
              <a:t>	</a:t>
            </a:r>
            <a:r>
              <a:rPr lang="en-US" sz="1600" dirty="0" smtClean="0"/>
              <a:t>11 </a:t>
            </a:r>
            <a:r>
              <a:rPr lang="en-US" sz="1600" dirty="0"/>
              <a:t>SKUs below </a:t>
            </a:r>
            <a:r>
              <a:rPr lang="en-US" sz="1600" dirty="0" smtClean="0"/>
              <a:t>50% </a:t>
            </a:r>
            <a:r>
              <a:rPr lang="en-US" sz="1600" dirty="0"/>
              <a:t>error </a:t>
            </a:r>
            <a:endParaRPr lang="en-US" sz="1600" b="1" dirty="0" smtClean="0"/>
          </a:p>
          <a:p>
            <a:r>
              <a:rPr lang="en-US" sz="1200" b="1" i="1" dirty="0" smtClean="0"/>
              <a:t>        </a:t>
            </a:r>
            <a:r>
              <a:rPr lang="en-US" sz="1200" b="1" u="sng" dirty="0" smtClean="0"/>
              <a:t>Notice</a:t>
            </a:r>
            <a:r>
              <a:rPr lang="en-US" sz="1200" b="1" u="sng" dirty="0" smtClean="0"/>
              <a:t>: </a:t>
            </a:r>
            <a:r>
              <a:rPr lang="en-US" sz="1200" u="sng" dirty="0" smtClean="0"/>
              <a:t>3 “Outstanding” SKUs to model individually:</a:t>
            </a:r>
          </a:p>
          <a:p>
            <a:pPr lvl="1"/>
            <a:r>
              <a:rPr lang="en-US" sz="1100" dirty="0" smtClean="0"/>
              <a:t>- 53260</a:t>
            </a:r>
            <a:r>
              <a:rPr lang="en-US" sz="1100" dirty="0"/>
              <a:t>: NOBIVAC® </a:t>
            </a:r>
            <a:r>
              <a:rPr lang="en-US" sz="1100" dirty="0" smtClean="0"/>
              <a:t>Puppy-</a:t>
            </a:r>
            <a:r>
              <a:rPr lang="en-US" sz="1100" dirty="0" err="1" smtClean="0"/>
              <a:t>DPv</a:t>
            </a:r>
            <a:r>
              <a:rPr lang="en-US" sz="1100" dirty="0" smtClean="0"/>
              <a:t>: </a:t>
            </a:r>
            <a:r>
              <a:rPr lang="en-US" sz="1100" i="1" dirty="0" smtClean="0"/>
              <a:t>22.36%</a:t>
            </a:r>
          </a:p>
          <a:p>
            <a:pPr lvl="1"/>
            <a:r>
              <a:rPr lang="en-US" sz="1100" dirty="0" smtClean="0"/>
              <a:t>- 54097</a:t>
            </a:r>
            <a:r>
              <a:rPr lang="en-US" sz="1100" dirty="0"/>
              <a:t>: NOBIVAC® INTRA-TRAC® </a:t>
            </a:r>
            <a:r>
              <a:rPr lang="en-US" sz="1100" dirty="0" smtClean="0"/>
              <a:t>KC: </a:t>
            </a:r>
            <a:r>
              <a:rPr lang="en-US" sz="1100" i="1" dirty="0" smtClean="0"/>
              <a:t>82.26%</a:t>
            </a:r>
          </a:p>
          <a:p>
            <a:pPr lvl="1"/>
            <a:r>
              <a:rPr lang="en-US" sz="1100" dirty="0" smtClean="0"/>
              <a:t>- 84987</a:t>
            </a:r>
            <a:r>
              <a:rPr lang="en-US" sz="1100" dirty="0"/>
              <a:t>: NOBIVAC® Canine Flu </a:t>
            </a:r>
            <a:r>
              <a:rPr lang="en-US" sz="1100" dirty="0" smtClean="0"/>
              <a:t>H3N8: </a:t>
            </a:r>
            <a:r>
              <a:rPr lang="en-US" sz="1100" i="1" dirty="0" smtClean="0"/>
              <a:t>77.56%</a:t>
            </a:r>
            <a:endParaRPr lang="en-US" sz="11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55148" y="3951982"/>
            <a:ext cx="312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14 SKUs below 50% error</a:t>
            </a:r>
            <a:endParaRPr lang="en-US" sz="1600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1659158"/>
            <a:ext cx="11209867" cy="2250627"/>
            <a:chOff x="220134" y="1148637"/>
            <a:chExt cx="11286067" cy="2362201"/>
          </a:xfrm>
        </p:grpSpPr>
        <p:graphicFrame>
          <p:nvGraphicFramePr>
            <p:cNvPr id="8" name="Chart 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7181031"/>
                </p:ext>
              </p:extLst>
            </p:nvPr>
          </p:nvGraphicFramePr>
          <p:xfrm>
            <a:off x="4209034" y="1148638"/>
            <a:ext cx="3596132" cy="2362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0" name="Chart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9445064"/>
                </p:ext>
              </p:extLst>
            </p:nvPr>
          </p:nvGraphicFramePr>
          <p:xfrm>
            <a:off x="7975601" y="1148637"/>
            <a:ext cx="3530600" cy="2362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12" name="Chart 1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66172725"/>
                </p:ext>
              </p:extLst>
            </p:nvPr>
          </p:nvGraphicFramePr>
          <p:xfrm>
            <a:off x="220134" y="1148637"/>
            <a:ext cx="3812370" cy="2362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15" name="TextBox 14"/>
          <p:cNvSpPr txBox="1"/>
          <p:nvPr/>
        </p:nvSpPr>
        <p:spPr>
          <a:xfrm>
            <a:off x="2903693" y="5275785"/>
            <a:ext cx="68160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u="sng" dirty="0" smtClean="0"/>
              <a:t>SKU </a:t>
            </a:r>
            <a:r>
              <a:rPr lang="en-US" u="sng" dirty="0" smtClean="0"/>
              <a:t>Level Model </a:t>
            </a:r>
            <a:r>
              <a:rPr lang="en-US" dirty="0" smtClean="0"/>
              <a:t>tends </a:t>
            </a:r>
            <a:r>
              <a:rPr lang="en-US" dirty="0"/>
              <a:t>to </a:t>
            </a:r>
            <a:r>
              <a:rPr lang="en-US" dirty="0" smtClean="0"/>
              <a:t>outperform </a:t>
            </a:r>
            <a:r>
              <a:rPr lang="en-US" dirty="0"/>
              <a:t>the </a:t>
            </a:r>
            <a:r>
              <a:rPr lang="en-US" dirty="0" smtClean="0"/>
              <a:t>other 2 models.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Recommend using </a:t>
            </a:r>
            <a:r>
              <a:rPr lang="en-US" u="sng" dirty="0" smtClean="0"/>
              <a:t>SKU Level</a:t>
            </a:r>
            <a:r>
              <a:rPr lang="en-US" dirty="0" smtClean="0"/>
              <a:t> model to forecast Sales IN.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78293" y="965458"/>
            <a:ext cx="8466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Distribution of Weighted Average Metrics across all 31 </a:t>
            </a:r>
            <a:r>
              <a:rPr lang="en-US" b="1" u="sng" dirty="0" err="1" smtClean="0"/>
              <a:t>skus</a:t>
            </a:r>
            <a:r>
              <a:rPr lang="en-US" b="1" u="sng" dirty="0" smtClean="0"/>
              <a:t> of each level:</a:t>
            </a:r>
          </a:p>
          <a:p>
            <a:pPr algn="ctr"/>
            <a:r>
              <a:rPr lang="en-US" dirty="0"/>
              <a:t>[ </a:t>
            </a:r>
            <a:r>
              <a:rPr lang="en-US" dirty="0" smtClean="0"/>
              <a:t>8-Month </a:t>
            </a:r>
            <a:r>
              <a:rPr lang="en-US" dirty="0"/>
              <a:t>Forecast from Aug 2015 to </a:t>
            </a:r>
            <a:r>
              <a:rPr lang="en-US" dirty="0" smtClean="0"/>
              <a:t>Mar 2016]</a:t>
            </a:r>
            <a:endParaRPr lang="en-US" dirty="0"/>
          </a:p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851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2.Nobivac Sales In </a:t>
            </a:r>
            <a:r>
              <a:rPr lang="en-US" sz="2800" dirty="0" smtClean="0"/>
              <a:t>– High Error SKUs Analysis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5025907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333111" y="1266385"/>
            <a:ext cx="6431897" cy="4499692"/>
            <a:chOff x="242187" y="1427776"/>
            <a:chExt cx="6431897" cy="4499692"/>
          </a:xfrm>
        </p:grpSpPr>
        <p:grpSp>
          <p:nvGrpSpPr>
            <p:cNvPr id="28" name="Group 27"/>
            <p:cNvGrpSpPr/>
            <p:nvPr/>
          </p:nvGrpSpPr>
          <p:grpSpPr>
            <a:xfrm>
              <a:off x="1752600" y="1692253"/>
              <a:ext cx="3276600" cy="3066487"/>
              <a:chOff x="381000" y="2286000"/>
              <a:chExt cx="3276600" cy="3066487"/>
            </a:xfrm>
          </p:grpSpPr>
          <p:grpSp>
            <p:nvGrpSpPr>
              <p:cNvPr id="38" name="Group 37"/>
              <p:cNvGrpSpPr/>
              <p:nvPr/>
            </p:nvGrpSpPr>
            <p:grpSpPr>
              <a:xfrm>
                <a:off x="381000" y="2286000"/>
                <a:ext cx="3276600" cy="3066487"/>
                <a:chOff x="381000" y="2286000"/>
                <a:chExt cx="3276600" cy="3066487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81000" y="2286000"/>
                  <a:ext cx="3276600" cy="3066487"/>
                  <a:chOff x="2539282" y="1077750"/>
                  <a:chExt cx="4280522" cy="3980888"/>
                </a:xfrm>
              </p:grpSpPr>
              <p:sp>
                <p:nvSpPr>
                  <p:cNvPr id="45" name="Flowchart: Connector 44"/>
                  <p:cNvSpPr/>
                  <p:nvPr/>
                </p:nvSpPr>
                <p:spPr>
                  <a:xfrm>
                    <a:off x="3505200" y="1077750"/>
                    <a:ext cx="2253580" cy="2366378"/>
                  </a:xfrm>
                  <a:prstGeom prst="flowChartConnector">
                    <a:avLst/>
                  </a:prstGeom>
                  <a:noFill/>
                  <a:ln w="381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Cluster Level: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12</a:t>
                    </a:r>
                    <a:r>
                      <a:rPr lang="en-US" sz="1400" dirty="0" smtClean="0">
                        <a:solidFill>
                          <a:schemeClr val="accent1">
                            <a:lumMod val="75000"/>
                          </a:schemeClr>
                        </a:solidFill>
                      </a:rPr>
                      <a:t> High Error SKUs </a:t>
                    </a:r>
                    <a:endParaRPr lang="en-US" sz="1400" dirty="0">
                      <a:solidFill>
                        <a:schemeClr val="accent1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6" name="Flowchart: Connector 45"/>
                  <p:cNvSpPr/>
                  <p:nvPr/>
                </p:nvSpPr>
                <p:spPr>
                  <a:xfrm>
                    <a:off x="2539282" y="2699114"/>
                    <a:ext cx="2324004" cy="2359524"/>
                  </a:xfrm>
                  <a:prstGeom prst="flowChartConnector">
                    <a:avLst/>
                  </a:prstGeom>
                  <a:noFill/>
                  <a:ln w="38100"/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chemeClr val="accent2"/>
                        </a:solidFill>
                      </a:rPr>
                      <a:t>SKU Level: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chemeClr val="accent2"/>
                        </a:solidFill>
                      </a:rPr>
                      <a:t>5</a:t>
                    </a:r>
                    <a:r>
                      <a:rPr lang="en-US" sz="1400" dirty="0" smtClean="0">
                        <a:solidFill>
                          <a:schemeClr val="accent2"/>
                        </a:solidFill>
                      </a:rPr>
                      <a:t> High Error SKUs </a:t>
                    </a:r>
                    <a:endParaRPr lang="en-US" sz="1400" dirty="0">
                      <a:solidFill>
                        <a:schemeClr val="accent2"/>
                      </a:solidFill>
                    </a:endParaRPr>
                  </a:p>
                </p:txBody>
              </p:sp>
              <p:sp>
                <p:nvSpPr>
                  <p:cNvPr id="47" name="Flowchart: Connector 46"/>
                  <p:cNvSpPr/>
                  <p:nvPr/>
                </p:nvSpPr>
                <p:spPr>
                  <a:xfrm>
                    <a:off x="4495800" y="2699114"/>
                    <a:ext cx="2324004" cy="2359524"/>
                  </a:xfrm>
                  <a:prstGeom prst="flowChartConnector">
                    <a:avLst/>
                  </a:prstGeom>
                  <a:noFill/>
                  <a:ln w="38100">
                    <a:solidFill>
                      <a:srgbClr val="FFC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>
                        <a:solidFill>
                          <a:srgbClr val="FFC000"/>
                        </a:solidFill>
                      </a:rPr>
                      <a:t>Product Level</a:t>
                    </a:r>
                    <a:r>
                      <a:rPr lang="en-US" sz="1400" b="1" dirty="0" smtClean="0">
                        <a:solidFill>
                          <a:srgbClr val="FFC000"/>
                        </a:solidFill>
                      </a:rPr>
                      <a:t>:</a:t>
                    </a:r>
                  </a:p>
                  <a:p>
                    <a:pPr algn="ctr"/>
                    <a:r>
                      <a:rPr lang="en-US" sz="1400" b="1" dirty="0" smtClean="0">
                        <a:solidFill>
                          <a:srgbClr val="FFC000"/>
                        </a:solidFill>
                      </a:rPr>
                      <a:t>14</a:t>
                    </a:r>
                    <a:r>
                      <a:rPr lang="en-US" sz="1400" dirty="0" smtClean="0">
                        <a:solidFill>
                          <a:srgbClr val="FFC000"/>
                        </a:solidFill>
                      </a:rPr>
                      <a:t> High Error SKUs </a:t>
                    </a:r>
                    <a:endParaRPr lang="en-US" sz="1400" dirty="0">
                      <a:solidFill>
                        <a:srgbClr val="FFC000"/>
                      </a:solidFill>
                    </a:endParaRPr>
                  </a:p>
                </p:txBody>
              </p:sp>
            </p:grpSp>
            <p:sp>
              <p:nvSpPr>
                <p:cNvPr id="44" name="Flowchart: Extract 43"/>
                <p:cNvSpPr/>
                <p:nvPr/>
              </p:nvSpPr>
              <p:spPr>
                <a:xfrm>
                  <a:off x="1849871" y="3867302"/>
                  <a:ext cx="381000" cy="275060"/>
                </a:xfrm>
                <a:prstGeom prst="flowChartExtra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1447800" y="3620023"/>
                <a:ext cx="4020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002060"/>
                    </a:solidFill>
                  </a:rPr>
                  <a:t>2</a:t>
                </a:r>
                <a:endParaRPr lang="en-US" sz="16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899578" y="3867302"/>
                <a:ext cx="4020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286334" y="3605157"/>
                <a:ext cx="4020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9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878651" y="4271911"/>
                <a:ext cx="4020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02060"/>
                    </a:solidFill>
                  </a:rPr>
                  <a:t>1</a:t>
                </a:r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242187" y="1427776"/>
              <a:ext cx="1905000" cy="13191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ysClr val="windowText" lastClr="000000"/>
                  </a:solidFill>
                </a:rPr>
                <a:t>2 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SKUs have high error rate in both SKU level and Cluster Level method:</a:t>
              </a:r>
            </a:p>
            <a:p>
              <a:pPr algn="ctr"/>
              <a:r>
                <a:rPr lang="en-US" sz="1200" b="1" dirty="0" smtClean="0">
                  <a:solidFill>
                    <a:sysClr val="windowText" lastClr="000000"/>
                  </a:solidFill>
                </a:rPr>
                <a:t>65440</a:t>
              </a:r>
            </a:p>
            <a:p>
              <a:pPr algn="ctr"/>
              <a:r>
                <a:rPr lang="en-US" sz="1200" b="1" dirty="0" smtClean="0">
                  <a:solidFill>
                    <a:sysClr val="windowText" lastClr="000000"/>
                  </a:solidFill>
                </a:rPr>
                <a:t>99336</a:t>
              </a:r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1813" y="1427776"/>
              <a:ext cx="2112271" cy="1319157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</a:rPr>
                <a:t>9</a:t>
              </a:r>
              <a:r>
                <a:rPr lang="en-US" sz="12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SKUs have high error rate in both Cluster level and Unionized Level method:</a:t>
              </a:r>
            </a:p>
            <a:p>
              <a:r>
                <a:rPr lang="en-US" sz="1200" b="1" dirty="0" smtClean="0">
                  <a:solidFill>
                    <a:sysClr val="windowText" lastClr="000000"/>
                  </a:solidFill>
                </a:rPr>
                <a:t>65289,65310,65314,65290,65293,65300,65444,99336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9713" y="4953000"/>
              <a:ext cx="1905000" cy="97446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ysClr val="windowText" lastClr="000000"/>
                  </a:solidFill>
                </a:rPr>
                <a:t>1</a:t>
              </a:r>
              <a:r>
                <a:rPr lang="en-US" sz="1200" b="1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SKU has 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high error rate in </a:t>
              </a:r>
              <a:r>
                <a:rPr lang="en-US" sz="1200" dirty="0" smtClean="0">
                  <a:solidFill>
                    <a:sysClr val="windowText" lastClr="000000"/>
                  </a:solidFill>
                </a:rPr>
                <a:t>the three method levels: </a:t>
              </a:r>
              <a:r>
                <a:rPr lang="en-US" sz="1200" b="1" dirty="0" smtClean="0">
                  <a:solidFill>
                    <a:sysClr val="windowText" lastClr="000000"/>
                  </a:solidFill>
                </a:rPr>
                <a:t>99336</a:t>
              </a:r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147187" y="2746933"/>
              <a:ext cx="672213" cy="3426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962400" y="2742903"/>
              <a:ext cx="599414" cy="3466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3354500" y="3515079"/>
              <a:ext cx="0" cy="14379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aphicFrame>
        <p:nvGraphicFramePr>
          <p:cNvPr id="48" name="Content Placeholder 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499034"/>
              </p:ext>
            </p:extLst>
          </p:nvPr>
        </p:nvGraphicFramePr>
        <p:xfrm>
          <a:off x="5628393" y="4074796"/>
          <a:ext cx="6546022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7223"/>
                <a:gridCol w="3048000"/>
                <a:gridCol w="1752600"/>
                <a:gridCol w="838199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SKU Code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Description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Over/Under Production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Percentage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1-DAPPv+CV 25x1ds 229 MRK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65310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Intra-</a:t>
                      </a:r>
                      <a:r>
                        <a:rPr lang="en-US" sz="1100" u="none" strike="noStrike" dirty="0" err="1">
                          <a:effectLst/>
                        </a:rPr>
                        <a:t>Trac</a:t>
                      </a:r>
                      <a:r>
                        <a:rPr lang="en-US" sz="1100" u="none" strike="noStrike" dirty="0">
                          <a:effectLst/>
                        </a:rPr>
                        <a:t> 3 150 x 1 ds 240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65314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Intra-</a:t>
                      </a:r>
                      <a:r>
                        <a:rPr lang="en-US" sz="1100" u="none" strike="noStrike" dirty="0" err="1">
                          <a:effectLst/>
                        </a:rPr>
                        <a:t>Trac</a:t>
                      </a:r>
                      <a:r>
                        <a:rPr lang="en-US" sz="1100" u="none" strike="noStrike" dirty="0">
                          <a:effectLst/>
                        </a:rPr>
                        <a:t> 3  2 x 5ds 240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1-DAPPvL2 25x1 ds 229 MRK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Over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65293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1-DAPPvL2+Cv 25x1ds 229 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1-Pv 25x 1 ds 229 MRK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Under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65284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1-Cv 25 x 1ds 240 MRK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99336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Nobivac Canine 1-DAPPvL4  25x1DS 229 MRK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Under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sp>
        <p:nvSpPr>
          <p:cNvPr id="49" name="Content Placeholder 6"/>
          <p:cNvSpPr txBox="1">
            <a:spLocks/>
          </p:cNvSpPr>
          <p:nvPr/>
        </p:nvSpPr>
        <p:spPr bwMode="auto">
          <a:xfrm>
            <a:off x="7025124" y="990600"/>
            <a:ext cx="4633476" cy="22770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>
            <a:lvl1pPr marL="342780" indent="-34278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rgbClr val="292929"/>
                </a:solidFill>
                <a:latin typeface="+mn-lt"/>
                <a:ea typeface="+mn-ea"/>
                <a:cs typeface="+mn-cs"/>
              </a:defRPr>
            </a:lvl1pPr>
            <a:lvl2pPr marL="342780" indent="-22851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E8400"/>
              </a:buClr>
              <a:buSzPct val="110000"/>
              <a:buChar char="•"/>
              <a:defRPr sz="2000">
                <a:solidFill>
                  <a:srgbClr val="333333"/>
                </a:solidFill>
                <a:latin typeface="+mn-lt"/>
              </a:defRPr>
            </a:lvl2pPr>
            <a:lvl3pPr marL="742689" indent="-2856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400">
                <a:solidFill>
                  <a:srgbClr val="4D4D4D"/>
                </a:solidFill>
                <a:latin typeface="+mn-lt"/>
              </a:defRPr>
            </a:lvl3pPr>
            <a:lvl4pPr marL="1028340" indent="-17139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1600">
                <a:solidFill>
                  <a:srgbClr val="5F5F5F"/>
                </a:solidFill>
                <a:latin typeface="+mn-lt"/>
              </a:defRPr>
            </a:lvl4pPr>
            <a:lvl5pPr marL="1371119" indent="-228519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Arial" pitchFamily="34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5pPr>
            <a:lvl6pPr marL="1828159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6pPr>
            <a:lvl7pPr marL="2285199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7pPr>
            <a:lvl8pPr marL="2742237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8pPr>
            <a:lvl9pPr marL="3199278" indent="-228519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Arial" charset="0"/>
              <a:buChar char="»"/>
              <a:defRPr sz="1400">
                <a:solidFill>
                  <a:srgbClr val="777777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400" b="1" kern="0" dirty="0" smtClean="0"/>
              <a:t>Production Insights:</a:t>
            </a:r>
          </a:p>
          <a:p>
            <a:pPr marL="0" indent="0">
              <a:buNone/>
            </a:pPr>
            <a:r>
              <a:rPr lang="en-US" sz="1400" kern="0" dirty="0" smtClean="0"/>
              <a:t>Comparison of actual sales in with production data shows production shortage for high </a:t>
            </a:r>
            <a:r>
              <a:rPr lang="en-US" sz="1400" kern="0" dirty="0"/>
              <a:t>e</a:t>
            </a:r>
            <a:r>
              <a:rPr lang="en-US" sz="1400" kern="0" dirty="0" smtClean="0"/>
              <a:t>rror rate SKUs.</a:t>
            </a:r>
          </a:p>
          <a:p>
            <a:pPr marL="0" indent="0">
              <a:buNone/>
            </a:pPr>
            <a:endParaRPr lang="en-US" sz="1400" kern="0" dirty="0" smtClean="0"/>
          </a:p>
          <a:p>
            <a:r>
              <a:rPr lang="en-US" sz="1400" kern="0" dirty="0" smtClean="0"/>
              <a:t>Out of 29 SKUs,17 SKUs were </a:t>
            </a:r>
            <a:r>
              <a:rPr lang="en-US" sz="1400" b="1" kern="0" dirty="0" smtClean="0"/>
              <a:t>under-produced</a:t>
            </a:r>
            <a:r>
              <a:rPr lang="en-US" sz="1400" kern="0" dirty="0" smtClean="0"/>
              <a:t>  </a:t>
            </a:r>
          </a:p>
          <a:p>
            <a:pPr lvl="1"/>
            <a:r>
              <a:rPr lang="en-US" sz="1000" kern="0" dirty="0" smtClean="0"/>
              <a:t>(Notice: 2 SKUs are missing from production data)</a:t>
            </a:r>
          </a:p>
          <a:p>
            <a:r>
              <a:rPr lang="en-US" sz="1400" kern="0" dirty="0" smtClean="0"/>
              <a:t>SKU </a:t>
            </a:r>
            <a:r>
              <a:rPr lang="en-US" sz="1400" b="1" kern="0" dirty="0" smtClean="0"/>
              <a:t>99336</a:t>
            </a:r>
            <a:r>
              <a:rPr lang="en-US" sz="1400" kern="0" dirty="0" smtClean="0"/>
              <a:t>(</a:t>
            </a:r>
            <a:r>
              <a:rPr lang="en-US" sz="900" dirty="0" err="1" smtClean="0"/>
              <a:t>Nobivac</a:t>
            </a:r>
            <a:r>
              <a:rPr lang="en-US" sz="900" dirty="0" smtClean="0"/>
              <a:t> </a:t>
            </a:r>
            <a:r>
              <a:rPr lang="en-US" sz="900" dirty="0"/>
              <a:t>Canine 1-DAPPvL4  25x1DS 229 </a:t>
            </a:r>
            <a:r>
              <a:rPr lang="en-US" sz="900" dirty="0" smtClean="0"/>
              <a:t>MRK</a:t>
            </a:r>
            <a:r>
              <a:rPr lang="en-US" sz="1400" dirty="0" smtClean="0"/>
              <a:t>) </a:t>
            </a:r>
            <a:r>
              <a:rPr lang="en-US" sz="1400" dirty="0" smtClean="0"/>
              <a:t>was under-produced </a:t>
            </a:r>
            <a:r>
              <a:rPr lang="en-US" sz="1400" dirty="0" smtClean="0"/>
              <a:t>75% of the time during the  forecasting period.</a:t>
            </a:r>
            <a:r>
              <a:rPr lang="en-US" sz="900" dirty="0" smtClean="0"/>
              <a:t> </a:t>
            </a:r>
            <a:endParaRPr lang="en-US" sz="900" kern="0" dirty="0" smtClean="0"/>
          </a:p>
        </p:txBody>
      </p:sp>
    </p:spTree>
    <p:extLst>
      <p:ext uri="{BB962C8B-B14F-4D97-AF65-F5344CB8AC3E}">
        <p14:creationId xmlns:p14="http://schemas.microsoft.com/office/powerpoint/2010/main" val="12647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433211"/>
              </p:ext>
            </p:extLst>
          </p:nvPr>
        </p:nvGraphicFramePr>
        <p:xfrm>
          <a:off x="1981200" y="1371600"/>
          <a:ext cx="822198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Topic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Presenter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Overview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Introduction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Objective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Data Sources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Project Charter*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Abhishek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Abhishek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2. Methodology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Driven Factors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Forecasting Models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smtClean="0">
                          <a:latin typeface="Georgia" panose="02040502050405020303" pitchFamily="18" charset="0"/>
                        </a:rPr>
                        <a:t>Forecasting Accuracy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Benjamin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 Results</a:t>
                      </a:r>
                    </a:p>
                    <a:p>
                      <a:pPr marL="742789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Nobivac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Sales Out</a:t>
                      </a:r>
                    </a:p>
                    <a:p>
                      <a:pPr marL="742789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Nobivac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Sales In</a:t>
                      </a:r>
                    </a:p>
                    <a:p>
                      <a:pPr marL="742789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Activyl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Sales Out</a:t>
                      </a:r>
                    </a:p>
                    <a:p>
                      <a:pPr marL="742789" lvl="1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 smtClean="0">
                          <a:latin typeface="Georgia" panose="02040502050405020303" pitchFamily="18" charset="0"/>
                        </a:rPr>
                        <a:t>Activyl</a:t>
                      </a:r>
                      <a:r>
                        <a:rPr lang="en-US" dirty="0" smtClean="0">
                          <a:latin typeface="Georgia" panose="02040502050405020303" pitchFamily="18" charset="0"/>
                        </a:rPr>
                        <a:t> Sales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Benjamin</a:t>
                      </a: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Shuang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Shuang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Wendy/Angie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4. Recommendations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Abhishek 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.Activyl </a:t>
            </a:r>
            <a:r>
              <a:rPr lang="en-US" dirty="0"/>
              <a:t>Sales Out </a:t>
            </a:r>
            <a:r>
              <a:rPr lang="en-US" sz="2800" dirty="0"/>
              <a:t>– </a:t>
            </a:r>
            <a:r>
              <a:rPr lang="en-US" sz="2400" dirty="0"/>
              <a:t>Demand Forecast Accuracy</a:t>
            </a:r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6554393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71600" y="1202620"/>
            <a:ext cx="8005070" cy="4724400"/>
            <a:chOff x="76200" y="1153261"/>
            <a:chExt cx="7055238" cy="4441184"/>
          </a:xfrm>
        </p:grpSpPr>
        <p:grpSp>
          <p:nvGrpSpPr>
            <p:cNvPr id="17" name="Group 16"/>
            <p:cNvGrpSpPr/>
            <p:nvPr/>
          </p:nvGrpSpPr>
          <p:grpSpPr>
            <a:xfrm>
              <a:off x="76200" y="1153261"/>
              <a:ext cx="7055238" cy="2951584"/>
              <a:chOff x="76200" y="1153261"/>
              <a:chExt cx="7055238" cy="2951584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76200" y="1153261"/>
                <a:ext cx="7055238" cy="6943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u="sng" dirty="0" smtClean="0"/>
                  <a:t>Average DFA </a:t>
                </a:r>
                <a:r>
                  <a:rPr lang="en-US" sz="1400" b="1" u="sng" dirty="0"/>
                  <a:t>Distribution among 24 </a:t>
                </a:r>
                <a:r>
                  <a:rPr lang="en-US" sz="1400" b="1" u="sng" dirty="0" smtClean="0"/>
                  <a:t>SKUs within 12-Month of Prediction</a:t>
                </a:r>
              </a:p>
              <a:p>
                <a:pPr algn="ctr">
                  <a:defRPr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[ 8-Month Forecast from </a:t>
                </a:r>
                <a:r>
                  <a:rPr lang="en-US" dirty="0" smtClean="0"/>
                  <a:t>Jul 2013 </a:t>
                </a:r>
                <a:r>
                  <a:rPr lang="en-US" dirty="0"/>
                  <a:t>to </a:t>
                </a:r>
                <a:r>
                  <a:rPr lang="en-US" dirty="0" smtClean="0"/>
                  <a:t>Jun 2014]</a:t>
                </a:r>
                <a:endParaRPr lang="en-US" dirty="0"/>
              </a:p>
              <a:p>
                <a:pPr algn="ctr">
                  <a:defRPr sz="1400" b="0" i="0" u="none" strike="noStrike" kern="1200" spc="0" baseline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u="sng" dirty="0" smtClean="0"/>
                  <a:t> </a:t>
                </a:r>
                <a:endParaRPr lang="en-US" sz="1400" b="1" u="sng" dirty="0"/>
              </a:p>
            </p:txBody>
          </p:sp>
          <p:graphicFrame>
            <p:nvGraphicFramePr>
              <p:cNvPr id="25" name="Chart 2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66587348"/>
                  </p:ext>
                </p:extLst>
              </p:nvPr>
            </p:nvGraphicFramePr>
            <p:xfrm>
              <a:off x="76200" y="1792319"/>
              <a:ext cx="3527619" cy="2312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26" name="Chart 2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55808628"/>
                  </p:ext>
                </p:extLst>
              </p:nvPr>
            </p:nvGraphicFramePr>
            <p:xfrm>
              <a:off x="3603819" y="1792319"/>
              <a:ext cx="3527619" cy="2312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sp>
          <p:nvSpPr>
            <p:cNvPr id="23" name="Content Placeholder 6"/>
            <p:cNvSpPr txBox="1">
              <a:spLocks/>
            </p:cNvSpPr>
            <p:nvPr/>
          </p:nvSpPr>
          <p:spPr bwMode="auto">
            <a:xfrm>
              <a:off x="76200" y="4343400"/>
              <a:ext cx="7055238" cy="12510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horz" wrap="square" lIns="91407" tIns="45704" rIns="91407" bIns="45704" numCol="1" anchor="ctr" anchorCtr="0" compatLnSpc="1">
              <a:prstTxWarp prst="textNoShape">
                <a:avLst/>
              </a:prstTxWarp>
            </a:bodyPr>
            <a:lstStyle>
              <a:lvl1pPr marL="342780" indent="-34278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•"/>
                <a:defRPr sz="2400">
                  <a:solidFill>
                    <a:srgbClr val="292929"/>
                  </a:solidFill>
                  <a:latin typeface="+mn-lt"/>
                  <a:ea typeface="+mn-ea"/>
                  <a:cs typeface="+mn-cs"/>
                </a:defRPr>
              </a:lvl1pPr>
              <a:lvl2pPr marL="342780" indent="-228519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DE8400"/>
                </a:buClr>
                <a:buSzPct val="110000"/>
                <a:buChar char="•"/>
                <a:defRPr sz="2000">
                  <a:solidFill>
                    <a:srgbClr val="333333"/>
                  </a:solidFill>
                  <a:latin typeface="+mn-lt"/>
                </a:defRPr>
              </a:lvl2pPr>
              <a:lvl3pPr marL="742689" indent="-2856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–"/>
                <a:defRPr sz="2400">
                  <a:solidFill>
                    <a:srgbClr val="4D4D4D"/>
                  </a:solidFill>
                  <a:latin typeface="+mn-lt"/>
                </a:defRPr>
              </a:lvl3pPr>
              <a:lvl4pPr marL="1028340" indent="-17139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itchFamily="2" charset="2"/>
                <a:buChar char="§"/>
                <a:defRPr sz="1600">
                  <a:solidFill>
                    <a:srgbClr val="5F5F5F"/>
                  </a:solidFill>
                  <a:latin typeface="+mn-lt"/>
                </a:defRPr>
              </a:lvl4pPr>
              <a:lvl5pPr marL="1371119" indent="-228519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80000"/>
                <a:buFont typeface="Arial" pitchFamily="34" charset="0"/>
                <a:buChar char="»"/>
                <a:defRPr sz="1400">
                  <a:solidFill>
                    <a:srgbClr val="777777"/>
                  </a:solidFill>
                  <a:latin typeface="+mn-lt"/>
                </a:defRPr>
              </a:lvl5pPr>
              <a:lvl6pPr marL="1828159" indent="-228519" algn="l" rtl="0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Arial" charset="0"/>
                <a:buChar char="»"/>
                <a:defRPr sz="1400">
                  <a:solidFill>
                    <a:srgbClr val="777777"/>
                  </a:solidFill>
                  <a:latin typeface="+mn-lt"/>
                </a:defRPr>
              </a:lvl6pPr>
              <a:lvl7pPr marL="2285199" indent="-228519" algn="l" rtl="0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Arial" charset="0"/>
                <a:buChar char="»"/>
                <a:defRPr sz="1400">
                  <a:solidFill>
                    <a:srgbClr val="777777"/>
                  </a:solidFill>
                  <a:latin typeface="+mn-lt"/>
                </a:defRPr>
              </a:lvl7pPr>
              <a:lvl8pPr marL="2742237" indent="-228519" algn="l" rtl="0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Arial" charset="0"/>
                <a:buChar char="»"/>
                <a:defRPr sz="1400">
                  <a:solidFill>
                    <a:srgbClr val="777777"/>
                  </a:solidFill>
                  <a:latin typeface="+mn-lt"/>
                </a:defRPr>
              </a:lvl8pPr>
              <a:lvl9pPr marL="3199278" indent="-228519" algn="l" rtl="0" fontAlgn="base">
                <a:spcBef>
                  <a:spcPct val="20000"/>
                </a:spcBef>
                <a:spcAft>
                  <a:spcPct val="0"/>
                </a:spcAft>
                <a:buSzPct val="80000"/>
                <a:buFont typeface="Arial" charset="0"/>
                <a:buChar char="»"/>
                <a:defRPr sz="1400">
                  <a:solidFill>
                    <a:srgbClr val="777777"/>
                  </a:solidFill>
                  <a:latin typeface="+mn-lt"/>
                </a:defRPr>
              </a:lvl9pPr>
            </a:lstStyle>
            <a:p>
              <a:r>
                <a:rPr lang="en-US" sz="1400" kern="0" dirty="0" smtClean="0"/>
                <a:t>All </a:t>
              </a:r>
              <a:r>
                <a:rPr lang="en-US" sz="1400" b="1" kern="0" dirty="0" smtClean="0"/>
                <a:t>24</a:t>
              </a:r>
              <a:r>
                <a:rPr lang="en-US" sz="1400" kern="0" dirty="0" smtClean="0"/>
                <a:t> SKUs</a:t>
              </a:r>
              <a:r>
                <a:rPr lang="en-US" sz="1400" kern="0" dirty="0"/>
                <a:t> </a:t>
              </a:r>
              <a:r>
                <a:rPr lang="en-US" sz="1400" kern="0" dirty="0" smtClean="0"/>
                <a:t>had at least </a:t>
              </a:r>
              <a:r>
                <a:rPr lang="en-US" sz="1400" b="1" kern="0" dirty="0" smtClean="0"/>
                <a:t>100% </a:t>
              </a:r>
              <a:r>
                <a:rPr lang="en-US" sz="1400" kern="0" dirty="0" smtClean="0"/>
                <a:t>improvements on DFA using our new model during the 11-month period. </a:t>
              </a:r>
            </a:p>
            <a:p>
              <a:pPr lvl="1"/>
              <a:r>
                <a:rPr lang="en-US" sz="900" kern="0" dirty="0" smtClean="0"/>
                <a:t>(Notice, since 2 month of data were used to calculate monthly DFA, DFA is only available from Aug 2013 to June 2014.</a:t>
              </a:r>
            </a:p>
            <a:p>
              <a:r>
                <a:rPr lang="en-US" sz="1400" kern="0" dirty="0" smtClean="0"/>
                <a:t>DFA improved percentages are ranged from </a:t>
              </a:r>
              <a:r>
                <a:rPr lang="en-US" sz="1400" b="1" kern="0" dirty="0" smtClean="0"/>
                <a:t>125%</a:t>
              </a:r>
              <a:r>
                <a:rPr lang="en-US" sz="1400" kern="0" dirty="0" smtClean="0"/>
                <a:t> to </a:t>
              </a:r>
              <a:r>
                <a:rPr lang="en-US" sz="1400" b="1" kern="0" dirty="0" smtClean="0"/>
                <a:t>4339%.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022746" y="3023522"/>
            <a:ext cx="1959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DFA: </a:t>
            </a:r>
          </a:p>
          <a:p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The highest, the better</a:t>
            </a:r>
            <a:endParaRPr lang="en-US" sz="1200" b="1" dirty="0">
              <a:latin typeface="Georgia" charset="0"/>
              <a:ea typeface="Georgia" charset="0"/>
              <a:cs typeface="Georgia" charset="0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624312" y="2362200"/>
            <a:ext cx="281688" cy="198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8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.Activyl </a:t>
            </a:r>
            <a:r>
              <a:rPr lang="en-US" dirty="0"/>
              <a:t>Sales Out </a:t>
            </a:r>
            <a:r>
              <a:rPr lang="en-US" sz="2800" dirty="0"/>
              <a:t>– </a:t>
            </a:r>
            <a:r>
              <a:rPr lang="en-US" sz="2400" dirty="0" smtClean="0"/>
              <a:t>Weighted average accuracy</a:t>
            </a:r>
            <a:endParaRPr lang="en-US" sz="2400" dirty="0"/>
          </a:p>
        </p:txBody>
      </p:sp>
      <p:graphicFrame>
        <p:nvGraphicFramePr>
          <p:cNvPr id="14" name="Content Placeholder 4"/>
          <p:cNvGraphicFramePr>
            <a:graphicFrameLocks/>
          </p:cNvGraphicFramePr>
          <p:nvPr>
            <p:extLst/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704260" y="1143051"/>
            <a:ext cx="6191951" cy="3354861"/>
            <a:chOff x="314554" y="1030224"/>
            <a:chExt cx="4038600" cy="3354861"/>
          </a:xfrm>
        </p:grpSpPr>
        <p:sp>
          <p:nvSpPr>
            <p:cNvPr id="11" name="TextBox 10"/>
            <p:cNvSpPr txBox="1"/>
            <p:nvPr/>
          </p:nvSpPr>
          <p:spPr>
            <a:xfrm>
              <a:off x="334434" y="1030224"/>
              <a:ext cx="40187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u="sng" dirty="0" smtClean="0"/>
                <a:t>Weighted average </a:t>
              </a:r>
              <a:r>
                <a:rPr lang="en-US" sz="1400" b="1" u="sng" dirty="0" err="1" smtClean="0"/>
                <a:t>rrror</a:t>
              </a:r>
              <a:r>
                <a:rPr lang="en-US" sz="1400" b="1" u="sng" dirty="0" smtClean="0"/>
                <a:t> </a:t>
              </a:r>
              <a:r>
                <a:rPr lang="en-US" sz="1400" b="1" u="sng" dirty="0" smtClean="0"/>
                <a:t>Distribution across all </a:t>
              </a:r>
              <a:r>
                <a:rPr lang="en-US" sz="1400" b="1" u="sng" dirty="0" smtClean="0"/>
                <a:t>24 </a:t>
              </a:r>
              <a:r>
                <a:rPr lang="en-US" sz="1400" b="1" u="sng" dirty="0" err="1" smtClean="0"/>
                <a:t>Actyvil</a:t>
              </a:r>
              <a:r>
                <a:rPr lang="en-US" sz="1400" b="1" u="sng" dirty="0" smtClean="0"/>
                <a:t> </a:t>
              </a:r>
              <a:r>
                <a:rPr lang="en-US" sz="1400" b="1" u="sng" dirty="0" err="1" smtClean="0"/>
                <a:t>skus</a:t>
              </a:r>
              <a:r>
                <a:rPr lang="en-US" sz="1400" b="1" u="sng" dirty="0" smtClean="0"/>
                <a:t>:</a:t>
              </a:r>
              <a:endParaRPr lang="en-US" sz="14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4554" y="4077308"/>
              <a:ext cx="4038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  <p:graphicFrame>
          <p:nvGraphicFramePr>
            <p:cNvPr id="15" name="Chart 1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65954863"/>
                </p:ext>
              </p:extLst>
            </p:nvPr>
          </p:nvGraphicFramePr>
          <p:xfrm>
            <a:off x="479340" y="1453481"/>
            <a:ext cx="3665094" cy="2606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sp>
        <p:nvSpPr>
          <p:cNvPr id="27" name="TextBox 26"/>
          <p:cNvSpPr txBox="1"/>
          <p:nvPr/>
        </p:nvSpPr>
        <p:spPr>
          <a:xfrm>
            <a:off x="2429912" y="4515114"/>
            <a:ext cx="72474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Georgia" panose="02040502050405020303" pitchFamily="18" charset="0"/>
              </a:rPr>
              <a:t>Insights: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Error Rate tends to be relatively higher than </a:t>
            </a:r>
            <a:r>
              <a:rPr lang="en-US" sz="1600" dirty="0" err="1" smtClean="0">
                <a:latin typeface="Georgia" panose="02040502050405020303" pitchFamily="18" charset="0"/>
              </a:rPr>
              <a:t>Nobivac</a:t>
            </a:r>
            <a:r>
              <a:rPr lang="en-US" sz="1600" dirty="0" smtClean="0">
                <a:latin typeface="Georgia" panose="02040502050405020303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This is reasonable considering </a:t>
            </a:r>
            <a:r>
              <a:rPr lang="en-US" sz="1600" b="1" dirty="0" err="1" smtClean="0">
                <a:latin typeface="Georgia" panose="02040502050405020303" pitchFamily="18" charset="0"/>
              </a:rPr>
              <a:t>Activyl</a:t>
            </a:r>
            <a:r>
              <a:rPr lang="en-US" sz="1600" b="1" dirty="0" smtClean="0">
                <a:latin typeface="Georgia" panose="02040502050405020303" pitchFamily="18" charset="0"/>
              </a:rPr>
              <a:t> is a new product </a:t>
            </a:r>
            <a:r>
              <a:rPr lang="en-US" sz="1600" dirty="0" smtClean="0">
                <a:latin typeface="Georgia" panose="02040502050405020303" pitchFamily="18" charset="0"/>
              </a:rPr>
              <a:t>with </a:t>
            </a:r>
            <a:r>
              <a:rPr lang="en-US" sz="1600" b="1" dirty="0" smtClean="0">
                <a:latin typeface="Georgia" panose="02040502050405020303" pitchFamily="18" charset="0"/>
              </a:rPr>
              <a:t>limited</a:t>
            </a:r>
            <a:r>
              <a:rPr lang="en-US" sz="1600" dirty="0" smtClean="0">
                <a:latin typeface="Georgia" panose="02040502050405020303" pitchFamily="18" charset="0"/>
              </a:rPr>
              <a:t> data.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Georgia" panose="02040502050405020303" pitchFamily="18" charset="0"/>
              </a:rPr>
              <a:t>Overall, new model </a:t>
            </a:r>
            <a:r>
              <a:rPr lang="en-US" sz="1600" b="1" dirty="0" smtClean="0">
                <a:latin typeface="Georgia" panose="02040502050405020303" pitchFamily="18" charset="0"/>
              </a:rPr>
              <a:t>performs better</a:t>
            </a:r>
            <a:r>
              <a:rPr lang="en-US" sz="1600" dirty="0" smtClean="0">
                <a:latin typeface="Georgia" panose="02040502050405020303" pitchFamily="18" charset="0"/>
              </a:rPr>
              <a:t> than the current </a:t>
            </a:r>
            <a:r>
              <a:rPr lang="en-US" sz="1600" dirty="0" smtClean="0">
                <a:latin typeface="Georgia" panose="02040502050405020303" pitchFamily="18" charset="0"/>
              </a:rPr>
              <a:t>one of EY.</a:t>
            </a: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884190" y="2725905"/>
            <a:ext cx="3110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Same distribution for all three levels </a:t>
            </a:r>
          </a:p>
          <a:p>
            <a:pPr algn="ctr"/>
            <a:r>
              <a:rPr lang="en-US" sz="1200" b="1" dirty="0" smtClean="0">
                <a:latin typeface="Georgia" charset="0"/>
                <a:ea typeface="Georgia" charset="0"/>
                <a:cs typeface="Georgia" charset="0"/>
              </a:rPr>
              <a:t>( SKU, Cluster and Product Level)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8614523" y="1966624"/>
            <a:ext cx="281688" cy="198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4.Activyl Sales In </a:t>
            </a:r>
            <a:r>
              <a:rPr lang="en-US" sz="2400" dirty="0" smtClean="0"/>
              <a:t>– </a:t>
            </a:r>
            <a:r>
              <a:rPr lang="en-US" sz="2400" dirty="0" smtClean="0"/>
              <a:t>Comparison of </a:t>
            </a:r>
            <a:r>
              <a:rPr lang="en-US" sz="2400" dirty="0" smtClean="0"/>
              <a:t>3 Clustering Models</a:t>
            </a:r>
            <a:endParaRPr lang="en-US" sz="24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5512452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2552699" y="4891772"/>
            <a:ext cx="7860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smtClean="0"/>
              <a:t>Cluster </a:t>
            </a:r>
            <a:r>
              <a:rPr lang="en-US" u="sng" dirty="0"/>
              <a:t>by SKU size </a:t>
            </a:r>
            <a:r>
              <a:rPr lang="en-US" dirty="0"/>
              <a:t>tends to </a:t>
            </a:r>
            <a:r>
              <a:rPr lang="en-US" dirty="0" smtClean="0"/>
              <a:t>outperform </a:t>
            </a:r>
            <a:r>
              <a:rPr lang="en-US" dirty="0"/>
              <a:t>the </a:t>
            </a:r>
            <a:r>
              <a:rPr lang="en-US" dirty="0" smtClean="0"/>
              <a:t>other 2 </a:t>
            </a:r>
            <a:r>
              <a:rPr lang="en-US" dirty="0"/>
              <a:t>clustering </a:t>
            </a:r>
            <a:r>
              <a:rPr lang="en-US" dirty="0" smtClean="0"/>
              <a:t>methods</a:t>
            </a:r>
            <a:r>
              <a:rPr lang="en-US" smtClean="0"/>
              <a:t>. </a:t>
            </a:r>
            <a:endParaRPr lang="en-US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3810000" y="5325548"/>
            <a:ext cx="4760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100" b="1" u="sng" dirty="0"/>
              <a:t>Notice</a:t>
            </a:r>
            <a:r>
              <a:rPr lang="en-US" sz="1100" u="sng" dirty="0"/>
              <a:t>: </a:t>
            </a:r>
            <a:r>
              <a:rPr lang="en-US" sz="1100" b="1" u="sng" dirty="0"/>
              <a:t>4 SKUs </a:t>
            </a:r>
            <a:r>
              <a:rPr lang="en-US" sz="1100" u="sng" dirty="0"/>
              <a:t>needed to model individually</a:t>
            </a:r>
            <a:r>
              <a:rPr lang="en-US" sz="1100" u="sng" dirty="0" smtClean="0"/>
              <a:t>:</a:t>
            </a:r>
            <a:endParaRPr lang="en-US" sz="1100" u="sng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115627</a:t>
            </a:r>
            <a:r>
              <a:rPr lang="en-US" sz="1000" dirty="0"/>
              <a:t>: ACTIVYL EXTRA LARGE DOGS 6x4.62ML 240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114997</a:t>
            </a:r>
            <a:r>
              <a:rPr lang="en-US" sz="1000" dirty="0"/>
              <a:t>: ACTIVYL EXTRA LARGE DOGS 1x4.62ML 240 </a:t>
            </a:r>
            <a:endParaRPr lang="en-US" sz="1000" i="1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114162</a:t>
            </a:r>
            <a:r>
              <a:rPr lang="en-US" sz="1000" dirty="0"/>
              <a:t>: </a:t>
            </a:r>
            <a:r>
              <a:rPr lang="en-US" sz="1000" dirty="0" err="1"/>
              <a:t>Activyl</a:t>
            </a:r>
            <a:r>
              <a:rPr lang="en-US" sz="1000" dirty="0"/>
              <a:t> Tick plus X-</a:t>
            </a:r>
            <a:r>
              <a:rPr lang="en-US" sz="1000" dirty="0" err="1"/>
              <a:t>Lg</a:t>
            </a:r>
            <a:r>
              <a:rPr lang="en-US" sz="1000" dirty="0"/>
              <a:t> Dog 1x6ml 240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1000" b="1" dirty="0"/>
              <a:t>24682</a:t>
            </a:r>
            <a:r>
              <a:rPr lang="en-US" sz="1000" dirty="0"/>
              <a:t>: </a:t>
            </a:r>
            <a:r>
              <a:rPr lang="en-US" sz="1000" dirty="0" err="1"/>
              <a:t>Activyl</a:t>
            </a:r>
            <a:r>
              <a:rPr lang="en-US" sz="1000" dirty="0"/>
              <a:t> Tick plus X </a:t>
            </a:r>
            <a:r>
              <a:rPr lang="en-US" sz="1000" dirty="0" err="1"/>
              <a:t>Lg</a:t>
            </a:r>
            <a:r>
              <a:rPr lang="en-US" sz="1000" dirty="0"/>
              <a:t> Dog 6x6ml 240 </a:t>
            </a:r>
            <a:endParaRPr lang="en-US" sz="10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477862" y="909839"/>
            <a:ext cx="90838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/>
              <a:t>Distribution of Weighted Average Metrics across all </a:t>
            </a:r>
            <a:r>
              <a:rPr lang="en-US" b="1" u="sng" dirty="0" err="1" smtClean="0"/>
              <a:t>skus</a:t>
            </a:r>
            <a:r>
              <a:rPr lang="en-US" b="1" u="sng" dirty="0" smtClean="0"/>
              <a:t> of each Cluster Model:</a:t>
            </a:r>
          </a:p>
          <a:p>
            <a:pPr algn="ctr"/>
            <a:r>
              <a:rPr lang="en-US" sz="1400" dirty="0"/>
              <a:t>[ 8-Month Forecast from Jul 2013 to Jun 2014]</a:t>
            </a:r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13686" y="4405362"/>
            <a:ext cx="2667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12 SKUs below 30% error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8851461" y="4380960"/>
            <a:ext cx="312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11 SKUs below 30% error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747656" y="4367866"/>
            <a:ext cx="25442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15 SKUs below 30% error</a:t>
            </a:r>
            <a:endParaRPr lang="en-US" sz="16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48166" y="1543855"/>
            <a:ext cx="11743266" cy="2821030"/>
            <a:chOff x="644736" y="1443023"/>
            <a:chExt cx="9849987" cy="2010364"/>
          </a:xfrm>
        </p:grpSpPr>
        <p:graphicFrame>
          <p:nvGraphicFramePr>
            <p:cNvPr id="20" name="Chart 1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8826295"/>
                </p:ext>
              </p:extLst>
            </p:nvPr>
          </p:nvGraphicFramePr>
          <p:xfrm>
            <a:off x="644736" y="1443023"/>
            <a:ext cx="3202781" cy="19907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" name="Chart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80121792"/>
                </p:ext>
              </p:extLst>
            </p:nvPr>
          </p:nvGraphicFramePr>
          <p:xfrm>
            <a:off x="3961305" y="1462662"/>
            <a:ext cx="3202781" cy="19907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2" name="Chart 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841531084"/>
                </p:ext>
              </p:extLst>
            </p:nvPr>
          </p:nvGraphicFramePr>
          <p:xfrm>
            <a:off x="7291942" y="1462662"/>
            <a:ext cx="3202781" cy="19907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640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4.Activyl Sales In </a:t>
            </a:r>
            <a:r>
              <a:rPr lang="en-US" sz="2800" dirty="0" smtClean="0"/>
              <a:t>– </a:t>
            </a:r>
            <a:r>
              <a:rPr lang="en-US" sz="2800" dirty="0" smtClean="0"/>
              <a:t>Comparison of </a:t>
            </a:r>
            <a:r>
              <a:rPr lang="en-US" sz="2800" dirty="0" smtClean="0"/>
              <a:t>3 Level Models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156119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2438400" y="4747622"/>
            <a:ext cx="8906549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628650" lvl="1" indent="-171450">
              <a:buFont typeface="Arial" charset="0"/>
              <a:buChar char="•"/>
            </a:pP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SKU Level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outperforms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the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other 2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levels. </a:t>
            </a:r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1600" u="sng" dirty="0" smtClean="0">
                <a:latin typeface="Georgia" charset="0"/>
                <a:ea typeface="Georgia" charset="0"/>
                <a:cs typeface="Georgia" charset="0"/>
              </a:rPr>
              <a:t>Recommend using </a:t>
            </a:r>
            <a:r>
              <a:rPr lang="en-US" sz="1600" u="sng" dirty="0" smtClean="0">
                <a:latin typeface="Georgia" charset="0"/>
                <a:ea typeface="Georgia" charset="0"/>
                <a:cs typeface="Georgia" charset="0"/>
              </a:rPr>
              <a:t>Product Level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model</a:t>
            </a:r>
            <a:r>
              <a:rPr lang="en-US" sz="1600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to </a:t>
            </a:r>
            <a:r>
              <a:rPr lang="en-US" sz="1600" b="1" dirty="0" smtClean="0">
                <a:latin typeface="Georgia" charset="0"/>
                <a:ea typeface="Georgia" charset="0"/>
                <a:cs typeface="Georgia" charset="0"/>
              </a:rPr>
              <a:t>save time 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and </a:t>
            </a:r>
            <a:r>
              <a:rPr lang="en-US" sz="1600" dirty="0" err="1" smtClean="0">
                <a:latin typeface="Georgia" charset="0"/>
                <a:ea typeface="Georgia" charset="0"/>
                <a:cs typeface="Georgia" charset="0"/>
              </a:rPr>
              <a:t>appy</a:t>
            </a:r>
            <a:r>
              <a:rPr lang="en-US" sz="1600" dirty="0" smtClean="0">
                <a:latin typeface="Georgia" charset="0"/>
                <a:ea typeface="Georgia" charset="0"/>
                <a:cs typeface="Georgia" charset="0"/>
              </a:rPr>
              <a:t> only one model</a:t>
            </a:r>
            <a:endParaRPr lang="en-US" sz="1600" dirty="0" smtClean="0">
              <a:latin typeface="Georgia" charset="0"/>
              <a:ea typeface="Georgia" charset="0"/>
              <a:cs typeface="Georgi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0134" y="876687"/>
            <a:ext cx="11819466" cy="3747820"/>
            <a:chOff x="721007" y="1105287"/>
            <a:chExt cx="11019935" cy="3238113"/>
          </a:xfrm>
        </p:grpSpPr>
        <p:grpSp>
          <p:nvGrpSpPr>
            <p:cNvPr id="8" name="Group 7"/>
            <p:cNvGrpSpPr/>
            <p:nvPr/>
          </p:nvGrpSpPr>
          <p:grpSpPr>
            <a:xfrm>
              <a:off x="721007" y="1105287"/>
              <a:ext cx="11019935" cy="3238113"/>
              <a:chOff x="721007" y="1105287"/>
              <a:chExt cx="11019935" cy="3238113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2416333" y="1105287"/>
                <a:ext cx="8466858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u="sng" dirty="0" smtClean="0"/>
                  <a:t>Distribution of Weighted Average Metrics across all 24 </a:t>
                </a:r>
                <a:r>
                  <a:rPr lang="en-US" b="1" u="sng" dirty="0" err="1" smtClean="0"/>
                  <a:t>skus</a:t>
                </a:r>
                <a:r>
                  <a:rPr lang="en-US" b="1" u="sng" dirty="0" smtClean="0"/>
                  <a:t> of each level:</a:t>
                </a:r>
              </a:p>
              <a:p>
                <a:pPr algn="ctr"/>
                <a:r>
                  <a:rPr lang="en-US" sz="1400" dirty="0"/>
                  <a:t>[ 8-Month Forecast from Jul 2013 to Jun 2014]</a:t>
                </a:r>
              </a:p>
              <a:p>
                <a:pPr algn="ctr"/>
                <a:endParaRPr lang="en-US" b="1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22504" y="4004846"/>
                <a:ext cx="31241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All 24 SKUs below 25% error</a:t>
                </a:r>
                <a:endParaRPr lang="en-US" sz="1600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8616743" y="3979585"/>
                <a:ext cx="31241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23 SKUs below 30% error</a:t>
                </a:r>
                <a:endParaRPr lang="en-US" sz="1600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976417" y="4004846"/>
                <a:ext cx="25442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15 </a:t>
                </a:r>
                <a:r>
                  <a:rPr lang="en-US" sz="1600" dirty="0"/>
                  <a:t>SKUs below 30% error</a:t>
                </a:r>
                <a:endParaRPr lang="en-US" sz="1600" b="1" dirty="0"/>
              </a:p>
            </p:txBody>
          </p:sp>
          <p:graphicFrame>
            <p:nvGraphicFramePr>
              <p:cNvPr id="25" name="Chart 2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76809579"/>
                  </p:ext>
                </p:extLst>
              </p:nvPr>
            </p:nvGraphicFramePr>
            <p:xfrm>
              <a:off x="8250419" y="1778480"/>
              <a:ext cx="3490523" cy="220110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8"/>
              </a:graphicData>
            </a:graphic>
          </p:graphicFrame>
          <p:graphicFrame>
            <p:nvGraphicFramePr>
              <p:cNvPr id="26" name="Chart 2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41214440"/>
                  </p:ext>
                </p:extLst>
              </p:nvPr>
            </p:nvGraphicFramePr>
            <p:xfrm>
              <a:off x="721007" y="1778480"/>
              <a:ext cx="3525695" cy="2226361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9"/>
              </a:graphicData>
            </a:graphic>
          </p:graphicFrame>
        </p:grpSp>
        <p:graphicFrame>
          <p:nvGraphicFramePr>
            <p:cNvPr id="16" name="Chart 1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99342488"/>
                </p:ext>
              </p:extLst>
            </p:nvPr>
          </p:nvGraphicFramePr>
          <p:xfrm>
            <a:off x="4504599" y="1778480"/>
            <a:ext cx="3487922" cy="22661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sp>
        <p:nvSpPr>
          <p:cNvPr id="6" name="TextBox 5"/>
          <p:cNvSpPr txBox="1"/>
          <p:nvPr/>
        </p:nvSpPr>
        <p:spPr>
          <a:xfrm>
            <a:off x="-457200" y="5425032"/>
            <a:ext cx="42178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sz="1000" b="1" u="sng" dirty="0"/>
              <a:t>Notice</a:t>
            </a:r>
            <a:r>
              <a:rPr lang="en-US" sz="1000" u="sng" dirty="0"/>
              <a:t>: </a:t>
            </a:r>
            <a:r>
              <a:rPr lang="en-US" sz="1000" b="1" u="sng" dirty="0"/>
              <a:t>4 </a:t>
            </a:r>
            <a:r>
              <a:rPr lang="en-US" sz="1000" b="1" u="sng" dirty="0" smtClean="0"/>
              <a:t> SKUs </a:t>
            </a:r>
            <a:r>
              <a:rPr lang="en-US" sz="1000" u="sng" dirty="0"/>
              <a:t>needed to model individually: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900" b="1" dirty="0"/>
              <a:t>115627</a:t>
            </a:r>
            <a:r>
              <a:rPr lang="en-US" sz="900" dirty="0"/>
              <a:t>: ACTIVYL EXTRA LARGE DOGS 6x4.62ML 240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900" b="1" dirty="0"/>
              <a:t>114997</a:t>
            </a:r>
            <a:r>
              <a:rPr lang="en-US" sz="900" dirty="0"/>
              <a:t>: ACTIVYL EXTRA LARGE DOGS 1x4.62ML 240 </a:t>
            </a:r>
            <a:endParaRPr lang="en-US" sz="900" i="1" dirty="0"/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900" b="1" dirty="0"/>
              <a:t>114162</a:t>
            </a:r>
            <a:r>
              <a:rPr lang="en-US" sz="900" dirty="0"/>
              <a:t>: </a:t>
            </a:r>
            <a:r>
              <a:rPr lang="en-US" sz="900" dirty="0" err="1"/>
              <a:t>Activyl</a:t>
            </a:r>
            <a:r>
              <a:rPr lang="en-US" sz="900" dirty="0"/>
              <a:t> Tick plus X-</a:t>
            </a:r>
            <a:r>
              <a:rPr lang="en-US" sz="900" dirty="0" err="1"/>
              <a:t>Lg</a:t>
            </a:r>
            <a:r>
              <a:rPr lang="en-US" sz="900" dirty="0"/>
              <a:t> Dog 1x6ml 240 </a:t>
            </a:r>
          </a:p>
          <a:p>
            <a:pPr marL="1085850" lvl="2" indent="-171450">
              <a:buFont typeface="Wingdings" panose="05000000000000000000" pitchFamily="2" charset="2"/>
              <a:buChar char="Ø"/>
            </a:pPr>
            <a:r>
              <a:rPr lang="en-US" sz="900" b="1" dirty="0"/>
              <a:t>24682</a:t>
            </a:r>
            <a:r>
              <a:rPr lang="en-US" sz="900" dirty="0"/>
              <a:t>: </a:t>
            </a:r>
            <a:r>
              <a:rPr lang="en-US" sz="900" dirty="0" err="1"/>
              <a:t>Activyl</a:t>
            </a:r>
            <a:r>
              <a:rPr lang="en-US" sz="900" dirty="0"/>
              <a:t> Tick plus X </a:t>
            </a:r>
            <a:r>
              <a:rPr lang="en-US" sz="900" dirty="0" err="1"/>
              <a:t>Lg</a:t>
            </a:r>
            <a:r>
              <a:rPr lang="en-US" sz="900" dirty="0"/>
              <a:t> Dog 6x6ml 240 </a:t>
            </a:r>
            <a:endParaRPr lang="en-US" sz="900" i="1" dirty="0"/>
          </a:p>
        </p:txBody>
      </p:sp>
    </p:spTree>
    <p:extLst>
      <p:ext uri="{BB962C8B-B14F-4D97-AF65-F5344CB8AC3E}">
        <p14:creationId xmlns:p14="http://schemas.microsoft.com/office/powerpoint/2010/main" val="157019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4.Activyl Sales In </a:t>
            </a:r>
            <a:r>
              <a:rPr lang="en-US" sz="2800" dirty="0" smtClean="0"/>
              <a:t>– Inventory Analysis</a:t>
            </a:r>
            <a:endParaRPr lang="en-US" sz="2800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5701" y="1055182"/>
            <a:ext cx="8737300" cy="1307018"/>
            <a:chOff x="-1195819" y="198446"/>
            <a:chExt cx="9167112" cy="939161"/>
          </a:xfrm>
        </p:grpSpPr>
        <p:sp>
          <p:nvSpPr>
            <p:cNvPr id="8" name="Rounded Rectangle 7"/>
            <p:cNvSpPr/>
            <p:nvPr/>
          </p:nvSpPr>
          <p:spPr>
            <a:xfrm>
              <a:off x="-1195819" y="198446"/>
              <a:ext cx="9167112" cy="87089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-1153305" y="255092"/>
              <a:ext cx="9082084" cy="88251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u="sng" kern="1200" dirty="0" smtClean="0"/>
                <a:t>For the 4 SKUs of </a:t>
              </a:r>
              <a:r>
                <a:rPr lang="en-US" sz="1600" b="1" i="1" u="sng" kern="1200" dirty="0" smtClean="0"/>
                <a:t>Extra Large </a:t>
              </a:r>
              <a:r>
                <a:rPr lang="en-US" sz="1600" b="1" i="1" u="sng" kern="1200" dirty="0" smtClean="0"/>
                <a:t>Dogs</a:t>
              </a:r>
              <a:r>
                <a:rPr lang="en-US" sz="1600" b="1" u="sng" dirty="0" smtClean="0"/>
                <a:t>:</a:t>
              </a:r>
            </a:p>
            <a:p>
              <a:pPr lvl="0" algn="l" defTabSz="7112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/>
                <a:t> </a:t>
              </a:r>
              <a:r>
                <a:rPr lang="en-US" sz="1600" b="1" kern="1200" dirty="0" smtClean="0"/>
                <a:t>Sales In </a:t>
              </a:r>
              <a:r>
                <a:rPr lang="en-US" sz="1600" kern="1200" dirty="0" smtClean="0"/>
                <a:t>follows a </a:t>
              </a:r>
              <a:r>
                <a:rPr lang="en-US" sz="1600" b="1" kern="1200" dirty="0" smtClean="0"/>
                <a:t>zig-</a:t>
              </a:r>
              <a:r>
                <a:rPr lang="en-US" sz="1600" b="1" kern="1200" dirty="0" err="1" smtClean="0"/>
                <a:t>zag</a:t>
              </a:r>
              <a:r>
                <a:rPr lang="en-US" sz="1600" b="1" kern="1200" dirty="0" smtClean="0"/>
                <a:t> </a:t>
              </a:r>
              <a:r>
                <a:rPr lang="en-US" sz="1600" b="1" kern="1200" dirty="0" smtClean="0"/>
                <a:t>shape</a:t>
              </a:r>
              <a:br>
                <a:rPr lang="en-US" sz="1600" b="1" kern="1200" dirty="0" smtClean="0"/>
              </a:br>
              <a:r>
                <a:rPr lang="en-US" sz="1600" b="1" kern="1200" dirty="0" smtClean="0"/>
                <a:t>	      </a:t>
              </a:r>
              <a:r>
                <a:rPr lang="en-US" sz="1400" b="1" kern="1200" dirty="0" smtClean="0"/>
                <a:t>- </a:t>
              </a:r>
              <a:r>
                <a:rPr lang="en-US" sz="1400" dirty="0" smtClean="0"/>
                <a:t>Q</a:t>
              </a:r>
              <a:r>
                <a:rPr lang="en-US" sz="1400" kern="1200" dirty="0" smtClean="0"/>
                <a:t>uantities </a:t>
              </a:r>
              <a:r>
                <a:rPr lang="en-US" sz="1400" kern="1200" dirty="0" smtClean="0"/>
                <a:t>are strongly </a:t>
              </a:r>
              <a:r>
                <a:rPr lang="en-US" sz="1400" b="1" kern="1200" dirty="0" smtClean="0"/>
                <a:t>influenced by market demand</a:t>
              </a:r>
              <a:r>
                <a:rPr lang="en-US" sz="1400" kern="1200" dirty="0" smtClean="0"/>
                <a:t> instead of historical </a:t>
              </a:r>
              <a:r>
                <a:rPr lang="en-US" sz="1400" kern="1200" dirty="0" smtClean="0"/>
                <a:t>values</a:t>
              </a:r>
              <a:br>
                <a:rPr lang="en-US" sz="1400" kern="1200" dirty="0" smtClean="0"/>
              </a:br>
              <a:r>
                <a:rPr lang="en-US" sz="1400" kern="1200" dirty="0" smtClean="0"/>
                <a:t>	      - These </a:t>
              </a:r>
              <a:r>
                <a:rPr lang="en-US" sz="1400" kern="1200" dirty="0" smtClean="0"/>
                <a:t>SKUs should be modeled individually.</a:t>
              </a:r>
              <a:endParaRPr lang="en-US" sz="1400" kern="1200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1" y="2902008"/>
            <a:ext cx="8656319" cy="1527215"/>
            <a:chOff x="0" y="212573"/>
            <a:chExt cx="9167112" cy="870897"/>
          </a:xfrm>
        </p:grpSpPr>
        <p:sp>
          <p:nvSpPr>
            <p:cNvPr id="23" name="Rounded Rectangle 22"/>
            <p:cNvSpPr/>
            <p:nvPr/>
          </p:nvSpPr>
          <p:spPr>
            <a:xfrm>
              <a:off x="0" y="212573"/>
              <a:ext cx="9167112" cy="87089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ounded Rectangle 4"/>
            <p:cNvSpPr/>
            <p:nvPr/>
          </p:nvSpPr>
          <p:spPr>
            <a:xfrm>
              <a:off x="85028" y="255088"/>
              <a:ext cx="9082084" cy="785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/>
              <a:r>
                <a:rPr lang="en-US" sz="1600" u="sng" dirty="0"/>
                <a:t>For the rest </a:t>
              </a:r>
              <a:r>
                <a:rPr lang="en-US" sz="1600" b="1" u="sng" dirty="0"/>
                <a:t>12 SKUs of </a:t>
              </a:r>
              <a:r>
                <a:rPr lang="en-US" sz="1600" b="1" i="1" u="sng" dirty="0"/>
                <a:t>Dogs</a:t>
              </a:r>
              <a:r>
                <a:rPr lang="en-US" sz="1600" b="1" u="sng" dirty="0"/>
                <a:t> and </a:t>
              </a:r>
              <a:r>
                <a:rPr lang="en-US" sz="1600" b="1" i="1" u="sng" dirty="0" smtClean="0"/>
                <a:t>Cats:</a:t>
              </a:r>
            </a:p>
            <a:p>
              <a:pPr lvl="0"/>
              <a:r>
                <a:rPr lang="en-US" sz="1600" b="1" dirty="0" smtClean="0"/>
                <a:t>Pack </a:t>
              </a:r>
              <a:r>
                <a:rPr lang="en-US" sz="1600" b="1" dirty="0"/>
                <a:t>size </a:t>
              </a:r>
              <a:r>
                <a:rPr lang="en-US" sz="1600" dirty="0"/>
                <a:t>determines how </a:t>
              </a:r>
              <a:r>
                <a:rPr lang="en-US" sz="1600" b="1" dirty="0"/>
                <a:t>Sales In </a:t>
              </a:r>
              <a:r>
                <a:rPr lang="en-US" sz="1600" dirty="0" smtClean="0"/>
                <a:t>behaves:</a:t>
              </a:r>
            </a:p>
            <a:p>
              <a:pPr lvl="0"/>
              <a:r>
                <a:rPr lang="en-US" sz="1600" dirty="0" smtClean="0"/>
                <a:t>	</a:t>
              </a:r>
              <a:r>
                <a:rPr lang="en-US" sz="1600" dirty="0"/>
                <a:t> </a:t>
              </a:r>
              <a:r>
                <a:rPr lang="en-US" sz="1600" dirty="0" smtClean="0"/>
                <a:t>- Distributors </a:t>
              </a:r>
              <a:r>
                <a:rPr lang="en-US" sz="1600" dirty="0"/>
                <a:t>have high expectations for SKUs with pack size 22 X </a:t>
              </a:r>
              <a:r>
                <a:rPr lang="en-US" sz="1600" dirty="0" smtClean="0"/>
                <a:t>1</a:t>
              </a:r>
            </a:p>
            <a:p>
              <a:pPr lvl="0"/>
              <a:r>
                <a:rPr lang="en-US" sz="1600" dirty="0"/>
                <a:t>	 </a:t>
              </a:r>
              <a:r>
                <a:rPr lang="en-US" sz="1600" dirty="0" smtClean="0"/>
                <a:t>- SKUs </a:t>
              </a:r>
              <a:r>
                <a:rPr lang="en-US" sz="1600" dirty="0"/>
                <a:t>with pack size 6 X 6 receives much less attention when they are </a:t>
              </a:r>
              <a:r>
                <a:rPr lang="en-US" sz="1600" dirty="0" smtClean="0"/>
                <a:t>launched</a:t>
              </a:r>
            </a:p>
            <a:p>
              <a:pPr lvl="0"/>
              <a:r>
                <a:rPr lang="en-US" sz="1600" dirty="0" smtClean="0"/>
                <a:t>	 - Distributors </a:t>
              </a:r>
              <a:r>
                <a:rPr lang="en-US" sz="1600" dirty="0"/>
                <a:t>tend to underestimate vets’ demand of these 6 X 6 size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0215" y="4826833"/>
            <a:ext cx="8616585" cy="1398418"/>
            <a:chOff x="0" y="212573"/>
            <a:chExt cx="9167112" cy="870897"/>
          </a:xfrm>
        </p:grpSpPr>
        <p:sp>
          <p:nvSpPr>
            <p:cNvPr id="26" name="Rounded Rectangle 25"/>
            <p:cNvSpPr/>
            <p:nvPr/>
          </p:nvSpPr>
          <p:spPr>
            <a:xfrm>
              <a:off x="0" y="212573"/>
              <a:ext cx="9167112" cy="870897"/>
            </a:xfrm>
            <a:prstGeom prst="roundRect">
              <a:avLst/>
            </a:prstGeom>
          </p:spPr>
          <p:style>
            <a:lnRef idx="2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Rounded Rectangle 4"/>
            <p:cNvSpPr/>
            <p:nvPr/>
          </p:nvSpPr>
          <p:spPr>
            <a:xfrm>
              <a:off x="85028" y="255088"/>
              <a:ext cx="9082084" cy="7858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/>
              <a:r>
                <a:rPr lang="en-US" sz="1600" u="sng" dirty="0"/>
                <a:t>For </a:t>
              </a:r>
              <a:r>
                <a:rPr lang="en-US" sz="1600" b="1" i="1" u="sng" dirty="0"/>
                <a:t>8 TICK PLUS SKUs of Dogs </a:t>
              </a:r>
              <a:r>
                <a:rPr lang="en-US" sz="1600" b="1" i="1" u="sng" dirty="0" smtClean="0"/>
                <a:t>:</a:t>
              </a:r>
            </a:p>
            <a:p>
              <a:pPr lvl="0"/>
              <a:r>
                <a:rPr lang="en-US" sz="1600" b="1" dirty="0" smtClean="0"/>
                <a:t>SKU type </a:t>
              </a:r>
              <a:r>
                <a:rPr lang="en-US" sz="1600" dirty="0" smtClean="0"/>
                <a:t>determines </a:t>
              </a:r>
              <a:r>
                <a:rPr lang="en-US" sz="1600" dirty="0"/>
                <a:t>how </a:t>
              </a:r>
              <a:r>
                <a:rPr lang="en-US" sz="1600" b="1" dirty="0"/>
                <a:t>Sales In </a:t>
              </a:r>
              <a:r>
                <a:rPr lang="en-US" sz="1600" dirty="0" smtClean="0"/>
                <a:t>behaves:</a:t>
              </a:r>
            </a:p>
            <a:p>
              <a:pPr lvl="0"/>
              <a:r>
                <a:rPr lang="en-US" sz="1600" dirty="0" smtClean="0"/>
                <a:t>	</a:t>
              </a:r>
              <a:r>
                <a:rPr lang="en-US" sz="1600" dirty="0"/>
                <a:t> </a:t>
              </a:r>
              <a:r>
                <a:rPr lang="en-US" sz="1400" dirty="0" smtClean="0"/>
                <a:t>- </a:t>
              </a:r>
              <a:r>
                <a:rPr lang="en-US" sz="1400" dirty="0"/>
                <a:t>SKUs with the same type but different pack size have similar trends in terms of Sales In</a:t>
              </a:r>
              <a:r>
                <a:rPr lang="en-US" sz="1400" dirty="0" smtClean="0"/>
                <a:t>.</a:t>
              </a:r>
            </a:p>
            <a:p>
              <a:pPr lvl="0"/>
              <a:r>
                <a:rPr lang="en-US" sz="1400" dirty="0"/>
                <a:t>	 </a:t>
              </a:r>
              <a:r>
                <a:rPr lang="en-US" sz="1400" dirty="0" smtClean="0"/>
                <a:t>- Distributors </a:t>
              </a:r>
              <a:r>
                <a:rPr lang="en-US" sz="1400" dirty="0"/>
                <a:t>have a mild order policy since the product launch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144000" y="994381"/>
            <a:ext cx="2805803" cy="1824470"/>
            <a:chOff x="0" y="-18393"/>
            <a:chExt cx="3735837" cy="311076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8393"/>
              <a:ext cx="3735837" cy="311076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677073" y="1794079"/>
              <a:ext cx="3058764" cy="944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114997</a:t>
              </a:r>
            </a:p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 Extra </a:t>
              </a:r>
              <a:r>
                <a:rPr lang="en-US" sz="1000" dirty="0">
                  <a:latin typeface="Georgia" panose="02040502050405020303" pitchFamily="18" charset="0"/>
                </a:rPr>
                <a:t>Large Dogs/Puppies 22 X 1 X 4.62ML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129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84450" y="1089738"/>
            <a:ext cx="3255394" cy="2694659"/>
            <a:chOff x="0" y="-18393"/>
            <a:chExt cx="3735837" cy="3470896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8393"/>
              <a:ext cx="3735837" cy="3110763"/>
            </a:xfrm>
            <a:prstGeom prst="rect">
              <a:avLst/>
            </a:prstGeom>
          </p:spPr>
        </p:pic>
        <p:sp>
          <p:nvSpPr>
            <p:cNvPr id="3" name="TextBox 2"/>
            <p:cNvSpPr txBox="1"/>
            <p:nvPr/>
          </p:nvSpPr>
          <p:spPr>
            <a:xfrm>
              <a:off x="13276" y="3052393"/>
              <a:ext cx="36856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114997</a:t>
              </a:r>
            </a:p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 Extra </a:t>
              </a:r>
              <a:r>
                <a:rPr lang="en-US" sz="1000" dirty="0">
                  <a:latin typeface="Georgia" panose="02040502050405020303" pitchFamily="18" charset="0"/>
                </a:rPr>
                <a:t>Large Dogs/Puppies 22 X 1 X 4.62ML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25055" y="1061537"/>
            <a:ext cx="3461945" cy="2627179"/>
            <a:chOff x="8369403" y="-18393"/>
            <a:chExt cx="3721011" cy="3509471"/>
          </a:xfrm>
        </p:grpSpPr>
        <p:sp>
          <p:nvSpPr>
            <p:cNvPr id="6" name="TextBox 5"/>
            <p:cNvSpPr txBox="1"/>
            <p:nvPr/>
          </p:nvSpPr>
          <p:spPr>
            <a:xfrm>
              <a:off x="8555995" y="3090968"/>
              <a:ext cx="35344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104482</a:t>
              </a:r>
            </a:p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 </a:t>
              </a:r>
              <a:r>
                <a:rPr lang="en-US" sz="1000" dirty="0" err="1" smtClean="0">
                  <a:latin typeface="Georgia" panose="02040502050405020303" pitchFamily="18" charset="0"/>
                </a:rPr>
                <a:t>Activyl</a:t>
              </a:r>
              <a:r>
                <a:rPr lang="en-US" sz="1000" dirty="0">
                  <a:latin typeface="Georgia" panose="02040502050405020303" pitchFamily="18" charset="0"/>
                </a:rPr>
                <a:t>® Toy </a:t>
              </a:r>
              <a:r>
                <a:rPr lang="en-US" sz="1000" dirty="0" smtClean="0">
                  <a:latin typeface="Georgia" panose="02040502050405020303" pitchFamily="18" charset="0"/>
                </a:rPr>
                <a:t>Dogs/Puppies </a:t>
              </a:r>
              <a:r>
                <a:rPr lang="en-US" sz="1000" dirty="0">
                  <a:latin typeface="Georgia" panose="02040502050405020303" pitchFamily="18" charset="0"/>
                </a:rPr>
                <a:t>6 X 6 X 0.51ML</a:t>
              </a:r>
            </a:p>
          </p:txBody>
        </p: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9403" y="-18393"/>
              <a:ext cx="3685891" cy="3110763"/>
            </a:xfrm>
            <a:prstGeom prst="rect">
              <a:avLst/>
            </a:prstGeom>
          </p:spPr>
        </p:pic>
      </p:grpSp>
      <p:grpSp>
        <p:nvGrpSpPr>
          <p:cNvPr id="12" name="Group 11"/>
          <p:cNvGrpSpPr/>
          <p:nvPr/>
        </p:nvGrpSpPr>
        <p:grpSpPr>
          <a:xfrm>
            <a:off x="3539844" y="1061537"/>
            <a:ext cx="3581400" cy="2749364"/>
            <a:chOff x="4267200" y="-95215"/>
            <a:chExt cx="3350487" cy="3541359"/>
          </a:xfrm>
        </p:grpSpPr>
        <p:sp>
          <p:nvSpPr>
            <p:cNvPr id="7" name="TextBox 6"/>
            <p:cNvSpPr txBox="1"/>
            <p:nvPr/>
          </p:nvSpPr>
          <p:spPr>
            <a:xfrm>
              <a:off x="4348724" y="3046034"/>
              <a:ext cx="31915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115236</a:t>
              </a:r>
            </a:p>
            <a:p>
              <a:pPr algn="ctr"/>
              <a:r>
                <a:rPr lang="en-US" sz="1000" dirty="0" err="1" smtClean="0">
                  <a:latin typeface="Georgia" panose="02040502050405020303" pitchFamily="18" charset="0"/>
                </a:rPr>
                <a:t>Activyl</a:t>
              </a:r>
              <a:r>
                <a:rPr lang="en-US" sz="1000" dirty="0">
                  <a:latin typeface="Georgia" panose="02040502050405020303" pitchFamily="18" charset="0"/>
                </a:rPr>
                <a:t>® Toy </a:t>
              </a:r>
              <a:r>
                <a:rPr lang="en-US" sz="1000" dirty="0" smtClean="0">
                  <a:latin typeface="Georgia" panose="02040502050405020303" pitchFamily="18" charset="0"/>
                </a:rPr>
                <a:t>Dogs/Puppies </a:t>
              </a:r>
              <a:r>
                <a:rPr lang="en-US" sz="1000" dirty="0">
                  <a:latin typeface="Georgia" panose="02040502050405020303" pitchFamily="18" charset="0"/>
                </a:rPr>
                <a:t>22 X 1 X 0.51ML 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7200" y="-95215"/>
              <a:ext cx="3350487" cy="3035932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96019" y="3913220"/>
            <a:ext cx="3243825" cy="2688899"/>
            <a:chOff x="13276" y="3291220"/>
            <a:chExt cx="3512500" cy="3463477"/>
          </a:xfrm>
        </p:grpSpPr>
        <p:sp>
          <p:nvSpPr>
            <p:cNvPr id="10" name="TextBox 9"/>
            <p:cNvSpPr txBox="1"/>
            <p:nvPr/>
          </p:nvSpPr>
          <p:spPr>
            <a:xfrm>
              <a:off x="13276" y="6354587"/>
              <a:ext cx="35125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113408</a:t>
              </a:r>
            </a:p>
            <a:p>
              <a:pPr algn="ctr"/>
              <a:r>
                <a:rPr lang="en-US" sz="1000" dirty="0" err="1" smtClean="0">
                  <a:latin typeface="Georgia" panose="02040502050405020303" pitchFamily="18" charset="0"/>
                </a:rPr>
                <a:t>Activyl</a:t>
              </a:r>
              <a:r>
                <a:rPr lang="en-US" sz="1000" dirty="0">
                  <a:latin typeface="Georgia" panose="02040502050405020303" pitchFamily="18" charset="0"/>
                </a:rPr>
                <a:t>® TICK PLUS Large </a:t>
              </a:r>
              <a:r>
                <a:rPr lang="en-US" sz="1000" dirty="0" smtClean="0">
                  <a:latin typeface="Georgia" panose="02040502050405020303" pitchFamily="18" charset="0"/>
                </a:rPr>
                <a:t>Dogs/Puppies </a:t>
              </a:r>
              <a:r>
                <a:rPr lang="en-US" sz="1000" dirty="0">
                  <a:latin typeface="Georgia" panose="02040502050405020303" pitchFamily="18" charset="0"/>
                </a:rPr>
                <a:t>22 X 1 X 4.0ML </a:t>
              </a: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61" y="3291220"/>
              <a:ext cx="3376223" cy="3101014"/>
            </a:xfrm>
            <a:prstGeom prst="rect">
              <a:avLst/>
            </a:prstGeom>
          </p:spPr>
        </p:pic>
      </p:grpSp>
      <p:grpSp>
        <p:nvGrpSpPr>
          <p:cNvPr id="5" name="Group 4"/>
          <p:cNvGrpSpPr/>
          <p:nvPr/>
        </p:nvGrpSpPr>
        <p:grpSpPr>
          <a:xfrm>
            <a:off x="3539844" y="3913220"/>
            <a:ext cx="3581400" cy="2758668"/>
            <a:chOff x="4051661" y="3359404"/>
            <a:chExt cx="3566026" cy="3553344"/>
          </a:xfrm>
        </p:grpSpPr>
        <p:sp>
          <p:nvSpPr>
            <p:cNvPr id="11" name="TextBox 10"/>
            <p:cNvSpPr txBox="1"/>
            <p:nvPr/>
          </p:nvSpPr>
          <p:spPr>
            <a:xfrm>
              <a:off x="4051661" y="6512638"/>
              <a:ext cx="35660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117105</a:t>
              </a:r>
            </a:p>
            <a:p>
              <a:pPr algn="ctr"/>
              <a:r>
                <a:rPr lang="en-US" sz="1000" dirty="0" err="1" smtClean="0">
                  <a:latin typeface="Georgia" panose="02040502050405020303" pitchFamily="18" charset="0"/>
                </a:rPr>
                <a:t>Activyl</a:t>
              </a:r>
              <a:r>
                <a:rPr lang="en-US" sz="1000" dirty="0">
                  <a:latin typeface="Georgia" panose="02040502050405020303" pitchFamily="18" charset="0"/>
                </a:rPr>
                <a:t>® TICK PLUS Large </a:t>
              </a:r>
              <a:r>
                <a:rPr lang="en-US" sz="1000" dirty="0" smtClean="0">
                  <a:latin typeface="Georgia" panose="02040502050405020303" pitchFamily="18" charset="0"/>
                </a:rPr>
                <a:t>Dogs/Puppies </a:t>
              </a:r>
              <a:r>
                <a:rPr lang="en-US" sz="1000" dirty="0">
                  <a:latin typeface="Georgia" panose="02040502050405020303" pitchFamily="18" charset="0"/>
                </a:rPr>
                <a:t>6 X 6 X 4.0ML </a:t>
              </a:r>
            </a:p>
          </p:txBody>
        </p:sp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4974" y="3359404"/>
              <a:ext cx="3485252" cy="3195238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7044523" y="3922859"/>
            <a:ext cx="3320545" cy="2622311"/>
            <a:chOff x="8193440" y="3359404"/>
            <a:chExt cx="3243762" cy="3377707"/>
          </a:xfrm>
        </p:grpSpPr>
        <p:sp>
          <p:nvSpPr>
            <p:cNvPr id="13" name="TextBox 12"/>
            <p:cNvSpPr txBox="1"/>
            <p:nvPr/>
          </p:nvSpPr>
          <p:spPr>
            <a:xfrm>
              <a:off x="8193440" y="6337001"/>
              <a:ext cx="32437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SKU 116338</a:t>
              </a:r>
            </a:p>
            <a:p>
              <a:pPr algn="ctr"/>
              <a:r>
                <a:rPr lang="en-US" sz="1000" dirty="0" smtClean="0">
                  <a:latin typeface="Georgia" panose="02040502050405020303" pitchFamily="18" charset="0"/>
                </a:rPr>
                <a:t> </a:t>
              </a:r>
              <a:r>
                <a:rPr lang="en-US" sz="1000" dirty="0" err="1">
                  <a:latin typeface="Georgia" panose="02040502050405020303" pitchFamily="18" charset="0"/>
                </a:rPr>
                <a:t>Activyl</a:t>
              </a:r>
              <a:r>
                <a:rPr lang="en-US" sz="1000" dirty="0">
                  <a:latin typeface="Georgia" panose="02040502050405020303" pitchFamily="18" charset="0"/>
                </a:rPr>
                <a:t>® Large </a:t>
              </a:r>
              <a:r>
                <a:rPr lang="en-US" sz="1000" dirty="0" smtClean="0">
                  <a:latin typeface="Georgia" panose="02040502050405020303" pitchFamily="18" charset="0"/>
                </a:rPr>
                <a:t>Dogs/Puppies </a:t>
              </a:r>
              <a:r>
                <a:rPr lang="en-US" sz="1000" dirty="0">
                  <a:latin typeface="Georgia" panose="02040502050405020303" pitchFamily="18" charset="0"/>
                </a:rPr>
                <a:t>6 X 6 X 3.08ML 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93441" y="3359404"/>
              <a:ext cx="3243761" cy="2948020"/>
            </a:xfrm>
            <a:prstGeom prst="rect">
              <a:avLst/>
            </a:prstGeom>
          </p:spPr>
        </p:pic>
      </p:grpSp>
      <p:sp>
        <p:nvSpPr>
          <p:cNvPr id="22" name="Title 1"/>
          <p:cNvSpPr txBox="1">
            <a:spLocks/>
          </p:cNvSpPr>
          <p:nvPr/>
        </p:nvSpPr>
        <p:spPr>
          <a:xfrm>
            <a:off x="220134" y="221249"/>
            <a:ext cx="10685124" cy="52387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5pPr>
            <a:lvl6pPr marL="45703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6pPr>
            <a:lvl7pPr marL="91407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7pPr>
            <a:lvl8pPr marL="13711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8pPr>
            <a:lvl9pPr marL="18281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9pPr>
          </a:lstStyle>
          <a:p>
            <a:r>
              <a:rPr lang="en-US" kern="0" smtClean="0"/>
              <a:t>4.Activyl Sales In </a:t>
            </a:r>
            <a:r>
              <a:rPr lang="en-US" sz="2800" kern="0" smtClean="0"/>
              <a:t>– Inventory Analysis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284284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Recommendations - </a:t>
            </a:r>
            <a:r>
              <a:rPr lang="en-US" dirty="0" err="1" smtClean="0"/>
              <a:t>Nobivac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934606"/>
              </p:ext>
            </p:extLst>
          </p:nvPr>
        </p:nvGraphicFramePr>
        <p:xfrm>
          <a:off x="596900" y="1001718"/>
          <a:ext cx="10972800" cy="5136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73124"/>
              </p:ext>
            </p:extLst>
          </p:nvPr>
        </p:nvGraphicFramePr>
        <p:xfrm>
          <a:off x="2147187" y="6225251"/>
          <a:ext cx="7758813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14190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Recommendations -</a:t>
            </a:r>
            <a:r>
              <a:rPr lang="en-US" dirty="0" err="1" smtClean="0"/>
              <a:t>Activyl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23503"/>
              </p:ext>
            </p:extLst>
          </p:nvPr>
        </p:nvGraphicFramePr>
        <p:xfrm>
          <a:off x="609600" y="1295400"/>
          <a:ext cx="10744200" cy="42332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5891247"/>
              </p:ext>
            </p:extLst>
          </p:nvPr>
        </p:nvGraphicFramePr>
        <p:xfrm>
          <a:off x="2147187" y="6225251"/>
          <a:ext cx="7758813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5340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4800" y="3048000"/>
            <a:ext cx="3505200" cy="523875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</a:rPr>
              <a:t>Questions?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 bwMode="auto">
          <a:xfrm>
            <a:off x="220134" y="221249"/>
            <a:ext cx="10685124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Arial Narrow" pitchFamily="34" charset="0"/>
              </a:defRPr>
            </a:lvl5pPr>
            <a:lvl6pPr marL="45703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6pPr>
            <a:lvl7pPr marL="91407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7pPr>
            <a:lvl8pPr marL="137111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8pPr>
            <a:lvl9pPr marL="1828159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Helvetica" pitchFamily="34" charset="0"/>
              </a:defRPr>
            </a:lvl9pPr>
          </a:lstStyle>
          <a:p>
            <a:r>
              <a:rPr lang="en-US" kern="0" dirty="0" smtClean="0"/>
              <a:t>Thank you !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87691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r>
              <a:rPr lang="en-US" dirty="0" err="1" smtClean="0"/>
              <a:t>Nobivac</a:t>
            </a:r>
            <a:r>
              <a:rPr lang="en-US" dirty="0" smtClean="0"/>
              <a:t> Clustering 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676400" y="990600"/>
            <a:ext cx="9372600" cy="5850835"/>
            <a:chOff x="1676400" y="990600"/>
            <a:chExt cx="9372600" cy="5850835"/>
          </a:xfrm>
        </p:grpSpPr>
        <p:pic>
          <p:nvPicPr>
            <p:cNvPr id="1026" name="Picture 2" descr="Clust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990600"/>
              <a:ext cx="8267700" cy="5505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7010400" y="5240997"/>
              <a:ext cx="4038600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  </a:t>
              </a:r>
              <a:r>
                <a:rPr kumimoji="0" lang="en-US" altLang="en-US" sz="34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34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For C6, correlations &lt; 0.5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Recommendation: Model the 3 </a:t>
              </a:r>
              <a:r>
                <a:rPr lang="en-US" altLang="en-US" sz="13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SKU</a:t>
              </a:r>
              <a:r>
                <a:rPr kumimoji="0" lang="en-US" altLang="en-US" sz="13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 individually</a:t>
              </a:r>
              <a:endPara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/>
              </a:r>
              <a:br>
                <a: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</a:b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634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Agenda</a:t>
            </a:r>
            <a:endParaRPr lang="en-US" dirty="0"/>
          </a:p>
        </p:txBody>
      </p:sp>
      <p:graphicFrame>
        <p:nvGraphicFramePr>
          <p:cNvPr id="2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816722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79596"/>
              </p:ext>
            </p:extLst>
          </p:nvPr>
        </p:nvGraphicFramePr>
        <p:xfrm>
          <a:off x="1451706" y="2286000"/>
          <a:ext cx="82219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798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Topic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Presenter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1. 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Abhishek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2.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Abhishek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 Data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4. Project Charter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r>
              <a:rPr lang="en-US" dirty="0" err="1" smtClean="0"/>
              <a:t>Activyl</a:t>
            </a:r>
            <a:r>
              <a:rPr lang="en-US" dirty="0" smtClean="0"/>
              <a:t> Clustering by Type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124484"/>
              </p:ext>
            </p:extLst>
          </p:nvPr>
        </p:nvGraphicFramePr>
        <p:xfrm>
          <a:off x="1447800" y="1676400"/>
          <a:ext cx="7886700" cy="3265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17907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Cluster Model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104482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116338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115236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099646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953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Toy Dogs/Puppies 6 X 6 X 0.51ML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Small Dogs/Puppies 6 X 6 X 0.77ML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Medium Dogs/Puppies 6 X 6 X 1.54ML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Large Dogs/Puppies 6 X 6 X 3.08ML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Toy Dogs/Puppies 22 X 1 X 0.51ML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Small Dogs/Puppies 22 X 1 X 0.77ML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Medium Dogs/Puppies 22 X 1 X 1.54ML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Large Dogs/Puppies 22 X 1 X 3.08ML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044973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118926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106980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026072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56451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>
                          <a:effectLst/>
                        </a:rPr>
                        <a:t>Activyl® Kitten 6 X 6 X 0.51ML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Cats 6 X 6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>
                          <a:effectLst/>
                        </a:rPr>
                        <a:t>Activyl® Kitten 22 X 1 X 0.51ML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Cats 22 X 1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81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111632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104721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108760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117105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090869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119643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113408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0477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Toy Dogs/Puppies 6 X 6 X 0.5ML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Small Dogs/Puppies 6 X 6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Medium Dogs/Puppies 6 X 6 X 2.0ML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Large Dogs/Puppies 6 X 6 X 4.0ML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Toy Dogs/Puppies 22 X 1 X 0.5ML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Small Dogs/Puppies 22 X 1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Medium Dogs/Puppies 22 X 1 X 2.0ML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Activyl</a:t>
                      </a:r>
                      <a:r>
                        <a:rPr lang="en-US" sz="1000" u="none" strike="noStrike" dirty="0">
                          <a:effectLst/>
                        </a:rPr>
                        <a:t>® TICK PLUS Large Dogs/Puppies 22 X 1 X 4.0ML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65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– </a:t>
            </a:r>
            <a:r>
              <a:rPr lang="en-US" dirty="0" err="1" smtClean="0"/>
              <a:t>Activyl</a:t>
            </a:r>
            <a:r>
              <a:rPr lang="en-US" dirty="0" smtClean="0"/>
              <a:t> Clustering by Size 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005247"/>
              </p:ext>
            </p:extLst>
          </p:nvPr>
        </p:nvGraphicFramePr>
        <p:xfrm>
          <a:off x="1524000" y="1676400"/>
          <a:ext cx="7886700" cy="34467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  <a:gridCol w="876300"/>
              </a:tblGrid>
              <a:tr h="171450">
                <a:tc gridSpan="9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Cluster Model 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050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104482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112173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107502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116338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044973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118926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115236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19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Toy Dogs/Puppies 6 X 6 X 0.51ML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Small Dogs/Puppies 6 X 6 X 0.77ML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Medium Dogs/Puppies 6 X 6 X 1.54ML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Large Dogs/Puppies 6 X 6 X 3.08ML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>
                          <a:effectLst/>
                        </a:rPr>
                        <a:t>Activyl® Kitten 6 X 6 X 0.51ML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Cats 6 X 6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Toy Dogs/Puppies 22 X 1 X 0.51ML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Small Dogs/Puppies 22 X 1 X 0.77ML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099646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106980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026072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111632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104721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108760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117105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8883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Medium Dogs/Puppies 22 X 1 X 1.54ML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Large Dogs/Puppies 22 X 1 X 3.08ML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000" u="none" strike="noStrike">
                          <a:effectLst/>
                        </a:rPr>
                        <a:t>Activyl® Kitten 22 X 1 X 0.51ML</a:t>
                      </a:r>
                      <a:endParaRPr lang="fi-FI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Cats 22 X 1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Toy Dogs/Puppies 6 X 6 X 0.5ML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Small Dogs/Puppies 6 X 6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Medium Dogs/Puppies 6 X 6 X 2.0ML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Large Dogs/Puppies 6 X 6 X 4.0ML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C2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115236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113603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104695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099646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090869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113314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119643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113408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990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Toy Dogs/Puppies 22 X 1 X 0.51ML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Small Dogs/Puppies 22 X 1 X 0.77ML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Medium Dogs/Puppies 22 X 1 X 1.54ML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Large Dogs/Puppies 22 X 1 X 3.08ML 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Toy Dogs/Puppies 22 X 1 X 0.5ML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Small Dogs/Puppies 22 X 1 X 1.0ML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Activyl® TICK PLUS Medium Dogs/Puppies 22 X 1 X 2.0ML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 err="1">
                          <a:effectLst/>
                        </a:rPr>
                        <a:t>Activyl</a:t>
                      </a:r>
                      <a:r>
                        <a:rPr lang="en-US" sz="1000" u="none" strike="noStrike" dirty="0">
                          <a:effectLst/>
                        </a:rPr>
                        <a:t>® TICK PLUS Large Dogs/Puppies 22 X 1 X 4.0ML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0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 </a:t>
            </a:r>
            <a:r>
              <a:rPr lang="en-US" sz="2800" dirty="0" smtClean="0"/>
              <a:t>– </a:t>
            </a:r>
            <a:r>
              <a:rPr lang="en-US" sz="2800" dirty="0" err="1" smtClean="0"/>
              <a:t>Activyl</a:t>
            </a:r>
            <a:r>
              <a:rPr lang="en-US" sz="2800" dirty="0" smtClean="0"/>
              <a:t> Clustering by Size &amp; Type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091003"/>
              </p:ext>
            </p:extLst>
          </p:nvPr>
        </p:nvGraphicFramePr>
        <p:xfrm>
          <a:off x="3682053" y="1143000"/>
          <a:ext cx="3761285" cy="51371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257"/>
                <a:gridCol w="752257"/>
                <a:gridCol w="752257"/>
                <a:gridCol w="752257"/>
                <a:gridCol w="752257"/>
              </a:tblGrid>
              <a:tr h="20659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effectLst/>
                        </a:rPr>
                        <a:t>Cluster Model 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104482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112173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107502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116338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703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Toy Dogs/Puppies 6 X 6 X 0.51ML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Small Dogs/Puppies 6 X 6 X 0.77ML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Medium Dogs/Puppies 6 X 6 X 1.54ML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Large Dogs/Puppies 6 X 6 X 3.08ML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044973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118926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42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>
                          <a:effectLst/>
                        </a:rPr>
                        <a:t>Activyl® Kitten 6 X 6 X 0.51ML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Cats 6 X 6 X 1.0ML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115236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113603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104695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099646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7031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Toy Dogs/Puppies 22 X 1 X 0.51ML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Small Dogs/Puppies 22 X 1 X 0.77ML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Medium Dogs/Puppies 22 X 1 X 1.54ML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Large Dogs/Puppies 22 X 1 X 3.08ML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106980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026072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4251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900" u="none" strike="noStrike">
                          <a:effectLst/>
                        </a:rPr>
                        <a:t>Activyl® Kitten 22 X 1 X 0.51ML</a:t>
                      </a:r>
                      <a:endParaRPr lang="fi-FI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Cats 22 X 1 X 1.0ML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 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111632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104721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108760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117105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842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Toy Dogs/Puppies 6 X 6 X 0.5ML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Small Dogs/Puppies 6 X 6 X 1.0ML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Medium Dogs/Puppies 6 X 6 X 2.0ML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Large Dogs/Puppies 6 X 6 X 4.0ML 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16353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C6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177" marR="8177" marT="8177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090869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113314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119643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113408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  <a:tr h="85037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Toy Dogs/Puppies 22 X 1 X 0.5ML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Small Dogs/Puppies 22 X 1 X 1.0ML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Activyl® TICK PLUS Medium Dogs/Puppies 22 X 1 X 2.0ML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 err="1">
                          <a:effectLst/>
                        </a:rPr>
                        <a:t>Activyl</a:t>
                      </a:r>
                      <a:r>
                        <a:rPr lang="en-US" sz="900" u="none" strike="noStrike" dirty="0">
                          <a:effectLst/>
                        </a:rPr>
                        <a:t>® TICK PLUS Large Dogs/Puppies 22 X 1 X 4.0ML 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8177" marR="8177" marT="8177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78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Merck </a:t>
            </a:r>
            <a:r>
              <a:rPr lang="en-US" dirty="0"/>
              <a:t>&amp; Co, Inc. (MSD) is a $42B NJ-based pharmaceutical company operating </a:t>
            </a:r>
            <a:r>
              <a:rPr lang="en-US" dirty="0" smtClean="0"/>
              <a:t>vaccines</a:t>
            </a:r>
            <a:r>
              <a:rPr lang="en-US" dirty="0"/>
              <a:t>, medications, and animal health products </a:t>
            </a:r>
            <a:endParaRPr lang="en-US" b="1" u="sng" dirty="0" smtClean="0"/>
          </a:p>
          <a:p>
            <a:endParaRPr lang="en-US" b="1" u="sng" dirty="0"/>
          </a:p>
          <a:p>
            <a:r>
              <a:rPr lang="en-US" b="1" u="sng" dirty="0" smtClean="0"/>
              <a:t>Merck Animal Health:</a:t>
            </a:r>
          </a:p>
          <a:p>
            <a:pPr lvl="1"/>
            <a:r>
              <a:rPr lang="en-US" dirty="0" smtClean="0"/>
              <a:t>Second largest </a:t>
            </a:r>
            <a:r>
              <a:rPr lang="en-US" dirty="0"/>
              <a:t>in the animal health industry in terms of revenue and market share; Annual </a:t>
            </a:r>
            <a:r>
              <a:rPr lang="en-US" dirty="0" smtClean="0"/>
              <a:t>revenue: </a:t>
            </a:r>
            <a:r>
              <a:rPr lang="en-US" dirty="0"/>
              <a:t>more than $3B 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Offers </a:t>
            </a:r>
            <a:r>
              <a:rPr lang="en-US" dirty="0"/>
              <a:t>veterinarians, pet owners and governments a wide range of pharmaceuticals, vaccines and health management services </a:t>
            </a:r>
            <a:endParaRPr lang="en-US" dirty="0" smtClean="0"/>
          </a:p>
          <a:p>
            <a:endParaRPr lang="en-US" b="1" u="sng" dirty="0" smtClean="0"/>
          </a:p>
          <a:p>
            <a:r>
              <a:rPr lang="en-US" b="1" u="sng" dirty="0" smtClean="0"/>
              <a:t>Business Chain:</a:t>
            </a:r>
            <a:endParaRPr lang="en-US" b="1" u="sng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641468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95400" y="4800600"/>
            <a:ext cx="8843706" cy="431978"/>
            <a:chOff x="1602091" y="2471849"/>
            <a:chExt cx="8843706" cy="431978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2683286" y="2733578"/>
              <a:ext cx="1066590" cy="304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2" idx="1"/>
            </p:cNvCxnSpPr>
            <p:nvPr/>
          </p:nvCxnSpPr>
          <p:spPr>
            <a:xfrm>
              <a:off x="5410200" y="2667000"/>
              <a:ext cx="1297767" cy="5345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7758452" y="2663328"/>
              <a:ext cx="861566" cy="3672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5"/>
            <p:cNvSpPr txBox="1"/>
            <p:nvPr/>
          </p:nvSpPr>
          <p:spPr>
            <a:xfrm>
              <a:off x="1602091" y="2549518"/>
              <a:ext cx="1067675" cy="331897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>
                  <a:solidFill>
                    <a:prstClr val="black"/>
                  </a:solidFill>
                  <a:latin typeface="Georgia" panose="02040502050405020303" pitchFamily="18" charset="0"/>
                  <a:ea typeface="Calibri" charset="0"/>
                  <a:cs typeface="Times New Roman" charset="0"/>
                </a:rPr>
                <a:t>Merck</a:t>
              </a:r>
              <a:endParaRPr lang="en-US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11" name="Text Box 6"/>
            <p:cNvSpPr txBox="1"/>
            <p:nvPr/>
          </p:nvSpPr>
          <p:spPr>
            <a:xfrm>
              <a:off x="3749876" y="2513528"/>
              <a:ext cx="1623331" cy="39029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>
                  <a:solidFill>
                    <a:prstClr val="black"/>
                  </a:solidFill>
                  <a:latin typeface="Georgia" panose="02040502050405020303" pitchFamily="18" charset="0"/>
                  <a:ea typeface="Calibri" charset="0"/>
                  <a:cs typeface="Times New Roman" charset="0"/>
                </a:rPr>
                <a:t>Distributors</a:t>
              </a:r>
              <a:endParaRPr lang="en-US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12" name="Text Box 8"/>
            <p:cNvSpPr txBox="1"/>
            <p:nvPr/>
          </p:nvSpPr>
          <p:spPr>
            <a:xfrm>
              <a:off x="6707967" y="2471849"/>
              <a:ext cx="1014735" cy="400991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>
                  <a:solidFill>
                    <a:prstClr val="black"/>
                  </a:solidFill>
                  <a:latin typeface="Georgia" panose="02040502050405020303" pitchFamily="18" charset="0"/>
                  <a:ea typeface="Calibri" charset="0"/>
                  <a:cs typeface="Times New Roman" charset="0"/>
                </a:rPr>
                <a:t>Vets</a:t>
              </a:r>
              <a:endParaRPr lang="en-US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endParaRPr>
            </a:p>
          </p:txBody>
        </p:sp>
        <p:sp>
          <p:nvSpPr>
            <p:cNvPr id="13" name="Text Box 9"/>
            <p:cNvSpPr txBox="1"/>
            <p:nvPr/>
          </p:nvSpPr>
          <p:spPr>
            <a:xfrm>
              <a:off x="8655768" y="2487124"/>
              <a:ext cx="1790029" cy="370439"/>
            </a:xfrm>
            <a:prstGeom prst="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fr-FR" dirty="0" smtClean="0">
                  <a:solidFill>
                    <a:prstClr val="black"/>
                  </a:solidFill>
                  <a:latin typeface="Georgia" panose="02040502050405020303" pitchFamily="18" charset="0"/>
                  <a:ea typeface="Calibri" charset="0"/>
                  <a:cs typeface="Times New Roman" charset="0"/>
                </a:rPr>
                <a:t>Consumer</a:t>
              </a:r>
              <a:endParaRPr lang="en-US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51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2.Objectives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6900" y="1001718"/>
            <a:ext cx="10972800" cy="5475282"/>
          </a:xfrm>
        </p:spPr>
        <p:txBody>
          <a:bodyPr/>
          <a:lstStyle/>
          <a:p>
            <a:r>
              <a:rPr lang="en-US" sz="2400" dirty="0" smtClean="0"/>
              <a:t>Build demand forecasting models in the US Market</a:t>
            </a:r>
          </a:p>
          <a:p>
            <a:pPr lvl="2"/>
            <a:r>
              <a:rPr lang="en-US" sz="2200" dirty="0" smtClean="0">
                <a:solidFill>
                  <a:schemeClr val="tx1"/>
                </a:solidFill>
              </a:rPr>
              <a:t>Given the timeline, 2 products were chosen:</a:t>
            </a:r>
          </a:p>
          <a:p>
            <a:pPr lvl="3"/>
            <a:r>
              <a:rPr lang="en-US" u="sng" dirty="0" err="1" smtClean="0">
                <a:solidFill>
                  <a:schemeClr val="tx1"/>
                </a:solidFill>
              </a:rPr>
              <a:t>Nobivac</a:t>
            </a:r>
            <a:r>
              <a:rPr lang="en-US" dirty="0" smtClean="0">
                <a:solidFill>
                  <a:schemeClr val="tx1"/>
                </a:solidFill>
              </a:rPr>
              <a:t>: Mature Product</a:t>
            </a:r>
          </a:p>
          <a:p>
            <a:pPr lvl="3"/>
            <a:r>
              <a:rPr lang="en-US" u="sng" dirty="0" err="1" smtClean="0">
                <a:solidFill>
                  <a:schemeClr val="tx1"/>
                </a:solidFill>
              </a:rPr>
              <a:t>Actyvil</a:t>
            </a:r>
            <a:r>
              <a:rPr lang="en-US" dirty="0" smtClean="0">
                <a:solidFill>
                  <a:schemeClr val="tx1"/>
                </a:solidFill>
              </a:rPr>
              <a:t>: Proxy to newly launched </a:t>
            </a:r>
            <a:r>
              <a:rPr lang="en-US" dirty="0" smtClean="0">
                <a:solidFill>
                  <a:schemeClr val="tx1"/>
                </a:solidFill>
              </a:rPr>
              <a:t>product (launched in January 2013)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 smtClean="0"/>
          </a:p>
          <a:p>
            <a:pPr marL="0" indent="0" algn="ctr">
              <a:buNone/>
            </a:pPr>
            <a:r>
              <a:rPr lang="en-US" sz="2400" u="sng" dirty="0" smtClean="0"/>
              <a:t>Objectives </a:t>
            </a:r>
            <a:r>
              <a:rPr lang="en-US" sz="2400" u="sng" dirty="0" err="1" smtClean="0"/>
              <a:t>fot</a:t>
            </a:r>
            <a:r>
              <a:rPr lang="en-US" sz="2400" u="sng" dirty="0" smtClean="0"/>
              <a:t> these two products are:</a:t>
            </a:r>
            <a:endParaRPr lang="en-US" sz="2400" u="sng" dirty="0"/>
          </a:p>
          <a:p>
            <a:pPr marL="548640" indent="0">
              <a:buNone/>
            </a:pPr>
            <a:r>
              <a:rPr lang="en-US" sz="2400" u="sng" dirty="0" smtClean="0"/>
              <a:t>1. </a:t>
            </a:r>
            <a:r>
              <a:rPr lang="en-US" sz="2400" u="sng" dirty="0" err="1" smtClean="0"/>
              <a:t>Nobivac</a:t>
            </a:r>
            <a:endParaRPr lang="en-US" sz="2400" u="sng" dirty="0" smtClean="0"/>
          </a:p>
          <a:p>
            <a:pPr marL="1280160" lvl="1"/>
            <a:r>
              <a:rPr lang="en-US" sz="2000" dirty="0" smtClean="0"/>
              <a:t>Forecast Sales In to </a:t>
            </a:r>
            <a:r>
              <a:rPr lang="en-US" sz="2000" dirty="0" err="1" smtClean="0"/>
              <a:t>dertermine</a:t>
            </a:r>
            <a:r>
              <a:rPr lang="en-US" sz="2000" dirty="0" smtClean="0"/>
              <a:t> its </a:t>
            </a:r>
            <a:r>
              <a:rPr lang="en-US" sz="2000" b="1" dirty="0" smtClean="0"/>
              <a:t>driving factors</a:t>
            </a:r>
          </a:p>
          <a:p>
            <a:pPr marL="1280160" lvl="1"/>
            <a:r>
              <a:rPr lang="en-US" sz="2000" dirty="0" smtClean="0"/>
              <a:t>Use forecast models to</a:t>
            </a:r>
          </a:p>
          <a:p>
            <a:pPr marL="1737360" lvl="2"/>
            <a:r>
              <a:rPr lang="en-US" sz="2000" dirty="0"/>
              <a:t>Prevent stock out</a:t>
            </a:r>
          </a:p>
          <a:p>
            <a:pPr marL="1737360" lvl="2"/>
            <a:r>
              <a:rPr lang="en-US" sz="2000" dirty="0"/>
              <a:t>Avoid cost of excess </a:t>
            </a:r>
            <a:r>
              <a:rPr lang="en-US" sz="2000" dirty="0" smtClean="0"/>
              <a:t>inventory</a:t>
            </a:r>
          </a:p>
          <a:p>
            <a:pPr marL="548640" indent="0">
              <a:buNone/>
            </a:pPr>
            <a:r>
              <a:rPr lang="en-US" sz="2400" u="sng" dirty="0" smtClean="0"/>
              <a:t>2. </a:t>
            </a:r>
            <a:r>
              <a:rPr lang="en-US" sz="2400" u="sng" dirty="0" err="1" smtClean="0"/>
              <a:t>Activyl</a:t>
            </a:r>
            <a:endParaRPr lang="en-US" sz="2400" u="sng" dirty="0" smtClean="0"/>
          </a:p>
          <a:p>
            <a:pPr marL="1280160" lvl="1"/>
            <a:r>
              <a:rPr lang="en-US" sz="2000" dirty="0"/>
              <a:t>Forecast the Sales In behavior for a newly launch product</a:t>
            </a:r>
          </a:p>
          <a:p>
            <a:pPr marL="228681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6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Data Sources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470650" y="1090717"/>
            <a:ext cx="5139949" cy="12003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u="sng" dirty="0">
                <a:latin typeface="Georgia" panose="02040502050405020303" pitchFamily="18" charset="0"/>
              </a:rPr>
              <a:t>Products considered:</a:t>
            </a:r>
            <a:r>
              <a:rPr lang="en-US" dirty="0">
                <a:latin typeface="Georgia" panose="02040502050405020303" pitchFamily="18" charset="0"/>
              </a:rPr>
              <a:t/>
            </a:r>
            <a:br>
              <a:rPr lang="en-US" dirty="0">
                <a:latin typeface="Georgia" panose="02040502050405020303" pitchFamily="18" charset="0"/>
              </a:rPr>
            </a:br>
            <a:endParaRPr lang="en-US" dirty="0">
              <a:latin typeface="Georgia" panose="02040502050405020303" pitchFamily="18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Nobivac: </a:t>
            </a:r>
            <a:r>
              <a:rPr lang="en-US" b="1" dirty="0">
                <a:latin typeface="Georgia" panose="02040502050405020303" pitchFamily="18" charset="0"/>
              </a:rPr>
              <a:t>Mature</a:t>
            </a:r>
            <a:r>
              <a:rPr lang="en-US" dirty="0">
                <a:latin typeface="Georgia" panose="02040502050405020303" pitchFamily="18" charset="0"/>
              </a:rPr>
              <a:t> </a:t>
            </a:r>
            <a:r>
              <a:rPr lang="fr-FR" dirty="0" smtClean="0">
                <a:latin typeface="Georgia" panose="02040502050405020303" pitchFamily="18" charset="0"/>
              </a:rPr>
              <a:t>p</a:t>
            </a:r>
            <a:r>
              <a:rPr lang="en-US" dirty="0" err="1" smtClean="0">
                <a:latin typeface="Georgia" panose="02040502050405020303" pitchFamily="18" charset="0"/>
              </a:rPr>
              <a:t>roduct</a:t>
            </a:r>
            <a:r>
              <a:rPr lang="en-US" dirty="0" smtClean="0">
                <a:latin typeface="Georgia" panose="02040502050405020303" pitchFamily="18" charset="0"/>
              </a:rPr>
              <a:t>, </a:t>
            </a:r>
            <a:r>
              <a:rPr lang="en-US" dirty="0">
                <a:latin typeface="Georgia" panose="02040502050405020303" pitchFamily="18" charset="0"/>
              </a:rPr>
              <a:t>31 SKUs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>
                <a:latin typeface="Georgia" panose="02040502050405020303" pitchFamily="18" charset="0"/>
              </a:rPr>
              <a:t>Activyl: </a:t>
            </a:r>
            <a:r>
              <a:rPr lang="en-US" b="1" dirty="0">
                <a:latin typeface="Georgia" panose="02040502050405020303" pitchFamily="18" charset="0"/>
              </a:rPr>
              <a:t>Newly</a:t>
            </a:r>
            <a:r>
              <a:rPr lang="en-US" dirty="0">
                <a:latin typeface="Georgia" panose="02040502050405020303" pitchFamily="18" charset="0"/>
              </a:rPr>
              <a:t> Launched </a:t>
            </a:r>
            <a:r>
              <a:rPr lang="en-US" dirty="0" smtClean="0">
                <a:latin typeface="Georgia" panose="02040502050405020303" pitchFamily="18" charset="0"/>
              </a:rPr>
              <a:t>product, 24 SKUs</a:t>
            </a:r>
            <a:endParaRPr lang="en-US" i="1" dirty="0">
              <a:latin typeface="Georgia" panose="02040502050405020303" pitchFamily="18" charset="0"/>
            </a:endParaRPr>
          </a:p>
        </p:txBody>
      </p:sp>
      <p:sp>
        <p:nvSpPr>
          <p:cNvPr id="9" name="Text Box 5"/>
          <p:cNvSpPr txBox="1"/>
          <p:nvPr/>
        </p:nvSpPr>
        <p:spPr>
          <a:xfrm>
            <a:off x="1569068" y="2974171"/>
            <a:ext cx="1067675" cy="36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Merck</a:t>
            </a:r>
            <a:endParaRPr lang="en-US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10" name="Text Box 6"/>
          <p:cNvSpPr txBox="1"/>
          <p:nvPr/>
        </p:nvSpPr>
        <p:spPr>
          <a:xfrm>
            <a:off x="4127077" y="2946736"/>
            <a:ext cx="1623331" cy="36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Distributors</a:t>
            </a:r>
            <a:endParaRPr lang="en-US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11" name="Text Box 8"/>
          <p:cNvSpPr txBox="1"/>
          <p:nvPr/>
        </p:nvSpPr>
        <p:spPr>
          <a:xfrm>
            <a:off x="7240742" y="2912845"/>
            <a:ext cx="1014735" cy="36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Vets</a:t>
            </a:r>
            <a:endParaRPr lang="en-US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9752238" y="2946736"/>
            <a:ext cx="1349245" cy="36576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Consumer</a:t>
            </a:r>
            <a:endParaRPr lang="en-US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21" name="Text Box 11"/>
          <p:cNvSpPr txBox="1"/>
          <p:nvPr/>
        </p:nvSpPr>
        <p:spPr>
          <a:xfrm>
            <a:off x="253320" y="4134392"/>
            <a:ext cx="2867155" cy="19616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SALES IN</a:t>
            </a:r>
          </a:p>
          <a:p>
            <a:pPr algn="ctr"/>
            <a:endParaRPr lang="fr-FR" b="1" i="1" u="sng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Nobivac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: Monthly from January 2013 to March 2016</a:t>
            </a:r>
            <a:b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</a:br>
            <a:endParaRPr lang="fr-FR" sz="1400" dirty="0" smtClean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b="1" i="1" u="sng" dirty="0" err="1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Actyvil</a:t>
            </a:r>
            <a:r>
              <a:rPr lang="fr-FR" sz="1400" b="1" i="1" u="sng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: 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Monthly from January 2013 to June 2014</a:t>
            </a:r>
            <a:endParaRPr lang="fr-FR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22" name="Text Box 11"/>
          <p:cNvSpPr txBox="1"/>
          <p:nvPr/>
        </p:nvSpPr>
        <p:spPr>
          <a:xfrm>
            <a:off x="3470650" y="4133531"/>
            <a:ext cx="2566080" cy="19624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INVENTORY LEVEL</a:t>
            </a:r>
          </a:p>
          <a:p>
            <a:pPr algn="ctr"/>
            <a:endParaRPr lang="fr-FR" b="1" i="1" u="sng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For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each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Warehouse</a:t>
            </a:r>
            <a:endParaRPr lang="fr-FR" sz="1400" dirty="0" smtClean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For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actyvil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 and Nobivac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In quantity</a:t>
            </a:r>
            <a:endParaRPr lang="en-US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23" name="Text Box 11"/>
          <p:cNvSpPr txBox="1"/>
          <p:nvPr/>
        </p:nvSpPr>
        <p:spPr>
          <a:xfrm>
            <a:off x="6386905" y="4149016"/>
            <a:ext cx="2632787" cy="19469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6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SALES OUT</a:t>
            </a:r>
          </a:p>
          <a:p>
            <a:pPr algn="ctr"/>
            <a:endParaRPr lang="fr-FR" b="1" i="1" u="sng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Nobivac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: Monthly from January 2013 to November 2015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b="1" i="1" u="sng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Actyvil</a:t>
            </a:r>
            <a:r>
              <a:rPr lang="fr-FR" sz="14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: </a:t>
            </a:r>
            <a:r>
              <a:rPr lang="fr-FR" sz="1400" dirty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Monthly from January 2013 to June 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2014</a:t>
            </a:r>
            <a:endParaRPr lang="fr-FR" sz="1400" b="1" i="1" u="sng" dirty="0" smtClean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sp>
        <p:nvSpPr>
          <p:cNvPr id="24" name="Text Box 11"/>
          <p:cNvSpPr txBox="1"/>
          <p:nvPr/>
        </p:nvSpPr>
        <p:spPr>
          <a:xfrm>
            <a:off x="9380726" y="4149017"/>
            <a:ext cx="2650453" cy="194698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1400" b="1" i="1" u="sng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EXETERNAL MARKET DATA</a:t>
            </a:r>
          </a:p>
          <a:p>
            <a:pPr algn="ctr"/>
            <a:endParaRPr lang="fr-FR" b="1" i="1" u="sng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Total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shipments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accross</a:t>
            </a: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 all </a:t>
            </a:r>
            <a:r>
              <a:rPr lang="fr-FR" sz="1400" dirty="0" err="1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competitors</a:t>
            </a:r>
            <a:endParaRPr lang="fr-FR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In Doses converted in quantity</a:t>
            </a:r>
          </a:p>
          <a:p>
            <a:pPr marL="285750" indent="-285750">
              <a:buFont typeface="Arial" charset="0"/>
              <a:buChar char="•"/>
            </a:pPr>
            <a:r>
              <a:rPr lang="fr-FR" sz="1400" dirty="0" smtClean="0">
                <a:solidFill>
                  <a:prstClr val="black"/>
                </a:solidFill>
                <a:latin typeface="Georgia" panose="02040502050405020303" pitchFamily="18" charset="0"/>
                <a:ea typeface="Calibri" charset="0"/>
                <a:cs typeface="Times New Roman" charset="0"/>
              </a:rPr>
              <a:t>Only for Nobivac</a:t>
            </a:r>
            <a:endParaRPr lang="en-US" sz="1400" dirty="0">
              <a:solidFill>
                <a:prstClr val="black"/>
              </a:solidFill>
              <a:latin typeface="Georgia" panose="02040502050405020303" pitchFamily="18" charset="0"/>
              <a:ea typeface="Calibri" charset="0"/>
              <a:cs typeface="Times New Roman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777702" y="3113340"/>
            <a:ext cx="146304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255477" y="3140120"/>
            <a:ext cx="146304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664037" y="3140121"/>
            <a:ext cx="146304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/>
          <p:nvPr/>
        </p:nvCxnSpPr>
        <p:spPr>
          <a:xfrm rot="5400000">
            <a:off x="2484571" y="3232512"/>
            <a:ext cx="931049" cy="870989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rot="16200000" flipH="1">
            <a:off x="4517707" y="3732204"/>
            <a:ext cx="716441" cy="174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/>
          <p:nvPr/>
        </p:nvCxnSpPr>
        <p:spPr>
          <a:xfrm>
            <a:off x="6322569" y="3184582"/>
            <a:ext cx="1064851" cy="906715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49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4.Project Overview - Charter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4533" y="1219200"/>
            <a:ext cx="8696325" cy="1152525"/>
          </a:xfrm>
          <a:prstGeom prst="rect">
            <a:avLst/>
          </a:prstGeom>
        </p:spPr>
      </p:pic>
      <p:graphicFrame>
        <p:nvGraphicFramePr>
          <p:cNvPr id="6" name="Content Placeholder 4"/>
          <p:cNvGraphicFramePr>
            <a:graphicFrameLocks/>
          </p:cNvGraphicFramePr>
          <p:nvPr>
            <p:extLst/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234289" y="2653566"/>
            <a:ext cx="8676569" cy="1901339"/>
            <a:chOff x="1234289" y="2653566"/>
            <a:chExt cx="8676569" cy="1901339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34289" y="2707055"/>
              <a:ext cx="4048125" cy="1847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2658" y="2653566"/>
              <a:ext cx="4648200" cy="1866900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14533" y="4836746"/>
            <a:ext cx="8724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Agenda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981258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00465"/>
              </p:ext>
            </p:extLst>
          </p:nvPr>
        </p:nvGraphicFramePr>
        <p:xfrm>
          <a:off x="1558859" y="2057400"/>
          <a:ext cx="865378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78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Topic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Presenter</a:t>
                      </a:r>
                      <a:endParaRPr lang="en-US" b="1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342900" indent="-342900" algn="l">
                        <a:buAutoNum type="arabicPeriod"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Driving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Factors</a:t>
                      </a:r>
                      <a:endParaRPr lang="en-US" b="1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2. Forecasting Models</a:t>
                      </a: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err="1" smtClean="0">
                          <a:latin typeface="Georgia" panose="02040502050405020303" pitchFamily="18" charset="0"/>
                        </a:rPr>
                        <a:t>Nobivac</a:t>
                      </a:r>
                      <a:endParaRPr lang="en-US" kern="0" dirty="0" smtClean="0">
                        <a:latin typeface="Georgia" panose="02040502050405020303" pitchFamily="18" charset="0"/>
                      </a:endParaRPr>
                    </a:p>
                    <a:p>
                      <a:pPr marL="914239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kern="0" dirty="0" err="1" smtClean="0">
                          <a:latin typeface="Georgia" panose="02040502050405020303" pitchFamily="18" charset="0"/>
                        </a:rPr>
                        <a:t>Activyl</a:t>
                      </a:r>
                      <a:endParaRPr lang="en-US" kern="0" dirty="0" smtClean="0">
                        <a:latin typeface="Georgia" panose="020405020504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marL="0" marR="0" indent="0" algn="ctr" defTabSz="91407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Anqi</a:t>
                      </a: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3. 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Accuracy Metrics</a:t>
                      </a:r>
                    </a:p>
                    <a:p>
                      <a:pPr marL="914239" lvl="1" indent="-457200" algn="l" defTabSz="91407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Demand Forecast Accuracy (DFA)</a:t>
                      </a:r>
                    </a:p>
                    <a:p>
                      <a:pPr marL="914239" lvl="1" indent="-457200" algn="l" defTabSz="914079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0" dirty="0" smtClean="0">
                          <a:solidFill>
                            <a:schemeClr val="dk1"/>
                          </a:solidFill>
                          <a:latin typeface="Georgia" panose="02040502050405020303" pitchFamily="18" charset="0"/>
                          <a:ea typeface="+mn-ea"/>
                          <a:cs typeface="+mn-cs"/>
                        </a:rPr>
                        <a:t>Exponential Weighted 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 smtClean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Benjamin</a:t>
                      </a:r>
                    </a:p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Benjamin</a:t>
                      </a:r>
                      <a:endParaRPr lang="en-US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7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1.Driven Factors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7401"/>
              </p:ext>
            </p:extLst>
          </p:nvPr>
        </p:nvGraphicFramePr>
        <p:xfrm>
          <a:off x="2147187" y="6225251"/>
          <a:ext cx="7477125" cy="50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ight Brace 9"/>
          <p:cNvSpPr/>
          <p:nvPr/>
        </p:nvSpPr>
        <p:spPr>
          <a:xfrm>
            <a:off x="6781800" y="1447800"/>
            <a:ext cx="445188" cy="411479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52039" y="2444280"/>
            <a:ext cx="4544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Different models can be derived based on the flow chart. For example:</a:t>
            </a:r>
            <a:br>
              <a:rPr lang="en-US" sz="1400" dirty="0" smtClean="0"/>
            </a:br>
            <a:endParaRPr lang="en-US" sz="1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1400" b="1" dirty="0" smtClean="0"/>
              <a:t>Model</a:t>
            </a:r>
            <a:r>
              <a:rPr lang="en-US" sz="1400" b="1" i="1" dirty="0" smtClean="0"/>
              <a:t> 1 :</a:t>
            </a:r>
            <a:r>
              <a:rPr lang="en-US" sz="1400" i="1" u="sng" dirty="0" smtClean="0"/>
              <a:t>Sales</a:t>
            </a:r>
            <a:r>
              <a:rPr lang="en-US" sz="1400" u="sng" dirty="0" smtClean="0"/>
              <a:t> </a:t>
            </a:r>
            <a:r>
              <a:rPr lang="en-US" sz="1400" i="1" u="sng" dirty="0"/>
              <a:t>In</a:t>
            </a:r>
            <a:r>
              <a:rPr lang="en-US" sz="1400" u="sng" dirty="0"/>
              <a:t> </a:t>
            </a:r>
            <a:r>
              <a:rPr lang="en-US" sz="1400" dirty="0" smtClean="0"/>
              <a:t>is driven by </a:t>
            </a:r>
            <a:r>
              <a:rPr lang="en-US" sz="1400" u="sng" dirty="0"/>
              <a:t>Historical Sales In</a:t>
            </a:r>
            <a:r>
              <a:rPr lang="en-US" sz="1400" dirty="0"/>
              <a:t> </a:t>
            </a:r>
            <a:r>
              <a:rPr lang="en-US" sz="1400" dirty="0" smtClean="0"/>
              <a:t>and </a:t>
            </a:r>
            <a:r>
              <a:rPr lang="en-US" sz="1400" u="sng" dirty="0" smtClean="0"/>
              <a:t>Historical </a:t>
            </a:r>
            <a:r>
              <a:rPr lang="en-US" sz="1400" u="sng" dirty="0"/>
              <a:t>Sales Out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400" b="1" dirty="0"/>
              <a:t>Model</a:t>
            </a:r>
            <a:r>
              <a:rPr lang="en-US" sz="1400" b="1" i="1" dirty="0"/>
              <a:t> </a:t>
            </a:r>
            <a:r>
              <a:rPr lang="en-US" sz="1400" b="1" i="1" dirty="0" smtClean="0"/>
              <a:t>2 : </a:t>
            </a:r>
            <a:r>
              <a:rPr lang="en-US" sz="1400" i="1" dirty="0" smtClean="0"/>
              <a:t>Sales</a:t>
            </a:r>
            <a:r>
              <a:rPr lang="en-US" sz="1400" dirty="0" smtClean="0"/>
              <a:t> </a:t>
            </a:r>
            <a:r>
              <a:rPr lang="en-US" sz="1400" i="1" dirty="0"/>
              <a:t>In</a:t>
            </a:r>
            <a:r>
              <a:rPr lang="en-US" sz="1400" dirty="0"/>
              <a:t> </a:t>
            </a:r>
            <a:r>
              <a:rPr lang="en-US" sz="1400" dirty="0" smtClean="0"/>
              <a:t>is driven by </a:t>
            </a:r>
            <a:r>
              <a:rPr lang="en-US" sz="1400" u="sng" dirty="0"/>
              <a:t>Historical Sales </a:t>
            </a:r>
            <a:r>
              <a:rPr lang="en-US" sz="1400" u="sng" dirty="0" smtClean="0"/>
              <a:t>In</a:t>
            </a:r>
            <a:r>
              <a:rPr lang="en-US" sz="1400" dirty="0" smtClean="0"/>
              <a:t> and </a:t>
            </a:r>
            <a:r>
              <a:rPr lang="en-US" sz="1400" u="sng" dirty="0"/>
              <a:t>Inventory </a:t>
            </a:r>
            <a:r>
              <a:rPr lang="en-US" sz="1400" u="sng" dirty="0" smtClean="0"/>
              <a:t>Status Forecast</a:t>
            </a:r>
            <a:endParaRPr lang="en-US" sz="1400" u="sng" dirty="0"/>
          </a:p>
          <a:p>
            <a:endParaRPr lang="en-US" sz="1400" dirty="0" smtClean="0"/>
          </a:p>
          <a:p>
            <a:endParaRPr lang="en-US" sz="1400" dirty="0"/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914400" y="990600"/>
          <a:ext cx="5638800" cy="508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Shape 400"/>
          <p:cNvSpPr txBox="1"/>
          <p:nvPr/>
        </p:nvSpPr>
        <p:spPr>
          <a:xfrm>
            <a:off x="7450332" y="1372293"/>
            <a:ext cx="3979667" cy="738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</a:t>
            </a:r>
            <a:r>
              <a:rPr lang="en-US" sz="14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Seasonality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historical data are considered in each forecasting model</a:t>
            </a:r>
          </a:p>
        </p:txBody>
      </p:sp>
      <p:sp>
        <p:nvSpPr>
          <p:cNvPr id="14" name="Shape 399"/>
          <p:cNvSpPr txBox="1"/>
          <p:nvPr/>
        </p:nvSpPr>
        <p:spPr>
          <a:xfrm>
            <a:off x="7450333" y="4549479"/>
            <a:ext cx="4507812" cy="15372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Quest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Other Factors: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Sales </a:t>
            </a:r>
            <a:r>
              <a:rPr lang="en-US" sz="1400" b="0" i="0" u="none" strike="noStrike" cap="none" dirty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Out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Vet’s current inventory status; 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400" b="0" i="0" u="none" strike="noStrike" cap="none" dirty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Customer behavior (due to extreme weather, disease outbreak, etc.)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Sales </a:t>
            </a:r>
            <a:r>
              <a:rPr lang="en-US" sz="1400" b="0" i="0" u="none" strike="noStrike" cap="none" dirty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In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sz="1400" b="0" i="0" u="none" strike="noStrike" cap="none" dirty="0" smtClean="0">
                <a:solidFill>
                  <a:srgbClr val="000000"/>
                </a:solidFill>
                <a:ea typeface="Questrial"/>
                <a:cs typeface="Questrial"/>
                <a:sym typeface="Questrial"/>
              </a:rPr>
              <a:t>Price Competitiveness</a:t>
            </a:r>
            <a:endParaRPr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842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Helvetic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3030</Words>
  <Application>Microsoft Macintosh PowerPoint</Application>
  <PresentationFormat>Widescreen</PresentationFormat>
  <Paragraphs>775</Paragraphs>
  <Slides>32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Arial Narrow</vt:lpstr>
      <vt:lpstr>Calibri</vt:lpstr>
      <vt:lpstr>Cambria Math</vt:lpstr>
      <vt:lpstr>Georgia</vt:lpstr>
      <vt:lpstr>Helvetica</vt:lpstr>
      <vt:lpstr>Questrial</vt:lpstr>
      <vt:lpstr>Times New Roman</vt:lpstr>
      <vt:lpstr>Verdana</vt:lpstr>
      <vt:lpstr>Wingdings</vt:lpstr>
      <vt:lpstr>Arial</vt:lpstr>
      <vt:lpstr>2_Custom Design</vt:lpstr>
      <vt:lpstr>PowerPoint Presentation</vt:lpstr>
      <vt:lpstr>Agenda</vt:lpstr>
      <vt:lpstr>Overview Agenda</vt:lpstr>
      <vt:lpstr>1.Introduction</vt:lpstr>
      <vt:lpstr>2.Objectives</vt:lpstr>
      <vt:lpstr>3. Data Sources</vt:lpstr>
      <vt:lpstr>4.Project Overview - Charter</vt:lpstr>
      <vt:lpstr>Methodology Agenda</vt:lpstr>
      <vt:lpstr>1.Driven Factors</vt:lpstr>
      <vt:lpstr>2.Forecasting Models - Nobivac</vt:lpstr>
      <vt:lpstr>2.Forecasting Models - Activyl</vt:lpstr>
      <vt:lpstr>2.Forecasting Models - Activyl</vt:lpstr>
      <vt:lpstr>3.Forecasting Accuracy Metrics</vt:lpstr>
      <vt:lpstr>Results Agenda</vt:lpstr>
      <vt:lpstr>1.Nobivac Sales Out – Demand Forecast Accuracy</vt:lpstr>
      <vt:lpstr>1.Nobivac Sales Out – Weighted Average Accuracy</vt:lpstr>
      <vt:lpstr>2.Nobivac Sales In – Driving Factors</vt:lpstr>
      <vt:lpstr>2.Nobivac Sales In – Weighted Average Accuracy</vt:lpstr>
      <vt:lpstr>2.Nobivac Sales In – High Error SKUs Analysis</vt:lpstr>
      <vt:lpstr>3.Activyl Sales Out – Demand Forecast Accuracy</vt:lpstr>
      <vt:lpstr>3.Activyl Sales Out – Weighted average accuracy</vt:lpstr>
      <vt:lpstr>4.Activyl Sales In – Comparison of 3 Clustering Models</vt:lpstr>
      <vt:lpstr>4.Activyl Sales In – Comparison of 3 Level Models</vt:lpstr>
      <vt:lpstr>4.Activyl Sales In – Inventory Analysis</vt:lpstr>
      <vt:lpstr>PowerPoint Presentation</vt:lpstr>
      <vt:lpstr>Final Recommendations - Nobivac</vt:lpstr>
      <vt:lpstr>Final Recommendations -Activyl</vt:lpstr>
      <vt:lpstr>Questions?</vt:lpstr>
      <vt:lpstr>Appendix – Nobivac Clustering </vt:lpstr>
      <vt:lpstr>Appendix – Activyl Clustering by Type </vt:lpstr>
      <vt:lpstr>Appendix – Activyl Clustering by Size </vt:lpstr>
      <vt:lpstr>Appendix – Activyl Clustering by Size &amp; Type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Sijia Guo</dc:creator>
  <cp:lastModifiedBy>Benjamin Jules Elbaz</cp:lastModifiedBy>
  <cp:revision>380</cp:revision>
  <dcterms:created xsi:type="dcterms:W3CDTF">2006-08-16T00:00:00Z</dcterms:created>
  <dcterms:modified xsi:type="dcterms:W3CDTF">2016-05-16T17:59:48Z</dcterms:modified>
</cp:coreProperties>
</file>