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5" r:id="rId6"/>
    <p:sldId id="259" r:id="rId7"/>
    <p:sldId id="260" r:id="rId8"/>
    <p:sldId id="261" r:id="rId9"/>
    <p:sldId id="264" r:id="rId10"/>
    <p:sldId id="262" r:id="rId11"/>
    <p:sldId id="267" r:id="rId12"/>
    <p:sldId id="263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聚合交易流程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2021-08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核心算法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递归计算多少种</a:t>
            </a:r>
            <a:r>
              <a:rPr lang="en-US" altLang="zh-CN">
                <a:sym typeface="+mn-ea"/>
              </a:rPr>
              <a:t>path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57650" y="1595120"/>
            <a:ext cx="3844290" cy="50895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核心算法</a:t>
            </a:r>
            <a:r>
              <a:rPr lang="en-US" altLang="zh-CN"/>
              <a:t>: </a:t>
            </a:r>
            <a:r>
              <a:rPr lang="zh-CN" altLang="en-US"/>
              <a:t>计算最佳路径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输入是一个</a:t>
            </a:r>
            <a:r>
              <a:rPr lang="en-US" altLang="zh-CN"/>
              <a:t>M*N</a:t>
            </a:r>
            <a:r>
              <a:rPr lang="zh-CN" altLang="en-US"/>
              <a:t>的二维数组，</a:t>
            </a:r>
            <a:r>
              <a:rPr lang="en-US" altLang="zh-CN"/>
              <a:t>M</a:t>
            </a:r>
            <a:r>
              <a:rPr lang="zh-CN" altLang="en-US"/>
              <a:t>为兑换路径数量，</a:t>
            </a:r>
            <a:r>
              <a:rPr lang="en-US" altLang="zh-CN"/>
              <a:t>N</a:t>
            </a:r>
            <a:r>
              <a:rPr lang="zh-CN" altLang="en-US"/>
              <a:t>为切分数量</a:t>
            </a:r>
            <a:endParaRPr lang="zh-CN" altLang="en-US"/>
          </a:p>
          <a:p>
            <a:r>
              <a:rPr lang="zh-CN" altLang="en-US"/>
              <a:t>输出是一个一维数组，长度为</a:t>
            </a:r>
            <a:r>
              <a:rPr lang="en-US" altLang="zh-CN"/>
              <a:t>M</a:t>
            </a:r>
            <a:r>
              <a:rPr lang="zh-CN" altLang="en-US"/>
              <a:t>，代表</a:t>
            </a:r>
            <a:r>
              <a:rPr lang="en-US" altLang="zh-CN"/>
              <a:t>M</a:t>
            </a:r>
            <a:r>
              <a:rPr lang="zh-CN" altLang="en-US"/>
              <a:t>个兑换路径最终的兑换比例。数组的各个元素之和</a:t>
            </a:r>
            <a:r>
              <a:rPr lang="en-US" altLang="zh-CN"/>
              <a:t>=N</a:t>
            </a:r>
            <a:endParaRPr lang="en-US" altLang="zh-CN"/>
          </a:p>
          <a:p>
            <a:r>
              <a:rPr lang="zh-CN" altLang="en-US"/>
              <a:t>计算步骤比较复杂，见下图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核心算法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计算最佳路径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49015" y="1691005"/>
            <a:ext cx="5464175" cy="4813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聚合交易</a:t>
            </a:r>
            <a:endParaRPr lang="zh-CN" altLang="en-US"/>
          </a:p>
          <a:p>
            <a:r>
              <a:rPr lang="zh-CN" altLang="en-US"/>
              <a:t>在众多交易所中，为用户寻找最佳交易路径，从而获得最大兑换收益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聚合交易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链上部分</a:t>
            </a:r>
            <a:endParaRPr lang="zh-CN" altLang="en-US"/>
          </a:p>
          <a:p>
            <a:pPr lvl="1"/>
            <a:r>
              <a:rPr lang="zh-CN" altLang="en-US" sz="2400"/>
              <a:t>获取交易信息</a:t>
            </a:r>
            <a:endParaRPr lang="zh-CN" altLang="en-US" sz="2400"/>
          </a:p>
          <a:p>
            <a:pPr lvl="1"/>
            <a:r>
              <a:rPr lang="zh-CN" altLang="en-US"/>
              <a:t>构建交易参数</a:t>
            </a:r>
            <a:endParaRPr lang="zh-CN" altLang="en-US"/>
          </a:p>
          <a:p>
            <a:pPr lvl="1"/>
            <a:r>
              <a:rPr lang="zh-CN" altLang="en-US"/>
              <a:t>执行交易</a:t>
            </a:r>
            <a:endParaRPr lang="zh-CN" altLang="en-US"/>
          </a:p>
          <a:p>
            <a:r>
              <a:rPr lang="zh-CN" altLang="en-US"/>
              <a:t>链下部分</a:t>
            </a:r>
            <a:endParaRPr lang="zh-CN" altLang="en-US"/>
          </a:p>
          <a:p>
            <a:pPr lvl="1"/>
            <a:r>
              <a:rPr lang="zh-CN" altLang="en-US" sz="2400"/>
              <a:t>根据交易信息，寻找最佳交易路径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聚合交易：流程图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41295" y="1758315"/>
            <a:ext cx="6168390" cy="4679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链上部分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计算交易路径</a:t>
            </a:r>
            <a:endParaRPr lang="zh-CN" altLang="en-US"/>
          </a:p>
          <a:p>
            <a:r>
              <a:rPr lang="zh-CN" altLang="en-US"/>
              <a:t>获取各个交易所的</a:t>
            </a:r>
            <a:r>
              <a:rPr lang="en-US" altLang="zh-CN"/>
              <a:t>reserves</a:t>
            </a:r>
            <a:endParaRPr lang="en-US" altLang="zh-CN"/>
          </a:p>
          <a:p>
            <a:r>
              <a:rPr lang="zh-CN" altLang="en-US"/>
              <a:t>根据最佳路径及比例，计算交易步骤及参数</a:t>
            </a:r>
            <a:endParaRPr lang="zh-CN" altLang="en-US"/>
          </a:p>
          <a:p>
            <a:r>
              <a:rPr lang="zh-CN" altLang="en-US"/>
              <a:t>根据参数，执行聚合交易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链下部分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计算兑换结果</a:t>
            </a:r>
            <a:r>
              <a:rPr lang="en-US" altLang="zh-CN"/>
              <a:t>: amountOut</a:t>
            </a:r>
            <a:r>
              <a:rPr lang="zh-CN" altLang="en-US"/>
              <a:t>，手续费</a:t>
            </a:r>
            <a:endParaRPr lang="en-US" altLang="zh-CN"/>
          </a:p>
          <a:p>
            <a:pPr lvl="1"/>
            <a:r>
              <a:rPr lang="zh-CN" altLang="en-US" sz="2400"/>
              <a:t>计算</a:t>
            </a:r>
            <a:r>
              <a:rPr lang="en-US" altLang="zh-CN" sz="2400"/>
              <a:t>M</a:t>
            </a:r>
            <a:r>
              <a:rPr lang="zh-CN" altLang="en-US" sz="2400"/>
              <a:t>种兑换路径</a:t>
            </a:r>
            <a:endParaRPr lang="zh-CN" altLang="en-US" sz="2400"/>
          </a:p>
          <a:p>
            <a:pPr lvl="1"/>
            <a:r>
              <a:rPr lang="zh-CN" altLang="en-US" sz="2400"/>
              <a:t>把输入数量切分为</a:t>
            </a:r>
            <a:r>
              <a:rPr lang="en-US" altLang="zh-CN" sz="2400"/>
              <a:t>N</a:t>
            </a:r>
            <a:r>
              <a:rPr lang="zh-CN" altLang="en-US" sz="2400"/>
              <a:t>份，计算从</a:t>
            </a:r>
            <a:r>
              <a:rPr lang="en-US" altLang="zh-CN" sz="2400"/>
              <a:t>1/N</a:t>
            </a:r>
            <a:r>
              <a:rPr lang="zh-CN" altLang="en-US" sz="2400"/>
              <a:t>到</a:t>
            </a:r>
            <a:r>
              <a:rPr lang="en-US" altLang="zh-CN" sz="2400"/>
              <a:t>N/N</a:t>
            </a:r>
            <a:r>
              <a:rPr lang="zh-CN" altLang="en-US" sz="2400"/>
              <a:t>的</a:t>
            </a:r>
            <a:r>
              <a:rPr lang="en-US" altLang="zh-CN" sz="2400"/>
              <a:t>N</a:t>
            </a:r>
            <a:r>
              <a:rPr lang="zh-CN" altLang="en-US" sz="2400"/>
              <a:t>中输入数量下，最终的兑换结果</a:t>
            </a:r>
            <a:endParaRPr lang="zh-CN" altLang="en-US" sz="2400"/>
          </a:p>
          <a:p>
            <a:pPr lvl="1"/>
            <a:r>
              <a:rPr lang="zh-CN" altLang="en-US" sz="2400"/>
              <a:t>计算手续费</a:t>
            </a:r>
            <a:endParaRPr lang="zh-CN" altLang="en-US" sz="2400"/>
          </a:p>
          <a:p>
            <a:pPr lvl="1"/>
            <a:r>
              <a:rPr lang="zh-CN" altLang="en-US"/>
              <a:t>最终形成一个</a:t>
            </a:r>
            <a:r>
              <a:rPr lang="en-US" altLang="zh-CN"/>
              <a:t>M*N</a:t>
            </a:r>
            <a:r>
              <a:rPr lang="zh-CN" altLang="en-US"/>
              <a:t>的二维数组</a:t>
            </a:r>
            <a:endParaRPr lang="en-US" altLang="zh-CN"/>
          </a:p>
          <a:p>
            <a:r>
              <a:rPr lang="zh-CN" altLang="en-US"/>
              <a:t>根据上面的计算结果，需求最佳兑换路径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核心结构</a:t>
            </a:r>
            <a:r>
              <a:rPr lang="en-US" altLang="zh-CN"/>
              <a:t>:SwapReserveRates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3335" y="2007870"/>
            <a:ext cx="9625330" cy="39865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核心结构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04540" y="1986280"/>
            <a:ext cx="5581650" cy="40290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核心算法</a:t>
            </a:r>
            <a:r>
              <a:rPr lang="en-US" altLang="zh-CN"/>
              <a:t>: </a:t>
            </a:r>
            <a:r>
              <a:rPr lang="zh-CN" altLang="en-US"/>
              <a:t>递归计算多少种</a:t>
            </a:r>
            <a:r>
              <a:rPr lang="en-US" altLang="zh-CN"/>
              <a:t>path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这个算法在合约中实现</a:t>
            </a:r>
            <a:endParaRPr lang="zh-CN" altLang="en-US"/>
          </a:p>
          <a:p>
            <a:r>
              <a:rPr lang="zh-CN" altLang="en-US"/>
              <a:t>中间</a:t>
            </a:r>
            <a:r>
              <a:rPr lang="en-US" altLang="zh-CN"/>
              <a:t>token</a:t>
            </a:r>
            <a:r>
              <a:rPr lang="zh-CN" altLang="en-US"/>
              <a:t>列表：</a:t>
            </a:r>
            <a:r>
              <a:rPr lang="en-US" altLang="zh-CN"/>
              <a:t> [m1, m2, m3]</a:t>
            </a:r>
            <a:endParaRPr lang="en-US" altLang="zh-CN"/>
          </a:p>
          <a:p>
            <a:r>
              <a:rPr lang="zh-CN" altLang="en-US"/>
              <a:t>复杂度</a:t>
            </a:r>
            <a:r>
              <a:rPr lang="en-US" altLang="zh-CN"/>
              <a:t>: </a:t>
            </a:r>
            <a:r>
              <a:rPr lang="zh-CN" altLang="en-US"/>
              <a:t>最多可以经过多少个中间</a:t>
            </a:r>
            <a:r>
              <a:rPr lang="en-US" altLang="zh-CN"/>
              <a:t>token</a:t>
            </a:r>
            <a:r>
              <a:rPr lang="zh-CN" altLang="en-US"/>
              <a:t>转换</a:t>
            </a:r>
            <a:endParaRPr lang="zh-CN" altLang="en-US"/>
          </a:p>
          <a:p>
            <a:r>
              <a:rPr lang="zh-CN" altLang="en-US"/>
              <a:t>例如：</a:t>
            </a:r>
            <a:endParaRPr lang="zh-CN" altLang="en-US"/>
          </a:p>
          <a:p>
            <a:pPr lvl="1"/>
            <a:r>
              <a:rPr lang="zh-CN" altLang="en-US"/>
              <a:t>复杂度</a:t>
            </a:r>
            <a:r>
              <a:rPr lang="en-US" altLang="zh-CN"/>
              <a:t>=0, </a:t>
            </a:r>
            <a:r>
              <a:rPr lang="zh-CN" altLang="en-US"/>
              <a:t>有</a:t>
            </a:r>
            <a:r>
              <a:rPr lang="en-US" altLang="zh-CN"/>
              <a:t>1</a:t>
            </a:r>
            <a:r>
              <a:rPr lang="zh-CN" altLang="en-US"/>
              <a:t>条路径</a:t>
            </a:r>
            <a:r>
              <a:rPr lang="en-US" altLang="zh-CN"/>
              <a:t>: a-b</a:t>
            </a:r>
            <a:endParaRPr lang="zh-CN" altLang="en-US"/>
          </a:p>
          <a:p>
            <a:pPr lvl="1"/>
            <a:r>
              <a:rPr lang="zh-CN" altLang="en-US" sz="2400"/>
              <a:t>复杂度</a:t>
            </a:r>
            <a:r>
              <a:rPr lang="en-US" altLang="zh-CN" sz="2400"/>
              <a:t>=1, </a:t>
            </a:r>
            <a:r>
              <a:rPr lang="zh-CN" altLang="en-US" sz="2400"/>
              <a:t>有</a:t>
            </a:r>
            <a:r>
              <a:rPr lang="en-US" altLang="zh-CN" sz="2400"/>
              <a:t>1+3=4</a:t>
            </a:r>
            <a:r>
              <a:rPr lang="zh-CN" altLang="en-US" sz="2400"/>
              <a:t>条路径：</a:t>
            </a:r>
            <a:r>
              <a:rPr lang="en-US" altLang="zh-CN" sz="2400"/>
              <a:t>a-b, a-m1-b, a-m2-b, a-m3-b</a:t>
            </a:r>
            <a:endParaRPr lang="en-US" altLang="zh-CN" sz="2400"/>
          </a:p>
          <a:p>
            <a:pPr lvl="1"/>
            <a:r>
              <a:rPr lang="zh-CN" altLang="en-US" sz="2400"/>
              <a:t>复杂度</a:t>
            </a:r>
            <a:r>
              <a:rPr lang="en-US" altLang="zh-CN" sz="2400"/>
              <a:t>=2, </a:t>
            </a:r>
            <a:r>
              <a:rPr lang="zh-CN" altLang="en-US" sz="2400"/>
              <a:t>有</a:t>
            </a:r>
            <a:r>
              <a:rPr lang="en-US" altLang="zh-CN" sz="2400"/>
              <a:t>1+3+6=10</a:t>
            </a:r>
            <a:r>
              <a:rPr lang="zh-CN" altLang="en-US" sz="2400"/>
              <a:t>个路径：</a:t>
            </a:r>
            <a:r>
              <a:rPr lang="en-US" altLang="zh-CN" sz="2400"/>
              <a:t>a-b, </a:t>
            </a:r>
            <a:r>
              <a:rPr lang="en-US" altLang="zh-CN">
                <a:sym typeface="+mn-ea"/>
              </a:rPr>
              <a:t>a-m1-b, a-m2-b, a-m3-b,</a:t>
            </a:r>
            <a:endParaRPr lang="en-US" altLang="zh-CN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 a-m1-m2-b, a-m1-m3-b, a-m2-m1-b, a-m2-m3-b, a-m3-m1-b, a-m3-m2-b</a:t>
            </a:r>
            <a:endParaRPr lang="zh-CN" altLang="en-US"/>
          </a:p>
          <a:p>
            <a:pPr lvl="1"/>
            <a:r>
              <a:rPr lang="zh-CN" altLang="en-US"/>
              <a:t>复杂度</a:t>
            </a:r>
            <a:r>
              <a:rPr lang="en-US" altLang="zh-CN"/>
              <a:t>=3, </a:t>
            </a:r>
            <a:r>
              <a:rPr lang="zh-CN" altLang="en-US"/>
              <a:t>有</a:t>
            </a:r>
            <a:r>
              <a:rPr lang="en-US" altLang="zh-CN"/>
              <a:t>1+P(3,1)+P(3,2)+P(3,3)=11</a:t>
            </a:r>
            <a:r>
              <a:rPr lang="zh-CN" altLang="en-US"/>
              <a:t>个路径</a:t>
            </a:r>
            <a:r>
              <a:rPr lang="en-US" altLang="zh-CN"/>
              <a:t>:</a:t>
            </a:r>
            <a:endParaRPr lang="en-US" altLang="zh-CN"/>
          </a:p>
          <a:p>
            <a:pPr lvl="0"/>
            <a:r>
              <a:rPr lang="zh-CN" altLang="en-US"/>
              <a:t>随着中间</a:t>
            </a:r>
            <a:r>
              <a:rPr lang="en-US" altLang="zh-CN"/>
              <a:t>token</a:t>
            </a:r>
            <a:r>
              <a:rPr lang="zh-CN" altLang="en-US"/>
              <a:t>和复杂度的增多，根据排列组合，总路径条数会增加的非常快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736</Words>
  <Application>WPS Presentation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聚合交易流程</dc:title>
  <dc:creator/>
  <cp:lastModifiedBy>guotie</cp:lastModifiedBy>
  <cp:revision>48</cp:revision>
  <dcterms:created xsi:type="dcterms:W3CDTF">2021-08-26T09:40:40Z</dcterms:created>
  <dcterms:modified xsi:type="dcterms:W3CDTF">2021-08-27T02:58:42Z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CF5B1D423CC44E0D9C3FF113F237C2F6</vt:lpwstr>
  </property>
  <property fmtid="{D5CDD505-2E9C-101B-9397-08002B2CF9AE}" pid="3" name="KSOProductBuildVer">
    <vt:lpwstr>1033-11.2.0.10258</vt:lpwstr>
  </property>
</Properties>
</file>