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97" r:id="rId3"/>
    <p:sldId id="409" r:id="rId4"/>
    <p:sldId id="8637" r:id="rId5"/>
    <p:sldId id="8625" r:id="rId6"/>
    <p:sldId id="8341" r:id="rId7"/>
    <p:sldId id="410" r:id="rId8"/>
    <p:sldId id="8672" r:id="rId9"/>
    <p:sldId id="8673" r:id="rId10"/>
    <p:sldId id="8656" r:id="rId11"/>
    <p:sldId id="411" r:id="rId12"/>
    <p:sldId id="8607" r:id="rId13"/>
    <p:sldId id="8351" r:id="rId14"/>
    <p:sldId id="267" r:id="rId15"/>
    <p:sldId id="8522" r:id="rId16"/>
    <p:sldId id="412" r:id="rId17"/>
    <p:sldId id="8675" r:id="rId18"/>
    <p:sldId id="8513" r:id="rId19"/>
    <p:sldId id="8427" r:id="rId20"/>
    <p:sldId id="8403" r:id="rId21"/>
    <p:sldId id="8671" r:id="rId22"/>
    <p:sldId id="8674" r:id="rId23"/>
    <p:sldId id="40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2525"/>
    <a:srgbClr val="323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80" d="100"/>
          <a:sy n="80" d="100"/>
        </p:scale>
        <p:origin x="82" y="23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CC0E78-03CA-4728-B882-30176101B6F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3C39C243-F07C-4D02-AB59-983C35138042}">
      <dgm:prSet phldrT="[文本]"/>
      <dgm:spPr>
        <a:solidFill>
          <a:srgbClr val="C00000"/>
        </a:solidFill>
      </dgm:spPr>
      <dgm:t>
        <a:bodyPr/>
        <a:lstStyle/>
        <a:p>
          <a:r>
            <a:rPr lang="zh-CN" altLang="en-US" dirty="0" smtClean="0"/>
            <a:t>数据量的急剧增加</a:t>
          </a:r>
          <a:endParaRPr lang="zh-CN" altLang="en-US" dirty="0"/>
        </a:p>
      </dgm:t>
    </dgm:pt>
    <dgm:pt modelId="{111B818A-CEF6-4E8C-8FD1-EDCF5F175072}" type="parTrans" cxnId="{37F8FBC5-6847-4BC8-B0FB-A2B11390A595}">
      <dgm:prSet/>
      <dgm:spPr/>
      <dgm:t>
        <a:bodyPr/>
        <a:lstStyle/>
        <a:p>
          <a:endParaRPr lang="zh-CN" altLang="en-US"/>
        </a:p>
      </dgm:t>
    </dgm:pt>
    <dgm:pt modelId="{122AADA7-164E-4735-A015-834B8BF1AEFC}" type="sibTrans" cxnId="{37F8FBC5-6847-4BC8-B0FB-A2B11390A595}">
      <dgm:prSet/>
      <dgm:spPr/>
      <dgm:t>
        <a:bodyPr/>
        <a:lstStyle/>
        <a:p>
          <a:endParaRPr lang="zh-CN" altLang="en-US"/>
        </a:p>
      </dgm:t>
    </dgm:pt>
    <dgm:pt modelId="{D8440D5C-E4D3-4F00-929A-AD8120E6351C}">
      <dgm:prSet phldrT="[文本]"/>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zh-CN" altLang="en-US" dirty="0" smtClean="0"/>
            <a:t>逐年增长的用户数</a:t>
          </a:r>
          <a:endParaRPr lang="zh-CN" altLang="en-US" dirty="0"/>
        </a:p>
      </dgm:t>
    </dgm:pt>
    <dgm:pt modelId="{B2E0A7BD-F658-48E0-ADB4-8EDD8E3E2687}" type="parTrans" cxnId="{F06C3F24-5DEF-408A-A0B9-28FC72481BE2}">
      <dgm:prSet/>
      <dgm:spPr>
        <a:solidFill>
          <a:schemeClr val="accent4">
            <a:lumMod val="20000"/>
            <a:lumOff val="80000"/>
          </a:schemeClr>
        </a:solidFill>
      </dgm:spPr>
      <dgm:t>
        <a:bodyPr/>
        <a:lstStyle/>
        <a:p>
          <a:endParaRPr lang="zh-CN" altLang="en-US"/>
        </a:p>
      </dgm:t>
    </dgm:pt>
    <dgm:pt modelId="{304EE8D0-3100-4D1F-B533-82403F1305FE}" type="sibTrans" cxnId="{F06C3F24-5DEF-408A-A0B9-28FC72481BE2}">
      <dgm:prSet/>
      <dgm:spPr/>
      <dgm:t>
        <a:bodyPr/>
        <a:lstStyle/>
        <a:p>
          <a:endParaRPr lang="zh-CN" altLang="en-US"/>
        </a:p>
      </dgm:t>
    </dgm:pt>
    <dgm:pt modelId="{8E9BA1D3-CE9D-4973-91B7-E87F2A568F6C}">
      <dgm:prSet phldrT="[文本]"/>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zh-CN" altLang="en-US" dirty="0" smtClean="0"/>
            <a:t>超乎意料的设备数</a:t>
          </a:r>
          <a:endParaRPr lang="zh-CN" altLang="en-US" dirty="0"/>
        </a:p>
      </dgm:t>
    </dgm:pt>
    <dgm:pt modelId="{728CD490-3858-4CE3-AE22-239C0FE51DF1}" type="parTrans" cxnId="{D854720D-23E3-41C0-A7F2-BB535B7F6196}">
      <dgm:prSet/>
      <dgm:spPr>
        <a:solidFill>
          <a:schemeClr val="accent4">
            <a:lumMod val="20000"/>
            <a:lumOff val="80000"/>
          </a:schemeClr>
        </a:solidFill>
      </dgm:spPr>
      <dgm:t>
        <a:bodyPr/>
        <a:lstStyle/>
        <a:p>
          <a:endParaRPr lang="zh-CN" altLang="en-US"/>
        </a:p>
      </dgm:t>
    </dgm:pt>
    <dgm:pt modelId="{4FB4E738-F4F1-4278-AAB6-8B593C908EBF}" type="sibTrans" cxnId="{D854720D-23E3-41C0-A7F2-BB535B7F6196}">
      <dgm:prSet/>
      <dgm:spPr/>
      <dgm:t>
        <a:bodyPr/>
        <a:lstStyle/>
        <a:p>
          <a:endParaRPr lang="zh-CN" altLang="en-US"/>
        </a:p>
      </dgm:t>
    </dgm:pt>
    <dgm:pt modelId="{966E29B4-DDC2-42C6-A741-C878F3792390}" type="pres">
      <dgm:prSet presAssocID="{5ECC0E78-03CA-4728-B882-30176101B6FB}" presName="cycle" presStyleCnt="0">
        <dgm:presLayoutVars>
          <dgm:chMax val="1"/>
          <dgm:dir/>
          <dgm:animLvl val="ctr"/>
          <dgm:resizeHandles val="exact"/>
        </dgm:presLayoutVars>
      </dgm:prSet>
      <dgm:spPr/>
      <dgm:t>
        <a:bodyPr/>
        <a:lstStyle/>
        <a:p>
          <a:endParaRPr lang="zh-CN" altLang="en-US"/>
        </a:p>
      </dgm:t>
    </dgm:pt>
    <dgm:pt modelId="{39B27C1B-2944-42B9-AF98-C013678D1D62}" type="pres">
      <dgm:prSet presAssocID="{3C39C243-F07C-4D02-AB59-983C35138042}" presName="centerShape" presStyleLbl="node0" presStyleIdx="0" presStyleCnt="1"/>
      <dgm:spPr>
        <a:prstGeom prst="irregularSeal1">
          <a:avLst/>
        </a:prstGeom>
      </dgm:spPr>
      <dgm:t>
        <a:bodyPr/>
        <a:lstStyle/>
        <a:p>
          <a:endParaRPr lang="zh-CN" altLang="en-US"/>
        </a:p>
      </dgm:t>
    </dgm:pt>
    <dgm:pt modelId="{63593836-066E-4789-9646-E257EDD8B22A}" type="pres">
      <dgm:prSet presAssocID="{B2E0A7BD-F658-48E0-ADB4-8EDD8E3E2687}" presName="parTrans" presStyleLbl="bgSibTrans2D1" presStyleIdx="0" presStyleCnt="2"/>
      <dgm:spPr/>
      <dgm:t>
        <a:bodyPr/>
        <a:lstStyle/>
        <a:p>
          <a:endParaRPr lang="zh-CN" altLang="en-US"/>
        </a:p>
      </dgm:t>
    </dgm:pt>
    <dgm:pt modelId="{A5576DEE-0253-4A21-9AC2-34BB5195396B}" type="pres">
      <dgm:prSet presAssocID="{D8440D5C-E4D3-4F00-929A-AD8120E6351C}" presName="node" presStyleLbl="node1" presStyleIdx="0" presStyleCnt="2">
        <dgm:presLayoutVars>
          <dgm:bulletEnabled val="1"/>
        </dgm:presLayoutVars>
      </dgm:prSet>
      <dgm:spPr>
        <a:prstGeom prst="ellipse">
          <a:avLst/>
        </a:prstGeom>
      </dgm:spPr>
      <dgm:t>
        <a:bodyPr/>
        <a:lstStyle/>
        <a:p>
          <a:endParaRPr lang="zh-CN" altLang="en-US"/>
        </a:p>
      </dgm:t>
    </dgm:pt>
    <dgm:pt modelId="{F4CB9ECC-2106-4754-9393-6FC4C0FAB448}" type="pres">
      <dgm:prSet presAssocID="{728CD490-3858-4CE3-AE22-239C0FE51DF1}" presName="parTrans" presStyleLbl="bgSibTrans2D1" presStyleIdx="1" presStyleCnt="2" custLinFactNeighborX="-17173" custLinFactNeighborY="7544"/>
      <dgm:spPr/>
      <dgm:t>
        <a:bodyPr/>
        <a:lstStyle/>
        <a:p>
          <a:endParaRPr lang="zh-CN" altLang="en-US"/>
        </a:p>
      </dgm:t>
    </dgm:pt>
    <dgm:pt modelId="{1DA266C2-B003-4BD3-8DB6-352D4BEEF470}" type="pres">
      <dgm:prSet presAssocID="{8E9BA1D3-CE9D-4973-91B7-E87F2A568F6C}" presName="node" presStyleLbl="node1" presStyleIdx="1" presStyleCnt="2">
        <dgm:presLayoutVars>
          <dgm:bulletEnabled val="1"/>
        </dgm:presLayoutVars>
      </dgm:prSet>
      <dgm:spPr>
        <a:prstGeom prst="ellipse">
          <a:avLst/>
        </a:prstGeom>
      </dgm:spPr>
      <dgm:t>
        <a:bodyPr/>
        <a:lstStyle/>
        <a:p>
          <a:endParaRPr lang="zh-CN" altLang="en-US"/>
        </a:p>
      </dgm:t>
    </dgm:pt>
  </dgm:ptLst>
  <dgm:cxnLst>
    <dgm:cxn modelId="{F06C3F24-5DEF-408A-A0B9-28FC72481BE2}" srcId="{3C39C243-F07C-4D02-AB59-983C35138042}" destId="{D8440D5C-E4D3-4F00-929A-AD8120E6351C}" srcOrd="0" destOrd="0" parTransId="{B2E0A7BD-F658-48E0-ADB4-8EDD8E3E2687}" sibTransId="{304EE8D0-3100-4D1F-B533-82403F1305FE}"/>
    <dgm:cxn modelId="{FE18237A-0ECE-4046-BF61-ABC1501E37B8}" type="presOf" srcId="{B2E0A7BD-F658-48E0-ADB4-8EDD8E3E2687}" destId="{63593836-066E-4789-9646-E257EDD8B22A}" srcOrd="0" destOrd="0" presId="urn:microsoft.com/office/officeart/2005/8/layout/radial4"/>
    <dgm:cxn modelId="{F77B03D1-9758-44B9-AAFF-15A64CE0E5A1}" type="presOf" srcId="{D8440D5C-E4D3-4F00-929A-AD8120E6351C}" destId="{A5576DEE-0253-4A21-9AC2-34BB5195396B}" srcOrd="0" destOrd="0" presId="urn:microsoft.com/office/officeart/2005/8/layout/radial4"/>
    <dgm:cxn modelId="{D854720D-23E3-41C0-A7F2-BB535B7F6196}" srcId="{3C39C243-F07C-4D02-AB59-983C35138042}" destId="{8E9BA1D3-CE9D-4973-91B7-E87F2A568F6C}" srcOrd="1" destOrd="0" parTransId="{728CD490-3858-4CE3-AE22-239C0FE51DF1}" sibTransId="{4FB4E738-F4F1-4278-AAB6-8B593C908EBF}"/>
    <dgm:cxn modelId="{A2CB3295-9687-4DD7-8E80-ECC35AB4EE1F}" type="presOf" srcId="{5ECC0E78-03CA-4728-B882-30176101B6FB}" destId="{966E29B4-DDC2-42C6-A741-C878F3792390}" srcOrd="0" destOrd="0" presId="urn:microsoft.com/office/officeart/2005/8/layout/radial4"/>
    <dgm:cxn modelId="{37F8FBC5-6847-4BC8-B0FB-A2B11390A595}" srcId="{5ECC0E78-03CA-4728-B882-30176101B6FB}" destId="{3C39C243-F07C-4D02-AB59-983C35138042}" srcOrd="0" destOrd="0" parTransId="{111B818A-CEF6-4E8C-8FD1-EDCF5F175072}" sibTransId="{122AADA7-164E-4735-A015-834B8BF1AEFC}"/>
    <dgm:cxn modelId="{01D27D40-3341-4380-8F55-7BE6E50B97ED}" type="presOf" srcId="{728CD490-3858-4CE3-AE22-239C0FE51DF1}" destId="{F4CB9ECC-2106-4754-9393-6FC4C0FAB448}" srcOrd="0" destOrd="0" presId="urn:microsoft.com/office/officeart/2005/8/layout/radial4"/>
    <dgm:cxn modelId="{41BC091E-136B-4D43-A9D0-10A048D1E280}" type="presOf" srcId="{3C39C243-F07C-4D02-AB59-983C35138042}" destId="{39B27C1B-2944-42B9-AF98-C013678D1D62}" srcOrd="0" destOrd="0" presId="urn:microsoft.com/office/officeart/2005/8/layout/radial4"/>
    <dgm:cxn modelId="{80BAED3D-65EC-4561-A176-F5963C40CC2D}" type="presOf" srcId="{8E9BA1D3-CE9D-4973-91B7-E87F2A568F6C}" destId="{1DA266C2-B003-4BD3-8DB6-352D4BEEF470}" srcOrd="0" destOrd="0" presId="urn:microsoft.com/office/officeart/2005/8/layout/radial4"/>
    <dgm:cxn modelId="{373AC189-27F3-45F4-AA88-FD959364B902}" type="presParOf" srcId="{966E29B4-DDC2-42C6-A741-C878F3792390}" destId="{39B27C1B-2944-42B9-AF98-C013678D1D62}" srcOrd="0" destOrd="0" presId="urn:microsoft.com/office/officeart/2005/8/layout/radial4"/>
    <dgm:cxn modelId="{83473205-BB16-4F1D-9B55-0AE927A71C63}" type="presParOf" srcId="{966E29B4-DDC2-42C6-A741-C878F3792390}" destId="{63593836-066E-4789-9646-E257EDD8B22A}" srcOrd="1" destOrd="0" presId="urn:microsoft.com/office/officeart/2005/8/layout/radial4"/>
    <dgm:cxn modelId="{00C66778-E634-4D16-BFC0-18CBF2C9ED31}" type="presParOf" srcId="{966E29B4-DDC2-42C6-A741-C878F3792390}" destId="{A5576DEE-0253-4A21-9AC2-34BB5195396B}" srcOrd="2" destOrd="0" presId="urn:microsoft.com/office/officeart/2005/8/layout/radial4"/>
    <dgm:cxn modelId="{6206CB10-4694-487A-BCDE-3573C9B29C50}" type="presParOf" srcId="{966E29B4-DDC2-42C6-A741-C878F3792390}" destId="{F4CB9ECC-2106-4754-9393-6FC4C0FAB448}" srcOrd="3" destOrd="0" presId="urn:microsoft.com/office/officeart/2005/8/layout/radial4"/>
    <dgm:cxn modelId="{F11CEB48-9D53-48F8-A3F2-FF3ABDE36315}" type="presParOf" srcId="{966E29B4-DDC2-42C6-A741-C878F3792390}" destId="{1DA266C2-B003-4BD3-8DB6-352D4BEEF470}"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C0E78-03CA-4728-B882-30176101B6F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3C39C243-F07C-4D02-AB59-983C35138042}">
      <dgm:prSet phldrT="[文本]"/>
      <dgm:spPr>
        <a:solidFill>
          <a:srgbClr val="C00000"/>
        </a:solidFill>
      </dgm:spPr>
      <dgm:t>
        <a:bodyPr/>
        <a:lstStyle/>
        <a:p>
          <a:r>
            <a:rPr lang="zh-CN" altLang="en-US" dirty="0" smtClean="0"/>
            <a:t>数据种类多</a:t>
          </a:r>
          <a:endParaRPr lang="zh-CN" altLang="en-US" dirty="0"/>
        </a:p>
      </dgm:t>
    </dgm:pt>
    <dgm:pt modelId="{111B818A-CEF6-4E8C-8FD1-EDCF5F175072}" type="parTrans" cxnId="{37F8FBC5-6847-4BC8-B0FB-A2B11390A595}">
      <dgm:prSet/>
      <dgm:spPr/>
      <dgm:t>
        <a:bodyPr/>
        <a:lstStyle/>
        <a:p>
          <a:endParaRPr lang="zh-CN" altLang="en-US"/>
        </a:p>
      </dgm:t>
    </dgm:pt>
    <dgm:pt modelId="{122AADA7-164E-4735-A015-834B8BF1AEFC}" type="sibTrans" cxnId="{37F8FBC5-6847-4BC8-B0FB-A2B11390A595}">
      <dgm:prSet/>
      <dgm:spPr/>
      <dgm:t>
        <a:bodyPr/>
        <a:lstStyle/>
        <a:p>
          <a:endParaRPr lang="zh-CN" altLang="en-US"/>
        </a:p>
      </dgm:t>
    </dgm:pt>
    <dgm:pt modelId="{D8440D5C-E4D3-4F00-929A-AD8120E6351C}">
      <dgm:prSet phldrT="[文本]"/>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zh-CN" altLang="en-US" dirty="0" smtClean="0"/>
            <a:t>文本、语音</a:t>
          </a:r>
          <a:endParaRPr lang="zh-CN" altLang="en-US" dirty="0"/>
        </a:p>
      </dgm:t>
    </dgm:pt>
    <dgm:pt modelId="{B2E0A7BD-F658-48E0-ADB4-8EDD8E3E2687}" type="parTrans" cxnId="{F06C3F24-5DEF-408A-A0B9-28FC72481BE2}">
      <dgm:prSet/>
      <dgm:spPr>
        <a:solidFill>
          <a:schemeClr val="accent4">
            <a:lumMod val="20000"/>
            <a:lumOff val="80000"/>
          </a:schemeClr>
        </a:solidFill>
      </dgm:spPr>
      <dgm:t>
        <a:bodyPr/>
        <a:lstStyle/>
        <a:p>
          <a:endParaRPr lang="zh-CN" altLang="en-US"/>
        </a:p>
      </dgm:t>
    </dgm:pt>
    <dgm:pt modelId="{304EE8D0-3100-4D1F-B533-82403F1305FE}" type="sibTrans" cxnId="{F06C3F24-5DEF-408A-A0B9-28FC72481BE2}">
      <dgm:prSet/>
      <dgm:spPr/>
      <dgm:t>
        <a:bodyPr/>
        <a:lstStyle/>
        <a:p>
          <a:endParaRPr lang="zh-CN" altLang="en-US"/>
        </a:p>
      </dgm:t>
    </dgm:pt>
    <dgm:pt modelId="{8E9BA1D3-CE9D-4973-91B7-E87F2A568F6C}">
      <dgm:prSet phldrT="[文本]"/>
      <dgm:sp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dgm:spPr>
      <dgm:t>
        <a:bodyPr/>
        <a:lstStyle/>
        <a:p>
          <a:r>
            <a:rPr lang="zh-CN" altLang="en-US" dirty="0" smtClean="0"/>
            <a:t>图片、视频</a:t>
          </a:r>
          <a:endParaRPr lang="zh-CN" altLang="en-US" dirty="0"/>
        </a:p>
      </dgm:t>
    </dgm:pt>
    <dgm:pt modelId="{728CD490-3858-4CE3-AE22-239C0FE51DF1}" type="parTrans" cxnId="{D854720D-23E3-41C0-A7F2-BB535B7F6196}">
      <dgm:prSet/>
      <dgm:spPr>
        <a:solidFill>
          <a:schemeClr val="accent4">
            <a:lumMod val="20000"/>
            <a:lumOff val="80000"/>
          </a:schemeClr>
        </a:solidFill>
      </dgm:spPr>
      <dgm:t>
        <a:bodyPr/>
        <a:lstStyle/>
        <a:p>
          <a:endParaRPr lang="zh-CN" altLang="en-US"/>
        </a:p>
      </dgm:t>
    </dgm:pt>
    <dgm:pt modelId="{4FB4E738-F4F1-4278-AAB6-8B593C908EBF}" type="sibTrans" cxnId="{D854720D-23E3-41C0-A7F2-BB535B7F6196}">
      <dgm:prSet/>
      <dgm:spPr/>
      <dgm:t>
        <a:bodyPr/>
        <a:lstStyle/>
        <a:p>
          <a:endParaRPr lang="zh-CN" altLang="en-US"/>
        </a:p>
      </dgm:t>
    </dgm:pt>
    <dgm:pt modelId="{966E29B4-DDC2-42C6-A741-C878F3792390}" type="pres">
      <dgm:prSet presAssocID="{5ECC0E78-03CA-4728-B882-30176101B6FB}" presName="cycle" presStyleCnt="0">
        <dgm:presLayoutVars>
          <dgm:chMax val="1"/>
          <dgm:dir/>
          <dgm:animLvl val="ctr"/>
          <dgm:resizeHandles val="exact"/>
        </dgm:presLayoutVars>
      </dgm:prSet>
      <dgm:spPr/>
      <dgm:t>
        <a:bodyPr/>
        <a:lstStyle/>
        <a:p>
          <a:endParaRPr lang="zh-CN" altLang="en-US"/>
        </a:p>
      </dgm:t>
    </dgm:pt>
    <dgm:pt modelId="{39B27C1B-2944-42B9-AF98-C013678D1D62}" type="pres">
      <dgm:prSet presAssocID="{3C39C243-F07C-4D02-AB59-983C35138042}" presName="centerShape" presStyleLbl="node0" presStyleIdx="0" presStyleCnt="1"/>
      <dgm:spPr>
        <a:prstGeom prst="irregularSeal1">
          <a:avLst/>
        </a:prstGeom>
      </dgm:spPr>
      <dgm:t>
        <a:bodyPr/>
        <a:lstStyle/>
        <a:p>
          <a:endParaRPr lang="zh-CN" altLang="en-US"/>
        </a:p>
      </dgm:t>
    </dgm:pt>
    <dgm:pt modelId="{63593836-066E-4789-9646-E257EDD8B22A}" type="pres">
      <dgm:prSet presAssocID="{B2E0A7BD-F658-48E0-ADB4-8EDD8E3E2687}" presName="parTrans" presStyleLbl="bgSibTrans2D1" presStyleIdx="0" presStyleCnt="2"/>
      <dgm:spPr/>
      <dgm:t>
        <a:bodyPr/>
        <a:lstStyle/>
        <a:p>
          <a:endParaRPr lang="zh-CN" altLang="en-US"/>
        </a:p>
      </dgm:t>
    </dgm:pt>
    <dgm:pt modelId="{A5576DEE-0253-4A21-9AC2-34BB5195396B}" type="pres">
      <dgm:prSet presAssocID="{D8440D5C-E4D3-4F00-929A-AD8120E6351C}" presName="node" presStyleLbl="node1" presStyleIdx="0" presStyleCnt="2">
        <dgm:presLayoutVars>
          <dgm:bulletEnabled val="1"/>
        </dgm:presLayoutVars>
      </dgm:prSet>
      <dgm:spPr>
        <a:prstGeom prst="ellipse">
          <a:avLst/>
        </a:prstGeom>
      </dgm:spPr>
      <dgm:t>
        <a:bodyPr/>
        <a:lstStyle/>
        <a:p>
          <a:endParaRPr lang="zh-CN" altLang="en-US"/>
        </a:p>
      </dgm:t>
    </dgm:pt>
    <dgm:pt modelId="{F4CB9ECC-2106-4754-9393-6FC4C0FAB448}" type="pres">
      <dgm:prSet presAssocID="{728CD490-3858-4CE3-AE22-239C0FE51DF1}" presName="parTrans" presStyleLbl="bgSibTrans2D1" presStyleIdx="1" presStyleCnt="2" custLinFactNeighborX="-17173" custLinFactNeighborY="7544"/>
      <dgm:spPr/>
      <dgm:t>
        <a:bodyPr/>
        <a:lstStyle/>
        <a:p>
          <a:endParaRPr lang="zh-CN" altLang="en-US"/>
        </a:p>
      </dgm:t>
    </dgm:pt>
    <dgm:pt modelId="{1DA266C2-B003-4BD3-8DB6-352D4BEEF470}" type="pres">
      <dgm:prSet presAssocID="{8E9BA1D3-CE9D-4973-91B7-E87F2A568F6C}" presName="node" presStyleLbl="node1" presStyleIdx="1" presStyleCnt="2">
        <dgm:presLayoutVars>
          <dgm:bulletEnabled val="1"/>
        </dgm:presLayoutVars>
      </dgm:prSet>
      <dgm:spPr>
        <a:prstGeom prst="ellipse">
          <a:avLst/>
        </a:prstGeom>
      </dgm:spPr>
      <dgm:t>
        <a:bodyPr/>
        <a:lstStyle/>
        <a:p>
          <a:endParaRPr lang="zh-CN" altLang="en-US"/>
        </a:p>
      </dgm:t>
    </dgm:pt>
  </dgm:ptLst>
  <dgm:cxnLst>
    <dgm:cxn modelId="{F06C3F24-5DEF-408A-A0B9-28FC72481BE2}" srcId="{3C39C243-F07C-4D02-AB59-983C35138042}" destId="{D8440D5C-E4D3-4F00-929A-AD8120E6351C}" srcOrd="0" destOrd="0" parTransId="{B2E0A7BD-F658-48E0-ADB4-8EDD8E3E2687}" sibTransId="{304EE8D0-3100-4D1F-B533-82403F1305FE}"/>
    <dgm:cxn modelId="{FE18237A-0ECE-4046-BF61-ABC1501E37B8}" type="presOf" srcId="{B2E0A7BD-F658-48E0-ADB4-8EDD8E3E2687}" destId="{63593836-066E-4789-9646-E257EDD8B22A}" srcOrd="0" destOrd="0" presId="urn:microsoft.com/office/officeart/2005/8/layout/radial4"/>
    <dgm:cxn modelId="{F77B03D1-9758-44B9-AAFF-15A64CE0E5A1}" type="presOf" srcId="{D8440D5C-E4D3-4F00-929A-AD8120E6351C}" destId="{A5576DEE-0253-4A21-9AC2-34BB5195396B}" srcOrd="0" destOrd="0" presId="urn:microsoft.com/office/officeart/2005/8/layout/radial4"/>
    <dgm:cxn modelId="{D854720D-23E3-41C0-A7F2-BB535B7F6196}" srcId="{3C39C243-F07C-4D02-AB59-983C35138042}" destId="{8E9BA1D3-CE9D-4973-91B7-E87F2A568F6C}" srcOrd="1" destOrd="0" parTransId="{728CD490-3858-4CE3-AE22-239C0FE51DF1}" sibTransId="{4FB4E738-F4F1-4278-AAB6-8B593C908EBF}"/>
    <dgm:cxn modelId="{A2CB3295-9687-4DD7-8E80-ECC35AB4EE1F}" type="presOf" srcId="{5ECC0E78-03CA-4728-B882-30176101B6FB}" destId="{966E29B4-DDC2-42C6-A741-C878F3792390}" srcOrd="0" destOrd="0" presId="urn:microsoft.com/office/officeart/2005/8/layout/radial4"/>
    <dgm:cxn modelId="{37F8FBC5-6847-4BC8-B0FB-A2B11390A595}" srcId="{5ECC0E78-03CA-4728-B882-30176101B6FB}" destId="{3C39C243-F07C-4D02-AB59-983C35138042}" srcOrd="0" destOrd="0" parTransId="{111B818A-CEF6-4E8C-8FD1-EDCF5F175072}" sibTransId="{122AADA7-164E-4735-A015-834B8BF1AEFC}"/>
    <dgm:cxn modelId="{01D27D40-3341-4380-8F55-7BE6E50B97ED}" type="presOf" srcId="{728CD490-3858-4CE3-AE22-239C0FE51DF1}" destId="{F4CB9ECC-2106-4754-9393-6FC4C0FAB448}" srcOrd="0" destOrd="0" presId="urn:microsoft.com/office/officeart/2005/8/layout/radial4"/>
    <dgm:cxn modelId="{41BC091E-136B-4D43-A9D0-10A048D1E280}" type="presOf" srcId="{3C39C243-F07C-4D02-AB59-983C35138042}" destId="{39B27C1B-2944-42B9-AF98-C013678D1D62}" srcOrd="0" destOrd="0" presId="urn:microsoft.com/office/officeart/2005/8/layout/radial4"/>
    <dgm:cxn modelId="{80BAED3D-65EC-4561-A176-F5963C40CC2D}" type="presOf" srcId="{8E9BA1D3-CE9D-4973-91B7-E87F2A568F6C}" destId="{1DA266C2-B003-4BD3-8DB6-352D4BEEF470}" srcOrd="0" destOrd="0" presId="urn:microsoft.com/office/officeart/2005/8/layout/radial4"/>
    <dgm:cxn modelId="{373AC189-27F3-45F4-AA88-FD959364B902}" type="presParOf" srcId="{966E29B4-DDC2-42C6-A741-C878F3792390}" destId="{39B27C1B-2944-42B9-AF98-C013678D1D62}" srcOrd="0" destOrd="0" presId="urn:microsoft.com/office/officeart/2005/8/layout/radial4"/>
    <dgm:cxn modelId="{83473205-BB16-4F1D-9B55-0AE927A71C63}" type="presParOf" srcId="{966E29B4-DDC2-42C6-A741-C878F3792390}" destId="{63593836-066E-4789-9646-E257EDD8B22A}" srcOrd="1" destOrd="0" presId="urn:microsoft.com/office/officeart/2005/8/layout/radial4"/>
    <dgm:cxn modelId="{00C66778-E634-4D16-BFC0-18CBF2C9ED31}" type="presParOf" srcId="{966E29B4-DDC2-42C6-A741-C878F3792390}" destId="{A5576DEE-0253-4A21-9AC2-34BB5195396B}" srcOrd="2" destOrd="0" presId="urn:microsoft.com/office/officeart/2005/8/layout/radial4"/>
    <dgm:cxn modelId="{6206CB10-4694-487A-BCDE-3573C9B29C50}" type="presParOf" srcId="{966E29B4-DDC2-42C6-A741-C878F3792390}" destId="{F4CB9ECC-2106-4754-9393-6FC4C0FAB448}" srcOrd="3" destOrd="0" presId="urn:microsoft.com/office/officeart/2005/8/layout/radial4"/>
    <dgm:cxn modelId="{F11CEB48-9D53-48F8-A3F2-FF3ABDE36315}" type="presParOf" srcId="{966E29B4-DDC2-42C6-A741-C878F3792390}" destId="{1DA266C2-B003-4BD3-8DB6-352D4BEEF470}" srcOrd="4" destOrd="0" presId="urn:microsoft.com/office/officeart/2005/8/layout/radial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D85E2C-EDC3-4C29-A568-CBAD2E3D31D3}" type="doc">
      <dgm:prSet loTypeId="urn:microsoft.com/office/officeart/2008/layout/VerticalCurvedList" loCatId="list" qsTypeId="urn:microsoft.com/office/officeart/2005/8/quickstyle/simple1" qsCatId="simple" csTypeId="urn:microsoft.com/office/officeart/2005/8/colors/accent2_5" csCatId="accent2" phldr="1"/>
      <dgm:spPr/>
      <dgm:t>
        <a:bodyPr/>
        <a:lstStyle/>
        <a:p>
          <a:endParaRPr lang="zh-CN" altLang="en-US"/>
        </a:p>
      </dgm:t>
    </dgm:pt>
    <dgm:pt modelId="{E3631206-ADB1-4A8D-933A-AE793F366F2B}">
      <dgm:prSet phldrT="[文本]"/>
      <dgm:spPr/>
      <dgm:t>
        <a:bodyPr/>
        <a:lstStyle/>
        <a:p>
          <a:r>
            <a:rPr lang="zh-CN" altLang="en-US" dirty="0" smtClean="0">
              <a:solidFill>
                <a:schemeClr val="tx1"/>
              </a:solidFill>
            </a:rPr>
            <a:t>只考虑了数据的特征，而没有结合数据的类别信息。</a:t>
          </a:r>
          <a:endParaRPr lang="zh-CN" altLang="en-US" dirty="0">
            <a:solidFill>
              <a:schemeClr val="tx1"/>
            </a:solidFill>
          </a:endParaRPr>
        </a:p>
      </dgm:t>
    </dgm:pt>
    <dgm:pt modelId="{CE865A03-6771-42D2-833E-14F438FC4E5F}" type="parTrans" cxnId="{0B4A2E1A-7651-4464-897D-394C5C6BBCC7}">
      <dgm:prSet/>
      <dgm:spPr/>
      <dgm:t>
        <a:bodyPr/>
        <a:lstStyle/>
        <a:p>
          <a:endParaRPr lang="zh-CN" altLang="en-US"/>
        </a:p>
      </dgm:t>
    </dgm:pt>
    <dgm:pt modelId="{49D0816C-A6C2-446D-8695-06A768CF7955}" type="sibTrans" cxnId="{0B4A2E1A-7651-4464-897D-394C5C6BBCC7}">
      <dgm:prSet/>
      <dgm:spPr/>
      <dgm:t>
        <a:bodyPr/>
        <a:lstStyle/>
        <a:p>
          <a:endParaRPr lang="zh-CN" altLang="en-US"/>
        </a:p>
      </dgm:t>
    </dgm:pt>
    <dgm:pt modelId="{1CF7F5BE-1907-4BF7-B00C-FFDCBAC793E3}">
      <dgm:prSet phldrT="[文本]"/>
      <dgm:spPr/>
      <dgm:t>
        <a:bodyPr/>
        <a:lstStyle/>
        <a:p>
          <a:r>
            <a:rPr lang="zh-CN" altLang="en-US" dirty="0" smtClean="0">
              <a:solidFill>
                <a:schemeClr val="tx1"/>
              </a:solidFill>
            </a:rPr>
            <a:t>单纯地只考虑整体的性质，而忽略了局部的性质。</a:t>
          </a:r>
          <a:endParaRPr lang="zh-CN" altLang="en-US" dirty="0">
            <a:solidFill>
              <a:schemeClr val="tx1"/>
            </a:solidFill>
          </a:endParaRPr>
        </a:p>
      </dgm:t>
    </dgm:pt>
    <dgm:pt modelId="{5A66F188-063C-49EB-855F-58D8B7899D5C}" type="parTrans" cxnId="{A08B6D06-1F61-4297-A07D-1179344A6A2F}">
      <dgm:prSet/>
      <dgm:spPr/>
      <dgm:t>
        <a:bodyPr/>
        <a:lstStyle/>
        <a:p>
          <a:endParaRPr lang="zh-CN" altLang="en-US"/>
        </a:p>
      </dgm:t>
    </dgm:pt>
    <dgm:pt modelId="{062C7336-5194-4D1F-B592-E70F400DEAA1}" type="sibTrans" cxnId="{A08B6D06-1F61-4297-A07D-1179344A6A2F}">
      <dgm:prSet/>
      <dgm:spPr/>
      <dgm:t>
        <a:bodyPr/>
        <a:lstStyle/>
        <a:p>
          <a:endParaRPr lang="zh-CN" altLang="en-US"/>
        </a:p>
      </dgm:t>
    </dgm:pt>
    <dgm:pt modelId="{FAF3F2E9-89D4-4287-AAC9-1AAF530FD3E7}">
      <dgm:prSet phldrT="[文本]"/>
      <dgm:spPr/>
      <dgm:t>
        <a:bodyPr/>
        <a:lstStyle/>
        <a:p>
          <a:r>
            <a:rPr lang="zh-CN" altLang="en-US" dirty="0" smtClean="0">
              <a:solidFill>
                <a:schemeClr val="tx1"/>
              </a:solidFill>
            </a:rPr>
            <a:t>对于距离的度量比较单一，未验证其他的距离度量方式。 </a:t>
          </a:r>
          <a:endParaRPr lang="zh-CN" altLang="en-US" dirty="0">
            <a:solidFill>
              <a:schemeClr val="tx1"/>
            </a:solidFill>
          </a:endParaRPr>
        </a:p>
      </dgm:t>
    </dgm:pt>
    <dgm:pt modelId="{CA624054-65B7-418E-9127-F52296DB674D}" type="parTrans" cxnId="{B5511C49-89ED-4D7D-9B0B-7C0A9D856BA0}">
      <dgm:prSet/>
      <dgm:spPr/>
      <dgm:t>
        <a:bodyPr/>
        <a:lstStyle/>
        <a:p>
          <a:endParaRPr lang="zh-CN" altLang="en-US"/>
        </a:p>
      </dgm:t>
    </dgm:pt>
    <dgm:pt modelId="{153BF75F-DF2C-4574-9303-98A1A7C5F564}" type="sibTrans" cxnId="{B5511C49-89ED-4D7D-9B0B-7C0A9D856BA0}">
      <dgm:prSet/>
      <dgm:spPr/>
      <dgm:t>
        <a:bodyPr/>
        <a:lstStyle/>
        <a:p>
          <a:endParaRPr lang="zh-CN" altLang="en-US"/>
        </a:p>
      </dgm:t>
    </dgm:pt>
    <dgm:pt modelId="{2E697A8B-15FB-4637-ABA4-D6D2E3B49166}" type="pres">
      <dgm:prSet presAssocID="{5BD85E2C-EDC3-4C29-A568-CBAD2E3D31D3}" presName="Name0" presStyleCnt="0">
        <dgm:presLayoutVars>
          <dgm:chMax val="7"/>
          <dgm:chPref val="7"/>
          <dgm:dir/>
        </dgm:presLayoutVars>
      </dgm:prSet>
      <dgm:spPr/>
      <dgm:t>
        <a:bodyPr/>
        <a:lstStyle/>
        <a:p>
          <a:endParaRPr lang="zh-CN" altLang="en-US"/>
        </a:p>
      </dgm:t>
    </dgm:pt>
    <dgm:pt modelId="{367ABC61-405E-47E8-B86F-E61566787B65}" type="pres">
      <dgm:prSet presAssocID="{5BD85E2C-EDC3-4C29-A568-CBAD2E3D31D3}" presName="Name1" presStyleCnt="0"/>
      <dgm:spPr/>
    </dgm:pt>
    <dgm:pt modelId="{9C7B4ED8-089B-4D19-AFDF-B6B7B3DF3FDF}" type="pres">
      <dgm:prSet presAssocID="{5BD85E2C-EDC3-4C29-A568-CBAD2E3D31D3}" presName="cycle" presStyleCnt="0"/>
      <dgm:spPr/>
    </dgm:pt>
    <dgm:pt modelId="{7D14DAF6-69D1-4707-A6FC-8B5A9A8E12F1}" type="pres">
      <dgm:prSet presAssocID="{5BD85E2C-EDC3-4C29-A568-CBAD2E3D31D3}" presName="srcNode" presStyleLbl="node1" presStyleIdx="0" presStyleCnt="3"/>
      <dgm:spPr/>
    </dgm:pt>
    <dgm:pt modelId="{3FDDB637-DE9C-4C55-9F14-5B5495A05B96}" type="pres">
      <dgm:prSet presAssocID="{5BD85E2C-EDC3-4C29-A568-CBAD2E3D31D3}" presName="conn" presStyleLbl="parChTrans1D2" presStyleIdx="0" presStyleCnt="1"/>
      <dgm:spPr/>
      <dgm:t>
        <a:bodyPr/>
        <a:lstStyle/>
        <a:p>
          <a:endParaRPr lang="zh-CN" altLang="en-US"/>
        </a:p>
      </dgm:t>
    </dgm:pt>
    <dgm:pt modelId="{6AE2B57C-D023-42A6-8729-DCF4030042FE}" type="pres">
      <dgm:prSet presAssocID="{5BD85E2C-EDC3-4C29-A568-CBAD2E3D31D3}" presName="extraNode" presStyleLbl="node1" presStyleIdx="0" presStyleCnt="3"/>
      <dgm:spPr/>
    </dgm:pt>
    <dgm:pt modelId="{FAB58C89-D3AD-4F96-94ED-E28D08F11618}" type="pres">
      <dgm:prSet presAssocID="{5BD85E2C-EDC3-4C29-A568-CBAD2E3D31D3}" presName="dstNode" presStyleLbl="node1" presStyleIdx="0" presStyleCnt="3"/>
      <dgm:spPr/>
    </dgm:pt>
    <dgm:pt modelId="{D42B8A51-924A-4333-9E77-71334D13A412}" type="pres">
      <dgm:prSet presAssocID="{E3631206-ADB1-4A8D-933A-AE793F366F2B}" presName="text_1" presStyleLbl="node1" presStyleIdx="0" presStyleCnt="3">
        <dgm:presLayoutVars>
          <dgm:bulletEnabled val="1"/>
        </dgm:presLayoutVars>
      </dgm:prSet>
      <dgm:spPr/>
      <dgm:t>
        <a:bodyPr/>
        <a:lstStyle/>
        <a:p>
          <a:endParaRPr lang="zh-CN" altLang="en-US"/>
        </a:p>
      </dgm:t>
    </dgm:pt>
    <dgm:pt modelId="{6BC026F9-77C8-4EC5-AFD8-501BBE783F48}" type="pres">
      <dgm:prSet presAssocID="{E3631206-ADB1-4A8D-933A-AE793F366F2B}" presName="accent_1" presStyleCnt="0"/>
      <dgm:spPr/>
    </dgm:pt>
    <dgm:pt modelId="{1D573FE7-ECBD-41DB-874B-3B4D34E6355F}" type="pres">
      <dgm:prSet presAssocID="{E3631206-ADB1-4A8D-933A-AE793F366F2B}" presName="accentRepeatNode" presStyleLbl="solidFgAcc1" presStyleIdx="0" presStyleCnt="3"/>
      <dgm:spPr/>
    </dgm:pt>
    <dgm:pt modelId="{273A3E69-DC81-47F4-8DEF-1B7722CA417C}" type="pres">
      <dgm:prSet presAssocID="{1CF7F5BE-1907-4BF7-B00C-FFDCBAC793E3}" presName="text_2" presStyleLbl="node1" presStyleIdx="1" presStyleCnt="3">
        <dgm:presLayoutVars>
          <dgm:bulletEnabled val="1"/>
        </dgm:presLayoutVars>
      </dgm:prSet>
      <dgm:spPr/>
      <dgm:t>
        <a:bodyPr/>
        <a:lstStyle/>
        <a:p>
          <a:endParaRPr lang="zh-CN" altLang="en-US"/>
        </a:p>
      </dgm:t>
    </dgm:pt>
    <dgm:pt modelId="{00065A2F-A572-4ED1-B8E8-C99FA5433A24}" type="pres">
      <dgm:prSet presAssocID="{1CF7F5BE-1907-4BF7-B00C-FFDCBAC793E3}" presName="accent_2" presStyleCnt="0"/>
      <dgm:spPr/>
    </dgm:pt>
    <dgm:pt modelId="{1C65A911-A51F-4FD5-B850-1BC065D6ED37}" type="pres">
      <dgm:prSet presAssocID="{1CF7F5BE-1907-4BF7-B00C-FFDCBAC793E3}" presName="accentRepeatNode" presStyleLbl="solidFgAcc1" presStyleIdx="1" presStyleCnt="3"/>
      <dgm:spPr/>
    </dgm:pt>
    <dgm:pt modelId="{C172C6D7-EBC6-4B21-8F44-E2EF2BB302D1}" type="pres">
      <dgm:prSet presAssocID="{FAF3F2E9-89D4-4287-AAC9-1AAF530FD3E7}" presName="text_3" presStyleLbl="node1" presStyleIdx="2" presStyleCnt="3">
        <dgm:presLayoutVars>
          <dgm:bulletEnabled val="1"/>
        </dgm:presLayoutVars>
      </dgm:prSet>
      <dgm:spPr/>
      <dgm:t>
        <a:bodyPr/>
        <a:lstStyle/>
        <a:p>
          <a:endParaRPr lang="zh-CN" altLang="en-US"/>
        </a:p>
      </dgm:t>
    </dgm:pt>
    <dgm:pt modelId="{7944CCCC-7692-4D5B-835D-38343DB50B31}" type="pres">
      <dgm:prSet presAssocID="{FAF3F2E9-89D4-4287-AAC9-1AAF530FD3E7}" presName="accent_3" presStyleCnt="0"/>
      <dgm:spPr/>
    </dgm:pt>
    <dgm:pt modelId="{098BCE01-8DB1-4327-BF7F-ED67BB6F9DF8}" type="pres">
      <dgm:prSet presAssocID="{FAF3F2E9-89D4-4287-AAC9-1AAF530FD3E7}" presName="accentRepeatNode" presStyleLbl="solidFgAcc1" presStyleIdx="2" presStyleCnt="3"/>
      <dgm:spPr/>
    </dgm:pt>
  </dgm:ptLst>
  <dgm:cxnLst>
    <dgm:cxn modelId="{93212951-1861-4DAD-AD9C-D0B5554B743B}" type="presOf" srcId="{1CF7F5BE-1907-4BF7-B00C-FFDCBAC793E3}" destId="{273A3E69-DC81-47F4-8DEF-1B7722CA417C}" srcOrd="0" destOrd="0" presId="urn:microsoft.com/office/officeart/2008/layout/VerticalCurvedList"/>
    <dgm:cxn modelId="{1B77931C-3FAE-42EC-B250-89EC1A6EA9DB}" type="presOf" srcId="{FAF3F2E9-89D4-4287-AAC9-1AAF530FD3E7}" destId="{C172C6D7-EBC6-4B21-8F44-E2EF2BB302D1}" srcOrd="0" destOrd="0" presId="urn:microsoft.com/office/officeart/2008/layout/VerticalCurvedList"/>
    <dgm:cxn modelId="{A08B6D06-1F61-4297-A07D-1179344A6A2F}" srcId="{5BD85E2C-EDC3-4C29-A568-CBAD2E3D31D3}" destId="{1CF7F5BE-1907-4BF7-B00C-FFDCBAC793E3}" srcOrd="1" destOrd="0" parTransId="{5A66F188-063C-49EB-855F-58D8B7899D5C}" sibTransId="{062C7336-5194-4D1F-B592-E70F400DEAA1}"/>
    <dgm:cxn modelId="{E17B3EC6-928D-45DF-8383-ED94AC149AD7}" type="presOf" srcId="{E3631206-ADB1-4A8D-933A-AE793F366F2B}" destId="{D42B8A51-924A-4333-9E77-71334D13A412}" srcOrd="0" destOrd="0" presId="urn:microsoft.com/office/officeart/2008/layout/VerticalCurvedList"/>
    <dgm:cxn modelId="{792C0DC4-BF98-45FB-81BE-F7BA81C8E0E2}" type="presOf" srcId="{49D0816C-A6C2-446D-8695-06A768CF7955}" destId="{3FDDB637-DE9C-4C55-9F14-5B5495A05B96}" srcOrd="0" destOrd="0" presId="urn:microsoft.com/office/officeart/2008/layout/VerticalCurvedList"/>
    <dgm:cxn modelId="{0B4A2E1A-7651-4464-897D-394C5C6BBCC7}" srcId="{5BD85E2C-EDC3-4C29-A568-CBAD2E3D31D3}" destId="{E3631206-ADB1-4A8D-933A-AE793F366F2B}" srcOrd="0" destOrd="0" parTransId="{CE865A03-6771-42D2-833E-14F438FC4E5F}" sibTransId="{49D0816C-A6C2-446D-8695-06A768CF7955}"/>
    <dgm:cxn modelId="{F093239C-C5DB-4BC3-A8A3-5BB05074F14E}" type="presOf" srcId="{5BD85E2C-EDC3-4C29-A568-CBAD2E3D31D3}" destId="{2E697A8B-15FB-4637-ABA4-D6D2E3B49166}" srcOrd="0" destOrd="0" presId="urn:microsoft.com/office/officeart/2008/layout/VerticalCurvedList"/>
    <dgm:cxn modelId="{B5511C49-89ED-4D7D-9B0B-7C0A9D856BA0}" srcId="{5BD85E2C-EDC3-4C29-A568-CBAD2E3D31D3}" destId="{FAF3F2E9-89D4-4287-AAC9-1AAF530FD3E7}" srcOrd="2" destOrd="0" parTransId="{CA624054-65B7-418E-9127-F52296DB674D}" sibTransId="{153BF75F-DF2C-4574-9303-98A1A7C5F564}"/>
    <dgm:cxn modelId="{10D9989F-F482-41FF-8574-3ECB76D10E2F}" type="presParOf" srcId="{2E697A8B-15FB-4637-ABA4-D6D2E3B49166}" destId="{367ABC61-405E-47E8-B86F-E61566787B65}" srcOrd="0" destOrd="0" presId="urn:microsoft.com/office/officeart/2008/layout/VerticalCurvedList"/>
    <dgm:cxn modelId="{193CC8AC-6BE7-4167-9BB0-F02E96D93C8F}" type="presParOf" srcId="{367ABC61-405E-47E8-B86F-E61566787B65}" destId="{9C7B4ED8-089B-4D19-AFDF-B6B7B3DF3FDF}" srcOrd="0" destOrd="0" presId="urn:microsoft.com/office/officeart/2008/layout/VerticalCurvedList"/>
    <dgm:cxn modelId="{4F6B3076-E58A-4A0E-838C-0F8113D8B476}" type="presParOf" srcId="{9C7B4ED8-089B-4D19-AFDF-B6B7B3DF3FDF}" destId="{7D14DAF6-69D1-4707-A6FC-8B5A9A8E12F1}" srcOrd="0" destOrd="0" presId="urn:microsoft.com/office/officeart/2008/layout/VerticalCurvedList"/>
    <dgm:cxn modelId="{9A6FF861-8E2E-438E-B907-CA35C3049CF2}" type="presParOf" srcId="{9C7B4ED8-089B-4D19-AFDF-B6B7B3DF3FDF}" destId="{3FDDB637-DE9C-4C55-9F14-5B5495A05B96}" srcOrd="1" destOrd="0" presId="urn:microsoft.com/office/officeart/2008/layout/VerticalCurvedList"/>
    <dgm:cxn modelId="{24FFE10D-B02A-4D1E-817F-BE60811B50C3}" type="presParOf" srcId="{9C7B4ED8-089B-4D19-AFDF-B6B7B3DF3FDF}" destId="{6AE2B57C-D023-42A6-8729-DCF4030042FE}" srcOrd="2" destOrd="0" presId="urn:microsoft.com/office/officeart/2008/layout/VerticalCurvedList"/>
    <dgm:cxn modelId="{A13E2DC7-FFDA-45E4-8CAA-C580F453A81D}" type="presParOf" srcId="{9C7B4ED8-089B-4D19-AFDF-B6B7B3DF3FDF}" destId="{FAB58C89-D3AD-4F96-94ED-E28D08F11618}" srcOrd="3" destOrd="0" presId="urn:microsoft.com/office/officeart/2008/layout/VerticalCurvedList"/>
    <dgm:cxn modelId="{889BD855-7BE9-458A-81C7-0AB2D9EF0FCB}" type="presParOf" srcId="{367ABC61-405E-47E8-B86F-E61566787B65}" destId="{D42B8A51-924A-4333-9E77-71334D13A412}" srcOrd="1" destOrd="0" presId="urn:microsoft.com/office/officeart/2008/layout/VerticalCurvedList"/>
    <dgm:cxn modelId="{2D3B8EB8-4AA8-4731-B782-798D5FF73A78}" type="presParOf" srcId="{367ABC61-405E-47E8-B86F-E61566787B65}" destId="{6BC026F9-77C8-4EC5-AFD8-501BBE783F48}" srcOrd="2" destOrd="0" presId="urn:microsoft.com/office/officeart/2008/layout/VerticalCurvedList"/>
    <dgm:cxn modelId="{B263E21C-610F-4153-9ED0-2894299A7D71}" type="presParOf" srcId="{6BC026F9-77C8-4EC5-AFD8-501BBE783F48}" destId="{1D573FE7-ECBD-41DB-874B-3B4D34E6355F}" srcOrd="0" destOrd="0" presId="urn:microsoft.com/office/officeart/2008/layout/VerticalCurvedList"/>
    <dgm:cxn modelId="{35E41422-2CE2-4FB0-83FE-8547FF38AA12}" type="presParOf" srcId="{367ABC61-405E-47E8-B86F-E61566787B65}" destId="{273A3E69-DC81-47F4-8DEF-1B7722CA417C}" srcOrd="3" destOrd="0" presId="urn:microsoft.com/office/officeart/2008/layout/VerticalCurvedList"/>
    <dgm:cxn modelId="{55C5498E-0BF4-44C4-B5A7-830629DE6617}" type="presParOf" srcId="{367ABC61-405E-47E8-B86F-E61566787B65}" destId="{00065A2F-A572-4ED1-B8E8-C99FA5433A24}" srcOrd="4" destOrd="0" presId="urn:microsoft.com/office/officeart/2008/layout/VerticalCurvedList"/>
    <dgm:cxn modelId="{1681D44C-3BF2-4ABF-8A3F-D61031A12E35}" type="presParOf" srcId="{00065A2F-A572-4ED1-B8E8-C99FA5433A24}" destId="{1C65A911-A51F-4FD5-B850-1BC065D6ED37}" srcOrd="0" destOrd="0" presId="urn:microsoft.com/office/officeart/2008/layout/VerticalCurvedList"/>
    <dgm:cxn modelId="{FA32008A-8203-4CB8-8794-5549AFC28C44}" type="presParOf" srcId="{367ABC61-405E-47E8-B86F-E61566787B65}" destId="{C172C6D7-EBC6-4B21-8F44-E2EF2BB302D1}" srcOrd="5" destOrd="0" presId="urn:microsoft.com/office/officeart/2008/layout/VerticalCurvedList"/>
    <dgm:cxn modelId="{3A311460-772D-4FF0-98E0-D3FBA977DC71}" type="presParOf" srcId="{367ABC61-405E-47E8-B86F-E61566787B65}" destId="{7944CCCC-7692-4D5B-835D-38343DB50B31}" srcOrd="6" destOrd="0" presId="urn:microsoft.com/office/officeart/2008/layout/VerticalCurvedList"/>
    <dgm:cxn modelId="{2FFDEC08-62B4-4B7D-B3B8-1D6E3C4A2A98}" type="presParOf" srcId="{7944CCCC-7692-4D5B-835D-38343DB50B31}" destId="{098BCE01-8DB1-4327-BF7F-ED67BB6F9DF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04B91-DEE7-415B-9489-49296A91D2F9}" type="doc">
      <dgm:prSet loTypeId="urn:microsoft.com/office/officeart/2005/8/layout/venn2" loCatId="relationship" qsTypeId="urn:microsoft.com/office/officeart/2005/8/quickstyle/simple4" qsCatId="simple" csTypeId="urn:microsoft.com/office/officeart/2005/8/colors/accent2_3" csCatId="accent2" phldr="1"/>
      <dgm:spPr/>
      <dgm:t>
        <a:bodyPr/>
        <a:lstStyle/>
        <a:p>
          <a:endParaRPr lang="zh-CN" altLang="en-US"/>
        </a:p>
      </dgm:t>
    </dgm:pt>
    <dgm:pt modelId="{D4602911-D849-4BE1-A74B-5EC8C7E0DCB6}">
      <dgm:prSet phldrT="[文本]"/>
      <dgm:spPr/>
      <dgm:t>
        <a:bodyPr/>
        <a:lstStyle/>
        <a:p>
          <a:r>
            <a:rPr lang="zh-CN" altLang="en-US" dirty="0" smtClean="0"/>
            <a:t>维数约简</a:t>
          </a:r>
          <a:endParaRPr lang="zh-CN" altLang="en-US" dirty="0"/>
        </a:p>
      </dgm:t>
    </dgm:pt>
    <dgm:pt modelId="{5C18A14B-D511-43EC-8811-0EEFF1BCEB6B}" type="parTrans" cxnId="{1BB7F315-EAF9-4196-8A44-80748B88A841}">
      <dgm:prSet/>
      <dgm:spPr/>
      <dgm:t>
        <a:bodyPr/>
        <a:lstStyle/>
        <a:p>
          <a:endParaRPr lang="zh-CN" altLang="en-US"/>
        </a:p>
      </dgm:t>
    </dgm:pt>
    <dgm:pt modelId="{B5D4A3AB-0516-44C9-8F66-969F0CEDB9ED}" type="sibTrans" cxnId="{1BB7F315-EAF9-4196-8A44-80748B88A841}">
      <dgm:prSet/>
      <dgm:spPr/>
      <dgm:t>
        <a:bodyPr/>
        <a:lstStyle/>
        <a:p>
          <a:endParaRPr lang="zh-CN" altLang="en-US"/>
        </a:p>
      </dgm:t>
    </dgm:pt>
    <dgm:pt modelId="{C8636008-FCF1-4037-9170-43433172932F}">
      <dgm:prSet phldrT="[文本]"/>
      <dgm:spPr/>
      <dgm:t>
        <a:bodyPr/>
        <a:lstStyle/>
        <a:p>
          <a:r>
            <a:rPr lang="zh-CN" altLang="en-US" dirty="0" smtClean="0"/>
            <a:t>特征提取</a:t>
          </a:r>
          <a:endParaRPr lang="zh-CN" altLang="en-US" dirty="0"/>
        </a:p>
      </dgm:t>
    </dgm:pt>
    <dgm:pt modelId="{719DAF08-4476-4C04-A612-DC1D9144601F}" type="parTrans" cxnId="{FF77C7FC-DE4A-4907-B93A-77DC33D8233F}">
      <dgm:prSet/>
      <dgm:spPr/>
      <dgm:t>
        <a:bodyPr/>
        <a:lstStyle/>
        <a:p>
          <a:endParaRPr lang="zh-CN" altLang="en-US"/>
        </a:p>
      </dgm:t>
    </dgm:pt>
    <dgm:pt modelId="{413A688B-4141-49D6-BC5E-4D43121B53DA}" type="sibTrans" cxnId="{FF77C7FC-DE4A-4907-B93A-77DC33D8233F}">
      <dgm:prSet/>
      <dgm:spPr/>
      <dgm:t>
        <a:bodyPr/>
        <a:lstStyle/>
        <a:p>
          <a:endParaRPr lang="zh-CN" altLang="en-US"/>
        </a:p>
      </dgm:t>
    </dgm:pt>
    <dgm:pt modelId="{F40DDCDF-B230-4F2E-B829-09445C92DA1A}">
      <dgm:prSet phldrT="[文本]"/>
      <dgm:spPr/>
      <dgm:t>
        <a:bodyPr/>
        <a:lstStyle/>
        <a:p>
          <a:r>
            <a:rPr lang="zh-CN" altLang="en-US" dirty="0" smtClean="0"/>
            <a:t>流形学习</a:t>
          </a:r>
          <a:endParaRPr lang="zh-CN" altLang="en-US" dirty="0"/>
        </a:p>
      </dgm:t>
    </dgm:pt>
    <dgm:pt modelId="{4DC52BFB-EB7C-4977-BE01-7B2464689239}" type="parTrans" cxnId="{AF300AF3-ED8F-4093-8C34-616ED2AD0737}">
      <dgm:prSet/>
      <dgm:spPr/>
      <dgm:t>
        <a:bodyPr/>
        <a:lstStyle/>
        <a:p>
          <a:endParaRPr lang="zh-CN" altLang="en-US"/>
        </a:p>
      </dgm:t>
    </dgm:pt>
    <dgm:pt modelId="{21FAA953-51DF-431F-9C35-3F4C594BBB5F}" type="sibTrans" cxnId="{AF300AF3-ED8F-4093-8C34-616ED2AD0737}">
      <dgm:prSet/>
      <dgm:spPr/>
      <dgm:t>
        <a:bodyPr/>
        <a:lstStyle/>
        <a:p>
          <a:endParaRPr lang="zh-CN" altLang="en-US"/>
        </a:p>
      </dgm:t>
    </dgm:pt>
    <dgm:pt modelId="{A2EE83D0-6143-417A-818C-87489218F2A1}" type="pres">
      <dgm:prSet presAssocID="{F9504B91-DEE7-415B-9489-49296A91D2F9}" presName="Name0" presStyleCnt="0">
        <dgm:presLayoutVars>
          <dgm:chMax val="7"/>
          <dgm:resizeHandles val="exact"/>
        </dgm:presLayoutVars>
      </dgm:prSet>
      <dgm:spPr/>
      <dgm:t>
        <a:bodyPr/>
        <a:lstStyle/>
        <a:p>
          <a:endParaRPr lang="zh-CN" altLang="en-US"/>
        </a:p>
      </dgm:t>
    </dgm:pt>
    <dgm:pt modelId="{29E87D4E-93D3-4BD3-B56C-4B107854EC38}" type="pres">
      <dgm:prSet presAssocID="{F9504B91-DEE7-415B-9489-49296A91D2F9}" presName="comp1" presStyleCnt="0"/>
      <dgm:spPr/>
    </dgm:pt>
    <dgm:pt modelId="{60B49081-B223-4A4C-BE57-EB26348A0FF5}" type="pres">
      <dgm:prSet presAssocID="{F9504B91-DEE7-415B-9489-49296A91D2F9}" presName="circle1" presStyleLbl="node1" presStyleIdx="0" presStyleCnt="3"/>
      <dgm:spPr/>
      <dgm:t>
        <a:bodyPr/>
        <a:lstStyle/>
        <a:p>
          <a:endParaRPr lang="zh-CN" altLang="en-US"/>
        </a:p>
      </dgm:t>
    </dgm:pt>
    <dgm:pt modelId="{AEFFFBCE-0A97-4F33-B3AD-9B50CD5FC330}" type="pres">
      <dgm:prSet presAssocID="{F9504B91-DEE7-415B-9489-49296A91D2F9}" presName="c1text" presStyleLbl="node1" presStyleIdx="0" presStyleCnt="3">
        <dgm:presLayoutVars>
          <dgm:bulletEnabled val="1"/>
        </dgm:presLayoutVars>
      </dgm:prSet>
      <dgm:spPr/>
      <dgm:t>
        <a:bodyPr/>
        <a:lstStyle/>
        <a:p>
          <a:endParaRPr lang="zh-CN" altLang="en-US"/>
        </a:p>
      </dgm:t>
    </dgm:pt>
    <dgm:pt modelId="{329F5982-443B-4A9A-8A69-89A78B8462AF}" type="pres">
      <dgm:prSet presAssocID="{F9504B91-DEE7-415B-9489-49296A91D2F9}" presName="comp2" presStyleCnt="0"/>
      <dgm:spPr/>
    </dgm:pt>
    <dgm:pt modelId="{D48DFE9D-C9FE-43DD-BFFD-871D6C1817F2}" type="pres">
      <dgm:prSet presAssocID="{F9504B91-DEE7-415B-9489-49296A91D2F9}" presName="circle2" presStyleLbl="node1" presStyleIdx="1" presStyleCnt="3"/>
      <dgm:spPr/>
      <dgm:t>
        <a:bodyPr/>
        <a:lstStyle/>
        <a:p>
          <a:endParaRPr lang="zh-CN" altLang="en-US"/>
        </a:p>
      </dgm:t>
    </dgm:pt>
    <dgm:pt modelId="{F9B2FCDE-26BE-4E7C-9339-CFCEBE6F7922}" type="pres">
      <dgm:prSet presAssocID="{F9504B91-DEE7-415B-9489-49296A91D2F9}" presName="c2text" presStyleLbl="node1" presStyleIdx="1" presStyleCnt="3">
        <dgm:presLayoutVars>
          <dgm:bulletEnabled val="1"/>
        </dgm:presLayoutVars>
      </dgm:prSet>
      <dgm:spPr/>
      <dgm:t>
        <a:bodyPr/>
        <a:lstStyle/>
        <a:p>
          <a:endParaRPr lang="zh-CN" altLang="en-US"/>
        </a:p>
      </dgm:t>
    </dgm:pt>
    <dgm:pt modelId="{3594928A-56AB-43F5-A741-95A1E227337A}" type="pres">
      <dgm:prSet presAssocID="{F9504B91-DEE7-415B-9489-49296A91D2F9}" presName="comp3" presStyleCnt="0"/>
      <dgm:spPr/>
    </dgm:pt>
    <dgm:pt modelId="{07F500D8-1666-4267-A0A6-A449190622F7}" type="pres">
      <dgm:prSet presAssocID="{F9504B91-DEE7-415B-9489-49296A91D2F9}" presName="circle3" presStyleLbl="node1" presStyleIdx="2" presStyleCnt="3"/>
      <dgm:spPr/>
      <dgm:t>
        <a:bodyPr/>
        <a:lstStyle/>
        <a:p>
          <a:endParaRPr lang="zh-CN" altLang="en-US"/>
        </a:p>
      </dgm:t>
    </dgm:pt>
    <dgm:pt modelId="{4CA14F58-5D58-4087-924E-45C95A57162E}" type="pres">
      <dgm:prSet presAssocID="{F9504B91-DEE7-415B-9489-49296A91D2F9}" presName="c3text" presStyleLbl="node1" presStyleIdx="2" presStyleCnt="3">
        <dgm:presLayoutVars>
          <dgm:bulletEnabled val="1"/>
        </dgm:presLayoutVars>
      </dgm:prSet>
      <dgm:spPr/>
      <dgm:t>
        <a:bodyPr/>
        <a:lstStyle/>
        <a:p>
          <a:endParaRPr lang="zh-CN" altLang="en-US"/>
        </a:p>
      </dgm:t>
    </dgm:pt>
  </dgm:ptLst>
  <dgm:cxnLst>
    <dgm:cxn modelId="{B9A47A7E-CBB0-445F-BD46-AECA02C23565}" type="presOf" srcId="{C8636008-FCF1-4037-9170-43433172932F}" destId="{F9B2FCDE-26BE-4E7C-9339-CFCEBE6F7922}" srcOrd="1" destOrd="0" presId="urn:microsoft.com/office/officeart/2005/8/layout/venn2"/>
    <dgm:cxn modelId="{AF300AF3-ED8F-4093-8C34-616ED2AD0737}" srcId="{F9504B91-DEE7-415B-9489-49296A91D2F9}" destId="{F40DDCDF-B230-4F2E-B829-09445C92DA1A}" srcOrd="2" destOrd="0" parTransId="{4DC52BFB-EB7C-4977-BE01-7B2464689239}" sibTransId="{21FAA953-51DF-431F-9C35-3F4C594BBB5F}"/>
    <dgm:cxn modelId="{1BB7F315-EAF9-4196-8A44-80748B88A841}" srcId="{F9504B91-DEE7-415B-9489-49296A91D2F9}" destId="{D4602911-D849-4BE1-A74B-5EC8C7E0DCB6}" srcOrd="0" destOrd="0" parTransId="{5C18A14B-D511-43EC-8811-0EEFF1BCEB6B}" sibTransId="{B5D4A3AB-0516-44C9-8F66-969F0CEDB9ED}"/>
    <dgm:cxn modelId="{FF77C7FC-DE4A-4907-B93A-77DC33D8233F}" srcId="{F9504B91-DEE7-415B-9489-49296A91D2F9}" destId="{C8636008-FCF1-4037-9170-43433172932F}" srcOrd="1" destOrd="0" parTransId="{719DAF08-4476-4C04-A612-DC1D9144601F}" sibTransId="{413A688B-4141-49D6-BC5E-4D43121B53DA}"/>
    <dgm:cxn modelId="{1D5F4124-DA7C-487F-BC4F-7FA0790786D7}" type="presOf" srcId="{F9504B91-DEE7-415B-9489-49296A91D2F9}" destId="{A2EE83D0-6143-417A-818C-87489218F2A1}" srcOrd="0" destOrd="0" presId="urn:microsoft.com/office/officeart/2005/8/layout/venn2"/>
    <dgm:cxn modelId="{0693671F-D5C7-41FC-ABF2-1F85CBCD4B5F}" type="presOf" srcId="{D4602911-D849-4BE1-A74B-5EC8C7E0DCB6}" destId="{60B49081-B223-4A4C-BE57-EB26348A0FF5}" srcOrd="0" destOrd="0" presId="urn:microsoft.com/office/officeart/2005/8/layout/venn2"/>
    <dgm:cxn modelId="{EB4A06C6-D4E0-4D00-8AB4-4095428E6AA7}" type="presOf" srcId="{D4602911-D849-4BE1-A74B-5EC8C7E0DCB6}" destId="{AEFFFBCE-0A97-4F33-B3AD-9B50CD5FC330}" srcOrd="1" destOrd="0" presId="urn:microsoft.com/office/officeart/2005/8/layout/venn2"/>
    <dgm:cxn modelId="{D6645CED-FAF3-44B1-B979-3AA4428753F0}" type="presOf" srcId="{F40DDCDF-B230-4F2E-B829-09445C92DA1A}" destId="{07F500D8-1666-4267-A0A6-A449190622F7}" srcOrd="0" destOrd="0" presId="urn:microsoft.com/office/officeart/2005/8/layout/venn2"/>
    <dgm:cxn modelId="{191C0FEC-DD2A-4AC8-98FF-55A7EAEFB6AA}" type="presOf" srcId="{C8636008-FCF1-4037-9170-43433172932F}" destId="{D48DFE9D-C9FE-43DD-BFFD-871D6C1817F2}" srcOrd="0" destOrd="0" presId="urn:microsoft.com/office/officeart/2005/8/layout/venn2"/>
    <dgm:cxn modelId="{F8D3D2E2-F21F-4A46-9BA7-75407368C0EF}" type="presOf" srcId="{F40DDCDF-B230-4F2E-B829-09445C92DA1A}" destId="{4CA14F58-5D58-4087-924E-45C95A57162E}" srcOrd="1" destOrd="0" presId="urn:microsoft.com/office/officeart/2005/8/layout/venn2"/>
    <dgm:cxn modelId="{53259A7F-8141-4F1C-BD3F-8577EACF6930}" type="presParOf" srcId="{A2EE83D0-6143-417A-818C-87489218F2A1}" destId="{29E87D4E-93D3-4BD3-B56C-4B107854EC38}" srcOrd="0" destOrd="0" presId="urn:microsoft.com/office/officeart/2005/8/layout/venn2"/>
    <dgm:cxn modelId="{9A569634-49CC-4B4D-B284-B6D6C33133DD}" type="presParOf" srcId="{29E87D4E-93D3-4BD3-B56C-4B107854EC38}" destId="{60B49081-B223-4A4C-BE57-EB26348A0FF5}" srcOrd="0" destOrd="0" presId="urn:microsoft.com/office/officeart/2005/8/layout/venn2"/>
    <dgm:cxn modelId="{1A614A84-731E-4D9A-BE28-0DAB9EEB3A21}" type="presParOf" srcId="{29E87D4E-93D3-4BD3-B56C-4B107854EC38}" destId="{AEFFFBCE-0A97-4F33-B3AD-9B50CD5FC330}" srcOrd="1" destOrd="0" presId="urn:microsoft.com/office/officeart/2005/8/layout/venn2"/>
    <dgm:cxn modelId="{F03C1867-6E77-410F-985B-B13A797F6363}" type="presParOf" srcId="{A2EE83D0-6143-417A-818C-87489218F2A1}" destId="{329F5982-443B-4A9A-8A69-89A78B8462AF}" srcOrd="1" destOrd="0" presId="urn:microsoft.com/office/officeart/2005/8/layout/venn2"/>
    <dgm:cxn modelId="{E1FC743C-4D6D-4657-811F-3C5525E2AFC8}" type="presParOf" srcId="{329F5982-443B-4A9A-8A69-89A78B8462AF}" destId="{D48DFE9D-C9FE-43DD-BFFD-871D6C1817F2}" srcOrd="0" destOrd="0" presId="urn:microsoft.com/office/officeart/2005/8/layout/venn2"/>
    <dgm:cxn modelId="{FEAF13DE-0EFB-44A4-9184-0CA3564C4A6D}" type="presParOf" srcId="{329F5982-443B-4A9A-8A69-89A78B8462AF}" destId="{F9B2FCDE-26BE-4E7C-9339-CFCEBE6F7922}" srcOrd="1" destOrd="0" presId="urn:microsoft.com/office/officeart/2005/8/layout/venn2"/>
    <dgm:cxn modelId="{CA1560B7-91E2-45F3-8C7C-E4900C6A61F1}" type="presParOf" srcId="{A2EE83D0-6143-417A-818C-87489218F2A1}" destId="{3594928A-56AB-43F5-A741-95A1E227337A}" srcOrd="2" destOrd="0" presId="urn:microsoft.com/office/officeart/2005/8/layout/venn2"/>
    <dgm:cxn modelId="{3812C492-EA84-40D9-952F-51F644F802F0}" type="presParOf" srcId="{3594928A-56AB-43F5-A741-95A1E227337A}" destId="{07F500D8-1666-4267-A0A6-A449190622F7}" srcOrd="0" destOrd="0" presId="urn:microsoft.com/office/officeart/2005/8/layout/venn2"/>
    <dgm:cxn modelId="{82610D64-50F1-4504-82A4-E642BDAECCE7}" type="presParOf" srcId="{3594928A-56AB-43F5-A741-95A1E227337A}" destId="{4CA14F58-5D58-4087-924E-45C95A57162E}"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7C1B-2944-42B9-AF98-C013678D1D62}">
      <dsp:nvSpPr>
        <dsp:cNvPr id="0" name=""/>
        <dsp:cNvSpPr/>
      </dsp:nvSpPr>
      <dsp:spPr>
        <a:xfrm>
          <a:off x="1509072" y="1542034"/>
          <a:ext cx="1391929" cy="1391929"/>
        </a:xfrm>
        <a:prstGeom prst="irregularSeal1">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数据量的急剧增加</a:t>
          </a:r>
          <a:endParaRPr lang="zh-CN" altLang="en-US" sz="1400" kern="1200" dirty="0"/>
        </a:p>
      </dsp:txBody>
      <dsp:txXfrm>
        <a:off x="1807241" y="1949302"/>
        <a:ext cx="778127" cy="490848"/>
      </dsp:txXfrm>
    </dsp:sp>
    <dsp:sp modelId="{63593836-066E-4789-9646-E257EDD8B22A}">
      <dsp:nvSpPr>
        <dsp:cNvPr id="0" name=""/>
        <dsp:cNvSpPr/>
      </dsp:nvSpPr>
      <dsp:spPr>
        <a:xfrm rot="12900000">
          <a:off x="560138" y="1280973"/>
          <a:ext cx="1122795" cy="396700"/>
        </a:xfrm>
        <a:prstGeom prst="leftArrow">
          <a:avLst>
            <a:gd name="adj1" fmla="val 60000"/>
            <a:gd name="adj2" fmla="val 5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A5576DEE-0253-4A21-9AC2-34BB5195396B}">
      <dsp:nvSpPr>
        <dsp:cNvPr id="0" name=""/>
        <dsp:cNvSpPr/>
      </dsp:nvSpPr>
      <dsp:spPr>
        <a:xfrm>
          <a:off x="499" y="628385"/>
          <a:ext cx="1322333" cy="1057866"/>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zh-CN" altLang="en-US" sz="1700" kern="1200" dirty="0" smtClean="0"/>
            <a:t>逐年增长的用户数</a:t>
          </a:r>
          <a:endParaRPr lang="zh-CN" altLang="en-US" sz="1700" kern="1200" dirty="0"/>
        </a:p>
      </dsp:txBody>
      <dsp:txXfrm>
        <a:off x="194150" y="783306"/>
        <a:ext cx="935031" cy="748024"/>
      </dsp:txXfrm>
    </dsp:sp>
    <dsp:sp modelId="{F4CB9ECC-2106-4754-9393-6FC4C0FAB448}">
      <dsp:nvSpPr>
        <dsp:cNvPr id="0" name=""/>
        <dsp:cNvSpPr/>
      </dsp:nvSpPr>
      <dsp:spPr>
        <a:xfrm rot="19500000">
          <a:off x="2534323" y="1310900"/>
          <a:ext cx="1122795" cy="396700"/>
        </a:xfrm>
        <a:prstGeom prst="leftArrow">
          <a:avLst>
            <a:gd name="adj1" fmla="val 60000"/>
            <a:gd name="adj2" fmla="val 5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1DA266C2-B003-4BD3-8DB6-352D4BEEF470}">
      <dsp:nvSpPr>
        <dsp:cNvPr id="0" name=""/>
        <dsp:cNvSpPr/>
      </dsp:nvSpPr>
      <dsp:spPr>
        <a:xfrm>
          <a:off x="3087241" y="628385"/>
          <a:ext cx="1322333" cy="1057866"/>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lvl="0" algn="ctr" defTabSz="755650">
            <a:lnSpc>
              <a:spcPct val="90000"/>
            </a:lnSpc>
            <a:spcBef>
              <a:spcPct val="0"/>
            </a:spcBef>
            <a:spcAft>
              <a:spcPct val="35000"/>
            </a:spcAft>
          </a:pPr>
          <a:r>
            <a:rPr lang="zh-CN" altLang="en-US" sz="1700" kern="1200" dirty="0" smtClean="0"/>
            <a:t>超乎意料的设备数</a:t>
          </a:r>
          <a:endParaRPr lang="zh-CN" altLang="en-US" sz="1700" kern="1200" dirty="0"/>
        </a:p>
      </dsp:txBody>
      <dsp:txXfrm>
        <a:off x="3280892" y="783306"/>
        <a:ext cx="935031" cy="748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7C1B-2944-42B9-AF98-C013678D1D62}">
      <dsp:nvSpPr>
        <dsp:cNvPr id="0" name=""/>
        <dsp:cNvSpPr/>
      </dsp:nvSpPr>
      <dsp:spPr>
        <a:xfrm>
          <a:off x="1430196" y="1629362"/>
          <a:ext cx="1319176" cy="1319176"/>
        </a:xfrm>
        <a:prstGeom prst="irregularSeal1">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数据种类多</a:t>
          </a:r>
          <a:endParaRPr lang="zh-CN" altLang="en-US" sz="1400" kern="1200" dirty="0"/>
        </a:p>
      </dsp:txBody>
      <dsp:txXfrm>
        <a:off x="1712781" y="2015343"/>
        <a:ext cx="737456" cy="465193"/>
      </dsp:txXfrm>
    </dsp:sp>
    <dsp:sp modelId="{63593836-066E-4789-9646-E257EDD8B22A}">
      <dsp:nvSpPr>
        <dsp:cNvPr id="0" name=""/>
        <dsp:cNvSpPr/>
      </dsp:nvSpPr>
      <dsp:spPr>
        <a:xfrm rot="12900000">
          <a:off x="535187" y="1383393"/>
          <a:ext cx="1059589" cy="375965"/>
        </a:xfrm>
        <a:prstGeom prst="leftArrow">
          <a:avLst>
            <a:gd name="adj1" fmla="val 60000"/>
            <a:gd name="adj2" fmla="val 5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A5576DEE-0253-4A21-9AC2-34BB5195396B}">
      <dsp:nvSpPr>
        <dsp:cNvPr id="0" name=""/>
        <dsp:cNvSpPr/>
      </dsp:nvSpPr>
      <dsp:spPr>
        <a:xfrm>
          <a:off x="4391" y="766211"/>
          <a:ext cx="1253217" cy="1002574"/>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文本、语音</a:t>
          </a:r>
          <a:endParaRPr lang="zh-CN" altLang="en-US" sz="2000" kern="1200" dirty="0"/>
        </a:p>
      </dsp:txBody>
      <dsp:txXfrm>
        <a:off x="187920" y="913035"/>
        <a:ext cx="886159" cy="708926"/>
      </dsp:txXfrm>
    </dsp:sp>
    <dsp:sp modelId="{F4CB9ECC-2106-4754-9393-6FC4C0FAB448}">
      <dsp:nvSpPr>
        <dsp:cNvPr id="0" name=""/>
        <dsp:cNvSpPr/>
      </dsp:nvSpPr>
      <dsp:spPr>
        <a:xfrm rot="19500000">
          <a:off x="2402828" y="1411756"/>
          <a:ext cx="1059589" cy="375965"/>
        </a:xfrm>
        <a:prstGeom prst="leftArrow">
          <a:avLst>
            <a:gd name="adj1" fmla="val 60000"/>
            <a:gd name="adj2" fmla="val 50000"/>
          </a:avLst>
        </a:prstGeom>
        <a:solidFill>
          <a:schemeClr val="accent4">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1DA266C2-B003-4BD3-8DB6-352D4BEEF470}">
      <dsp:nvSpPr>
        <dsp:cNvPr id="0" name=""/>
        <dsp:cNvSpPr/>
      </dsp:nvSpPr>
      <dsp:spPr>
        <a:xfrm>
          <a:off x="2921960" y="766211"/>
          <a:ext cx="1253217" cy="1002574"/>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zh-CN" altLang="en-US" sz="2000" kern="1200" dirty="0" smtClean="0"/>
            <a:t>图片、视频</a:t>
          </a:r>
          <a:endParaRPr lang="zh-CN" altLang="en-US" sz="2000" kern="1200" dirty="0"/>
        </a:p>
      </dsp:txBody>
      <dsp:txXfrm>
        <a:off x="3105489" y="913035"/>
        <a:ext cx="886159" cy="708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DB637-DE9C-4C55-9F14-5B5495A05B96}">
      <dsp:nvSpPr>
        <dsp:cNvPr id="0" name=""/>
        <dsp:cNvSpPr/>
      </dsp:nvSpPr>
      <dsp:spPr>
        <a:xfrm>
          <a:off x="-1767829" y="-274704"/>
          <a:ext cx="2115130" cy="2115130"/>
        </a:xfrm>
        <a:prstGeom prst="blockArc">
          <a:avLst>
            <a:gd name="adj1" fmla="val 18900000"/>
            <a:gd name="adj2" fmla="val 2700000"/>
            <a:gd name="adj3" fmla="val 1021"/>
          </a:avLst>
        </a:pr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2B8A51-924A-4333-9E77-71334D13A412}">
      <dsp:nvSpPr>
        <dsp:cNvPr id="0" name=""/>
        <dsp:cNvSpPr/>
      </dsp:nvSpPr>
      <dsp:spPr>
        <a:xfrm>
          <a:off x="223200" y="156572"/>
          <a:ext cx="6123769" cy="313144"/>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558"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只考虑了数据的特征，而没有结合数据的类别信息。</a:t>
          </a:r>
          <a:endParaRPr lang="zh-CN" altLang="en-US" sz="1400" kern="1200" dirty="0">
            <a:solidFill>
              <a:schemeClr val="tx1"/>
            </a:solidFill>
          </a:endParaRPr>
        </a:p>
      </dsp:txBody>
      <dsp:txXfrm>
        <a:off x="223200" y="156572"/>
        <a:ext cx="6123769" cy="313144"/>
      </dsp:txXfrm>
    </dsp:sp>
    <dsp:sp modelId="{1D573FE7-ECBD-41DB-874B-3B4D34E6355F}">
      <dsp:nvSpPr>
        <dsp:cNvPr id="0" name=""/>
        <dsp:cNvSpPr/>
      </dsp:nvSpPr>
      <dsp:spPr>
        <a:xfrm>
          <a:off x="27485" y="117429"/>
          <a:ext cx="391430" cy="391430"/>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3A3E69-DC81-47F4-8DEF-1B7722CA417C}">
      <dsp:nvSpPr>
        <dsp:cNvPr id="0" name=""/>
        <dsp:cNvSpPr/>
      </dsp:nvSpPr>
      <dsp:spPr>
        <a:xfrm>
          <a:off x="337028" y="626288"/>
          <a:ext cx="6009941" cy="313144"/>
        </a:xfrm>
        <a:prstGeom prst="rect">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558"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单纯地只考虑整体的性质，而忽略了局部的性质。</a:t>
          </a:r>
          <a:endParaRPr lang="zh-CN" altLang="en-US" sz="1400" kern="1200" dirty="0">
            <a:solidFill>
              <a:schemeClr val="tx1"/>
            </a:solidFill>
          </a:endParaRPr>
        </a:p>
      </dsp:txBody>
      <dsp:txXfrm>
        <a:off x="337028" y="626288"/>
        <a:ext cx="6009941" cy="313144"/>
      </dsp:txXfrm>
    </dsp:sp>
    <dsp:sp modelId="{1C65A911-A51F-4FD5-B850-1BC065D6ED37}">
      <dsp:nvSpPr>
        <dsp:cNvPr id="0" name=""/>
        <dsp:cNvSpPr/>
      </dsp:nvSpPr>
      <dsp:spPr>
        <a:xfrm>
          <a:off x="141312" y="587145"/>
          <a:ext cx="391430" cy="391430"/>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C172C6D7-EBC6-4B21-8F44-E2EF2BB302D1}">
      <dsp:nvSpPr>
        <dsp:cNvPr id="0" name=""/>
        <dsp:cNvSpPr/>
      </dsp:nvSpPr>
      <dsp:spPr>
        <a:xfrm>
          <a:off x="223200" y="1096005"/>
          <a:ext cx="6123769" cy="313144"/>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558" tIns="35560" rIns="35560" bIns="3556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对于距离的度量比较单一，未验证其他的距离度量方式。 </a:t>
          </a:r>
          <a:endParaRPr lang="zh-CN" altLang="en-US" sz="1400" kern="1200" dirty="0">
            <a:solidFill>
              <a:schemeClr val="tx1"/>
            </a:solidFill>
          </a:endParaRPr>
        </a:p>
      </dsp:txBody>
      <dsp:txXfrm>
        <a:off x="223200" y="1096005"/>
        <a:ext cx="6123769" cy="313144"/>
      </dsp:txXfrm>
    </dsp:sp>
    <dsp:sp modelId="{098BCE01-8DB1-4327-BF7F-ED67BB6F9DF8}">
      <dsp:nvSpPr>
        <dsp:cNvPr id="0" name=""/>
        <dsp:cNvSpPr/>
      </dsp:nvSpPr>
      <dsp:spPr>
        <a:xfrm>
          <a:off x="27485" y="1056862"/>
          <a:ext cx="391430" cy="391430"/>
        </a:xfrm>
        <a:prstGeom prst="ellipse">
          <a:avLst/>
        </a:prstGeom>
        <a:solidFill>
          <a:schemeClr val="lt1">
            <a:hueOff val="0"/>
            <a:satOff val="0"/>
            <a:lumOff val="0"/>
            <a:alphaOff val="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49081-B223-4A4C-BE57-EB26348A0FF5}">
      <dsp:nvSpPr>
        <dsp:cNvPr id="0" name=""/>
        <dsp:cNvSpPr/>
      </dsp:nvSpPr>
      <dsp:spPr>
        <a:xfrm>
          <a:off x="320039" y="0"/>
          <a:ext cx="2756262" cy="2756262"/>
        </a:xfrm>
        <a:prstGeom prst="ellipse">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维数约简</a:t>
          </a:r>
          <a:endParaRPr lang="zh-CN" altLang="en-US" sz="1200" kern="1200" dirty="0"/>
        </a:p>
      </dsp:txBody>
      <dsp:txXfrm>
        <a:off x="1216513" y="137813"/>
        <a:ext cx="963313" cy="413439"/>
      </dsp:txXfrm>
    </dsp:sp>
    <dsp:sp modelId="{D48DFE9D-C9FE-43DD-BFFD-871D6C1817F2}">
      <dsp:nvSpPr>
        <dsp:cNvPr id="0" name=""/>
        <dsp:cNvSpPr/>
      </dsp:nvSpPr>
      <dsp:spPr>
        <a:xfrm>
          <a:off x="664571" y="689065"/>
          <a:ext cx="2067197" cy="2067197"/>
        </a:xfrm>
        <a:prstGeom prst="ellipse">
          <a:avLst/>
        </a:prstGeom>
        <a:gradFill rotWithShape="0">
          <a:gsLst>
            <a:gs pos="0">
              <a:schemeClr val="accent2">
                <a:shade val="80000"/>
                <a:hueOff val="0"/>
                <a:satOff val="-12688"/>
                <a:lumOff val="15569"/>
                <a:alphaOff val="0"/>
                <a:satMod val="103000"/>
                <a:lumMod val="102000"/>
                <a:tint val="94000"/>
              </a:schemeClr>
            </a:gs>
            <a:gs pos="50000">
              <a:schemeClr val="accent2">
                <a:shade val="80000"/>
                <a:hueOff val="0"/>
                <a:satOff val="-12688"/>
                <a:lumOff val="15569"/>
                <a:alphaOff val="0"/>
                <a:satMod val="110000"/>
                <a:lumMod val="100000"/>
                <a:shade val="100000"/>
              </a:schemeClr>
            </a:gs>
            <a:gs pos="100000">
              <a:schemeClr val="accent2">
                <a:shade val="80000"/>
                <a:hueOff val="0"/>
                <a:satOff val="-12688"/>
                <a:lumOff val="15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特征提取</a:t>
          </a:r>
          <a:endParaRPr lang="zh-CN" altLang="en-US" sz="1200" kern="1200" dirty="0"/>
        </a:p>
      </dsp:txBody>
      <dsp:txXfrm>
        <a:off x="1216513" y="818265"/>
        <a:ext cx="963313" cy="387599"/>
      </dsp:txXfrm>
    </dsp:sp>
    <dsp:sp modelId="{07F500D8-1666-4267-A0A6-A449190622F7}">
      <dsp:nvSpPr>
        <dsp:cNvPr id="0" name=""/>
        <dsp:cNvSpPr/>
      </dsp:nvSpPr>
      <dsp:spPr>
        <a:xfrm>
          <a:off x="1009104" y="1378131"/>
          <a:ext cx="1378131" cy="1378131"/>
        </a:xfrm>
        <a:prstGeom prst="ellipse">
          <a:avLst/>
        </a:prstGeom>
        <a:gradFill rotWithShape="0">
          <a:gsLst>
            <a:gs pos="0">
              <a:schemeClr val="accent2">
                <a:shade val="80000"/>
                <a:hueOff val="0"/>
                <a:satOff val="-25376"/>
                <a:lumOff val="31138"/>
                <a:alphaOff val="0"/>
                <a:satMod val="103000"/>
                <a:lumMod val="102000"/>
                <a:tint val="94000"/>
              </a:schemeClr>
            </a:gs>
            <a:gs pos="50000">
              <a:schemeClr val="accent2">
                <a:shade val="80000"/>
                <a:hueOff val="0"/>
                <a:satOff val="-25376"/>
                <a:lumOff val="31138"/>
                <a:alphaOff val="0"/>
                <a:satMod val="110000"/>
                <a:lumMod val="100000"/>
                <a:shade val="100000"/>
              </a:schemeClr>
            </a:gs>
            <a:gs pos="100000">
              <a:schemeClr val="accent2">
                <a:shade val="80000"/>
                <a:hueOff val="0"/>
                <a:satOff val="-25376"/>
                <a:lumOff val="311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zh-CN" altLang="en-US" sz="1200" kern="1200" dirty="0" smtClean="0"/>
            <a:t>流形学习</a:t>
          </a:r>
          <a:endParaRPr lang="zh-CN" altLang="en-US" sz="1200" kern="1200" dirty="0"/>
        </a:p>
      </dsp:txBody>
      <dsp:txXfrm>
        <a:off x="1210927" y="1722664"/>
        <a:ext cx="974486" cy="68906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952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47583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37560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429150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19</a:t>
            </a:fld>
            <a:endParaRPr lang="zh-CN" altLang="en-US"/>
          </a:p>
        </p:txBody>
      </p:sp>
    </p:spTree>
    <p:extLst>
      <p:ext uri="{BB962C8B-B14F-4D97-AF65-F5344CB8AC3E}">
        <p14:creationId xmlns:p14="http://schemas.microsoft.com/office/powerpoint/2010/main" val="2726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t>20</a:t>
            </a:fld>
            <a:endParaRPr lang="zh-CN" altLang="en-US"/>
          </a:p>
        </p:txBody>
      </p:sp>
    </p:spTree>
    <p:extLst>
      <p:ext uri="{BB962C8B-B14F-4D97-AF65-F5344CB8AC3E}">
        <p14:creationId xmlns:p14="http://schemas.microsoft.com/office/powerpoint/2010/main" val="148496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73FEFC-5A44-4C02-99F1-5B7E9679A3F4}" type="slidenum">
              <a:rPr lang="zh-CN" altLang="en-US" smtClean="0"/>
              <a:t>22</a:t>
            </a:fld>
            <a:endParaRPr lang="zh-CN" altLang="en-US"/>
          </a:p>
        </p:txBody>
      </p:sp>
    </p:spTree>
    <p:extLst>
      <p:ext uri="{BB962C8B-B14F-4D97-AF65-F5344CB8AC3E}">
        <p14:creationId xmlns:p14="http://schemas.microsoft.com/office/powerpoint/2010/main" val="1635678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18461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LLRMM</a:t>
            </a:r>
            <a:r>
              <a:rPr lang="zh-CN" altLang="en-US" dirty="0" smtClean="0"/>
              <a:t>方法</a:t>
            </a:r>
            <a:r>
              <a:rPr lang="en-US" altLang="zh-CN" dirty="0" smtClean="0"/>
              <a:t>:</a:t>
            </a:r>
            <a:r>
              <a:rPr lang="zh-CN" altLang="en-US" dirty="0" smtClean="0"/>
              <a:t>基于流形边距的局部线性表</a:t>
            </a:r>
          </a:p>
          <a:p>
            <a:r>
              <a:rPr lang="zh-CN" altLang="en-US" dirty="0" smtClean="0"/>
              <a:t>示方法</a:t>
            </a:r>
            <a:endParaRPr lang="en-US" altLang="zh-CN" dirty="0" smtClean="0"/>
          </a:p>
          <a:p>
            <a:r>
              <a:rPr lang="en-US" altLang="zh-CN" dirty="0" smtClean="0"/>
              <a:t>LEDML</a:t>
            </a:r>
            <a:r>
              <a:rPr lang="zh-CN" altLang="en-US" dirty="0" smtClean="0"/>
              <a:t>方法：基于对数欧式距离的度量学习方</a:t>
            </a:r>
          </a:p>
          <a:p>
            <a:r>
              <a:rPr lang="zh-CN" altLang="en-US" dirty="0" smtClean="0"/>
              <a:t>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9B2E6E-5889-4D30-AE35-1CE0EE728D68}" type="slidenum">
              <a:rPr lang="zh-CN" altLang="en-US" smtClean="0"/>
              <a:t>6</a:t>
            </a:fld>
            <a:endParaRPr lang="zh-CN" altLang="en-US"/>
          </a:p>
        </p:txBody>
      </p:sp>
    </p:spTree>
    <p:extLst>
      <p:ext uri="{BB962C8B-B14F-4D97-AF65-F5344CB8AC3E}">
        <p14:creationId xmlns:p14="http://schemas.microsoft.com/office/powerpoint/2010/main" val="201012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B2B86F-0BDE-4C9A-93E0-705925128E55}" type="slidenum">
              <a:rPr lang="zh-CN" altLang="en-US" smtClean="0"/>
              <a:t>8</a:t>
            </a:fld>
            <a:endParaRPr lang="zh-CN" altLang="en-US"/>
          </a:p>
        </p:txBody>
      </p:sp>
    </p:spTree>
    <p:extLst>
      <p:ext uri="{BB962C8B-B14F-4D97-AF65-F5344CB8AC3E}">
        <p14:creationId xmlns:p14="http://schemas.microsoft.com/office/powerpoint/2010/main" val="301316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18104A-5641-4B11-ABFC-8CE18B257510}" type="slidenum">
              <a:rPr lang="zh-CN" altLang="en-US" smtClean="0"/>
              <a:t>9</a:t>
            </a:fld>
            <a:endParaRPr lang="zh-CN" altLang="en-US"/>
          </a:p>
        </p:txBody>
      </p:sp>
    </p:spTree>
    <p:extLst>
      <p:ext uri="{BB962C8B-B14F-4D97-AF65-F5344CB8AC3E}">
        <p14:creationId xmlns:p14="http://schemas.microsoft.com/office/powerpoint/2010/main" val="24074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872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54842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t>13</a:t>
            </a:fld>
            <a:endParaRPr lang="zh-CN" altLang="en-US"/>
          </a:p>
        </p:txBody>
      </p:sp>
    </p:spTree>
    <p:extLst>
      <p:ext uri="{BB962C8B-B14F-4D97-AF65-F5344CB8AC3E}">
        <p14:creationId xmlns:p14="http://schemas.microsoft.com/office/powerpoint/2010/main" val="128323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E8F154-D10B-4217-8098-E9B94BCC3F26}" type="slidenum">
              <a:rPr lang="zh-CN" altLang="en-US" smtClean="0"/>
              <a:t>14</a:t>
            </a:fld>
            <a:endParaRPr lang="zh-CN" altLang="en-US"/>
          </a:p>
        </p:txBody>
      </p:sp>
    </p:spTree>
    <p:extLst>
      <p:ext uri="{BB962C8B-B14F-4D97-AF65-F5344CB8AC3E}">
        <p14:creationId xmlns:p14="http://schemas.microsoft.com/office/powerpoint/2010/main" val="242424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166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944437"/>
      </p:ext>
    </p:extLst>
  </p:cSld>
  <p:clrMapOvr>
    <a:masterClrMapping/>
  </p:clrMapOvr>
  <mc:AlternateContent xmlns:mc="http://schemas.openxmlformats.org/markup-compatibility/2006" xmlns:p14="http://schemas.microsoft.com/office/powerpoint/2010/main">
    <mc:Choice Requires="p14">
      <p:transition spd="slow" p14:dur="1400" advTm="0">
        <p:blinds/>
      </p:transition>
    </mc:Choice>
    <mc:Fallback xmlns="">
      <p:transition spd="slow" advTm="0">
        <p:blind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614436" y="2402025"/>
            <a:ext cx="4271050" cy="2700705"/>
          </a:xfrm>
          <a:custGeom>
            <a:avLst/>
            <a:gdLst>
              <a:gd name="connsiteX0" fmla="*/ 0 w 4271050"/>
              <a:gd name="connsiteY0" fmla="*/ 0 h 2700705"/>
              <a:gd name="connsiteX1" fmla="*/ 4271050 w 4271050"/>
              <a:gd name="connsiteY1" fmla="*/ 0 h 2700705"/>
              <a:gd name="connsiteX2" fmla="*/ 4271050 w 4271050"/>
              <a:gd name="connsiteY2" fmla="*/ 2700705 h 2700705"/>
              <a:gd name="connsiteX3" fmla="*/ 0 w 4271050"/>
              <a:gd name="connsiteY3" fmla="*/ 2700705 h 2700705"/>
            </a:gdLst>
            <a:ahLst/>
            <a:cxnLst>
              <a:cxn ang="0">
                <a:pos x="connsiteX0" y="connsiteY0"/>
              </a:cxn>
              <a:cxn ang="0">
                <a:pos x="connsiteX1" y="connsiteY1"/>
              </a:cxn>
              <a:cxn ang="0">
                <a:pos x="connsiteX2" y="connsiteY2"/>
              </a:cxn>
              <a:cxn ang="0">
                <a:pos x="connsiteX3" y="connsiteY3"/>
              </a:cxn>
            </a:cxnLst>
            <a:rect l="l" t="t" r="r" b="b"/>
            <a:pathLst>
              <a:path w="4271050" h="2700705">
                <a:moveTo>
                  <a:pt x="0" y="0"/>
                </a:moveTo>
                <a:lnTo>
                  <a:pt x="4271050" y="0"/>
                </a:lnTo>
                <a:lnTo>
                  <a:pt x="4271050" y="2700705"/>
                </a:lnTo>
                <a:lnTo>
                  <a:pt x="0" y="270070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28550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2020/5/15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extLst>
      <p:ext uri="{BB962C8B-B14F-4D97-AF65-F5344CB8AC3E}">
        <p14:creationId xmlns:p14="http://schemas.microsoft.com/office/powerpoint/2010/main" val="2882992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21"/>
          </p:nvPr>
        </p:nvSpPr>
        <p:spPr>
          <a:xfrm>
            <a:off x="6659563" y="2632075"/>
            <a:ext cx="4295775" cy="2684463"/>
          </a:xfrm>
          <a:prstGeom prst="rect">
            <a:avLst/>
          </a:prstGeom>
        </p:spPr>
        <p:txBody>
          <a:bodyPr/>
          <a:lstStyle/>
          <a:p>
            <a:endParaRPr lang="id-ID"/>
          </a:p>
        </p:txBody>
      </p:sp>
      <p:sp>
        <p:nvSpPr>
          <p:cNvPr id="5" name="Picture Placeholder 4"/>
          <p:cNvSpPr>
            <a:spLocks noGrp="1"/>
          </p:cNvSpPr>
          <p:nvPr>
            <p:ph type="pic" sz="quarter" idx="10"/>
          </p:nvPr>
        </p:nvSpPr>
        <p:spPr>
          <a:xfrm>
            <a:off x="877887" y="4664885"/>
            <a:ext cx="827316" cy="827314"/>
          </a:xfrm>
          <a:custGeom>
            <a:avLst/>
            <a:gdLst>
              <a:gd name="connsiteX0" fmla="*/ 353639 w 707278"/>
              <a:gd name="connsiteY0" fmla="*/ 0 h 707276"/>
              <a:gd name="connsiteX1" fmla="*/ 707278 w 707278"/>
              <a:gd name="connsiteY1" fmla="*/ 353638 h 707276"/>
              <a:gd name="connsiteX2" fmla="*/ 353639 w 707278"/>
              <a:gd name="connsiteY2" fmla="*/ 707276 h 707276"/>
              <a:gd name="connsiteX3" fmla="*/ 0 w 707278"/>
              <a:gd name="connsiteY3" fmla="*/ 353638 h 707276"/>
              <a:gd name="connsiteX4" fmla="*/ 353639 w 707278"/>
              <a:gd name="connsiteY4" fmla="*/ 0 h 707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78" h="707276">
                <a:moveTo>
                  <a:pt x="353639" y="0"/>
                </a:moveTo>
                <a:cubicBezTo>
                  <a:pt x="548948" y="0"/>
                  <a:pt x="707278" y="158329"/>
                  <a:pt x="707278" y="353638"/>
                </a:cubicBezTo>
                <a:cubicBezTo>
                  <a:pt x="707278" y="548947"/>
                  <a:pt x="548948" y="707276"/>
                  <a:pt x="353639" y="707276"/>
                </a:cubicBezTo>
                <a:cubicBezTo>
                  <a:pt x="158330" y="707276"/>
                  <a:pt x="0" y="548947"/>
                  <a:pt x="0" y="353638"/>
                </a:cubicBezTo>
                <a:cubicBezTo>
                  <a:pt x="0" y="158329"/>
                  <a:pt x="158330" y="0"/>
                  <a:pt x="353639" y="0"/>
                </a:cubicBezTo>
                <a:close/>
              </a:path>
            </a:pathLst>
          </a:custGeom>
          <a:effectLst>
            <a:outerShdw blurRad="127000" sx="102000" sy="102000" algn="ctr" rotWithShape="0">
              <a:schemeClr val="tx1">
                <a:lumMod val="95000"/>
                <a:lumOff val="5000"/>
                <a:alpha val="40000"/>
              </a:schemeClr>
            </a:outerShdw>
          </a:effectLst>
        </p:spPr>
        <p:txBody>
          <a:bodyPr wrap="square">
            <a:noAutofit/>
          </a:bodyPr>
          <a:lstStyle>
            <a:lvl1pPr marL="0" indent="0">
              <a:buNone/>
              <a:defRPr sz="100"/>
            </a:lvl1pPr>
          </a:lstStyle>
          <a:p>
            <a:endParaRPr lang="id-ID" dirty="0"/>
          </a:p>
        </p:txBody>
      </p:sp>
    </p:spTree>
    <p:extLst>
      <p:ext uri="{BB962C8B-B14F-4D97-AF65-F5344CB8AC3E}">
        <p14:creationId xmlns:p14="http://schemas.microsoft.com/office/powerpoint/2010/main" val="254354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
        <p:nvSpPr>
          <p:cNvPr id="11" name="矩形 10"/>
          <p:cNvSpPr/>
          <p:nvPr userDrawn="1"/>
        </p:nvSpPr>
        <p:spPr>
          <a:xfrm>
            <a:off x="8864085" y="63821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1.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545093"/>
            <a:ext cx="12192000" cy="13129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107054" y="1353001"/>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1618878" y="2183011"/>
            <a:ext cx="7341208" cy="1323439"/>
          </a:xfrm>
          <a:prstGeom prst="rect">
            <a:avLst/>
          </a:prstGeom>
          <a:noFill/>
        </p:spPr>
        <p:txBody>
          <a:bodyPr wrap="square" rtlCol="0">
            <a:spAutoFit/>
          </a:bodyPr>
          <a:lstStyle/>
          <a:p>
            <a:pPr algn="ctr"/>
            <a:r>
              <a:rPr lang="zh-CN" altLang="zh-CN" sz="4000" b="1" dirty="0">
                <a:latin typeface="黑体" panose="02010609060101010101" pitchFamily="49" charset="-122"/>
                <a:ea typeface="黑体" panose="02010609060101010101" pitchFamily="49" charset="-122"/>
              </a:rPr>
              <a:t>基于流形边距的特征提取和分类研究</a:t>
            </a:r>
            <a:endParaRPr lang="en-US" altLang="zh-CN" sz="4000" b="1" spc="600" dirty="0">
              <a:ln w="6350">
                <a:noFill/>
              </a:ln>
              <a:solidFill>
                <a:schemeClr val="tx1">
                  <a:lumMod val="95000"/>
                  <a:lumOff val="5000"/>
                </a:schemeClr>
              </a:solidFill>
              <a:latin typeface="黑体" panose="02010609060101010101" pitchFamily="49" charset="-122"/>
              <a:ea typeface="黑体" panose="02010609060101010101" pitchFamily="49"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3341863" y="4891377"/>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5969207" y="4852943"/>
            <a:ext cx="16337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指导老师</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：李波</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2910785-5393-432A-8B19-FB68325EF70F}"/>
              </a:ext>
            </a:extLst>
          </p:cNvPr>
          <p:cNvSpPr/>
          <p:nvPr/>
        </p:nvSpPr>
        <p:spPr>
          <a:xfrm>
            <a:off x="3634141" y="4861277"/>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：郭微</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文本占位符 2">
            <a:extLst>
              <a:ext uri="{FF2B5EF4-FFF2-40B4-BE49-F238E27FC236}">
                <a16:creationId xmlns:a16="http://schemas.microsoft.com/office/drawing/2014/main" id="{72851D0E-B25B-4213-BD91-79B0BE2CC5FA}"/>
              </a:ext>
            </a:extLst>
          </p:cNvPr>
          <p:cNvSpPr txBox="1">
            <a:spLocks/>
          </p:cNvSpPr>
          <p:nvPr/>
        </p:nvSpPr>
        <p:spPr>
          <a:xfrm>
            <a:off x="2095611" y="3662731"/>
            <a:ext cx="6387742" cy="883383"/>
          </a:xfrm>
          <a:prstGeom prst="rect">
            <a:avLst/>
          </a:prstGeom>
          <a:noFill/>
        </p:spPr>
        <p:txBody>
          <a:bodyPr vert="horz" wrap="square" lIns="121920" tIns="60960" rIns="121920" bIns="60960"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000" dirty="0" smtClean="0">
                <a:solidFill>
                  <a:schemeClr val="tx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Study of Feature Extraction and Classification based on Manifold Margin</a:t>
            </a:r>
            <a:endParaRPr lang="en-US" sz="2000" dirty="0">
              <a:solidFill>
                <a:schemeClr val="tx1">
                  <a:lumMod val="95000"/>
                  <a:lumOff val="5000"/>
                </a:schemeClr>
              </a:solidFill>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nvGrpSpPr>
          <p:cNvPr id="24" name="组合 23">
            <a:extLst>
              <a:ext uri="{FF2B5EF4-FFF2-40B4-BE49-F238E27FC236}">
                <a16:creationId xmlns:a16="http://schemas.microsoft.com/office/drawing/2014/main" id="{16495A43-4BE5-4D4C-9FEA-EC7B2B1258AE}"/>
              </a:ext>
            </a:extLst>
          </p:cNvPr>
          <p:cNvGrpSpPr/>
          <p:nvPr/>
        </p:nvGrpSpPr>
        <p:grpSpPr>
          <a:xfrm>
            <a:off x="5612544" y="4891376"/>
            <a:ext cx="292463" cy="292463"/>
            <a:chOff x="801291" y="3535885"/>
            <a:chExt cx="219347" cy="219347"/>
          </a:xfrm>
        </p:grpSpPr>
        <p:sp>
          <p:nvSpPr>
            <p:cNvPr id="25"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27"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8"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568" y="469115"/>
            <a:ext cx="5932177" cy="1352642"/>
          </a:xfrm>
          <a:prstGeom prst="rect">
            <a:avLst/>
          </a:prstGeom>
        </p:spPr>
      </p:pic>
    </p:spTree>
    <p:extLst>
      <p:ext uri="{BB962C8B-B14F-4D97-AF65-F5344CB8AC3E}">
        <p14:creationId xmlns:p14="http://schemas.microsoft.com/office/powerpoint/2010/main" val="363546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rot="16200000">
            <a:off x="4845359" y="-2707051"/>
            <a:ext cx="2628000" cy="10368000"/>
            <a:chOff x="778084" y="1038958"/>
            <a:chExt cx="1850186" cy="2900945"/>
          </a:xfrm>
        </p:grpSpPr>
        <p:sp>
          <p:nvSpPr>
            <p:cNvPr id="33" name="圆角矩形 32"/>
            <p:cNvSpPr/>
            <p:nvPr/>
          </p:nvSpPr>
          <p:spPr>
            <a:xfrm>
              <a:off x="887052" y="1038958"/>
              <a:ext cx="1632254" cy="1502650"/>
            </a:xfrm>
            <a:prstGeom prst="roundRect">
              <a:avLst>
                <a:gd name="adj" fmla="val 9350"/>
              </a:avLst>
            </a:prstGeom>
            <a:solidFill>
              <a:schemeClr val="accent2"/>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34" name="任意多边形 33"/>
            <p:cNvSpPr/>
            <p:nvPr/>
          </p:nvSpPr>
          <p:spPr>
            <a:xfrm>
              <a:off x="778084" y="1547765"/>
              <a:ext cx="1850186" cy="2392138"/>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chemeClr val="accent2"/>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35" name="椭圆 34"/>
            <p:cNvSpPr/>
            <p:nvPr/>
          </p:nvSpPr>
          <p:spPr>
            <a:xfrm>
              <a:off x="1456592" y="1422295"/>
              <a:ext cx="658970" cy="26189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36" name="文本框 11"/>
            <p:cNvSpPr txBox="1"/>
            <p:nvPr/>
          </p:nvSpPr>
          <p:spPr>
            <a:xfrm rot="5400000">
              <a:off x="1516834" y="997801"/>
              <a:ext cx="372691" cy="621566"/>
            </a:xfrm>
            <a:prstGeom prst="rect">
              <a:avLst/>
            </a:prstGeom>
            <a:noFill/>
          </p:spPr>
          <p:txBody>
            <a:bodyPr wrap="square" lIns="91440" tIns="45720" rIns="91440" bIns="45720" rtlCol="0">
              <a:spAutoFit/>
            </a:bodyPr>
            <a:lstStyle/>
            <a:p>
              <a:pPr algn="ctr" defTabSz="1219170">
                <a:defRPr/>
              </a:pPr>
              <a:r>
                <a:rPr lang="en-US" altLang="zh-CN" sz="4400" dirty="0" smtClean="0">
                  <a:solidFill>
                    <a:prstClr val="white"/>
                  </a:solidFill>
                  <a:latin typeface="Impact" pitchFamily="34" charset="0"/>
                  <a:ea typeface="张海山锐谐体2.0-授权联系：Samtype@QQ.com" panose="02000000000000000000" pitchFamily="2" charset="-122"/>
                </a:rPr>
                <a:t>MDS</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grpSp>
        <p:nvGrpSpPr>
          <p:cNvPr id="39" name="组合 38"/>
          <p:cNvGrpSpPr/>
          <p:nvPr/>
        </p:nvGrpSpPr>
        <p:grpSpPr>
          <a:xfrm rot="16200000">
            <a:off x="4855038" y="234462"/>
            <a:ext cx="2628000" cy="10368000"/>
            <a:chOff x="2690633" y="1038958"/>
            <a:chExt cx="1850186" cy="2900945"/>
          </a:xfrm>
        </p:grpSpPr>
        <p:sp>
          <p:nvSpPr>
            <p:cNvPr id="40" name="圆角矩形 39"/>
            <p:cNvSpPr/>
            <p:nvPr/>
          </p:nvSpPr>
          <p:spPr>
            <a:xfrm>
              <a:off x="2799601" y="1038958"/>
              <a:ext cx="1632254" cy="1502651"/>
            </a:xfrm>
            <a:prstGeom prst="roundRect">
              <a:avLst>
                <a:gd name="adj" fmla="val 9350"/>
              </a:avLst>
            </a:prstGeom>
            <a:solidFill>
              <a:schemeClr val="accent1"/>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1" name="任意多边形 40"/>
            <p:cNvSpPr/>
            <p:nvPr/>
          </p:nvSpPr>
          <p:spPr>
            <a:xfrm>
              <a:off x="2690633" y="1545522"/>
              <a:ext cx="1850186" cy="239438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chemeClr val="accent1"/>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2" name="椭圆 41"/>
            <p:cNvSpPr/>
            <p:nvPr/>
          </p:nvSpPr>
          <p:spPr>
            <a:xfrm>
              <a:off x="3290108" y="1421099"/>
              <a:ext cx="658970" cy="2618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43" name="文本框 48"/>
            <p:cNvSpPr txBox="1"/>
            <p:nvPr/>
          </p:nvSpPr>
          <p:spPr>
            <a:xfrm rot="5400000">
              <a:off x="3401578" y="991134"/>
              <a:ext cx="372691" cy="620953"/>
            </a:xfrm>
            <a:prstGeom prst="rect">
              <a:avLst/>
            </a:prstGeom>
            <a:noFill/>
          </p:spPr>
          <p:txBody>
            <a:bodyPr wrap="square" lIns="91440" tIns="45720" rIns="91440" bIns="45720" rtlCol="0">
              <a:spAutoFit/>
            </a:bodyPr>
            <a:lstStyle/>
            <a:p>
              <a:pPr algn="ctr" defTabSz="1219170">
                <a:defRPr/>
              </a:pPr>
              <a:r>
                <a:rPr lang="en-US" altLang="zh-HK" sz="4400" dirty="0" smtClean="0">
                  <a:solidFill>
                    <a:prstClr val="white"/>
                  </a:solidFill>
                  <a:latin typeface="Impact" pitchFamily="34" charset="0"/>
                  <a:ea typeface="张海山锐谐体2.0-授权联系：Samtype@QQ.com" panose="02000000000000000000" pitchFamily="2" charset="-122"/>
                </a:rPr>
                <a:t>PCA</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sp>
        <p:nvSpPr>
          <p:cNvPr id="30" name="文本框 29"/>
          <p:cNvSpPr txBox="1"/>
          <p:nvPr/>
        </p:nvSpPr>
        <p:spPr>
          <a:xfrm>
            <a:off x="762000" y="400050"/>
            <a:ext cx="4515394" cy="523220"/>
          </a:xfrm>
          <a:prstGeom prst="rect">
            <a:avLst/>
          </a:prstGeom>
          <a:noFill/>
          <a:ln>
            <a:noFill/>
          </a:ln>
        </p:spPr>
        <p:txBody>
          <a:bodyPr wrap="square" rtlCol="0">
            <a:spAutoFit/>
          </a:bodyPr>
          <a:lstStyle/>
          <a:p>
            <a:r>
              <a:rPr lang="zh-CN" altLang="en-US" sz="2800" dirty="0">
                <a:solidFill>
                  <a:schemeClr val="tx1">
                    <a:lumMod val="95000"/>
                    <a:lumOff val="5000"/>
                  </a:schemeClr>
                </a:solidFill>
                <a:latin typeface="+mn-ea"/>
                <a:cs typeface="+mn-ea"/>
                <a:sym typeface="Arial" panose="020B0604020202020204" pitchFamily="34" charset="0"/>
              </a:rPr>
              <a:t>几种常用特征提取的算法</a:t>
            </a:r>
            <a:endParaRPr lang="zh-CN" altLang="en-US" sz="2800" b="1" dirty="0"/>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278" t="4667" r="214" b="4215"/>
          <a:stretch/>
        </p:blipFill>
        <p:spPr>
          <a:xfrm>
            <a:off x="3670281" y="1252254"/>
            <a:ext cx="6938786" cy="2412000"/>
          </a:xfrm>
          <a:prstGeom prst="rect">
            <a:avLst/>
          </a:prstGeom>
        </p:spPr>
      </p:pic>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992" t="6077" b="7442"/>
          <a:stretch/>
        </p:blipFill>
        <p:spPr>
          <a:xfrm>
            <a:off x="3492552" y="4250251"/>
            <a:ext cx="7452000" cy="2332106"/>
          </a:xfrm>
          <a:prstGeom prst="rect">
            <a:avLst/>
          </a:prstGeom>
        </p:spPr>
      </p:pic>
      <p:grpSp>
        <p:nvGrpSpPr>
          <p:cNvPr id="46" name="组合 45"/>
          <p:cNvGrpSpPr/>
          <p:nvPr/>
        </p:nvGrpSpPr>
        <p:grpSpPr>
          <a:xfrm rot="16200000">
            <a:off x="4456545" y="-1344425"/>
            <a:ext cx="3401896" cy="10371732"/>
            <a:chOff x="4603182" y="1038958"/>
            <a:chExt cx="1850186" cy="2900945"/>
          </a:xfrm>
        </p:grpSpPr>
        <p:sp>
          <p:nvSpPr>
            <p:cNvPr id="47" name="圆角矩形 46"/>
            <p:cNvSpPr/>
            <p:nvPr/>
          </p:nvSpPr>
          <p:spPr>
            <a:xfrm>
              <a:off x="4712149" y="1038958"/>
              <a:ext cx="1632254" cy="1502651"/>
            </a:xfrm>
            <a:prstGeom prst="roundRect">
              <a:avLst>
                <a:gd name="adj" fmla="val 9350"/>
              </a:avLst>
            </a:prstGeom>
            <a:solidFill>
              <a:srgbClr val="C12525"/>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8" name="任意多边形 47"/>
            <p:cNvSpPr/>
            <p:nvPr/>
          </p:nvSpPr>
          <p:spPr>
            <a:xfrm>
              <a:off x="4603182" y="1542819"/>
              <a:ext cx="1850186" cy="2397084"/>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rgbClr val="C12525"/>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9" name="椭圆 48"/>
            <p:cNvSpPr/>
            <p:nvPr/>
          </p:nvSpPr>
          <p:spPr>
            <a:xfrm>
              <a:off x="5238990" y="1376564"/>
              <a:ext cx="685275" cy="352875"/>
            </a:xfrm>
            <a:prstGeom prst="ellipse">
              <a:avLst/>
            </a:prstGeom>
            <a:solidFill>
              <a:srgbClr val="C1252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50" name="文本框 54"/>
            <p:cNvSpPr txBox="1"/>
            <p:nvPr/>
          </p:nvSpPr>
          <p:spPr>
            <a:xfrm rot="5400000">
              <a:off x="5312802" y="1061125"/>
              <a:ext cx="504107" cy="489482"/>
            </a:xfrm>
            <a:prstGeom prst="rect">
              <a:avLst/>
            </a:prstGeom>
            <a:noFill/>
          </p:spPr>
          <p:txBody>
            <a:bodyPr wrap="square" lIns="91440" tIns="45720" rIns="91440" bIns="45720" rtlCol="0">
              <a:spAutoFit/>
            </a:bodyPr>
            <a:lstStyle/>
            <a:p>
              <a:pPr algn="ctr" defTabSz="1219170">
                <a:defRPr/>
              </a:pPr>
              <a:r>
                <a:rPr lang="en-US" altLang="zh-HK" sz="4400" dirty="0" smtClean="0">
                  <a:solidFill>
                    <a:prstClr val="white"/>
                  </a:solidFill>
                  <a:latin typeface="Impact" pitchFamily="34" charset="0"/>
                  <a:ea typeface="张海山锐谐体2.0-授权联系：Samtype@QQ.com" panose="02000000000000000000" pitchFamily="2" charset="-122"/>
                </a:rPr>
                <a:t>LDA</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pic>
        <p:nvPicPr>
          <p:cNvPr id="8" name="图片 7"/>
          <p:cNvPicPr>
            <a:picLocks noChangeAspect="1"/>
          </p:cNvPicPr>
          <p:nvPr/>
        </p:nvPicPr>
        <p:blipFill rotWithShape="1">
          <a:blip r:embed="rId5">
            <a:extLst>
              <a:ext uri="{28A0092B-C50C-407E-A947-70E740481C1C}">
                <a14:useLocalDpi xmlns:a14="http://schemas.microsoft.com/office/drawing/2010/main" val="0"/>
              </a:ext>
            </a:extLst>
          </a:blip>
          <a:srcRect l="428" t="4339" b="3705"/>
          <a:stretch/>
        </p:blipFill>
        <p:spPr>
          <a:xfrm>
            <a:off x="3644036" y="2397654"/>
            <a:ext cx="7081550" cy="2886075"/>
          </a:xfrm>
          <a:prstGeom prst="rect">
            <a:avLst/>
          </a:prstGeom>
        </p:spPr>
      </p:pic>
      <p:sp>
        <p:nvSpPr>
          <p:cNvPr id="2" name="矩形 1"/>
          <p:cNvSpPr/>
          <p:nvPr/>
        </p:nvSpPr>
        <p:spPr>
          <a:xfrm>
            <a:off x="0" y="859730"/>
            <a:ext cx="11877676" cy="5998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rot="16200000">
            <a:off x="4712820" y="-2858663"/>
            <a:ext cx="2885609" cy="10368000"/>
            <a:chOff x="778084" y="1038958"/>
            <a:chExt cx="1850186" cy="2900945"/>
          </a:xfrm>
        </p:grpSpPr>
        <p:sp>
          <p:nvSpPr>
            <p:cNvPr id="38" name="圆角矩形 37"/>
            <p:cNvSpPr/>
            <p:nvPr/>
          </p:nvSpPr>
          <p:spPr>
            <a:xfrm>
              <a:off x="887052" y="1038958"/>
              <a:ext cx="1632254" cy="1502650"/>
            </a:xfrm>
            <a:prstGeom prst="roundRect">
              <a:avLst>
                <a:gd name="adj" fmla="val 9350"/>
              </a:avLst>
            </a:prstGeom>
            <a:solidFill>
              <a:srgbClr val="323F4F"/>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4" name="任意多边形 43"/>
            <p:cNvSpPr/>
            <p:nvPr/>
          </p:nvSpPr>
          <p:spPr>
            <a:xfrm>
              <a:off x="778084" y="1543001"/>
              <a:ext cx="1850186" cy="239690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rgbClr val="323F4F"/>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45" name="椭圆 44"/>
            <p:cNvSpPr/>
            <p:nvPr/>
          </p:nvSpPr>
          <p:spPr>
            <a:xfrm>
              <a:off x="1431880" y="1419475"/>
              <a:ext cx="588915" cy="251818"/>
            </a:xfrm>
            <a:prstGeom prst="ellipse">
              <a:avLst/>
            </a:prstGeom>
            <a:solidFill>
              <a:srgbClr val="32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51" name="文本框 11"/>
            <p:cNvSpPr txBox="1"/>
            <p:nvPr/>
          </p:nvSpPr>
          <p:spPr>
            <a:xfrm rot="5400000">
              <a:off x="1528835" y="1017622"/>
              <a:ext cx="419718" cy="541708"/>
            </a:xfrm>
            <a:prstGeom prst="rect">
              <a:avLst/>
            </a:prstGeom>
            <a:noFill/>
          </p:spPr>
          <p:txBody>
            <a:bodyPr wrap="square" lIns="91440" tIns="45720" rIns="91440" bIns="45720" rtlCol="0">
              <a:spAutoFit/>
            </a:bodyPr>
            <a:lstStyle/>
            <a:p>
              <a:pPr algn="ctr" defTabSz="1219170">
                <a:defRPr/>
              </a:pPr>
              <a:r>
                <a:rPr lang="en-US" altLang="zh-HK" sz="4400" dirty="0" smtClean="0">
                  <a:solidFill>
                    <a:prstClr val="white"/>
                  </a:solidFill>
                  <a:latin typeface="Impact" pitchFamily="34" charset="0"/>
                  <a:ea typeface="张海山锐谐体2.0-授权联系：Samtype@QQ.com" panose="02000000000000000000" pitchFamily="2" charset="-122"/>
                </a:rPr>
                <a:t>KPCA</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grpSp>
        <p:nvGrpSpPr>
          <p:cNvPr id="62" name="组合 61"/>
          <p:cNvGrpSpPr/>
          <p:nvPr/>
        </p:nvGrpSpPr>
        <p:grpSpPr>
          <a:xfrm rot="16200000">
            <a:off x="4729173" y="142563"/>
            <a:ext cx="2852903" cy="10368000"/>
            <a:chOff x="4603182" y="1038958"/>
            <a:chExt cx="1850186" cy="2900945"/>
          </a:xfrm>
        </p:grpSpPr>
        <p:sp>
          <p:nvSpPr>
            <p:cNvPr id="63" name="圆角矩形 62"/>
            <p:cNvSpPr/>
            <p:nvPr/>
          </p:nvSpPr>
          <p:spPr>
            <a:xfrm>
              <a:off x="4712149" y="1038958"/>
              <a:ext cx="1632254" cy="1502651"/>
            </a:xfrm>
            <a:prstGeom prst="roundRect">
              <a:avLst>
                <a:gd name="adj" fmla="val 9350"/>
              </a:avLst>
            </a:prstGeom>
            <a:solidFill>
              <a:schemeClr val="accent3"/>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72" name="任意多边形 71"/>
            <p:cNvSpPr/>
            <p:nvPr/>
          </p:nvSpPr>
          <p:spPr>
            <a:xfrm>
              <a:off x="4603182" y="1543001"/>
              <a:ext cx="1850186" cy="239690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chemeClr val="accent3"/>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73" name="椭圆 72"/>
            <p:cNvSpPr/>
            <p:nvPr/>
          </p:nvSpPr>
          <p:spPr>
            <a:xfrm>
              <a:off x="5253834" y="1419474"/>
              <a:ext cx="564664" cy="251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74" name="文本框 54"/>
            <p:cNvSpPr txBox="1"/>
            <p:nvPr/>
          </p:nvSpPr>
          <p:spPr>
            <a:xfrm rot="5400000">
              <a:off x="5311713" y="1017030"/>
              <a:ext cx="433127" cy="519491"/>
            </a:xfrm>
            <a:prstGeom prst="rect">
              <a:avLst/>
            </a:prstGeom>
            <a:noFill/>
          </p:spPr>
          <p:txBody>
            <a:bodyPr wrap="square" lIns="91440" tIns="45720" rIns="91440" bIns="45720" rtlCol="0">
              <a:spAutoFit/>
            </a:bodyPr>
            <a:lstStyle/>
            <a:p>
              <a:pPr algn="ctr" defTabSz="1219170">
                <a:defRPr/>
              </a:pPr>
              <a:r>
                <a:rPr lang="en-US" altLang="zh-HK" sz="4400" dirty="0" smtClean="0">
                  <a:solidFill>
                    <a:prstClr val="white"/>
                  </a:solidFill>
                  <a:latin typeface="Impact" pitchFamily="34" charset="0"/>
                  <a:ea typeface="张海山锐谐体2.0-授权联系：Samtype@QQ.com" panose="02000000000000000000" pitchFamily="2" charset="-122"/>
                </a:rPr>
                <a:t>LLE</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pic>
        <p:nvPicPr>
          <p:cNvPr id="9" name="图片 8"/>
          <p:cNvPicPr>
            <a:picLocks noChangeAspect="1"/>
          </p:cNvPicPr>
          <p:nvPr/>
        </p:nvPicPr>
        <p:blipFill rotWithShape="1">
          <a:blip r:embed="rId6">
            <a:extLst>
              <a:ext uri="{28A0092B-C50C-407E-A947-70E740481C1C}">
                <a14:useLocalDpi xmlns:a14="http://schemas.microsoft.com/office/drawing/2010/main" val="0"/>
              </a:ext>
            </a:extLst>
          </a:blip>
          <a:srcRect l="219" t="4975" b="5163"/>
          <a:stretch/>
        </p:blipFill>
        <p:spPr>
          <a:xfrm>
            <a:off x="3492552" y="927989"/>
            <a:ext cx="6902966" cy="2742282"/>
          </a:xfrm>
          <a:prstGeom prst="rect">
            <a:avLst/>
          </a:prstGeom>
        </p:spPr>
      </p:pic>
      <p:pic>
        <p:nvPicPr>
          <p:cNvPr id="12" name="图片 11"/>
          <p:cNvPicPr>
            <a:picLocks noChangeAspect="1"/>
          </p:cNvPicPr>
          <p:nvPr/>
        </p:nvPicPr>
        <p:blipFill rotWithShape="1">
          <a:blip r:embed="rId7">
            <a:extLst>
              <a:ext uri="{28A0092B-C50C-407E-A947-70E740481C1C}">
                <a14:useLocalDpi xmlns:a14="http://schemas.microsoft.com/office/drawing/2010/main" val="0"/>
              </a:ext>
            </a:extLst>
          </a:blip>
          <a:srcRect t="4456" b="4140"/>
          <a:stretch/>
        </p:blipFill>
        <p:spPr>
          <a:xfrm>
            <a:off x="3499207" y="3900112"/>
            <a:ext cx="7138783" cy="2760611"/>
          </a:xfrm>
          <a:prstGeom prst="rect">
            <a:avLst/>
          </a:prstGeom>
        </p:spPr>
      </p:pic>
      <p:grpSp>
        <p:nvGrpSpPr>
          <p:cNvPr id="52" name="组合 51"/>
          <p:cNvGrpSpPr/>
          <p:nvPr/>
        </p:nvGrpSpPr>
        <p:grpSpPr>
          <a:xfrm rot="16200000">
            <a:off x="4276227" y="-1459668"/>
            <a:ext cx="3755159" cy="10404543"/>
            <a:chOff x="2690633" y="1037055"/>
            <a:chExt cx="1850186" cy="2902848"/>
          </a:xfrm>
        </p:grpSpPr>
        <p:sp>
          <p:nvSpPr>
            <p:cNvPr id="58" name="圆角矩形 57"/>
            <p:cNvSpPr/>
            <p:nvPr/>
          </p:nvSpPr>
          <p:spPr>
            <a:xfrm>
              <a:off x="2799601" y="1038958"/>
              <a:ext cx="1632254" cy="1502651"/>
            </a:xfrm>
            <a:prstGeom prst="roundRect">
              <a:avLst>
                <a:gd name="adj" fmla="val 9350"/>
              </a:avLst>
            </a:prstGeom>
            <a:solidFill>
              <a:srgbClr val="C12525"/>
            </a:solidFill>
            <a:ln>
              <a:solidFill>
                <a:schemeClr val="bg1"/>
              </a:solidFill>
            </a:ln>
            <a:effectLst>
              <a:outerShdw blurRad="1270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59" name="任意多边形 58"/>
            <p:cNvSpPr/>
            <p:nvPr/>
          </p:nvSpPr>
          <p:spPr>
            <a:xfrm>
              <a:off x="2690633" y="1543001"/>
              <a:ext cx="1850186" cy="239690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rgbClr val="FFFFFF"/>
            </a:solidFill>
            <a:ln w="25400">
              <a:solidFill>
                <a:srgbClr val="C12525"/>
              </a:solidFill>
            </a:ln>
            <a:effectLst>
              <a:outerShdw blurRad="1016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Calibri"/>
                <a:ea typeface="新細明體" panose="02020500000000000000" pitchFamily="18" charset="-120"/>
              </a:endParaRPr>
            </a:p>
          </p:txBody>
        </p:sp>
        <p:sp>
          <p:nvSpPr>
            <p:cNvPr id="60" name="椭圆 59"/>
            <p:cNvSpPr/>
            <p:nvPr/>
          </p:nvSpPr>
          <p:spPr>
            <a:xfrm>
              <a:off x="3402039" y="1392515"/>
              <a:ext cx="532122" cy="302182"/>
            </a:xfrm>
            <a:prstGeom prst="ellipse">
              <a:avLst/>
            </a:prstGeom>
            <a:solidFill>
              <a:srgbClr val="C1252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9170">
                <a:defRPr/>
              </a:pPr>
              <a:endParaRPr lang="zh-HK" altLang="en-US" sz="2400">
                <a:solidFill>
                  <a:prstClr val="white"/>
                </a:solidFill>
                <a:latin typeface="Impact" pitchFamily="34" charset="0"/>
                <a:ea typeface="新細明體" panose="02020500000000000000" pitchFamily="18" charset="-120"/>
              </a:endParaRPr>
            </a:p>
          </p:txBody>
        </p:sp>
        <p:sp>
          <p:nvSpPr>
            <p:cNvPr id="61" name="文本框 48"/>
            <p:cNvSpPr txBox="1"/>
            <p:nvPr/>
          </p:nvSpPr>
          <p:spPr>
            <a:xfrm rot="5400000">
              <a:off x="3367029" y="1072633"/>
              <a:ext cx="532328" cy="461172"/>
            </a:xfrm>
            <a:prstGeom prst="rect">
              <a:avLst/>
            </a:prstGeom>
            <a:noFill/>
          </p:spPr>
          <p:txBody>
            <a:bodyPr wrap="square" lIns="91440" tIns="45720" rIns="91440" bIns="45720" rtlCol="0">
              <a:spAutoFit/>
            </a:bodyPr>
            <a:lstStyle/>
            <a:p>
              <a:pPr algn="ctr" defTabSz="1219170">
                <a:defRPr/>
              </a:pPr>
              <a:r>
                <a:rPr lang="en-US" altLang="zh-CN" sz="4400" dirty="0">
                  <a:solidFill>
                    <a:prstClr val="white"/>
                  </a:solidFill>
                  <a:latin typeface="Impact" pitchFamily="34" charset="0"/>
                  <a:ea typeface="张海山锐谐体2.0-授权联系：Samtype@QQ.com" panose="02000000000000000000" pitchFamily="2" charset="-122"/>
                </a:rPr>
                <a:t>Isomap</a:t>
              </a:r>
              <a:endParaRPr lang="zh-HK" altLang="en-US" sz="4400" dirty="0">
                <a:solidFill>
                  <a:prstClr val="white"/>
                </a:solidFill>
                <a:latin typeface="Impact" pitchFamily="34" charset="0"/>
                <a:ea typeface="张海山锐谐体2.0-授权联系：Samtype@QQ.com" panose="02000000000000000000" pitchFamily="2" charset="-122"/>
              </a:endParaRPr>
            </a:p>
          </p:txBody>
        </p:sp>
      </p:grpSp>
      <p:pic>
        <p:nvPicPr>
          <p:cNvPr id="13" name="图片 12"/>
          <p:cNvPicPr>
            <a:picLocks noChangeAspect="1"/>
          </p:cNvPicPr>
          <p:nvPr/>
        </p:nvPicPr>
        <p:blipFill rotWithShape="1">
          <a:blip r:embed="rId8">
            <a:extLst>
              <a:ext uri="{28A0092B-C50C-407E-A947-70E740481C1C}">
                <a14:useLocalDpi xmlns:a14="http://schemas.microsoft.com/office/drawing/2010/main" val="0"/>
              </a:ext>
            </a:extLst>
          </a:blip>
          <a:srcRect t="3370" b="3998"/>
          <a:stretch/>
        </p:blipFill>
        <p:spPr>
          <a:xfrm>
            <a:off x="3425536" y="1974571"/>
            <a:ext cx="7495378" cy="3588152"/>
          </a:xfrm>
          <a:prstGeom prst="rect">
            <a:avLst/>
          </a:prstGeom>
        </p:spPr>
      </p:pic>
    </p:spTree>
    <p:extLst>
      <p:ext uri="{BB962C8B-B14F-4D97-AF65-F5344CB8AC3E}">
        <p14:creationId xmlns:p14="http://schemas.microsoft.com/office/powerpoint/2010/main" val="375244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ppt_x"/>
                                          </p:val>
                                        </p:tav>
                                        <p:tav tm="100000">
                                          <p:val>
                                            <p:strVal val="#ppt_x"/>
                                          </p:val>
                                        </p:tav>
                                      </p:tavLst>
                                    </p:anim>
                                    <p:anim calcmode="lin" valueType="num">
                                      <p:cBhvr additive="base">
                                        <p:cTn id="27" dur="500" fill="hold"/>
                                        <p:tgtEl>
                                          <p:spTgt spid="4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additive="base">
                                        <p:cTn id="49" dur="500" fill="hold"/>
                                        <p:tgtEl>
                                          <p:spTgt spid="62"/>
                                        </p:tgtEl>
                                        <p:attrNameLst>
                                          <p:attrName>ppt_x</p:attrName>
                                        </p:attrNameLst>
                                      </p:cBhvr>
                                      <p:tavLst>
                                        <p:tav tm="0">
                                          <p:val>
                                            <p:strVal val="#ppt_x"/>
                                          </p:val>
                                        </p:tav>
                                        <p:tav tm="100000">
                                          <p:val>
                                            <p:strVal val="#ppt_x"/>
                                          </p:val>
                                        </p:tav>
                                      </p:tavLst>
                                    </p:anim>
                                    <p:anim calcmode="lin" valueType="num">
                                      <p:cBhvr additive="base">
                                        <p:cTn id="50" dur="500" fill="hold"/>
                                        <p:tgtEl>
                                          <p:spTgt spid="6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anim calcmode="lin" valueType="num">
                                      <p:cBhvr additive="base">
                                        <p:cTn id="59" dur="500" fill="hold"/>
                                        <p:tgtEl>
                                          <p:spTgt spid="52"/>
                                        </p:tgtEl>
                                        <p:attrNameLst>
                                          <p:attrName>ppt_x</p:attrName>
                                        </p:attrNameLst>
                                      </p:cBhvr>
                                      <p:tavLst>
                                        <p:tav tm="0">
                                          <p:val>
                                            <p:strVal val="#ppt_x"/>
                                          </p:val>
                                        </p:tav>
                                        <p:tav tm="100000">
                                          <p:val>
                                            <p:strVal val="#ppt_x"/>
                                          </p:val>
                                        </p:tav>
                                      </p:tavLst>
                                    </p:anim>
                                    <p:anim calcmode="lin" valueType="num">
                                      <p:cBhvr additive="base">
                                        <p:cTn id="60" dur="500" fill="hold"/>
                                        <p:tgtEl>
                                          <p:spTgt spid="5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92443"/>
          </a:xfrm>
          <a:prstGeom prst="rect">
            <a:avLst/>
          </a:prstGeom>
        </p:spPr>
        <p:txBody>
          <a:bodyPr wrap="square" lIns="0" tIns="0" rIns="0" bIns="0">
            <a:spAutoFit/>
          </a:bodyPr>
          <a:lstStyle/>
          <a:p>
            <a:r>
              <a:rPr lang="zh-CN" altLang="en-US" sz="3200" dirty="0" smtClean="0"/>
              <a:t>基于流形边距的特征提取方法</a:t>
            </a:r>
            <a:endParaRPr lang="zh-CN" altLang="en-US" sz="32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290336"/>
          </a:xfrm>
          <a:prstGeom prst="rect">
            <a:avLst/>
          </a:prstGeom>
          <a:noFill/>
        </p:spPr>
        <p:txBody>
          <a:bodyPr wrap="square" lIns="0" tIns="0" rIns="0" bIns="0" rtlCol="0">
            <a:spAutoFit/>
          </a:bodyPr>
          <a:lstStyle/>
          <a:p>
            <a:pPr>
              <a:lnSpc>
                <a:spcPct val="150000"/>
              </a:lnSpc>
            </a:pPr>
            <a:r>
              <a:rPr lang="zh-CN" altLang="en-US" sz="1400" dirty="0" smtClean="0">
                <a:solidFill>
                  <a:schemeClr val="tx1">
                    <a:lumMod val="95000"/>
                    <a:lumOff val="5000"/>
                  </a:schemeClr>
                </a:solidFill>
                <a:latin typeface="+mn-ea"/>
                <a:cs typeface="+mn-ea"/>
                <a:sym typeface="Arial" panose="020B0604020202020204" pitchFamily="34" charset="0"/>
              </a:rPr>
              <a:t>引言、算法描述、实验与分析</a:t>
            </a:r>
            <a:endParaRPr lang="zh-CN" altLang="en-US" sz="1400"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03</a:t>
            </a:r>
            <a:endParaRPr lang="zh-CN" altLang="en-US" sz="4800" b="1" dirty="0">
              <a:solidFill>
                <a:schemeClr val="bg1"/>
              </a:solidFill>
            </a:endParaRPr>
          </a:p>
        </p:txBody>
      </p:sp>
    </p:spTree>
    <p:extLst>
      <p:ext uri="{BB962C8B-B14F-4D97-AF65-F5344CB8AC3E}">
        <p14:creationId xmlns:p14="http://schemas.microsoft.com/office/powerpoint/2010/main" val="30378882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引言</a:t>
            </a:r>
            <a:endParaRPr lang="zh-CN" altLang="en-US" sz="28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475" y="1802674"/>
            <a:ext cx="5896583" cy="3109232"/>
          </a:xfrm>
          <a:prstGeom prst="rect">
            <a:avLst/>
          </a:prstGeom>
        </p:spPr>
      </p:pic>
      <p:sp>
        <p:nvSpPr>
          <p:cNvPr id="4" name="椭圆形标注 3"/>
          <p:cNvSpPr/>
          <p:nvPr/>
        </p:nvSpPr>
        <p:spPr>
          <a:xfrm>
            <a:off x="461554" y="4354286"/>
            <a:ext cx="2673532" cy="2107473"/>
          </a:xfrm>
          <a:prstGeom prst="wedgeEllipseCallout">
            <a:avLst>
              <a:gd name="adj1" fmla="val 80564"/>
              <a:gd name="adj2" fmla="val -57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流形内</a:t>
            </a:r>
            <a:r>
              <a:rPr lang="zh-CN" altLang="en-US" dirty="0" smtClean="0"/>
              <a:t>图</a:t>
            </a:r>
            <a:r>
              <a:rPr lang="zh-CN" altLang="en-US" dirty="0"/>
              <a:t>：</a:t>
            </a:r>
            <a:r>
              <a:rPr lang="zh-CN" altLang="en-US" dirty="0" smtClean="0"/>
              <a:t>任何</a:t>
            </a:r>
            <a:r>
              <a:rPr lang="zh-CN" altLang="en-US" dirty="0"/>
              <a:t>结点及其 </a:t>
            </a:r>
            <a:r>
              <a:rPr lang="en-US" altLang="zh-CN" dirty="0"/>
              <a:t>k </a:t>
            </a:r>
            <a:r>
              <a:rPr lang="zh-CN" altLang="en-US" dirty="0"/>
              <a:t>近邻点则 属于相同的流形</a:t>
            </a:r>
          </a:p>
        </p:txBody>
      </p:sp>
      <p:sp>
        <p:nvSpPr>
          <p:cNvPr id="43" name="椭圆形标注 42"/>
          <p:cNvSpPr/>
          <p:nvPr/>
        </p:nvSpPr>
        <p:spPr>
          <a:xfrm>
            <a:off x="461554" y="1280161"/>
            <a:ext cx="2673532" cy="2194722"/>
          </a:xfrm>
          <a:prstGeom prst="wedgeEllipseCallout">
            <a:avLst>
              <a:gd name="adj1" fmla="val 90336"/>
              <a:gd name="adj2" fmla="val 24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流形间</a:t>
            </a:r>
            <a:r>
              <a:rPr lang="zh-CN" altLang="en-US" dirty="0" smtClean="0"/>
              <a:t>图：任何</a:t>
            </a:r>
            <a:r>
              <a:rPr lang="zh-CN" altLang="en-US" dirty="0"/>
              <a:t>结点及其 </a:t>
            </a:r>
            <a:r>
              <a:rPr lang="en-US" altLang="zh-CN" dirty="0"/>
              <a:t>k </a:t>
            </a:r>
            <a:r>
              <a:rPr lang="zh-CN" altLang="en-US" dirty="0"/>
              <a:t>近邻必须属于不同的流形</a:t>
            </a:r>
          </a:p>
        </p:txBody>
      </p:sp>
      <p:sp>
        <p:nvSpPr>
          <p:cNvPr id="44" name="椭圆形标注 43"/>
          <p:cNvSpPr/>
          <p:nvPr/>
        </p:nvSpPr>
        <p:spPr>
          <a:xfrm>
            <a:off x="9331234" y="1367410"/>
            <a:ext cx="2673532" cy="2107473"/>
          </a:xfrm>
          <a:prstGeom prst="wedgeEllipseCallout">
            <a:avLst>
              <a:gd name="adj1" fmla="val -89143"/>
              <a:gd name="adj2" fmla="val 40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流形边距：流形𝑀</a:t>
            </a:r>
            <a:r>
              <a:rPr lang="en-US" altLang="zh-CN" dirty="0" smtClean="0"/>
              <a:t>1</a:t>
            </a:r>
            <a:r>
              <a:rPr lang="zh-CN" altLang="en-US" dirty="0" smtClean="0"/>
              <a:t>上</a:t>
            </a:r>
            <a:r>
              <a:rPr lang="zh-CN" altLang="en-US" dirty="0"/>
              <a:t>的点与流形</a:t>
            </a:r>
            <a:r>
              <a:rPr lang="zh-CN" altLang="en-US" dirty="0" smtClean="0"/>
              <a:t>𝑀</a:t>
            </a:r>
            <a:r>
              <a:rPr lang="en-US" altLang="zh-CN" dirty="0" smtClean="0"/>
              <a:t>2</a:t>
            </a:r>
            <a:r>
              <a:rPr lang="zh-CN" altLang="en-US" dirty="0" smtClean="0"/>
              <a:t>的</a:t>
            </a:r>
            <a:r>
              <a:rPr lang="zh-CN" altLang="en-US" dirty="0"/>
              <a:t>距离减去流形</a:t>
            </a:r>
            <a:r>
              <a:rPr lang="zh-CN" altLang="en-US" dirty="0" smtClean="0"/>
              <a:t>𝑀</a:t>
            </a:r>
            <a:r>
              <a:rPr lang="en-US" altLang="zh-CN" dirty="0" smtClean="0"/>
              <a:t>1</a:t>
            </a:r>
            <a:r>
              <a:rPr lang="zh-CN" altLang="en-US" dirty="0" smtClean="0"/>
              <a:t>的</a:t>
            </a:r>
            <a:r>
              <a:rPr lang="zh-CN" altLang="en-US" dirty="0"/>
              <a:t>内部距</a:t>
            </a:r>
          </a:p>
          <a:p>
            <a:pPr algn="ctr"/>
            <a:r>
              <a:rPr lang="zh-CN" altLang="en-US" dirty="0"/>
              <a:t>离</a:t>
            </a:r>
          </a:p>
        </p:txBody>
      </p:sp>
      <p:sp>
        <p:nvSpPr>
          <p:cNvPr id="12" name="爆炸形 1 11"/>
          <p:cNvSpPr/>
          <p:nvPr/>
        </p:nvSpPr>
        <p:spPr>
          <a:xfrm>
            <a:off x="7191974" y="4537300"/>
            <a:ext cx="4676503" cy="1924459"/>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高维空间中混合的数据在低维空间中更好的分隔</a:t>
            </a:r>
            <a:r>
              <a:rPr lang="en-US" altLang="zh-CN" dirty="0" smtClean="0"/>
              <a:t>—</a:t>
            </a:r>
            <a:r>
              <a:rPr lang="zh-CN" altLang="en-US" dirty="0" smtClean="0"/>
              <a:t>最大化流形边距</a:t>
            </a:r>
            <a:endParaRPr lang="zh-CN" altLang="en-US" dirty="0"/>
          </a:p>
        </p:txBody>
      </p:sp>
    </p:spTree>
    <p:extLst>
      <p:ext uri="{BB962C8B-B14F-4D97-AF65-F5344CB8AC3E}">
        <p14:creationId xmlns:p14="http://schemas.microsoft.com/office/powerpoint/2010/main" val="2348415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1+#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3" grpId="0" animBg="1"/>
      <p:bldP spid="44"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p:nvPr/>
        </p:nvSpPr>
        <p:spPr>
          <a:xfrm>
            <a:off x="540000" y="2016000"/>
            <a:ext cx="3240000" cy="4464000"/>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sz="1400" kern="0" dirty="0">
              <a:solidFill>
                <a:srgbClr val="1CBB9F"/>
              </a:solidFill>
              <a:latin typeface="微软雅黑" panose="020B0503020204020204" pitchFamily="34" charset="-122"/>
            </a:endParaRPr>
          </a:p>
        </p:txBody>
      </p:sp>
      <p:grpSp>
        <p:nvGrpSpPr>
          <p:cNvPr id="7" name="Group 2出自【趣你的PPT】(微信:qunideppt)：最优质的PPT资源库"/>
          <p:cNvGrpSpPr/>
          <p:nvPr/>
        </p:nvGrpSpPr>
        <p:grpSpPr>
          <a:xfrm>
            <a:off x="540000" y="1044000"/>
            <a:ext cx="3240000" cy="1080000"/>
            <a:chOff x="1748969" y="1899884"/>
            <a:chExt cx="2074546" cy="951171"/>
          </a:xfrm>
          <a:solidFill>
            <a:srgbClr val="00AFF0"/>
          </a:solidFill>
        </p:grpSpPr>
        <p:sp>
          <p:nvSpPr>
            <p:cNvPr id="8" name="出自【趣你的PPT】(微信:qunideppt)：最优质的PPT资源库"/>
            <p:cNvSpPr/>
            <p:nvPr/>
          </p:nvSpPr>
          <p:spPr>
            <a:xfrm flipH="1">
              <a:off x="1748969"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9" name="出自【趣你的PPT】(微信:qunideppt)：最优质的PPT资源库"/>
            <p:cNvSpPr/>
            <p:nvPr/>
          </p:nvSpPr>
          <p:spPr>
            <a:xfrm rot="3600000">
              <a:off x="2704419" y="2698694"/>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10" name="出自【趣你的PPT】(微信:qunideppt)：最优质的PPT资源库"/>
          <p:cNvSpPr/>
          <p:nvPr/>
        </p:nvSpPr>
        <p:spPr>
          <a:xfrm>
            <a:off x="540000" y="6480000"/>
            <a:ext cx="3240000" cy="45719"/>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1" name="出自【趣你的PPT】(微信:qunideppt)：最优质的PPT资源库"/>
          <p:cNvSpPr/>
          <p:nvPr/>
        </p:nvSpPr>
        <p:spPr>
          <a:xfrm>
            <a:off x="4608000" y="2016000"/>
            <a:ext cx="3240000" cy="4464000"/>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12" name="Group 10出自【趣你的PPT】(微信:qunideppt)：最优质的PPT资源库"/>
          <p:cNvGrpSpPr/>
          <p:nvPr/>
        </p:nvGrpSpPr>
        <p:grpSpPr>
          <a:xfrm>
            <a:off x="4608000" y="1044000"/>
            <a:ext cx="3240000" cy="1080000"/>
            <a:chOff x="3974711" y="1899884"/>
            <a:chExt cx="2074546" cy="951171"/>
          </a:xfrm>
          <a:solidFill>
            <a:srgbClr val="7ACDEF"/>
          </a:solidFill>
        </p:grpSpPr>
        <p:sp>
          <p:nvSpPr>
            <p:cNvPr id="13" name="出自【趣你的PPT】(微信:qunideppt)：最优质的PPT资源库"/>
            <p:cNvSpPr/>
            <p:nvPr/>
          </p:nvSpPr>
          <p:spPr>
            <a:xfrm flipH="1">
              <a:off x="3974711" y="1899884"/>
              <a:ext cx="2074546" cy="878239"/>
            </a:xfrm>
            <a:prstGeom prst="snip1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4" name="出自【趣你的PPT】(微信:qunideppt)：最优质的PPT资源库"/>
            <p:cNvSpPr/>
            <p:nvPr/>
          </p:nvSpPr>
          <p:spPr>
            <a:xfrm rot="3600000">
              <a:off x="4930161" y="2698694"/>
              <a:ext cx="163647" cy="141076"/>
            </a:xfrm>
            <a:prstGeom prst="triangle">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15" name="出自【趣你的PPT】(微信:qunideppt)：最优质的PPT资源库"/>
          <p:cNvSpPr/>
          <p:nvPr/>
        </p:nvSpPr>
        <p:spPr>
          <a:xfrm>
            <a:off x="4608000" y="6479999"/>
            <a:ext cx="3240000" cy="46800"/>
          </a:xfrm>
          <a:prstGeom prst="rect">
            <a:avLst/>
          </a:prstGeom>
          <a:solidFill>
            <a:schemeClr val="accent2">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6" name="出自【趣你的PPT】(微信:qunideppt)：最优质的PPT资源库"/>
          <p:cNvSpPr/>
          <p:nvPr/>
        </p:nvSpPr>
        <p:spPr>
          <a:xfrm>
            <a:off x="8640000" y="2016000"/>
            <a:ext cx="3240000" cy="4464000"/>
          </a:xfrm>
          <a:prstGeom prst="rect">
            <a:avLst/>
          </a:prstGeom>
          <a:solidFill>
            <a:srgbClr val="878787">
              <a:alpha val="9000"/>
            </a:srgb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17" name="出自【趣你的PPT】(微信:qunideppt)：最优质的PPT资源库"/>
          <p:cNvSpPr/>
          <p:nvPr/>
        </p:nvSpPr>
        <p:spPr>
          <a:xfrm>
            <a:off x="8640000" y="6480000"/>
            <a:ext cx="3240000" cy="45719"/>
          </a:xfrm>
          <a:prstGeom prst="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nvGrpSpPr>
          <p:cNvPr id="20" name="Group 31出自【趣你的PPT】(微信:qunideppt)：最优质的PPT资源库"/>
          <p:cNvGrpSpPr/>
          <p:nvPr/>
        </p:nvGrpSpPr>
        <p:grpSpPr>
          <a:xfrm>
            <a:off x="8640000" y="1044000"/>
            <a:ext cx="3240000" cy="1080000"/>
            <a:chOff x="6200453" y="1899884"/>
            <a:chExt cx="2074546" cy="959449"/>
          </a:xfrm>
          <a:solidFill>
            <a:srgbClr val="00AFF0"/>
          </a:solidFill>
        </p:grpSpPr>
        <p:sp>
          <p:nvSpPr>
            <p:cNvPr id="21" name="出自【趣你的PPT】(微信:qunideppt)：最优质的PPT资源库"/>
            <p:cNvSpPr/>
            <p:nvPr/>
          </p:nvSpPr>
          <p:spPr>
            <a:xfrm flipH="1">
              <a:off x="6200453" y="1899884"/>
              <a:ext cx="2074546" cy="878239"/>
            </a:xfrm>
            <a:prstGeom prst="snip1Rect">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sp>
          <p:nvSpPr>
            <p:cNvPr id="22" name="出自【趣你的PPT】(微信:qunideppt)：最优质的PPT资源库"/>
            <p:cNvSpPr/>
            <p:nvPr/>
          </p:nvSpPr>
          <p:spPr>
            <a:xfrm rot="3600000">
              <a:off x="7174191" y="2706972"/>
              <a:ext cx="163647" cy="141076"/>
            </a:xfrm>
            <a:prstGeom prst="triangle">
              <a:avLst/>
            </a:prstGeom>
            <a:solidFill>
              <a:schemeClr val="accent1">
                <a:lumMod val="100000"/>
              </a:schemeClr>
            </a:solidFill>
            <a:ln w="12700" cap="flat" cmpd="sng" algn="ctr">
              <a:noFill/>
              <a:prstDash val="solid"/>
              <a:miter lim="800000"/>
            </a:ln>
            <a:effectLst/>
          </p:spPr>
          <p:txBody>
            <a:bodyPr rtlCol="0" anchor="ctr"/>
            <a:lstStyle/>
            <a:p>
              <a:pPr algn="ctr">
                <a:defRPr/>
              </a:pPr>
              <a:endParaRPr lang="bg-BG" kern="0" dirty="0">
                <a:solidFill>
                  <a:srgbClr val="1CBB9F"/>
                </a:solidFill>
                <a:latin typeface="微软雅黑" panose="020B0503020204020204" pitchFamily="34" charset="-122"/>
              </a:endParaRPr>
            </a:p>
          </p:txBody>
        </p:sp>
      </p:grpSp>
      <p:sp>
        <p:nvSpPr>
          <p:cNvPr id="26" name="出自【趣你的PPT】(微信:qunideppt)：最优质的PPT资源库"/>
          <p:cNvSpPr txBox="1"/>
          <p:nvPr/>
        </p:nvSpPr>
        <p:spPr>
          <a:xfrm>
            <a:off x="1130318" y="1239020"/>
            <a:ext cx="2059363" cy="504000"/>
          </a:xfrm>
          <a:prstGeom prst="rect">
            <a:avLst/>
          </a:prstGeom>
          <a:noFill/>
        </p:spPr>
        <p:txBody>
          <a:bodyPr wrap="square" rtlCol="0">
            <a:spAutoFit/>
          </a:bodyPr>
          <a:lstStyle/>
          <a:p>
            <a:r>
              <a:rPr lang="zh-CN" altLang="en-US" sz="2400" b="1" dirty="0" smtClean="0">
                <a:solidFill>
                  <a:prstClr val="white"/>
                </a:solidFill>
                <a:latin typeface="微软雅黑" panose="020B0503020204020204" pitchFamily="34" charset="-122"/>
                <a:ea typeface="微软雅黑" panose="020B0503020204020204" pitchFamily="34" charset="-122"/>
              </a:rPr>
              <a:t>局部线性表示</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7" name="出自【趣你的PPT】(微信:qunideppt)：最优质的PPT资源库"/>
          <p:cNvSpPr txBox="1"/>
          <p:nvPr/>
        </p:nvSpPr>
        <p:spPr>
          <a:xfrm>
            <a:off x="5185994" y="1238400"/>
            <a:ext cx="2084011" cy="504000"/>
          </a:xfrm>
          <a:prstGeom prst="rect">
            <a:avLst/>
          </a:prstGeom>
          <a:noFill/>
        </p:spPr>
        <p:txBody>
          <a:bodyPr wrap="square" rtlCol="0">
            <a:spAutoFit/>
          </a:bodyPr>
          <a:lstStyle/>
          <a:p>
            <a:r>
              <a:rPr lang="zh-CN" altLang="en-US" sz="2400" b="1" dirty="0">
                <a:solidFill>
                  <a:prstClr val="white"/>
                </a:solidFill>
                <a:latin typeface="微软雅黑" panose="020B0503020204020204" pitchFamily="34" charset="-122"/>
                <a:ea typeface="微软雅黑" panose="020B0503020204020204" pitchFamily="34" charset="-122"/>
              </a:rPr>
              <a:t>流形</a:t>
            </a:r>
            <a:r>
              <a:rPr lang="zh-CN" altLang="en-US" sz="2400" b="1" dirty="0" smtClean="0">
                <a:solidFill>
                  <a:prstClr val="white"/>
                </a:solidFill>
                <a:latin typeface="微软雅黑" panose="020B0503020204020204" pitchFamily="34" charset="-122"/>
                <a:ea typeface="微软雅黑" panose="020B0503020204020204" pitchFamily="34" charset="-122"/>
              </a:rPr>
              <a:t>边距定义</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28" name="出自【趣你的PPT】(微信:qunideppt)：最优质的PPT资源库"/>
          <p:cNvSpPr txBox="1"/>
          <p:nvPr/>
        </p:nvSpPr>
        <p:spPr>
          <a:xfrm>
            <a:off x="9374610" y="1238400"/>
            <a:ext cx="1770780" cy="482400"/>
          </a:xfrm>
          <a:prstGeom prst="rect">
            <a:avLst/>
          </a:prstGeom>
          <a:noFill/>
        </p:spPr>
        <p:txBody>
          <a:bodyPr wrap="square" rtlCol="0">
            <a:spAutoFit/>
          </a:bodyPr>
          <a:lstStyle/>
          <a:p>
            <a:r>
              <a:rPr lang="zh-CN" altLang="en-US" sz="2400" b="1" dirty="0" smtClean="0">
                <a:solidFill>
                  <a:prstClr val="white"/>
                </a:solidFill>
                <a:latin typeface="微软雅黑" panose="020B0503020204020204" pitchFamily="34" charset="-122"/>
                <a:ea typeface="微软雅黑" panose="020B0503020204020204" pitchFamily="34" charset="-122"/>
              </a:rPr>
              <a:t>最优化问题</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30" name="矩形 29"/>
          <p:cNvSpPr/>
          <p:nvPr/>
        </p:nvSpPr>
        <p:spPr>
          <a:xfrm>
            <a:off x="540001" y="2161638"/>
            <a:ext cx="3240000" cy="609398"/>
          </a:xfrm>
          <a:prstGeom prst="rect">
            <a:avLst/>
          </a:prstGeom>
        </p:spPr>
        <p:txBody>
          <a:bodyPr wrap="square">
            <a:spAutoFit/>
          </a:bodyPr>
          <a:lstStyle/>
          <a:p>
            <a:pPr algn="ctr" defTabSz="866284">
              <a:lnSpc>
                <a:spcPct val="120000"/>
              </a:lnSpc>
              <a:defRPr/>
            </a:pPr>
            <a:r>
              <a:rPr lang="zh-CN" altLang="en-US" sz="1400" dirty="0">
                <a:solidFill>
                  <a:schemeClr val="tx1">
                    <a:lumMod val="75000"/>
                  </a:schemeClr>
                </a:solidFill>
                <a:latin typeface="微软雅黑" panose="020B0503020204020204" pitchFamily="34" charset="-122"/>
                <a:ea typeface="微软雅黑" panose="020B0503020204020204" pitchFamily="34" charset="-122"/>
              </a:rPr>
              <a:t>用近邻点线性表示该点</a:t>
            </a: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，求解</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最小化</a:t>
            </a: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表示误差的优化问题并</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获取表示权值 </a:t>
            </a:r>
            <a:r>
              <a:rPr lang="en-US" altLang="zh-CN" sz="1400" dirty="0" smtClean="0">
                <a:solidFill>
                  <a:schemeClr val="tx1">
                    <a:lumMod val="75000"/>
                  </a:schemeClr>
                </a:solidFill>
                <a:latin typeface="微软雅黑" panose="020B0503020204020204" pitchFamily="34" charset="-122"/>
                <a:ea typeface="微软雅黑" panose="020B0503020204020204" pitchFamily="34" charset="-122"/>
              </a:rPr>
              <a:t>w</a:t>
            </a: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算法描述</a:t>
            </a:r>
            <a:endParaRPr lang="zh-CN" altLang="en-US" sz="2800" b="1" dirty="0"/>
          </a:p>
        </p:txBody>
      </p:sp>
      <mc:AlternateContent xmlns:mc="http://schemas.openxmlformats.org/markup-compatibility/2006" xmlns:a14="http://schemas.microsoft.com/office/drawing/2010/main">
        <mc:Choice Requires="a14">
          <p:sp>
            <p:nvSpPr>
              <p:cNvPr id="2" name="文本框 1"/>
              <p:cNvSpPr txBox="1"/>
              <p:nvPr/>
            </p:nvSpPr>
            <p:spPr>
              <a:xfrm>
                <a:off x="762000" y="2916674"/>
                <a:ext cx="2664823" cy="6362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a:latin typeface="Cambria Math" panose="02040503050406030204" pitchFamily="18" charset="0"/>
                        </a:rPr>
                        <m:t>ε</m:t>
                      </m:r>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e>
                              </m:d>
                            </m:e>
                            <m:sub>
                              <m:r>
                                <a:rPr lang="en-US" altLang="zh-CN" sz="1200" i="1">
                                  <a:latin typeface="Cambria Math" panose="02040503050406030204" pitchFamily="18" charset="0"/>
                                </a:rPr>
                                <m:t>𝑖</m:t>
                              </m:r>
                            </m:sub>
                          </m:sSub>
                        </m:e>
                      </m:d>
                      <m:r>
                        <a:rPr lang="en-US" altLang="zh-CN" sz="1200">
                          <a:latin typeface="Cambria Math" panose="02040503050406030204" pitchFamily="18" charset="0"/>
                        </a:rPr>
                        <m:t>=</m:t>
                      </m:r>
                      <m:func>
                        <m:funcPr>
                          <m:ctrlPr>
                            <a:rPr lang="zh-CN" altLang="zh-CN" sz="1200" i="1">
                              <a:latin typeface="Cambria Math" panose="02040503050406030204" pitchFamily="18" charset="0"/>
                            </a:rPr>
                          </m:ctrlPr>
                        </m:funcPr>
                        <m:fName>
                          <m:limLow>
                            <m:limLowPr>
                              <m:ctrlPr>
                                <a:rPr lang="zh-CN" altLang="zh-CN" sz="1200" i="1">
                                  <a:latin typeface="Cambria Math" panose="02040503050406030204" pitchFamily="18" charset="0"/>
                                </a:rPr>
                              </m:ctrlPr>
                            </m:limLowPr>
                            <m:e>
                              <m:r>
                                <m:rPr>
                                  <m:sty m:val="p"/>
                                </m:rPr>
                                <a:rPr lang="en-US" altLang="zh-CN" sz="1200">
                                  <a:latin typeface="Cambria Math" panose="02040503050406030204" pitchFamily="18" charset="0"/>
                                </a:rPr>
                                <m:t>min</m:t>
                              </m:r>
                            </m:e>
                            <m:lim>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lim>
                          </m:limLow>
                        </m:fName>
                        <m:e>
                          <m:sSup>
                            <m:sSupPr>
                              <m:ctrlPr>
                                <a:rPr lang="zh-CN" altLang="zh-CN" sz="1200" i="1">
                                  <a:latin typeface="Cambria Math" panose="02040503050406030204" pitchFamily="18" charset="0"/>
                                </a:rPr>
                              </m:ctrlPr>
                            </m:sSupPr>
                            <m:e>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𝑗</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
                                    <m:sSubPr>
                                      <m:ctrlPr>
                                        <a:rPr lang="zh-CN" altLang="zh-CN" sz="1200" i="1">
                                          <a:latin typeface="Cambria Math" panose="02040503050406030204" pitchFamily="18" charset="0"/>
                                        </a:rPr>
                                      </m:ctrlPr>
                                    </m:sSubPr>
                                    <m:e>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e>
                                    <m:sub>
                                      <m:r>
                                        <a:rPr lang="en-US" altLang="zh-CN" sz="1200" i="1">
                                          <a:latin typeface="Cambria Math" panose="02040503050406030204" pitchFamily="18" charset="0"/>
                                        </a:rPr>
                                        <m:t>𝑖𝑗</m:t>
                                      </m:r>
                                    </m:sub>
                                  </m:sSub>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𝑗</m:t>
                                      </m:r>
                                    </m:sub>
                                  </m:sSub>
                                </m:e>
                              </m:nary>
                              <m:r>
                                <a:rPr lang="en-US" altLang="zh-CN" sz="1200">
                                  <a:latin typeface="Cambria Math" panose="02040503050406030204" pitchFamily="18" charset="0"/>
                                </a:rPr>
                                <m:t>||</m:t>
                              </m:r>
                            </m:e>
                            <m:sup>
                              <m:r>
                                <a:rPr lang="en-US" altLang="zh-CN" sz="1200" i="1">
                                  <a:latin typeface="Cambria Math" panose="02040503050406030204" pitchFamily="18" charset="0"/>
                                </a:rPr>
                                <m:t>2</m:t>
                              </m:r>
                            </m:sup>
                          </m:sSup>
                        </m:e>
                      </m:func>
                    </m:oMath>
                  </m:oMathPara>
                </a14:m>
                <a:endParaRPr lang="zh-CN" altLang="en-US" sz="1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62000" y="2916674"/>
                <a:ext cx="2664823" cy="6362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540000" y="3673386"/>
                <a:ext cx="3240000"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f>
                                <m:fPr>
                                  <m:ctrlPr>
                                    <a:rPr lang="zh-CN" altLang="zh-CN" sz="1200" i="1">
                                      <a:latin typeface="Cambria Math" panose="02040503050406030204" pitchFamily="18" charset="0"/>
                                    </a:rPr>
                                  </m:ctrlPr>
                                </m:fPr>
                                <m:num>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𝑡</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𝑗𝑡</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num>
                                <m:den>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𝑚</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𝑙</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𝑙𝑚</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e>
                                  </m:nary>
                                </m:den>
                              </m:f>
                              <m:r>
                                <a:rPr lang="en-US" altLang="zh-CN" sz="1200">
                                  <a:latin typeface="Cambria Math" panose="02040503050406030204" pitchFamily="18" charset="0"/>
                                </a:rPr>
                                <m:t>  </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𝑗</m:t>
                                  </m:r>
                                </m:sub>
                              </m:sSub>
                              <m:r>
                                <a:rPr lang="en-US" altLang="zh-CN" sz="1200">
                                  <a:latin typeface="Cambria Math" panose="02040503050406030204" pitchFamily="18" charset="0"/>
                                </a:rPr>
                                <m:t>∈</m:t>
                              </m:r>
                              <m:r>
                                <a:rPr lang="en-US" altLang="zh-CN" sz="1200" i="1">
                                  <a:latin typeface="Cambria Math" panose="02040503050406030204" pitchFamily="18" charset="0"/>
                                </a:rPr>
                                <m:t>𝑊𝑖𝑡h𝑖𝑛𝑁</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e>
                            <m:e>
                              <m:r>
                                <a:rPr lang="en-US" altLang="zh-CN" sz="1200">
                                  <a:latin typeface="Cambria Math" panose="02040503050406030204" pitchFamily="18" charset="0"/>
                                </a:rPr>
                                <m:t>0          </m:t>
                              </m:r>
                              <m:r>
                                <a:rPr lang="en-US" altLang="zh-CN" sz="1200" i="1">
                                  <a:latin typeface="Cambria Math" panose="02040503050406030204" pitchFamily="18" charset="0"/>
                                </a:rPr>
                                <m:t>𝑜𝑡h𝑒𝑟𝑤𝑖𝑠𝑒</m:t>
                              </m:r>
                            </m:e>
                          </m:eqArr>
                        </m:e>
                      </m:d>
                    </m:oMath>
                  </m:oMathPara>
                </a14:m>
                <a:endParaRPr lang="zh-CN" altLang="en-US" sz="1200" dirty="0"/>
              </a:p>
            </p:txBody>
          </p:sp>
        </mc:Choice>
        <mc:Fallback xmlns="">
          <p:sp>
            <p:nvSpPr>
              <p:cNvPr id="3" name="文本框 2"/>
              <p:cNvSpPr txBox="1">
                <a:spLocks noRot="1" noChangeAspect="1" noMove="1" noResize="1" noEditPoints="1" noAdjustHandles="1" noChangeArrowheads="1" noChangeShapeType="1" noTextEdit="1"/>
              </p:cNvSpPr>
              <p:nvPr/>
            </p:nvSpPr>
            <p:spPr>
              <a:xfrm>
                <a:off x="540000" y="3673386"/>
                <a:ext cx="3240000" cy="7761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40000" y="4524938"/>
                <a:ext cx="3240000"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𝑏</m:t>
                              </m:r>
                            </m:sub>
                          </m:sSub>
                          <m:r>
                            <a:rPr lang="en-US" altLang="zh-CN" sz="1200">
                              <a:latin typeface="Cambria Math" panose="02040503050406030204" pitchFamily="18" charset="0"/>
                            </a:rPr>
                            <m:t>)</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f>
                                <m:fPr>
                                  <m:ctrlPr>
                                    <a:rPr lang="zh-CN" altLang="zh-CN" sz="1200" i="1">
                                      <a:latin typeface="Cambria Math" panose="02040503050406030204" pitchFamily="18" charset="0"/>
                                    </a:rPr>
                                  </m:ctrlPr>
                                </m:fPr>
                                <m:num>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𝑡</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𝑗𝑡</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num>
                                <m:den>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𝑚</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𝑙</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𝑙𝑚</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e>
                                  </m:nary>
                                </m:den>
                              </m:f>
                              <m:r>
                                <a:rPr lang="en-US" altLang="zh-CN" sz="1200">
                                  <a:latin typeface="Cambria Math" panose="02040503050406030204" pitchFamily="18" charset="0"/>
                                </a:rPr>
                                <m:t>  </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𝑗</m:t>
                                  </m:r>
                                </m:sub>
                              </m:sSub>
                              <m:r>
                                <a:rPr lang="en-US" altLang="zh-CN" sz="1200">
                                  <a:latin typeface="Cambria Math" panose="02040503050406030204" pitchFamily="18" charset="0"/>
                                </a:rPr>
                                <m:t>∈</m:t>
                              </m:r>
                              <m:r>
                                <m:rPr>
                                  <m:sty m:val="p"/>
                                </m:rPr>
                                <a:rPr lang="en-US" altLang="zh-CN" sz="1200">
                                  <a:latin typeface="Cambria Math" panose="02040503050406030204" pitchFamily="18" charset="0"/>
                                </a:rPr>
                                <m:t>BetweenN</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e>
                            <m:e>
                              <m:r>
                                <a:rPr lang="en-US" altLang="zh-CN" sz="1200">
                                  <a:latin typeface="Cambria Math" panose="02040503050406030204" pitchFamily="18" charset="0"/>
                                </a:rPr>
                                <m:t>0          </m:t>
                              </m:r>
                              <m:r>
                                <a:rPr lang="en-US" altLang="zh-CN" sz="1200" i="1">
                                  <a:latin typeface="Cambria Math" panose="02040503050406030204" pitchFamily="18" charset="0"/>
                                </a:rPr>
                                <m:t>𝑜𝑡h𝑒𝑟𝑤𝑖𝑠𝑒</m:t>
                              </m:r>
                            </m:e>
                          </m:eqArr>
                        </m:e>
                      </m:d>
                    </m:oMath>
                  </m:oMathPara>
                </a14:m>
                <a:endParaRPr lang="zh-CN" altLang="en-US" sz="12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40000" y="4524938"/>
                <a:ext cx="3240000" cy="77617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576000" y="5421561"/>
                <a:ext cx="3240000"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𝑡</m:t>
                              </m:r>
                            </m:sub>
                          </m:sSub>
                          <m:r>
                            <a:rPr lang="en-US" altLang="zh-CN" sz="1200">
                              <a:latin typeface="Cambria Math" panose="02040503050406030204" pitchFamily="18" charset="0"/>
                            </a:rPr>
                            <m:t>)</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f>
                                <m:fPr>
                                  <m:ctrlPr>
                                    <a:rPr lang="zh-CN" altLang="zh-CN" sz="1200" i="1">
                                      <a:latin typeface="Cambria Math" panose="02040503050406030204" pitchFamily="18" charset="0"/>
                                    </a:rPr>
                                  </m:ctrlPr>
                                </m:fPr>
                                <m:num>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𝑡</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𝑗𝑡</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num>
                                <m:den>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𝑚</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nary>
                                        <m:naryPr>
                                          <m:chr m:val="∑"/>
                                          <m:limLoc m:val="undOvr"/>
                                          <m:ctrlPr>
                                            <a:rPr lang="zh-CN" altLang="zh-CN" sz="1200" i="1">
                                              <a:latin typeface="Cambria Math" panose="02040503050406030204" pitchFamily="18" charset="0"/>
                                            </a:rPr>
                                          </m:ctrlPr>
                                        </m:naryPr>
                                        <m:sub>
                                          <m:r>
                                            <a:rPr lang="en-US" altLang="zh-CN" sz="1200" i="1">
                                              <a:latin typeface="Cambria Math" panose="02040503050406030204" pitchFamily="18" charset="0"/>
                                            </a:rPr>
                                            <m:t>𝑙</m:t>
                                          </m:r>
                                          <m:r>
                                            <a:rPr lang="en-US" altLang="zh-CN" sz="1200">
                                              <a:latin typeface="Cambria Math" panose="02040503050406030204" pitchFamily="18" charset="0"/>
                                            </a:rPr>
                                            <m:t>=1</m:t>
                                          </m:r>
                                        </m:sub>
                                        <m:sup>
                                          <m:r>
                                            <a:rPr lang="en-US" altLang="zh-CN" sz="1200" i="1">
                                              <a:latin typeface="Cambria Math" panose="02040503050406030204" pitchFamily="18" charset="0"/>
                                            </a:rPr>
                                            <m:t>𝑘</m:t>
                                          </m:r>
                                        </m:sup>
                                        <m:e>
                                          <m:sSubSup>
                                            <m:sSubSupPr>
                                              <m:ctrlPr>
                                                <a:rPr lang="zh-CN" altLang="zh-CN" sz="1200" i="1">
                                                  <a:latin typeface="Cambria Math" panose="02040503050406030204" pitchFamily="18" charset="0"/>
                                                </a:rPr>
                                              </m:ctrlPr>
                                            </m:sSubSupPr>
                                            <m:e>
                                              <m:r>
                                                <a:rPr lang="en-US" altLang="zh-CN" sz="1200" i="1">
                                                  <a:latin typeface="Cambria Math" panose="02040503050406030204" pitchFamily="18" charset="0"/>
                                                </a:rPr>
                                                <m:t>𝐺</m:t>
                                              </m:r>
                                            </m:e>
                                            <m:sub>
                                              <m:r>
                                                <a:rPr lang="en-US" altLang="zh-CN" sz="1200" i="1">
                                                  <a:latin typeface="Cambria Math" panose="02040503050406030204" pitchFamily="18" charset="0"/>
                                                </a:rPr>
                                                <m:t>𝑙𝑚</m:t>
                                              </m:r>
                                            </m:sub>
                                            <m:sup>
                                              <m:r>
                                                <a:rPr lang="en-US" altLang="zh-CN" sz="1200" i="1">
                                                  <a:latin typeface="Cambria Math" panose="02040503050406030204" pitchFamily="18" charset="0"/>
                                                </a:rPr>
                                                <m:t>−</m:t>
                                              </m:r>
                                              <m:r>
                                                <a:rPr lang="en-US" altLang="zh-CN" sz="1200">
                                                  <a:latin typeface="Cambria Math" panose="02040503050406030204" pitchFamily="18" charset="0"/>
                                                </a:rPr>
                                                <m:t>1</m:t>
                                              </m:r>
                                            </m:sup>
                                          </m:sSubSup>
                                        </m:e>
                                      </m:nary>
                                    </m:e>
                                  </m:nary>
                                </m:den>
                              </m:f>
                              <m:r>
                                <a:rPr lang="en-US" altLang="zh-CN" sz="1200">
                                  <a:latin typeface="Cambria Math" panose="02040503050406030204" pitchFamily="18" charset="0"/>
                                </a:rPr>
                                <m:t>  </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𝑗</m:t>
                                  </m:r>
                                </m:sub>
                              </m:sSub>
                              <m:r>
                                <a:rPr lang="en-US" altLang="zh-CN" sz="1200">
                                  <a:latin typeface="Cambria Math" panose="02040503050406030204" pitchFamily="18" charset="0"/>
                                </a:rPr>
                                <m:t>∈</m:t>
                              </m:r>
                              <m:r>
                                <m:rPr>
                                  <m:sty m:val="p"/>
                                </m:rPr>
                                <a:rPr lang="en-US" altLang="zh-CN" sz="1200">
                                  <a:latin typeface="Cambria Math" panose="02040503050406030204" pitchFamily="18" charset="0"/>
                                </a:rPr>
                                <m:t>TotalN</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𝑋</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e>
                            <m:e>
                              <m:r>
                                <a:rPr lang="en-US" altLang="zh-CN" sz="1200">
                                  <a:latin typeface="Cambria Math" panose="02040503050406030204" pitchFamily="18" charset="0"/>
                                </a:rPr>
                                <m:t>0          </m:t>
                              </m:r>
                              <m:r>
                                <a:rPr lang="en-US" altLang="zh-CN" sz="1200" i="1">
                                  <a:latin typeface="Cambria Math" panose="02040503050406030204" pitchFamily="18" charset="0"/>
                                </a:rPr>
                                <m:t>𝑜𝑡h𝑒𝑟𝑤𝑖𝑠𝑒</m:t>
                              </m:r>
                            </m:e>
                          </m:eqArr>
                        </m:e>
                      </m:d>
                    </m:oMath>
                  </m:oMathPara>
                </a14:m>
                <a:endParaRPr lang="zh-CN" altLang="en-US" sz="1200" dirty="0"/>
              </a:p>
            </p:txBody>
          </p:sp>
        </mc:Choice>
        <mc:Fallback xmlns="">
          <p:sp>
            <p:nvSpPr>
              <p:cNvPr id="33" name="文本框 32"/>
              <p:cNvSpPr txBox="1">
                <a:spLocks noRot="1" noChangeAspect="1" noMove="1" noResize="1" noEditPoints="1" noAdjustHandles="1" noChangeArrowheads="1" noChangeShapeType="1" noTextEdit="1"/>
              </p:cNvSpPr>
              <p:nvPr/>
            </p:nvSpPr>
            <p:spPr>
              <a:xfrm>
                <a:off x="576000" y="5421561"/>
                <a:ext cx="3240000" cy="776175"/>
              </a:xfrm>
              <a:prstGeom prst="rect">
                <a:avLst/>
              </a:prstGeom>
              <a:blipFill>
                <a:blip r:embed="rId6"/>
                <a:stretch>
                  <a:fillRect/>
                </a:stretch>
              </a:blipFill>
            </p:spPr>
            <p:txBody>
              <a:bodyPr/>
              <a:lstStyle/>
              <a:p>
                <a:r>
                  <a:rPr lang="zh-CN" altLang="en-US">
                    <a:noFill/>
                  </a:rPr>
                  <a:t> </a:t>
                </a:r>
              </a:p>
            </p:txBody>
          </p:sp>
        </mc:Fallback>
      </mc:AlternateContent>
      <p:sp>
        <p:nvSpPr>
          <p:cNvPr id="36" name="矩形 35"/>
          <p:cNvSpPr/>
          <p:nvPr/>
        </p:nvSpPr>
        <p:spPr>
          <a:xfrm>
            <a:off x="4633749" y="2161638"/>
            <a:ext cx="3214251" cy="609398"/>
          </a:xfrm>
          <a:prstGeom prst="rect">
            <a:avLst/>
          </a:prstGeom>
        </p:spPr>
        <p:txBody>
          <a:bodyPr wrap="square">
            <a:spAutoFit/>
          </a:bodyPr>
          <a:lstStyle/>
          <a:p>
            <a:pPr algn="ctr" defTabSz="866284">
              <a:lnSpc>
                <a:spcPct val="120000"/>
              </a:lnSpc>
              <a:defRPr/>
            </a:pPr>
            <a:r>
              <a:rPr lang="zh-CN" altLang="en-US" sz="1400" dirty="0" smtClean="0">
                <a:solidFill>
                  <a:schemeClr val="tx1">
                    <a:lumMod val="75000"/>
                  </a:schemeClr>
                </a:solidFill>
                <a:latin typeface="微软雅黑" panose="020B0503020204020204" pitchFamily="34" charset="-122"/>
                <a:ea typeface="微软雅黑" panose="020B0503020204020204" pitchFamily="34" charset="-122"/>
              </a:rPr>
              <a:t>根据定权值矩阵定义了对应的三个散度矩阵，类间与类内的差即为流形边距。</a:t>
            </a:r>
            <a:endParaRPr lang="zh-CN" altLang="en-US" sz="1400" dirty="0">
              <a:solidFill>
                <a:schemeClr val="tx1">
                  <a:lumMod val="7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p:cNvSpPr txBox="1"/>
              <p:nvPr/>
            </p:nvSpPr>
            <p:spPr>
              <a:xfrm>
                <a:off x="4898958" y="2831730"/>
                <a:ext cx="2268298" cy="3629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a:latin typeface="Cambria Math" panose="02040503050406030204" pitchFamily="18" charset="0"/>
                        </a:rPr>
                        <m:t>ε</m:t>
                      </m:r>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e>
                      </m:d>
                      <m:r>
                        <a:rPr lang="en-US" altLang="zh-CN" sz="1200">
                          <a:latin typeface="Cambria Math" panose="02040503050406030204" pitchFamily="18" charset="0"/>
                        </a:rPr>
                        <m:t>=</m:t>
                      </m:r>
                      <m:func>
                        <m:funcPr>
                          <m:ctrlPr>
                            <a:rPr lang="zh-CN" altLang="zh-CN" sz="1200" i="1">
                              <a:latin typeface="Cambria Math" panose="02040503050406030204" pitchFamily="18" charset="0"/>
                            </a:rPr>
                          </m:ctrlPr>
                        </m:funcPr>
                        <m:fName>
                          <m:limLow>
                            <m:limLowPr>
                              <m:ctrlPr>
                                <a:rPr lang="zh-CN" altLang="zh-CN" sz="1200" i="1">
                                  <a:latin typeface="Cambria Math" panose="02040503050406030204" pitchFamily="18" charset="0"/>
                                </a:rPr>
                              </m:ctrlPr>
                            </m:limLowPr>
                            <m:e>
                              <m:r>
                                <m:rPr>
                                  <m:sty m:val="p"/>
                                </m:rPr>
                                <a:rPr lang="en-US" altLang="zh-CN" sz="1200">
                                  <a:latin typeface="Cambria Math" panose="02040503050406030204" pitchFamily="18" charset="0"/>
                                </a:rPr>
                                <m:t>min</m:t>
                              </m:r>
                            </m:e>
                            <m:lim>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lim>
                          </m:limLow>
                        </m:fName>
                        <m:e>
                          <m:r>
                            <a:rPr lang="en-US" altLang="zh-CN" sz="1200" i="1">
                              <a:latin typeface="Cambria Math" panose="02040503050406030204" pitchFamily="18" charset="0"/>
                            </a:rPr>
                            <m:t>𝑡𝑟</m:t>
                          </m:r>
                          <m:r>
                            <a:rPr lang="en-US" altLang="zh-CN" sz="1200">
                              <a:latin typeface="Cambria Math" panose="02040503050406030204" pitchFamily="18" charset="0"/>
                            </a:rPr>
                            <m:t>(</m:t>
                          </m:r>
                          <m:r>
                            <a:rPr lang="en-US" altLang="zh-CN" sz="1200" i="1">
                              <a:latin typeface="Cambria Math" panose="02040503050406030204" pitchFamily="18" charset="0"/>
                            </a:rPr>
                            <m:t>𝑋</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𝑤</m:t>
                              </m:r>
                            </m:sub>
                          </m:sSub>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r>
                            <a:rPr lang="en-US" altLang="zh-CN" sz="1200">
                              <a:latin typeface="Cambria Math" panose="02040503050406030204" pitchFamily="18" charset="0"/>
                            </a:rPr>
                            <m:t>)</m:t>
                          </m:r>
                        </m:e>
                      </m:func>
                    </m:oMath>
                  </m:oMathPara>
                </a14:m>
                <a:endParaRPr lang="zh-CN" altLang="en-US" sz="1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898958" y="2831730"/>
                <a:ext cx="2268298" cy="3629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5001707" y="3462703"/>
                <a:ext cx="2268298"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r>
                        <m:rPr>
                          <m:sty m:val="p"/>
                        </m:rPr>
                        <a:rPr lang="en-US" altLang="zh-CN" sz="1200">
                          <a:latin typeface="Cambria Math" panose="02040503050406030204" pitchFamily="18" charset="0"/>
                        </a:rPr>
                        <m:t>X</m:t>
                      </m:r>
                      <m:r>
                        <a:rPr lang="en-US" altLang="zh-CN" sz="1200">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𝑤</m:t>
                              </m:r>
                            </m:sub>
                          </m:sSub>
                          <m:r>
                            <a:rPr lang="en-US" altLang="zh-CN" sz="1200" i="1">
                              <a:latin typeface="Cambria Math" panose="02040503050406030204" pitchFamily="18" charset="0"/>
                            </a:rPr>
                            <m:t>)</m:t>
                          </m:r>
                        </m:e>
                        <m:sup>
                          <m:r>
                            <a:rPr lang="en-US" altLang="zh-CN" sz="1200" i="1">
                              <a:latin typeface="Cambria Math" panose="02040503050406030204" pitchFamily="18" charset="0"/>
                            </a:rPr>
                            <m:t>𝑇</m:t>
                          </m:r>
                        </m:sup>
                      </m:sSup>
                      <m:sSup>
                        <m:sSupPr>
                          <m:ctrlPr>
                            <a:rPr lang="zh-CN" altLang="zh-CN" sz="1200" i="1" smtClean="0">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oMath>
                  </m:oMathPara>
                </a14:m>
                <a:endParaRPr lang="zh-CN" altLang="en-US" sz="1200" dirty="0"/>
              </a:p>
            </p:txBody>
          </p:sp>
        </mc:Choice>
        <mc:Fallback xmlns="">
          <p:sp>
            <p:nvSpPr>
              <p:cNvPr id="37" name="文本框 36"/>
              <p:cNvSpPr txBox="1">
                <a:spLocks noRot="1" noChangeAspect="1" noMove="1" noResize="1" noEditPoints="1" noAdjustHandles="1" noChangeArrowheads="1" noChangeShapeType="1" noTextEdit="1"/>
              </p:cNvSpPr>
              <p:nvPr/>
            </p:nvSpPr>
            <p:spPr>
              <a:xfrm>
                <a:off x="5001707" y="3462703"/>
                <a:ext cx="2268298" cy="280333"/>
              </a:xfrm>
              <a:prstGeom prst="rect">
                <a:avLst/>
              </a:prstGeom>
              <a:blipFill>
                <a:blip r:embed="rId8"/>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4972410" y="4038717"/>
                <a:ext cx="2268298"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𝑏</m:t>
                          </m:r>
                        </m:sub>
                      </m:sSub>
                      <m:r>
                        <a:rPr lang="en-US" altLang="zh-CN" sz="1200">
                          <a:latin typeface="Cambria Math" panose="02040503050406030204" pitchFamily="18" charset="0"/>
                        </a:rPr>
                        <m:t>=</m:t>
                      </m:r>
                      <m:r>
                        <m:rPr>
                          <m:sty m:val="p"/>
                        </m:rPr>
                        <a:rPr lang="en-US" altLang="zh-CN" sz="1200">
                          <a:latin typeface="Cambria Math" panose="02040503050406030204" pitchFamily="18" charset="0"/>
                        </a:rPr>
                        <m:t>X</m:t>
                      </m:r>
                      <m:r>
                        <a:rPr lang="en-US" altLang="zh-CN" sz="1200">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𝑏</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𝑏</m:t>
                              </m:r>
                            </m:sub>
                          </m:sSub>
                          <m:r>
                            <a:rPr lang="en-US" altLang="zh-CN" sz="1200" i="1">
                              <a:latin typeface="Cambria Math" panose="02040503050406030204" pitchFamily="18" charset="0"/>
                            </a:rPr>
                            <m:t>)</m:t>
                          </m:r>
                        </m:e>
                        <m:sup>
                          <m:r>
                            <a:rPr lang="en-US" altLang="zh-CN" sz="1200" i="1">
                              <a:latin typeface="Cambria Math" panose="02040503050406030204" pitchFamily="18" charset="0"/>
                            </a:rPr>
                            <m:t>𝑇</m:t>
                          </m:r>
                        </m:sup>
                      </m:s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oMath>
                  </m:oMathPara>
                </a14:m>
                <a:endParaRPr lang="zh-CN" altLang="en-US" sz="12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4972410" y="4038717"/>
                <a:ext cx="2268298" cy="280333"/>
              </a:xfrm>
              <a:prstGeom prst="rect">
                <a:avLst/>
              </a:prstGeom>
              <a:blipFill>
                <a:blip r:embed="rId9"/>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4988185" y="4587103"/>
                <a:ext cx="2268298"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𝑡</m:t>
                          </m:r>
                        </m:sub>
                      </m:sSub>
                      <m:r>
                        <a:rPr lang="en-US" altLang="zh-CN" sz="1200">
                          <a:latin typeface="Cambria Math" panose="02040503050406030204" pitchFamily="18" charset="0"/>
                        </a:rPr>
                        <m:t>=</m:t>
                      </m:r>
                      <m:r>
                        <m:rPr>
                          <m:sty m:val="p"/>
                        </m:rPr>
                        <a:rPr lang="en-US" altLang="zh-CN" sz="1200">
                          <a:latin typeface="Cambria Math" panose="02040503050406030204" pitchFamily="18" charset="0"/>
                        </a:rPr>
                        <m:t>X</m:t>
                      </m:r>
                      <m:r>
                        <a:rPr lang="en-US" altLang="zh-CN" sz="1200">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𝑡</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m:t>
                          </m:r>
                          <m:r>
                            <m:rPr>
                              <m:sty m:val="p"/>
                            </m:rPr>
                            <a:rPr lang="en-US" altLang="zh-CN" sz="1200">
                              <a:latin typeface="Cambria Math" panose="02040503050406030204" pitchFamily="18" charset="0"/>
                            </a:rPr>
                            <m:t>I</m:t>
                          </m:r>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𝑊</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e>
                        <m:sup>
                          <m:r>
                            <a:rPr lang="en-US" altLang="zh-CN" sz="1200" i="1">
                              <a:latin typeface="Cambria Math" panose="02040503050406030204" pitchFamily="18" charset="0"/>
                            </a:rPr>
                            <m:t>𝑇</m:t>
                          </m:r>
                        </m:sup>
                      </m:sSup>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oMath>
                  </m:oMathPara>
                </a14:m>
                <a:endParaRPr lang="zh-CN" altLang="en-US" sz="1200" dirty="0"/>
              </a:p>
            </p:txBody>
          </p:sp>
        </mc:Choice>
        <mc:Fallback xmlns="">
          <p:sp>
            <p:nvSpPr>
              <p:cNvPr id="39" name="文本框 38"/>
              <p:cNvSpPr txBox="1">
                <a:spLocks noRot="1" noChangeAspect="1" noMove="1" noResize="1" noEditPoints="1" noAdjustHandles="1" noChangeArrowheads="1" noChangeShapeType="1" noTextEdit="1"/>
              </p:cNvSpPr>
              <p:nvPr/>
            </p:nvSpPr>
            <p:spPr>
              <a:xfrm>
                <a:off x="4988185" y="4587103"/>
                <a:ext cx="2268298" cy="280333"/>
              </a:xfrm>
              <a:prstGeom prst="rect">
                <a:avLst/>
              </a:prstGeom>
              <a:blipFill>
                <a:blip r:embed="rId10"/>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5001707" y="5135489"/>
                <a:ext cx="2268298" cy="280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𝑀</m:t>
                          </m:r>
                        </m:sub>
                      </m:sSub>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𝑏</m:t>
                          </m:r>
                        </m:sub>
                      </m:sSub>
                      <m:r>
                        <a:rPr lang="zh-CN" altLang="en-US"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r>
                        <a:rPr lang="en-US" altLang="zh-CN" sz="1200" i="1">
                          <a:latin typeface="Cambria Math" panose="02040503050406030204" pitchFamily="18" charset="0"/>
                        </a:rPr>
                        <m:t>𝑋</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𝑏</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oMath>
                  </m:oMathPara>
                </a14:m>
                <a:endParaRPr lang="zh-CN" altLang="en-US" sz="12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5001707" y="5135489"/>
                <a:ext cx="2268298" cy="280333"/>
              </a:xfrm>
              <a:prstGeom prst="rect">
                <a:avLst/>
              </a:prstGeom>
              <a:blipFill>
                <a:blip r:embed="rId11"/>
                <a:stretch>
                  <a:fillRect b="-8696"/>
                </a:stretch>
              </a:blipFill>
            </p:spPr>
            <p:txBody>
              <a:bodyPr/>
              <a:lstStyle/>
              <a:p>
                <a:r>
                  <a:rPr lang="zh-CN" altLang="en-US">
                    <a:noFill/>
                  </a:rPr>
                  <a:t> </a:t>
                </a:r>
              </a:p>
            </p:txBody>
          </p:sp>
        </mc:Fallback>
      </mc:AlternateContent>
      <p:sp>
        <p:nvSpPr>
          <p:cNvPr id="41" name="矩形 40"/>
          <p:cNvSpPr/>
          <p:nvPr/>
        </p:nvSpPr>
        <p:spPr>
          <a:xfrm>
            <a:off x="8747998" y="2137771"/>
            <a:ext cx="3081128" cy="609398"/>
          </a:xfrm>
          <a:prstGeom prst="rect">
            <a:avLst/>
          </a:prstGeom>
        </p:spPr>
        <p:txBody>
          <a:bodyPr wrap="square">
            <a:spAutoFit/>
          </a:bodyPr>
          <a:lstStyle/>
          <a:p>
            <a:pPr algn="ctr" defTabSz="866284">
              <a:lnSpc>
                <a:spcPct val="120000"/>
              </a:lnSpc>
              <a:defRPr/>
            </a:pPr>
            <a:r>
              <a:rPr lang="zh-CN" altLang="zh-CN" sz="1400" dirty="0" smtClean="0">
                <a:solidFill>
                  <a:schemeClr val="tx1">
                    <a:lumMod val="75000"/>
                  </a:schemeClr>
                </a:solidFill>
                <a:latin typeface="微软雅黑" panose="020B0503020204020204" pitchFamily="34" charset="-122"/>
                <a:ea typeface="微软雅黑" panose="020B0503020204020204" pitchFamily="34" charset="-122"/>
              </a:rPr>
              <a:t>流形</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边距在低维子空间中达到最大</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a:t>
            </a:r>
            <a:r>
              <a:rPr lang="zh-CN" altLang="zh-CN" sz="1400" dirty="0">
                <a:solidFill>
                  <a:schemeClr val="tx1">
                    <a:lumMod val="75000"/>
                  </a:schemeClr>
                </a:solidFill>
                <a:latin typeface="微软雅黑" panose="020B0503020204020204" pitchFamily="34" charset="-122"/>
                <a:ea typeface="微软雅黑" panose="020B0503020204020204" pitchFamily="34" charset="-122"/>
              </a:rPr>
              <a:t>流形总图的散度矩阵表示误差最小</a:t>
            </a:r>
            <a:r>
              <a:rPr lang="zh-CN" altLang="en-US" sz="1400" dirty="0">
                <a:solidFill>
                  <a:schemeClr val="tx1">
                    <a:lumMod val="75000"/>
                  </a:schemeClr>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6" name="文本框 5"/>
              <p:cNvSpPr txBox="1"/>
              <p:nvPr/>
            </p:nvSpPr>
            <p:spPr>
              <a:xfrm>
                <a:off x="9167074" y="2948798"/>
                <a:ext cx="2185851" cy="5720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func>
                                <m:funcPr>
                                  <m:ctrlPr>
                                    <a:rPr lang="zh-CN" altLang="zh-CN" sz="1200" i="1">
                                      <a:latin typeface="Cambria Math" panose="02040503050406030204" pitchFamily="18" charset="0"/>
                                    </a:rPr>
                                  </m:ctrlPr>
                                </m:funcPr>
                                <m:fName>
                                  <m:r>
                                    <m:rPr>
                                      <m:sty m:val="p"/>
                                    </m:rPr>
                                    <a:rPr lang="en-US" altLang="zh-CN" sz="1200">
                                      <a:latin typeface="Cambria Math" panose="02040503050406030204" pitchFamily="18" charset="0"/>
                                    </a:rPr>
                                    <m:t>max</m:t>
                                  </m:r>
                                </m:fName>
                                <m:e>
                                  <m:r>
                                    <a:rPr lang="en-US" altLang="zh-CN" sz="1200" i="1">
                                      <a:latin typeface="Cambria Math" panose="02040503050406030204" pitchFamily="18" charset="0"/>
                                    </a:rPr>
                                    <m:t>𝑡𝑟</m:t>
                                  </m:r>
                                  <m:d>
                                    <m:dPr>
                                      <m:begChr m:val="{"/>
                                      <m:endChr m:val="}"/>
                                      <m:ctrlPr>
                                        <a:rPr lang="zh-CN" altLang="zh-CN" sz="1200" i="1">
                                          <a:latin typeface="Cambria Math" panose="02040503050406030204" pitchFamily="18" charset="0"/>
                                        </a:rPr>
                                      </m:ctrlPr>
                                    </m:dPr>
                                    <m:e>
                                      <m:r>
                                        <a:rPr lang="en-US" altLang="zh-CN" sz="1200" i="1">
                                          <a:latin typeface="Cambria Math" panose="02040503050406030204" pitchFamily="18" charset="0"/>
                                        </a:rPr>
                                        <m:t>𝑌</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𝑏</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𝑌</m:t>
                                          </m:r>
                                        </m:e>
                                        <m:sup>
                                          <m:r>
                                            <a:rPr lang="en-US" altLang="zh-CN" sz="1200" i="1">
                                              <a:latin typeface="Cambria Math" panose="02040503050406030204" pitchFamily="18" charset="0"/>
                                            </a:rPr>
                                            <m:t>𝑇</m:t>
                                          </m:r>
                                        </m:sup>
                                      </m:sSup>
                                    </m:e>
                                  </m:d>
                                </m:e>
                              </m:func>
                            </m:e>
                            <m:e>
                              <m:func>
                                <m:funcPr>
                                  <m:ctrlPr>
                                    <a:rPr lang="zh-CN" altLang="zh-CN" sz="1200" i="1">
                                      <a:latin typeface="Cambria Math" panose="02040503050406030204" pitchFamily="18" charset="0"/>
                                    </a:rPr>
                                  </m:ctrlPr>
                                </m:funcPr>
                                <m:fName>
                                  <m:r>
                                    <m:rPr>
                                      <m:sty m:val="p"/>
                                    </m:rPr>
                                    <a:rPr lang="en-US" altLang="zh-CN" sz="1200">
                                      <a:latin typeface="Cambria Math" panose="02040503050406030204" pitchFamily="18" charset="0"/>
                                    </a:rPr>
                                    <m:t>min</m:t>
                                  </m:r>
                                </m:fName>
                                <m:e>
                                  <m:r>
                                    <a:rPr lang="en-US" altLang="zh-CN" sz="1200" i="1">
                                      <a:latin typeface="Cambria Math" panose="02040503050406030204" pitchFamily="18" charset="0"/>
                                    </a:rPr>
                                    <m:t>𝑡𝑟</m:t>
                                  </m:r>
                                  <m:d>
                                    <m:dPr>
                                      <m:begChr m:val="{"/>
                                      <m:endChr m:val="}"/>
                                      <m:ctrlPr>
                                        <a:rPr lang="zh-CN" altLang="zh-CN" sz="1200" i="1">
                                          <a:latin typeface="Cambria Math" panose="02040503050406030204" pitchFamily="18" charset="0"/>
                                        </a:rPr>
                                      </m:ctrlPr>
                                    </m:dPr>
                                    <m:e>
                                      <m:r>
                                        <a:rPr lang="en-US" altLang="zh-CN" sz="1200" i="1">
                                          <a:latin typeface="Cambria Math" panose="02040503050406030204" pitchFamily="18" charset="0"/>
                                        </a:rPr>
                                        <m:t>𝑌</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𝑡</m:t>
                                          </m:r>
                                        </m:sub>
                                      </m:sSub>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𝑌</m:t>
                                          </m:r>
                                        </m:e>
                                        <m:sup>
                                          <m:r>
                                            <a:rPr lang="en-US" altLang="zh-CN" sz="1200" i="1">
                                              <a:latin typeface="Cambria Math" panose="02040503050406030204" pitchFamily="18" charset="0"/>
                                            </a:rPr>
                                            <m:t>𝑇</m:t>
                                          </m:r>
                                        </m:sup>
                                      </m:sSup>
                                    </m:e>
                                  </m:d>
                                  <m:r>
                                    <a:rPr lang="en-US" altLang="zh-CN" sz="1200">
                                      <a:latin typeface="Cambria Math" panose="02040503050406030204" pitchFamily="18" charset="0"/>
                                    </a:rPr>
                                    <m:t>       </m:t>
                                  </m:r>
                                </m:e>
                              </m:func>
                            </m:e>
                          </m:eqArr>
                        </m:e>
                      </m:d>
                    </m:oMath>
                  </m:oMathPara>
                </a14:m>
                <a:endParaRPr lang="zh-CN" altLang="en-US" sz="1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9167074" y="2948798"/>
                <a:ext cx="2185851" cy="572016"/>
              </a:xfrm>
              <a:prstGeom prst="rect">
                <a:avLst/>
              </a:prstGeom>
              <a:blipFill>
                <a:blip r:embed="rId12"/>
                <a:stretch>
                  <a:fillRect l="-27095" t="-185106" b="-2670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8581686" y="3989250"/>
                <a:ext cx="3130835"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200" i="1">
                              <a:latin typeface="Cambria Math" panose="02040503050406030204" pitchFamily="18" charset="0"/>
                            </a:rPr>
                          </m:ctrlPr>
                        </m:dPr>
                        <m:e>
                          <m:eqArr>
                            <m:eqArrPr>
                              <m:ctrlPr>
                                <a:rPr lang="zh-CN" altLang="zh-CN" sz="1200" i="1">
                                  <a:latin typeface="Cambria Math" panose="02040503050406030204" pitchFamily="18" charset="0"/>
                                </a:rPr>
                              </m:ctrlPr>
                            </m:eqArrPr>
                            <m:e>
                              <m:r>
                                <a:rPr lang="en-US" altLang="zh-CN" sz="1200" i="1">
                                  <a:latin typeface="Cambria Math" panose="02040503050406030204" pitchFamily="18" charset="0"/>
                                </a:rPr>
                                <m:t>𝑚𝑎𝑥</m:t>
                              </m:r>
                              <m:f>
                                <m:fPr>
                                  <m:ctrlPr>
                                    <a:rPr lang="zh-CN" altLang="zh-CN" sz="1200" i="1">
                                      <a:latin typeface="Cambria Math" panose="02040503050406030204" pitchFamily="18" charset="0"/>
                                    </a:rPr>
                                  </m:ctrlPr>
                                </m:fPr>
                                <m:num>
                                  <m:r>
                                    <a:rPr lang="en-US" altLang="zh-CN" sz="1200" i="1">
                                      <a:latin typeface="Cambria Math" panose="02040503050406030204" pitchFamily="18" charset="0"/>
                                    </a:rPr>
                                    <m:t>𝑡𝑟</m:t>
                                  </m:r>
                                  <m:d>
                                    <m:dPr>
                                      <m:begChr m:val="{"/>
                                      <m:endChr m:val="}"/>
                                      <m:ctrlPr>
                                        <a:rPr lang="zh-CN" altLang="zh-CN" sz="1200" i="1">
                                          <a:latin typeface="Cambria Math" panose="02040503050406030204" pitchFamily="18" charset="0"/>
                                        </a:rPr>
                                      </m:ctrlPr>
                                    </m:dPr>
                                    <m:e>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𝐴</m:t>
                                          </m:r>
                                        </m:e>
                                        <m:sup>
                                          <m:r>
                                            <a:rPr lang="en-US" altLang="zh-CN" sz="1200" i="1">
                                              <a:latin typeface="Cambria Math" panose="02040503050406030204" pitchFamily="18" charset="0"/>
                                            </a:rPr>
                                            <m:t>𝑇</m:t>
                                          </m:r>
                                        </m:sup>
                                      </m:sSup>
                                      <m:r>
                                        <m:rPr>
                                          <m:sty m:val="p"/>
                                        </m:rPr>
                                        <a:rPr lang="en-US" altLang="zh-CN" sz="1200">
                                          <a:latin typeface="Cambria Math" panose="02040503050406030204" pitchFamily="18" charset="0"/>
                                        </a:rPr>
                                        <m:t>X</m:t>
                                      </m:r>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𝑏</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𝑤</m:t>
                                          </m:r>
                                        </m:sub>
                                      </m:sSub>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r>
                                        <a:rPr lang="en-US" altLang="zh-CN" sz="1200" i="1">
                                          <a:latin typeface="Cambria Math" panose="02040503050406030204" pitchFamily="18" charset="0"/>
                                        </a:rPr>
                                        <m:t>𝐴</m:t>
                                      </m:r>
                                    </m:e>
                                  </m:d>
                                </m:num>
                                <m:den>
                                  <m:r>
                                    <a:rPr lang="en-US" altLang="zh-CN" sz="1200" i="1">
                                      <a:latin typeface="Cambria Math" panose="02040503050406030204" pitchFamily="18" charset="0"/>
                                    </a:rPr>
                                    <m:t>𝑡𝑟</m:t>
                                  </m:r>
                                  <m:d>
                                    <m:dPr>
                                      <m:begChr m:val="{"/>
                                      <m:endChr m:val="}"/>
                                      <m:ctrlPr>
                                        <a:rPr lang="zh-CN" altLang="zh-CN" sz="1200" i="1">
                                          <a:latin typeface="Cambria Math" panose="02040503050406030204" pitchFamily="18" charset="0"/>
                                        </a:rPr>
                                      </m:ctrlPr>
                                    </m:dPr>
                                    <m:e>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𝐴</m:t>
                                          </m:r>
                                        </m:e>
                                        <m:sup>
                                          <m:r>
                                            <a:rPr lang="en-US" altLang="zh-CN" sz="1200" i="1">
                                              <a:latin typeface="Cambria Math" panose="02040503050406030204" pitchFamily="18" charset="0"/>
                                            </a:rPr>
                                            <m:t>𝑇</m:t>
                                          </m:r>
                                        </m:sup>
                                      </m:sSup>
                                      <m:r>
                                        <m:rPr>
                                          <m:sty m:val="p"/>
                                        </m:rPr>
                                        <a:rPr lang="en-US" altLang="zh-CN" sz="1200">
                                          <a:latin typeface="Cambria Math" panose="02040503050406030204" pitchFamily="18" charset="0"/>
                                        </a:rPr>
                                        <m:t>X</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𝑈</m:t>
                                          </m:r>
                                        </m:e>
                                        <m:sub>
                                          <m:r>
                                            <a:rPr lang="en-US" altLang="zh-CN" sz="1200" i="1">
                                              <a:latin typeface="Cambria Math" panose="02040503050406030204" pitchFamily="18" charset="0"/>
                                            </a:rPr>
                                            <m:t>𝑡</m:t>
                                          </m:r>
                                        </m:sub>
                                      </m:sSub>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𝑋</m:t>
                                          </m:r>
                                        </m:e>
                                        <m:sup>
                                          <m:r>
                                            <a:rPr lang="en-US" altLang="zh-CN" sz="1200" i="1">
                                              <a:latin typeface="Cambria Math" panose="02040503050406030204" pitchFamily="18" charset="0"/>
                                            </a:rPr>
                                            <m:t>𝑇</m:t>
                                          </m:r>
                                        </m:sup>
                                      </m:sSup>
                                      <m:r>
                                        <a:rPr lang="en-US" altLang="zh-CN" sz="1200" i="1">
                                          <a:latin typeface="Cambria Math" panose="02040503050406030204" pitchFamily="18" charset="0"/>
                                        </a:rPr>
                                        <m:t>𝐴</m:t>
                                      </m:r>
                                    </m:e>
                                  </m:d>
                                </m:den>
                              </m:f>
                              <m:r>
                                <a:rPr lang="en-US" altLang="zh-CN" sz="1200">
                                  <a:latin typeface="Cambria Math" panose="02040503050406030204" pitchFamily="18" charset="0"/>
                                </a:rPr>
                                <m:t>=</m:t>
                              </m:r>
                              <m:r>
                                <a:rPr lang="en-US" altLang="zh-CN" sz="1200" i="1">
                                  <a:latin typeface="Cambria Math" panose="02040503050406030204" pitchFamily="18" charset="0"/>
                                </a:rPr>
                                <m:t>𝑚𝑎𝑥</m:t>
                              </m:r>
                              <m:f>
                                <m:fPr>
                                  <m:ctrlPr>
                                    <a:rPr lang="zh-CN" altLang="zh-CN" sz="1200" i="1">
                                      <a:latin typeface="Cambria Math" panose="02040503050406030204" pitchFamily="18" charset="0"/>
                                    </a:rPr>
                                  </m:ctrlPr>
                                </m:fPr>
                                <m:num>
                                  <m:r>
                                    <a:rPr lang="en-US" altLang="zh-CN" sz="1200" i="1">
                                      <a:latin typeface="Cambria Math" panose="02040503050406030204" pitchFamily="18" charset="0"/>
                                    </a:rPr>
                                    <m:t>𝑡𝑟</m:t>
                                  </m:r>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𝐴</m:t>
                                      </m:r>
                                    </m:e>
                                    <m:sup>
                                      <m:r>
                                        <a:rPr lang="en-US" altLang="zh-CN" sz="1200" i="1">
                                          <a:latin typeface="Cambria Math" panose="02040503050406030204" pitchFamily="18" charset="0"/>
                                        </a:rPr>
                                        <m:t>𝑇</m:t>
                                      </m:r>
                                    </m:sup>
                                  </m:sSup>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𝑀</m:t>
                                      </m:r>
                                    </m:sub>
                                  </m:sSub>
                                  <m:r>
                                    <a:rPr lang="en-US" altLang="zh-CN" sz="1200" i="1">
                                      <a:latin typeface="Cambria Math" panose="02040503050406030204" pitchFamily="18" charset="0"/>
                                    </a:rPr>
                                    <m:t>𝐴</m:t>
                                  </m:r>
                                  <m:r>
                                    <a:rPr lang="en-US" altLang="zh-CN" sz="1200">
                                      <a:latin typeface="Cambria Math" panose="02040503050406030204" pitchFamily="18" charset="0"/>
                                    </a:rPr>
                                    <m:t>)</m:t>
                                  </m:r>
                                </m:num>
                                <m:den>
                                  <m:r>
                                    <a:rPr lang="en-US" altLang="zh-CN" sz="1200" i="1">
                                      <a:latin typeface="Cambria Math" panose="02040503050406030204" pitchFamily="18" charset="0"/>
                                    </a:rPr>
                                    <m:t>𝑡𝑟</m:t>
                                  </m:r>
                                  <m:r>
                                    <a:rPr lang="en-US" altLang="zh-CN" sz="1200">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𝐴</m:t>
                                      </m:r>
                                    </m:e>
                                    <m:sup>
                                      <m:r>
                                        <a:rPr lang="en-US" altLang="zh-CN" sz="1200" i="1">
                                          <a:latin typeface="Cambria Math" panose="02040503050406030204" pitchFamily="18" charset="0"/>
                                        </a:rPr>
                                        <m:t>𝑇</m:t>
                                      </m:r>
                                    </m:sup>
                                  </m:sSup>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𝐴</m:t>
                                  </m:r>
                                  <m:r>
                                    <a:rPr lang="en-US" altLang="zh-CN" sz="1200">
                                      <a:latin typeface="Cambria Math" panose="02040503050406030204" pitchFamily="18" charset="0"/>
                                    </a:rPr>
                                    <m:t>)</m:t>
                                  </m:r>
                                </m:den>
                              </m:f>
                            </m:e>
                            <m:e>
                              <m:r>
                                <a:rPr lang="en-US" altLang="zh-CN" sz="1200" i="1">
                                  <a:latin typeface="Cambria Math" panose="02040503050406030204" pitchFamily="18" charset="0"/>
                                </a:rPr>
                                <m:t>𝑠</m:t>
                              </m:r>
                              <m:r>
                                <a:rPr lang="en-US" altLang="zh-CN" sz="1200">
                                  <a:latin typeface="Cambria Math" panose="02040503050406030204" pitchFamily="18" charset="0"/>
                                </a:rPr>
                                <m:t>.</m:t>
                              </m:r>
                              <m:r>
                                <a:rPr lang="en-US" altLang="zh-CN" sz="1200" i="1">
                                  <a:latin typeface="Cambria Math" panose="02040503050406030204" pitchFamily="18" charset="0"/>
                                </a:rPr>
                                <m:t>𝑡</m:t>
                              </m:r>
                              <m:r>
                                <a:rPr lang="en-US" altLang="zh-CN" sz="1200">
                                  <a:latin typeface="Cambria Math" panose="02040503050406030204" pitchFamily="18" charset="0"/>
                                </a:rPr>
                                <m:t>.  </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𝐴</m:t>
                                  </m:r>
                                </m:e>
                                <m:sup>
                                  <m:r>
                                    <a:rPr lang="en-US" altLang="zh-CN" sz="1200" i="1">
                                      <a:latin typeface="Cambria Math" panose="02040503050406030204" pitchFamily="18" charset="0"/>
                                    </a:rPr>
                                    <m:t>𝑇</m:t>
                                  </m:r>
                                </m:sup>
                              </m:sSup>
                              <m:r>
                                <a:rPr lang="en-US" altLang="zh-CN" sz="1200" i="1">
                                  <a:latin typeface="Cambria Math" panose="02040503050406030204" pitchFamily="18" charset="0"/>
                                </a:rPr>
                                <m:t>𝐴</m:t>
                              </m:r>
                              <m:r>
                                <a:rPr lang="en-US" altLang="zh-CN" sz="1200">
                                  <a:latin typeface="Cambria Math" panose="02040503050406030204" pitchFamily="18" charset="0"/>
                                </a:rPr>
                                <m:t>=</m:t>
                              </m:r>
                              <m:r>
                                <a:rPr lang="en-US" altLang="zh-CN" sz="1200" i="1">
                                  <a:latin typeface="Cambria Math" panose="02040503050406030204" pitchFamily="18" charset="0"/>
                                </a:rPr>
                                <m:t>𝐼</m:t>
                              </m:r>
                            </m:e>
                          </m:eqArr>
                        </m:e>
                      </m:d>
                    </m:oMath>
                  </m:oMathPara>
                </a14:m>
                <a:endParaRPr lang="zh-CN" altLang="en-US" sz="12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8581686" y="3989250"/>
                <a:ext cx="3130835" cy="776175"/>
              </a:xfrm>
              <a:prstGeom prst="rect">
                <a:avLst/>
              </a:prstGeom>
              <a:blipFill>
                <a:blip r:embed="rId13"/>
                <a:stretch>
                  <a:fillRect r="-2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9145592" y="5060625"/>
                <a:ext cx="218585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𝑀</m:t>
                          </m:r>
                        </m:sub>
                      </m:sSub>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𝐴</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𝜆</m:t>
                          </m:r>
                        </m:e>
                        <m:sub>
                          <m:r>
                            <a:rPr lang="en-US" altLang="zh-CN" sz="1200" i="1">
                              <a:latin typeface="Cambria Math" panose="02040503050406030204" pitchFamily="18" charset="0"/>
                            </a:rPr>
                            <m:t>𝑖</m:t>
                          </m:r>
                        </m:sub>
                      </m:sSub>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𝑡</m:t>
                          </m:r>
                        </m:sub>
                      </m:sSub>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𝐴</m:t>
                          </m:r>
                        </m:e>
                        <m:sub>
                          <m:r>
                            <a:rPr lang="en-US" altLang="zh-CN" sz="1200" i="1">
                              <a:latin typeface="Cambria Math" panose="02040503050406030204" pitchFamily="18" charset="0"/>
                            </a:rPr>
                            <m:t>𝑖</m:t>
                          </m:r>
                        </m:sub>
                      </m:sSub>
                    </m:oMath>
                  </m:oMathPara>
                </a14:m>
                <a:endParaRPr lang="zh-CN" altLang="en-US" sz="12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9145592" y="5060625"/>
                <a:ext cx="2185851" cy="276999"/>
              </a:xfrm>
              <a:prstGeom prst="rect">
                <a:avLst/>
              </a:prstGeom>
              <a:blipFill>
                <a:blip r:embed="rId14"/>
                <a:stretch>
                  <a:fillRect/>
                </a:stretch>
              </a:blipFill>
            </p:spPr>
            <p:txBody>
              <a:bodyPr/>
              <a:lstStyle/>
              <a:p>
                <a:r>
                  <a:rPr lang="zh-CN" altLang="en-US">
                    <a:noFill/>
                  </a:rPr>
                  <a:t> </a:t>
                </a:r>
              </a:p>
            </p:txBody>
          </p:sp>
        </mc:Fallback>
      </mc:AlternateContent>
      <p:sp>
        <p:nvSpPr>
          <p:cNvPr id="18" name="矩形 17"/>
          <p:cNvSpPr/>
          <p:nvPr/>
        </p:nvSpPr>
        <p:spPr>
          <a:xfrm>
            <a:off x="151685" y="877824"/>
            <a:ext cx="11868912" cy="5980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34415" y="928800"/>
            <a:ext cx="4229100" cy="5248275"/>
          </a:xfrm>
          <a:prstGeom prst="rect">
            <a:avLst/>
          </a:prstGeom>
        </p:spPr>
      </p:pic>
      <p:pic>
        <p:nvPicPr>
          <p:cNvPr id="24" name="图片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6904" y="1571335"/>
            <a:ext cx="6648450" cy="4343400"/>
          </a:xfrm>
          <a:prstGeom prst="rect">
            <a:avLst/>
          </a:prstGeom>
        </p:spPr>
      </p:pic>
      <p:sp>
        <p:nvSpPr>
          <p:cNvPr id="25" name="矩形 24"/>
          <p:cNvSpPr/>
          <p:nvPr/>
        </p:nvSpPr>
        <p:spPr>
          <a:xfrm>
            <a:off x="2131038" y="6067267"/>
            <a:ext cx="2476961" cy="461665"/>
          </a:xfrm>
          <a:prstGeom prst="rect">
            <a:avLst/>
          </a:prstGeom>
          <a:noFill/>
        </p:spPr>
        <p:txBody>
          <a:bodyPr wrap="none" lIns="91440" tIns="45720" rIns="91440" bIns="45720">
            <a:spAutoFit/>
          </a:bodyPr>
          <a:lstStyle/>
          <a:p>
            <a:pPr algn="ctr"/>
            <a:r>
              <a:rPr lang="en-US" altLang="zh-CN" sz="2400" b="1" cap="none" spc="0" dirty="0" smtClean="0">
                <a:ln w="6600">
                  <a:solidFill>
                    <a:schemeClr val="accent2"/>
                  </a:solidFill>
                  <a:prstDash val="solid"/>
                </a:ln>
                <a:solidFill>
                  <a:srgbClr val="FFFFFF"/>
                </a:solidFill>
                <a:effectLst>
                  <a:outerShdw dist="38100" dir="2700000" algn="tl" rotWithShape="0">
                    <a:schemeClr val="accent2"/>
                  </a:outerShdw>
                </a:effectLst>
              </a:rPr>
              <a:t>LLRMM</a:t>
            </a:r>
            <a:r>
              <a:rPr lang="zh-CN" alt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算法步骤</a:t>
            </a:r>
            <a:endPar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5" name="矩形 44"/>
          <p:cNvSpPr/>
          <p:nvPr/>
        </p:nvSpPr>
        <p:spPr>
          <a:xfrm>
            <a:off x="8640002" y="6269227"/>
            <a:ext cx="2476960" cy="461665"/>
          </a:xfrm>
          <a:prstGeom prst="rect">
            <a:avLst/>
          </a:prstGeom>
          <a:noFill/>
        </p:spPr>
        <p:txBody>
          <a:bodyPr wrap="none" lIns="91440" tIns="45720" rIns="91440" bIns="45720">
            <a:spAutoFit/>
          </a:bodyPr>
          <a:lstStyle/>
          <a:p>
            <a:pPr algn="ctr"/>
            <a:r>
              <a:rPr lang="en-US" altLang="zh-CN" sz="2400" b="1" cap="none" spc="0" dirty="0" smtClean="0">
                <a:ln w="6600">
                  <a:solidFill>
                    <a:schemeClr val="accent2"/>
                  </a:solidFill>
                  <a:prstDash val="solid"/>
                </a:ln>
                <a:solidFill>
                  <a:srgbClr val="FFFFFF"/>
                </a:solidFill>
                <a:effectLst>
                  <a:outerShdw dist="38100" dir="2700000" algn="tl" rotWithShape="0">
                    <a:schemeClr val="accent2"/>
                  </a:outerShdw>
                </a:effectLst>
              </a:rPr>
              <a:t>LLRMM</a:t>
            </a:r>
            <a:r>
              <a:rPr lang="zh-CN" alt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实验流程</a:t>
            </a:r>
            <a:endPar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38944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additive="base">
                                        <p:cTn id="60" dur="500" fill="hold"/>
                                        <p:tgtEl>
                                          <p:spTgt spid="36"/>
                                        </p:tgtEl>
                                        <p:attrNameLst>
                                          <p:attrName>ppt_x</p:attrName>
                                        </p:attrNameLst>
                                      </p:cBhvr>
                                      <p:tavLst>
                                        <p:tav tm="0">
                                          <p:val>
                                            <p:strVal val="#ppt_x"/>
                                          </p:val>
                                        </p:tav>
                                        <p:tav tm="100000">
                                          <p:val>
                                            <p:strVal val="#ppt_x"/>
                                          </p:val>
                                        </p:tav>
                                      </p:tavLst>
                                    </p:anim>
                                    <p:anim calcmode="lin" valueType="num">
                                      <p:cBhvr additive="base">
                                        <p:cTn id="61" dur="500" fill="hold"/>
                                        <p:tgtEl>
                                          <p:spTgt spid="3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additive="base">
                                        <p:cTn id="68" dur="500" fill="hold"/>
                                        <p:tgtEl>
                                          <p:spTgt spid="37"/>
                                        </p:tgtEl>
                                        <p:attrNameLst>
                                          <p:attrName>ppt_x</p:attrName>
                                        </p:attrNameLst>
                                      </p:cBhvr>
                                      <p:tavLst>
                                        <p:tav tm="0">
                                          <p:val>
                                            <p:strVal val="#ppt_x"/>
                                          </p:val>
                                        </p:tav>
                                        <p:tav tm="100000">
                                          <p:val>
                                            <p:strVal val="#ppt_x"/>
                                          </p:val>
                                        </p:tav>
                                      </p:tavLst>
                                    </p:anim>
                                    <p:anim calcmode="lin" valueType="num">
                                      <p:cBhvr additive="base">
                                        <p:cTn id="69" dur="500" fill="hold"/>
                                        <p:tgtEl>
                                          <p:spTgt spid="3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additive="base">
                                        <p:cTn id="72" dur="500" fill="hold"/>
                                        <p:tgtEl>
                                          <p:spTgt spid="38"/>
                                        </p:tgtEl>
                                        <p:attrNameLst>
                                          <p:attrName>ppt_x</p:attrName>
                                        </p:attrNameLst>
                                      </p:cBhvr>
                                      <p:tavLst>
                                        <p:tav tm="0">
                                          <p:val>
                                            <p:strVal val="#ppt_x"/>
                                          </p:val>
                                        </p:tav>
                                        <p:tav tm="100000">
                                          <p:val>
                                            <p:strVal val="#ppt_x"/>
                                          </p:val>
                                        </p:tav>
                                      </p:tavLst>
                                    </p:anim>
                                    <p:anim calcmode="lin" valueType="num">
                                      <p:cBhvr additive="base">
                                        <p:cTn id="73" dur="500" fill="hold"/>
                                        <p:tgtEl>
                                          <p:spTgt spid="3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500" fill="hold"/>
                                        <p:tgtEl>
                                          <p:spTgt spid="39"/>
                                        </p:tgtEl>
                                        <p:attrNameLst>
                                          <p:attrName>ppt_x</p:attrName>
                                        </p:attrNameLst>
                                      </p:cBhvr>
                                      <p:tavLst>
                                        <p:tav tm="0">
                                          <p:val>
                                            <p:strVal val="#ppt_x"/>
                                          </p:val>
                                        </p:tav>
                                        <p:tav tm="100000">
                                          <p:val>
                                            <p:strVal val="#ppt_x"/>
                                          </p:val>
                                        </p:tav>
                                      </p:tavLst>
                                    </p:anim>
                                    <p:anim calcmode="lin" valueType="num">
                                      <p:cBhvr additive="base">
                                        <p:cTn id="77" dur="500" fill="hold"/>
                                        <p:tgtEl>
                                          <p:spTgt spid="3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ppt_x"/>
                                          </p:val>
                                        </p:tav>
                                        <p:tav tm="100000">
                                          <p:val>
                                            <p:strVal val="#ppt_x"/>
                                          </p:val>
                                        </p:tav>
                                      </p:tavLst>
                                    </p:anim>
                                    <p:anim calcmode="lin" valueType="num">
                                      <p:cBhvr additive="base">
                                        <p:cTn id="81" dur="500" fill="hold"/>
                                        <p:tgtEl>
                                          <p:spTgt spid="40"/>
                                        </p:tgtEl>
                                        <p:attrNameLst>
                                          <p:attrName>ppt_y</p:attrName>
                                        </p:attrNameLst>
                                      </p:cBhvr>
                                      <p:tavLst>
                                        <p:tav tm="0">
                                          <p:val>
                                            <p:strVal val="1+#ppt_h/2"/>
                                          </p:val>
                                        </p:tav>
                                        <p:tav tm="100000">
                                          <p:val>
                                            <p:strVal val="#ppt_y"/>
                                          </p:val>
                                        </p:tav>
                                      </p:tavLst>
                                    </p:anim>
                                  </p:childTnLst>
                                </p:cTn>
                              </p:par>
                            </p:childTnLst>
                          </p:cTn>
                        </p:par>
                        <p:par>
                          <p:cTn id="82" fill="hold">
                            <p:stCondLst>
                              <p:cond delay="1000"/>
                            </p:stCondLst>
                            <p:childTnLst>
                              <p:par>
                                <p:cTn id="83" presetID="2" presetClass="entr" presetSubtype="4"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ppt_x"/>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ppt_x"/>
                                          </p:val>
                                        </p:tav>
                                        <p:tav tm="100000">
                                          <p:val>
                                            <p:strVal val="#ppt_x"/>
                                          </p:val>
                                        </p:tav>
                                      </p:tavLst>
                                    </p:anim>
                                    <p:anim calcmode="lin" valueType="num">
                                      <p:cBhvr additive="base">
                                        <p:cTn id="106" dur="500" fill="hold"/>
                                        <p:tgtEl>
                                          <p:spTgt spid="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 calcmode="lin" valueType="num">
                                      <p:cBhvr additive="base">
                                        <p:cTn id="119" dur="500" fill="hold"/>
                                        <p:tgtEl>
                                          <p:spTgt spid="18"/>
                                        </p:tgtEl>
                                        <p:attrNameLst>
                                          <p:attrName>ppt_x</p:attrName>
                                        </p:attrNameLst>
                                      </p:cBhvr>
                                      <p:tavLst>
                                        <p:tav tm="0">
                                          <p:val>
                                            <p:strVal val="#ppt_x"/>
                                          </p:val>
                                        </p:tav>
                                        <p:tav tm="100000">
                                          <p:val>
                                            <p:strVal val="#ppt_x"/>
                                          </p:val>
                                        </p:tav>
                                      </p:tavLst>
                                    </p:anim>
                                    <p:anim calcmode="lin" valueType="num">
                                      <p:cBhvr additive="base">
                                        <p:cTn id="120" dur="500" fill="hold"/>
                                        <p:tgtEl>
                                          <p:spTgt spid="18"/>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24"/>
                                        </p:tgtEl>
                                        <p:attrNameLst>
                                          <p:attrName>style.visibility</p:attrName>
                                        </p:attrNameLst>
                                      </p:cBhvr>
                                      <p:to>
                                        <p:strVal val="visible"/>
                                      </p:to>
                                    </p:set>
                                    <p:anim calcmode="lin" valueType="num">
                                      <p:cBhvr additive="base">
                                        <p:cTn id="123" dur="500" fill="hold"/>
                                        <p:tgtEl>
                                          <p:spTgt spid="24"/>
                                        </p:tgtEl>
                                        <p:attrNameLst>
                                          <p:attrName>ppt_x</p:attrName>
                                        </p:attrNameLst>
                                      </p:cBhvr>
                                      <p:tavLst>
                                        <p:tav tm="0">
                                          <p:val>
                                            <p:strVal val="#ppt_x"/>
                                          </p:val>
                                        </p:tav>
                                        <p:tav tm="100000">
                                          <p:val>
                                            <p:strVal val="#ppt_x"/>
                                          </p:val>
                                        </p:tav>
                                      </p:tavLst>
                                    </p:anim>
                                    <p:anim calcmode="lin" valueType="num">
                                      <p:cBhvr additive="base">
                                        <p:cTn id="124" dur="500" fill="hold"/>
                                        <p:tgtEl>
                                          <p:spTgt spid="2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childTnLst>
                          </p:cTn>
                        </p:par>
                        <p:par>
                          <p:cTn id="129" fill="hold">
                            <p:stCondLst>
                              <p:cond delay="500"/>
                            </p:stCondLst>
                            <p:childTnLst>
                              <p:par>
                                <p:cTn id="130" presetID="2" presetClass="entr" presetSubtype="4" fill="hold" nodeType="afterEffect">
                                  <p:stCondLst>
                                    <p:cond delay="0"/>
                                  </p:stCondLst>
                                  <p:childTnLst>
                                    <p:set>
                                      <p:cBhvr>
                                        <p:cTn id="131" dur="1" fill="hold">
                                          <p:stCondLst>
                                            <p:cond delay="0"/>
                                          </p:stCondLst>
                                        </p:cTn>
                                        <p:tgtEl>
                                          <p:spTgt spid="23"/>
                                        </p:tgtEl>
                                        <p:attrNameLst>
                                          <p:attrName>style.visibility</p:attrName>
                                        </p:attrNameLst>
                                      </p:cBhvr>
                                      <p:to>
                                        <p:strVal val="visible"/>
                                      </p:to>
                                    </p:set>
                                    <p:anim calcmode="lin" valueType="num">
                                      <p:cBhvr additive="base">
                                        <p:cTn id="132" dur="500" fill="hold"/>
                                        <p:tgtEl>
                                          <p:spTgt spid="23"/>
                                        </p:tgtEl>
                                        <p:attrNameLst>
                                          <p:attrName>ppt_x</p:attrName>
                                        </p:attrNameLst>
                                      </p:cBhvr>
                                      <p:tavLst>
                                        <p:tav tm="0">
                                          <p:val>
                                            <p:strVal val="#ppt_x"/>
                                          </p:val>
                                        </p:tav>
                                        <p:tav tm="100000">
                                          <p:val>
                                            <p:strVal val="#ppt_x"/>
                                          </p:val>
                                        </p:tav>
                                      </p:tavLst>
                                    </p:anim>
                                    <p:anim calcmode="lin" valueType="num">
                                      <p:cBhvr additive="base">
                                        <p:cTn id="133" dur="500" fill="hold"/>
                                        <p:tgtEl>
                                          <p:spTgt spid="2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45"/>
                                        </p:tgtEl>
                                        <p:attrNameLst>
                                          <p:attrName>style.visibility</p:attrName>
                                        </p:attrNameLst>
                                      </p:cBhvr>
                                      <p:to>
                                        <p:strVal val="visible"/>
                                      </p:to>
                                    </p:set>
                                    <p:anim calcmode="lin" valueType="num">
                                      <p:cBhvr additive="base">
                                        <p:cTn id="136" dur="500" fill="hold"/>
                                        <p:tgtEl>
                                          <p:spTgt spid="45"/>
                                        </p:tgtEl>
                                        <p:attrNameLst>
                                          <p:attrName>ppt_x</p:attrName>
                                        </p:attrNameLst>
                                      </p:cBhvr>
                                      <p:tavLst>
                                        <p:tav tm="0">
                                          <p:val>
                                            <p:strVal val="#ppt_x"/>
                                          </p:val>
                                        </p:tav>
                                        <p:tav tm="100000">
                                          <p:val>
                                            <p:strVal val="#ppt_x"/>
                                          </p:val>
                                        </p:tav>
                                      </p:tavLst>
                                    </p:anim>
                                    <p:anim calcmode="lin" valueType="num">
                                      <p:cBhvr additive="base">
                                        <p:cTn id="13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5" grpId="0" animBg="1"/>
      <p:bldP spid="16" grpId="0" animBg="1"/>
      <p:bldP spid="17" grpId="0" animBg="1"/>
      <p:bldP spid="26" grpId="0"/>
      <p:bldP spid="27" grpId="0"/>
      <p:bldP spid="28" grpId="0"/>
      <p:bldP spid="30" grpId="0"/>
      <p:bldP spid="2" grpId="0"/>
      <p:bldP spid="3" grpId="0"/>
      <p:bldP spid="29" grpId="0"/>
      <p:bldP spid="33" grpId="0"/>
      <p:bldP spid="36" grpId="0"/>
      <p:bldP spid="4" grpId="0"/>
      <p:bldP spid="37" grpId="0"/>
      <p:bldP spid="38" grpId="0"/>
      <p:bldP spid="39" grpId="0"/>
      <p:bldP spid="40" grpId="0"/>
      <p:bldP spid="41" grpId="0"/>
      <p:bldP spid="6" grpId="0"/>
      <p:bldP spid="42" grpId="0"/>
      <p:bldP spid="43" grpId="0"/>
      <p:bldP spid="18" grpId="0" animBg="1"/>
      <p:bldP spid="25"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实验与分析</a:t>
            </a:r>
            <a:r>
              <a:rPr lang="en-US" altLang="zh-CN" sz="2800" dirty="0" smtClean="0">
                <a:solidFill>
                  <a:schemeClr val="tx1">
                    <a:lumMod val="95000"/>
                    <a:lumOff val="5000"/>
                  </a:schemeClr>
                </a:solidFill>
                <a:latin typeface="+mn-ea"/>
                <a:cs typeface="+mn-ea"/>
                <a:sym typeface="Arial" panose="020B0604020202020204" pitchFamily="34" charset="0"/>
              </a:rPr>
              <a:t>(</a:t>
            </a:r>
            <a:r>
              <a:rPr lang="zh-CN" altLang="en-US" sz="2800" dirty="0" smtClean="0">
                <a:solidFill>
                  <a:schemeClr val="tx1">
                    <a:lumMod val="95000"/>
                    <a:lumOff val="5000"/>
                  </a:schemeClr>
                </a:solidFill>
                <a:latin typeface="+mn-ea"/>
                <a:cs typeface="+mn-ea"/>
                <a:sym typeface="Arial" panose="020B0604020202020204" pitchFamily="34" charset="0"/>
              </a:rPr>
              <a:t>一）</a:t>
            </a:r>
            <a:endParaRPr lang="zh-CN" altLang="en-US" sz="2800" b="1" dirty="0"/>
          </a:p>
        </p:txBody>
      </p:sp>
      <p:sp>
        <p:nvSpPr>
          <p:cNvPr id="3" name="文本框 2"/>
          <p:cNvSpPr txBox="1"/>
          <p:nvPr/>
        </p:nvSpPr>
        <p:spPr>
          <a:xfrm>
            <a:off x="762000" y="1426464"/>
            <a:ext cx="21732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a:solidFill>
                  <a:schemeClr val="bg1"/>
                </a:solidFill>
              </a:rPr>
              <a:t>AR </a:t>
            </a:r>
            <a:r>
              <a:rPr lang="zh-CN" altLang="en-US" dirty="0">
                <a:solidFill>
                  <a:schemeClr val="bg1"/>
                </a:solidFill>
              </a:rPr>
              <a:t>人脸数据集实验 </a:t>
            </a:r>
          </a:p>
        </p:txBody>
      </p:sp>
      <p:sp>
        <p:nvSpPr>
          <p:cNvPr id="4" name="文本框 3"/>
          <p:cNvSpPr txBox="1"/>
          <p:nvPr/>
        </p:nvSpPr>
        <p:spPr>
          <a:xfrm>
            <a:off x="504826" y="2143125"/>
            <a:ext cx="4515394" cy="1477328"/>
          </a:xfrm>
          <a:prstGeom prst="rect">
            <a:avLst/>
          </a:prstGeom>
          <a:noFill/>
        </p:spPr>
        <p:txBody>
          <a:bodyPr wrap="square" rtlCol="0">
            <a:spAutoFit/>
          </a:bodyPr>
          <a:lstStyle/>
          <a:p>
            <a:r>
              <a:rPr lang="zh-CN" altLang="en-US" dirty="0" smtClean="0"/>
              <a:t>实验中选择了</a:t>
            </a:r>
            <a:r>
              <a:rPr lang="en-US" altLang="zh-CN" dirty="0" smtClean="0"/>
              <a:t>120</a:t>
            </a:r>
            <a:r>
              <a:rPr lang="zh-CN" altLang="en-US" dirty="0" smtClean="0"/>
              <a:t>个人的图片，每个人包含</a:t>
            </a:r>
            <a:r>
              <a:rPr lang="en-US" altLang="zh-CN" dirty="0" smtClean="0"/>
              <a:t>14</a:t>
            </a:r>
            <a:r>
              <a:rPr lang="zh-CN" altLang="en-US" dirty="0"/>
              <a:t>张图片，并取自两个不同的时段</a:t>
            </a:r>
            <a:r>
              <a:rPr lang="zh-CN" altLang="en-US" dirty="0" smtClean="0"/>
              <a:t>。</a:t>
            </a:r>
            <a:endParaRPr lang="en-US" altLang="zh-CN" dirty="0" smtClean="0"/>
          </a:p>
          <a:p>
            <a:r>
              <a:rPr lang="zh-CN" altLang="en-US" dirty="0" smtClean="0"/>
              <a:t>选择每个人</a:t>
            </a:r>
            <a:r>
              <a:rPr lang="zh-CN" altLang="en-US" dirty="0"/>
              <a:t>的 </a:t>
            </a: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 </a:t>
            </a:r>
            <a:r>
              <a:rPr lang="zh-CN" altLang="en-US" dirty="0"/>
              <a:t>张图片构成</a:t>
            </a:r>
            <a:r>
              <a:rPr lang="zh-CN" altLang="en-US" dirty="0" smtClean="0"/>
              <a:t>训练集，对应</a:t>
            </a:r>
            <a:r>
              <a:rPr lang="zh-CN" altLang="en-US" dirty="0"/>
              <a:t>剩余的 </a:t>
            </a:r>
            <a:r>
              <a:rPr lang="en-US" altLang="zh-CN" dirty="0"/>
              <a:t>9</a:t>
            </a:r>
            <a:r>
              <a:rPr lang="zh-CN" altLang="en-US" dirty="0"/>
              <a:t>、</a:t>
            </a:r>
            <a:r>
              <a:rPr lang="en-US" altLang="zh-CN" dirty="0"/>
              <a:t>8</a:t>
            </a:r>
            <a:r>
              <a:rPr lang="zh-CN" altLang="en-US" dirty="0"/>
              <a:t>、</a:t>
            </a:r>
            <a:r>
              <a:rPr lang="en-US" altLang="zh-CN" dirty="0"/>
              <a:t>7</a:t>
            </a:r>
            <a:r>
              <a:rPr lang="zh-CN" altLang="en-US" dirty="0"/>
              <a:t>、</a:t>
            </a:r>
            <a:r>
              <a:rPr lang="en-US" altLang="zh-CN" dirty="0"/>
              <a:t>6 </a:t>
            </a:r>
            <a:r>
              <a:rPr lang="zh-CN" altLang="en-US" dirty="0"/>
              <a:t>张图片</a:t>
            </a:r>
            <a:r>
              <a:rPr lang="zh-CN" altLang="en-US" dirty="0" smtClean="0"/>
              <a:t>就会</a:t>
            </a:r>
            <a:r>
              <a:rPr lang="zh-CN" altLang="en-US" dirty="0"/>
              <a:t>构成测试集。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36" y="3863007"/>
            <a:ext cx="5057775" cy="215423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793149585"/>
              </p:ext>
            </p:extLst>
          </p:nvPr>
        </p:nvGraphicFramePr>
        <p:xfrm>
          <a:off x="5981701" y="2986708"/>
          <a:ext cx="5981698" cy="2857498"/>
        </p:xfrm>
        <a:graphic>
          <a:graphicData uri="http://schemas.openxmlformats.org/drawingml/2006/table">
            <a:tbl>
              <a:tblPr firstRow="1" firstCol="1" bandRow="1">
                <a:tableStyleId>{5C22544A-7EE6-4342-B048-85BDC9FD1C3A}</a:tableStyleId>
              </a:tblPr>
              <a:tblGrid>
                <a:gridCol w="1195476">
                  <a:extLst>
                    <a:ext uri="{9D8B030D-6E8A-4147-A177-3AD203B41FA5}">
                      <a16:colId xmlns:a16="http://schemas.microsoft.com/office/drawing/2014/main" val="2281005689"/>
                    </a:ext>
                  </a:extLst>
                </a:gridCol>
                <a:gridCol w="1196195">
                  <a:extLst>
                    <a:ext uri="{9D8B030D-6E8A-4147-A177-3AD203B41FA5}">
                      <a16:colId xmlns:a16="http://schemas.microsoft.com/office/drawing/2014/main" val="859988634"/>
                    </a:ext>
                  </a:extLst>
                </a:gridCol>
                <a:gridCol w="1196195">
                  <a:extLst>
                    <a:ext uri="{9D8B030D-6E8A-4147-A177-3AD203B41FA5}">
                      <a16:colId xmlns:a16="http://schemas.microsoft.com/office/drawing/2014/main" val="1001988437"/>
                    </a:ext>
                  </a:extLst>
                </a:gridCol>
                <a:gridCol w="1196916">
                  <a:extLst>
                    <a:ext uri="{9D8B030D-6E8A-4147-A177-3AD203B41FA5}">
                      <a16:colId xmlns:a16="http://schemas.microsoft.com/office/drawing/2014/main" val="2427311800"/>
                    </a:ext>
                  </a:extLst>
                </a:gridCol>
                <a:gridCol w="1196916">
                  <a:extLst>
                    <a:ext uri="{9D8B030D-6E8A-4147-A177-3AD203B41FA5}">
                      <a16:colId xmlns:a16="http://schemas.microsoft.com/office/drawing/2014/main" val="1660722293"/>
                    </a:ext>
                  </a:extLst>
                </a:gridCol>
              </a:tblGrid>
              <a:tr h="408214">
                <a:tc>
                  <a:txBody>
                    <a:bodyPr/>
                    <a:lstStyle/>
                    <a:p>
                      <a:pPr algn="just">
                        <a:lnSpc>
                          <a:spcPct val="125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5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6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64386"/>
                  </a:ext>
                </a:extLst>
              </a:tr>
              <a:tr h="408214">
                <a:tc>
                  <a:txBody>
                    <a:bodyPr/>
                    <a:lstStyle/>
                    <a:p>
                      <a:pPr algn="just">
                        <a:lnSpc>
                          <a:spcPct val="125000"/>
                        </a:lnSpc>
                        <a:spcAft>
                          <a:spcPts val="0"/>
                        </a:spcAft>
                      </a:pPr>
                      <a:r>
                        <a:rPr lang="en-US" sz="1200" kern="100">
                          <a:effectLst/>
                        </a:rPr>
                        <a:t>DMML+NN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85.01</a:t>
                      </a:r>
                      <a:r>
                        <a:rPr lang="zh-CN" sz="1200" kern="100">
                          <a:effectLst/>
                        </a:rPr>
                        <a:t>±</a:t>
                      </a:r>
                      <a:r>
                        <a:rPr lang="en-US" sz="1200" kern="100">
                          <a:effectLst/>
                        </a:rPr>
                        <a:t>1.24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87.35</a:t>
                      </a:r>
                      <a:r>
                        <a:rPr lang="zh-CN" sz="1200" kern="100">
                          <a:effectLst/>
                        </a:rPr>
                        <a:t>±</a:t>
                      </a:r>
                      <a:r>
                        <a:rPr lang="en-US" sz="1200" kern="100">
                          <a:effectLst/>
                        </a:rPr>
                        <a:t>1.48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87.56</a:t>
                      </a:r>
                      <a:r>
                        <a:rPr lang="zh-CN" sz="1200" kern="100">
                          <a:effectLst/>
                        </a:rPr>
                        <a:t>±</a:t>
                      </a:r>
                      <a:r>
                        <a:rPr lang="en-US" sz="1200" kern="100">
                          <a:effectLst/>
                        </a:rPr>
                        <a:t>1.62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90.43</a:t>
                      </a:r>
                      <a:r>
                        <a:rPr lang="zh-CN" sz="1200" kern="100">
                          <a:effectLst/>
                        </a:rPr>
                        <a:t>±</a:t>
                      </a:r>
                      <a:r>
                        <a:rPr lang="en-US" sz="1200" kern="100">
                          <a:effectLst/>
                        </a:rPr>
                        <a:t>1.35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1676560"/>
                  </a:ext>
                </a:extLst>
              </a:tr>
              <a:tr h="408214">
                <a:tc>
                  <a:txBody>
                    <a:bodyPr/>
                    <a:lstStyle/>
                    <a:p>
                      <a:pPr algn="just">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90.36</a:t>
                      </a:r>
                      <a:r>
                        <a:rPr lang="zh-CN" sz="1200" kern="100">
                          <a:effectLst/>
                        </a:rPr>
                        <a:t>±</a:t>
                      </a:r>
                      <a:r>
                        <a:rPr lang="en-US" sz="1200" kern="100">
                          <a:effectLst/>
                        </a:rPr>
                        <a:t>1.53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91.76</a:t>
                      </a:r>
                      <a:r>
                        <a:rPr lang="zh-CN" sz="1200" kern="100">
                          <a:effectLst/>
                        </a:rPr>
                        <a:t>±</a:t>
                      </a:r>
                      <a:r>
                        <a:rPr lang="en-US" sz="1200" kern="100">
                          <a:effectLst/>
                        </a:rPr>
                        <a:t>1.97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92.54</a:t>
                      </a:r>
                      <a:r>
                        <a:rPr lang="zh-CN" sz="1200" kern="100">
                          <a:effectLst/>
                        </a:rPr>
                        <a:t>±</a:t>
                      </a:r>
                      <a:r>
                        <a:rPr lang="en-US" sz="1200" kern="100">
                          <a:effectLst/>
                        </a:rPr>
                        <a:t>1.28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93.52</a:t>
                      </a:r>
                      <a:r>
                        <a:rPr lang="zh-CN" sz="1200" kern="100">
                          <a:effectLst/>
                        </a:rPr>
                        <a:t>±</a:t>
                      </a:r>
                      <a:r>
                        <a:rPr lang="en-US" sz="1200" kern="100">
                          <a:effectLst/>
                        </a:rPr>
                        <a:t>1.01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5111922"/>
                  </a:ext>
                </a:extLst>
              </a:tr>
              <a:tr h="408214">
                <a:tc>
                  <a:txBody>
                    <a:bodyPr/>
                    <a:lstStyle/>
                    <a:p>
                      <a:pPr algn="just">
                        <a:lnSpc>
                          <a:spcPct val="125000"/>
                        </a:lnSpc>
                        <a:spcAft>
                          <a:spcPts val="0"/>
                        </a:spcAft>
                      </a:pPr>
                      <a:r>
                        <a:rPr lang="en-US" sz="1200" kern="100">
                          <a:effectLst/>
                        </a:rPr>
                        <a:t>NDA+NN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92.45</a:t>
                      </a:r>
                      <a:r>
                        <a:rPr lang="zh-CN" sz="1200" kern="100">
                          <a:effectLst/>
                        </a:rPr>
                        <a:t>±</a:t>
                      </a:r>
                      <a:r>
                        <a:rPr lang="en-US" sz="1200" kern="100">
                          <a:effectLst/>
                        </a:rPr>
                        <a:t>1.06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93.21</a:t>
                      </a:r>
                      <a:r>
                        <a:rPr lang="zh-CN" sz="1200" kern="100">
                          <a:effectLst/>
                        </a:rPr>
                        <a:t>±</a:t>
                      </a:r>
                      <a:r>
                        <a:rPr lang="en-US" sz="1200" kern="100">
                          <a:effectLst/>
                        </a:rPr>
                        <a:t>1.12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94.03</a:t>
                      </a:r>
                      <a:r>
                        <a:rPr lang="zh-CN" sz="1200" kern="100">
                          <a:effectLst/>
                        </a:rPr>
                        <a:t>±</a:t>
                      </a:r>
                      <a:r>
                        <a:rPr lang="en-US" sz="1200" kern="100">
                          <a:effectLst/>
                        </a:rPr>
                        <a:t>0.89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95.33</a:t>
                      </a:r>
                      <a:r>
                        <a:rPr lang="zh-CN" sz="1200" kern="100">
                          <a:effectLst/>
                        </a:rPr>
                        <a:t>±</a:t>
                      </a:r>
                      <a:r>
                        <a:rPr lang="en-US" sz="1200" kern="100">
                          <a:effectLst/>
                        </a:rPr>
                        <a:t>1.47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5332932"/>
                  </a:ext>
                </a:extLst>
              </a:tr>
              <a:tr h="408214">
                <a:tc>
                  <a:txBody>
                    <a:bodyPr/>
                    <a:lstStyle/>
                    <a:p>
                      <a:pPr algn="just">
                        <a:lnSpc>
                          <a:spcPct val="125000"/>
                        </a:lnSpc>
                        <a:spcAft>
                          <a:spcPts val="0"/>
                        </a:spcAft>
                      </a:pPr>
                      <a:r>
                        <a:rPr lang="en-US" sz="1200" kern="100">
                          <a:effectLst/>
                        </a:rPr>
                        <a:t>RDA+NN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92.68</a:t>
                      </a:r>
                      <a:r>
                        <a:rPr lang="zh-CN" sz="1200" kern="100">
                          <a:effectLst/>
                        </a:rPr>
                        <a:t>±</a:t>
                      </a:r>
                      <a:r>
                        <a:rPr lang="en-US" sz="1200" kern="100">
                          <a:effectLst/>
                        </a:rPr>
                        <a:t>1.74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93.99</a:t>
                      </a:r>
                      <a:r>
                        <a:rPr lang="zh-CN" sz="1200" kern="100">
                          <a:effectLst/>
                        </a:rPr>
                        <a:t>±</a:t>
                      </a:r>
                      <a:r>
                        <a:rPr lang="en-US" sz="1200" kern="100">
                          <a:effectLst/>
                        </a:rPr>
                        <a:t>2.10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94.89</a:t>
                      </a:r>
                      <a:r>
                        <a:rPr lang="zh-CN" sz="1200" kern="100">
                          <a:effectLst/>
                        </a:rPr>
                        <a:t>±</a:t>
                      </a:r>
                      <a:r>
                        <a:rPr lang="en-US" sz="1200" kern="100">
                          <a:effectLst/>
                        </a:rPr>
                        <a:t>1.02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96.21</a:t>
                      </a:r>
                      <a:r>
                        <a:rPr lang="zh-CN" sz="1200" kern="100">
                          <a:effectLst/>
                        </a:rPr>
                        <a:t>±</a:t>
                      </a:r>
                      <a:r>
                        <a:rPr lang="en-US" sz="1200" kern="100">
                          <a:effectLst/>
                        </a:rPr>
                        <a:t>0.72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8041475"/>
                  </a:ext>
                </a:extLst>
              </a:tr>
              <a:tr h="408214">
                <a:tc>
                  <a:txBody>
                    <a:bodyPr/>
                    <a:lstStyle/>
                    <a:p>
                      <a:pPr algn="just">
                        <a:lnSpc>
                          <a:spcPct val="125000"/>
                        </a:lnSpc>
                        <a:spcAft>
                          <a:spcPts val="0"/>
                        </a:spcAft>
                      </a:pPr>
                      <a:r>
                        <a:rPr lang="en-US" sz="1200" kern="100">
                          <a:effectLst/>
                        </a:rPr>
                        <a:t>LMNN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84.62</a:t>
                      </a:r>
                      <a:r>
                        <a:rPr lang="zh-CN" sz="1200" kern="100">
                          <a:effectLst/>
                        </a:rPr>
                        <a:t>±</a:t>
                      </a:r>
                      <a:r>
                        <a:rPr lang="en-US" sz="1200" kern="100">
                          <a:effectLst/>
                        </a:rPr>
                        <a:t>1.49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87.82</a:t>
                      </a:r>
                      <a:r>
                        <a:rPr lang="zh-CN" sz="1200" kern="100">
                          <a:effectLst/>
                        </a:rPr>
                        <a:t>±</a:t>
                      </a:r>
                      <a:r>
                        <a:rPr lang="en-US" sz="1200" kern="100">
                          <a:effectLst/>
                        </a:rPr>
                        <a:t>1.43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90.29</a:t>
                      </a:r>
                      <a:r>
                        <a:rPr lang="zh-CN" sz="1200" kern="100">
                          <a:effectLst/>
                        </a:rPr>
                        <a:t>±</a:t>
                      </a:r>
                      <a:r>
                        <a:rPr lang="en-US" sz="1200" kern="100">
                          <a:effectLst/>
                        </a:rPr>
                        <a:t>0.74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92.17</a:t>
                      </a:r>
                      <a:r>
                        <a:rPr lang="zh-CN" sz="1200" kern="100">
                          <a:effectLst/>
                        </a:rPr>
                        <a:t>±</a:t>
                      </a:r>
                      <a:r>
                        <a:rPr lang="en-US" sz="1200" kern="100">
                          <a:effectLst/>
                        </a:rPr>
                        <a:t>1.29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6914538"/>
                  </a:ext>
                </a:extLst>
              </a:tr>
              <a:tr h="408214">
                <a:tc>
                  <a:txBody>
                    <a:bodyPr/>
                    <a:lstStyle/>
                    <a:p>
                      <a:pPr algn="just">
                        <a:lnSpc>
                          <a:spcPct val="125000"/>
                        </a:lnSpc>
                        <a:spcAft>
                          <a:spcPts val="0"/>
                        </a:spcAft>
                      </a:pPr>
                      <a:r>
                        <a:rPr lang="en-US" sz="1200" kern="100">
                          <a:effectLst/>
                        </a:rPr>
                        <a:t>LLRMM+NN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95.54</a:t>
                      </a:r>
                      <a:r>
                        <a:rPr lang="zh-CN" sz="1200" kern="100">
                          <a:effectLst/>
                        </a:rPr>
                        <a:t>±</a:t>
                      </a:r>
                      <a:r>
                        <a:rPr lang="en-US" sz="1200" kern="100">
                          <a:effectLst/>
                        </a:rPr>
                        <a:t>1.32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96.44</a:t>
                      </a:r>
                      <a:r>
                        <a:rPr lang="zh-CN" sz="1200" kern="100">
                          <a:effectLst/>
                        </a:rPr>
                        <a:t>±</a:t>
                      </a:r>
                      <a:r>
                        <a:rPr lang="en-US" sz="1200" kern="100">
                          <a:effectLst/>
                        </a:rPr>
                        <a:t>1.22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97.21</a:t>
                      </a:r>
                      <a:r>
                        <a:rPr lang="zh-CN" sz="1200" kern="100">
                          <a:effectLst/>
                        </a:rPr>
                        <a:t>±</a:t>
                      </a:r>
                      <a:r>
                        <a:rPr lang="en-US" sz="1200" kern="100">
                          <a:effectLst/>
                        </a:rPr>
                        <a:t>0.99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dirty="0">
                          <a:effectLst/>
                        </a:rPr>
                        <a:t>98.01</a:t>
                      </a:r>
                      <a:r>
                        <a:rPr lang="zh-CN" sz="1200" kern="100" dirty="0">
                          <a:effectLst/>
                        </a:rPr>
                        <a:t>±</a:t>
                      </a:r>
                      <a:r>
                        <a:rPr lang="en-US" sz="1200" kern="100" dirty="0">
                          <a:effectLst/>
                        </a:rPr>
                        <a:t>0.78</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9793872"/>
                  </a:ext>
                </a:extLst>
              </a:tr>
            </a:tbl>
          </a:graphicData>
        </a:graphic>
      </p:graphicFrame>
      <p:sp>
        <p:nvSpPr>
          <p:cNvPr id="11" name="矩形 10"/>
          <p:cNvSpPr/>
          <p:nvPr/>
        </p:nvSpPr>
        <p:spPr>
          <a:xfrm>
            <a:off x="0" y="923270"/>
            <a:ext cx="12096750" cy="580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914400" y="1578864"/>
            <a:ext cx="27828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a:solidFill>
                  <a:schemeClr val="bg1"/>
                </a:solidFill>
              </a:rPr>
              <a:t>CMU PIE </a:t>
            </a:r>
            <a:r>
              <a:rPr lang="zh-CN" altLang="en-US" dirty="0" smtClean="0">
                <a:solidFill>
                  <a:schemeClr val="bg1"/>
                </a:solidFill>
              </a:rPr>
              <a:t>人</a:t>
            </a:r>
            <a:r>
              <a:rPr lang="zh-CN" altLang="en-US" dirty="0">
                <a:solidFill>
                  <a:schemeClr val="bg1"/>
                </a:solidFill>
              </a:rPr>
              <a:t>脸数据集实验 </a:t>
            </a:r>
          </a:p>
        </p:txBody>
      </p:sp>
      <p:sp>
        <p:nvSpPr>
          <p:cNvPr id="29" name="文本框 28"/>
          <p:cNvSpPr txBox="1"/>
          <p:nvPr/>
        </p:nvSpPr>
        <p:spPr>
          <a:xfrm>
            <a:off x="657226" y="2295525"/>
            <a:ext cx="4515394" cy="1477328"/>
          </a:xfrm>
          <a:prstGeom prst="rect">
            <a:avLst/>
          </a:prstGeom>
          <a:noFill/>
        </p:spPr>
        <p:txBody>
          <a:bodyPr wrap="square" rtlCol="0">
            <a:spAutoFit/>
          </a:bodyPr>
          <a:lstStyle/>
          <a:p>
            <a:r>
              <a:rPr lang="zh-CN" altLang="en-US" dirty="0" smtClean="0"/>
              <a:t>实验中选择了</a:t>
            </a:r>
            <a:r>
              <a:rPr lang="en-US" altLang="zh-CN" dirty="0" smtClean="0"/>
              <a:t>68</a:t>
            </a:r>
            <a:r>
              <a:rPr lang="zh-CN" altLang="en-US" dirty="0" smtClean="0"/>
              <a:t>个人的图片，每个人包含</a:t>
            </a:r>
            <a:r>
              <a:rPr lang="en-US" altLang="zh-CN" dirty="0" smtClean="0"/>
              <a:t>170</a:t>
            </a:r>
            <a:r>
              <a:rPr lang="zh-CN" altLang="en-US" dirty="0" smtClean="0"/>
              <a:t>张图片。</a:t>
            </a:r>
            <a:endParaRPr lang="en-US" altLang="zh-CN" dirty="0" smtClean="0"/>
          </a:p>
          <a:p>
            <a:r>
              <a:rPr lang="zh-CN" altLang="en-US" dirty="0" smtClean="0"/>
              <a:t>选择每个人</a:t>
            </a:r>
            <a:r>
              <a:rPr lang="zh-CN" altLang="en-US" dirty="0"/>
              <a:t>的 </a:t>
            </a:r>
            <a:r>
              <a:rPr lang="en-US" altLang="zh-CN" dirty="0" smtClean="0"/>
              <a:t>60</a:t>
            </a:r>
            <a:r>
              <a:rPr lang="zh-CN" altLang="en-US" dirty="0" smtClean="0"/>
              <a:t>、</a:t>
            </a:r>
            <a:r>
              <a:rPr lang="en-US" altLang="zh-CN" dirty="0" smtClean="0"/>
              <a:t>70</a:t>
            </a:r>
            <a:r>
              <a:rPr lang="zh-CN" altLang="en-US" dirty="0" smtClean="0"/>
              <a:t>、</a:t>
            </a:r>
            <a:r>
              <a:rPr lang="en-US" altLang="zh-CN" dirty="0" smtClean="0"/>
              <a:t>80</a:t>
            </a:r>
            <a:r>
              <a:rPr lang="zh-CN" altLang="en-US" dirty="0" smtClean="0"/>
              <a:t>、</a:t>
            </a:r>
            <a:r>
              <a:rPr lang="en-US" altLang="zh-CN" dirty="0" smtClean="0"/>
              <a:t>90</a:t>
            </a:r>
            <a:r>
              <a:rPr lang="zh-CN" altLang="en-US" dirty="0" smtClean="0"/>
              <a:t>张</a:t>
            </a:r>
            <a:r>
              <a:rPr lang="zh-CN" altLang="en-US" dirty="0"/>
              <a:t>图片构成</a:t>
            </a:r>
            <a:r>
              <a:rPr lang="zh-CN" altLang="en-US" dirty="0" smtClean="0"/>
              <a:t>训练集，对应</a:t>
            </a:r>
            <a:r>
              <a:rPr lang="zh-CN" altLang="en-US" dirty="0"/>
              <a:t>剩余的 </a:t>
            </a:r>
            <a:r>
              <a:rPr lang="en-US" altLang="zh-CN" dirty="0" smtClean="0"/>
              <a:t>110</a:t>
            </a:r>
            <a:r>
              <a:rPr lang="zh-CN" altLang="en-US" dirty="0" smtClean="0"/>
              <a:t>、</a:t>
            </a:r>
            <a:r>
              <a:rPr lang="en-US" altLang="zh-CN" dirty="0" smtClean="0"/>
              <a:t>100</a:t>
            </a:r>
            <a:r>
              <a:rPr lang="zh-CN" altLang="en-US" dirty="0" smtClean="0"/>
              <a:t>、</a:t>
            </a:r>
            <a:r>
              <a:rPr lang="en-US" altLang="zh-CN" dirty="0" smtClean="0"/>
              <a:t>90</a:t>
            </a:r>
            <a:r>
              <a:rPr lang="zh-CN" altLang="en-US" dirty="0" smtClean="0"/>
              <a:t>、</a:t>
            </a:r>
            <a:r>
              <a:rPr lang="en-US" altLang="zh-CN" dirty="0" smtClean="0"/>
              <a:t>80 </a:t>
            </a:r>
            <a:r>
              <a:rPr lang="zh-CN" altLang="en-US" dirty="0"/>
              <a:t>张图片</a:t>
            </a:r>
            <a:r>
              <a:rPr lang="zh-CN" altLang="en-US" dirty="0" smtClean="0"/>
              <a:t>就会</a:t>
            </a:r>
            <a:r>
              <a:rPr lang="zh-CN" altLang="en-US" dirty="0"/>
              <a:t>构成测试集。</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26" y="4799233"/>
            <a:ext cx="10253146" cy="1295685"/>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3407333329"/>
              </p:ext>
            </p:extLst>
          </p:nvPr>
        </p:nvGraphicFramePr>
        <p:xfrm>
          <a:off x="5764151" y="1676759"/>
          <a:ext cx="5981153" cy="2831213"/>
        </p:xfrm>
        <a:graphic>
          <a:graphicData uri="http://schemas.openxmlformats.org/drawingml/2006/table">
            <a:tbl>
              <a:tblPr firstRow="1" firstCol="1" bandRow="1">
                <a:tableStyleId>{5C22544A-7EE6-4342-B048-85BDC9FD1C3A}</a:tableStyleId>
              </a:tblPr>
              <a:tblGrid>
                <a:gridCol w="1195367">
                  <a:extLst>
                    <a:ext uri="{9D8B030D-6E8A-4147-A177-3AD203B41FA5}">
                      <a16:colId xmlns:a16="http://schemas.microsoft.com/office/drawing/2014/main" val="1090937035"/>
                    </a:ext>
                  </a:extLst>
                </a:gridCol>
                <a:gridCol w="1196086">
                  <a:extLst>
                    <a:ext uri="{9D8B030D-6E8A-4147-A177-3AD203B41FA5}">
                      <a16:colId xmlns:a16="http://schemas.microsoft.com/office/drawing/2014/main" val="3103836124"/>
                    </a:ext>
                  </a:extLst>
                </a:gridCol>
                <a:gridCol w="1196086">
                  <a:extLst>
                    <a:ext uri="{9D8B030D-6E8A-4147-A177-3AD203B41FA5}">
                      <a16:colId xmlns:a16="http://schemas.microsoft.com/office/drawing/2014/main" val="2208205740"/>
                    </a:ext>
                  </a:extLst>
                </a:gridCol>
                <a:gridCol w="1196807">
                  <a:extLst>
                    <a:ext uri="{9D8B030D-6E8A-4147-A177-3AD203B41FA5}">
                      <a16:colId xmlns:a16="http://schemas.microsoft.com/office/drawing/2014/main" val="3575349831"/>
                    </a:ext>
                  </a:extLst>
                </a:gridCol>
                <a:gridCol w="1196807">
                  <a:extLst>
                    <a:ext uri="{9D8B030D-6E8A-4147-A177-3AD203B41FA5}">
                      <a16:colId xmlns:a16="http://schemas.microsoft.com/office/drawing/2014/main" val="421115232"/>
                    </a:ext>
                  </a:extLst>
                </a:gridCol>
              </a:tblGrid>
              <a:tr h="404459">
                <a:tc>
                  <a:txBody>
                    <a:bodyPr/>
                    <a:lstStyle/>
                    <a:p>
                      <a:pPr algn="just">
                        <a:lnSpc>
                          <a:spcPct val="125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60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3861120"/>
                  </a:ext>
                </a:extLst>
              </a:tr>
              <a:tr h="404459">
                <a:tc>
                  <a:txBody>
                    <a:bodyPr/>
                    <a:lstStyle/>
                    <a:p>
                      <a:pPr algn="just">
                        <a:lnSpc>
                          <a:spcPct val="125000"/>
                        </a:lnSpc>
                        <a:spcAft>
                          <a:spcPts val="0"/>
                        </a:spcAft>
                      </a:pPr>
                      <a:r>
                        <a:rPr lang="en-US" sz="1200" kern="100">
                          <a:effectLst/>
                        </a:rPr>
                        <a:t>DMML+NN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88.23</a:t>
                      </a:r>
                      <a:r>
                        <a:rPr lang="zh-CN" sz="1200" kern="100">
                          <a:effectLst/>
                        </a:rPr>
                        <a:t>±</a:t>
                      </a:r>
                      <a:r>
                        <a:rPr lang="en-US" sz="1200" kern="100">
                          <a:effectLst/>
                        </a:rPr>
                        <a:t>2.12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89.79</a:t>
                      </a:r>
                      <a:r>
                        <a:rPr lang="zh-CN" sz="1200" kern="100">
                          <a:effectLst/>
                        </a:rPr>
                        <a:t>±</a:t>
                      </a:r>
                      <a:r>
                        <a:rPr lang="en-US" sz="1200" kern="100">
                          <a:effectLst/>
                        </a:rPr>
                        <a:t>1.74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90.72</a:t>
                      </a:r>
                      <a:r>
                        <a:rPr lang="zh-CN" sz="1200" kern="100">
                          <a:effectLst/>
                        </a:rPr>
                        <a:t>±</a:t>
                      </a:r>
                      <a:r>
                        <a:rPr lang="en-US" sz="1200" kern="100">
                          <a:effectLst/>
                        </a:rPr>
                        <a:t>1.22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91.03</a:t>
                      </a:r>
                      <a:r>
                        <a:rPr lang="zh-CN" sz="1200" kern="100">
                          <a:effectLst/>
                        </a:rPr>
                        <a:t>±</a:t>
                      </a:r>
                      <a:r>
                        <a:rPr lang="en-US" sz="1200" kern="100">
                          <a:effectLst/>
                        </a:rPr>
                        <a:t>0.99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9062727"/>
                  </a:ext>
                </a:extLst>
              </a:tr>
              <a:tr h="404459">
                <a:tc>
                  <a:txBody>
                    <a:bodyPr/>
                    <a:lstStyle/>
                    <a:p>
                      <a:pPr algn="just">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90.02</a:t>
                      </a:r>
                      <a:r>
                        <a:rPr lang="zh-CN" sz="1200" kern="100">
                          <a:effectLst/>
                        </a:rPr>
                        <a:t>±</a:t>
                      </a:r>
                      <a:r>
                        <a:rPr lang="en-US" sz="1200" kern="100">
                          <a:effectLst/>
                        </a:rPr>
                        <a:t>1.66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91.57</a:t>
                      </a:r>
                      <a:r>
                        <a:rPr lang="zh-CN" sz="1200" kern="100">
                          <a:effectLst/>
                        </a:rPr>
                        <a:t>±</a:t>
                      </a:r>
                      <a:r>
                        <a:rPr lang="en-US" sz="1200" kern="100">
                          <a:effectLst/>
                        </a:rPr>
                        <a:t>1.25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92.63</a:t>
                      </a:r>
                      <a:r>
                        <a:rPr lang="zh-CN" sz="1200" kern="100">
                          <a:effectLst/>
                        </a:rPr>
                        <a:t>±</a:t>
                      </a:r>
                      <a:r>
                        <a:rPr lang="en-US" sz="1200" kern="100">
                          <a:effectLst/>
                        </a:rPr>
                        <a:t>1.18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93.26</a:t>
                      </a:r>
                      <a:r>
                        <a:rPr lang="zh-CN" sz="1200" kern="100">
                          <a:effectLst/>
                        </a:rPr>
                        <a:t>±</a:t>
                      </a:r>
                      <a:r>
                        <a:rPr lang="en-US" sz="1200" kern="100">
                          <a:effectLst/>
                        </a:rPr>
                        <a:t>0.87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4422707"/>
                  </a:ext>
                </a:extLst>
              </a:tr>
              <a:tr h="404459">
                <a:tc>
                  <a:txBody>
                    <a:bodyPr/>
                    <a:lstStyle/>
                    <a:p>
                      <a:pPr algn="just">
                        <a:lnSpc>
                          <a:spcPct val="125000"/>
                        </a:lnSpc>
                        <a:spcAft>
                          <a:spcPts val="0"/>
                        </a:spcAft>
                      </a:pPr>
                      <a:r>
                        <a:rPr lang="en-US" sz="1200" kern="100">
                          <a:effectLst/>
                        </a:rPr>
                        <a:t>NDA+NN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91.34</a:t>
                      </a:r>
                      <a:r>
                        <a:rPr lang="zh-CN" sz="1200" kern="100">
                          <a:effectLst/>
                        </a:rPr>
                        <a:t>±</a:t>
                      </a:r>
                      <a:r>
                        <a:rPr lang="en-US" sz="1200" kern="100">
                          <a:effectLst/>
                        </a:rPr>
                        <a:t>1.35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92.76</a:t>
                      </a:r>
                      <a:r>
                        <a:rPr lang="zh-CN" sz="1200" kern="100">
                          <a:effectLst/>
                        </a:rPr>
                        <a:t>±</a:t>
                      </a:r>
                      <a:r>
                        <a:rPr lang="en-US" sz="1200" kern="100">
                          <a:effectLst/>
                        </a:rPr>
                        <a:t>1.62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93.29</a:t>
                      </a:r>
                      <a:r>
                        <a:rPr lang="zh-CN" sz="1200" kern="100">
                          <a:effectLst/>
                        </a:rPr>
                        <a:t>±</a:t>
                      </a:r>
                      <a:r>
                        <a:rPr lang="en-US" sz="1200" kern="100">
                          <a:effectLst/>
                        </a:rPr>
                        <a:t>1.37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94.08</a:t>
                      </a:r>
                      <a:r>
                        <a:rPr lang="zh-CN" sz="1200" kern="100">
                          <a:effectLst/>
                        </a:rPr>
                        <a:t>±</a:t>
                      </a:r>
                      <a:r>
                        <a:rPr lang="en-US" sz="1200" kern="100">
                          <a:effectLst/>
                        </a:rPr>
                        <a:t>1.35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1984506"/>
                  </a:ext>
                </a:extLst>
              </a:tr>
              <a:tr h="404459">
                <a:tc>
                  <a:txBody>
                    <a:bodyPr/>
                    <a:lstStyle/>
                    <a:p>
                      <a:pPr algn="just">
                        <a:lnSpc>
                          <a:spcPct val="125000"/>
                        </a:lnSpc>
                        <a:spcAft>
                          <a:spcPts val="0"/>
                        </a:spcAft>
                      </a:pPr>
                      <a:r>
                        <a:rPr lang="en-US" sz="1200" kern="100">
                          <a:effectLst/>
                        </a:rPr>
                        <a:t>RDA+NN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91.92</a:t>
                      </a:r>
                      <a:r>
                        <a:rPr lang="zh-CN" sz="1200" kern="100">
                          <a:effectLst/>
                        </a:rPr>
                        <a:t>±</a:t>
                      </a:r>
                      <a:r>
                        <a:rPr lang="en-US" sz="1200" kern="100">
                          <a:effectLst/>
                        </a:rPr>
                        <a:t>1.54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93.42</a:t>
                      </a:r>
                      <a:r>
                        <a:rPr lang="zh-CN" sz="1200" kern="100">
                          <a:effectLst/>
                        </a:rPr>
                        <a:t>±</a:t>
                      </a:r>
                      <a:r>
                        <a:rPr lang="en-US" sz="1200" kern="100">
                          <a:effectLst/>
                        </a:rPr>
                        <a:t>1.53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94.37</a:t>
                      </a:r>
                      <a:r>
                        <a:rPr lang="zh-CN" sz="1200" kern="100">
                          <a:effectLst/>
                        </a:rPr>
                        <a:t>±</a:t>
                      </a:r>
                      <a:r>
                        <a:rPr lang="en-US" sz="1200" kern="100">
                          <a:effectLst/>
                        </a:rPr>
                        <a:t>0.98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95.01</a:t>
                      </a:r>
                      <a:r>
                        <a:rPr lang="zh-CN" sz="1200" kern="100">
                          <a:effectLst/>
                        </a:rPr>
                        <a:t>±</a:t>
                      </a:r>
                      <a:r>
                        <a:rPr lang="en-US" sz="1200" kern="100">
                          <a:effectLst/>
                        </a:rPr>
                        <a:t>1.06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7841276"/>
                  </a:ext>
                </a:extLst>
              </a:tr>
              <a:tr h="404459">
                <a:tc>
                  <a:txBody>
                    <a:bodyPr/>
                    <a:lstStyle/>
                    <a:p>
                      <a:pPr algn="just">
                        <a:lnSpc>
                          <a:spcPct val="125000"/>
                        </a:lnSpc>
                        <a:spcAft>
                          <a:spcPts val="0"/>
                        </a:spcAft>
                      </a:pPr>
                      <a:r>
                        <a:rPr lang="en-US" sz="1200" kern="100">
                          <a:effectLst/>
                        </a:rPr>
                        <a:t>LMNN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92.29</a:t>
                      </a:r>
                      <a:r>
                        <a:rPr lang="zh-CN" sz="1200" kern="100">
                          <a:effectLst/>
                        </a:rPr>
                        <a:t>±</a:t>
                      </a:r>
                      <a:r>
                        <a:rPr lang="en-US" sz="1200" kern="100">
                          <a:effectLst/>
                        </a:rPr>
                        <a:t>0.26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93.70</a:t>
                      </a:r>
                      <a:r>
                        <a:rPr lang="zh-CN" sz="1200" kern="100">
                          <a:effectLst/>
                        </a:rPr>
                        <a:t>±</a:t>
                      </a:r>
                      <a:r>
                        <a:rPr lang="en-US" sz="1200" kern="100">
                          <a:effectLst/>
                        </a:rPr>
                        <a:t>0.34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94.99</a:t>
                      </a:r>
                      <a:r>
                        <a:rPr lang="zh-CN" sz="1200" kern="100">
                          <a:effectLst/>
                        </a:rPr>
                        <a:t>±</a:t>
                      </a:r>
                      <a:r>
                        <a:rPr lang="en-US" sz="1200" kern="100">
                          <a:effectLst/>
                        </a:rPr>
                        <a:t>0.20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95.24</a:t>
                      </a:r>
                      <a:r>
                        <a:rPr lang="zh-CN" sz="1200" kern="100">
                          <a:effectLst/>
                        </a:rPr>
                        <a:t>±</a:t>
                      </a:r>
                      <a:r>
                        <a:rPr lang="en-US" sz="1200" kern="100">
                          <a:effectLst/>
                        </a:rPr>
                        <a:t>0.17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863227"/>
                  </a:ext>
                </a:extLst>
              </a:tr>
              <a:tr h="404459">
                <a:tc>
                  <a:txBody>
                    <a:bodyPr/>
                    <a:lstStyle/>
                    <a:p>
                      <a:pPr algn="just">
                        <a:lnSpc>
                          <a:spcPct val="125000"/>
                        </a:lnSpc>
                        <a:spcAft>
                          <a:spcPts val="0"/>
                        </a:spcAft>
                      </a:pPr>
                      <a:r>
                        <a:rPr lang="en-US" sz="1200" kern="100">
                          <a:effectLst/>
                        </a:rPr>
                        <a:t>LLRMM+NN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93.24</a:t>
                      </a:r>
                      <a:r>
                        <a:rPr lang="zh-CN" sz="1200" kern="100">
                          <a:effectLst/>
                        </a:rPr>
                        <a:t>±</a:t>
                      </a:r>
                      <a:r>
                        <a:rPr lang="en-US" sz="1200" kern="100">
                          <a:effectLst/>
                        </a:rPr>
                        <a:t>1.68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94.38</a:t>
                      </a:r>
                      <a:r>
                        <a:rPr lang="zh-CN" sz="1200" kern="100">
                          <a:effectLst/>
                        </a:rPr>
                        <a:t>±</a:t>
                      </a:r>
                      <a:r>
                        <a:rPr lang="en-US" sz="1200" kern="100">
                          <a:effectLst/>
                        </a:rPr>
                        <a:t>1.02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95.48</a:t>
                      </a:r>
                      <a:r>
                        <a:rPr lang="zh-CN" sz="1200" kern="100">
                          <a:effectLst/>
                        </a:rPr>
                        <a:t>±</a:t>
                      </a:r>
                      <a:r>
                        <a:rPr lang="en-US" sz="1200" kern="100">
                          <a:effectLst/>
                        </a:rPr>
                        <a:t>0.77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dirty="0">
                          <a:effectLst/>
                        </a:rPr>
                        <a:t>95.99</a:t>
                      </a:r>
                      <a:r>
                        <a:rPr lang="zh-CN" sz="1200" kern="100" dirty="0">
                          <a:effectLst/>
                        </a:rPr>
                        <a:t>±</a:t>
                      </a:r>
                      <a:r>
                        <a:rPr lang="en-US" sz="1200" kern="100" dirty="0">
                          <a:effectLst/>
                        </a:rPr>
                        <a:t>1.52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6789890"/>
                  </a:ext>
                </a:extLst>
              </a:tr>
            </a:tbl>
          </a:graphicData>
        </a:graphic>
      </p:graphicFrame>
      <p:sp>
        <p:nvSpPr>
          <p:cNvPr id="34" name="矩形 33"/>
          <p:cNvSpPr/>
          <p:nvPr/>
        </p:nvSpPr>
        <p:spPr>
          <a:xfrm>
            <a:off x="95250" y="923270"/>
            <a:ext cx="12096750" cy="580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9650" y="1578864"/>
            <a:ext cx="27828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a:solidFill>
                  <a:schemeClr val="bg1"/>
                </a:solidFill>
              </a:rPr>
              <a:t>Yale</a:t>
            </a:r>
            <a:r>
              <a:rPr lang="zh-CN" altLang="en-US" dirty="0" smtClean="0">
                <a:solidFill>
                  <a:schemeClr val="bg1"/>
                </a:solidFill>
              </a:rPr>
              <a:t>人</a:t>
            </a:r>
            <a:r>
              <a:rPr lang="zh-CN" altLang="en-US" dirty="0">
                <a:solidFill>
                  <a:schemeClr val="bg1"/>
                </a:solidFill>
              </a:rPr>
              <a:t>脸数据集实验 </a:t>
            </a:r>
          </a:p>
        </p:txBody>
      </p:sp>
      <p:sp>
        <p:nvSpPr>
          <p:cNvPr id="36" name="文本框 35"/>
          <p:cNvSpPr txBox="1"/>
          <p:nvPr/>
        </p:nvSpPr>
        <p:spPr>
          <a:xfrm>
            <a:off x="752476" y="2295525"/>
            <a:ext cx="4336378" cy="1477328"/>
          </a:xfrm>
          <a:prstGeom prst="rect">
            <a:avLst/>
          </a:prstGeom>
          <a:noFill/>
        </p:spPr>
        <p:txBody>
          <a:bodyPr wrap="square" rtlCol="0">
            <a:spAutoFit/>
          </a:bodyPr>
          <a:lstStyle/>
          <a:p>
            <a:r>
              <a:rPr lang="en-US" altLang="zh-CN" dirty="0" smtClean="0"/>
              <a:t>Yale</a:t>
            </a:r>
            <a:r>
              <a:rPr lang="zh-CN" altLang="en-US" dirty="0" smtClean="0"/>
              <a:t>数据集包含</a:t>
            </a:r>
            <a:r>
              <a:rPr lang="en-US" altLang="zh-CN" dirty="0" smtClean="0"/>
              <a:t>15</a:t>
            </a:r>
            <a:r>
              <a:rPr lang="zh-CN" altLang="en-US" dirty="0" smtClean="0"/>
              <a:t>个人的图片，每个人包含</a:t>
            </a:r>
            <a:r>
              <a:rPr lang="en-US" altLang="zh-CN" dirty="0" smtClean="0"/>
              <a:t>11</a:t>
            </a:r>
            <a:r>
              <a:rPr lang="zh-CN" altLang="en-US" dirty="0" smtClean="0"/>
              <a:t>张图片。</a:t>
            </a:r>
            <a:endParaRPr lang="en-US" altLang="zh-CN" dirty="0" smtClean="0"/>
          </a:p>
          <a:p>
            <a:r>
              <a:rPr lang="zh-CN" altLang="en-US" dirty="0" smtClean="0"/>
              <a:t>选择每个人</a:t>
            </a:r>
            <a:r>
              <a:rPr lang="zh-CN" altLang="en-US" dirty="0"/>
              <a:t>的 </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张</a:t>
            </a:r>
            <a:r>
              <a:rPr lang="zh-CN" altLang="en-US" dirty="0"/>
              <a:t>图片构成</a:t>
            </a:r>
            <a:r>
              <a:rPr lang="zh-CN" altLang="en-US" dirty="0" smtClean="0"/>
              <a:t>训练集，对应</a:t>
            </a:r>
            <a:r>
              <a:rPr lang="zh-CN" altLang="en-US" dirty="0"/>
              <a:t>剩余的 </a:t>
            </a:r>
            <a:r>
              <a:rPr lang="en-US" altLang="zh-CN" dirty="0" smtClean="0"/>
              <a:t>7</a:t>
            </a:r>
            <a:r>
              <a:rPr lang="zh-CN" altLang="en-US" dirty="0" smtClean="0"/>
              <a:t>、</a:t>
            </a:r>
            <a:r>
              <a:rPr lang="en-US" altLang="zh-CN" dirty="0" smtClean="0"/>
              <a:t>6</a:t>
            </a:r>
            <a:r>
              <a:rPr lang="zh-CN" altLang="en-US" dirty="0" smtClean="0"/>
              <a:t>、</a:t>
            </a:r>
            <a:r>
              <a:rPr lang="en-US" altLang="zh-CN" dirty="0" smtClean="0"/>
              <a:t>5 </a:t>
            </a:r>
            <a:r>
              <a:rPr lang="zh-CN" altLang="en-US" dirty="0"/>
              <a:t>张图片</a:t>
            </a:r>
            <a:r>
              <a:rPr lang="zh-CN" altLang="en-US" dirty="0" smtClean="0"/>
              <a:t>就会</a:t>
            </a:r>
            <a:r>
              <a:rPr lang="zh-CN" altLang="en-US" dirty="0"/>
              <a:t>构成测试集。</a:t>
            </a:r>
          </a:p>
        </p:txBody>
      </p:sp>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226" y="4674220"/>
            <a:ext cx="9410700" cy="1343025"/>
          </a:xfrm>
          <a:prstGeom prst="rect">
            <a:avLst/>
          </a:prstGeom>
        </p:spPr>
      </p:pic>
      <p:graphicFrame>
        <p:nvGraphicFramePr>
          <p:cNvPr id="42" name="表格 41"/>
          <p:cNvGraphicFramePr>
            <a:graphicFrameLocks noGrp="1"/>
          </p:cNvGraphicFramePr>
          <p:nvPr>
            <p:extLst>
              <p:ext uri="{D42A27DB-BD31-4B8C-83A1-F6EECF244321}">
                <p14:modId xmlns:p14="http://schemas.microsoft.com/office/powerpoint/2010/main" val="3224814126"/>
              </p:ext>
            </p:extLst>
          </p:nvPr>
        </p:nvGraphicFramePr>
        <p:xfrm>
          <a:off x="5388894" y="1809381"/>
          <a:ext cx="5764148" cy="2698591"/>
        </p:xfrm>
        <a:graphic>
          <a:graphicData uri="http://schemas.openxmlformats.org/drawingml/2006/table">
            <a:tbl>
              <a:tblPr firstRow="1" firstCol="1" bandRow="1">
                <a:tableStyleId>{5C22544A-7EE6-4342-B048-85BDC9FD1C3A}</a:tableStyleId>
              </a:tblPr>
              <a:tblGrid>
                <a:gridCol w="1440165">
                  <a:extLst>
                    <a:ext uri="{9D8B030D-6E8A-4147-A177-3AD203B41FA5}">
                      <a16:colId xmlns:a16="http://schemas.microsoft.com/office/drawing/2014/main" val="211282019"/>
                    </a:ext>
                  </a:extLst>
                </a:gridCol>
                <a:gridCol w="1440863">
                  <a:extLst>
                    <a:ext uri="{9D8B030D-6E8A-4147-A177-3AD203B41FA5}">
                      <a16:colId xmlns:a16="http://schemas.microsoft.com/office/drawing/2014/main" val="3069378742"/>
                    </a:ext>
                  </a:extLst>
                </a:gridCol>
                <a:gridCol w="1440863">
                  <a:extLst>
                    <a:ext uri="{9D8B030D-6E8A-4147-A177-3AD203B41FA5}">
                      <a16:colId xmlns:a16="http://schemas.microsoft.com/office/drawing/2014/main" val="1170821094"/>
                    </a:ext>
                  </a:extLst>
                </a:gridCol>
                <a:gridCol w="1442257">
                  <a:extLst>
                    <a:ext uri="{9D8B030D-6E8A-4147-A177-3AD203B41FA5}">
                      <a16:colId xmlns:a16="http://schemas.microsoft.com/office/drawing/2014/main" val="2230306770"/>
                    </a:ext>
                  </a:extLst>
                </a:gridCol>
              </a:tblGrid>
              <a:tr h="385513">
                <a:tc>
                  <a:txBody>
                    <a:bodyPr/>
                    <a:lstStyle/>
                    <a:p>
                      <a:pPr algn="just">
                        <a:lnSpc>
                          <a:spcPct val="125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4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5trains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6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7080420"/>
                  </a:ext>
                </a:extLst>
              </a:tr>
              <a:tr h="385513">
                <a:tc>
                  <a:txBody>
                    <a:bodyPr/>
                    <a:lstStyle/>
                    <a:p>
                      <a:pPr algn="just">
                        <a:lnSpc>
                          <a:spcPct val="125000"/>
                        </a:lnSpc>
                        <a:spcAft>
                          <a:spcPts val="0"/>
                        </a:spcAft>
                      </a:pPr>
                      <a:r>
                        <a:rPr lang="en-US" sz="1200" kern="100">
                          <a:effectLst/>
                        </a:rPr>
                        <a:t>DMML+NN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81.35</a:t>
                      </a:r>
                      <a:r>
                        <a:rPr lang="zh-CN" sz="1200" kern="100">
                          <a:effectLst/>
                        </a:rPr>
                        <a:t>±</a:t>
                      </a:r>
                      <a:r>
                        <a:rPr lang="en-US" sz="1200" kern="100">
                          <a:effectLst/>
                        </a:rPr>
                        <a:t>1.64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86.38</a:t>
                      </a:r>
                      <a:r>
                        <a:rPr lang="zh-CN" sz="1200" kern="100">
                          <a:effectLst/>
                        </a:rPr>
                        <a:t>±</a:t>
                      </a:r>
                      <a:r>
                        <a:rPr lang="en-US" sz="1200" kern="100">
                          <a:effectLst/>
                        </a:rPr>
                        <a:t>1.43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88.94</a:t>
                      </a:r>
                      <a:r>
                        <a:rPr lang="zh-CN" sz="1200" kern="100">
                          <a:effectLst/>
                        </a:rPr>
                        <a:t>±</a:t>
                      </a:r>
                      <a:r>
                        <a:rPr lang="en-US" sz="1200" kern="100">
                          <a:effectLst/>
                        </a:rPr>
                        <a:t>1.86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1525099"/>
                  </a:ext>
                </a:extLst>
              </a:tr>
              <a:tr h="385513">
                <a:tc>
                  <a:txBody>
                    <a:bodyPr/>
                    <a:lstStyle/>
                    <a:p>
                      <a:pPr algn="just">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82.73</a:t>
                      </a:r>
                      <a:r>
                        <a:rPr lang="zh-CN" sz="1200" kern="100">
                          <a:effectLst/>
                        </a:rPr>
                        <a:t>±</a:t>
                      </a:r>
                      <a:r>
                        <a:rPr lang="en-US" sz="1200" kern="100">
                          <a:effectLst/>
                        </a:rPr>
                        <a:t>1.57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90.12</a:t>
                      </a:r>
                      <a:r>
                        <a:rPr lang="zh-CN" sz="1200" kern="100">
                          <a:effectLst/>
                        </a:rPr>
                        <a:t>±</a:t>
                      </a:r>
                      <a:r>
                        <a:rPr lang="en-US" sz="1200" kern="100">
                          <a:effectLst/>
                        </a:rPr>
                        <a:t>1.25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92.76</a:t>
                      </a:r>
                      <a:r>
                        <a:rPr lang="zh-CN" sz="1200" kern="100">
                          <a:effectLst/>
                        </a:rPr>
                        <a:t>±</a:t>
                      </a:r>
                      <a:r>
                        <a:rPr lang="en-US" sz="1200" kern="100">
                          <a:effectLst/>
                        </a:rPr>
                        <a:t>0.89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857796"/>
                  </a:ext>
                </a:extLst>
              </a:tr>
              <a:tr h="385513">
                <a:tc>
                  <a:txBody>
                    <a:bodyPr/>
                    <a:lstStyle/>
                    <a:p>
                      <a:pPr algn="just">
                        <a:lnSpc>
                          <a:spcPct val="125000"/>
                        </a:lnSpc>
                        <a:spcAft>
                          <a:spcPts val="0"/>
                        </a:spcAft>
                      </a:pPr>
                      <a:r>
                        <a:rPr lang="en-US" sz="1200" kern="100">
                          <a:effectLst/>
                        </a:rPr>
                        <a:t>NDA+NN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84.78</a:t>
                      </a:r>
                      <a:r>
                        <a:rPr lang="zh-CN" sz="1200" kern="100">
                          <a:effectLst/>
                        </a:rPr>
                        <a:t>±</a:t>
                      </a:r>
                      <a:r>
                        <a:rPr lang="en-US" sz="1200" kern="100">
                          <a:effectLst/>
                        </a:rPr>
                        <a:t>1.02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91.56</a:t>
                      </a:r>
                      <a:r>
                        <a:rPr lang="zh-CN" sz="1200" kern="100">
                          <a:effectLst/>
                        </a:rPr>
                        <a:t>±</a:t>
                      </a:r>
                      <a:r>
                        <a:rPr lang="en-US" sz="1200" kern="100">
                          <a:effectLst/>
                        </a:rPr>
                        <a:t>1.78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93.87</a:t>
                      </a:r>
                      <a:r>
                        <a:rPr lang="zh-CN" sz="1200" kern="100">
                          <a:effectLst/>
                        </a:rPr>
                        <a:t>±</a:t>
                      </a:r>
                      <a:r>
                        <a:rPr lang="en-US" sz="1200" kern="100">
                          <a:effectLst/>
                        </a:rPr>
                        <a:t>2.21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5049336"/>
                  </a:ext>
                </a:extLst>
              </a:tr>
              <a:tr h="385513">
                <a:tc>
                  <a:txBody>
                    <a:bodyPr/>
                    <a:lstStyle/>
                    <a:p>
                      <a:pPr algn="just">
                        <a:lnSpc>
                          <a:spcPct val="125000"/>
                        </a:lnSpc>
                        <a:spcAft>
                          <a:spcPts val="0"/>
                        </a:spcAft>
                      </a:pPr>
                      <a:r>
                        <a:rPr lang="en-US" sz="1200" kern="100">
                          <a:effectLst/>
                        </a:rPr>
                        <a:t>RDA+NN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87.76</a:t>
                      </a:r>
                      <a:r>
                        <a:rPr lang="zh-CN" sz="1200" kern="100">
                          <a:effectLst/>
                        </a:rPr>
                        <a:t>±</a:t>
                      </a:r>
                      <a:r>
                        <a:rPr lang="en-US" sz="1200" kern="100">
                          <a:effectLst/>
                        </a:rPr>
                        <a:t>0.92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92.18</a:t>
                      </a:r>
                      <a:r>
                        <a:rPr lang="zh-CN" sz="1200" kern="100">
                          <a:effectLst/>
                        </a:rPr>
                        <a:t>±</a:t>
                      </a:r>
                      <a:r>
                        <a:rPr lang="en-US" sz="1200" kern="100">
                          <a:effectLst/>
                        </a:rPr>
                        <a:t>1.56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94.59</a:t>
                      </a:r>
                      <a:r>
                        <a:rPr lang="zh-CN" sz="1200" kern="100">
                          <a:effectLst/>
                        </a:rPr>
                        <a:t>±</a:t>
                      </a:r>
                      <a:r>
                        <a:rPr lang="en-US" sz="1200" kern="100">
                          <a:effectLst/>
                        </a:rPr>
                        <a:t>1.36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4950718"/>
                  </a:ext>
                </a:extLst>
              </a:tr>
              <a:tr h="385513">
                <a:tc>
                  <a:txBody>
                    <a:bodyPr/>
                    <a:lstStyle/>
                    <a:p>
                      <a:pPr algn="just">
                        <a:lnSpc>
                          <a:spcPct val="125000"/>
                        </a:lnSpc>
                        <a:spcAft>
                          <a:spcPts val="0"/>
                        </a:spcAft>
                      </a:pPr>
                      <a:r>
                        <a:rPr lang="en-US" sz="1200" kern="100">
                          <a:effectLst/>
                        </a:rPr>
                        <a:t>LMNN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87.86</a:t>
                      </a:r>
                      <a:r>
                        <a:rPr lang="zh-CN" sz="1200" kern="100">
                          <a:effectLst/>
                        </a:rPr>
                        <a:t>±</a:t>
                      </a:r>
                      <a:r>
                        <a:rPr lang="en-US" sz="1200" kern="100">
                          <a:effectLst/>
                        </a:rPr>
                        <a:t>2.14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89.86</a:t>
                      </a:r>
                      <a:r>
                        <a:rPr lang="zh-CN" sz="1200" kern="100">
                          <a:effectLst/>
                        </a:rPr>
                        <a:t>±</a:t>
                      </a:r>
                      <a:r>
                        <a:rPr lang="en-US" sz="1200" kern="100">
                          <a:effectLst/>
                        </a:rPr>
                        <a:t>3.47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91.36</a:t>
                      </a:r>
                      <a:r>
                        <a:rPr lang="zh-CN" sz="1200" kern="100">
                          <a:effectLst/>
                        </a:rPr>
                        <a:t>±</a:t>
                      </a:r>
                      <a:r>
                        <a:rPr lang="en-US" sz="1200" kern="100">
                          <a:effectLst/>
                        </a:rPr>
                        <a:t>2.20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4520628"/>
                  </a:ext>
                </a:extLst>
              </a:tr>
              <a:tr h="385513">
                <a:tc>
                  <a:txBody>
                    <a:bodyPr/>
                    <a:lstStyle/>
                    <a:p>
                      <a:pPr algn="just">
                        <a:lnSpc>
                          <a:spcPct val="125000"/>
                        </a:lnSpc>
                        <a:spcAft>
                          <a:spcPts val="0"/>
                        </a:spcAft>
                      </a:pPr>
                      <a:r>
                        <a:rPr lang="en-US" sz="1200" kern="100">
                          <a:effectLst/>
                        </a:rPr>
                        <a:t>LLRMM+NN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89.14</a:t>
                      </a:r>
                      <a:r>
                        <a:rPr lang="zh-CN" sz="1200" kern="100">
                          <a:effectLst/>
                        </a:rPr>
                        <a:t>±</a:t>
                      </a:r>
                      <a:r>
                        <a:rPr lang="en-US" sz="1200" kern="100">
                          <a:effectLst/>
                        </a:rPr>
                        <a:t>0.85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93.33</a:t>
                      </a:r>
                      <a:r>
                        <a:rPr lang="zh-CN" sz="1200" kern="100">
                          <a:effectLst/>
                        </a:rPr>
                        <a:t>±</a:t>
                      </a:r>
                      <a:r>
                        <a:rPr lang="en-US" sz="1200" kern="100">
                          <a:effectLst/>
                        </a:rPr>
                        <a:t>1.36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dirty="0">
                          <a:effectLst/>
                        </a:rPr>
                        <a:t>95.73</a:t>
                      </a:r>
                      <a:r>
                        <a:rPr lang="zh-CN" sz="1200" kern="100" dirty="0">
                          <a:effectLst/>
                        </a:rPr>
                        <a:t>±</a:t>
                      </a:r>
                      <a:r>
                        <a:rPr lang="en-US" sz="1200" kern="100" dirty="0">
                          <a:effectLst/>
                        </a:rPr>
                        <a:t>1.11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4085750"/>
                  </a:ext>
                </a:extLst>
              </a:tr>
            </a:tbl>
          </a:graphicData>
        </a:graphic>
      </p:graphicFrame>
    </p:spTree>
    <p:extLst>
      <p:ext uri="{BB962C8B-B14F-4D97-AF65-F5344CB8AC3E}">
        <p14:creationId xmlns:p14="http://schemas.microsoft.com/office/powerpoint/2010/main" val="1484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ppt_x"/>
                                          </p:val>
                                        </p:tav>
                                        <p:tav tm="100000">
                                          <p:val>
                                            <p:strVal val="#ppt_x"/>
                                          </p:val>
                                        </p:tav>
                                      </p:tavLst>
                                    </p:anim>
                                    <p:anim calcmode="lin" valueType="num">
                                      <p:cBhvr additive="base">
                                        <p:cTn id="60" dur="500" fill="hold"/>
                                        <p:tgtEl>
                                          <p:spTgt spid="4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1" grpId="0" animBg="1"/>
      <p:bldP spid="28" grpId="0" animBg="1"/>
      <p:bldP spid="29" grpId="0"/>
      <p:bldP spid="34" grpId="0" animBg="1"/>
      <p:bldP spid="35"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实验与分析</a:t>
            </a:r>
            <a:r>
              <a:rPr lang="en-US" altLang="zh-CN" sz="2800" dirty="0" smtClean="0">
                <a:solidFill>
                  <a:schemeClr val="tx1">
                    <a:lumMod val="95000"/>
                    <a:lumOff val="5000"/>
                  </a:schemeClr>
                </a:solidFill>
                <a:latin typeface="+mn-ea"/>
                <a:cs typeface="+mn-ea"/>
                <a:sym typeface="Arial" panose="020B0604020202020204" pitchFamily="34" charset="0"/>
              </a:rPr>
              <a:t>(</a:t>
            </a:r>
            <a:r>
              <a:rPr lang="zh-CN" altLang="en-US" sz="2800" dirty="0" smtClean="0">
                <a:solidFill>
                  <a:schemeClr val="tx1">
                    <a:lumMod val="95000"/>
                    <a:lumOff val="5000"/>
                  </a:schemeClr>
                </a:solidFill>
                <a:latin typeface="+mn-ea"/>
                <a:cs typeface="+mn-ea"/>
                <a:sym typeface="Arial" panose="020B0604020202020204" pitchFamily="34" charset="0"/>
              </a:rPr>
              <a:t>二）</a:t>
            </a:r>
            <a:endParaRPr lang="zh-CN" altLang="en-US" sz="2800" b="1" dirty="0"/>
          </a:p>
        </p:txBody>
      </p:sp>
      <p:sp>
        <p:nvSpPr>
          <p:cNvPr id="60" name="文本框 59"/>
          <p:cNvSpPr txBox="1"/>
          <p:nvPr/>
        </p:nvSpPr>
        <p:spPr>
          <a:xfrm>
            <a:off x="752476" y="2295525"/>
            <a:ext cx="4336378" cy="1754326"/>
          </a:xfrm>
          <a:prstGeom prst="rect">
            <a:avLst/>
          </a:prstGeom>
          <a:noFill/>
        </p:spPr>
        <p:txBody>
          <a:bodyPr wrap="square" rtlCol="0">
            <a:spAutoFit/>
          </a:bodyPr>
          <a:lstStyle/>
          <a:p>
            <a:r>
              <a:rPr lang="en-US" altLang="zh-CN" dirty="0" smtClean="0"/>
              <a:t>YaleB</a:t>
            </a:r>
            <a:r>
              <a:rPr lang="zh-CN" altLang="en-US" dirty="0" smtClean="0"/>
              <a:t>数据集包含</a:t>
            </a:r>
            <a:r>
              <a:rPr lang="en-US" altLang="zh-CN" dirty="0" smtClean="0"/>
              <a:t>28</a:t>
            </a:r>
            <a:r>
              <a:rPr lang="zh-CN" altLang="en-US" dirty="0" smtClean="0"/>
              <a:t>个人在</a:t>
            </a:r>
            <a:r>
              <a:rPr lang="en-US" altLang="zh-CN" dirty="0" smtClean="0"/>
              <a:t>9</a:t>
            </a:r>
            <a:r>
              <a:rPr lang="zh-CN" altLang="en-US" dirty="0" smtClean="0"/>
              <a:t>种姿态下的图片，本实验选择了其中的</a:t>
            </a:r>
            <a:r>
              <a:rPr lang="en-US" altLang="zh-CN" dirty="0" smtClean="0"/>
              <a:t>38</a:t>
            </a:r>
            <a:r>
              <a:rPr lang="zh-CN" altLang="en-US" dirty="0" smtClean="0"/>
              <a:t>个分组，每组包含</a:t>
            </a:r>
            <a:r>
              <a:rPr lang="en-US" altLang="zh-CN" dirty="0" smtClean="0"/>
              <a:t>64</a:t>
            </a:r>
            <a:r>
              <a:rPr lang="zh-CN" altLang="en-US" dirty="0" smtClean="0"/>
              <a:t>张图片。</a:t>
            </a:r>
            <a:endParaRPr lang="en-US" altLang="zh-CN" dirty="0" smtClean="0"/>
          </a:p>
          <a:p>
            <a:r>
              <a:rPr lang="zh-CN" altLang="en-US" dirty="0" smtClean="0"/>
              <a:t>选择每组的 </a:t>
            </a:r>
            <a:r>
              <a:rPr lang="en-US" altLang="zh-CN" dirty="0" smtClean="0"/>
              <a:t>20</a:t>
            </a:r>
            <a:r>
              <a:rPr lang="zh-CN" altLang="en-US" dirty="0" smtClean="0"/>
              <a:t>、</a:t>
            </a:r>
            <a:r>
              <a:rPr lang="en-US" altLang="zh-CN" dirty="0" smtClean="0"/>
              <a:t>30</a:t>
            </a:r>
            <a:r>
              <a:rPr lang="zh-CN" altLang="en-US" dirty="0" smtClean="0"/>
              <a:t>、</a:t>
            </a:r>
            <a:r>
              <a:rPr lang="en-US" altLang="zh-CN" dirty="0" smtClean="0"/>
              <a:t>40</a:t>
            </a:r>
            <a:r>
              <a:rPr lang="zh-CN" altLang="en-US" dirty="0" smtClean="0"/>
              <a:t>张</a:t>
            </a:r>
            <a:r>
              <a:rPr lang="zh-CN" altLang="en-US" dirty="0"/>
              <a:t>图片构成</a:t>
            </a:r>
            <a:r>
              <a:rPr lang="zh-CN" altLang="en-US" dirty="0" smtClean="0"/>
              <a:t>训练集，对应</a:t>
            </a:r>
            <a:r>
              <a:rPr lang="zh-CN" altLang="en-US" dirty="0"/>
              <a:t>剩余的 </a:t>
            </a:r>
            <a:r>
              <a:rPr lang="en-US" altLang="zh-CN" dirty="0" smtClean="0"/>
              <a:t>44</a:t>
            </a:r>
            <a:r>
              <a:rPr lang="zh-CN" altLang="en-US" dirty="0" smtClean="0"/>
              <a:t>、</a:t>
            </a:r>
            <a:r>
              <a:rPr lang="en-US" altLang="zh-CN" dirty="0" smtClean="0"/>
              <a:t>34</a:t>
            </a:r>
            <a:r>
              <a:rPr lang="zh-CN" altLang="en-US" dirty="0" smtClean="0"/>
              <a:t>、</a:t>
            </a:r>
            <a:r>
              <a:rPr lang="en-US" altLang="zh-CN" dirty="0" smtClean="0"/>
              <a:t>24</a:t>
            </a:r>
            <a:r>
              <a:rPr lang="zh-CN" altLang="en-US" dirty="0" smtClean="0"/>
              <a:t>张</a:t>
            </a:r>
            <a:r>
              <a:rPr lang="zh-CN" altLang="en-US" dirty="0"/>
              <a:t>图片</a:t>
            </a:r>
            <a:r>
              <a:rPr lang="zh-CN" altLang="en-US" dirty="0" smtClean="0"/>
              <a:t>就会</a:t>
            </a:r>
            <a:r>
              <a:rPr lang="zh-CN" altLang="en-US" dirty="0"/>
              <a:t>构成测试集。</a:t>
            </a:r>
          </a:p>
        </p:txBody>
      </p:sp>
      <p:sp>
        <p:nvSpPr>
          <p:cNvPr id="69" name="文本框 68"/>
          <p:cNvSpPr txBox="1"/>
          <p:nvPr/>
        </p:nvSpPr>
        <p:spPr>
          <a:xfrm>
            <a:off x="1009650" y="1578864"/>
            <a:ext cx="27828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smtClean="0">
                <a:solidFill>
                  <a:schemeClr val="bg1"/>
                </a:solidFill>
              </a:rPr>
              <a:t>YaleB</a:t>
            </a:r>
            <a:r>
              <a:rPr lang="zh-CN" altLang="en-US" dirty="0" smtClean="0">
                <a:solidFill>
                  <a:schemeClr val="bg1"/>
                </a:solidFill>
              </a:rPr>
              <a:t>人</a:t>
            </a:r>
            <a:r>
              <a:rPr lang="zh-CN" altLang="en-US" dirty="0">
                <a:solidFill>
                  <a:schemeClr val="bg1"/>
                </a:solidFill>
              </a:rPr>
              <a:t>脸数据集实验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 y="4785485"/>
            <a:ext cx="10058400" cy="1785159"/>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4247656976"/>
              </p:ext>
            </p:extLst>
          </p:nvPr>
        </p:nvGraphicFramePr>
        <p:xfrm>
          <a:off x="5656217" y="1966303"/>
          <a:ext cx="5477693" cy="2451365"/>
        </p:xfrm>
        <a:graphic>
          <a:graphicData uri="http://schemas.openxmlformats.org/drawingml/2006/table">
            <a:tbl>
              <a:tblPr firstRow="1" firstCol="1" bandRow="1">
                <a:tableStyleId>{5C22544A-7EE6-4342-B048-85BDC9FD1C3A}</a:tableStyleId>
              </a:tblPr>
              <a:tblGrid>
                <a:gridCol w="1368602">
                  <a:extLst>
                    <a:ext uri="{9D8B030D-6E8A-4147-A177-3AD203B41FA5}">
                      <a16:colId xmlns:a16="http://schemas.microsoft.com/office/drawing/2014/main" val="2706946250"/>
                    </a:ext>
                  </a:extLst>
                </a:gridCol>
                <a:gridCol w="1369697">
                  <a:extLst>
                    <a:ext uri="{9D8B030D-6E8A-4147-A177-3AD203B41FA5}">
                      <a16:colId xmlns:a16="http://schemas.microsoft.com/office/drawing/2014/main" val="2534151643"/>
                    </a:ext>
                  </a:extLst>
                </a:gridCol>
                <a:gridCol w="1369697">
                  <a:extLst>
                    <a:ext uri="{9D8B030D-6E8A-4147-A177-3AD203B41FA5}">
                      <a16:colId xmlns:a16="http://schemas.microsoft.com/office/drawing/2014/main" val="3610105172"/>
                    </a:ext>
                  </a:extLst>
                </a:gridCol>
                <a:gridCol w="1369697">
                  <a:extLst>
                    <a:ext uri="{9D8B030D-6E8A-4147-A177-3AD203B41FA5}">
                      <a16:colId xmlns:a16="http://schemas.microsoft.com/office/drawing/2014/main" val="3885601726"/>
                    </a:ext>
                  </a:extLst>
                </a:gridCol>
              </a:tblGrid>
              <a:tr h="350195">
                <a:tc>
                  <a:txBody>
                    <a:bodyPr/>
                    <a:lstStyle/>
                    <a:p>
                      <a:pPr algn="just">
                        <a:lnSpc>
                          <a:spcPct val="125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20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40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64148296"/>
                  </a:ext>
                </a:extLst>
              </a:tr>
              <a:tr h="350195">
                <a:tc>
                  <a:txBody>
                    <a:bodyPr/>
                    <a:lstStyle/>
                    <a:p>
                      <a:pPr algn="just">
                        <a:lnSpc>
                          <a:spcPct val="125000"/>
                        </a:lnSpc>
                        <a:spcAft>
                          <a:spcPts val="0"/>
                        </a:spcAft>
                      </a:pPr>
                      <a:r>
                        <a:rPr lang="en-US" sz="1200" kern="100">
                          <a:effectLst/>
                        </a:rPr>
                        <a:t>DMML+NN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72.13</a:t>
                      </a:r>
                      <a:r>
                        <a:rPr lang="zh-CN" sz="1200" kern="100">
                          <a:effectLst/>
                        </a:rPr>
                        <a:t>±</a:t>
                      </a:r>
                      <a:r>
                        <a:rPr lang="en-US" sz="1200" kern="100">
                          <a:effectLst/>
                        </a:rPr>
                        <a:t>1.78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86.75</a:t>
                      </a:r>
                      <a:r>
                        <a:rPr lang="zh-CN" sz="1200" kern="100">
                          <a:effectLst/>
                        </a:rPr>
                        <a:t>±</a:t>
                      </a:r>
                      <a:r>
                        <a:rPr lang="en-US" sz="1200" kern="100">
                          <a:effectLst/>
                        </a:rPr>
                        <a:t>2.31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89.57</a:t>
                      </a:r>
                      <a:r>
                        <a:rPr lang="zh-CN" sz="1200" kern="100">
                          <a:effectLst/>
                        </a:rPr>
                        <a:t>±</a:t>
                      </a:r>
                      <a:r>
                        <a:rPr lang="en-US" sz="1200" kern="100">
                          <a:effectLst/>
                        </a:rPr>
                        <a:t>2.13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2434214"/>
                  </a:ext>
                </a:extLst>
              </a:tr>
              <a:tr h="350195">
                <a:tc>
                  <a:txBody>
                    <a:bodyPr/>
                    <a:lstStyle/>
                    <a:p>
                      <a:pPr algn="just">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73.24</a:t>
                      </a:r>
                      <a:r>
                        <a:rPr lang="zh-CN" sz="1200" kern="100">
                          <a:effectLst/>
                        </a:rPr>
                        <a:t>±</a:t>
                      </a:r>
                      <a:r>
                        <a:rPr lang="en-US" sz="1200" kern="100">
                          <a:effectLst/>
                        </a:rPr>
                        <a:t>2.56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88.38</a:t>
                      </a:r>
                      <a:r>
                        <a:rPr lang="zh-CN" sz="1200" kern="100">
                          <a:effectLst/>
                        </a:rPr>
                        <a:t>±</a:t>
                      </a:r>
                      <a:r>
                        <a:rPr lang="en-US" sz="1200" kern="100">
                          <a:effectLst/>
                        </a:rPr>
                        <a:t>2.78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90.35</a:t>
                      </a:r>
                      <a:r>
                        <a:rPr lang="zh-CN" sz="1200" kern="100">
                          <a:effectLst/>
                        </a:rPr>
                        <a:t>±</a:t>
                      </a:r>
                      <a:r>
                        <a:rPr lang="en-US" sz="1200" kern="100">
                          <a:effectLst/>
                        </a:rPr>
                        <a:t>1.72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4831458"/>
                  </a:ext>
                </a:extLst>
              </a:tr>
              <a:tr h="350195">
                <a:tc>
                  <a:txBody>
                    <a:bodyPr/>
                    <a:lstStyle/>
                    <a:p>
                      <a:pPr algn="just">
                        <a:lnSpc>
                          <a:spcPct val="125000"/>
                        </a:lnSpc>
                        <a:spcAft>
                          <a:spcPts val="0"/>
                        </a:spcAft>
                      </a:pPr>
                      <a:r>
                        <a:rPr lang="en-US" sz="1200" kern="100">
                          <a:effectLst/>
                        </a:rPr>
                        <a:t>NDA+NN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76.89</a:t>
                      </a:r>
                      <a:r>
                        <a:rPr lang="zh-CN" sz="1200" kern="100">
                          <a:effectLst/>
                        </a:rPr>
                        <a:t>±</a:t>
                      </a:r>
                      <a:r>
                        <a:rPr lang="en-US" sz="1200" kern="100">
                          <a:effectLst/>
                        </a:rPr>
                        <a:t>1.98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89.78</a:t>
                      </a:r>
                      <a:r>
                        <a:rPr lang="zh-CN" sz="1200" kern="100">
                          <a:effectLst/>
                        </a:rPr>
                        <a:t>±</a:t>
                      </a:r>
                      <a:r>
                        <a:rPr lang="en-US" sz="1200" kern="100">
                          <a:effectLst/>
                        </a:rPr>
                        <a:t>1.96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91.48</a:t>
                      </a:r>
                      <a:r>
                        <a:rPr lang="zh-CN" sz="1200" kern="100">
                          <a:effectLst/>
                        </a:rPr>
                        <a:t>±</a:t>
                      </a:r>
                      <a:r>
                        <a:rPr lang="en-US" sz="1200" kern="100">
                          <a:effectLst/>
                        </a:rPr>
                        <a:t>1.64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2861381"/>
                  </a:ext>
                </a:extLst>
              </a:tr>
              <a:tr h="350195">
                <a:tc>
                  <a:txBody>
                    <a:bodyPr/>
                    <a:lstStyle/>
                    <a:p>
                      <a:pPr algn="just">
                        <a:lnSpc>
                          <a:spcPct val="125000"/>
                        </a:lnSpc>
                        <a:spcAft>
                          <a:spcPts val="0"/>
                        </a:spcAft>
                      </a:pPr>
                      <a:r>
                        <a:rPr lang="en-US" sz="1200" kern="100">
                          <a:effectLst/>
                        </a:rPr>
                        <a:t>RDA+NN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78.87</a:t>
                      </a:r>
                      <a:r>
                        <a:rPr lang="zh-CN" sz="1200" kern="100">
                          <a:effectLst/>
                        </a:rPr>
                        <a:t>±</a:t>
                      </a:r>
                      <a:r>
                        <a:rPr lang="en-US" sz="1200" kern="100">
                          <a:effectLst/>
                        </a:rPr>
                        <a:t>1.35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90.88</a:t>
                      </a:r>
                      <a:r>
                        <a:rPr lang="zh-CN" sz="1200" kern="100">
                          <a:effectLst/>
                        </a:rPr>
                        <a:t>±</a:t>
                      </a:r>
                      <a:r>
                        <a:rPr lang="en-US" sz="1200" kern="100">
                          <a:effectLst/>
                        </a:rPr>
                        <a:t>1.84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92.53</a:t>
                      </a:r>
                      <a:r>
                        <a:rPr lang="zh-CN" sz="1200" kern="100">
                          <a:effectLst/>
                        </a:rPr>
                        <a:t>±</a:t>
                      </a:r>
                      <a:r>
                        <a:rPr lang="en-US" sz="1200" kern="100">
                          <a:effectLst/>
                        </a:rPr>
                        <a:t>1.47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7473930"/>
                  </a:ext>
                </a:extLst>
              </a:tr>
              <a:tr h="350195">
                <a:tc>
                  <a:txBody>
                    <a:bodyPr/>
                    <a:lstStyle/>
                    <a:p>
                      <a:pPr algn="just">
                        <a:lnSpc>
                          <a:spcPct val="125000"/>
                        </a:lnSpc>
                        <a:spcAft>
                          <a:spcPts val="0"/>
                        </a:spcAft>
                      </a:pPr>
                      <a:r>
                        <a:rPr lang="en-US" sz="1200" kern="100">
                          <a:effectLst/>
                        </a:rPr>
                        <a:t>LMNN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79.73</a:t>
                      </a:r>
                      <a:r>
                        <a:rPr lang="zh-CN" sz="1200" kern="100">
                          <a:effectLst/>
                        </a:rPr>
                        <a:t>±</a:t>
                      </a:r>
                      <a:r>
                        <a:rPr lang="en-US" sz="1200" kern="100">
                          <a:effectLst/>
                        </a:rPr>
                        <a:t>0.76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91.38</a:t>
                      </a:r>
                      <a:r>
                        <a:rPr lang="zh-CN" sz="1200" kern="100">
                          <a:effectLst/>
                        </a:rPr>
                        <a:t>±</a:t>
                      </a:r>
                      <a:r>
                        <a:rPr lang="en-US" sz="1200" kern="100">
                          <a:effectLst/>
                        </a:rPr>
                        <a:t>1.11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93.51</a:t>
                      </a:r>
                      <a:r>
                        <a:rPr lang="zh-CN" sz="1200" kern="100">
                          <a:effectLst/>
                        </a:rPr>
                        <a:t>±</a:t>
                      </a:r>
                      <a:r>
                        <a:rPr lang="en-US" sz="1200" kern="100">
                          <a:effectLst/>
                        </a:rPr>
                        <a:t>2.01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635728"/>
                  </a:ext>
                </a:extLst>
              </a:tr>
              <a:tr h="350195">
                <a:tc>
                  <a:txBody>
                    <a:bodyPr/>
                    <a:lstStyle/>
                    <a:p>
                      <a:pPr algn="just">
                        <a:lnSpc>
                          <a:spcPct val="125000"/>
                        </a:lnSpc>
                        <a:spcAft>
                          <a:spcPts val="0"/>
                        </a:spcAft>
                      </a:pPr>
                      <a:r>
                        <a:rPr lang="en-US" sz="1200" kern="100">
                          <a:effectLst/>
                        </a:rPr>
                        <a:t>LLRMM+NN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82.12</a:t>
                      </a:r>
                      <a:r>
                        <a:rPr lang="zh-CN" sz="1200" kern="100">
                          <a:effectLst/>
                        </a:rPr>
                        <a:t>±</a:t>
                      </a:r>
                      <a:r>
                        <a:rPr lang="en-US" sz="1200" kern="100">
                          <a:effectLst/>
                        </a:rPr>
                        <a:t>2.34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92.57</a:t>
                      </a:r>
                      <a:r>
                        <a:rPr lang="zh-CN" sz="1200" kern="100">
                          <a:effectLst/>
                        </a:rPr>
                        <a:t>±</a:t>
                      </a:r>
                      <a:r>
                        <a:rPr lang="en-US" sz="1200" kern="100">
                          <a:effectLst/>
                        </a:rPr>
                        <a:t>1.04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dirty="0">
                          <a:effectLst/>
                        </a:rPr>
                        <a:t>95.27</a:t>
                      </a:r>
                      <a:r>
                        <a:rPr lang="zh-CN" sz="1200" kern="100" dirty="0">
                          <a:effectLst/>
                        </a:rPr>
                        <a:t>±</a:t>
                      </a:r>
                      <a:r>
                        <a:rPr lang="en-US" sz="1200" kern="100" dirty="0">
                          <a:effectLst/>
                        </a:rPr>
                        <a:t>1.45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9180911"/>
                  </a:ext>
                </a:extLst>
              </a:tr>
            </a:tbl>
          </a:graphicData>
        </a:graphic>
      </p:graphicFrame>
      <p:sp>
        <p:nvSpPr>
          <p:cNvPr id="70" name="矩形 69"/>
          <p:cNvSpPr/>
          <p:nvPr/>
        </p:nvSpPr>
        <p:spPr>
          <a:xfrm>
            <a:off x="95250" y="1056620"/>
            <a:ext cx="12096750" cy="580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1009650" y="1712214"/>
            <a:ext cx="27828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a:solidFill>
                  <a:schemeClr val="bg1"/>
                </a:solidFill>
              </a:rPr>
              <a:t>LFW</a:t>
            </a:r>
            <a:r>
              <a:rPr lang="zh-CN" altLang="en-US" dirty="0" smtClean="0">
                <a:solidFill>
                  <a:schemeClr val="bg1"/>
                </a:solidFill>
              </a:rPr>
              <a:t>人</a:t>
            </a:r>
            <a:r>
              <a:rPr lang="zh-CN" altLang="en-US" dirty="0">
                <a:solidFill>
                  <a:schemeClr val="bg1"/>
                </a:solidFill>
              </a:rPr>
              <a:t>脸数据集实验 </a:t>
            </a:r>
          </a:p>
        </p:txBody>
      </p:sp>
      <p:sp>
        <p:nvSpPr>
          <p:cNvPr id="72" name="文本框 71"/>
          <p:cNvSpPr txBox="1"/>
          <p:nvPr/>
        </p:nvSpPr>
        <p:spPr>
          <a:xfrm>
            <a:off x="752476" y="2428875"/>
            <a:ext cx="4336378" cy="1477328"/>
          </a:xfrm>
          <a:prstGeom prst="rect">
            <a:avLst/>
          </a:prstGeom>
          <a:noFill/>
        </p:spPr>
        <p:txBody>
          <a:bodyPr wrap="square" rtlCol="0">
            <a:spAutoFit/>
          </a:bodyPr>
          <a:lstStyle/>
          <a:p>
            <a:r>
              <a:rPr lang="en-US" altLang="zh-CN" dirty="0" smtClean="0"/>
              <a:t>LFW</a:t>
            </a:r>
            <a:r>
              <a:rPr lang="zh-CN" altLang="en-US" dirty="0" smtClean="0"/>
              <a:t>数据集包含</a:t>
            </a:r>
            <a:r>
              <a:rPr lang="en-US" altLang="zh-CN" dirty="0"/>
              <a:t>1680</a:t>
            </a:r>
            <a:r>
              <a:rPr lang="zh-CN" altLang="zh-CN" dirty="0" smtClean="0"/>
              <a:t>个人</a:t>
            </a:r>
            <a:r>
              <a:rPr lang="zh-CN" altLang="en-US" dirty="0" smtClean="0"/>
              <a:t>的</a:t>
            </a:r>
            <a:r>
              <a:rPr lang="en-US" altLang="zh-CN" dirty="0" smtClean="0"/>
              <a:t>13000+</a:t>
            </a:r>
            <a:r>
              <a:rPr lang="zh-CN" altLang="en-US" dirty="0" smtClean="0"/>
              <a:t>的图片，本实验选择了</a:t>
            </a:r>
            <a:r>
              <a:rPr lang="en-US" altLang="zh-CN" dirty="0" smtClean="0"/>
              <a:t>86</a:t>
            </a:r>
            <a:r>
              <a:rPr lang="zh-CN" altLang="en-US" dirty="0" smtClean="0"/>
              <a:t>个人的</a:t>
            </a:r>
            <a:r>
              <a:rPr lang="en-US" altLang="zh-CN" dirty="0" smtClean="0"/>
              <a:t>1251</a:t>
            </a:r>
            <a:r>
              <a:rPr lang="zh-CN" altLang="en-US" dirty="0" smtClean="0"/>
              <a:t>张图片，每个人包含</a:t>
            </a:r>
            <a:r>
              <a:rPr lang="en-US" altLang="zh-CN" dirty="0" smtClean="0"/>
              <a:t>10-20</a:t>
            </a:r>
            <a:r>
              <a:rPr lang="zh-CN" altLang="en-US" dirty="0" smtClean="0"/>
              <a:t>张。</a:t>
            </a:r>
            <a:endParaRPr lang="en-US" altLang="zh-CN" dirty="0" smtClean="0"/>
          </a:p>
          <a:p>
            <a:r>
              <a:rPr lang="zh-CN" altLang="en-US" dirty="0" smtClean="0"/>
              <a:t>选择每个人</a:t>
            </a:r>
            <a:r>
              <a:rPr lang="zh-CN" altLang="en-US" dirty="0"/>
              <a:t>的 </a:t>
            </a:r>
            <a:r>
              <a:rPr lang="en-US" altLang="zh-CN" dirty="0"/>
              <a:t>6</a:t>
            </a:r>
            <a:r>
              <a:rPr lang="zh-CN" altLang="en-US" dirty="0" smtClean="0"/>
              <a:t>、</a:t>
            </a:r>
            <a:r>
              <a:rPr lang="en-US" altLang="zh-CN" dirty="0"/>
              <a:t>7</a:t>
            </a:r>
            <a:r>
              <a:rPr lang="zh-CN" altLang="en-US" dirty="0" smtClean="0"/>
              <a:t>、</a:t>
            </a:r>
            <a:r>
              <a:rPr lang="en-US" altLang="zh-CN" dirty="0"/>
              <a:t>8</a:t>
            </a:r>
            <a:r>
              <a:rPr lang="zh-CN" altLang="en-US" dirty="0" smtClean="0"/>
              <a:t>张</a:t>
            </a:r>
            <a:r>
              <a:rPr lang="zh-CN" altLang="en-US" dirty="0"/>
              <a:t>图片构成</a:t>
            </a:r>
            <a:r>
              <a:rPr lang="zh-CN" altLang="en-US" dirty="0" smtClean="0"/>
              <a:t>训练集，对应</a:t>
            </a:r>
            <a:r>
              <a:rPr lang="zh-CN" altLang="en-US" dirty="0"/>
              <a:t>剩余的 </a:t>
            </a:r>
            <a:r>
              <a:rPr lang="zh-CN" altLang="en-US" dirty="0" smtClean="0"/>
              <a:t>图片就会</a:t>
            </a:r>
            <a:r>
              <a:rPr lang="zh-CN" altLang="en-US" dirty="0"/>
              <a:t>构成测试集。</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63" y="4837037"/>
            <a:ext cx="10058400" cy="1230336"/>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664262929"/>
              </p:ext>
            </p:extLst>
          </p:nvPr>
        </p:nvGraphicFramePr>
        <p:xfrm>
          <a:off x="5367527" y="1865377"/>
          <a:ext cx="5857821" cy="2540328"/>
        </p:xfrm>
        <a:graphic>
          <a:graphicData uri="http://schemas.openxmlformats.org/drawingml/2006/table">
            <a:tbl>
              <a:tblPr firstRow="1" firstCol="1" bandRow="1">
                <a:tableStyleId>{5C22544A-7EE6-4342-B048-85BDC9FD1C3A}</a:tableStyleId>
              </a:tblPr>
              <a:tblGrid>
                <a:gridCol w="1463577">
                  <a:extLst>
                    <a:ext uri="{9D8B030D-6E8A-4147-A177-3AD203B41FA5}">
                      <a16:colId xmlns:a16="http://schemas.microsoft.com/office/drawing/2014/main" val="3813079649"/>
                    </a:ext>
                  </a:extLst>
                </a:gridCol>
                <a:gridCol w="1464748">
                  <a:extLst>
                    <a:ext uri="{9D8B030D-6E8A-4147-A177-3AD203B41FA5}">
                      <a16:colId xmlns:a16="http://schemas.microsoft.com/office/drawing/2014/main" val="1003047179"/>
                    </a:ext>
                  </a:extLst>
                </a:gridCol>
                <a:gridCol w="1464748">
                  <a:extLst>
                    <a:ext uri="{9D8B030D-6E8A-4147-A177-3AD203B41FA5}">
                      <a16:colId xmlns:a16="http://schemas.microsoft.com/office/drawing/2014/main" val="2197079546"/>
                    </a:ext>
                  </a:extLst>
                </a:gridCol>
                <a:gridCol w="1464748">
                  <a:extLst>
                    <a:ext uri="{9D8B030D-6E8A-4147-A177-3AD203B41FA5}">
                      <a16:colId xmlns:a16="http://schemas.microsoft.com/office/drawing/2014/main" val="3038918226"/>
                    </a:ext>
                  </a:extLst>
                </a:gridCol>
              </a:tblGrid>
              <a:tr h="362904">
                <a:tc>
                  <a:txBody>
                    <a:bodyPr/>
                    <a:lstStyle/>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6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7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8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0146605"/>
                  </a:ext>
                </a:extLst>
              </a:tr>
              <a:tr h="362904">
                <a:tc>
                  <a:txBody>
                    <a:bodyPr/>
                    <a:lstStyle/>
                    <a:p>
                      <a:pPr algn="just">
                        <a:lnSpc>
                          <a:spcPct val="125000"/>
                        </a:lnSpc>
                        <a:spcAft>
                          <a:spcPts val="0"/>
                        </a:spcAft>
                      </a:pPr>
                      <a:r>
                        <a:rPr lang="en-US" sz="1200" kern="100">
                          <a:effectLst/>
                        </a:rPr>
                        <a:t>DMML+NN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29.88</a:t>
                      </a:r>
                      <a:r>
                        <a:rPr lang="zh-CN" sz="1200" kern="100">
                          <a:effectLst/>
                        </a:rPr>
                        <a:t>±</a:t>
                      </a:r>
                      <a:r>
                        <a:rPr lang="en-US" sz="1200" kern="100">
                          <a:effectLst/>
                        </a:rPr>
                        <a:t>1.73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32.26</a:t>
                      </a:r>
                      <a:r>
                        <a:rPr lang="zh-CN" sz="1200" kern="100">
                          <a:effectLst/>
                        </a:rPr>
                        <a:t>±</a:t>
                      </a:r>
                      <a:r>
                        <a:rPr lang="en-US" sz="1200" kern="100">
                          <a:effectLst/>
                        </a:rPr>
                        <a:t>1.45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33.81</a:t>
                      </a:r>
                      <a:r>
                        <a:rPr lang="zh-CN" sz="1200" kern="100">
                          <a:effectLst/>
                        </a:rPr>
                        <a:t>±</a:t>
                      </a:r>
                      <a:r>
                        <a:rPr lang="en-US" sz="1200" kern="100">
                          <a:effectLst/>
                        </a:rPr>
                        <a:t>1.95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2790022"/>
                  </a:ext>
                </a:extLst>
              </a:tr>
              <a:tr h="362904">
                <a:tc>
                  <a:txBody>
                    <a:bodyPr/>
                    <a:lstStyle/>
                    <a:p>
                      <a:pPr algn="just">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31.52</a:t>
                      </a:r>
                      <a:r>
                        <a:rPr lang="zh-CN" sz="1200" kern="100">
                          <a:effectLst/>
                        </a:rPr>
                        <a:t>±</a:t>
                      </a:r>
                      <a:r>
                        <a:rPr lang="en-US" sz="1200" kern="100">
                          <a:effectLst/>
                        </a:rPr>
                        <a:t>0.94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34.45</a:t>
                      </a:r>
                      <a:r>
                        <a:rPr lang="zh-CN" sz="1200" kern="100">
                          <a:effectLst/>
                        </a:rPr>
                        <a:t>±</a:t>
                      </a:r>
                      <a:r>
                        <a:rPr lang="en-US" sz="1200" kern="100">
                          <a:effectLst/>
                        </a:rPr>
                        <a:t>1.76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35.27</a:t>
                      </a:r>
                      <a:r>
                        <a:rPr lang="zh-CN" sz="1200" kern="100">
                          <a:effectLst/>
                        </a:rPr>
                        <a:t>±</a:t>
                      </a:r>
                      <a:r>
                        <a:rPr lang="en-US" sz="1200" kern="100">
                          <a:effectLst/>
                        </a:rPr>
                        <a:t>2.18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6442083"/>
                  </a:ext>
                </a:extLst>
              </a:tr>
              <a:tr h="362904">
                <a:tc>
                  <a:txBody>
                    <a:bodyPr/>
                    <a:lstStyle/>
                    <a:p>
                      <a:pPr algn="just">
                        <a:lnSpc>
                          <a:spcPct val="125000"/>
                        </a:lnSpc>
                        <a:spcAft>
                          <a:spcPts val="0"/>
                        </a:spcAft>
                      </a:pPr>
                      <a:r>
                        <a:rPr lang="en-US" sz="1200" kern="100">
                          <a:effectLst/>
                        </a:rPr>
                        <a:t>NDA+NN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32.83</a:t>
                      </a:r>
                      <a:r>
                        <a:rPr lang="zh-CN" sz="1200" kern="100">
                          <a:effectLst/>
                        </a:rPr>
                        <a:t>±</a:t>
                      </a:r>
                      <a:r>
                        <a:rPr lang="en-US" sz="1200" kern="100">
                          <a:effectLst/>
                        </a:rPr>
                        <a:t>1.54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35.03</a:t>
                      </a:r>
                      <a:r>
                        <a:rPr lang="zh-CN" sz="1200" kern="100">
                          <a:effectLst/>
                        </a:rPr>
                        <a:t>±</a:t>
                      </a:r>
                      <a:r>
                        <a:rPr lang="en-US" sz="1200" kern="100">
                          <a:effectLst/>
                        </a:rPr>
                        <a:t>1.99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36.28</a:t>
                      </a:r>
                      <a:r>
                        <a:rPr lang="zh-CN" sz="1200" kern="100">
                          <a:effectLst/>
                        </a:rPr>
                        <a:t>±</a:t>
                      </a:r>
                      <a:r>
                        <a:rPr lang="en-US" sz="1200" kern="100">
                          <a:effectLst/>
                        </a:rPr>
                        <a:t>1.96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6140066"/>
                  </a:ext>
                </a:extLst>
              </a:tr>
              <a:tr h="362904">
                <a:tc>
                  <a:txBody>
                    <a:bodyPr/>
                    <a:lstStyle/>
                    <a:p>
                      <a:pPr algn="just">
                        <a:lnSpc>
                          <a:spcPct val="125000"/>
                        </a:lnSpc>
                        <a:spcAft>
                          <a:spcPts val="0"/>
                        </a:spcAft>
                      </a:pPr>
                      <a:r>
                        <a:rPr lang="en-US" sz="1200" kern="100">
                          <a:effectLst/>
                        </a:rPr>
                        <a:t>RDA+NN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33.36</a:t>
                      </a:r>
                      <a:r>
                        <a:rPr lang="zh-CN" sz="1200" kern="100">
                          <a:effectLst/>
                        </a:rPr>
                        <a:t>±</a:t>
                      </a:r>
                      <a:r>
                        <a:rPr lang="en-US" sz="1200" kern="100">
                          <a:effectLst/>
                        </a:rPr>
                        <a:t>1.94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36.30</a:t>
                      </a:r>
                      <a:r>
                        <a:rPr lang="zh-CN" sz="1200" kern="100">
                          <a:effectLst/>
                        </a:rPr>
                        <a:t>±</a:t>
                      </a:r>
                      <a:r>
                        <a:rPr lang="en-US" sz="1200" kern="100">
                          <a:effectLst/>
                        </a:rPr>
                        <a:t>1.58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37.21</a:t>
                      </a:r>
                      <a:r>
                        <a:rPr lang="zh-CN" sz="1200" kern="100">
                          <a:effectLst/>
                        </a:rPr>
                        <a:t>±</a:t>
                      </a:r>
                      <a:r>
                        <a:rPr lang="en-US" sz="1200" kern="100">
                          <a:effectLst/>
                        </a:rPr>
                        <a:t>1.43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960600"/>
                  </a:ext>
                </a:extLst>
              </a:tr>
              <a:tr h="362904">
                <a:tc>
                  <a:txBody>
                    <a:bodyPr/>
                    <a:lstStyle/>
                    <a:p>
                      <a:pPr algn="just">
                        <a:lnSpc>
                          <a:spcPct val="125000"/>
                        </a:lnSpc>
                        <a:spcAft>
                          <a:spcPts val="0"/>
                        </a:spcAft>
                      </a:pPr>
                      <a:r>
                        <a:rPr lang="en-US" sz="1200" kern="100">
                          <a:effectLst/>
                        </a:rPr>
                        <a:t>LMNN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34.56</a:t>
                      </a:r>
                      <a:r>
                        <a:rPr lang="zh-CN" sz="1200" kern="100">
                          <a:effectLst/>
                        </a:rPr>
                        <a:t>±</a:t>
                      </a:r>
                      <a:r>
                        <a:rPr lang="en-US" sz="1200" kern="100">
                          <a:effectLst/>
                        </a:rPr>
                        <a:t>1.25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36.24</a:t>
                      </a:r>
                      <a:r>
                        <a:rPr lang="zh-CN" sz="1200" kern="100">
                          <a:effectLst/>
                        </a:rPr>
                        <a:t>±</a:t>
                      </a:r>
                      <a:r>
                        <a:rPr lang="en-US" sz="1200" kern="100">
                          <a:effectLst/>
                        </a:rPr>
                        <a:t>2.12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37.56</a:t>
                      </a:r>
                      <a:r>
                        <a:rPr lang="zh-CN" sz="1200" kern="100">
                          <a:effectLst/>
                        </a:rPr>
                        <a:t>±</a:t>
                      </a:r>
                      <a:r>
                        <a:rPr lang="en-US" sz="1200" kern="100">
                          <a:effectLst/>
                        </a:rPr>
                        <a:t>2.02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4341602"/>
                  </a:ext>
                </a:extLst>
              </a:tr>
              <a:tr h="362904">
                <a:tc>
                  <a:txBody>
                    <a:bodyPr/>
                    <a:lstStyle/>
                    <a:p>
                      <a:pPr algn="just">
                        <a:lnSpc>
                          <a:spcPct val="125000"/>
                        </a:lnSpc>
                        <a:spcAft>
                          <a:spcPts val="0"/>
                        </a:spcAft>
                      </a:pPr>
                      <a:r>
                        <a:rPr lang="en-US" sz="1200" kern="100">
                          <a:effectLst/>
                        </a:rPr>
                        <a:t>LLRMM+NN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36.58</a:t>
                      </a:r>
                      <a:r>
                        <a:rPr lang="zh-CN" sz="1200" kern="100">
                          <a:effectLst/>
                        </a:rPr>
                        <a:t>±</a:t>
                      </a:r>
                      <a:r>
                        <a:rPr lang="en-US" sz="1200" kern="100">
                          <a:effectLst/>
                        </a:rPr>
                        <a:t>1.34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a:effectLst/>
                        </a:rPr>
                        <a:t>38.12</a:t>
                      </a:r>
                      <a:r>
                        <a:rPr lang="zh-CN" sz="1200" kern="100">
                          <a:effectLst/>
                        </a:rPr>
                        <a:t>±</a:t>
                      </a:r>
                      <a:r>
                        <a:rPr lang="en-US" sz="1200" kern="100">
                          <a:effectLst/>
                        </a:rPr>
                        <a:t>1.72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5000"/>
                        </a:lnSpc>
                        <a:spcAft>
                          <a:spcPts val="0"/>
                        </a:spcAft>
                      </a:pPr>
                      <a:r>
                        <a:rPr lang="en-US" sz="1200" kern="100" dirty="0">
                          <a:effectLst/>
                        </a:rPr>
                        <a:t>40.27</a:t>
                      </a:r>
                      <a:r>
                        <a:rPr lang="zh-CN" sz="1200" kern="100" dirty="0">
                          <a:effectLst/>
                        </a:rPr>
                        <a:t>±</a:t>
                      </a:r>
                      <a:r>
                        <a:rPr lang="en-US" sz="1200" kern="100" dirty="0">
                          <a:effectLst/>
                        </a:rPr>
                        <a:t>1.57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3356148"/>
                  </a:ext>
                </a:extLst>
              </a:tr>
            </a:tbl>
          </a:graphicData>
        </a:graphic>
      </p:graphicFrame>
      <p:sp>
        <p:nvSpPr>
          <p:cNvPr id="15" name="爆炸形 1 14"/>
          <p:cNvSpPr/>
          <p:nvPr/>
        </p:nvSpPr>
        <p:spPr>
          <a:xfrm>
            <a:off x="1754724" y="1677620"/>
            <a:ext cx="7982711" cy="4161779"/>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大数据集上的</a:t>
            </a:r>
            <a:r>
              <a:rPr lang="en-US" altLang="zh-CN" dirty="0" smtClean="0"/>
              <a:t>LLRMM</a:t>
            </a:r>
            <a:r>
              <a:rPr lang="zh-CN" altLang="en-US" dirty="0" smtClean="0"/>
              <a:t>算法表现更优，但小数据集上的</a:t>
            </a:r>
            <a:r>
              <a:rPr lang="en-US" altLang="zh-CN" dirty="0" smtClean="0"/>
              <a:t>LLRMM</a:t>
            </a:r>
            <a:r>
              <a:rPr lang="zh-CN" altLang="en-US" dirty="0" smtClean="0"/>
              <a:t>表现没有优异很多。大的数据集可以选择更多的数据点，来发掘流形的结构和利用类别信息，这些都有利于分类。</a:t>
            </a:r>
            <a:endParaRPr lang="zh-CN" altLang="en-US" dirty="0"/>
          </a:p>
        </p:txBody>
      </p:sp>
    </p:spTree>
    <p:extLst>
      <p:ext uri="{BB962C8B-B14F-4D97-AF65-F5344CB8AC3E}">
        <p14:creationId xmlns:p14="http://schemas.microsoft.com/office/powerpoint/2010/main" val="8842390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ppt_x"/>
                                          </p:val>
                                        </p:tav>
                                        <p:tav tm="100000">
                                          <p:val>
                                            <p:strVal val="#ppt_x"/>
                                          </p:val>
                                        </p:tav>
                                      </p:tavLst>
                                    </p:anim>
                                    <p:anim calcmode="lin" valueType="num">
                                      <p:cBhvr additive="base">
                                        <p:cTn id="26" dur="500" fill="hold"/>
                                        <p:tgtEl>
                                          <p:spTgt spid="7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ppt_x"/>
                                          </p:val>
                                        </p:tav>
                                        <p:tav tm="100000">
                                          <p:val>
                                            <p:strVal val="#ppt_x"/>
                                          </p:val>
                                        </p:tav>
                                      </p:tavLst>
                                    </p:anim>
                                    <p:anim calcmode="lin" valueType="num">
                                      <p:cBhvr additive="base">
                                        <p:cTn id="30" dur="500" fill="hold"/>
                                        <p:tgtEl>
                                          <p:spTgt spid="7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ppt_x"/>
                                          </p:val>
                                        </p:tav>
                                        <p:tav tm="100000">
                                          <p:val>
                                            <p:strVal val="#ppt_x"/>
                                          </p:val>
                                        </p:tav>
                                      </p:tavLst>
                                    </p:anim>
                                    <p:anim calcmode="lin" valueType="num">
                                      <p:cBhvr additive="base">
                                        <p:cTn id="34" dur="500" fill="hold"/>
                                        <p:tgtEl>
                                          <p:spTgt spid="7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bg/>
                                          </p:spTgt>
                                        </p:tgtEl>
                                        <p:attrNameLst>
                                          <p:attrName>style.visibility</p:attrName>
                                        </p:attrNameLst>
                                      </p:cBhvr>
                                      <p:to>
                                        <p:strVal val="visible"/>
                                      </p:to>
                                    </p:set>
                                    <p:anim calcmode="lin" valueType="num">
                                      <p:cBhvr additive="base">
                                        <p:cTn id="4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bg/>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 calcmode="lin" valueType="num">
                                      <p:cBhvr additive="base">
                                        <p:cTn id="5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9" grpId="0" animBg="1"/>
      <p:bldP spid="70" grpId="0" animBg="1"/>
      <p:bldP spid="71" grpId="0" animBg="1"/>
      <p:bldP spid="72" grpId="0"/>
      <p:bldP spid="15" grpId="0" uiExpand="1"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6185162" cy="492443"/>
          </a:xfrm>
          <a:prstGeom prst="rect">
            <a:avLst/>
          </a:prstGeom>
        </p:spPr>
        <p:txBody>
          <a:bodyPr wrap="square" lIns="0" tIns="0" rIns="0" bIns="0">
            <a:spAutoFit/>
          </a:bodyPr>
          <a:lstStyle/>
          <a:p>
            <a:r>
              <a:rPr lang="zh-CN" altLang="en-US" sz="3200" dirty="0" smtClean="0"/>
              <a:t>基于几何感知距离的特征提取方法</a:t>
            </a:r>
            <a:endParaRPr lang="zh-CN" altLang="en-US" sz="32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290336"/>
          </a:xfrm>
          <a:prstGeom prst="rect">
            <a:avLst/>
          </a:prstGeom>
          <a:noFill/>
        </p:spPr>
        <p:txBody>
          <a:bodyPr wrap="square" lIns="0" tIns="0" rIns="0" bIns="0" rtlCol="0">
            <a:spAutoFit/>
          </a:bodyPr>
          <a:lstStyle/>
          <a:p>
            <a:pPr>
              <a:lnSpc>
                <a:spcPct val="150000"/>
              </a:lnSpc>
            </a:pPr>
            <a:r>
              <a:rPr lang="zh-CN" altLang="en-US" sz="1400" dirty="0" smtClean="0">
                <a:solidFill>
                  <a:schemeClr val="tx1">
                    <a:lumMod val="95000"/>
                    <a:lumOff val="5000"/>
                  </a:schemeClr>
                </a:solidFill>
                <a:latin typeface="+mn-ea"/>
                <a:cs typeface="+mn-ea"/>
                <a:sym typeface="Arial" panose="020B0604020202020204" pitchFamily="34" charset="0"/>
              </a:rPr>
              <a:t>引言、算法描述、实验与分析</a:t>
            </a:r>
            <a:endParaRPr lang="zh-CN" altLang="en-US" sz="1400"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04</a:t>
            </a:r>
            <a:endParaRPr lang="zh-CN" altLang="en-US" sz="4800" b="1" dirty="0">
              <a:solidFill>
                <a:schemeClr val="bg1"/>
              </a:solidFill>
            </a:endParaRPr>
          </a:p>
        </p:txBody>
      </p:sp>
    </p:spTree>
    <p:extLst>
      <p:ext uri="{BB962C8B-B14F-4D97-AF65-F5344CB8AC3E}">
        <p14:creationId xmlns:p14="http://schemas.microsoft.com/office/powerpoint/2010/main" val="3159317261"/>
      </p:ext>
    </p:extLst>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4074" y="2086114"/>
            <a:ext cx="6080062" cy="3321908"/>
          </a:xfrm>
          <a:prstGeom prst="rect">
            <a:avLst/>
          </a:prstGeom>
        </p:spPr>
      </p:pic>
      <p:sp>
        <p:nvSpPr>
          <p:cNvPr id="18" name="文本框 17"/>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引言</a:t>
            </a:r>
            <a:endParaRPr lang="zh-CN" altLang="en-US" sz="2800" b="1" dirty="0"/>
          </a:p>
        </p:txBody>
      </p:sp>
      <p:sp>
        <p:nvSpPr>
          <p:cNvPr id="43" name="椭圆形标注 42"/>
          <p:cNvSpPr/>
          <p:nvPr/>
        </p:nvSpPr>
        <p:spPr>
          <a:xfrm>
            <a:off x="502920" y="3022037"/>
            <a:ext cx="2673532" cy="2194722"/>
          </a:xfrm>
          <a:prstGeom prst="wedgeEllipseCallout">
            <a:avLst>
              <a:gd name="adj1" fmla="val 87405"/>
              <a:gd name="adj2" fmla="val -44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类内散度：某个类别构建近邻图并计算对应的散度矩阵。</a:t>
            </a:r>
            <a:endParaRPr lang="zh-CN" altLang="en-US" dirty="0"/>
          </a:p>
        </p:txBody>
      </p:sp>
      <p:sp>
        <p:nvSpPr>
          <p:cNvPr id="44" name="椭圆形标注 43"/>
          <p:cNvSpPr/>
          <p:nvPr/>
        </p:nvSpPr>
        <p:spPr>
          <a:xfrm>
            <a:off x="9052560" y="1968301"/>
            <a:ext cx="2673532" cy="2107473"/>
          </a:xfrm>
          <a:prstGeom prst="wedgeEllipseCallout">
            <a:avLst>
              <a:gd name="adj1" fmla="val -93703"/>
              <a:gd name="adj2" fmla="val 38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类间距离：使用对数欧式距离来度量两个类别点间的距离。</a:t>
            </a:r>
            <a:endParaRPr lang="zh-CN" altLang="en-US" dirty="0"/>
          </a:p>
        </p:txBody>
      </p:sp>
      <p:sp>
        <p:nvSpPr>
          <p:cNvPr id="12" name="爆炸形 1 11"/>
          <p:cNvSpPr/>
          <p:nvPr/>
        </p:nvSpPr>
        <p:spPr>
          <a:xfrm>
            <a:off x="7191974" y="4537300"/>
            <a:ext cx="4676503" cy="1924459"/>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让高维空间的各个类别点在低维空间中更好分分隔</a:t>
            </a:r>
            <a:r>
              <a:rPr lang="en-US" altLang="zh-CN" dirty="0" smtClean="0"/>
              <a:t>—</a:t>
            </a:r>
            <a:r>
              <a:rPr lang="zh-CN" altLang="en-US" dirty="0" smtClean="0"/>
              <a:t>最大化类间距离</a:t>
            </a:r>
            <a:endParaRPr lang="zh-CN" altLang="en-US" dirty="0"/>
          </a:p>
        </p:txBody>
      </p:sp>
    </p:spTree>
    <p:extLst>
      <p:ext uri="{BB962C8B-B14F-4D97-AF65-F5344CB8AC3E}">
        <p14:creationId xmlns:p14="http://schemas.microsoft.com/office/powerpoint/2010/main" val="11176680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1+#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0249DECD-C82B-4445-A15E-800DB77785E0}"/>
              </a:ext>
            </a:extLst>
          </p:cNvPr>
          <p:cNvCxnSpPr/>
          <p:nvPr/>
        </p:nvCxnSpPr>
        <p:spPr>
          <a:xfrm>
            <a:off x="3420000" y="1764000"/>
            <a:ext cx="539679"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2E9F189-1943-49DA-A2D6-16373A9884D8}"/>
              </a:ext>
            </a:extLst>
          </p:cNvPr>
          <p:cNvCxnSpPr/>
          <p:nvPr/>
        </p:nvCxnSpPr>
        <p:spPr>
          <a:xfrm>
            <a:off x="3960000" y="6232362"/>
            <a:ext cx="539679"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A3C23114-7A3C-4CA0-9DB6-9FA2E78AC837}"/>
              </a:ext>
            </a:extLst>
          </p:cNvPr>
          <p:cNvGrpSpPr/>
          <p:nvPr/>
        </p:nvGrpSpPr>
        <p:grpSpPr>
          <a:xfrm flipH="1">
            <a:off x="7559999" y="1763998"/>
            <a:ext cx="1144408" cy="4500007"/>
            <a:chOff x="3127992" y="3316053"/>
            <a:chExt cx="1147246" cy="4107438"/>
          </a:xfrm>
        </p:grpSpPr>
        <p:cxnSp>
          <p:nvCxnSpPr>
            <p:cNvPr id="11" name="直接连接符 10">
              <a:extLst>
                <a:ext uri="{FF2B5EF4-FFF2-40B4-BE49-F238E27FC236}">
                  <a16:creationId xmlns:a16="http://schemas.microsoft.com/office/drawing/2014/main" id="{D6CA5B9A-4487-477D-BD86-F071492D72A1}"/>
                </a:ext>
              </a:extLst>
            </p:cNvPr>
            <p:cNvCxnSpPr/>
            <p:nvPr/>
          </p:nvCxnSpPr>
          <p:spPr>
            <a:xfrm>
              <a:off x="3127992" y="3316053"/>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CB2723D-7EA7-4A3A-9E28-952EB3BCE317}"/>
                </a:ext>
              </a:extLst>
            </p:cNvPr>
            <p:cNvCxnSpPr/>
            <p:nvPr/>
          </p:nvCxnSpPr>
          <p:spPr>
            <a:xfrm rot="5400000">
              <a:off x="1660512" y="5386200"/>
              <a:ext cx="4074582"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1F45F10-DE4B-4FA9-A35A-88328D963FB9}"/>
                </a:ext>
              </a:extLst>
            </p:cNvPr>
            <p:cNvCxnSpPr/>
            <p:nvPr/>
          </p:nvCxnSpPr>
          <p:spPr>
            <a:xfrm>
              <a:off x="3735238" y="7390635"/>
              <a:ext cx="540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grpSp>
      <p:sp>
        <p:nvSpPr>
          <p:cNvPr id="18" name="圆角矩形 13">
            <a:extLst>
              <a:ext uri="{FF2B5EF4-FFF2-40B4-BE49-F238E27FC236}">
                <a16:creationId xmlns:a16="http://schemas.microsoft.com/office/drawing/2014/main" id="{6D943B84-88BD-4A64-AAC0-974144D59798}"/>
              </a:ext>
            </a:extLst>
          </p:cNvPr>
          <p:cNvSpPr/>
          <p:nvPr/>
        </p:nvSpPr>
        <p:spPr>
          <a:xfrm>
            <a:off x="360000" y="1440000"/>
            <a:ext cx="3060000" cy="648000"/>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sp>
        <p:nvSpPr>
          <p:cNvPr id="19" name="圆角矩形 14">
            <a:extLst>
              <a:ext uri="{FF2B5EF4-FFF2-40B4-BE49-F238E27FC236}">
                <a16:creationId xmlns:a16="http://schemas.microsoft.com/office/drawing/2014/main" id="{D6BFEEBB-B016-46AB-968C-53A369F05F73}"/>
              </a:ext>
            </a:extLst>
          </p:cNvPr>
          <p:cNvSpPr/>
          <p:nvPr/>
        </p:nvSpPr>
        <p:spPr>
          <a:xfrm>
            <a:off x="4500000" y="5904000"/>
            <a:ext cx="3060000" cy="648000"/>
          </a:xfrm>
          <a:prstGeom prst="roundRect">
            <a:avLst>
              <a:gd name="adj" fmla="val 953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sp>
        <p:nvSpPr>
          <p:cNvPr id="20" name="圆角矩形 15">
            <a:extLst>
              <a:ext uri="{FF2B5EF4-FFF2-40B4-BE49-F238E27FC236}">
                <a16:creationId xmlns:a16="http://schemas.microsoft.com/office/drawing/2014/main" id="{7F86D725-1AA3-4FD3-8EE5-2EF52B12E87F}"/>
              </a:ext>
            </a:extLst>
          </p:cNvPr>
          <p:cNvSpPr/>
          <p:nvPr/>
        </p:nvSpPr>
        <p:spPr>
          <a:xfrm>
            <a:off x="8640000" y="1440000"/>
            <a:ext cx="3060000" cy="648000"/>
          </a:xfrm>
          <a:prstGeom prst="roundRect">
            <a:avLst>
              <a:gd name="adj" fmla="val 95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6"/>
          </a:p>
        </p:txBody>
      </p:sp>
      <p:cxnSp>
        <p:nvCxnSpPr>
          <p:cNvPr id="22" name="直接连接符 21">
            <a:extLst>
              <a:ext uri="{FF2B5EF4-FFF2-40B4-BE49-F238E27FC236}">
                <a16:creationId xmlns:a16="http://schemas.microsoft.com/office/drawing/2014/main" id="{DBF9A001-39C2-41F9-9BCB-E25D1B8D406B}"/>
              </a:ext>
            </a:extLst>
          </p:cNvPr>
          <p:cNvCxnSpPr/>
          <p:nvPr/>
        </p:nvCxnSpPr>
        <p:spPr>
          <a:xfrm rot="5400000">
            <a:off x="1728000" y="3996000"/>
            <a:ext cx="4464000" cy="0"/>
          </a:xfrm>
          <a:prstGeom prst="line">
            <a:avLst/>
          </a:prstGeom>
          <a:ln w="12700">
            <a:solidFill>
              <a:srgbClr val="895C33"/>
            </a:solidFill>
            <a:prstDash val="dash"/>
          </a:ln>
        </p:spPr>
        <p:style>
          <a:lnRef idx="1">
            <a:schemeClr val="accent1"/>
          </a:lnRef>
          <a:fillRef idx="0">
            <a:schemeClr val="accent1"/>
          </a:fillRef>
          <a:effectRef idx="0">
            <a:schemeClr val="accent1"/>
          </a:effectRef>
          <a:fontRef idx="minor">
            <a:schemeClr val="tx1"/>
          </a:fontRef>
        </p:style>
      </p:cxnSp>
      <p:sp>
        <p:nvSpPr>
          <p:cNvPr id="23" name="文本框 39">
            <a:extLst>
              <a:ext uri="{FF2B5EF4-FFF2-40B4-BE49-F238E27FC236}">
                <a16:creationId xmlns:a16="http://schemas.microsoft.com/office/drawing/2014/main" id="{69BF5180-7DE6-4550-A500-DC180002AB36}"/>
              </a:ext>
            </a:extLst>
          </p:cNvPr>
          <p:cNvSpPr txBox="1"/>
          <p:nvPr/>
        </p:nvSpPr>
        <p:spPr>
          <a:xfrm>
            <a:off x="1080000" y="1476000"/>
            <a:ext cx="1620957" cy="523220"/>
          </a:xfrm>
          <a:prstGeom prst="rect">
            <a:avLst/>
          </a:prstGeom>
          <a:noFill/>
          <a:effectLst/>
        </p:spPr>
        <p:txBody>
          <a:bodyPr wrap="none" rtlCol="0">
            <a:spAutoFit/>
          </a:bodyPr>
          <a:lstStyle/>
          <a:p>
            <a:r>
              <a:rPr lang="zh-CN" altLang="en-US" sz="2800" dirty="0">
                <a:solidFill>
                  <a:srgbClr val="FFFFFF"/>
                </a:solidFill>
                <a:cs typeface="Kartika" panose="02020503030404060203" pitchFamily="18" charset="0"/>
              </a:rPr>
              <a:t>类</a:t>
            </a:r>
            <a:r>
              <a:rPr lang="zh-CN" altLang="en-US" sz="2800" dirty="0" smtClean="0">
                <a:solidFill>
                  <a:srgbClr val="FFFFFF"/>
                </a:solidFill>
                <a:cs typeface="Kartika" panose="02020503030404060203" pitchFamily="18" charset="0"/>
              </a:rPr>
              <a:t>内散度</a:t>
            </a:r>
            <a:endParaRPr lang="zh-CN" altLang="en-US" sz="2800" dirty="0">
              <a:solidFill>
                <a:srgbClr val="FFFFFF"/>
              </a:solidFill>
              <a:cs typeface="Kartika" panose="02020503030404060203" pitchFamily="18" charset="0"/>
            </a:endParaRPr>
          </a:p>
        </p:txBody>
      </p:sp>
      <p:sp>
        <p:nvSpPr>
          <p:cNvPr id="24" name="文本框 40">
            <a:extLst>
              <a:ext uri="{FF2B5EF4-FFF2-40B4-BE49-F238E27FC236}">
                <a16:creationId xmlns:a16="http://schemas.microsoft.com/office/drawing/2014/main" id="{3E1D1406-6854-4D29-A76C-9D8CB04BF27E}"/>
              </a:ext>
            </a:extLst>
          </p:cNvPr>
          <p:cNvSpPr txBox="1"/>
          <p:nvPr/>
        </p:nvSpPr>
        <p:spPr>
          <a:xfrm>
            <a:off x="4497222" y="4065230"/>
            <a:ext cx="609462" cy="584455"/>
          </a:xfrm>
          <a:prstGeom prst="rect">
            <a:avLst/>
          </a:prstGeom>
          <a:noFill/>
          <a:effectLst/>
        </p:spPr>
        <p:txBody>
          <a:bodyPr wrap="none" rtlCol="0">
            <a:spAutoFit/>
          </a:bodyPr>
          <a:lstStyle/>
          <a:p>
            <a:r>
              <a:rPr lang="en-US" altLang="zh-CN" sz="3198" dirty="0">
                <a:solidFill>
                  <a:srgbClr val="FFFFFF"/>
                </a:solidFill>
                <a:latin typeface="Impact" panose="020B0806030902050204" pitchFamily="34" charset="0"/>
                <a:ea typeface="方正姚体" panose="02010601030101010101" pitchFamily="2" charset="-122"/>
                <a:cs typeface="Kartika" panose="02020503030404060203" pitchFamily="18" charset="0"/>
              </a:rPr>
              <a:t>02</a:t>
            </a:r>
            <a:endParaRPr lang="zh-CN" altLang="en-US" sz="3198" dirty="0">
              <a:solidFill>
                <a:srgbClr val="FFFFFF"/>
              </a:solidFill>
              <a:latin typeface="Impact" panose="020B0806030902050204" pitchFamily="34" charset="0"/>
              <a:ea typeface="方正姚体" panose="02010601030101010101" pitchFamily="2" charset="-122"/>
              <a:cs typeface="Kartika" panose="02020503030404060203" pitchFamily="18" charset="0"/>
            </a:endParaRPr>
          </a:p>
        </p:txBody>
      </p:sp>
      <p:sp>
        <p:nvSpPr>
          <p:cNvPr id="2" name="矩形 1"/>
          <p:cNvSpPr/>
          <p:nvPr/>
        </p:nvSpPr>
        <p:spPr>
          <a:xfrm>
            <a:off x="360000" y="2079162"/>
            <a:ext cx="3060000" cy="446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算法描述</a:t>
            </a:r>
            <a:endParaRPr lang="zh-CN" altLang="en-US" sz="2800" b="1" dirty="0"/>
          </a:p>
        </p:txBody>
      </p:sp>
      <p:sp>
        <p:nvSpPr>
          <p:cNvPr id="32" name="矩形 31"/>
          <p:cNvSpPr/>
          <p:nvPr/>
        </p:nvSpPr>
        <p:spPr>
          <a:xfrm>
            <a:off x="8640000" y="2088000"/>
            <a:ext cx="3060000" cy="446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500000" y="1440000"/>
            <a:ext cx="3060000" cy="4464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9">
            <a:extLst>
              <a:ext uri="{FF2B5EF4-FFF2-40B4-BE49-F238E27FC236}">
                <a16:creationId xmlns:a16="http://schemas.microsoft.com/office/drawing/2014/main" id="{69BF5180-7DE6-4550-A500-DC180002AB36}"/>
              </a:ext>
            </a:extLst>
          </p:cNvPr>
          <p:cNvSpPr txBox="1"/>
          <p:nvPr/>
        </p:nvSpPr>
        <p:spPr>
          <a:xfrm>
            <a:off x="4860449" y="5966390"/>
            <a:ext cx="2339102" cy="523220"/>
          </a:xfrm>
          <a:prstGeom prst="rect">
            <a:avLst/>
          </a:prstGeom>
          <a:noFill/>
          <a:effectLst/>
        </p:spPr>
        <p:txBody>
          <a:bodyPr wrap="none" rtlCol="0">
            <a:spAutoFit/>
          </a:bodyPr>
          <a:lstStyle/>
          <a:p>
            <a:r>
              <a:rPr lang="zh-CN" altLang="en-US" sz="2800" dirty="0">
                <a:solidFill>
                  <a:srgbClr val="FFFFFF"/>
                </a:solidFill>
                <a:cs typeface="Kartika" panose="02020503030404060203" pitchFamily="18" charset="0"/>
              </a:rPr>
              <a:t>类</a:t>
            </a:r>
            <a:r>
              <a:rPr lang="zh-CN" altLang="en-US" sz="2800" dirty="0" smtClean="0">
                <a:solidFill>
                  <a:srgbClr val="FFFFFF"/>
                </a:solidFill>
                <a:cs typeface="Kartika" panose="02020503030404060203" pitchFamily="18" charset="0"/>
              </a:rPr>
              <a:t>间距离度量</a:t>
            </a:r>
            <a:endParaRPr lang="zh-CN" altLang="en-US" sz="2800" dirty="0">
              <a:solidFill>
                <a:srgbClr val="FFFFFF"/>
              </a:solidFill>
              <a:cs typeface="Kartika" panose="02020503030404060203" pitchFamily="18" charset="0"/>
            </a:endParaRPr>
          </a:p>
        </p:txBody>
      </p:sp>
      <p:sp>
        <p:nvSpPr>
          <p:cNvPr id="36" name="文本框 39">
            <a:extLst>
              <a:ext uri="{FF2B5EF4-FFF2-40B4-BE49-F238E27FC236}">
                <a16:creationId xmlns:a16="http://schemas.microsoft.com/office/drawing/2014/main" id="{69BF5180-7DE6-4550-A500-DC180002AB36}"/>
              </a:ext>
            </a:extLst>
          </p:cNvPr>
          <p:cNvSpPr txBox="1"/>
          <p:nvPr/>
        </p:nvSpPr>
        <p:spPr>
          <a:xfrm>
            <a:off x="9216006" y="1502388"/>
            <a:ext cx="1980029" cy="523220"/>
          </a:xfrm>
          <a:prstGeom prst="rect">
            <a:avLst/>
          </a:prstGeom>
          <a:noFill/>
          <a:effectLst/>
        </p:spPr>
        <p:txBody>
          <a:bodyPr wrap="none" rtlCol="0">
            <a:spAutoFit/>
          </a:bodyPr>
          <a:lstStyle/>
          <a:p>
            <a:r>
              <a:rPr lang="zh-CN" altLang="en-US" sz="2800" dirty="0" smtClean="0">
                <a:solidFill>
                  <a:srgbClr val="FFFFFF"/>
                </a:solidFill>
                <a:cs typeface="Kartika" panose="02020503030404060203" pitchFamily="18" charset="0"/>
              </a:rPr>
              <a:t>最优化问题</a:t>
            </a:r>
            <a:endParaRPr lang="zh-CN" altLang="en-US" sz="2800" dirty="0">
              <a:solidFill>
                <a:srgbClr val="FFFFFF"/>
              </a:solidFill>
              <a:cs typeface="Kartika" panose="02020503030404060203" pitchFamily="18" charset="0"/>
            </a:endParaRPr>
          </a:p>
        </p:txBody>
      </p:sp>
      <p:sp>
        <p:nvSpPr>
          <p:cNvPr id="4" name="文本框 3"/>
          <p:cNvSpPr txBox="1"/>
          <p:nvPr/>
        </p:nvSpPr>
        <p:spPr>
          <a:xfrm>
            <a:off x="438150" y="2176780"/>
            <a:ext cx="2838449" cy="553998"/>
          </a:xfrm>
          <a:prstGeom prst="rect">
            <a:avLst/>
          </a:prstGeom>
          <a:noFill/>
        </p:spPr>
        <p:txBody>
          <a:bodyPr wrap="square" rtlCol="0">
            <a:spAutoFit/>
          </a:bodyPr>
          <a:lstStyle/>
          <a:p>
            <a:r>
              <a:rPr lang="zh-CN" altLang="en-US" sz="1600" dirty="0" smtClean="0">
                <a:solidFill>
                  <a:schemeClr val="bg1"/>
                </a:solidFill>
              </a:rPr>
              <a:t>每个</a:t>
            </a:r>
            <a:r>
              <a:rPr lang="zh-CN" altLang="en-US" sz="1400" dirty="0" smtClean="0">
                <a:solidFill>
                  <a:schemeClr val="bg1"/>
                </a:solidFill>
              </a:rPr>
              <a:t>类别利用局部线性表示计算权值</a:t>
            </a:r>
            <a:r>
              <a:rPr lang="en-US" altLang="zh-CN" sz="1400" dirty="0" smtClean="0">
                <a:solidFill>
                  <a:schemeClr val="bg1"/>
                </a:solidFill>
              </a:rPr>
              <a:t>w</a:t>
            </a:r>
            <a:r>
              <a:rPr lang="zh-CN" altLang="en-US" sz="1400" dirty="0" smtClean="0">
                <a:solidFill>
                  <a:schemeClr val="bg1"/>
                </a:solidFill>
              </a:rPr>
              <a:t>，然后计算对应的散度矩阵。</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5" name="文本框 4"/>
              <p:cNvSpPr txBox="1"/>
              <p:nvPr/>
            </p:nvSpPr>
            <p:spPr>
              <a:xfrm>
                <a:off x="400464" y="3171300"/>
                <a:ext cx="2979072" cy="7341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smtClean="0">
                          <a:solidFill>
                            <a:schemeClr val="bg1"/>
                          </a:solidFill>
                          <a:latin typeface="Cambria Math" panose="02040503050406030204" pitchFamily="18" charset="0"/>
                        </a:rPr>
                        <m:t>ε</m:t>
                      </m:r>
                      <m:d>
                        <m:dPr>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d>
                                <m:dPr>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𝑐</m:t>
                                      </m:r>
                                    </m:sub>
                                  </m:sSub>
                                </m:e>
                              </m:d>
                            </m:e>
                            <m:sub>
                              <m:r>
                                <a:rPr lang="en-US" altLang="zh-CN" sz="1400" i="1">
                                  <a:solidFill>
                                    <a:schemeClr val="bg1"/>
                                  </a:solidFill>
                                  <a:latin typeface="Cambria Math" panose="02040503050406030204" pitchFamily="18" charset="0"/>
                                </a:rPr>
                                <m:t>𝑖</m:t>
                              </m:r>
                            </m:sub>
                          </m:sSub>
                        </m:e>
                      </m:d>
                      <m:r>
                        <a:rPr lang="en-US" altLang="zh-CN" sz="1400">
                          <a:solidFill>
                            <a:schemeClr val="bg1"/>
                          </a:solidFill>
                          <a:latin typeface="Cambria Math" panose="02040503050406030204" pitchFamily="18" charset="0"/>
                        </a:rPr>
                        <m:t>=</m:t>
                      </m:r>
                      <m:func>
                        <m:funcPr>
                          <m:ctrlPr>
                            <a:rPr lang="zh-CN" altLang="zh-CN" sz="1400" i="1">
                              <a:solidFill>
                                <a:schemeClr val="bg1"/>
                              </a:solidFill>
                              <a:latin typeface="Cambria Math" panose="02040503050406030204" pitchFamily="18" charset="0"/>
                            </a:rPr>
                          </m:ctrlPr>
                        </m:funcPr>
                        <m:fName>
                          <m:limLow>
                            <m:limLowPr>
                              <m:ctrlPr>
                                <a:rPr lang="zh-CN" altLang="zh-CN" sz="1400" i="1">
                                  <a:solidFill>
                                    <a:schemeClr val="bg1"/>
                                  </a:solidFill>
                                  <a:latin typeface="Cambria Math" panose="02040503050406030204" pitchFamily="18" charset="0"/>
                                </a:rPr>
                              </m:ctrlPr>
                            </m:limLowPr>
                            <m:e>
                              <m:r>
                                <m:rPr>
                                  <m:sty m:val="p"/>
                                </m:rPr>
                                <a:rPr lang="en-US" altLang="zh-CN" sz="1400">
                                  <a:solidFill>
                                    <a:schemeClr val="bg1"/>
                                  </a:solidFill>
                                  <a:latin typeface="Cambria Math" panose="02040503050406030204" pitchFamily="18" charset="0"/>
                                </a:rPr>
                                <m:t>min</m:t>
                              </m:r>
                            </m:e>
                            <m:lim>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𝑐</m:t>
                                  </m:r>
                                </m:sub>
                              </m:sSub>
                            </m:lim>
                          </m:limLow>
                        </m:fName>
                        <m:e>
                          <m:sSup>
                            <m:sSupPr>
                              <m:ctrlPr>
                                <a:rPr lang="zh-CN" altLang="zh-CN" sz="1400" i="1">
                                  <a:solidFill>
                                    <a:schemeClr val="bg1"/>
                                  </a:solidFill>
                                  <a:latin typeface="Cambria Math" panose="02040503050406030204" pitchFamily="18" charset="0"/>
                                </a:rPr>
                              </m:ctrlPr>
                            </m:sSupPr>
                            <m:e>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𝑋</m:t>
                                  </m:r>
                                </m:e>
                                <m:sub>
                                  <m:r>
                                    <a:rPr lang="en-US" altLang="zh-CN" sz="1400" i="1">
                                      <a:solidFill>
                                        <a:schemeClr val="bg1"/>
                                      </a:solidFill>
                                      <a:latin typeface="Cambria Math" panose="02040503050406030204" pitchFamily="18" charset="0"/>
                                    </a:rPr>
                                    <m:t>𝑖</m:t>
                                  </m:r>
                                </m:sub>
                              </m:sSub>
                              <m:r>
                                <a:rPr lang="en-US" altLang="zh-CN" sz="1400" i="1">
                                  <a:solidFill>
                                    <a:schemeClr val="bg1"/>
                                  </a:solidFill>
                                  <a:latin typeface="Cambria Math" panose="02040503050406030204" pitchFamily="18" charset="0"/>
                                </a:rPr>
                                <m:t>−</m:t>
                              </m:r>
                              <m:nary>
                                <m:naryPr>
                                  <m:chr m:val="∑"/>
                                  <m:limLoc m:val="undOvr"/>
                                  <m:ctrlPr>
                                    <a:rPr lang="zh-CN" altLang="zh-CN" sz="1400" i="1">
                                      <a:solidFill>
                                        <a:schemeClr val="bg1"/>
                                      </a:solidFill>
                                      <a:latin typeface="Cambria Math" panose="02040503050406030204" pitchFamily="18" charset="0"/>
                                    </a:rPr>
                                  </m:ctrlPr>
                                </m:naryPr>
                                <m:sub>
                                  <m:r>
                                    <a:rPr lang="en-US" altLang="zh-CN" sz="1400" i="1">
                                      <a:solidFill>
                                        <a:schemeClr val="bg1"/>
                                      </a:solidFill>
                                      <a:latin typeface="Cambria Math" panose="02040503050406030204" pitchFamily="18" charset="0"/>
                                    </a:rPr>
                                    <m:t>𝑗</m:t>
                                  </m:r>
                                  <m:r>
                                    <a:rPr lang="en-US" altLang="zh-CN" sz="1400">
                                      <a:solidFill>
                                        <a:schemeClr val="bg1"/>
                                      </a:solidFill>
                                      <a:latin typeface="Cambria Math" panose="02040503050406030204" pitchFamily="18" charset="0"/>
                                    </a:rPr>
                                    <m:t>=1</m:t>
                                  </m:r>
                                </m:sub>
                                <m:sup>
                                  <m:r>
                                    <a:rPr lang="en-US" altLang="zh-CN" sz="1400" i="1">
                                      <a:solidFill>
                                        <a:schemeClr val="bg1"/>
                                      </a:solidFill>
                                      <a:latin typeface="Cambria Math" panose="02040503050406030204" pitchFamily="18" charset="0"/>
                                    </a:rPr>
                                    <m:t>𝑘</m:t>
                                  </m:r>
                                </m:sup>
                                <m:e>
                                  <m:sSub>
                                    <m:sSubPr>
                                      <m:ctrlPr>
                                        <a:rPr lang="zh-CN" altLang="zh-CN" sz="1400" i="1">
                                          <a:solidFill>
                                            <a:schemeClr val="bg1"/>
                                          </a:solidFill>
                                          <a:latin typeface="Cambria Math" panose="02040503050406030204" pitchFamily="18" charset="0"/>
                                        </a:rPr>
                                      </m:ctrlPr>
                                    </m:sSubPr>
                                    <m:e>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𝑐</m:t>
                                          </m:r>
                                        </m:sub>
                                      </m:sSub>
                                      <m:r>
                                        <a:rPr lang="en-US" altLang="zh-CN" sz="1400">
                                          <a:solidFill>
                                            <a:schemeClr val="bg1"/>
                                          </a:solidFill>
                                          <a:latin typeface="Cambria Math" panose="02040503050406030204" pitchFamily="18" charset="0"/>
                                        </a:rPr>
                                        <m:t>)</m:t>
                                      </m:r>
                                    </m:e>
                                    <m:sub>
                                      <m:r>
                                        <a:rPr lang="en-US" altLang="zh-CN" sz="1400" i="1">
                                          <a:solidFill>
                                            <a:schemeClr val="bg1"/>
                                          </a:solidFill>
                                          <a:latin typeface="Cambria Math" panose="02040503050406030204" pitchFamily="18" charset="0"/>
                                        </a:rPr>
                                        <m:t>𝑖𝑗</m:t>
                                      </m:r>
                                    </m:sub>
                                  </m:sSub>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𝑋</m:t>
                                      </m:r>
                                    </m:e>
                                    <m:sub>
                                      <m:r>
                                        <a:rPr lang="en-US" altLang="zh-CN" sz="1400" i="1">
                                          <a:solidFill>
                                            <a:schemeClr val="bg1"/>
                                          </a:solidFill>
                                          <a:latin typeface="Cambria Math" panose="02040503050406030204" pitchFamily="18" charset="0"/>
                                        </a:rPr>
                                        <m:t>𝑗</m:t>
                                      </m:r>
                                    </m:sub>
                                  </m:sSub>
                                </m:e>
                              </m:nary>
                              <m:r>
                                <a:rPr lang="en-US" altLang="zh-CN" sz="1400">
                                  <a:solidFill>
                                    <a:schemeClr val="bg1"/>
                                  </a:solidFill>
                                  <a:latin typeface="Cambria Math" panose="02040503050406030204" pitchFamily="18" charset="0"/>
                                </a:rPr>
                                <m:t>||</m:t>
                              </m:r>
                            </m:e>
                            <m:sup>
                              <m:r>
                                <a:rPr lang="en-US" altLang="zh-CN" sz="1400" i="1">
                                  <a:solidFill>
                                    <a:schemeClr val="bg1"/>
                                  </a:solidFill>
                                  <a:latin typeface="Cambria Math" panose="02040503050406030204" pitchFamily="18" charset="0"/>
                                </a:rPr>
                                <m:t>2</m:t>
                              </m:r>
                            </m:sup>
                          </m:sSup>
                        </m:e>
                      </m:func>
                    </m:oMath>
                  </m:oMathPara>
                </a14:m>
                <a:endParaRPr lang="zh-CN" altLang="en-US" sz="1400" dirty="0">
                  <a:solidFill>
                    <a:schemeClr val="bg1"/>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00464" y="3171300"/>
                <a:ext cx="2979072" cy="73411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359999" y="4032000"/>
                <a:ext cx="3019537" cy="776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200" i="1" smtClean="0">
                              <a:solidFill>
                                <a:schemeClr val="bg1"/>
                              </a:solidFill>
                              <a:latin typeface="Cambria Math" panose="02040503050406030204" pitchFamily="18" charset="0"/>
                            </a:rPr>
                          </m:ctrlPr>
                        </m:sSubPr>
                        <m:e>
                          <m:r>
                            <a:rPr lang="en-US" altLang="zh-CN" sz="1200">
                              <a:solidFill>
                                <a:schemeClr val="bg1"/>
                              </a:solidFill>
                              <a:latin typeface="Cambria Math" panose="02040503050406030204" pitchFamily="18" charset="0"/>
                            </a:rPr>
                            <m:t>(</m:t>
                          </m:r>
                          <m:sSub>
                            <m:sSubPr>
                              <m:ctrlPr>
                                <a:rPr lang="zh-CN"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𝑊</m:t>
                              </m:r>
                            </m:e>
                            <m:sub>
                              <m:r>
                                <a:rPr lang="en-US" altLang="zh-CN" sz="1200" i="1">
                                  <a:solidFill>
                                    <a:schemeClr val="bg1"/>
                                  </a:solidFill>
                                  <a:latin typeface="Cambria Math" panose="02040503050406030204" pitchFamily="18" charset="0"/>
                                </a:rPr>
                                <m:t>𝑐</m:t>
                              </m:r>
                            </m:sub>
                          </m:sSub>
                          <m:r>
                            <a:rPr lang="en-US" altLang="zh-CN" sz="1200">
                              <a:solidFill>
                                <a:schemeClr val="bg1"/>
                              </a:solidFill>
                              <a:latin typeface="Cambria Math" panose="02040503050406030204" pitchFamily="18" charset="0"/>
                            </a:rPr>
                            <m:t>)</m:t>
                          </m:r>
                        </m:e>
                        <m:sub>
                          <m:r>
                            <a:rPr lang="en-US" altLang="zh-CN" sz="1200" i="1">
                              <a:solidFill>
                                <a:schemeClr val="bg1"/>
                              </a:solidFill>
                              <a:latin typeface="Cambria Math" panose="02040503050406030204" pitchFamily="18" charset="0"/>
                            </a:rPr>
                            <m:t>𝑖</m:t>
                          </m:r>
                        </m:sub>
                      </m:sSub>
                      <m:r>
                        <a:rPr lang="en-US" altLang="zh-CN" sz="1200">
                          <a:solidFill>
                            <a:schemeClr val="bg1"/>
                          </a:solidFill>
                          <a:latin typeface="Cambria Math" panose="02040503050406030204" pitchFamily="18" charset="0"/>
                        </a:rPr>
                        <m:t>=</m:t>
                      </m:r>
                      <m:d>
                        <m:dPr>
                          <m:begChr m:val="{"/>
                          <m:endChr m:val=""/>
                          <m:ctrlPr>
                            <a:rPr lang="zh-CN" altLang="zh-CN" sz="1200" i="1">
                              <a:solidFill>
                                <a:schemeClr val="bg1"/>
                              </a:solidFill>
                              <a:latin typeface="Cambria Math" panose="02040503050406030204" pitchFamily="18" charset="0"/>
                            </a:rPr>
                          </m:ctrlPr>
                        </m:dPr>
                        <m:e>
                          <m:eqArr>
                            <m:eqArrPr>
                              <m:ctrlPr>
                                <a:rPr lang="zh-CN" altLang="zh-CN" sz="1200" i="1">
                                  <a:solidFill>
                                    <a:schemeClr val="bg1"/>
                                  </a:solidFill>
                                  <a:latin typeface="Cambria Math" panose="02040503050406030204" pitchFamily="18" charset="0"/>
                                </a:rPr>
                              </m:ctrlPr>
                            </m:eqArrPr>
                            <m:e>
                              <m:f>
                                <m:fPr>
                                  <m:ctrlPr>
                                    <a:rPr lang="zh-CN" altLang="zh-CN" sz="1200" i="1">
                                      <a:solidFill>
                                        <a:schemeClr val="bg1"/>
                                      </a:solidFill>
                                      <a:latin typeface="Cambria Math" panose="02040503050406030204" pitchFamily="18" charset="0"/>
                                    </a:rPr>
                                  </m:ctrlPr>
                                </m:fPr>
                                <m:num>
                                  <m:nary>
                                    <m:naryPr>
                                      <m:chr m:val="∑"/>
                                      <m:limLoc m:val="undOvr"/>
                                      <m:ctrlPr>
                                        <a:rPr lang="zh-CN" altLang="zh-CN" sz="1200" i="1">
                                          <a:solidFill>
                                            <a:schemeClr val="bg1"/>
                                          </a:solidFill>
                                          <a:latin typeface="Cambria Math" panose="02040503050406030204" pitchFamily="18" charset="0"/>
                                        </a:rPr>
                                      </m:ctrlPr>
                                    </m:naryPr>
                                    <m:sub>
                                      <m:r>
                                        <a:rPr lang="en-US" altLang="zh-CN" sz="1200" i="1">
                                          <a:solidFill>
                                            <a:schemeClr val="bg1"/>
                                          </a:solidFill>
                                          <a:latin typeface="Cambria Math" panose="02040503050406030204" pitchFamily="18" charset="0"/>
                                        </a:rPr>
                                        <m:t>𝑡</m:t>
                                      </m:r>
                                      <m:r>
                                        <a:rPr lang="en-US" altLang="zh-CN" sz="1200">
                                          <a:solidFill>
                                            <a:schemeClr val="bg1"/>
                                          </a:solidFill>
                                          <a:latin typeface="Cambria Math" panose="02040503050406030204" pitchFamily="18" charset="0"/>
                                        </a:rPr>
                                        <m:t>=1</m:t>
                                      </m:r>
                                    </m:sub>
                                    <m:sup>
                                      <m:r>
                                        <a:rPr lang="en-US" altLang="zh-CN" sz="1200" i="1">
                                          <a:solidFill>
                                            <a:schemeClr val="bg1"/>
                                          </a:solidFill>
                                          <a:latin typeface="Cambria Math" panose="02040503050406030204" pitchFamily="18" charset="0"/>
                                        </a:rPr>
                                        <m:t>𝑘</m:t>
                                      </m:r>
                                    </m:sup>
                                    <m:e>
                                      <m:sSubSup>
                                        <m:sSubSupPr>
                                          <m:ctrlPr>
                                            <a:rPr lang="zh-CN" altLang="zh-CN" sz="1200" i="1">
                                              <a:solidFill>
                                                <a:schemeClr val="bg1"/>
                                              </a:solidFill>
                                              <a:latin typeface="Cambria Math" panose="02040503050406030204" pitchFamily="18" charset="0"/>
                                            </a:rPr>
                                          </m:ctrlPr>
                                        </m:sSubSupPr>
                                        <m:e>
                                          <m:r>
                                            <a:rPr lang="en-US" altLang="zh-CN" sz="1200" i="1">
                                              <a:solidFill>
                                                <a:schemeClr val="bg1"/>
                                              </a:solidFill>
                                              <a:latin typeface="Cambria Math" panose="02040503050406030204" pitchFamily="18" charset="0"/>
                                            </a:rPr>
                                            <m:t>𝐺</m:t>
                                          </m:r>
                                        </m:e>
                                        <m:sub>
                                          <m:r>
                                            <a:rPr lang="en-US" altLang="zh-CN" sz="1200" i="1">
                                              <a:solidFill>
                                                <a:schemeClr val="bg1"/>
                                              </a:solidFill>
                                              <a:latin typeface="Cambria Math" panose="02040503050406030204" pitchFamily="18" charset="0"/>
                                            </a:rPr>
                                            <m:t>𝑗𝑡</m:t>
                                          </m:r>
                                        </m:sub>
                                        <m:sup>
                                          <m:r>
                                            <a:rPr lang="en-US" altLang="zh-CN" sz="1200" i="1">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1</m:t>
                                          </m:r>
                                        </m:sup>
                                      </m:sSubSup>
                                    </m:e>
                                  </m:nary>
                                </m:num>
                                <m:den>
                                  <m:nary>
                                    <m:naryPr>
                                      <m:chr m:val="∑"/>
                                      <m:limLoc m:val="undOvr"/>
                                      <m:ctrlPr>
                                        <a:rPr lang="zh-CN" altLang="zh-CN" sz="1200" i="1">
                                          <a:solidFill>
                                            <a:schemeClr val="bg1"/>
                                          </a:solidFill>
                                          <a:latin typeface="Cambria Math" panose="02040503050406030204" pitchFamily="18" charset="0"/>
                                        </a:rPr>
                                      </m:ctrlPr>
                                    </m:naryPr>
                                    <m:sub>
                                      <m:r>
                                        <a:rPr lang="en-US" altLang="zh-CN" sz="1200" i="1">
                                          <a:solidFill>
                                            <a:schemeClr val="bg1"/>
                                          </a:solidFill>
                                          <a:latin typeface="Cambria Math" panose="02040503050406030204" pitchFamily="18" charset="0"/>
                                        </a:rPr>
                                        <m:t>𝑚</m:t>
                                      </m:r>
                                      <m:r>
                                        <a:rPr lang="en-US" altLang="zh-CN" sz="1200">
                                          <a:solidFill>
                                            <a:schemeClr val="bg1"/>
                                          </a:solidFill>
                                          <a:latin typeface="Cambria Math" panose="02040503050406030204" pitchFamily="18" charset="0"/>
                                        </a:rPr>
                                        <m:t>=1</m:t>
                                      </m:r>
                                    </m:sub>
                                    <m:sup>
                                      <m:r>
                                        <a:rPr lang="en-US" altLang="zh-CN" sz="1200" i="1">
                                          <a:solidFill>
                                            <a:schemeClr val="bg1"/>
                                          </a:solidFill>
                                          <a:latin typeface="Cambria Math" panose="02040503050406030204" pitchFamily="18" charset="0"/>
                                        </a:rPr>
                                        <m:t>𝑘</m:t>
                                      </m:r>
                                    </m:sup>
                                    <m:e>
                                      <m:nary>
                                        <m:naryPr>
                                          <m:chr m:val="∑"/>
                                          <m:limLoc m:val="undOvr"/>
                                          <m:ctrlPr>
                                            <a:rPr lang="zh-CN" altLang="zh-CN" sz="1200" i="1">
                                              <a:solidFill>
                                                <a:schemeClr val="bg1"/>
                                              </a:solidFill>
                                              <a:latin typeface="Cambria Math" panose="02040503050406030204" pitchFamily="18" charset="0"/>
                                            </a:rPr>
                                          </m:ctrlPr>
                                        </m:naryPr>
                                        <m:sub>
                                          <m:r>
                                            <a:rPr lang="en-US" altLang="zh-CN" sz="1200" i="1">
                                              <a:solidFill>
                                                <a:schemeClr val="bg1"/>
                                              </a:solidFill>
                                              <a:latin typeface="Cambria Math" panose="02040503050406030204" pitchFamily="18" charset="0"/>
                                            </a:rPr>
                                            <m:t>𝑙</m:t>
                                          </m:r>
                                          <m:r>
                                            <a:rPr lang="en-US" altLang="zh-CN" sz="1200">
                                              <a:solidFill>
                                                <a:schemeClr val="bg1"/>
                                              </a:solidFill>
                                              <a:latin typeface="Cambria Math" panose="02040503050406030204" pitchFamily="18" charset="0"/>
                                            </a:rPr>
                                            <m:t>=1</m:t>
                                          </m:r>
                                        </m:sub>
                                        <m:sup>
                                          <m:r>
                                            <a:rPr lang="en-US" altLang="zh-CN" sz="1200" i="1">
                                              <a:solidFill>
                                                <a:schemeClr val="bg1"/>
                                              </a:solidFill>
                                              <a:latin typeface="Cambria Math" panose="02040503050406030204" pitchFamily="18" charset="0"/>
                                            </a:rPr>
                                            <m:t>𝑘</m:t>
                                          </m:r>
                                        </m:sup>
                                        <m:e>
                                          <m:sSubSup>
                                            <m:sSubSupPr>
                                              <m:ctrlPr>
                                                <a:rPr lang="zh-CN" altLang="zh-CN" sz="1200" i="1">
                                                  <a:solidFill>
                                                    <a:schemeClr val="bg1"/>
                                                  </a:solidFill>
                                                  <a:latin typeface="Cambria Math" panose="02040503050406030204" pitchFamily="18" charset="0"/>
                                                </a:rPr>
                                              </m:ctrlPr>
                                            </m:sSubSupPr>
                                            <m:e>
                                              <m:r>
                                                <a:rPr lang="en-US" altLang="zh-CN" sz="1200" i="1">
                                                  <a:solidFill>
                                                    <a:schemeClr val="bg1"/>
                                                  </a:solidFill>
                                                  <a:latin typeface="Cambria Math" panose="02040503050406030204" pitchFamily="18" charset="0"/>
                                                </a:rPr>
                                                <m:t>𝐺</m:t>
                                              </m:r>
                                            </m:e>
                                            <m:sub>
                                              <m:r>
                                                <a:rPr lang="en-US" altLang="zh-CN" sz="1200" i="1">
                                                  <a:solidFill>
                                                    <a:schemeClr val="bg1"/>
                                                  </a:solidFill>
                                                  <a:latin typeface="Cambria Math" panose="02040503050406030204" pitchFamily="18" charset="0"/>
                                                </a:rPr>
                                                <m:t>𝑙𝑚</m:t>
                                              </m:r>
                                            </m:sub>
                                            <m:sup>
                                              <m:r>
                                                <a:rPr lang="en-US" altLang="zh-CN" sz="1200" i="1">
                                                  <a:solidFill>
                                                    <a:schemeClr val="bg1"/>
                                                  </a:solidFill>
                                                  <a:latin typeface="Cambria Math" panose="02040503050406030204" pitchFamily="18" charset="0"/>
                                                </a:rPr>
                                                <m:t>−</m:t>
                                              </m:r>
                                              <m:r>
                                                <a:rPr lang="en-US" altLang="zh-CN" sz="1200">
                                                  <a:solidFill>
                                                    <a:schemeClr val="bg1"/>
                                                  </a:solidFill>
                                                  <a:latin typeface="Cambria Math" panose="02040503050406030204" pitchFamily="18" charset="0"/>
                                                </a:rPr>
                                                <m:t>1</m:t>
                                              </m:r>
                                            </m:sup>
                                          </m:sSubSup>
                                        </m:e>
                                      </m:nary>
                                    </m:e>
                                  </m:nary>
                                </m:den>
                              </m:f>
                              <m:r>
                                <a:rPr lang="en-US" altLang="zh-CN" sz="1200">
                                  <a:solidFill>
                                    <a:schemeClr val="bg1"/>
                                  </a:solidFill>
                                  <a:latin typeface="Cambria Math" panose="02040503050406030204" pitchFamily="18" charset="0"/>
                                </a:rPr>
                                <m:t>  </m:t>
                              </m:r>
                              <m:sSub>
                                <m:sSubPr>
                                  <m:ctrlPr>
                                    <a:rPr lang="zh-CN"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𝑋</m:t>
                                  </m:r>
                                </m:e>
                                <m:sub>
                                  <m:r>
                                    <a:rPr lang="en-US" altLang="zh-CN" sz="1200" i="1">
                                      <a:solidFill>
                                        <a:schemeClr val="bg1"/>
                                      </a:solidFill>
                                      <a:latin typeface="Cambria Math" panose="02040503050406030204" pitchFamily="18" charset="0"/>
                                    </a:rPr>
                                    <m:t>𝑗</m:t>
                                  </m:r>
                                </m:sub>
                              </m:sSub>
                              <m:r>
                                <a:rPr lang="en-US" altLang="zh-CN" sz="1200">
                                  <a:solidFill>
                                    <a:schemeClr val="bg1"/>
                                  </a:solidFill>
                                  <a:latin typeface="Cambria Math" panose="02040503050406030204" pitchFamily="18" charset="0"/>
                                </a:rPr>
                                <m:t>∈</m:t>
                              </m:r>
                              <m:r>
                                <a:rPr lang="en-US" altLang="zh-CN" sz="1200" i="1">
                                  <a:solidFill>
                                    <a:schemeClr val="bg1"/>
                                  </a:solidFill>
                                  <a:latin typeface="Cambria Math" panose="02040503050406030204" pitchFamily="18" charset="0"/>
                                </a:rPr>
                                <m:t>𝐶𝑙𝑎𝑠𝑠𝑁</m:t>
                              </m:r>
                              <m:r>
                                <a:rPr lang="en-US" altLang="zh-CN" sz="1200">
                                  <a:solidFill>
                                    <a:schemeClr val="bg1"/>
                                  </a:solidFill>
                                  <a:latin typeface="Cambria Math" panose="02040503050406030204" pitchFamily="18" charset="0"/>
                                </a:rPr>
                                <m:t>(</m:t>
                              </m:r>
                              <m:sSub>
                                <m:sSubPr>
                                  <m:ctrlPr>
                                    <a:rPr lang="zh-CN"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𝑋</m:t>
                                  </m:r>
                                </m:e>
                                <m:sub>
                                  <m:r>
                                    <a:rPr lang="en-US" altLang="zh-CN" sz="1200" i="1">
                                      <a:solidFill>
                                        <a:schemeClr val="bg1"/>
                                      </a:solidFill>
                                      <a:latin typeface="Cambria Math" panose="02040503050406030204" pitchFamily="18" charset="0"/>
                                    </a:rPr>
                                    <m:t>𝑖</m:t>
                                  </m:r>
                                </m:sub>
                              </m:sSub>
                              <m:r>
                                <a:rPr lang="en-US" altLang="zh-CN" sz="1200">
                                  <a:solidFill>
                                    <a:schemeClr val="bg1"/>
                                  </a:solidFill>
                                  <a:latin typeface="Cambria Math" panose="02040503050406030204" pitchFamily="18" charset="0"/>
                                </a:rPr>
                                <m:t>)</m:t>
                              </m:r>
                            </m:e>
                            <m:e>
                              <m:r>
                                <a:rPr lang="en-US" altLang="zh-CN" sz="1200">
                                  <a:solidFill>
                                    <a:schemeClr val="bg1"/>
                                  </a:solidFill>
                                  <a:latin typeface="Cambria Math" panose="02040503050406030204" pitchFamily="18" charset="0"/>
                                </a:rPr>
                                <m:t>0          </m:t>
                              </m:r>
                              <m:r>
                                <a:rPr lang="en-US" altLang="zh-CN" sz="1200" i="1">
                                  <a:solidFill>
                                    <a:schemeClr val="bg1"/>
                                  </a:solidFill>
                                  <a:latin typeface="Cambria Math" panose="02040503050406030204" pitchFamily="18" charset="0"/>
                                </a:rPr>
                                <m:t>𝑜𝑡h𝑒𝑟𝑤𝑖𝑠𝑒</m:t>
                              </m:r>
                            </m:e>
                          </m:eqArr>
                        </m:e>
                      </m:d>
                    </m:oMath>
                  </m:oMathPara>
                </a14:m>
                <a:endParaRPr lang="zh-CN" altLang="en-US" sz="1200" dirty="0">
                  <a:solidFill>
                    <a:schemeClr val="bg1"/>
                  </a:solidFill>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359999" y="4032000"/>
                <a:ext cx="3019537" cy="7761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400464" y="5123336"/>
                <a:ext cx="2979072" cy="311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𝑐</m:t>
                          </m:r>
                        </m:sub>
                      </m:sSub>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𝑋</m:t>
                          </m:r>
                        </m:e>
                        <m:sub>
                          <m:r>
                            <a:rPr lang="en-US" altLang="zh-CN" sz="1400" i="1">
                              <a:solidFill>
                                <a:schemeClr val="bg1"/>
                              </a:solidFill>
                              <a:latin typeface="Cambria Math" panose="02040503050406030204" pitchFamily="18" charset="0"/>
                            </a:rPr>
                            <m:t>𝑐</m:t>
                          </m:r>
                        </m:sub>
                      </m:sSub>
                      <m:r>
                        <a:rPr lang="en-US" altLang="zh-CN" sz="1400">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I</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𝑐</m:t>
                          </m:r>
                        </m:sub>
                      </m:sSub>
                      <m:r>
                        <a:rPr lang="en-US" altLang="zh-CN" sz="1400">
                          <a:solidFill>
                            <a:schemeClr val="bg1"/>
                          </a:solidFill>
                          <a:latin typeface="Cambria Math" panose="02040503050406030204" pitchFamily="18" charset="0"/>
                        </a:rPr>
                        <m:t>)</m:t>
                      </m:r>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I</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𝑐</m:t>
                              </m:r>
                            </m:sub>
                          </m:sSub>
                          <m:r>
                            <a:rPr lang="en-US" altLang="zh-CN" sz="1400" i="1">
                              <a:solidFill>
                                <a:schemeClr val="bg1"/>
                              </a:solidFill>
                              <a:latin typeface="Cambria Math" panose="02040503050406030204" pitchFamily="18" charset="0"/>
                            </a:rPr>
                            <m:t>)</m:t>
                          </m:r>
                        </m:e>
                        <m:sup>
                          <m:r>
                            <a:rPr lang="en-US" altLang="zh-CN" sz="1400" i="1">
                              <a:solidFill>
                                <a:schemeClr val="bg1"/>
                              </a:solidFill>
                              <a:latin typeface="Cambria Math" panose="02040503050406030204" pitchFamily="18" charset="0"/>
                            </a:rPr>
                            <m:t>𝑇</m:t>
                          </m:r>
                        </m:sup>
                      </m:sSup>
                      <m:sSubSup>
                        <m:sSubSupPr>
                          <m:ctrlPr>
                            <a:rPr lang="zh-CN" altLang="zh-CN" sz="1400" i="1">
                              <a:solidFill>
                                <a:schemeClr val="bg1"/>
                              </a:solidFill>
                              <a:latin typeface="Cambria Math" panose="02040503050406030204" pitchFamily="18" charset="0"/>
                            </a:rPr>
                          </m:ctrlPr>
                        </m:sSubSupPr>
                        <m:e>
                          <m:r>
                            <a:rPr lang="en-US" altLang="zh-CN" sz="1400" i="1">
                              <a:solidFill>
                                <a:schemeClr val="bg1"/>
                              </a:solidFill>
                              <a:latin typeface="Cambria Math" panose="02040503050406030204" pitchFamily="18" charset="0"/>
                            </a:rPr>
                            <m:t>𝑋</m:t>
                          </m:r>
                        </m:e>
                        <m:sub>
                          <m:r>
                            <a:rPr lang="en-US" altLang="zh-CN" sz="1400" i="1">
                              <a:solidFill>
                                <a:schemeClr val="bg1"/>
                              </a:solidFill>
                              <a:latin typeface="Cambria Math" panose="02040503050406030204" pitchFamily="18" charset="0"/>
                            </a:rPr>
                            <m:t>𝑐</m:t>
                          </m:r>
                        </m:sub>
                        <m:sup>
                          <m:r>
                            <a:rPr lang="en-US" altLang="zh-CN" sz="1400" i="1">
                              <a:solidFill>
                                <a:schemeClr val="bg1"/>
                              </a:solidFill>
                              <a:latin typeface="Cambria Math" panose="02040503050406030204" pitchFamily="18" charset="0"/>
                            </a:rPr>
                            <m:t>𝑇</m:t>
                          </m:r>
                        </m:sup>
                      </m:sSubSup>
                    </m:oMath>
                  </m:oMathPara>
                </a14:m>
                <a:endParaRPr lang="zh-CN" altLang="en-US" sz="1400" dirty="0">
                  <a:solidFill>
                    <a:schemeClr val="bg1"/>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400464" y="5123336"/>
                <a:ext cx="2979072" cy="311560"/>
              </a:xfrm>
              <a:prstGeom prst="rect">
                <a:avLst/>
              </a:prstGeom>
              <a:blipFill>
                <a:blip r:embed="rId5"/>
                <a:stretch>
                  <a:fillRect b="-5769"/>
                </a:stretch>
              </a:blipFill>
            </p:spPr>
            <p:txBody>
              <a:bodyPr/>
              <a:lstStyle/>
              <a:p>
                <a:r>
                  <a:rPr lang="zh-CN" altLang="en-US">
                    <a:noFill/>
                  </a:rPr>
                  <a:t> </a:t>
                </a:r>
              </a:p>
            </p:txBody>
          </p:sp>
        </mc:Fallback>
      </mc:AlternateContent>
      <p:sp>
        <p:nvSpPr>
          <p:cNvPr id="39" name="文本框 38"/>
          <p:cNvSpPr txBox="1"/>
          <p:nvPr/>
        </p:nvSpPr>
        <p:spPr>
          <a:xfrm>
            <a:off x="4606317" y="5015232"/>
            <a:ext cx="2838449" cy="523220"/>
          </a:xfrm>
          <a:prstGeom prst="rect">
            <a:avLst/>
          </a:prstGeom>
          <a:noFill/>
        </p:spPr>
        <p:txBody>
          <a:bodyPr wrap="square" rtlCol="0">
            <a:spAutoFit/>
          </a:bodyPr>
          <a:lstStyle/>
          <a:p>
            <a:r>
              <a:rPr lang="zh-CN" altLang="en-US" sz="1400" dirty="0" smtClean="0">
                <a:solidFill>
                  <a:schemeClr val="bg1"/>
                </a:solidFill>
              </a:rPr>
              <a:t>利用对数欧式距离来度量两个类别点之间的距离。</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40" name="文本框 39"/>
              <p:cNvSpPr txBox="1"/>
              <p:nvPr/>
            </p:nvSpPr>
            <p:spPr>
              <a:xfrm>
                <a:off x="4536006" y="3842539"/>
                <a:ext cx="2979072" cy="3206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smtClean="0">
                          <a:solidFill>
                            <a:schemeClr val="bg1"/>
                          </a:solidFill>
                          <a:latin typeface="Cambria Math" panose="02040503050406030204" pitchFamily="18" charset="0"/>
                        </a:rPr>
                        <m:t>d</m:t>
                      </m:r>
                      <m:d>
                        <m:dPr>
                          <m:ctrlPr>
                            <a:rPr lang="zh-CN" altLang="zh-CN" sz="1400" i="1">
                              <a:solidFill>
                                <a:schemeClr val="bg1"/>
                              </a:solidFill>
                              <a:latin typeface="Cambria Math" panose="02040503050406030204" pitchFamily="18" charset="0"/>
                            </a:rPr>
                          </m:ctrlPr>
                        </m:dPr>
                        <m:e>
                          <m:r>
                            <m:rPr>
                              <m:sty m:val="p"/>
                            </m:rPr>
                            <a:rPr lang="en-US" altLang="zh-CN" sz="1400">
                              <a:solidFill>
                                <a:schemeClr val="bg1"/>
                              </a:solidFill>
                              <a:latin typeface="Cambria Math" panose="02040503050406030204" pitchFamily="18" charset="0"/>
                            </a:rPr>
                            <m:t>X</m:t>
                          </m:r>
                          <m:r>
                            <a:rPr lang="en-US" altLang="zh-CN" sz="1400">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Y</m:t>
                          </m:r>
                        </m:e>
                      </m:d>
                      <m:r>
                        <a:rPr lang="en-US" altLang="zh-CN" sz="1400">
                          <a:solidFill>
                            <a:schemeClr val="bg1"/>
                          </a:solidFill>
                          <a:latin typeface="Cambria Math" panose="02040503050406030204" pitchFamily="18" charset="0"/>
                        </a:rPr>
                        <m:t>=</m:t>
                      </m:r>
                      <m:sSubSup>
                        <m:sSubSupPr>
                          <m:ctrlPr>
                            <a:rPr lang="zh-CN" altLang="zh-CN" sz="1400" i="1">
                              <a:solidFill>
                                <a:schemeClr val="bg1"/>
                              </a:solidFill>
                              <a:latin typeface="Cambria Math" panose="02040503050406030204" pitchFamily="18" charset="0"/>
                            </a:rPr>
                          </m:ctrlPr>
                        </m:sSubSupPr>
                        <m:e>
                          <m:d>
                            <m:dPr>
                              <m:begChr m:val="‖"/>
                              <m:endChr m:val="‖"/>
                              <m:ctrlPr>
                                <a:rPr lang="zh-CN" altLang="zh-CN" sz="1400" i="1">
                                  <a:solidFill>
                                    <a:schemeClr val="bg1"/>
                                  </a:solidFill>
                                  <a:latin typeface="Cambria Math" panose="02040503050406030204" pitchFamily="18" charset="0"/>
                                </a:rPr>
                              </m:ctrlPr>
                            </m:d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log</m:t>
                                  </m:r>
                                </m:fName>
                                <m:e>
                                  <m:d>
                                    <m:dPr>
                                      <m:ctrlPr>
                                        <a:rPr lang="zh-CN" altLang="zh-CN" sz="1400" i="1">
                                          <a:solidFill>
                                            <a:schemeClr val="bg1"/>
                                          </a:solidFill>
                                          <a:latin typeface="Cambria Math" panose="02040503050406030204" pitchFamily="18" charset="0"/>
                                        </a:rPr>
                                      </m:ctrlPr>
                                    </m:dPr>
                                    <m:e>
                                      <m:r>
                                        <a:rPr lang="en-US" altLang="zh-CN" sz="1400" i="1">
                                          <a:solidFill>
                                            <a:schemeClr val="bg1"/>
                                          </a:solidFill>
                                          <a:latin typeface="Cambria Math" panose="02040503050406030204" pitchFamily="18" charset="0"/>
                                        </a:rPr>
                                        <m:t>𝑋</m:t>
                                      </m:r>
                                    </m:e>
                                  </m:d>
                                </m:e>
                              </m:func>
                              <m:r>
                                <a:rPr lang="en-US" altLang="zh-CN" sz="1400" i="1">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log</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𝑌</m:t>
                              </m:r>
                              <m:r>
                                <a:rPr lang="en-US" altLang="zh-CN" sz="1400" i="1">
                                  <a:solidFill>
                                    <a:schemeClr val="bg1"/>
                                  </a:solidFill>
                                  <a:latin typeface="Cambria Math" panose="02040503050406030204" pitchFamily="18" charset="0"/>
                                </a:rPr>
                                <m:t>)</m:t>
                              </m:r>
                            </m:e>
                          </m:d>
                        </m:e>
                        <m:sub>
                          <m:r>
                            <a:rPr lang="en-US" altLang="zh-CN" sz="1400" i="1">
                              <a:solidFill>
                                <a:schemeClr val="bg1"/>
                              </a:solidFill>
                              <a:latin typeface="Cambria Math" panose="02040503050406030204" pitchFamily="18" charset="0"/>
                            </a:rPr>
                            <m:t>𝐹</m:t>
                          </m:r>
                        </m:sub>
                        <m:sup>
                          <m:r>
                            <a:rPr lang="en-US" altLang="zh-CN" sz="1400" i="1">
                              <a:solidFill>
                                <a:schemeClr val="bg1"/>
                              </a:solidFill>
                              <a:latin typeface="Cambria Math" panose="02040503050406030204" pitchFamily="18" charset="0"/>
                            </a:rPr>
                            <m:t>2</m:t>
                          </m:r>
                        </m:sup>
                      </m:sSubSup>
                    </m:oMath>
                  </m:oMathPara>
                </a14:m>
                <a:endParaRPr lang="zh-CN" altLang="en-US" sz="1400" dirty="0">
                  <a:solidFill>
                    <a:schemeClr val="bg1"/>
                  </a:solidFill>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4536006" y="3842539"/>
                <a:ext cx="2979072" cy="320601"/>
              </a:xfrm>
              <a:prstGeom prst="rect">
                <a:avLst/>
              </a:prstGeom>
              <a:blipFill>
                <a:blip r:embed="rId6"/>
                <a:stretch>
                  <a:fillRect b="-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463995" y="2431309"/>
                <a:ext cx="2979072" cy="6426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smtClean="0">
                          <a:solidFill>
                            <a:schemeClr val="bg1"/>
                          </a:solidFill>
                          <a:latin typeface="Cambria Math" panose="02040503050406030204" pitchFamily="18" charset="0"/>
                        </a:rPr>
                        <m:t>D</m:t>
                      </m:r>
                      <m:r>
                        <a:rPr lang="en-US" altLang="zh-CN" sz="1400" smtClean="0">
                          <a:solidFill>
                            <a:schemeClr val="bg1"/>
                          </a:solidFill>
                          <a:latin typeface="Cambria Math" panose="02040503050406030204" pitchFamily="18" charset="0"/>
                        </a:rPr>
                        <m:t>=</m:t>
                      </m:r>
                      <m:nary>
                        <m:naryPr>
                          <m:chr m:val="∑"/>
                          <m:limLoc m:val="undOvr"/>
                          <m:supHide m:val="on"/>
                          <m:ctrlPr>
                            <a:rPr lang="zh-CN" altLang="zh-CN" sz="1400" i="1">
                              <a:solidFill>
                                <a:schemeClr val="bg1"/>
                              </a:solidFill>
                              <a:latin typeface="Cambria Math" panose="02040503050406030204" pitchFamily="18" charset="0"/>
                            </a:rPr>
                          </m:ctrlPr>
                        </m:naryPr>
                        <m:sub>
                          <m:r>
                            <a:rPr lang="en-US" altLang="zh-CN" sz="1400" i="1">
                              <a:solidFill>
                                <a:schemeClr val="bg1"/>
                              </a:solidFill>
                              <a:latin typeface="Cambria Math" panose="02040503050406030204" pitchFamily="18" charset="0"/>
                            </a:rPr>
                            <m:t>𝑖</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𝑗</m:t>
                          </m:r>
                        </m:sub>
                        <m:sup/>
                        <m:e>
                          <m:sSubSup>
                            <m:sSubSupPr>
                              <m:ctrlPr>
                                <a:rPr lang="zh-CN" altLang="zh-CN" sz="1400" i="1">
                                  <a:solidFill>
                                    <a:schemeClr val="bg1"/>
                                  </a:solidFill>
                                  <a:latin typeface="Cambria Math" panose="02040503050406030204" pitchFamily="18" charset="0"/>
                                </a:rPr>
                              </m:ctrlPr>
                            </m:sSubSupPr>
                            <m:e>
                              <m:d>
                                <m:dPr>
                                  <m:begChr m:val="‖"/>
                                  <m:endChr m:val="‖"/>
                                  <m:ctrlPr>
                                    <a:rPr lang="zh-CN" altLang="zh-CN" sz="1400" i="1">
                                      <a:solidFill>
                                        <a:schemeClr val="bg1"/>
                                      </a:solidFill>
                                      <a:latin typeface="Cambria Math" panose="02040503050406030204" pitchFamily="18" charset="0"/>
                                    </a:rPr>
                                  </m:ctrlPr>
                                </m:d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log</m:t>
                                      </m:r>
                                    </m:fName>
                                    <m:e>
                                      <m:d>
                                        <m:dPr>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𝑖</m:t>
                                              </m:r>
                                            </m:sub>
                                          </m:sSub>
                                        </m:e>
                                      </m:d>
                                    </m:e>
                                  </m:func>
                                  <m:r>
                                    <a:rPr lang="en-US" altLang="zh-CN" sz="1400" i="1">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log</m:t>
                                  </m:r>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𝑗</m:t>
                                      </m:r>
                                    </m:sub>
                                  </m:sSub>
                                  <m:r>
                                    <a:rPr lang="en-US" altLang="zh-CN" sz="1400">
                                      <a:solidFill>
                                        <a:schemeClr val="bg1"/>
                                      </a:solidFill>
                                      <a:latin typeface="Cambria Math" panose="02040503050406030204" pitchFamily="18" charset="0"/>
                                    </a:rPr>
                                    <m:t>)</m:t>
                                  </m:r>
                                </m:e>
                              </m:d>
                            </m:e>
                            <m:sub>
                              <m:r>
                                <a:rPr lang="en-US" altLang="zh-CN" sz="1400" i="1">
                                  <a:solidFill>
                                    <a:schemeClr val="bg1"/>
                                  </a:solidFill>
                                  <a:latin typeface="Cambria Math" panose="02040503050406030204" pitchFamily="18" charset="0"/>
                                </a:rPr>
                                <m:t>𝐹</m:t>
                              </m:r>
                            </m:sub>
                            <m:sup>
                              <m:r>
                                <a:rPr lang="en-US" altLang="zh-CN" sz="1400">
                                  <a:solidFill>
                                    <a:schemeClr val="bg1"/>
                                  </a:solidFill>
                                  <a:latin typeface="Cambria Math" panose="02040503050406030204" pitchFamily="18" charset="0"/>
                                </a:rPr>
                                <m:t>2</m:t>
                              </m:r>
                            </m:sup>
                          </m:sSubSup>
                        </m:e>
                      </m:nary>
                    </m:oMath>
                  </m:oMathPara>
                </a14:m>
                <a:endParaRPr lang="zh-CN" altLang="en-US" sz="1400" dirty="0">
                  <a:solidFill>
                    <a:schemeClr val="bg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4463995" y="2431309"/>
                <a:ext cx="2979072" cy="642612"/>
              </a:xfrm>
              <a:prstGeom prst="rect">
                <a:avLst/>
              </a:prstGeom>
              <a:blipFill>
                <a:blip r:embed="rId7"/>
                <a:stretch>
                  <a:fillRect t="-111429" b="-156190"/>
                </a:stretch>
              </a:blipFill>
            </p:spPr>
            <p:txBody>
              <a:bodyPr/>
              <a:lstStyle/>
              <a:p>
                <a:r>
                  <a:rPr lang="zh-CN" altLang="en-US">
                    <a:noFill/>
                  </a:rPr>
                  <a:t> </a:t>
                </a:r>
              </a:p>
            </p:txBody>
          </p:sp>
        </mc:Fallback>
      </mc:AlternateContent>
      <p:sp>
        <p:nvSpPr>
          <p:cNvPr id="42" name="文本框 41"/>
          <p:cNvSpPr txBox="1"/>
          <p:nvPr/>
        </p:nvSpPr>
        <p:spPr>
          <a:xfrm>
            <a:off x="8786795" y="2349609"/>
            <a:ext cx="2838449" cy="523220"/>
          </a:xfrm>
          <a:prstGeom prst="rect">
            <a:avLst/>
          </a:prstGeom>
          <a:noFill/>
        </p:spPr>
        <p:txBody>
          <a:bodyPr wrap="square" rtlCol="0">
            <a:spAutoFit/>
          </a:bodyPr>
          <a:lstStyle/>
          <a:p>
            <a:r>
              <a:rPr lang="zh-CN" altLang="en-US" sz="1400" dirty="0" smtClean="0">
                <a:solidFill>
                  <a:schemeClr val="bg1"/>
                </a:solidFill>
              </a:rPr>
              <a:t>最大化类间距离度量之和，最小化全局表示误差。</a:t>
            </a:r>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43" name="文本框 42"/>
              <p:cNvSpPr txBox="1"/>
              <p:nvPr/>
            </p:nvSpPr>
            <p:spPr>
              <a:xfrm>
                <a:off x="8599823" y="2963271"/>
                <a:ext cx="2979072" cy="9375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400" i="1" smtClean="0">
                              <a:solidFill>
                                <a:schemeClr val="bg1"/>
                              </a:solidFill>
                              <a:latin typeface="Cambria Math" panose="02040503050406030204" pitchFamily="18" charset="0"/>
                            </a:rPr>
                          </m:ctrlPr>
                        </m:dPr>
                        <m:e>
                          <m:eqArr>
                            <m:eqArrPr>
                              <m:ctrlPr>
                                <a:rPr lang="zh-CN" altLang="zh-CN" sz="1400" i="1">
                                  <a:solidFill>
                                    <a:schemeClr val="bg1"/>
                                  </a:solidFill>
                                  <a:latin typeface="Cambria Math" panose="02040503050406030204" pitchFamily="18" charset="0"/>
                                </a:rPr>
                              </m:ctrlPr>
                            </m:eqArr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max</m:t>
                                  </m:r>
                                </m:fName>
                                <m:e>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𝑡𝑟</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𝐴</m:t>
                                      </m:r>
                                    </m:e>
                                    <m:sup>
                                      <m:r>
                                        <a:rPr lang="en-US" altLang="zh-CN" sz="1400" i="1">
                                          <a:solidFill>
                                            <a:schemeClr val="bg1"/>
                                          </a:solidFill>
                                          <a:latin typeface="Cambria Math" panose="02040503050406030204" pitchFamily="18" charset="0"/>
                                        </a:rPr>
                                        <m:t>𝑇</m:t>
                                      </m:r>
                                    </m:sup>
                                  </m:sSup>
                                  <m:nary>
                                    <m:naryPr>
                                      <m:chr m:val="∑"/>
                                      <m:limLoc m:val="undOvr"/>
                                      <m:supHide m:val="on"/>
                                      <m:ctrlPr>
                                        <a:rPr lang="zh-CN" altLang="zh-CN" sz="1400" i="1">
                                          <a:solidFill>
                                            <a:schemeClr val="bg1"/>
                                          </a:solidFill>
                                          <a:latin typeface="Cambria Math" panose="02040503050406030204" pitchFamily="18" charset="0"/>
                                        </a:rPr>
                                      </m:ctrlPr>
                                    </m:naryPr>
                                    <m:sub>
                                      <m:r>
                                        <a:rPr lang="en-US" altLang="zh-CN" sz="1400" i="1">
                                          <a:solidFill>
                                            <a:schemeClr val="bg1"/>
                                          </a:solidFill>
                                          <a:latin typeface="Cambria Math" panose="02040503050406030204" pitchFamily="18" charset="0"/>
                                        </a:rPr>
                                        <m:t>𝑖</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𝑗</m:t>
                                      </m:r>
                                    </m:sub>
                                    <m:sup/>
                                    <m:e>
                                      <m:sSubSup>
                                        <m:sSubSupPr>
                                          <m:ctrlPr>
                                            <a:rPr lang="zh-CN" altLang="zh-CN" sz="1400" i="1">
                                              <a:solidFill>
                                                <a:schemeClr val="bg1"/>
                                              </a:solidFill>
                                              <a:latin typeface="Cambria Math" panose="02040503050406030204" pitchFamily="18" charset="0"/>
                                            </a:rPr>
                                          </m:ctrlPr>
                                        </m:sSubSupPr>
                                        <m:e>
                                          <m:d>
                                            <m:dPr>
                                              <m:begChr m:val="‖"/>
                                              <m:endChr m:val="‖"/>
                                              <m:ctrlPr>
                                                <a:rPr lang="zh-CN" altLang="zh-CN" sz="1400" i="1">
                                                  <a:solidFill>
                                                    <a:schemeClr val="bg1"/>
                                                  </a:solidFill>
                                                  <a:latin typeface="Cambria Math" panose="02040503050406030204" pitchFamily="18" charset="0"/>
                                                </a:rPr>
                                              </m:ctrlPr>
                                            </m:d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log</m:t>
                                                  </m:r>
                                                </m:fName>
                                                <m:e>
                                                  <m:d>
                                                    <m:dPr>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𝑖</m:t>
                                                          </m:r>
                                                        </m:sub>
                                                      </m:sSub>
                                                    </m:e>
                                                  </m:d>
                                                </m:e>
                                              </m:func>
                                              <m:r>
                                                <a:rPr lang="en-US" altLang="zh-CN" sz="1400" i="1">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log</m:t>
                                              </m:r>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𝑗</m:t>
                                                  </m:r>
                                                </m:sub>
                                              </m:sSub>
                                              <m:r>
                                                <a:rPr lang="en-US" altLang="zh-CN" sz="1400">
                                                  <a:solidFill>
                                                    <a:schemeClr val="bg1"/>
                                                  </a:solidFill>
                                                  <a:latin typeface="Cambria Math" panose="02040503050406030204" pitchFamily="18" charset="0"/>
                                                </a:rPr>
                                                <m:t>)</m:t>
                                              </m:r>
                                            </m:e>
                                          </m:d>
                                        </m:e>
                                        <m:sub>
                                          <m:r>
                                            <a:rPr lang="en-US" altLang="zh-CN" sz="1400" i="1">
                                              <a:solidFill>
                                                <a:schemeClr val="bg1"/>
                                              </a:solidFill>
                                              <a:latin typeface="Cambria Math" panose="02040503050406030204" pitchFamily="18" charset="0"/>
                                            </a:rPr>
                                            <m:t>𝐹</m:t>
                                          </m:r>
                                        </m:sub>
                                        <m:sup>
                                          <m:r>
                                            <a:rPr lang="en-US" altLang="zh-CN" sz="1400">
                                              <a:solidFill>
                                                <a:schemeClr val="bg1"/>
                                              </a:solidFill>
                                              <a:latin typeface="Cambria Math" panose="02040503050406030204" pitchFamily="18" charset="0"/>
                                            </a:rPr>
                                            <m:t>2</m:t>
                                          </m:r>
                                        </m:sup>
                                      </m:sSubSup>
                                      <m:r>
                                        <a:rPr lang="en-US" altLang="zh-CN" sz="1400" i="1">
                                          <a:solidFill>
                                            <a:schemeClr val="bg1"/>
                                          </a:solidFill>
                                          <a:latin typeface="Cambria Math" panose="02040503050406030204" pitchFamily="18" charset="0"/>
                                        </a:rPr>
                                        <m:t>𝐴</m:t>
                                      </m:r>
                                      <m:r>
                                        <a:rPr lang="en-US" altLang="zh-CN" sz="1400">
                                          <a:solidFill>
                                            <a:schemeClr val="bg1"/>
                                          </a:solidFill>
                                          <a:latin typeface="Cambria Math" panose="02040503050406030204" pitchFamily="18" charset="0"/>
                                        </a:rPr>
                                        <m:t>}</m:t>
                                      </m:r>
                                    </m:e>
                                  </m:nary>
                                </m:e>
                              </m:func>
                            </m:e>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min</m:t>
                                  </m:r>
                                </m:fName>
                                <m:e>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𝑡𝑟</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𝐴</m:t>
                                      </m:r>
                                    </m:e>
                                    <m:sup>
                                      <m:r>
                                        <a:rPr lang="en-US" altLang="zh-CN" sz="1400" i="1">
                                          <a:solidFill>
                                            <a:schemeClr val="bg1"/>
                                          </a:solidFill>
                                          <a:latin typeface="Cambria Math" panose="02040503050406030204" pitchFamily="18" charset="0"/>
                                        </a:rPr>
                                        <m:t>𝑇</m:t>
                                      </m:r>
                                    </m:sup>
                                  </m:sSup>
                                  <m:r>
                                    <a:rPr lang="en-US" altLang="zh-CN" sz="1400" i="1">
                                      <a:solidFill>
                                        <a:schemeClr val="bg1"/>
                                      </a:solidFill>
                                      <a:latin typeface="Cambria Math" panose="02040503050406030204" pitchFamily="18" charset="0"/>
                                    </a:rPr>
                                    <m:t>𝑋</m:t>
                                  </m:r>
                                  <m:r>
                                    <a:rPr lang="en-US" altLang="zh-CN" sz="1400">
                                      <a:solidFill>
                                        <a:schemeClr val="bg1"/>
                                      </a:solidFill>
                                      <a:latin typeface="Cambria Math" panose="02040503050406030204" pitchFamily="18" charset="0"/>
                                    </a:rPr>
                                    <m:t>(</m:t>
                                  </m:r>
                                </m:e>
                              </m:func>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𝐼</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𝑡</m:t>
                                  </m:r>
                                </m:sub>
                              </m:sSub>
                              <m:r>
                                <a:rPr lang="en-US" altLang="zh-CN" sz="1400">
                                  <a:solidFill>
                                    <a:schemeClr val="bg1"/>
                                  </a:solidFill>
                                  <a:latin typeface="Cambria Math" panose="02040503050406030204" pitchFamily="18" charset="0"/>
                                </a:rPr>
                                <m:t>)</m:t>
                              </m:r>
                              <m:sSup>
                                <m:sSupPr>
                                  <m:ctrlPr>
                                    <a:rPr lang="zh-CN" altLang="zh-CN" sz="1400" i="1">
                                      <a:solidFill>
                                        <a:schemeClr val="bg1"/>
                                      </a:solidFill>
                                      <a:latin typeface="Cambria Math" panose="02040503050406030204" pitchFamily="18" charset="0"/>
                                    </a:rPr>
                                  </m:ctrlPr>
                                </m:sSupPr>
                                <m:e>
                                  <m:d>
                                    <m:dPr>
                                      <m:ctrlPr>
                                        <a:rPr lang="zh-CN" altLang="zh-CN" sz="1400" i="1">
                                          <a:solidFill>
                                            <a:schemeClr val="bg1"/>
                                          </a:solidFill>
                                          <a:latin typeface="Cambria Math" panose="02040503050406030204" pitchFamily="18" charset="0"/>
                                        </a:rPr>
                                      </m:ctrlPr>
                                    </m:dPr>
                                    <m:e>
                                      <m:r>
                                        <a:rPr lang="en-US" altLang="zh-CN" sz="1400" i="1">
                                          <a:solidFill>
                                            <a:schemeClr val="bg1"/>
                                          </a:solidFill>
                                          <a:latin typeface="Cambria Math" panose="02040503050406030204" pitchFamily="18" charset="0"/>
                                        </a:rPr>
                                        <m:t>𝐼</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𝑡</m:t>
                                          </m:r>
                                        </m:sub>
                                      </m:sSub>
                                    </m:e>
                                  </m:d>
                                </m:e>
                                <m:sup>
                                  <m:r>
                                    <a:rPr lang="en-US" altLang="zh-CN" sz="1400" i="1">
                                      <a:solidFill>
                                        <a:schemeClr val="bg1"/>
                                      </a:solidFill>
                                      <a:latin typeface="Cambria Math" panose="02040503050406030204" pitchFamily="18" charset="0"/>
                                    </a:rPr>
                                    <m:t>𝑇</m:t>
                                  </m:r>
                                </m:sup>
                              </m:sSup>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𝑋</m:t>
                                  </m:r>
                                </m:e>
                                <m:sup>
                                  <m:r>
                                    <a:rPr lang="en-US" altLang="zh-CN" sz="1400" i="1">
                                      <a:solidFill>
                                        <a:schemeClr val="bg1"/>
                                      </a:solidFill>
                                      <a:latin typeface="Cambria Math" panose="02040503050406030204" pitchFamily="18" charset="0"/>
                                    </a:rPr>
                                    <m:t>𝑇</m:t>
                                  </m:r>
                                </m:sup>
                              </m:sSup>
                              <m:r>
                                <a:rPr lang="en-US" altLang="zh-CN" sz="1400" i="1">
                                  <a:solidFill>
                                    <a:schemeClr val="bg1"/>
                                  </a:solidFill>
                                  <a:latin typeface="Cambria Math" panose="02040503050406030204" pitchFamily="18" charset="0"/>
                                </a:rPr>
                                <m:t>𝐴</m:t>
                              </m:r>
                              <m:r>
                                <a:rPr lang="en-US" altLang="zh-CN" sz="1400">
                                  <a:solidFill>
                                    <a:schemeClr val="bg1"/>
                                  </a:solidFill>
                                  <a:latin typeface="Cambria Math" panose="02040503050406030204" pitchFamily="18" charset="0"/>
                                </a:rPr>
                                <m:t>}</m:t>
                              </m:r>
                            </m:e>
                          </m:eqArr>
                        </m:e>
                      </m:d>
                    </m:oMath>
                  </m:oMathPara>
                </a14:m>
                <a:endParaRPr lang="zh-CN" altLang="en-US" sz="1400" dirty="0">
                  <a:solidFill>
                    <a:schemeClr val="bg1"/>
                  </a:solidFill>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8599823" y="2963271"/>
                <a:ext cx="2979072" cy="937501"/>
              </a:xfrm>
              <a:prstGeom prst="rect">
                <a:avLst/>
              </a:prstGeom>
              <a:blipFill>
                <a:blip r:embed="rId8"/>
                <a:stretch>
                  <a:fillRect r="-3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8553431" y="4326515"/>
                <a:ext cx="3305175" cy="916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400" i="1" smtClean="0">
                              <a:solidFill>
                                <a:schemeClr val="bg1"/>
                              </a:solidFill>
                              <a:latin typeface="Cambria Math" panose="02040503050406030204" pitchFamily="18" charset="0"/>
                            </a:rPr>
                          </m:ctrlPr>
                        </m:dPr>
                        <m:e>
                          <m:eqArr>
                            <m:eqArrPr>
                              <m:ctrlPr>
                                <a:rPr lang="zh-CN" altLang="zh-CN" sz="1400" i="1">
                                  <a:solidFill>
                                    <a:schemeClr val="bg1"/>
                                  </a:solidFill>
                                  <a:latin typeface="Cambria Math" panose="02040503050406030204" pitchFamily="18" charset="0"/>
                                </a:rPr>
                              </m:ctrlPr>
                            </m:eqArr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max</m:t>
                                  </m:r>
                                </m:fName>
                                <m:e>
                                  <m:f>
                                    <m:fPr>
                                      <m:ctrlPr>
                                        <a:rPr lang="zh-CN" altLang="zh-CN" sz="1400" i="1">
                                          <a:solidFill>
                                            <a:schemeClr val="bg1"/>
                                          </a:solidFill>
                                          <a:latin typeface="Cambria Math" panose="02040503050406030204" pitchFamily="18" charset="0"/>
                                        </a:rPr>
                                      </m:ctrlPr>
                                    </m:fPr>
                                    <m:num>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𝑡𝑟</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𝐴</m:t>
                                          </m:r>
                                        </m:e>
                                        <m:sup>
                                          <m:r>
                                            <a:rPr lang="en-US" altLang="zh-CN" sz="1400" i="1">
                                              <a:solidFill>
                                                <a:schemeClr val="bg1"/>
                                              </a:solidFill>
                                              <a:latin typeface="Cambria Math" panose="02040503050406030204" pitchFamily="18" charset="0"/>
                                            </a:rPr>
                                            <m:t>𝑇</m:t>
                                          </m:r>
                                        </m:sup>
                                      </m:sSup>
                                      <m:nary>
                                        <m:naryPr>
                                          <m:chr m:val="∑"/>
                                          <m:limLoc m:val="undOvr"/>
                                          <m:supHide m:val="on"/>
                                          <m:ctrlPr>
                                            <a:rPr lang="zh-CN" altLang="zh-CN" sz="1400" i="1">
                                              <a:solidFill>
                                                <a:schemeClr val="bg1"/>
                                              </a:solidFill>
                                              <a:latin typeface="Cambria Math" panose="02040503050406030204" pitchFamily="18" charset="0"/>
                                            </a:rPr>
                                          </m:ctrlPr>
                                        </m:naryPr>
                                        <m:sub>
                                          <m:r>
                                            <a:rPr lang="en-US" altLang="zh-CN" sz="1400" i="1">
                                              <a:solidFill>
                                                <a:schemeClr val="bg1"/>
                                              </a:solidFill>
                                              <a:latin typeface="Cambria Math" panose="02040503050406030204" pitchFamily="18" charset="0"/>
                                            </a:rPr>
                                            <m:t>𝑖</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𝑗</m:t>
                                          </m:r>
                                        </m:sub>
                                        <m:sup/>
                                        <m:e>
                                          <m:sSubSup>
                                            <m:sSubSupPr>
                                              <m:ctrlPr>
                                                <a:rPr lang="zh-CN" altLang="zh-CN" sz="1400" i="1">
                                                  <a:solidFill>
                                                    <a:schemeClr val="bg1"/>
                                                  </a:solidFill>
                                                  <a:latin typeface="Cambria Math" panose="02040503050406030204" pitchFamily="18" charset="0"/>
                                                </a:rPr>
                                              </m:ctrlPr>
                                            </m:sSubSupPr>
                                            <m:e>
                                              <m:d>
                                                <m:dPr>
                                                  <m:begChr m:val="‖"/>
                                                  <m:endChr m:val="‖"/>
                                                  <m:ctrlPr>
                                                    <a:rPr lang="zh-CN" altLang="zh-CN" sz="1400" i="1">
                                                      <a:solidFill>
                                                        <a:schemeClr val="bg1"/>
                                                      </a:solidFill>
                                                      <a:latin typeface="Cambria Math" panose="02040503050406030204" pitchFamily="18" charset="0"/>
                                                    </a:rPr>
                                                  </m:ctrlPr>
                                                </m:dPr>
                                                <m:e>
                                                  <m:func>
                                                    <m:funcPr>
                                                      <m:ctrlPr>
                                                        <a:rPr lang="zh-CN" altLang="zh-CN" sz="1400" i="1">
                                                          <a:solidFill>
                                                            <a:schemeClr val="bg1"/>
                                                          </a:solidFill>
                                                          <a:latin typeface="Cambria Math" panose="02040503050406030204" pitchFamily="18" charset="0"/>
                                                        </a:rPr>
                                                      </m:ctrlPr>
                                                    </m:funcPr>
                                                    <m:fName>
                                                      <m:r>
                                                        <m:rPr>
                                                          <m:sty m:val="p"/>
                                                        </m:rPr>
                                                        <a:rPr lang="en-US" altLang="zh-CN" sz="1400">
                                                          <a:solidFill>
                                                            <a:schemeClr val="bg1"/>
                                                          </a:solidFill>
                                                          <a:latin typeface="Cambria Math" panose="02040503050406030204" pitchFamily="18" charset="0"/>
                                                        </a:rPr>
                                                        <m:t>log</m:t>
                                                      </m:r>
                                                    </m:fName>
                                                    <m:e>
                                                      <m:d>
                                                        <m:dPr>
                                                          <m:ctrlPr>
                                                            <a:rPr lang="zh-CN" altLang="zh-CN" sz="1400" i="1">
                                                              <a:solidFill>
                                                                <a:schemeClr val="bg1"/>
                                                              </a:solidFill>
                                                              <a:latin typeface="Cambria Math" panose="02040503050406030204" pitchFamily="18" charset="0"/>
                                                            </a:rPr>
                                                          </m:ctrlPr>
                                                        </m:dPr>
                                                        <m:e>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𝑖</m:t>
                                                              </m:r>
                                                            </m:sub>
                                                          </m:sSub>
                                                        </m:e>
                                                      </m:d>
                                                    </m:e>
                                                  </m:func>
                                                  <m:r>
                                                    <a:rPr lang="en-US" altLang="zh-CN" sz="1400" i="1">
                                                      <a:solidFill>
                                                        <a:schemeClr val="bg1"/>
                                                      </a:solidFill>
                                                      <a:latin typeface="Cambria Math" panose="02040503050406030204" pitchFamily="18" charset="0"/>
                                                    </a:rPr>
                                                    <m:t>−</m:t>
                                                  </m:r>
                                                  <m:r>
                                                    <m:rPr>
                                                      <m:sty m:val="p"/>
                                                    </m:rPr>
                                                    <a:rPr lang="en-US" altLang="zh-CN" sz="1400">
                                                      <a:solidFill>
                                                        <a:schemeClr val="bg1"/>
                                                      </a:solidFill>
                                                      <a:latin typeface="Cambria Math" panose="02040503050406030204" pitchFamily="18" charset="0"/>
                                                    </a:rPr>
                                                    <m:t>log</m:t>
                                                  </m:r>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𝑗</m:t>
                                                      </m:r>
                                                    </m:sub>
                                                  </m:sSub>
                                                  <m:r>
                                                    <a:rPr lang="en-US" altLang="zh-CN" sz="1400">
                                                      <a:solidFill>
                                                        <a:schemeClr val="bg1"/>
                                                      </a:solidFill>
                                                      <a:latin typeface="Cambria Math" panose="02040503050406030204" pitchFamily="18" charset="0"/>
                                                    </a:rPr>
                                                    <m:t>)</m:t>
                                                  </m:r>
                                                </m:e>
                                              </m:d>
                                            </m:e>
                                            <m:sub>
                                              <m:r>
                                                <a:rPr lang="en-US" altLang="zh-CN" sz="1400" i="1">
                                                  <a:solidFill>
                                                    <a:schemeClr val="bg1"/>
                                                  </a:solidFill>
                                                  <a:latin typeface="Cambria Math" panose="02040503050406030204" pitchFamily="18" charset="0"/>
                                                </a:rPr>
                                                <m:t>𝐹</m:t>
                                              </m:r>
                                            </m:sub>
                                            <m:sup>
                                              <m:r>
                                                <a:rPr lang="en-US" altLang="zh-CN" sz="1400">
                                                  <a:solidFill>
                                                    <a:schemeClr val="bg1"/>
                                                  </a:solidFill>
                                                  <a:latin typeface="Cambria Math" panose="02040503050406030204" pitchFamily="18" charset="0"/>
                                                </a:rPr>
                                                <m:t>2</m:t>
                                              </m:r>
                                            </m:sup>
                                          </m:sSubSup>
                                          <m:r>
                                            <a:rPr lang="en-US" altLang="zh-CN" sz="1400" i="1">
                                              <a:solidFill>
                                                <a:schemeClr val="bg1"/>
                                              </a:solidFill>
                                              <a:latin typeface="Cambria Math" panose="02040503050406030204" pitchFamily="18" charset="0"/>
                                            </a:rPr>
                                            <m:t>𝐴</m:t>
                                          </m:r>
                                          <m:r>
                                            <a:rPr lang="en-US" altLang="zh-CN" sz="1400">
                                              <a:solidFill>
                                                <a:schemeClr val="bg1"/>
                                              </a:solidFill>
                                              <a:latin typeface="Cambria Math" panose="02040503050406030204" pitchFamily="18" charset="0"/>
                                            </a:rPr>
                                            <m:t>}</m:t>
                                          </m:r>
                                        </m:e>
                                      </m:nary>
                                    </m:num>
                                    <m:den>
                                      <m:r>
                                        <a:rPr lang="en-US" altLang="zh-CN" sz="1400" i="1">
                                          <a:solidFill>
                                            <a:schemeClr val="bg1"/>
                                          </a:solidFill>
                                          <a:latin typeface="Cambria Math" panose="02040503050406030204" pitchFamily="18" charset="0"/>
                                        </a:rPr>
                                        <m:t>𝑡𝑟</m:t>
                                      </m:r>
                                      <m:r>
                                        <a:rPr lang="en-US" altLang="zh-CN" sz="1400">
                                          <a:solidFill>
                                            <a:schemeClr val="bg1"/>
                                          </a:solidFill>
                                          <a:latin typeface="Cambria Math" panose="02040503050406030204" pitchFamily="18" charset="0"/>
                                        </a:rPr>
                                        <m:t>{</m:t>
                                      </m:r>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𝐴</m:t>
                                          </m:r>
                                        </m:e>
                                        <m:sup>
                                          <m:r>
                                            <a:rPr lang="en-US" altLang="zh-CN" sz="1400" i="1">
                                              <a:solidFill>
                                                <a:schemeClr val="bg1"/>
                                              </a:solidFill>
                                              <a:latin typeface="Cambria Math" panose="02040503050406030204" pitchFamily="18" charset="0"/>
                                            </a:rPr>
                                            <m:t>𝑇</m:t>
                                          </m:r>
                                        </m:sup>
                                      </m:sSup>
                                      <m:r>
                                        <a:rPr lang="en-US" altLang="zh-CN" sz="1400" i="1">
                                          <a:solidFill>
                                            <a:schemeClr val="bg1"/>
                                          </a:solidFill>
                                          <a:latin typeface="Cambria Math" panose="02040503050406030204" pitchFamily="18" charset="0"/>
                                        </a:rPr>
                                        <m:t>𝑋</m:t>
                                      </m:r>
                                      <m:d>
                                        <m:dPr>
                                          <m:ctrlPr>
                                            <a:rPr lang="zh-CN" altLang="zh-CN" sz="1400" i="1">
                                              <a:solidFill>
                                                <a:schemeClr val="bg1"/>
                                              </a:solidFill>
                                              <a:latin typeface="Cambria Math" panose="02040503050406030204" pitchFamily="18" charset="0"/>
                                            </a:rPr>
                                          </m:ctrlPr>
                                        </m:dPr>
                                        <m:e>
                                          <m:r>
                                            <a:rPr lang="en-US" altLang="zh-CN" sz="1400" i="1">
                                              <a:solidFill>
                                                <a:schemeClr val="bg1"/>
                                              </a:solidFill>
                                              <a:latin typeface="Cambria Math" panose="02040503050406030204" pitchFamily="18" charset="0"/>
                                            </a:rPr>
                                            <m:t>𝐼</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𝑡</m:t>
                                              </m:r>
                                            </m:sub>
                                          </m:sSub>
                                        </m:e>
                                      </m:d>
                                      <m:sSup>
                                        <m:sSupPr>
                                          <m:ctrlPr>
                                            <a:rPr lang="zh-CN" altLang="zh-CN" sz="1400" i="1">
                                              <a:solidFill>
                                                <a:schemeClr val="bg1"/>
                                              </a:solidFill>
                                              <a:latin typeface="Cambria Math" panose="02040503050406030204" pitchFamily="18" charset="0"/>
                                            </a:rPr>
                                          </m:ctrlPr>
                                        </m:sSupPr>
                                        <m:e>
                                          <m:d>
                                            <m:dPr>
                                              <m:ctrlPr>
                                                <a:rPr lang="zh-CN" altLang="zh-CN" sz="1400" i="1">
                                                  <a:solidFill>
                                                    <a:schemeClr val="bg1"/>
                                                  </a:solidFill>
                                                  <a:latin typeface="Cambria Math" panose="02040503050406030204" pitchFamily="18" charset="0"/>
                                                </a:rPr>
                                              </m:ctrlPr>
                                            </m:dPr>
                                            <m:e>
                                              <m:r>
                                                <a:rPr lang="en-US" altLang="zh-CN" sz="1400" i="1">
                                                  <a:solidFill>
                                                    <a:schemeClr val="bg1"/>
                                                  </a:solidFill>
                                                  <a:latin typeface="Cambria Math" panose="02040503050406030204" pitchFamily="18" charset="0"/>
                                                </a:rPr>
                                                <m:t>𝐼</m:t>
                                              </m:r>
                                              <m:r>
                                                <a:rPr lang="en-US" altLang="zh-CN" sz="1400" i="1">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𝑊</m:t>
                                                  </m:r>
                                                </m:e>
                                                <m:sub>
                                                  <m:r>
                                                    <a:rPr lang="en-US" altLang="zh-CN" sz="1400" i="1">
                                                      <a:solidFill>
                                                        <a:schemeClr val="bg1"/>
                                                      </a:solidFill>
                                                      <a:latin typeface="Cambria Math" panose="02040503050406030204" pitchFamily="18" charset="0"/>
                                                    </a:rPr>
                                                    <m:t>𝑡</m:t>
                                                  </m:r>
                                                </m:sub>
                                              </m:sSub>
                                            </m:e>
                                          </m:d>
                                        </m:e>
                                        <m:sup>
                                          <m:r>
                                            <a:rPr lang="en-US" altLang="zh-CN" sz="1400" i="1">
                                              <a:solidFill>
                                                <a:schemeClr val="bg1"/>
                                              </a:solidFill>
                                              <a:latin typeface="Cambria Math" panose="02040503050406030204" pitchFamily="18" charset="0"/>
                                            </a:rPr>
                                            <m:t>𝑇</m:t>
                                          </m:r>
                                        </m:sup>
                                      </m:sSup>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𝑋</m:t>
                                          </m:r>
                                        </m:e>
                                        <m:sup>
                                          <m:r>
                                            <a:rPr lang="en-US" altLang="zh-CN" sz="1400" i="1">
                                              <a:solidFill>
                                                <a:schemeClr val="bg1"/>
                                              </a:solidFill>
                                              <a:latin typeface="Cambria Math" panose="02040503050406030204" pitchFamily="18" charset="0"/>
                                            </a:rPr>
                                            <m:t>𝑇</m:t>
                                          </m:r>
                                        </m:sup>
                                      </m:sSup>
                                      <m:r>
                                        <a:rPr lang="en-US" altLang="zh-CN" sz="1400">
                                          <a:solidFill>
                                            <a:schemeClr val="bg1"/>
                                          </a:solidFill>
                                          <a:latin typeface="Cambria Math" panose="02040503050406030204" pitchFamily="18" charset="0"/>
                                        </a:rPr>
                                        <m:t>}</m:t>
                                      </m:r>
                                    </m:den>
                                  </m:f>
                                </m:e>
                              </m:func>
                            </m:e>
                            <m:e>
                              <m:r>
                                <a:rPr lang="en-US" altLang="zh-CN" sz="1400" i="1">
                                  <a:solidFill>
                                    <a:schemeClr val="bg1"/>
                                  </a:solidFill>
                                  <a:latin typeface="Cambria Math" panose="02040503050406030204" pitchFamily="18" charset="0"/>
                                </a:rPr>
                                <m:t>𝑠</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𝑡</m:t>
                              </m:r>
                              <m:r>
                                <a:rPr lang="en-US" altLang="zh-CN" sz="1400">
                                  <a:solidFill>
                                    <a:schemeClr val="bg1"/>
                                  </a:solidFill>
                                  <a:latin typeface="Cambria Math" panose="02040503050406030204" pitchFamily="18" charset="0"/>
                                </a:rPr>
                                <m:t>.  </m:t>
                              </m:r>
                              <m:sSup>
                                <m:sSupPr>
                                  <m:ctrlPr>
                                    <a:rPr lang="zh-CN" altLang="zh-CN" sz="1400" i="1">
                                      <a:solidFill>
                                        <a:schemeClr val="bg1"/>
                                      </a:solidFill>
                                      <a:latin typeface="Cambria Math" panose="02040503050406030204" pitchFamily="18" charset="0"/>
                                    </a:rPr>
                                  </m:ctrlPr>
                                </m:sSupPr>
                                <m:e>
                                  <m:r>
                                    <a:rPr lang="en-US" altLang="zh-CN" sz="1400" i="1">
                                      <a:solidFill>
                                        <a:schemeClr val="bg1"/>
                                      </a:solidFill>
                                      <a:latin typeface="Cambria Math" panose="02040503050406030204" pitchFamily="18" charset="0"/>
                                    </a:rPr>
                                    <m:t>𝐴</m:t>
                                  </m:r>
                                </m:e>
                                <m:sup>
                                  <m:r>
                                    <a:rPr lang="en-US" altLang="zh-CN" sz="1400" i="1">
                                      <a:solidFill>
                                        <a:schemeClr val="bg1"/>
                                      </a:solidFill>
                                      <a:latin typeface="Cambria Math" panose="02040503050406030204" pitchFamily="18" charset="0"/>
                                    </a:rPr>
                                    <m:t>𝑇</m:t>
                                  </m:r>
                                </m:sup>
                              </m:sSup>
                              <m:r>
                                <a:rPr lang="en-US" altLang="zh-CN" sz="1400" i="1">
                                  <a:solidFill>
                                    <a:schemeClr val="bg1"/>
                                  </a:solidFill>
                                  <a:latin typeface="Cambria Math" panose="02040503050406030204" pitchFamily="18" charset="0"/>
                                </a:rPr>
                                <m:t>𝐴</m:t>
                              </m:r>
                              <m:r>
                                <a:rPr lang="en-US" altLang="zh-CN" sz="140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𝐼</m:t>
                              </m:r>
                            </m:e>
                          </m:eqArr>
                        </m:e>
                      </m:d>
                    </m:oMath>
                  </m:oMathPara>
                </a14:m>
                <a:endParaRPr lang="zh-CN" altLang="en-US" sz="1400" dirty="0">
                  <a:solidFill>
                    <a:schemeClr val="bg1"/>
                  </a:solidFill>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8553431" y="4326515"/>
                <a:ext cx="3305175" cy="91608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8646172" y="5812501"/>
                <a:ext cx="297907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solidFill>
                            <a:schemeClr val="bg1"/>
                          </a:solidFill>
                          <a:latin typeface="Cambria Math" panose="02040503050406030204" pitchFamily="18" charset="0"/>
                        </a:rPr>
                        <m:t>𝐷</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𝐴</m:t>
                          </m:r>
                        </m:e>
                        <m:sub>
                          <m:r>
                            <a:rPr lang="en-US" altLang="zh-CN" sz="1400" i="1">
                              <a:solidFill>
                                <a:schemeClr val="bg1"/>
                              </a:solidFill>
                              <a:latin typeface="Cambria Math" panose="02040503050406030204" pitchFamily="18" charset="0"/>
                            </a:rPr>
                            <m:t>𝑖</m:t>
                          </m:r>
                        </m:sub>
                      </m:sSub>
                      <m:r>
                        <a:rPr lang="en-US" altLang="zh-CN" sz="1400">
                          <a:solidFill>
                            <a:schemeClr val="bg1"/>
                          </a:solidFill>
                          <a:latin typeface="Cambria Math" panose="02040503050406030204" pitchFamily="18" charset="0"/>
                        </a:rPr>
                        <m:t>=</m:t>
                      </m:r>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𝜆</m:t>
                          </m:r>
                        </m:e>
                        <m:sub>
                          <m:r>
                            <a:rPr lang="en-US" altLang="zh-CN" sz="1400" i="1">
                              <a:solidFill>
                                <a:schemeClr val="bg1"/>
                              </a:solidFill>
                              <a:latin typeface="Cambria Math" panose="02040503050406030204" pitchFamily="18" charset="0"/>
                            </a:rPr>
                            <m:t>𝑖</m:t>
                          </m:r>
                        </m:sub>
                      </m:sSub>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𝑆</m:t>
                          </m:r>
                        </m:e>
                        <m:sub>
                          <m:r>
                            <a:rPr lang="en-US" altLang="zh-CN" sz="1400" i="1">
                              <a:solidFill>
                                <a:schemeClr val="bg1"/>
                              </a:solidFill>
                              <a:latin typeface="Cambria Math" panose="02040503050406030204" pitchFamily="18" charset="0"/>
                            </a:rPr>
                            <m:t>𝑡</m:t>
                          </m:r>
                        </m:sub>
                      </m:sSub>
                      <m:sSub>
                        <m:sSubPr>
                          <m:ctrlPr>
                            <a:rPr lang="zh-CN"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𝐴</m:t>
                          </m:r>
                        </m:e>
                        <m:sub>
                          <m:r>
                            <a:rPr lang="en-US" altLang="zh-CN" sz="1400" i="1">
                              <a:solidFill>
                                <a:schemeClr val="bg1"/>
                              </a:solidFill>
                              <a:latin typeface="Cambria Math" panose="02040503050406030204" pitchFamily="18" charset="0"/>
                            </a:rPr>
                            <m:t>𝑖</m:t>
                          </m:r>
                        </m:sub>
                      </m:sSub>
                    </m:oMath>
                  </m:oMathPara>
                </a14:m>
                <a:endParaRPr lang="zh-CN" altLang="en-US" sz="1400" dirty="0">
                  <a:solidFill>
                    <a:schemeClr val="bg1"/>
                  </a:solidFill>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8646172" y="5812501"/>
                <a:ext cx="2979072" cy="307777"/>
              </a:xfrm>
              <a:prstGeom prst="rect">
                <a:avLst/>
              </a:prstGeom>
              <a:blipFill>
                <a:blip r:embed="rId10"/>
                <a:stretch>
                  <a:fillRect/>
                </a:stretch>
              </a:blipFill>
            </p:spPr>
            <p:txBody>
              <a:bodyPr/>
              <a:lstStyle/>
              <a:p>
                <a:r>
                  <a:rPr lang="zh-CN" altLang="en-US">
                    <a:noFill/>
                  </a:rPr>
                  <a:t> </a:t>
                </a:r>
              </a:p>
            </p:txBody>
          </p:sp>
        </mc:Fallback>
      </mc:AlternateContent>
      <p:sp>
        <p:nvSpPr>
          <p:cNvPr id="46" name="矩形 45"/>
          <p:cNvSpPr/>
          <p:nvPr/>
        </p:nvSpPr>
        <p:spPr>
          <a:xfrm>
            <a:off x="146776" y="821027"/>
            <a:ext cx="11868912" cy="5980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174220" y="6010470"/>
            <a:ext cx="2380780" cy="461665"/>
          </a:xfrm>
          <a:prstGeom prst="rect">
            <a:avLst/>
          </a:prstGeom>
          <a:noFill/>
        </p:spPr>
        <p:txBody>
          <a:bodyPr wrap="none" lIns="91440" tIns="45720" rIns="91440" bIns="45720">
            <a:spAutoFit/>
          </a:bodyPr>
          <a:lstStyle/>
          <a:p>
            <a:pPr algn="ctr"/>
            <a:r>
              <a:rPr lang="en-US" altLang="zh-CN" sz="2400" b="1" cap="none" spc="0" dirty="0" smtClean="0">
                <a:ln w="6600">
                  <a:solidFill>
                    <a:schemeClr val="accent2"/>
                  </a:solidFill>
                  <a:prstDash val="solid"/>
                </a:ln>
                <a:solidFill>
                  <a:srgbClr val="FFFFFF"/>
                </a:solidFill>
                <a:effectLst>
                  <a:outerShdw dist="38100" dir="2700000" algn="tl" rotWithShape="0">
                    <a:schemeClr val="accent2"/>
                  </a:outerShdw>
                </a:effectLst>
              </a:rPr>
              <a:t>LEDML</a:t>
            </a:r>
            <a:r>
              <a:rPr lang="zh-CN" alt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算法步骤</a:t>
            </a:r>
            <a:endPar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0" name="矩形 49"/>
          <p:cNvSpPr/>
          <p:nvPr/>
        </p:nvSpPr>
        <p:spPr>
          <a:xfrm>
            <a:off x="8683184" y="6212430"/>
            <a:ext cx="2380780" cy="461665"/>
          </a:xfrm>
          <a:prstGeom prst="rect">
            <a:avLst/>
          </a:prstGeom>
          <a:noFill/>
        </p:spPr>
        <p:txBody>
          <a:bodyPr wrap="none" lIns="91440" tIns="45720" rIns="91440" bIns="45720">
            <a:spAutoFit/>
          </a:bodyPr>
          <a:lstStyle/>
          <a:p>
            <a:pPr algn="ctr"/>
            <a:r>
              <a:rPr lang="en-US" altLang="zh-CN" sz="2400" b="1" dirty="0" smtClean="0">
                <a:ln w="6600">
                  <a:solidFill>
                    <a:schemeClr val="accent2"/>
                  </a:solidFill>
                  <a:prstDash val="solid"/>
                </a:ln>
                <a:solidFill>
                  <a:srgbClr val="FFFFFF"/>
                </a:solidFill>
                <a:effectLst>
                  <a:outerShdw dist="38100" dir="2700000" algn="tl" rotWithShape="0">
                    <a:schemeClr val="accent2"/>
                  </a:outerShdw>
                </a:effectLst>
              </a:rPr>
              <a:t>LEDML</a:t>
            </a:r>
            <a:r>
              <a:rPr lang="zh-CN" altLang="en-US" sz="2400" b="1" cap="none" spc="0" dirty="0" smtClean="0">
                <a:ln w="6600">
                  <a:solidFill>
                    <a:schemeClr val="accent2"/>
                  </a:solidFill>
                  <a:prstDash val="solid"/>
                </a:ln>
                <a:solidFill>
                  <a:srgbClr val="FFFFFF"/>
                </a:solidFill>
                <a:effectLst>
                  <a:outerShdw dist="38100" dir="2700000" algn="tl" rotWithShape="0">
                    <a:schemeClr val="accent2"/>
                  </a:outerShdw>
                </a:effectLst>
              </a:rPr>
              <a:t>实验流程</a:t>
            </a:r>
            <a:endParaRPr lang="zh-CN" altLang="en-US" sz="2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51" name="图片 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336" y="1395176"/>
            <a:ext cx="6925611" cy="4283145"/>
          </a:xfrm>
          <a:prstGeom prst="rect">
            <a:avLst/>
          </a:prstGeom>
        </p:spPr>
      </p:pic>
      <p:pic>
        <p:nvPicPr>
          <p:cNvPr id="52" name="图片 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32503" y="980168"/>
            <a:ext cx="3903068" cy="5232262"/>
          </a:xfrm>
          <a:prstGeom prst="rect">
            <a:avLst/>
          </a:prstGeom>
        </p:spPr>
      </p:pic>
    </p:spTree>
    <p:extLst>
      <p:ext uri="{BB962C8B-B14F-4D97-AF65-F5344CB8AC3E}">
        <p14:creationId xmlns:p14="http://schemas.microsoft.com/office/powerpoint/2010/main" val="21760168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additive="base">
                                        <p:cTn id="27" dur="500" fill="hold"/>
                                        <p:tgtEl>
                                          <p:spTgt spid="37"/>
                                        </p:tgtEl>
                                        <p:attrNameLst>
                                          <p:attrName>ppt_x</p:attrName>
                                        </p:attrNameLst>
                                      </p:cBhvr>
                                      <p:tavLst>
                                        <p:tav tm="0">
                                          <p:val>
                                            <p:strVal val="#ppt_x"/>
                                          </p:val>
                                        </p:tav>
                                        <p:tav tm="100000">
                                          <p:val>
                                            <p:strVal val="#ppt_x"/>
                                          </p:val>
                                        </p:tav>
                                      </p:tavLst>
                                    </p:anim>
                                    <p:anim calcmode="lin" valueType="num">
                                      <p:cBhvr additive="base">
                                        <p:cTn id="28" dur="500" fill="hold"/>
                                        <p:tgtEl>
                                          <p:spTgt spid="3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ppt_x"/>
                                          </p:val>
                                        </p:tav>
                                        <p:tav tm="100000">
                                          <p:val>
                                            <p:strVal val="#ppt_x"/>
                                          </p:val>
                                        </p:tav>
                                      </p:tavLst>
                                    </p:anim>
                                    <p:anim calcmode="lin" valueType="num">
                                      <p:cBhvr additive="base">
                                        <p:cTn id="32" dur="500" fill="hold"/>
                                        <p:tgtEl>
                                          <p:spTgt spid="38"/>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ntr" presetSubtype="1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par>
                                <p:cTn id="40" presetID="3" presetClass="entr" presetSubtype="1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par>
                          <p:cTn id="43" fill="hold">
                            <p:stCondLst>
                              <p:cond delay="1000"/>
                            </p:stCondLst>
                            <p:childTnLst>
                              <p:par>
                                <p:cTn id="44" presetID="2" presetClass="entr" presetSubtype="1"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fill="hold"/>
                                        <p:tgtEl>
                                          <p:spTgt spid="33"/>
                                        </p:tgtEl>
                                        <p:attrNameLst>
                                          <p:attrName>ppt_x</p:attrName>
                                        </p:attrNameLst>
                                      </p:cBhvr>
                                      <p:tavLst>
                                        <p:tav tm="0">
                                          <p:val>
                                            <p:strVal val="#ppt_x"/>
                                          </p:val>
                                        </p:tav>
                                        <p:tav tm="100000">
                                          <p:val>
                                            <p:strVal val="#ppt_x"/>
                                          </p:val>
                                        </p:tav>
                                      </p:tavLst>
                                    </p:anim>
                                    <p:anim calcmode="lin" valueType="num">
                                      <p:cBhvr additive="base">
                                        <p:cTn id="51" dur="500" fill="hold"/>
                                        <p:tgtEl>
                                          <p:spTgt spid="33"/>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additive="base">
                                        <p:cTn id="54" dur="500" fill="hold"/>
                                        <p:tgtEl>
                                          <p:spTgt spid="39"/>
                                        </p:tgtEl>
                                        <p:attrNameLst>
                                          <p:attrName>ppt_x</p:attrName>
                                        </p:attrNameLst>
                                      </p:cBhvr>
                                      <p:tavLst>
                                        <p:tav tm="0">
                                          <p:val>
                                            <p:strVal val="#ppt_x"/>
                                          </p:val>
                                        </p:tav>
                                        <p:tav tm="100000">
                                          <p:val>
                                            <p:strVal val="#ppt_x"/>
                                          </p:val>
                                        </p:tav>
                                      </p:tavLst>
                                    </p:anim>
                                    <p:anim calcmode="lin" valueType="num">
                                      <p:cBhvr additive="base">
                                        <p:cTn id="55" dur="500" fill="hold"/>
                                        <p:tgtEl>
                                          <p:spTgt spid="39"/>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additive="base">
                                        <p:cTn id="58" dur="500" fill="hold"/>
                                        <p:tgtEl>
                                          <p:spTgt spid="40"/>
                                        </p:tgtEl>
                                        <p:attrNameLst>
                                          <p:attrName>ppt_x</p:attrName>
                                        </p:attrNameLst>
                                      </p:cBhvr>
                                      <p:tavLst>
                                        <p:tav tm="0">
                                          <p:val>
                                            <p:strVal val="#ppt_x"/>
                                          </p:val>
                                        </p:tav>
                                        <p:tav tm="100000">
                                          <p:val>
                                            <p:strVal val="#ppt_x"/>
                                          </p:val>
                                        </p:tav>
                                      </p:tavLst>
                                    </p:anim>
                                    <p:anim calcmode="lin" valueType="num">
                                      <p:cBhvr additive="base">
                                        <p:cTn id="59" dur="500" fill="hold"/>
                                        <p:tgtEl>
                                          <p:spTgt spid="40"/>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0-#ppt_h/2"/>
                                          </p:val>
                                        </p:tav>
                                        <p:tav tm="100000">
                                          <p:val>
                                            <p:strVal val="#ppt_y"/>
                                          </p:val>
                                        </p:tav>
                                      </p:tavLst>
                                    </p:anim>
                                  </p:childTnLst>
                                </p:cTn>
                              </p:par>
                            </p:childTnLst>
                          </p:cTn>
                        </p:par>
                        <p:par>
                          <p:cTn id="64" fill="hold">
                            <p:stCondLst>
                              <p:cond delay="1500"/>
                            </p:stCondLst>
                            <p:childTnLst>
                              <p:par>
                                <p:cTn id="65" presetID="3" presetClass="entr" presetSubtype="1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par>
                          <p:cTn id="68" fill="hold">
                            <p:stCondLst>
                              <p:cond delay="2000"/>
                            </p:stCondLst>
                            <p:childTnLst>
                              <p:par>
                                <p:cTn id="69" presetID="2" presetClass="entr" presetSubtype="4"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 calcmode="lin" valueType="num">
                                      <p:cBhvr additive="base">
                                        <p:cTn id="87" dur="500" fill="hold"/>
                                        <p:tgtEl>
                                          <p:spTgt spid="32"/>
                                        </p:tgtEl>
                                        <p:attrNameLst>
                                          <p:attrName>ppt_x</p:attrName>
                                        </p:attrNameLst>
                                      </p:cBhvr>
                                      <p:tavLst>
                                        <p:tav tm="0">
                                          <p:val>
                                            <p:strVal val="#ppt_x"/>
                                          </p:val>
                                        </p:tav>
                                        <p:tav tm="100000">
                                          <p:val>
                                            <p:strVal val="#ppt_x"/>
                                          </p:val>
                                        </p:tav>
                                      </p:tavLst>
                                    </p:anim>
                                    <p:anim calcmode="lin" valueType="num">
                                      <p:cBhvr additive="base">
                                        <p:cTn id="88" dur="500" fill="hold"/>
                                        <p:tgtEl>
                                          <p:spTgt spid="3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 calcmode="lin" valueType="num">
                                      <p:cBhvr additive="base">
                                        <p:cTn id="95" dur="500" fill="hold"/>
                                        <p:tgtEl>
                                          <p:spTgt spid="45"/>
                                        </p:tgtEl>
                                        <p:attrNameLst>
                                          <p:attrName>ppt_x</p:attrName>
                                        </p:attrNameLst>
                                      </p:cBhvr>
                                      <p:tavLst>
                                        <p:tav tm="0">
                                          <p:val>
                                            <p:strVal val="#ppt_x"/>
                                          </p:val>
                                        </p:tav>
                                        <p:tav tm="100000">
                                          <p:val>
                                            <p:strVal val="#ppt_x"/>
                                          </p:val>
                                        </p:tav>
                                      </p:tavLst>
                                    </p:anim>
                                    <p:anim calcmode="lin" valueType="num">
                                      <p:cBhvr additive="base">
                                        <p:cTn id="9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anim calcmode="lin" valueType="num">
                                      <p:cBhvr additive="base">
                                        <p:cTn id="109" dur="500" fill="hold"/>
                                        <p:tgtEl>
                                          <p:spTgt spid="50"/>
                                        </p:tgtEl>
                                        <p:attrNameLst>
                                          <p:attrName>ppt_x</p:attrName>
                                        </p:attrNameLst>
                                      </p:cBhvr>
                                      <p:tavLst>
                                        <p:tav tm="0">
                                          <p:val>
                                            <p:strVal val="#ppt_x"/>
                                          </p:val>
                                        </p:tav>
                                        <p:tav tm="100000">
                                          <p:val>
                                            <p:strVal val="#ppt_x"/>
                                          </p:val>
                                        </p:tav>
                                      </p:tavLst>
                                    </p:anim>
                                    <p:anim calcmode="lin" valueType="num">
                                      <p:cBhvr additive="base">
                                        <p:cTn id="110" dur="500" fill="hold"/>
                                        <p:tgtEl>
                                          <p:spTgt spid="5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2"/>
                                        </p:tgtEl>
                                        <p:attrNameLst>
                                          <p:attrName>style.visibility</p:attrName>
                                        </p:attrNameLst>
                                      </p:cBhvr>
                                      <p:to>
                                        <p:strVal val="visible"/>
                                      </p:to>
                                    </p:set>
                                    <p:anim calcmode="lin" valueType="num">
                                      <p:cBhvr additive="base">
                                        <p:cTn id="113" dur="500" fill="hold"/>
                                        <p:tgtEl>
                                          <p:spTgt spid="52"/>
                                        </p:tgtEl>
                                        <p:attrNameLst>
                                          <p:attrName>ppt_x</p:attrName>
                                        </p:attrNameLst>
                                      </p:cBhvr>
                                      <p:tavLst>
                                        <p:tav tm="0">
                                          <p:val>
                                            <p:strVal val="#ppt_x"/>
                                          </p:val>
                                        </p:tav>
                                        <p:tav tm="100000">
                                          <p:val>
                                            <p:strVal val="#ppt_x"/>
                                          </p:val>
                                        </p:tav>
                                      </p:tavLst>
                                    </p:anim>
                                    <p:anim calcmode="lin" valueType="num">
                                      <p:cBhvr additive="base">
                                        <p:cTn id="114" dur="500" fill="hold"/>
                                        <p:tgtEl>
                                          <p:spTgt spid="52"/>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additive="base">
                                        <p:cTn id="117" dur="500" fill="hold"/>
                                        <p:tgtEl>
                                          <p:spTgt spid="51"/>
                                        </p:tgtEl>
                                        <p:attrNameLst>
                                          <p:attrName>ppt_x</p:attrName>
                                        </p:attrNameLst>
                                      </p:cBhvr>
                                      <p:tavLst>
                                        <p:tav tm="0">
                                          <p:val>
                                            <p:strVal val="#ppt_x"/>
                                          </p:val>
                                        </p:tav>
                                        <p:tav tm="100000">
                                          <p:val>
                                            <p:strVal val="#ppt_x"/>
                                          </p:val>
                                        </p:tav>
                                      </p:tavLst>
                                    </p:anim>
                                    <p:anim calcmode="lin" valueType="num">
                                      <p:cBhvr additive="base">
                                        <p:cTn id="11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3" grpId="0"/>
      <p:bldP spid="2" grpId="0" animBg="1"/>
      <p:bldP spid="32" grpId="0" animBg="1"/>
      <p:bldP spid="33" grpId="0" animBg="1"/>
      <p:bldP spid="36" grpId="0"/>
      <p:bldP spid="4" grpId="0"/>
      <p:bldP spid="5" grpId="0"/>
      <p:bldP spid="37" grpId="0"/>
      <p:bldP spid="38" grpId="0"/>
      <p:bldP spid="39" grpId="0"/>
      <p:bldP spid="40" grpId="0"/>
      <p:bldP spid="41" grpId="0"/>
      <p:bldP spid="42" grpId="0"/>
      <p:bldP spid="43" grpId="0"/>
      <p:bldP spid="44" grpId="0"/>
      <p:bldP spid="45" grpId="0"/>
      <p:bldP spid="46" grpId="0" animBg="1"/>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a:extLst>
              <a:ext uri="{FF2B5EF4-FFF2-40B4-BE49-F238E27FC236}">
                <a16:creationId xmlns:a16="http://schemas.microsoft.com/office/drawing/2014/main" id="{A207F5FB-69BA-426A-AE84-4ECD18C8D82C}"/>
              </a:ext>
            </a:extLst>
          </p:cNvPr>
          <p:cNvSpPr/>
          <p:nvPr/>
        </p:nvSpPr>
        <p:spPr>
          <a:xfrm>
            <a:off x="-43913" y="6167581"/>
            <a:ext cx="12234032" cy="45729"/>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33">
              <a:defRPr/>
            </a:pPr>
            <a:endParaRPr lang="zh-CN" altLang="en-US">
              <a:solidFill>
                <a:prstClr val="white"/>
              </a:solidFill>
              <a:latin typeface="等线" panose="020F0502020204030204"/>
              <a:ea typeface="等线" panose="02010600030101010101" pitchFamily="2" charset="-122"/>
            </a:endParaRPr>
          </a:p>
        </p:txBody>
      </p:sp>
      <p:sp>
        <p:nvSpPr>
          <p:cNvPr id="19" name="文本框 18"/>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实验与分析</a:t>
            </a:r>
            <a:r>
              <a:rPr lang="en-US" altLang="zh-CN" sz="2800" dirty="0" smtClean="0">
                <a:solidFill>
                  <a:schemeClr val="tx1">
                    <a:lumMod val="95000"/>
                    <a:lumOff val="5000"/>
                  </a:schemeClr>
                </a:solidFill>
                <a:latin typeface="+mn-ea"/>
                <a:cs typeface="+mn-ea"/>
                <a:sym typeface="Arial" panose="020B0604020202020204" pitchFamily="34" charset="0"/>
              </a:rPr>
              <a:t>(</a:t>
            </a:r>
            <a:r>
              <a:rPr lang="zh-CN" altLang="en-US" sz="2800" dirty="0" smtClean="0">
                <a:solidFill>
                  <a:schemeClr val="tx1">
                    <a:lumMod val="95000"/>
                    <a:lumOff val="5000"/>
                  </a:schemeClr>
                </a:solidFill>
                <a:latin typeface="+mn-ea"/>
                <a:cs typeface="+mn-ea"/>
                <a:sym typeface="Arial" panose="020B0604020202020204" pitchFamily="34" charset="0"/>
              </a:rPr>
              <a:t>自身对比）</a:t>
            </a:r>
            <a:endParaRPr lang="zh-CN" altLang="en-US" sz="2800" b="1" dirty="0"/>
          </a:p>
        </p:txBody>
      </p:sp>
      <p:sp>
        <p:nvSpPr>
          <p:cNvPr id="2" name="文本框 1"/>
          <p:cNvSpPr txBox="1"/>
          <p:nvPr/>
        </p:nvSpPr>
        <p:spPr>
          <a:xfrm>
            <a:off x="870857" y="1297577"/>
            <a:ext cx="3857897" cy="1200329"/>
          </a:xfrm>
          <a:prstGeom prst="rect">
            <a:avLst/>
          </a:prstGeom>
          <a:solidFill>
            <a:schemeClr val="tx2"/>
          </a:solidFill>
        </p:spPr>
        <p:txBody>
          <a:bodyPr wrap="square" rtlCol="0">
            <a:spAutoFit/>
          </a:bodyPr>
          <a:lstStyle/>
          <a:p>
            <a:r>
              <a:rPr lang="zh-CN" altLang="en-US" dirty="0" smtClean="0">
                <a:solidFill>
                  <a:schemeClr val="bg1"/>
                </a:solidFill>
              </a:rPr>
              <a:t>进行自身对比的实验主要包含</a:t>
            </a:r>
            <a:r>
              <a:rPr lang="zh-CN" altLang="zh-CN" dirty="0">
                <a:solidFill>
                  <a:schemeClr val="bg1"/>
                </a:solidFill>
              </a:rPr>
              <a:t>不同维度间的比较、欧氏距离与对数欧式距离间的</a:t>
            </a:r>
            <a:r>
              <a:rPr lang="zh-CN" altLang="zh-CN" dirty="0" smtClean="0">
                <a:solidFill>
                  <a:schemeClr val="bg1"/>
                </a:solidFill>
              </a:rPr>
              <a:t>比较</a:t>
            </a:r>
            <a:r>
              <a:rPr lang="zh-CN" altLang="en-US" dirty="0" smtClean="0">
                <a:solidFill>
                  <a:schemeClr val="bg1"/>
                </a:solidFill>
              </a:rPr>
              <a:t>两方面。数据集包含</a:t>
            </a:r>
            <a:r>
              <a:rPr lang="zh-CN" altLang="zh-CN" dirty="0">
                <a:solidFill>
                  <a:schemeClr val="bg1"/>
                </a:solidFill>
              </a:rPr>
              <a:t>包括</a:t>
            </a:r>
            <a:r>
              <a:rPr lang="en-US" altLang="zh-CN" dirty="0">
                <a:solidFill>
                  <a:schemeClr val="bg1"/>
                </a:solidFill>
              </a:rPr>
              <a:t>Yale</a:t>
            </a:r>
            <a:r>
              <a:rPr lang="zh-CN" altLang="zh-CN" dirty="0">
                <a:solidFill>
                  <a:schemeClr val="bg1"/>
                </a:solidFill>
              </a:rPr>
              <a:t>、</a:t>
            </a:r>
            <a:r>
              <a:rPr lang="en-US" altLang="zh-CN" dirty="0">
                <a:solidFill>
                  <a:schemeClr val="bg1"/>
                </a:solidFill>
              </a:rPr>
              <a:t>CMU PIE</a:t>
            </a:r>
            <a:r>
              <a:rPr lang="zh-CN" altLang="zh-CN" dirty="0">
                <a:solidFill>
                  <a:schemeClr val="bg1"/>
                </a:solidFill>
              </a:rPr>
              <a:t>和</a:t>
            </a:r>
            <a:r>
              <a:rPr lang="en-US" altLang="zh-CN" dirty="0" smtClean="0">
                <a:solidFill>
                  <a:schemeClr val="bg1"/>
                </a:solidFill>
              </a:rPr>
              <a:t>FERET</a:t>
            </a:r>
            <a:r>
              <a:rPr lang="zh-CN" altLang="en-US" dirty="0" smtClean="0">
                <a:solidFill>
                  <a:schemeClr val="bg1"/>
                </a:solidFill>
              </a:rPr>
              <a:t>三个。</a:t>
            </a:r>
            <a:endParaRPr lang="zh-CN" altLang="en-US" dirty="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7147880"/>
              </p:ext>
            </p:extLst>
          </p:nvPr>
        </p:nvGraphicFramePr>
        <p:xfrm>
          <a:off x="483325" y="4006294"/>
          <a:ext cx="5072743" cy="2090059"/>
        </p:xfrm>
        <a:graphic>
          <a:graphicData uri="http://schemas.openxmlformats.org/drawingml/2006/table">
            <a:tbl>
              <a:tblPr firstRow="1" firstCol="1" bandRow="1">
                <a:tableStyleId>{5C22544A-7EE6-4342-B048-85BDC9FD1C3A}</a:tableStyleId>
              </a:tblPr>
              <a:tblGrid>
                <a:gridCol w="1606191">
                  <a:extLst>
                    <a:ext uri="{9D8B030D-6E8A-4147-A177-3AD203B41FA5}">
                      <a16:colId xmlns:a16="http://schemas.microsoft.com/office/drawing/2014/main" val="3811996555"/>
                    </a:ext>
                  </a:extLst>
                </a:gridCol>
                <a:gridCol w="1003869">
                  <a:extLst>
                    <a:ext uri="{9D8B030D-6E8A-4147-A177-3AD203B41FA5}">
                      <a16:colId xmlns:a16="http://schemas.microsoft.com/office/drawing/2014/main" val="1947451269"/>
                    </a:ext>
                  </a:extLst>
                </a:gridCol>
                <a:gridCol w="1194675">
                  <a:extLst>
                    <a:ext uri="{9D8B030D-6E8A-4147-A177-3AD203B41FA5}">
                      <a16:colId xmlns:a16="http://schemas.microsoft.com/office/drawing/2014/main" val="3655294658"/>
                    </a:ext>
                  </a:extLst>
                </a:gridCol>
                <a:gridCol w="1268008">
                  <a:extLst>
                    <a:ext uri="{9D8B030D-6E8A-4147-A177-3AD203B41FA5}">
                      <a16:colId xmlns:a16="http://schemas.microsoft.com/office/drawing/2014/main" val="4050976012"/>
                    </a:ext>
                  </a:extLst>
                </a:gridCol>
              </a:tblGrid>
              <a:tr h="348064">
                <a:tc>
                  <a:txBody>
                    <a:bodyPr/>
                    <a:lstStyle/>
                    <a:p>
                      <a:pPr algn="just">
                        <a:lnSpc>
                          <a:spcPct val="125000"/>
                        </a:lnSpc>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Yale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CMU PIE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FERET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5350994"/>
                  </a:ext>
                </a:extLst>
              </a:tr>
              <a:tr h="348064">
                <a:tc>
                  <a:txBody>
                    <a:bodyPr/>
                    <a:lstStyle/>
                    <a:p>
                      <a:pPr algn="ctr">
                        <a:lnSpc>
                          <a:spcPct val="125000"/>
                        </a:lnSpc>
                        <a:spcAft>
                          <a:spcPts val="0"/>
                        </a:spcAft>
                      </a:pPr>
                      <a:r>
                        <a:rPr lang="zh-CN" sz="1200" kern="100">
                          <a:effectLst/>
                        </a:rPr>
                        <a:t>人数类别</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3352177"/>
                  </a:ext>
                </a:extLst>
              </a:tr>
              <a:tr h="348064">
                <a:tc>
                  <a:txBody>
                    <a:bodyPr/>
                    <a:lstStyle/>
                    <a:p>
                      <a:pPr algn="ctr">
                        <a:lnSpc>
                          <a:spcPct val="125000"/>
                        </a:lnSpc>
                        <a:spcAft>
                          <a:spcPts val="0"/>
                        </a:spcAft>
                      </a:pPr>
                      <a:r>
                        <a:rPr lang="zh-CN" sz="1200" kern="100">
                          <a:effectLst/>
                        </a:rPr>
                        <a:t>每类样本数量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170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9207199"/>
                  </a:ext>
                </a:extLst>
              </a:tr>
              <a:tr h="349739">
                <a:tc>
                  <a:txBody>
                    <a:bodyPr/>
                    <a:lstStyle/>
                    <a:p>
                      <a:pPr algn="ctr">
                        <a:lnSpc>
                          <a:spcPct val="125000"/>
                        </a:lnSpc>
                        <a:spcAft>
                          <a:spcPts val="0"/>
                        </a:spcAft>
                      </a:pPr>
                      <a:r>
                        <a:rPr lang="zh-CN" sz="1200" kern="100">
                          <a:effectLst/>
                        </a:rPr>
                        <a:t>每类训练样本数量</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4</a:t>
                      </a:r>
                      <a:r>
                        <a:rPr lang="zh-CN" sz="1200" kern="100">
                          <a:effectLst/>
                        </a:rPr>
                        <a:t>、</a:t>
                      </a:r>
                      <a:r>
                        <a:rPr lang="en-US" sz="1200" kern="100">
                          <a:effectLst/>
                        </a:rPr>
                        <a:t>5</a:t>
                      </a:r>
                      <a:r>
                        <a:rPr lang="zh-CN" sz="1200" kern="100">
                          <a:effectLst/>
                        </a:rPr>
                        <a:t>、</a:t>
                      </a:r>
                      <a:r>
                        <a:rPr lang="en-US" sz="120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50</a:t>
                      </a:r>
                      <a:r>
                        <a:rPr lang="zh-CN" sz="1200" kern="100">
                          <a:effectLst/>
                        </a:rPr>
                        <a:t>、</a:t>
                      </a:r>
                      <a:r>
                        <a:rPr lang="en-US" sz="1200" kern="100">
                          <a:effectLst/>
                        </a:rPr>
                        <a:t>60</a:t>
                      </a:r>
                      <a:r>
                        <a:rPr lang="zh-CN" sz="1200" kern="100">
                          <a:effectLst/>
                        </a:rPr>
                        <a:t>、</a:t>
                      </a:r>
                      <a:r>
                        <a:rPr lang="en-US" sz="1200" kern="100">
                          <a:effectLst/>
                        </a:rPr>
                        <a:t>70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3</a:t>
                      </a:r>
                      <a:r>
                        <a:rPr lang="zh-CN" sz="1200" kern="100">
                          <a:effectLst/>
                        </a:rPr>
                        <a:t>、</a:t>
                      </a:r>
                      <a:r>
                        <a:rPr lang="en-US" sz="1200" kern="100">
                          <a:effectLst/>
                        </a:rPr>
                        <a:t>4</a:t>
                      </a:r>
                      <a:r>
                        <a:rPr lang="zh-CN" sz="1200" kern="100">
                          <a:effectLst/>
                        </a:rPr>
                        <a:t>、</a:t>
                      </a:r>
                      <a:r>
                        <a:rPr lang="en-US" sz="120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99042161"/>
                  </a:ext>
                </a:extLst>
              </a:tr>
              <a:tr h="348064">
                <a:tc>
                  <a:txBody>
                    <a:bodyPr/>
                    <a:lstStyle/>
                    <a:p>
                      <a:pPr algn="ctr">
                        <a:lnSpc>
                          <a:spcPct val="125000"/>
                        </a:lnSpc>
                        <a:spcAft>
                          <a:spcPts val="0"/>
                        </a:spcAft>
                      </a:pPr>
                      <a:r>
                        <a:rPr lang="en-US" sz="1200" kern="100">
                          <a:effectLst/>
                        </a:rPr>
                        <a:t>kw</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21962456"/>
                  </a:ext>
                </a:extLst>
              </a:tr>
              <a:tr h="348064">
                <a:tc>
                  <a:txBody>
                    <a:bodyPr/>
                    <a:lstStyle/>
                    <a:p>
                      <a:pPr algn="ctr">
                        <a:lnSpc>
                          <a:spcPct val="125000"/>
                        </a:lnSpc>
                        <a:spcAft>
                          <a:spcPts val="0"/>
                        </a:spcAft>
                      </a:pPr>
                      <a:r>
                        <a:rPr lang="en-US" sz="1200" kern="100">
                          <a:effectLst/>
                        </a:rPr>
                        <a:t>kt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a:effectLst/>
                        </a:rPr>
                        <a:t>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4954266"/>
                  </a:ext>
                </a:extLst>
              </a:tr>
            </a:tbl>
          </a:graphicData>
        </a:graphic>
      </p:graphicFrame>
      <p:sp>
        <p:nvSpPr>
          <p:cNvPr id="4" name="矩形 3"/>
          <p:cNvSpPr/>
          <p:nvPr/>
        </p:nvSpPr>
        <p:spPr>
          <a:xfrm>
            <a:off x="1630254" y="3401929"/>
            <a:ext cx="2339102" cy="523220"/>
          </a:xfrm>
          <a:prstGeom prst="rect">
            <a:avLst/>
          </a:prstGeom>
          <a:noFill/>
        </p:spPr>
        <p:txBody>
          <a:bodyPr wrap="none" lIns="91440" tIns="45720" rIns="91440" bIns="45720">
            <a:spAutoFit/>
          </a:bodyPr>
          <a:lstStyle/>
          <a:p>
            <a:pPr algn="ctr"/>
            <a:r>
              <a:rPr lang="zh-CN" altLang="en-US" sz="2800" b="1" cap="none" spc="0" dirty="0" smtClean="0">
                <a:ln w="6600">
                  <a:solidFill>
                    <a:schemeClr val="accent2"/>
                  </a:solidFill>
                  <a:prstDash val="solid"/>
                </a:ln>
                <a:solidFill>
                  <a:srgbClr val="FFFFFF"/>
                </a:solidFill>
                <a:effectLst>
                  <a:outerShdw dist="38100" dir="2700000" algn="tl" rotWithShape="0">
                    <a:schemeClr val="accent2"/>
                  </a:outerShdw>
                </a:effectLst>
              </a:rPr>
              <a:t>实验相关参数</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0" name="文本框 29"/>
          <p:cNvSpPr txBox="1"/>
          <p:nvPr/>
        </p:nvSpPr>
        <p:spPr>
          <a:xfrm>
            <a:off x="6887936" y="1297577"/>
            <a:ext cx="2782824" cy="369332"/>
          </a:xfrm>
          <a:prstGeom prst="rect">
            <a:avLst/>
          </a:prstGeom>
          <a:solidFill>
            <a:schemeClr val="tx2"/>
          </a:solidFill>
          <a:effectLst>
            <a:outerShdw blurRad="50800" dir="5400000" algn="t" rotWithShape="0">
              <a:prstClr val="black">
                <a:alpha val="40000"/>
              </a:prstClr>
            </a:outerShdw>
          </a:effectLst>
        </p:spPr>
        <p:txBody>
          <a:bodyPr wrap="square" rtlCol="0">
            <a:spAutoFit/>
          </a:bodyPr>
          <a:lstStyle/>
          <a:p>
            <a:r>
              <a:rPr lang="en-US" altLang="zh-CN" dirty="0" smtClean="0">
                <a:solidFill>
                  <a:schemeClr val="bg1"/>
                </a:solidFill>
              </a:rPr>
              <a:t>FERET</a:t>
            </a:r>
            <a:r>
              <a:rPr lang="zh-CN" altLang="en-US" dirty="0" smtClean="0">
                <a:solidFill>
                  <a:schemeClr val="bg1"/>
                </a:solidFill>
              </a:rPr>
              <a:t>人</a:t>
            </a:r>
            <a:r>
              <a:rPr lang="zh-CN" altLang="en-US" dirty="0" smtClean="0">
                <a:solidFill>
                  <a:schemeClr val="bg1"/>
                </a:solidFill>
              </a:rPr>
              <a:t>脸</a:t>
            </a:r>
            <a:r>
              <a:rPr lang="zh-CN" altLang="en-US" dirty="0">
                <a:solidFill>
                  <a:schemeClr val="bg1"/>
                </a:solidFill>
              </a:rPr>
              <a:t>数据集实验 </a:t>
            </a:r>
          </a:p>
        </p:txBody>
      </p:sp>
      <p:sp>
        <p:nvSpPr>
          <p:cNvPr id="32" name="文本框 31"/>
          <p:cNvSpPr txBox="1"/>
          <p:nvPr/>
        </p:nvSpPr>
        <p:spPr>
          <a:xfrm>
            <a:off x="6630762" y="2014238"/>
            <a:ext cx="4336378" cy="1754326"/>
          </a:xfrm>
          <a:prstGeom prst="rect">
            <a:avLst/>
          </a:prstGeom>
          <a:noFill/>
        </p:spPr>
        <p:txBody>
          <a:bodyPr wrap="square" rtlCol="0">
            <a:spAutoFit/>
          </a:bodyPr>
          <a:lstStyle/>
          <a:p>
            <a:r>
              <a:rPr lang="en-US" altLang="zh-CN" dirty="0" smtClean="0"/>
              <a:t>FERET</a:t>
            </a:r>
            <a:r>
              <a:rPr lang="zh-CN" altLang="en-US" dirty="0" smtClean="0"/>
              <a:t>数据</a:t>
            </a:r>
            <a:r>
              <a:rPr lang="zh-CN" altLang="en-US" dirty="0" smtClean="0"/>
              <a:t>集</a:t>
            </a:r>
            <a:r>
              <a:rPr lang="zh-CN" altLang="en-US" dirty="0" smtClean="0"/>
              <a:t>包含</a:t>
            </a:r>
            <a:r>
              <a:rPr lang="en-US" altLang="zh-CN" dirty="0" smtClean="0"/>
              <a:t>200</a:t>
            </a:r>
            <a:r>
              <a:rPr lang="zh-CN" altLang="en-US" dirty="0" smtClean="0"/>
              <a:t>个人</a:t>
            </a:r>
            <a:r>
              <a:rPr lang="zh-CN" altLang="en-US" dirty="0" smtClean="0"/>
              <a:t>的图片，每个人</a:t>
            </a:r>
            <a:r>
              <a:rPr lang="zh-CN" altLang="en-US" dirty="0" smtClean="0"/>
              <a:t>包含</a:t>
            </a:r>
            <a:r>
              <a:rPr lang="en-US" altLang="zh-CN" dirty="0" smtClean="0"/>
              <a:t>7</a:t>
            </a:r>
            <a:r>
              <a:rPr lang="zh-CN" altLang="en-US" dirty="0" smtClean="0"/>
              <a:t>张图片，本实验选择了其中的</a:t>
            </a:r>
            <a:r>
              <a:rPr lang="en-US" altLang="zh-CN" dirty="0" smtClean="0"/>
              <a:t>20</a:t>
            </a:r>
            <a:r>
              <a:rPr lang="zh-CN" altLang="en-US" dirty="0" smtClean="0"/>
              <a:t>人作为子集。</a:t>
            </a:r>
            <a:endParaRPr lang="en-US" altLang="zh-CN" dirty="0" smtClean="0"/>
          </a:p>
          <a:p>
            <a:r>
              <a:rPr lang="zh-CN" altLang="en-US" dirty="0" smtClean="0"/>
              <a:t>选择每个人</a:t>
            </a:r>
            <a:r>
              <a:rPr lang="zh-CN" altLang="en-US" dirty="0"/>
              <a:t>的 </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张</a:t>
            </a:r>
            <a:r>
              <a:rPr lang="zh-CN" altLang="en-US" dirty="0"/>
              <a:t>图片构成</a:t>
            </a:r>
            <a:r>
              <a:rPr lang="zh-CN" altLang="en-US" dirty="0" smtClean="0"/>
              <a:t>训练集，对应</a:t>
            </a:r>
            <a:r>
              <a:rPr lang="zh-CN" altLang="en-US" dirty="0"/>
              <a:t>剩余的 </a:t>
            </a:r>
            <a:r>
              <a:rPr lang="en-US" altLang="zh-CN" dirty="0" smtClean="0"/>
              <a:t>4</a:t>
            </a:r>
            <a:r>
              <a:rPr lang="zh-CN" altLang="en-US" dirty="0" smtClean="0"/>
              <a:t>、</a:t>
            </a:r>
            <a:r>
              <a:rPr lang="en-US" altLang="zh-CN" dirty="0" smtClean="0"/>
              <a:t>3</a:t>
            </a:r>
            <a:r>
              <a:rPr lang="zh-CN" altLang="en-US" dirty="0" smtClean="0"/>
              <a:t>、</a:t>
            </a:r>
            <a:r>
              <a:rPr lang="en-US" altLang="zh-CN" dirty="0" smtClean="0"/>
              <a:t>2 </a:t>
            </a:r>
            <a:r>
              <a:rPr lang="zh-CN" altLang="en-US" dirty="0"/>
              <a:t>张图片</a:t>
            </a:r>
            <a:r>
              <a:rPr lang="zh-CN" altLang="en-US" dirty="0" smtClean="0"/>
              <a:t>就会</a:t>
            </a:r>
            <a:r>
              <a:rPr lang="zh-CN" altLang="en-US" dirty="0"/>
              <a:t>构成测试集。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045" y="4336869"/>
            <a:ext cx="6427811" cy="969962"/>
          </a:xfrm>
          <a:prstGeom prst="rect">
            <a:avLst/>
          </a:prstGeom>
        </p:spPr>
      </p:pic>
      <p:sp>
        <p:nvSpPr>
          <p:cNvPr id="6" name="矩形 5"/>
          <p:cNvSpPr/>
          <p:nvPr/>
        </p:nvSpPr>
        <p:spPr>
          <a:xfrm>
            <a:off x="0" y="844731"/>
            <a:ext cx="12190119" cy="6013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276" y="884179"/>
            <a:ext cx="3739224" cy="2808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975" y="3827120"/>
            <a:ext cx="3821779" cy="28440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9888" y="3997895"/>
            <a:ext cx="3816000" cy="2825023"/>
          </a:xfrm>
          <a:prstGeom prst="rect">
            <a:avLst/>
          </a:prstGeom>
        </p:spPr>
      </p:pic>
      <p:sp>
        <p:nvSpPr>
          <p:cNvPr id="11" name="文本框 10"/>
          <p:cNvSpPr txBox="1"/>
          <p:nvPr/>
        </p:nvSpPr>
        <p:spPr>
          <a:xfrm>
            <a:off x="833708" y="1867105"/>
            <a:ext cx="4371975" cy="923330"/>
          </a:xfrm>
          <a:prstGeom prst="rect">
            <a:avLst/>
          </a:prstGeom>
          <a:solidFill>
            <a:schemeClr val="tx2"/>
          </a:solidFill>
        </p:spPr>
        <p:txBody>
          <a:bodyPr wrap="square" rtlCol="0">
            <a:spAutoFit/>
          </a:bodyPr>
          <a:lstStyle/>
          <a:p>
            <a:r>
              <a:rPr lang="zh-CN" altLang="zh-CN" dirty="0">
                <a:solidFill>
                  <a:schemeClr val="bg1"/>
                </a:solidFill>
              </a:rPr>
              <a:t>主要从</a:t>
            </a:r>
            <a:r>
              <a:rPr lang="en-US" altLang="zh-CN" dirty="0">
                <a:solidFill>
                  <a:schemeClr val="bg1"/>
                </a:solidFill>
              </a:rPr>
              <a:t>5</a:t>
            </a:r>
            <a:r>
              <a:rPr lang="zh-CN" altLang="zh-CN" dirty="0">
                <a:solidFill>
                  <a:schemeClr val="bg1"/>
                </a:solidFill>
              </a:rPr>
              <a:t>、</a:t>
            </a:r>
            <a:r>
              <a:rPr lang="en-US" altLang="zh-CN" dirty="0">
                <a:solidFill>
                  <a:schemeClr val="bg1"/>
                </a:solidFill>
              </a:rPr>
              <a:t>10</a:t>
            </a:r>
            <a:r>
              <a:rPr lang="zh-CN" altLang="zh-CN" dirty="0">
                <a:solidFill>
                  <a:schemeClr val="bg1"/>
                </a:solidFill>
              </a:rPr>
              <a:t>、</a:t>
            </a:r>
            <a:r>
              <a:rPr lang="en-US" altLang="zh-CN" dirty="0">
                <a:solidFill>
                  <a:schemeClr val="bg1"/>
                </a:solidFill>
              </a:rPr>
              <a:t>15</a:t>
            </a:r>
            <a:r>
              <a:rPr lang="zh-CN" altLang="zh-CN" dirty="0">
                <a:solidFill>
                  <a:schemeClr val="bg1"/>
                </a:solidFill>
              </a:rPr>
              <a:t>、</a:t>
            </a:r>
            <a:r>
              <a:rPr lang="en-US" altLang="zh-CN" dirty="0">
                <a:solidFill>
                  <a:schemeClr val="bg1"/>
                </a:solidFill>
              </a:rPr>
              <a:t>20</a:t>
            </a:r>
            <a:r>
              <a:rPr lang="zh-CN" altLang="zh-CN" dirty="0">
                <a:solidFill>
                  <a:schemeClr val="bg1"/>
                </a:solidFill>
              </a:rPr>
              <a:t>、</a:t>
            </a:r>
            <a:r>
              <a:rPr lang="en-US" altLang="zh-CN" dirty="0">
                <a:solidFill>
                  <a:schemeClr val="bg1"/>
                </a:solidFill>
              </a:rPr>
              <a:t>25</a:t>
            </a:r>
            <a:r>
              <a:rPr lang="zh-CN" altLang="zh-CN" dirty="0">
                <a:solidFill>
                  <a:schemeClr val="bg1"/>
                </a:solidFill>
              </a:rPr>
              <a:t>、</a:t>
            </a:r>
            <a:r>
              <a:rPr lang="en-US" altLang="zh-CN" dirty="0">
                <a:solidFill>
                  <a:schemeClr val="bg1"/>
                </a:solidFill>
              </a:rPr>
              <a:t>30</a:t>
            </a:r>
            <a:r>
              <a:rPr lang="zh-CN" altLang="zh-CN" dirty="0">
                <a:solidFill>
                  <a:schemeClr val="bg1"/>
                </a:solidFill>
              </a:rPr>
              <a:t>这</a:t>
            </a:r>
            <a:r>
              <a:rPr lang="en-US" altLang="zh-CN" dirty="0">
                <a:solidFill>
                  <a:schemeClr val="bg1"/>
                </a:solidFill>
              </a:rPr>
              <a:t>6</a:t>
            </a:r>
            <a:r>
              <a:rPr lang="zh-CN" altLang="zh-CN" dirty="0">
                <a:solidFill>
                  <a:schemeClr val="bg1"/>
                </a:solidFill>
              </a:rPr>
              <a:t>个维数进行了实验对比，并将各数据集的平均准确率通过折线图的形式进行了</a:t>
            </a:r>
            <a:r>
              <a:rPr lang="zh-CN" altLang="zh-CN" dirty="0" smtClean="0">
                <a:solidFill>
                  <a:schemeClr val="bg1"/>
                </a:solidFill>
              </a:rPr>
              <a:t>展示</a:t>
            </a:r>
            <a:r>
              <a:rPr lang="zh-CN" altLang="en-US" dirty="0" smtClean="0">
                <a:solidFill>
                  <a:schemeClr val="bg1"/>
                </a:solidFill>
              </a:rPr>
              <a:t>。</a:t>
            </a:r>
            <a:endParaRPr lang="zh-CN" altLang="en-US" dirty="0">
              <a:solidFill>
                <a:schemeClr val="bg1"/>
              </a:solidFill>
            </a:endParaRPr>
          </a:p>
        </p:txBody>
      </p:sp>
      <p:sp>
        <p:nvSpPr>
          <p:cNvPr id="33" name="矩形 32"/>
          <p:cNvSpPr/>
          <p:nvPr/>
        </p:nvSpPr>
        <p:spPr>
          <a:xfrm>
            <a:off x="0" y="868035"/>
            <a:ext cx="12190119" cy="6013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81272" y="1657475"/>
            <a:ext cx="5003773" cy="1200329"/>
          </a:xfrm>
          <a:prstGeom prst="rect">
            <a:avLst/>
          </a:prstGeom>
          <a:solidFill>
            <a:schemeClr val="tx2"/>
          </a:solidFill>
        </p:spPr>
        <p:txBody>
          <a:bodyPr wrap="square" rtlCol="0">
            <a:spAutoFit/>
          </a:bodyPr>
          <a:lstStyle/>
          <a:p>
            <a:r>
              <a:rPr lang="zh-CN" altLang="zh-CN" dirty="0">
                <a:solidFill>
                  <a:schemeClr val="bg1"/>
                </a:solidFill>
              </a:rPr>
              <a:t>主要是欧式距离和对数欧式距离间的比较。为了方便对比，在对</a:t>
            </a:r>
            <a:r>
              <a:rPr lang="en-US" altLang="zh-CN" dirty="0">
                <a:solidFill>
                  <a:schemeClr val="bg1"/>
                </a:solidFill>
              </a:rPr>
              <a:t>10</a:t>
            </a:r>
            <a:r>
              <a:rPr lang="zh-CN" altLang="zh-CN" dirty="0">
                <a:solidFill>
                  <a:schemeClr val="bg1"/>
                </a:solidFill>
              </a:rPr>
              <a:t>次实验结果进行平均的基础上，也对每类训练样本数</a:t>
            </a:r>
            <a:r>
              <a:rPr lang="en-US" altLang="zh-CN" dirty="0">
                <a:solidFill>
                  <a:schemeClr val="bg1"/>
                </a:solidFill>
              </a:rPr>
              <a:t>trains</a:t>
            </a:r>
            <a:r>
              <a:rPr lang="zh-CN" altLang="zh-CN" dirty="0">
                <a:solidFill>
                  <a:schemeClr val="bg1"/>
                </a:solidFill>
              </a:rPr>
              <a:t>的结果进行了平均。最后通过柱状统计图的形式展示了实验</a:t>
            </a:r>
            <a:r>
              <a:rPr lang="zh-CN" altLang="zh-CN" dirty="0" smtClean="0">
                <a:solidFill>
                  <a:schemeClr val="bg1"/>
                </a:solidFill>
              </a:rPr>
              <a:t>结果</a:t>
            </a:r>
            <a:r>
              <a:rPr lang="zh-CN" altLang="en-US" dirty="0" smtClean="0">
                <a:solidFill>
                  <a:schemeClr val="bg1"/>
                </a:solidFill>
              </a:rPr>
              <a:t>。</a:t>
            </a:r>
            <a:endParaRPr lang="zh-CN" altLang="en-US" dirty="0">
              <a:solidFill>
                <a:schemeClr val="bg1"/>
              </a:solidFill>
            </a:endParaRPr>
          </a:p>
        </p:txBody>
      </p:sp>
      <p:pic>
        <p:nvPicPr>
          <p:cNvPr id="40" name="图片 39"/>
          <p:cNvPicPr/>
          <p:nvPr/>
        </p:nvPicPr>
        <p:blipFill>
          <a:blip r:embed="rId7"/>
          <a:stretch>
            <a:fillRect/>
          </a:stretch>
        </p:blipFill>
        <p:spPr>
          <a:xfrm>
            <a:off x="6856213" y="127322"/>
            <a:ext cx="4110927" cy="3275552"/>
          </a:xfrm>
          <a:prstGeom prst="rect">
            <a:avLst/>
          </a:prstGeom>
        </p:spPr>
      </p:pic>
      <p:pic>
        <p:nvPicPr>
          <p:cNvPr id="41" name="图片 40"/>
          <p:cNvPicPr/>
          <p:nvPr/>
        </p:nvPicPr>
        <p:blipFill>
          <a:blip r:embed="rId8"/>
          <a:stretch>
            <a:fillRect/>
          </a:stretch>
        </p:blipFill>
        <p:spPr>
          <a:xfrm>
            <a:off x="1050944" y="3067434"/>
            <a:ext cx="4136390" cy="3599815"/>
          </a:xfrm>
          <a:prstGeom prst="rect">
            <a:avLst/>
          </a:prstGeom>
        </p:spPr>
      </p:pic>
      <p:pic>
        <p:nvPicPr>
          <p:cNvPr id="42" name="图片 41"/>
          <p:cNvPicPr/>
          <p:nvPr/>
        </p:nvPicPr>
        <p:blipFill>
          <a:blip r:embed="rId9"/>
          <a:stretch>
            <a:fillRect/>
          </a:stretch>
        </p:blipFill>
        <p:spPr>
          <a:xfrm>
            <a:off x="6842159" y="3491413"/>
            <a:ext cx="4111457" cy="3359963"/>
          </a:xfrm>
          <a:prstGeom prst="rect">
            <a:avLst/>
          </a:prstGeom>
        </p:spPr>
      </p:pic>
    </p:spTree>
    <p:extLst>
      <p:ext uri="{BB962C8B-B14F-4D97-AF65-F5344CB8AC3E}">
        <p14:creationId xmlns:p14="http://schemas.microsoft.com/office/powerpoint/2010/main" val="27015510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 presetClass="entr" presetSubtype="4"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par>
                          <p:cTn id="45" fill="hold">
                            <p:stCondLst>
                              <p:cond delay="1500"/>
                            </p:stCondLst>
                            <p:childTnLst>
                              <p:par>
                                <p:cTn id="46" presetID="2" presetClass="entr" presetSubtype="2"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1+#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2"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1+#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4" fill="hold" grpId="0"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ppt_x"/>
                                          </p:val>
                                        </p:tav>
                                        <p:tav tm="100000">
                                          <p:val>
                                            <p:strVal val="#ppt_x"/>
                                          </p:val>
                                        </p:tav>
                                      </p:tavLst>
                                    </p:anim>
                                    <p:anim calcmode="lin" valueType="num">
                                      <p:cBhvr additive="base">
                                        <p:cTn id="65" dur="500" fill="hold"/>
                                        <p:tgtEl>
                                          <p:spTgt spid="37"/>
                                        </p:tgtEl>
                                        <p:attrNameLst>
                                          <p:attrName>ppt_y</p:attrName>
                                        </p:attrNameLst>
                                      </p:cBhvr>
                                      <p:tavLst>
                                        <p:tav tm="0">
                                          <p:val>
                                            <p:strVal val="1+#ppt_h/2"/>
                                          </p:val>
                                        </p:tav>
                                        <p:tav tm="100000">
                                          <p:val>
                                            <p:strVal val="#ppt_y"/>
                                          </p:val>
                                        </p:tav>
                                      </p:tavLst>
                                    </p:anim>
                                  </p:childTnLst>
                                </p:cTn>
                              </p:par>
                            </p:childTnLst>
                          </p:cTn>
                        </p:par>
                        <p:par>
                          <p:cTn id="66" fill="hold">
                            <p:stCondLst>
                              <p:cond delay="1000"/>
                            </p:stCondLst>
                            <p:childTnLst>
                              <p:par>
                                <p:cTn id="67" presetID="2" presetClass="entr" presetSubtype="4" fill="hold" nodeType="after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additive="base">
                                        <p:cTn id="69" dur="500" fill="hold"/>
                                        <p:tgtEl>
                                          <p:spTgt spid="41"/>
                                        </p:tgtEl>
                                        <p:attrNameLst>
                                          <p:attrName>ppt_x</p:attrName>
                                        </p:attrNameLst>
                                      </p:cBhvr>
                                      <p:tavLst>
                                        <p:tav tm="0">
                                          <p:val>
                                            <p:strVal val="#ppt_x"/>
                                          </p:val>
                                        </p:tav>
                                        <p:tav tm="100000">
                                          <p:val>
                                            <p:strVal val="#ppt_x"/>
                                          </p:val>
                                        </p:tav>
                                      </p:tavLst>
                                    </p:anim>
                                    <p:anim calcmode="lin" valueType="num">
                                      <p:cBhvr additive="base">
                                        <p:cTn id="70" dur="500" fill="hold"/>
                                        <p:tgtEl>
                                          <p:spTgt spid="41"/>
                                        </p:tgtEl>
                                        <p:attrNameLst>
                                          <p:attrName>ppt_y</p:attrName>
                                        </p:attrNameLst>
                                      </p:cBhvr>
                                      <p:tavLst>
                                        <p:tav tm="0">
                                          <p:val>
                                            <p:strVal val="1+#ppt_h/2"/>
                                          </p:val>
                                        </p:tav>
                                        <p:tav tm="100000">
                                          <p:val>
                                            <p:strVal val="#ppt_y"/>
                                          </p:val>
                                        </p:tav>
                                      </p:tavLst>
                                    </p:anim>
                                  </p:childTnLst>
                                </p:cTn>
                              </p:par>
                            </p:childTnLst>
                          </p:cTn>
                        </p:par>
                        <p:par>
                          <p:cTn id="71" fill="hold">
                            <p:stCondLst>
                              <p:cond delay="1500"/>
                            </p:stCondLst>
                            <p:childTnLst>
                              <p:par>
                                <p:cTn id="72" presetID="2" presetClass="entr" presetSubtype="2"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childTnLst>
                          </p:cTn>
                        </p:par>
                        <p:par>
                          <p:cTn id="76" fill="hold">
                            <p:stCondLst>
                              <p:cond delay="2000"/>
                            </p:stCondLst>
                            <p:childTnLst>
                              <p:par>
                                <p:cTn id="77" presetID="2" presetClass="entr" presetSubtype="2"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1+#ppt_w/2"/>
                                          </p:val>
                                        </p:tav>
                                        <p:tav tm="100000">
                                          <p:val>
                                            <p:strVal val="#ppt_x"/>
                                          </p:val>
                                        </p:tav>
                                      </p:tavLst>
                                    </p:anim>
                                    <p:anim calcmode="lin" valueType="num">
                                      <p:cBhvr additive="base">
                                        <p:cTn id="8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30" grpId="0" animBg="1"/>
      <p:bldP spid="32" grpId="0"/>
      <p:bldP spid="6" grpId="0" animBg="1"/>
      <p:bldP spid="11" grpId="0" animBg="1"/>
      <p:bldP spid="33"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3990BC-F5CA-4CCA-87D9-BE65C7A8D28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9206" y="0"/>
            <a:ext cx="4105154" cy="6858000"/>
          </a:xfrm>
          <a:prstGeom prst="rect">
            <a:avLst/>
          </a:prstGeom>
        </p:spPr>
      </p:pic>
      <p:grpSp>
        <p:nvGrpSpPr>
          <p:cNvPr id="5" name="Group 4"/>
          <p:cNvGrpSpPr/>
          <p:nvPr/>
        </p:nvGrpSpPr>
        <p:grpSpPr>
          <a:xfrm>
            <a:off x="9556166" y="802170"/>
            <a:ext cx="1296144" cy="854786"/>
            <a:chOff x="909706" y="699459"/>
            <a:chExt cx="1296144" cy="854786"/>
          </a:xfrm>
        </p:grpSpPr>
        <p:sp>
          <p:nvSpPr>
            <p:cNvPr id="23" name="TextBox 5"/>
            <p:cNvSpPr txBox="1"/>
            <p:nvPr/>
          </p:nvSpPr>
          <p:spPr>
            <a:xfrm>
              <a:off x="909706" y="1315012"/>
              <a:ext cx="1296144" cy="239233"/>
            </a:xfrm>
            <a:prstGeom prst="rect">
              <a:avLst/>
            </a:prstGeom>
            <a:noFill/>
          </p:spPr>
          <p:txBody>
            <a:bodyPr wrap="square" lIns="72000" tIns="0" rIns="72000" bIns="0" anchor="ctr" anchorCtr="1">
              <a:normAutofit/>
            </a:bodyPr>
            <a:lstStyle/>
            <a:p>
              <a:pPr algn="ctr"/>
              <a:r>
                <a:rPr lang="en-US" altLang="zh-CN" sz="1400">
                  <a:solidFill>
                    <a:schemeClr val="accent1"/>
                  </a:solidFill>
                </a:rPr>
                <a:t>CONTENTS</a:t>
              </a:r>
            </a:p>
          </p:txBody>
        </p:sp>
        <p:sp>
          <p:nvSpPr>
            <p:cNvPr id="24" name="TextBox 6"/>
            <p:cNvSpPr txBox="1"/>
            <p:nvPr/>
          </p:nvSpPr>
          <p:spPr>
            <a:xfrm>
              <a:off x="909706" y="699459"/>
              <a:ext cx="1296144" cy="615553"/>
            </a:xfrm>
            <a:prstGeom prst="rect">
              <a:avLst/>
            </a:prstGeom>
            <a:noFill/>
          </p:spPr>
          <p:txBody>
            <a:bodyPr wrap="square" lIns="0" tIns="0" rIns="0" bIns="0" anchor="ctr" anchorCtr="1">
              <a:normAutofit/>
            </a:bodyPr>
            <a:lstStyle/>
            <a:p>
              <a:pPr algn="ctr"/>
              <a:r>
                <a:rPr lang="zh-CN" altLang="en-US" sz="4000" b="1" dirty="0">
                  <a:solidFill>
                    <a:schemeClr val="accent1"/>
                  </a:solidFill>
                </a:rPr>
                <a:t>目录</a:t>
              </a:r>
            </a:p>
          </p:txBody>
        </p:sp>
      </p:grpSp>
      <p:grpSp>
        <p:nvGrpSpPr>
          <p:cNvPr id="2" name="组合 1"/>
          <p:cNvGrpSpPr/>
          <p:nvPr/>
        </p:nvGrpSpPr>
        <p:grpSpPr>
          <a:xfrm>
            <a:off x="5098901" y="997350"/>
            <a:ext cx="4457265" cy="648000"/>
            <a:chOff x="5110586" y="1172727"/>
            <a:chExt cx="4421302" cy="761675"/>
          </a:xfrm>
        </p:grpSpPr>
        <p:sp>
          <p:nvSpPr>
            <p:cNvPr id="7" name="Freeform: Shape 10"/>
            <p:cNvSpPr>
              <a:spLocks/>
            </p:cNvSpPr>
            <p:nvPr/>
          </p:nvSpPr>
          <p:spPr bwMode="auto">
            <a:xfrm>
              <a:off x="5110586" y="1172727"/>
              <a:ext cx="648000" cy="761675"/>
            </a:xfrm>
            <a:prstGeom prst="ellipse">
              <a:avLst/>
            </a:prstGeom>
            <a:solidFill>
              <a:schemeClr val="accent1">
                <a:lumMod val="100000"/>
              </a:schemeClr>
            </a:solidFill>
            <a:ln w="28575">
              <a:noFill/>
            </a:ln>
            <a:extLst/>
          </p:spPr>
          <p:txBody>
            <a:bodyPr vert="horz" wrap="none" lIns="91440" tIns="45720" rIns="91440" bIns="45720" anchor="ctr" anchorCtr="1" compatLnSpc="1">
              <a:prstTxWarp prst="textNoShape">
                <a:avLst/>
              </a:prstTxWarp>
              <a:normAutofit fontScale="850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p>
          </p:txBody>
        </p:sp>
        <p:sp>
          <p:nvSpPr>
            <p:cNvPr id="21" name="TextBox 16"/>
            <p:cNvSpPr txBox="1"/>
            <p:nvPr/>
          </p:nvSpPr>
          <p:spPr>
            <a:xfrm>
              <a:off x="5931888" y="1215042"/>
              <a:ext cx="3600000" cy="507783"/>
            </a:xfrm>
            <a:prstGeom prst="rect">
              <a:avLst/>
            </a:prstGeom>
            <a:noFill/>
          </p:spPr>
          <p:txBody>
            <a:bodyPr wrap="none" lIns="0" tIns="0" rIns="0" bIns="0" anchor="b" anchorCtr="0">
              <a:noAutofit/>
            </a:bodyPr>
            <a:lstStyle/>
            <a:p>
              <a:r>
                <a:rPr lang="zh-CN" altLang="en-US" sz="2400" dirty="0" smtClean="0"/>
                <a:t>绪论</a:t>
              </a:r>
              <a:endParaRPr lang="zh-CN" altLang="en-US" sz="2400" dirty="0">
                <a:solidFill>
                  <a:schemeClr val="accent1">
                    <a:lumMod val="100000"/>
                  </a:scheme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5098903" y="2077350"/>
            <a:ext cx="4427982" cy="648000"/>
            <a:chOff x="5110587" y="2385319"/>
            <a:chExt cx="4427982" cy="761675"/>
          </a:xfrm>
        </p:grpSpPr>
        <p:sp>
          <p:nvSpPr>
            <p:cNvPr id="8" name="Freeform: Shape 11"/>
            <p:cNvSpPr>
              <a:spLocks/>
            </p:cNvSpPr>
            <p:nvPr/>
          </p:nvSpPr>
          <p:spPr bwMode="auto">
            <a:xfrm>
              <a:off x="5110587" y="2385319"/>
              <a:ext cx="648000" cy="761675"/>
            </a:xfrm>
            <a:prstGeom prst="ellipse">
              <a:avLst/>
            </a:prstGeom>
            <a:solidFill>
              <a:schemeClr val="accent2">
                <a:lumMod val="100000"/>
              </a:schemeClr>
            </a:solidFill>
            <a:ln w="28575">
              <a:noFill/>
            </a:ln>
            <a:extLst/>
          </p:spPr>
          <p:txBody>
            <a:bodyPr vert="horz" wrap="none" lIns="91440" tIns="45720" rIns="91440" bIns="45720" anchor="ctr" anchorCtr="1" compatLnSpc="1">
              <a:prstTxWarp prst="textNoShape">
                <a:avLst/>
              </a:prstTxWarp>
              <a:normAutofit fontScale="85000" lnSpcReduction="20000"/>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p>
          </p:txBody>
        </p:sp>
        <p:sp>
          <p:nvSpPr>
            <p:cNvPr id="19" name="TextBox 19"/>
            <p:cNvSpPr txBox="1"/>
            <p:nvPr/>
          </p:nvSpPr>
          <p:spPr>
            <a:xfrm>
              <a:off x="5938569" y="2427634"/>
              <a:ext cx="3600000" cy="507783"/>
            </a:xfrm>
            <a:prstGeom prst="rect">
              <a:avLst/>
            </a:prstGeom>
            <a:noFill/>
          </p:spPr>
          <p:txBody>
            <a:bodyPr wrap="none" lIns="0" tIns="0" rIns="0" bIns="0" anchor="b" anchorCtr="0">
              <a:noAutofit/>
            </a:bodyPr>
            <a:lstStyle/>
            <a:p>
              <a:r>
                <a:rPr lang="zh-CN" altLang="en-US" sz="2400" dirty="0" smtClean="0"/>
                <a:t>特征提取的相关介绍</a:t>
              </a:r>
              <a:endParaRPr lang="zh-CN" altLang="en-US" sz="2400" b="1" dirty="0">
                <a:solidFill>
                  <a:schemeClr val="accent2">
                    <a:lumMod val="10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098640" y="3157350"/>
            <a:ext cx="4457526" cy="648000"/>
            <a:chOff x="5110586" y="1172727"/>
            <a:chExt cx="4421561" cy="761675"/>
          </a:xfrm>
        </p:grpSpPr>
        <p:sp>
          <p:nvSpPr>
            <p:cNvPr id="35" name="Freeform: Shape 10"/>
            <p:cNvSpPr>
              <a:spLocks/>
            </p:cNvSpPr>
            <p:nvPr/>
          </p:nvSpPr>
          <p:spPr bwMode="auto">
            <a:xfrm>
              <a:off x="5110586" y="1172727"/>
              <a:ext cx="648000" cy="761675"/>
            </a:xfrm>
            <a:prstGeom prst="ellipse">
              <a:avLst/>
            </a:prstGeom>
            <a:solidFill>
              <a:schemeClr val="accent1">
                <a:lumMod val="100000"/>
              </a:schemeClr>
            </a:solidFill>
            <a:ln w="28575">
              <a:noFill/>
            </a:ln>
            <a:extLst/>
          </p:spPr>
          <p:txBody>
            <a:bodyPr vert="horz" wrap="none" lIns="91440" tIns="45720" rIns="91440" bIns="45720" anchor="ctr" anchorCtr="1" compatLnSpc="1">
              <a:prstTxWarp prst="textNoShape">
                <a:avLst/>
              </a:prstTxWarp>
              <a:normAutofit fontScale="85000" lnSpcReduction="20000"/>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03</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6" name="TextBox 16"/>
            <p:cNvSpPr txBox="1"/>
            <p:nvPr/>
          </p:nvSpPr>
          <p:spPr>
            <a:xfrm>
              <a:off x="5932147" y="1215042"/>
              <a:ext cx="3600000" cy="507783"/>
            </a:xfrm>
            <a:prstGeom prst="rect">
              <a:avLst/>
            </a:prstGeom>
            <a:noFill/>
          </p:spPr>
          <p:txBody>
            <a:bodyPr wrap="none" lIns="0" tIns="0" rIns="0" bIns="0" anchor="b" anchorCtr="0">
              <a:noAutofit/>
            </a:bodyPr>
            <a:lstStyle/>
            <a:p>
              <a:r>
                <a:rPr lang="zh-CN" altLang="en-US" sz="2400" dirty="0" smtClean="0"/>
                <a:t>基于流形边距的特征提取方法</a:t>
              </a:r>
              <a:endParaRPr lang="zh-CN" altLang="en-US" sz="2400" dirty="0">
                <a:solidFill>
                  <a:schemeClr val="accent1">
                    <a:lumMod val="10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098903" y="4237350"/>
            <a:ext cx="4427982" cy="648000"/>
            <a:chOff x="5110587" y="2385319"/>
            <a:chExt cx="4427982" cy="761675"/>
          </a:xfrm>
        </p:grpSpPr>
        <p:sp>
          <p:nvSpPr>
            <p:cNvPr id="38" name="Freeform: Shape 11"/>
            <p:cNvSpPr>
              <a:spLocks/>
            </p:cNvSpPr>
            <p:nvPr/>
          </p:nvSpPr>
          <p:spPr bwMode="auto">
            <a:xfrm>
              <a:off x="5110587" y="2385319"/>
              <a:ext cx="648000" cy="761675"/>
            </a:xfrm>
            <a:prstGeom prst="ellipse">
              <a:avLst/>
            </a:prstGeom>
            <a:solidFill>
              <a:schemeClr val="accent2">
                <a:lumMod val="100000"/>
              </a:schemeClr>
            </a:solidFill>
            <a:ln w="28575">
              <a:noFill/>
            </a:ln>
            <a:extLst/>
          </p:spPr>
          <p:txBody>
            <a:bodyPr vert="horz" wrap="none" lIns="91440" tIns="45720" rIns="91440" bIns="45720" anchor="ctr" anchorCtr="1" compatLnSpc="1">
              <a:prstTxWarp prst="textNoShape">
                <a:avLst/>
              </a:prstTxWarp>
              <a:normAutofit fontScale="85000" lnSpcReduction="20000"/>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04</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9" name="TextBox 19"/>
            <p:cNvSpPr txBox="1"/>
            <p:nvPr/>
          </p:nvSpPr>
          <p:spPr>
            <a:xfrm>
              <a:off x="5938569" y="2427634"/>
              <a:ext cx="3600000" cy="507783"/>
            </a:xfrm>
            <a:prstGeom prst="rect">
              <a:avLst/>
            </a:prstGeom>
            <a:noFill/>
          </p:spPr>
          <p:txBody>
            <a:bodyPr wrap="none" lIns="0" tIns="0" rIns="0" bIns="0" anchor="b" anchorCtr="0">
              <a:noAutofit/>
            </a:bodyPr>
            <a:lstStyle/>
            <a:p>
              <a:r>
                <a:rPr lang="zh-CN" altLang="en-US" sz="2400" dirty="0" smtClean="0"/>
                <a:t>基于几何感知距离的特征提取方法</a:t>
              </a:r>
              <a:endParaRPr lang="zh-CN" altLang="en-US" sz="2400" b="1" dirty="0">
                <a:solidFill>
                  <a:schemeClr val="accent2">
                    <a:lumMod val="100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098640" y="5317350"/>
            <a:ext cx="4457526" cy="648000"/>
            <a:chOff x="5110586" y="1172727"/>
            <a:chExt cx="4421561" cy="761675"/>
          </a:xfrm>
        </p:grpSpPr>
        <p:sp>
          <p:nvSpPr>
            <p:cNvPr id="41" name="Freeform: Shape 10"/>
            <p:cNvSpPr>
              <a:spLocks/>
            </p:cNvSpPr>
            <p:nvPr/>
          </p:nvSpPr>
          <p:spPr bwMode="auto">
            <a:xfrm>
              <a:off x="5110586" y="1172727"/>
              <a:ext cx="648000" cy="761675"/>
            </a:xfrm>
            <a:prstGeom prst="ellipse">
              <a:avLst/>
            </a:prstGeom>
            <a:solidFill>
              <a:schemeClr val="accent1">
                <a:lumMod val="100000"/>
              </a:schemeClr>
            </a:solidFill>
            <a:ln w="28575">
              <a:noFill/>
            </a:ln>
            <a:extLst/>
          </p:spPr>
          <p:txBody>
            <a:bodyPr vert="horz" wrap="none" lIns="91440" tIns="45720" rIns="91440" bIns="45720" anchor="ctr" anchorCtr="1" compatLnSpc="1">
              <a:prstTxWarp prst="textNoShape">
                <a:avLst/>
              </a:prstTxWarp>
              <a:normAutofit fontScale="85000" lnSpcReduction="20000"/>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05</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2" name="TextBox 16"/>
            <p:cNvSpPr txBox="1"/>
            <p:nvPr/>
          </p:nvSpPr>
          <p:spPr>
            <a:xfrm>
              <a:off x="5932147" y="1215042"/>
              <a:ext cx="3600000" cy="507783"/>
            </a:xfrm>
            <a:prstGeom prst="rect">
              <a:avLst/>
            </a:prstGeom>
            <a:noFill/>
          </p:spPr>
          <p:txBody>
            <a:bodyPr wrap="none" lIns="0" tIns="0" rIns="0" bIns="0" anchor="b" anchorCtr="0">
              <a:noAutofit/>
            </a:bodyPr>
            <a:lstStyle/>
            <a:p>
              <a:r>
                <a:rPr lang="zh-CN" altLang="en-US" sz="2400" dirty="0" smtClean="0"/>
                <a:t>总结与展望</a:t>
              </a:r>
              <a:endParaRPr lang="zh-CN" altLang="en-US" sz="2400" dirty="0">
                <a:solidFill>
                  <a:schemeClr val="accent1">
                    <a:lumMod val="10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59768555"/>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实验与分析</a:t>
            </a:r>
            <a:r>
              <a:rPr lang="en-US" altLang="zh-CN" sz="2800" dirty="0" smtClean="0">
                <a:solidFill>
                  <a:schemeClr val="tx1">
                    <a:lumMod val="95000"/>
                    <a:lumOff val="5000"/>
                  </a:schemeClr>
                </a:solidFill>
                <a:latin typeface="+mn-ea"/>
                <a:cs typeface="+mn-ea"/>
                <a:sym typeface="Arial" panose="020B0604020202020204" pitchFamily="34" charset="0"/>
              </a:rPr>
              <a:t>(</a:t>
            </a:r>
            <a:r>
              <a:rPr lang="zh-CN" altLang="en-US" sz="2800" dirty="0" smtClean="0">
                <a:solidFill>
                  <a:schemeClr val="tx1">
                    <a:lumMod val="95000"/>
                    <a:lumOff val="5000"/>
                  </a:schemeClr>
                </a:solidFill>
                <a:latin typeface="+mn-ea"/>
                <a:cs typeface="+mn-ea"/>
                <a:sym typeface="Arial" panose="020B0604020202020204" pitchFamily="34" charset="0"/>
              </a:rPr>
              <a:t>其他实验对比）</a:t>
            </a:r>
            <a:endParaRPr lang="zh-CN" altLang="en-US" sz="2800" b="1" dirty="0"/>
          </a:p>
        </p:txBody>
      </p:sp>
      <p:graphicFrame>
        <p:nvGraphicFramePr>
          <p:cNvPr id="2" name="表格 1"/>
          <p:cNvGraphicFramePr>
            <a:graphicFrameLocks noGrp="1"/>
          </p:cNvGraphicFramePr>
          <p:nvPr>
            <p:extLst>
              <p:ext uri="{D42A27DB-BD31-4B8C-83A1-F6EECF244321}">
                <p14:modId xmlns:p14="http://schemas.microsoft.com/office/powerpoint/2010/main" val="4089937782"/>
              </p:ext>
            </p:extLst>
          </p:nvPr>
        </p:nvGraphicFramePr>
        <p:xfrm>
          <a:off x="405113" y="2488557"/>
          <a:ext cx="8032829" cy="4178460"/>
        </p:xfrm>
        <a:graphic>
          <a:graphicData uri="http://schemas.openxmlformats.org/drawingml/2006/table">
            <a:tbl>
              <a:tblPr firstRow="1" firstCol="1" bandRow="1">
                <a:tableStyleId>{5C22544A-7EE6-4342-B048-85BDC9FD1C3A}</a:tableStyleId>
              </a:tblPr>
              <a:tblGrid>
                <a:gridCol w="899678">
                  <a:extLst>
                    <a:ext uri="{9D8B030D-6E8A-4147-A177-3AD203B41FA5}">
                      <a16:colId xmlns:a16="http://schemas.microsoft.com/office/drawing/2014/main" val="981074823"/>
                    </a:ext>
                  </a:extLst>
                </a:gridCol>
                <a:gridCol w="980005">
                  <a:extLst>
                    <a:ext uri="{9D8B030D-6E8A-4147-A177-3AD203B41FA5}">
                      <a16:colId xmlns:a16="http://schemas.microsoft.com/office/drawing/2014/main" val="3864179158"/>
                    </a:ext>
                  </a:extLst>
                </a:gridCol>
                <a:gridCol w="1465189">
                  <a:extLst>
                    <a:ext uri="{9D8B030D-6E8A-4147-A177-3AD203B41FA5}">
                      <a16:colId xmlns:a16="http://schemas.microsoft.com/office/drawing/2014/main" val="707488673"/>
                    </a:ext>
                  </a:extLst>
                </a:gridCol>
                <a:gridCol w="1563188">
                  <a:extLst>
                    <a:ext uri="{9D8B030D-6E8A-4147-A177-3AD203B41FA5}">
                      <a16:colId xmlns:a16="http://schemas.microsoft.com/office/drawing/2014/main" val="1021197482"/>
                    </a:ext>
                  </a:extLst>
                </a:gridCol>
                <a:gridCol w="1563188">
                  <a:extLst>
                    <a:ext uri="{9D8B030D-6E8A-4147-A177-3AD203B41FA5}">
                      <a16:colId xmlns:a16="http://schemas.microsoft.com/office/drawing/2014/main" val="1460906129"/>
                    </a:ext>
                  </a:extLst>
                </a:gridCol>
                <a:gridCol w="1561581">
                  <a:extLst>
                    <a:ext uri="{9D8B030D-6E8A-4147-A177-3AD203B41FA5}">
                      <a16:colId xmlns:a16="http://schemas.microsoft.com/office/drawing/2014/main" val="589454060"/>
                    </a:ext>
                  </a:extLst>
                </a:gridCol>
              </a:tblGrid>
              <a:tr h="417846">
                <a:tc gridSpan="2">
                  <a:txBody>
                    <a:bodyPr/>
                    <a:lstStyle/>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B w="38100" cmpd="sng">
                      <a:noFill/>
                    </a:lnB>
                  </a:tcPr>
                </a:tc>
                <a:tc hMerge="1">
                  <a:txBody>
                    <a:bodyPr/>
                    <a:lstStyle/>
                    <a:p>
                      <a:endParaRPr lang="zh-CN" altLang="en-US"/>
                    </a:p>
                  </a:txBody>
                  <a:tcPr/>
                </a:tc>
                <a:tc>
                  <a:txBody>
                    <a:bodyPr/>
                    <a:lstStyle/>
                    <a:p>
                      <a:pPr algn="ctr">
                        <a:lnSpc>
                          <a:spcPct val="125000"/>
                        </a:lnSpc>
                        <a:spcAft>
                          <a:spcPts val="0"/>
                        </a:spcAft>
                      </a:pPr>
                      <a:r>
                        <a:rPr lang="en-US" sz="1200" kern="100">
                          <a:effectLst/>
                        </a:rPr>
                        <a:t>KPCA+NN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ctr">
                        <a:lnSpc>
                          <a:spcPct val="125000"/>
                        </a:lnSpc>
                        <a:spcAft>
                          <a:spcPts val="0"/>
                        </a:spcAft>
                      </a:pPr>
                      <a:r>
                        <a:rPr lang="en-US" sz="1200" kern="100">
                          <a:effectLst/>
                        </a:rPr>
                        <a:t>LDA+NN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ctr">
                        <a:lnSpc>
                          <a:spcPct val="125000"/>
                        </a:lnSpc>
                        <a:spcAft>
                          <a:spcPts val="0"/>
                        </a:spcAft>
                      </a:pPr>
                      <a:r>
                        <a:rPr lang="en-US" sz="1200" kern="100">
                          <a:effectLst/>
                        </a:rPr>
                        <a:t>LLE+NN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ctr">
                        <a:lnSpc>
                          <a:spcPct val="125000"/>
                        </a:lnSpc>
                        <a:spcAft>
                          <a:spcPts val="0"/>
                        </a:spcAft>
                      </a:pPr>
                      <a:r>
                        <a:rPr lang="en-US" sz="1200" kern="100">
                          <a:effectLst/>
                        </a:rPr>
                        <a:t>LEDML+NN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1604371000"/>
                  </a:ext>
                </a:extLst>
              </a:tr>
              <a:tr h="417846">
                <a:tc rowSpan="3">
                  <a:txBody>
                    <a:bodyPr/>
                    <a:lstStyle/>
                    <a:p>
                      <a:pPr algn="ctr">
                        <a:lnSpc>
                          <a:spcPct val="125000"/>
                        </a:lnSpc>
                        <a:spcAft>
                          <a:spcPts val="0"/>
                        </a:spcAft>
                      </a:pPr>
                      <a:r>
                        <a:rPr lang="en-US" sz="1200" kern="100" dirty="0">
                          <a:effectLst/>
                        </a:rPr>
                        <a:t> </a:t>
                      </a:r>
                      <a:endParaRPr lang="en-US" sz="12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25000"/>
                        </a:lnSpc>
                        <a:spcAft>
                          <a:spcPts val="0"/>
                        </a:spcAft>
                      </a:pPr>
                      <a:endParaRPr lang="en-US" sz="1200"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25000"/>
                        </a:lnSpc>
                        <a:spcAft>
                          <a:spcPts val="0"/>
                        </a:spcAft>
                      </a:pPr>
                      <a:r>
                        <a:rPr lang="en-US" sz="1200" kern="100" dirty="0" smtClean="0">
                          <a:effectLst/>
                        </a:rPr>
                        <a:t>Yale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L w="12700" cmpd="sng">
                      <a:noFill/>
                    </a:lnL>
                    <a:lnR w="12700" cmpd="sng">
                      <a:noFill/>
                    </a:lnR>
                    <a:lnT w="38100" cmpd="sng">
                      <a:noFill/>
                    </a:lnT>
                    <a:lnTlToBr w="12700" cmpd="sng">
                      <a:noFill/>
                      <a:prstDash val="solid"/>
                    </a:lnTlToBr>
                    <a:lnBlToTr w="12700" cmpd="sng">
                      <a:noFill/>
                      <a:prstDash val="solid"/>
                    </a:lnBlToTr>
                  </a:tcPr>
                </a:tc>
                <a:tc>
                  <a:txBody>
                    <a:bodyPr/>
                    <a:lstStyle/>
                    <a:p>
                      <a:pPr algn="just">
                        <a:lnSpc>
                          <a:spcPct val="125000"/>
                        </a:lnSpc>
                        <a:spcAft>
                          <a:spcPts val="0"/>
                        </a:spcAft>
                      </a:pPr>
                      <a:r>
                        <a:rPr lang="en-US" sz="1200" kern="100">
                          <a:effectLst/>
                        </a:rPr>
                        <a:t>4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L w="12700" cmpd="sng">
                      <a:noFill/>
                    </a:lnL>
                  </a:tcPr>
                </a:tc>
                <a:tc>
                  <a:txBody>
                    <a:bodyPr/>
                    <a:lstStyle/>
                    <a:p>
                      <a:pPr algn="just">
                        <a:lnSpc>
                          <a:spcPct val="125000"/>
                        </a:lnSpc>
                        <a:spcAft>
                          <a:spcPts val="0"/>
                        </a:spcAft>
                      </a:pPr>
                      <a:r>
                        <a:rPr lang="en-US" sz="1200" kern="100">
                          <a:effectLst/>
                        </a:rPr>
                        <a:t>62.22</a:t>
                      </a:r>
                      <a:r>
                        <a:rPr lang="zh-CN" sz="1200" kern="100">
                          <a:effectLst/>
                        </a:rPr>
                        <a:t>±</a:t>
                      </a:r>
                      <a:r>
                        <a:rPr lang="en-US" sz="1200" kern="100">
                          <a:effectLst/>
                        </a:rPr>
                        <a:t>3.12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74.41</a:t>
                      </a:r>
                      <a:r>
                        <a:rPr lang="zh-CN" sz="1200" kern="100">
                          <a:effectLst/>
                        </a:rPr>
                        <a:t>±</a:t>
                      </a:r>
                      <a:r>
                        <a:rPr lang="en-US" sz="1200" kern="100">
                          <a:effectLst/>
                        </a:rPr>
                        <a:t>2.76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60.86</a:t>
                      </a:r>
                      <a:r>
                        <a:rPr lang="zh-CN" sz="1200" kern="100">
                          <a:effectLst/>
                        </a:rPr>
                        <a:t>±</a:t>
                      </a:r>
                      <a:r>
                        <a:rPr lang="en-US" sz="1200" kern="100">
                          <a:effectLst/>
                        </a:rPr>
                        <a:t>1.56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67.70</a:t>
                      </a:r>
                      <a:r>
                        <a:rPr lang="zh-CN" sz="1200" kern="100">
                          <a:effectLst/>
                        </a:rPr>
                        <a:t>±</a:t>
                      </a:r>
                      <a:r>
                        <a:rPr lang="en-US" sz="1200" kern="100">
                          <a:effectLst/>
                        </a:rPr>
                        <a:t>3.21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617598852"/>
                  </a:ext>
                </a:extLst>
              </a:tr>
              <a:tr h="417846">
                <a:tc vMerge="1">
                  <a:txBody>
                    <a:bodyPr/>
                    <a:lstStyle/>
                    <a:p>
                      <a:pPr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lnSpc>
                          <a:spcPct val="125000"/>
                        </a:lnSpc>
                        <a:spcAft>
                          <a:spcPts val="0"/>
                        </a:spcAft>
                      </a:pPr>
                      <a:r>
                        <a:rPr lang="en-US" sz="1200" kern="100">
                          <a:effectLst/>
                        </a:rPr>
                        <a:t>5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L w="12700" cmpd="sng">
                      <a:noFill/>
                    </a:lnL>
                  </a:tcPr>
                </a:tc>
                <a:tc>
                  <a:txBody>
                    <a:bodyPr/>
                    <a:lstStyle/>
                    <a:p>
                      <a:pPr algn="just">
                        <a:lnSpc>
                          <a:spcPct val="125000"/>
                        </a:lnSpc>
                        <a:spcAft>
                          <a:spcPts val="0"/>
                        </a:spcAft>
                      </a:pPr>
                      <a:r>
                        <a:rPr lang="en-US" sz="1200" kern="100">
                          <a:effectLst/>
                        </a:rPr>
                        <a:t>65.15</a:t>
                      </a:r>
                      <a:r>
                        <a:rPr lang="zh-CN" sz="1200" kern="100">
                          <a:effectLst/>
                        </a:rPr>
                        <a:t>±</a:t>
                      </a:r>
                      <a:r>
                        <a:rPr lang="en-US" sz="1200" kern="100">
                          <a:effectLst/>
                        </a:rPr>
                        <a:t>3.44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74.30</a:t>
                      </a:r>
                      <a:r>
                        <a:rPr lang="zh-CN" sz="1200" kern="100">
                          <a:effectLst/>
                        </a:rPr>
                        <a:t>±</a:t>
                      </a:r>
                      <a:r>
                        <a:rPr lang="en-US" sz="1200" kern="100">
                          <a:effectLst/>
                        </a:rPr>
                        <a:t>3.60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60.23</a:t>
                      </a:r>
                      <a:r>
                        <a:rPr lang="zh-CN" sz="1200" kern="100">
                          <a:effectLst/>
                        </a:rPr>
                        <a:t>±</a:t>
                      </a:r>
                      <a:r>
                        <a:rPr lang="en-US" sz="1200" kern="100">
                          <a:effectLst/>
                        </a:rPr>
                        <a:t>3.62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68.00</a:t>
                      </a:r>
                      <a:r>
                        <a:rPr lang="zh-CN" sz="1200" kern="100">
                          <a:effectLst/>
                        </a:rPr>
                        <a:t>±</a:t>
                      </a:r>
                      <a:r>
                        <a:rPr lang="en-US" sz="1200" kern="100">
                          <a:effectLst/>
                        </a:rPr>
                        <a:t>2.57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2118321435"/>
                  </a:ext>
                </a:extLst>
              </a:tr>
              <a:tr h="417846">
                <a:tc vMerge="1">
                  <a:txBody>
                    <a:bodyPr/>
                    <a:lstStyle/>
                    <a:p>
                      <a:pPr algn="just">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lnT w="12700" cmpd="sng">
                      <a:noFill/>
                    </a:lnT>
                  </a:tcPr>
                </a:tc>
                <a:tc>
                  <a:txBody>
                    <a:bodyPr/>
                    <a:lstStyle/>
                    <a:p>
                      <a:pPr algn="just">
                        <a:lnSpc>
                          <a:spcPct val="125000"/>
                        </a:lnSpc>
                        <a:spcAft>
                          <a:spcPts val="0"/>
                        </a:spcAft>
                      </a:pPr>
                      <a:r>
                        <a:rPr lang="en-US" sz="1200" kern="100">
                          <a:effectLst/>
                        </a:rPr>
                        <a:t>6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dirty="0">
                          <a:effectLst/>
                        </a:rPr>
                        <a:t>65.82</a:t>
                      </a:r>
                      <a:r>
                        <a:rPr lang="zh-CN" sz="1200" kern="100" dirty="0">
                          <a:effectLst/>
                        </a:rPr>
                        <a:t>±</a:t>
                      </a:r>
                      <a:r>
                        <a:rPr lang="en-US" sz="1200" kern="100" dirty="0">
                          <a:effectLst/>
                        </a:rPr>
                        <a:t>3.57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76.84</a:t>
                      </a:r>
                      <a:r>
                        <a:rPr lang="zh-CN" sz="1200" kern="100">
                          <a:effectLst/>
                        </a:rPr>
                        <a:t>±</a:t>
                      </a:r>
                      <a:r>
                        <a:rPr lang="en-US" sz="1200" kern="100">
                          <a:effectLst/>
                        </a:rPr>
                        <a:t>3.60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63.48</a:t>
                      </a:r>
                      <a:r>
                        <a:rPr lang="zh-CN" sz="1200" kern="100">
                          <a:effectLst/>
                        </a:rPr>
                        <a:t>±</a:t>
                      </a:r>
                      <a:r>
                        <a:rPr lang="en-US" sz="1200" kern="100">
                          <a:effectLst/>
                        </a:rPr>
                        <a:t>2.60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69.67</a:t>
                      </a:r>
                      <a:r>
                        <a:rPr lang="zh-CN" sz="1200" kern="100">
                          <a:effectLst/>
                        </a:rPr>
                        <a:t>±</a:t>
                      </a:r>
                      <a:r>
                        <a:rPr lang="en-US" sz="1200" kern="100">
                          <a:effectLst/>
                        </a:rPr>
                        <a:t>4.49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1948620966"/>
                  </a:ext>
                </a:extLst>
              </a:tr>
              <a:tr h="417846">
                <a:tc rowSpan="3">
                  <a:txBody>
                    <a:bodyPr/>
                    <a:lstStyle/>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25000"/>
                        </a:lnSpc>
                        <a:spcAft>
                          <a:spcPts val="0"/>
                        </a:spcAft>
                      </a:pPr>
                      <a:endParaRPr lang="en-US" sz="1200" kern="100" dirty="0" smtClean="0">
                        <a:effectLst/>
                      </a:endParaRPr>
                    </a:p>
                    <a:p>
                      <a:pPr algn="ctr">
                        <a:lnSpc>
                          <a:spcPct val="125000"/>
                        </a:lnSpc>
                        <a:spcAft>
                          <a:spcPts val="0"/>
                        </a:spcAft>
                      </a:pPr>
                      <a:r>
                        <a:rPr lang="en-US" sz="1200" kern="100" dirty="0" smtClean="0">
                          <a:effectLst/>
                        </a:rPr>
                        <a:t>PIE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54.00</a:t>
                      </a:r>
                      <a:r>
                        <a:rPr lang="zh-CN" sz="1200" kern="100">
                          <a:effectLst/>
                        </a:rPr>
                        <a:t>±</a:t>
                      </a:r>
                      <a:r>
                        <a:rPr lang="en-US" sz="1200" kern="100">
                          <a:effectLst/>
                        </a:rPr>
                        <a:t>1.46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82.85</a:t>
                      </a:r>
                      <a:r>
                        <a:rPr lang="zh-CN" sz="1200" kern="100">
                          <a:effectLst/>
                        </a:rPr>
                        <a:t>±</a:t>
                      </a:r>
                      <a:r>
                        <a:rPr lang="en-US" sz="1200" kern="100">
                          <a:effectLst/>
                        </a:rPr>
                        <a:t>1.51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67.60</a:t>
                      </a:r>
                      <a:r>
                        <a:rPr lang="zh-CN" sz="1200" kern="100">
                          <a:effectLst/>
                        </a:rPr>
                        <a:t>±</a:t>
                      </a:r>
                      <a:r>
                        <a:rPr lang="en-US" sz="1200" kern="100">
                          <a:effectLst/>
                        </a:rPr>
                        <a:t>1.40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74.95</a:t>
                      </a:r>
                      <a:r>
                        <a:rPr lang="zh-CN" sz="1200" kern="100">
                          <a:effectLst/>
                        </a:rPr>
                        <a:t>±</a:t>
                      </a:r>
                      <a:r>
                        <a:rPr lang="en-US" sz="1200" kern="100">
                          <a:effectLst/>
                        </a:rPr>
                        <a:t>1.01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3798542640"/>
                  </a:ext>
                </a:extLst>
              </a:tr>
              <a:tr h="417846">
                <a:tc vMerge="1">
                  <a:txBody>
                    <a:bodyPr/>
                    <a:lstStyle/>
                    <a:p>
                      <a:pPr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60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57.50</a:t>
                      </a:r>
                      <a:r>
                        <a:rPr lang="zh-CN" sz="1200" kern="100">
                          <a:effectLst/>
                        </a:rPr>
                        <a:t>±</a:t>
                      </a:r>
                      <a:r>
                        <a:rPr lang="en-US" sz="1200" kern="100">
                          <a:effectLst/>
                        </a:rPr>
                        <a:t>1.41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85.95</a:t>
                      </a:r>
                      <a:r>
                        <a:rPr lang="zh-CN" sz="1200" kern="100">
                          <a:effectLst/>
                        </a:rPr>
                        <a:t>±</a:t>
                      </a:r>
                      <a:r>
                        <a:rPr lang="en-US" sz="1200" kern="100">
                          <a:effectLst/>
                        </a:rPr>
                        <a:t>2.06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69.71</a:t>
                      </a:r>
                      <a:r>
                        <a:rPr lang="zh-CN" sz="1200" kern="100">
                          <a:effectLst/>
                        </a:rPr>
                        <a:t>±</a:t>
                      </a:r>
                      <a:r>
                        <a:rPr lang="en-US" sz="1200" kern="100">
                          <a:effectLst/>
                        </a:rPr>
                        <a:t>1.63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79.84</a:t>
                      </a:r>
                      <a:r>
                        <a:rPr lang="zh-CN" sz="1200" kern="100">
                          <a:effectLst/>
                        </a:rPr>
                        <a:t>±</a:t>
                      </a:r>
                      <a:r>
                        <a:rPr lang="en-US" sz="1200" kern="100">
                          <a:effectLst/>
                        </a:rPr>
                        <a:t>0.81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1823508550"/>
                  </a:ext>
                </a:extLst>
              </a:tr>
              <a:tr h="417846">
                <a:tc vMerge="1">
                  <a:txBody>
                    <a:bodyPr/>
                    <a:lstStyle/>
                    <a:p>
                      <a:pPr algn="just">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dirty="0">
                          <a:effectLst/>
                        </a:rPr>
                        <a:t>70 trains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59.70</a:t>
                      </a:r>
                      <a:r>
                        <a:rPr lang="zh-CN" sz="1200" kern="100">
                          <a:effectLst/>
                        </a:rPr>
                        <a:t>±</a:t>
                      </a:r>
                      <a:r>
                        <a:rPr lang="en-US" sz="1200" kern="100">
                          <a:effectLst/>
                        </a:rPr>
                        <a:t>1.48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88.12</a:t>
                      </a:r>
                      <a:r>
                        <a:rPr lang="zh-CN" sz="1200" kern="100">
                          <a:effectLst/>
                        </a:rPr>
                        <a:t>±</a:t>
                      </a:r>
                      <a:r>
                        <a:rPr lang="en-US" sz="1200" kern="100">
                          <a:effectLst/>
                        </a:rPr>
                        <a:t>1.01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74.10</a:t>
                      </a:r>
                      <a:r>
                        <a:rPr lang="zh-CN" sz="1200" kern="100">
                          <a:effectLst/>
                        </a:rPr>
                        <a:t>±</a:t>
                      </a:r>
                      <a:r>
                        <a:rPr lang="en-US" sz="1200" kern="100">
                          <a:effectLst/>
                        </a:rPr>
                        <a:t>1.80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83.25</a:t>
                      </a:r>
                      <a:r>
                        <a:rPr lang="zh-CN" sz="1200" kern="100">
                          <a:effectLst/>
                        </a:rPr>
                        <a:t>±</a:t>
                      </a:r>
                      <a:r>
                        <a:rPr lang="en-US" sz="1200" kern="100">
                          <a:effectLst/>
                        </a:rPr>
                        <a:t>1.72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3913258205"/>
                  </a:ext>
                </a:extLst>
              </a:tr>
              <a:tr h="417846">
                <a:tc rowSpan="3">
                  <a:txBody>
                    <a:bodyPr/>
                    <a:lstStyle/>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25000"/>
                        </a:lnSpc>
                        <a:spcAft>
                          <a:spcPts val="0"/>
                        </a:spcAft>
                      </a:pPr>
                      <a:endParaRPr lang="en-US" sz="1200" kern="100" dirty="0" smtClean="0">
                        <a:effectLst/>
                      </a:endParaRPr>
                    </a:p>
                    <a:p>
                      <a:pPr algn="ctr">
                        <a:lnSpc>
                          <a:spcPct val="125000"/>
                        </a:lnSpc>
                        <a:spcAft>
                          <a:spcPts val="0"/>
                        </a:spcAft>
                      </a:pPr>
                      <a:r>
                        <a:rPr lang="en-US" sz="1200" kern="100" dirty="0" smtClean="0">
                          <a:effectLst/>
                        </a:rPr>
                        <a:t>FERET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3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55.54</a:t>
                      </a:r>
                      <a:r>
                        <a:rPr lang="zh-CN" sz="1200" kern="100">
                          <a:effectLst/>
                        </a:rPr>
                        <a:t>±</a:t>
                      </a:r>
                      <a:r>
                        <a:rPr lang="en-US" sz="1200" kern="100">
                          <a:effectLst/>
                        </a:rPr>
                        <a:t>2.87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64.96</a:t>
                      </a:r>
                      <a:r>
                        <a:rPr lang="zh-CN" sz="1200" kern="100">
                          <a:effectLst/>
                        </a:rPr>
                        <a:t>±</a:t>
                      </a:r>
                      <a:r>
                        <a:rPr lang="en-US" sz="1200" kern="100">
                          <a:effectLst/>
                        </a:rPr>
                        <a:t>5.04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61.50</a:t>
                      </a:r>
                      <a:r>
                        <a:rPr lang="zh-CN" sz="1200" kern="100">
                          <a:effectLst/>
                        </a:rPr>
                        <a:t>±</a:t>
                      </a:r>
                      <a:r>
                        <a:rPr lang="en-US" sz="1200" kern="100">
                          <a:effectLst/>
                        </a:rPr>
                        <a:t>5.80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56.67</a:t>
                      </a:r>
                      <a:r>
                        <a:rPr lang="zh-CN" sz="1200" kern="100">
                          <a:effectLst/>
                        </a:rPr>
                        <a:t>±</a:t>
                      </a:r>
                      <a:r>
                        <a:rPr lang="en-US" sz="1200" kern="100">
                          <a:effectLst/>
                        </a:rPr>
                        <a:t>4.54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1056603439"/>
                  </a:ext>
                </a:extLst>
              </a:tr>
              <a:tr h="417846">
                <a:tc vMerge="1">
                  <a:txBody>
                    <a:bodyPr/>
                    <a:lstStyle/>
                    <a:p>
                      <a:pPr algn="ctr">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4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64.00</a:t>
                      </a:r>
                      <a:r>
                        <a:rPr lang="zh-CN" sz="1200" kern="100">
                          <a:effectLst/>
                        </a:rPr>
                        <a:t>±</a:t>
                      </a:r>
                      <a:r>
                        <a:rPr lang="en-US" sz="1200" kern="100">
                          <a:effectLst/>
                        </a:rPr>
                        <a:t>5.12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69.50</a:t>
                      </a:r>
                      <a:r>
                        <a:rPr lang="zh-CN" sz="1200" kern="100">
                          <a:effectLst/>
                        </a:rPr>
                        <a:t>±</a:t>
                      </a:r>
                      <a:r>
                        <a:rPr lang="en-US" sz="1200" kern="100">
                          <a:effectLst/>
                        </a:rPr>
                        <a:t>2.78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65.94</a:t>
                      </a:r>
                      <a:r>
                        <a:rPr lang="zh-CN" sz="1200" kern="100">
                          <a:effectLst/>
                        </a:rPr>
                        <a:t>±</a:t>
                      </a:r>
                      <a:r>
                        <a:rPr lang="en-US" sz="1200" kern="100">
                          <a:effectLst/>
                        </a:rPr>
                        <a:t>5.21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66.39</a:t>
                      </a:r>
                      <a:r>
                        <a:rPr lang="zh-CN" sz="1200" kern="100">
                          <a:effectLst/>
                        </a:rPr>
                        <a:t>±</a:t>
                      </a:r>
                      <a:r>
                        <a:rPr lang="en-US" sz="1200" kern="100">
                          <a:effectLst/>
                        </a:rPr>
                        <a:t>4.31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4250793320"/>
                  </a:ext>
                </a:extLst>
              </a:tr>
              <a:tr h="417846">
                <a:tc vMerge="1">
                  <a:txBody>
                    <a:bodyPr/>
                    <a:lstStyle/>
                    <a:p>
                      <a:pPr algn="just">
                        <a:lnSpc>
                          <a:spcPct val="125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5 trains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63.17</a:t>
                      </a:r>
                      <a:r>
                        <a:rPr lang="zh-CN" sz="1200" kern="100">
                          <a:effectLst/>
                        </a:rPr>
                        <a:t>±</a:t>
                      </a:r>
                      <a:r>
                        <a:rPr lang="en-US" sz="1200" kern="100">
                          <a:effectLst/>
                        </a:rPr>
                        <a:t>5.10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76.25</a:t>
                      </a:r>
                      <a:r>
                        <a:rPr lang="zh-CN" sz="1200" kern="100">
                          <a:effectLst/>
                        </a:rPr>
                        <a:t>±</a:t>
                      </a:r>
                      <a:r>
                        <a:rPr lang="en-US" sz="1200" kern="100">
                          <a:effectLst/>
                        </a:rPr>
                        <a:t>5.80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a:effectLst/>
                        </a:rPr>
                        <a:t>66.92</a:t>
                      </a:r>
                      <a:r>
                        <a:rPr lang="zh-CN" sz="1200" kern="100">
                          <a:effectLst/>
                        </a:rPr>
                        <a:t>±</a:t>
                      </a:r>
                      <a:r>
                        <a:rPr lang="en-US" sz="1200" kern="100">
                          <a:effectLst/>
                        </a:rPr>
                        <a:t>6.75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tc>
                  <a:txBody>
                    <a:bodyPr/>
                    <a:lstStyle/>
                    <a:p>
                      <a:pPr algn="just">
                        <a:lnSpc>
                          <a:spcPct val="125000"/>
                        </a:lnSpc>
                        <a:spcAft>
                          <a:spcPts val="0"/>
                        </a:spcAft>
                      </a:pPr>
                      <a:r>
                        <a:rPr lang="en-US" sz="1200" kern="100" dirty="0">
                          <a:effectLst/>
                        </a:rPr>
                        <a:t>70.25</a:t>
                      </a:r>
                      <a:r>
                        <a:rPr lang="zh-CN" sz="1200" kern="100" dirty="0">
                          <a:effectLst/>
                        </a:rPr>
                        <a:t>±</a:t>
                      </a:r>
                      <a:r>
                        <a:rPr lang="en-US" sz="1200" kern="100" dirty="0">
                          <a:effectLst/>
                        </a:rPr>
                        <a:t>5.33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7130" marR="67130" marT="0" marB="0"/>
                </a:tc>
                <a:extLst>
                  <a:ext uri="{0D108BD9-81ED-4DB2-BD59-A6C34878D82A}">
                    <a16:rowId xmlns:a16="http://schemas.microsoft.com/office/drawing/2014/main" val="112843217"/>
                  </a:ext>
                </a:extLst>
              </a:tr>
            </a:tbl>
          </a:graphicData>
        </a:graphic>
      </p:graphicFrame>
      <p:sp>
        <p:nvSpPr>
          <p:cNvPr id="6" name="文本框 5"/>
          <p:cNvSpPr txBox="1"/>
          <p:nvPr/>
        </p:nvSpPr>
        <p:spPr>
          <a:xfrm>
            <a:off x="889322" y="1382748"/>
            <a:ext cx="5499904" cy="646331"/>
          </a:xfrm>
          <a:prstGeom prst="rect">
            <a:avLst/>
          </a:prstGeom>
          <a:solidFill>
            <a:schemeClr val="tx2"/>
          </a:solidFill>
        </p:spPr>
        <p:txBody>
          <a:bodyPr wrap="square" rtlCol="0">
            <a:spAutoFit/>
          </a:bodyPr>
          <a:lstStyle/>
          <a:p>
            <a:r>
              <a:rPr lang="zh-CN" altLang="zh-CN" dirty="0">
                <a:solidFill>
                  <a:schemeClr val="bg1"/>
                </a:solidFill>
              </a:rPr>
              <a:t>基于对数欧式距离度量学习方法同其他常用降维方法之间的</a:t>
            </a:r>
            <a:r>
              <a:rPr lang="zh-CN" altLang="zh-CN" dirty="0" smtClean="0">
                <a:solidFill>
                  <a:schemeClr val="bg1"/>
                </a:solidFill>
              </a:rPr>
              <a:t>对比</a:t>
            </a:r>
            <a:r>
              <a:rPr lang="en-US" altLang="zh-CN" dirty="0" smtClean="0">
                <a:solidFill>
                  <a:schemeClr val="bg1"/>
                </a:solidFill>
              </a:rPr>
              <a:t>,</a:t>
            </a:r>
            <a:r>
              <a:rPr lang="zh-CN" altLang="en-US" dirty="0" smtClean="0">
                <a:solidFill>
                  <a:schemeClr val="bg1"/>
                </a:solidFill>
              </a:rPr>
              <a:t>主要包含</a:t>
            </a:r>
            <a:r>
              <a:rPr lang="en-US" altLang="zh-CN" dirty="0" smtClean="0">
                <a:solidFill>
                  <a:schemeClr val="bg1"/>
                </a:solidFill>
              </a:rPr>
              <a:t>KPCA</a:t>
            </a:r>
            <a:r>
              <a:rPr lang="zh-CN" altLang="en-US" dirty="0" smtClean="0">
                <a:solidFill>
                  <a:schemeClr val="bg1"/>
                </a:solidFill>
              </a:rPr>
              <a:t>、</a:t>
            </a:r>
            <a:r>
              <a:rPr lang="en-US" altLang="zh-CN" dirty="0" smtClean="0">
                <a:solidFill>
                  <a:schemeClr val="bg1"/>
                </a:solidFill>
              </a:rPr>
              <a:t>LDA</a:t>
            </a:r>
            <a:r>
              <a:rPr lang="zh-CN" altLang="en-US" dirty="0" smtClean="0">
                <a:solidFill>
                  <a:schemeClr val="bg1"/>
                </a:solidFill>
              </a:rPr>
              <a:t>、</a:t>
            </a:r>
            <a:r>
              <a:rPr lang="en-US" altLang="zh-CN" dirty="0" smtClean="0">
                <a:solidFill>
                  <a:schemeClr val="bg1"/>
                </a:solidFill>
              </a:rPr>
              <a:t>LLE</a:t>
            </a:r>
            <a:r>
              <a:rPr lang="zh-CN" altLang="en-US" dirty="0" smtClean="0">
                <a:solidFill>
                  <a:schemeClr val="bg1"/>
                </a:solidFill>
              </a:rPr>
              <a:t>方法。</a:t>
            </a:r>
            <a:endParaRPr lang="zh-CN" altLang="en-US" dirty="0">
              <a:solidFill>
                <a:schemeClr val="bg1"/>
              </a:solidFill>
            </a:endParaRPr>
          </a:p>
        </p:txBody>
      </p:sp>
      <p:sp>
        <p:nvSpPr>
          <p:cNvPr id="28" name="文本框 27"/>
          <p:cNvSpPr txBox="1"/>
          <p:nvPr/>
        </p:nvSpPr>
        <p:spPr>
          <a:xfrm>
            <a:off x="8912506" y="1959630"/>
            <a:ext cx="2963119" cy="4247317"/>
          </a:xfrm>
          <a:prstGeom prst="rect">
            <a:avLst/>
          </a:prstGeom>
          <a:solidFill>
            <a:schemeClr val="accent2"/>
          </a:solidFill>
        </p:spPr>
        <p:txBody>
          <a:bodyPr wrap="square" rtlCol="0">
            <a:spAutoFit/>
          </a:bodyPr>
          <a:lstStyle/>
          <a:p>
            <a:r>
              <a:rPr lang="en-US" altLang="zh-CN" dirty="0" smtClean="0">
                <a:solidFill>
                  <a:schemeClr val="bg1"/>
                </a:solidFill>
              </a:rPr>
              <a:t>1</a:t>
            </a:r>
            <a:r>
              <a:rPr lang="zh-CN" altLang="en-US" dirty="0" smtClean="0">
                <a:solidFill>
                  <a:schemeClr val="bg1"/>
                </a:solidFill>
              </a:rPr>
              <a:t>、</a:t>
            </a:r>
            <a:r>
              <a:rPr lang="zh-CN" altLang="zh-CN" dirty="0" smtClean="0">
                <a:solidFill>
                  <a:schemeClr val="bg1"/>
                </a:solidFill>
              </a:rPr>
              <a:t>低</a:t>
            </a:r>
            <a:r>
              <a:rPr lang="zh-CN" altLang="zh-CN" dirty="0">
                <a:solidFill>
                  <a:schemeClr val="bg1"/>
                </a:solidFill>
              </a:rPr>
              <a:t>维数据的维数确定十分重要，并非越大越好</a:t>
            </a:r>
            <a:r>
              <a:rPr lang="zh-CN" altLang="en-US" dirty="0" smtClean="0">
                <a:solidFill>
                  <a:schemeClr val="bg1"/>
                </a:solidFill>
              </a:rPr>
              <a:t>；</a:t>
            </a:r>
            <a:endParaRPr lang="en-US" altLang="zh-CN" dirty="0" smtClean="0">
              <a:solidFill>
                <a:schemeClr val="bg1"/>
              </a:solidFill>
            </a:endParaRPr>
          </a:p>
          <a:p>
            <a:r>
              <a:rPr lang="en-US" altLang="zh-CN" dirty="0" smtClean="0">
                <a:solidFill>
                  <a:schemeClr val="bg1"/>
                </a:solidFill>
              </a:rPr>
              <a:t>2</a:t>
            </a:r>
            <a:r>
              <a:rPr lang="zh-CN" altLang="en-US" dirty="0" smtClean="0">
                <a:solidFill>
                  <a:schemeClr val="bg1"/>
                </a:solidFill>
              </a:rPr>
              <a:t>、</a:t>
            </a:r>
            <a:r>
              <a:rPr lang="zh-CN" altLang="zh-CN" dirty="0" smtClean="0">
                <a:solidFill>
                  <a:schemeClr val="bg1"/>
                </a:solidFill>
              </a:rPr>
              <a:t>利用</a:t>
            </a:r>
            <a:r>
              <a:rPr lang="zh-CN" altLang="zh-CN" dirty="0">
                <a:solidFill>
                  <a:schemeClr val="bg1"/>
                </a:solidFill>
              </a:rPr>
              <a:t>对数欧式距离作为距离度量与传统欧式距离相比也有不错表现</a:t>
            </a:r>
            <a:r>
              <a:rPr lang="zh-CN" altLang="en-US" dirty="0" smtClean="0">
                <a:solidFill>
                  <a:schemeClr val="bg1"/>
                </a:solidFill>
              </a:rPr>
              <a:t>；</a:t>
            </a:r>
            <a:endParaRPr lang="en-US" altLang="zh-CN" dirty="0" smtClean="0">
              <a:solidFill>
                <a:schemeClr val="bg1"/>
              </a:solidFill>
            </a:endParaRPr>
          </a:p>
          <a:p>
            <a:r>
              <a:rPr lang="en-US" altLang="zh-CN" dirty="0" smtClean="0">
                <a:solidFill>
                  <a:schemeClr val="bg1"/>
                </a:solidFill>
              </a:rPr>
              <a:t>3</a:t>
            </a:r>
            <a:r>
              <a:rPr lang="zh-CN" altLang="en-US" dirty="0" smtClean="0">
                <a:solidFill>
                  <a:schemeClr val="bg1"/>
                </a:solidFill>
              </a:rPr>
              <a:t>、</a:t>
            </a:r>
            <a:r>
              <a:rPr lang="zh-CN" altLang="zh-CN" dirty="0" smtClean="0">
                <a:solidFill>
                  <a:schemeClr val="bg1"/>
                </a:solidFill>
              </a:rPr>
              <a:t>基于</a:t>
            </a:r>
            <a:r>
              <a:rPr lang="zh-CN" altLang="zh-CN" dirty="0">
                <a:solidFill>
                  <a:schemeClr val="bg1"/>
                </a:solidFill>
              </a:rPr>
              <a:t>对数欧式距离的度量学习方法较其他的无监督式方法有更好的表现，原因在于其充分利用数据的类别信息和选用了恰当的距离度量。但是比同样为监督式方法的</a:t>
            </a:r>
            <a:r>
              <a:rPr lang="en-US" altLang="zh-CN" dirty="0">
                <a:solidFill>
                  <a:schemeClr val="bg1"/>
                </a:solidFill>
              </a:rPr>
              <a:t>LDA</a:t>
            </a:r>
            <a:r>
              <a:rPr lang="zh-CN" altLang="zh-CN" dirty="0">
                <a:solidFill>
                  <a:schemeClr val="bg1"/>
                </a:solidFill>
              </a:rPr>
              <a:t>略差，可能是构建近邻图的</a:t>
            </a:r>
            <a:r>
              <a:rPr lang="en-US" altLang="zh-CN" dirty="0">
                <a:solidFill>
                  <a:schemeClr val="bg1"/>
                </a:solidFill>
              </a:rPr>
              <a:t>k</a:t>
            </a:r>
            <a:r>
              <a:rPr lang="zh-CN" altLang="zh-CN" dirty="0">
                <a:solidFill>
                  <a:schemeClr val="bg1"/>
                </a:solidFill>
              </a:rPr>
              <a:t>值不是最佳值，无法充分发掘数据的</a:t>
            </a:r>
            <a:r>
              <a:rPr lang="zh-CN" altLang="zh-CN" dirty="0" smtClean="0">
                <a:solidFill>
                  <a:schemeClr val="bg1"/>
                </a:solidFill>
              </a:rPr>
              <a:t>局部</a:t>
            </a:r>
            <a:r>
              <a:rPr lang="zh-CN" altLang="en-US" dirty="0" smtClean="0">
                <a:solidFill>
                  <a:schemeClr val="bg1"/>
                </a:solidFill>
              </a:rPr>
              <a:t>信息及流形结构。</a:t>
            </a:r>
            <a:endParaRPr lang="en-US" altLang="zh-CN" dirty="0" smtClean="0">
              <a:solidFill>
                <a:schemeClr val="bg1"/>
              </a:solidFill>
            </a:endParaRPr>
          </a:p>
        </p:txBody>
      </p:sp>
    </p:spTree>
    <p:extLst>
      <p:ext uri="{BB962C8B-B14F-4D97-AF65-F5344CB8AC3E}">
        <p14:creationId xmlns:p14="http://schemas.microsoft.com/office/powerpoint/2010/main" val="2009586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92443"/>
          </a:xfrm>
          <a:prstGeom prst="rect">
            <a:avLst/>
          </a:prstGeom>
        </p:spPr>
        <p:txBody>
          <a:bodyPr wrap="square" lIns="0" tIns="0" rIns="0" bIns="0">
            <a:spAutoFit/>
          </a:bodyPr>
          <a:lstStyle/>
          <a:p>
            <a:r>
              <a:rPr lang="zh-CN" altLang="en-US" sz="3200" dirty="0" smtClean="0"/>
              <a:t>总结与展望</a:t>
            </a:r>
            <a:endParaRPr lang="zh-CN" altLang="en-US" sz="32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290336"/>
          </a:xfrm>
          <a:prstGeom prst="rect">
            <a:avLst/>
          </a:prstGeom>
          <a:noFill/>
        </p:spPr>
        <p:txBody>
          <a:bodyPr wrap="square" lIns="0" tIns="0" rIns="0" bIns="0" rtlCol="0">
            <a:spAutoFit/>
          </a:bodyPr>
          <a:lstStyle/>
          <a:p>
            <a:pPr>
              <a:lnSpc>
                <a:spcPct val="150000"/>
              </a:lnSpc>
            </a:pPr>
            <a:r>
              <a:rPr lang="zh-CN" altLang="en-US" sz="1400" dirty="0" smtClean="0">
                <a:solidFill>
                  <a:schemeClr val="tx1">
                    <a:lumMod val="95000"/>
                    <a:lumOff val="5000"/>
                  </a:schemeClr>
                </a:solidFill>
                <a:latin typeface="+mn-ea"/>
                <a:cs typeface="+mn-ea"/>
                <a:sym typeface="Arial" panose="020B0604020202020204" pitchFamily="34" charset="0"/>
              </a:rPr>
              <a:t>本文主要工作，未来工作的展望</a:t>
            </a:r>
            <a:endParaRPr lang="zh-CN" altLang="en-US" sz="1400"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smtClean="0">
                <a:solidFill>
                  <a:schemeClr val="bg1"/>
                </a:solidFill>
              </a:rPr>
              <a:t>05</a:t>
            </a:r>
            <a:endParaRPr lang="zh-CN" altLang="en-US" sz="4800" b="1" dirty="0">
              <a:solidFill>
                <a:schemeClr val="bg1"/>
              </a:solidFill>
            </a:endParaRPr>
          </a:p>
        </p:txBody>
      </p:sp>
    </p:spTree>
    <p:extLst>
      <p:ext uri="{BB962C8B-B14F-4D97-AF65-F5344CB8AC3E}">
        <p14:creationId xmlns:p14="http://schemas.microsoft.com/office/powerpoint/2010/main" val="13098865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主要工作与未来展望</a:t>
            </a:r>
            <a:endParaRPr lang="zh-CN" altLang="en-US" sz="2800" b="1" dirty="0"/>
          </a:p>
        </p:txBody>
      </p:sp>
      <p:grpSp>
        <p:nvGrpSpPr>
          <p:cNvPr id="5" name="组合 4"/>
          <p:cNvGrpSpPr/>
          <p:nvPr/>
        </p:nvGrpSpPr>
        <p:grpSpPr>
          <a:xfrm>
            <a:off x="762000" y="1735235"/>
            <a:ext cx="4367283" cy="4296363"/>
            <a:chOff x="3742540" y="1839738"/>
            <a:chExt cx="4367283" cy="4296363"/>
          </a:xfrm>
        </p:grpSpPr>
        <p:sp>
          <p:nvSpPr>
            <p:cNvPr id="6" name="任意多边形 5"/>
            <p:cNvSpPr/>
            <p:nvPr/>
          </p:nvSpPr>
          <p:spPr>
            <a:xfrm rot="21600000">
              <a:off x="4339752" y="1839738"/>
              <a:ext cx="3770071" cy="1194426"/>
            </a:xfrm>
            <a:custGeom>
              <a:avLst/>
              <a:gdLst>
                <a:gd name="connsiteX0" fmla="*/ 0 w 3770071"/>
                <a:gd name="connsiteY0" fmla="*/ 0 h 1194424"/>
                <a:gd name="connsiteX1" fmla="*/ 3172859 w 3770071"/>
                <a:gd name="connsiteY1" fmla="*/ 0 h 1194424"/>
                <a:gd name="connsiteX2" fmla="*/ 3770071 w 3770071"/>
                <a:gd name="connsiteY2" fmla="*/ 597212 h 1194424"/>
                <a:gd name="connsiteX3" fmla="*/ 3172859 w 3770071"/>
                <a:gd name="connsiteY3" fmla="*/ 1194424 h 1194424"/>
                <a:gd name="connsiteX4" fmla="*/ 0 w 3770071"/>
                <a:gd name="connsiteY4" fmla="*/ 1194424 h 1194424"/>
                <a:gd name="connsiteX5" fmla="*/ 0 w 3770071"/>
                <a:gd name="connsiteY5" fmla="*/ 0 h 119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0071" h="1194424">
                  <a:moveTo>
                    <a:pt x="3770071" y="1194423"/>
                  </a:moveTo>
                  <a:lnTo>
                    <a:pt x="597212" y="1194423"/>
                  </a:lnTo>
                  <a:lnTo>
                    <a:pt x="0" y="597212"/>
                  </a:lnTo>
                  <a:lnTo>
                    <a:pt x="597212" y="1"/>
                  </a:lnTo>
                  <a:lnTo>
                    <a:pt x="3770071" y="1"/>
                  </a:lnTo>
                  <a:lnTo>
                    <a:pt x="3770071" y="119442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25314" tIns="80011" rIns="149352" bIns="80011" numCol="1" spcCol="1270" anchor="ctr" anchorCtr="0">
              <a:noAutofit/>
            </a:bodyPr>
            <a:lstStyle/>
            <a:p>
              <a:pPr lvl="0" algn="ctr" defTabSz="933450">
                <a:lnSpc>
                  <a:spcPct val="90000"/>
                </a:lnSpc>
                <a:spcBef>
                  <a:spcPct val="0"/>
                </a:spcBef>
                <a:spcAft>
                  <a:spcPct val="35000"/>
                </a:spcAft>
              </a:pPr>
              <a:r>
                <a:rPr lang="zh-CN" altLang="en-US" sz="2100" kern="1200" dirty="0" smtClean="0"/>
                <a:t>介绍特征提取的背景与意义，回顾常用算法及其优缺点。</a:t>
              </a:r>
              <a:endParaRPr lang="zh-CN" altLang="en-US" sz="2100" kern="1200" dirty="0"/>
            </a:p>
          </p:txBody>
        </p:sp>
        <p:sp>
          <p:nvSpPr>
            <p:cNvPr id="8" name="椭圆 7"/>
            <p:cNvSpPr/>
            <p:nvPr/>
          </p:nvSpPr>
          <p:spPr>
            <a:xfrm>
              <a:off x="3742540" y="1839739"/>
              <a:ext cx="1194424" cy="1194424"/>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0" name="任意多边形 9"/>
            <p:cNvSpPr/>
            <p:nvPr/>
          </p:nvSpPr>
          <p:spPr>
            <a:xfrm rot="21600000">
              <a:off x="4339752" y="3390707"/>
              <a:ext cx="3770071" cy="1194425"/>
            </a:xfrm>
            <a:custGeom>
              <a:avLst/>
              <a:gdLst>
                <a:gd name="connsiteX0" fmla="*/ 0 w 3770071"/>
                <a:gd name="connsiteY0" fmla="*/ 0 h 1194424"/>
                <a:gd name="connsiteX1" fmla="*/ 3172859 w 3770071"/>
                <a:gd name="connsiteY1" fmla="*/ 0 h 1194424"/>
                <a:gd name="connsiteX2" fmla="*/ 3770071 w 3770071"/>
                <a:gd name="connsiteY2" fmla="*/ 597212 h 1194424"/>
                <a:gd name="connsiteX3" fmla="*/ 3172859 w 3770071"/>
                <a:gd name="connsiteY3" fmla="*/ 1194424 h 1194424"/>
                <a:gd name="connsiteX4" fmla="*/ 0 w 3770071"/>
                <a:gd name="connsiteY4" fmla="*/ 1194424 h 1194424"/>
                <a:gd name="connsiteX5" fmla="*/ 0 w 3770071"/>
                <a:gd name="connsiteY5" fmla="*/ 0 h 119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0071" h="1194424">
                  <a:moveTo>
                    <a:pt x="3770071" y="1194423"/>
                  </a:moveTo>
                  <a:lnTo>
                    <a:pt x="597212" y="1194423"/>
                  </a:lnTo>
                  <a:lnTo>
                    <a:pt x="0" y="597212"/>
                  </a:lnTo>
                  <a:lnTo>
                    <a:pt x="597212" y="1"/>
                  </a:lnTo>
                  <a:lnTo>
                    <a:pt x="3770071" y="1"/>
                  </a:lnTo>
                  <a:lnTo>
                    <a:pt x="3770071" y="119442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14" tIns="80011" rIns="149352" bIns="80010" numCol="1" spcCol="1270" anchor="ctr" anchorCtr="0">
              <a:noAutofit/>
            </a:bodyPr>
            <a:lstStyle/>
            <a:p>
              <a:pPr lvl="0" algn="ctr" defTabSz="933450">
                <a:lnSpc>
                  <a:spcPct val="90000"/>
                </a:lnSpc>
                <a:spcBef>
                  <a:spcPct val="0"/>
                </a:spcBef>
                <a:spcAft>
                  <a:spcPct val="35000"/>
                </a:spcAft>
              </a:pPr>
              <a:r>
                <a:rPr lang="zh-CN" altLang="en-US" sz="2100" kern="1200" dirty="0" smtClean="0"/>
                <a:t>结合</a:t>
              </a:r>
              <a:r>
                <a:rPr lang="en-US" altLang="zh-CN" sz="2100" kern="1200" dirty="0" smtClean="0"/>
                <a:t>LDA</a:t>
              </a:r>
              <a:r>
                <a:rPr lang="zh-CN" altLang="en-US" sz="2100" kern="1200" dirty="0" smtClean="0"/>
                <a:t>和</a:t>
              </a:r>
              <a:r>
                <a:rPr lang="en-US" altLang="zh-CN" sz="2100" kern="1200" dirty="0" smtClean="0"/>
                <a:t>LLE</a:t>
              </a:r>
              <a:r>
                <a:rPr lang="zh-CN" altLang="en-US" sz="2100" kern="1200" dirty="0" smtClean="0"/>
                <a:t>算法的优点，提出了基于流形边距的</a:t>
              </a:r>
              <a:r>
                <a:rPr lang="en-US" altLang="zh-CN" sz="2100" kern="1200" dirty="0" smtClean="0"/>
                <a:t>LLRMM</a:t>
              </a:r>
              <a:r>
                <a:rPr lang="zh-CN" altLang="en-US" sz="2100" kern="1200" dirty="0" smtClean="0"/>
                <a:t>算法。</a:t>
              </a:r>
              <a:endParaRPr lang="zh-CN" altLang="en-US" sz="2100" kern="1200" dirty="0"/>
            </a:p>
          </p:txBody>
        </p:sp>
        <p:sp>
          <p:nvSpPr>
            <p:cNvPr id="11" name="椭圆 10"/>
            <p:cNvSpPr/>
            <p:nvPr/>
          </p:nvSpPr>
          <p:spPr>
            <a:xfrm>
              <a:off x="3742540" y="3390708"/>
              <a:ext cx="1194424" cy="1194424"/>
            </a:xfrm>
            <a:prstGeom prst="ellipse">
              <a:avLst/>
            </a:prstGeom>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12" name="任意多边形 11"/>
            <p:cNvSpPr/>
            <p:nvPr/>
          </p:nvSpPr>
          <p:spPr>
            <a:xfrm rot="21600000">
              <a:off x="4339752" y="4941676"/>
              <a:ext cx="3770071" cy="1194425"/>
            </a:xfrm>
            <a:custGeom>
              <a:avLst/>
              <a:gdLst>
                <a:gd name="connsiteX0" fmla="*/ 0 w 3770071"/>
                <a:gd name="connsiteY0" fmla="*/ 0 h 1194424"/>
                <a:gd name="connsiteX1" fmla="*/ 3172859 w 3770071"/>
                <a:gd name="connsiteY1" fmla="*/ 0 h 1194424"/>
                <a:gd name="connsiteX2" fmla="*/ 3770071 w 3770071"/>
                <a:gd name="connsiteY2" fmla="*/ 597212 h 1194424"/>
                <a:gd name="connsiteX3" fmla="*/ 3172859 w 3770071"/>
                <a:gd name="connsiteY3" fmla="*/ 1194424 h 1194424"/>
                <a:gd name="connsiteX4" fmla="*/ 0 w 3770071"/>
                <a:gd name="connsiteY4" fmla="*/ 1194424 h 1194424"/>
                <a:gd name="connsiteX5" fmla="*/ 0 w 3770071"/>
                <a:gd name="connsiteY5" fmla="*/ 0 h 119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0071" h="1194424">
                  <a:moveTo>
                    <a:pt x="3770071" y="1194423"/>
                  </a:moveTo>
                  <a:lnTo>
                    <a:pt x="597212" y="1194423"/>
                  </a:lnTo>
                  <a:lnTo>
                    <a:pt x="0" y="597212"/>
                  </a:lnTo>
                  <a:lnTo>
                    <a:pt x="597212" y="1"/>
                  </a:lnTo>
                  <a:lnTo>
                    <a:pt x="3770071" y="1"/>
                  </a:lnTo>
                  <a:lnTo>
                    <a:pt x="3770071" y="1194423"/>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25314" tIns="80011" rIns="149352" bIns="80010" numCol="1" spcCol="1270" anchor="ctr" anchorCtr="0">
              <a:noAutofit/>
            </a:bodyPr>
            <a:lstStyle/>
            <a:p>
              <a:pPr lvl="0" algn="ctr" defTabSz="933450">
                <a:lnSpc>
                  <a:spcPct val="90000"/>
                </a:lnSpc>
                <a:spcBef>
                  <a:spcPct val="0"/>
                </a:spcBef>
                <a:spcAft>
                  <a:spcPct val="35000"/>
                </a:spcAft>
              </a:pPr>
              <a:r>
                <a:rPr lang="zh-CN" altLang="en-US" sz="2100" kern="1200" dirty="0" smtClean="0"/>
                <a:t>将每个类别看作一个点，利用对数欧式距离度量的</a:t>
              </a:r>
              <a:r>
                <a:rPr lang="en-US" altLang="zh-CN" sz="2100" kern="1200" dirty="0" smtClean="0"/>
                <a:t>LEDML</a:t>
              </a:r>
              <a:r>
                <a:rPr lang="zh-CN" altLang="en-US" sz="2100" kern="1200" dirty="0" smtClean="0"/>
                <a:t>算法。</a:t>
              </a:r>
              <a:endParaRPr lang="zh-CN" altLang="en-US" sz="2100" kern="1200" dirty="0"/>
            </a:p>
          </p:txBody>
        </p:sp>
        <p:sp>
          <p:nvSpPr>
            <p:cNvPr id="13" name="椭圆 12"/>
            <p:cNvSpPr/>
            <p:nvPr/>
          </p:nvSpPr>
          <p:spPr>
            <a:xfrm>
              <a:off x="3742540" y="4941677"/>
              <a:ext cx="1194424" cy="1194424"/>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grpSp>
      <p:sp>
        <p:nvSpPr>
          <p:cNvPr id="4" name="矩形 3"/>
          <p:cNvSpPr/>
          <p:nvPr/>
        </p:nvSpPr>
        <p:spPr>
          <a:xfrm>
            <a:off x="882158" y="1870783"/>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01</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矩形 28"/>
          <p:cNvSpPr/>
          <p:nvPr/>
        </p:nvSpPr>
        <p:spPr>
          <a:xfrm>
            <a:off x="882158" y="3421751"/>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02</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矩形 29"/>
          <p:cNvSpPr/>
          <p:nvPr/>
        </p:nvSpPr>
        <p:spPr>
          <a:xfrm>
            <a:off x="882157" y="4972720"/>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03</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pSp>
        <p:nvGrpSpPr>
          <p:cNvPr id="26" name="组合 25"/>
          <p:cNvGrpSpPr/>
          <p:nvPr/>
        </p:nvGrpSpPr>
        <p:grpSpPr>
          <a:xfrm rot="5400000">
            <a:off x="6138621" y="1202868"/>
            <a:ext cx="5178408" cy="4741136"/>
            <a:chOff x="3017182" y="722191"/>
            <a:chExt cx="6157636" cy="5413614"/>
          </a:xfrm>
        </p:grpSpPr>
        <p:sp>
          <p:nvSpPr>
            <p:cNvPr id="27" name="任意多边形 26"/>
            <p:cNvSpPr/>
            <p:nvPr/>
          </p:nvSpPr>
          <p:spPr>
            <a:xfrm rot="21600000">
              <a:off x="3769697" y="722191"/>
              <a:ext cx="5405120" cy="1505031"/>
            </a:xfrm>
            <a:custGeom>
              <a:avLst/>
              <a:gdLst>
                <a:gd name="connsiteX0" fmla="*/ 0 w 5405120"/>
                <a:gd name="connsiteY0" fmla="*/ 0 h 1505029"/>
                <a:gd name="connsiteX1" fmla="*/ 4652606 w 5405120"/>
                <a:gd name="connsiteY1" fmla="*/ 0 h 1505029"/>
                <a:gd name="connsiteX2" fmla="*/ 5405120 w 5405120"/>
                <a:gd name="connsiteY2" fmla="*/ 752515 h 1505029"/>
                <a:gd name="connsiteX3" fmla="*/ 4652606 w 5405120"/>
                <a:gd name="connsiteY3" fmla="*/ 1505029 h 1505029"/>
                <a:gd name="connsiteX4" fmla="*/ 0 w 5405120"/>
                <a:gd name="connsiteY4" fmla="*/ 1505029 h 1505029"/>
                <a:gd name="connsiteX5" fmla="*/ 0 w 5405120"/>
                <a:gd name="connsiteY5" fmla="*/ 0 h 150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1505029">
                  <a:moveTo>
                    <a:pt x="5405120" y="1505028"/>
                  </a:moveTo>
                  <a:lnTo>
                    <a:pt x="752514" y="1505028"/>
                  </a:lnTo>
                  <a:lnTo>
                    <a:pt x="0" y="752514"/>
                  </a:lnTo>
                  <a:lnTo>
                    <a:pt x="752514" y="1"/>
                  </a:lnTo>
                  <a:lnTo>
                    <a:pt x="5405120" y="1"/>
                  </a:lnTo>
                  <a:lnTo>
                    <a:pt x="5405120" y="1505028"/>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39933" tIns="247651" rIns="462280" bIns="247651"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28" name="椭圆 27"/>
            <p:cNvSpPr/>
            <p:nvPr/>
          </p:nvSpPr>
          <p:spPr>
            <a:xfrm>
              <a:off x="3017182" y="722192"/>
              <a:ext cx="1505029" cy="1505029"/>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任意多边形 33"/>
            <p:cNvSpPr/>
            <p:nvPr/>
          </p:nvSpPr>
          <p:spPr>
            <a:xfrm rot="21600000">
              <a:off x="3769697" y="2676483"/>
              <a:ext cx="5405120" cy="1505030"/>
            </a:xfrm>
            <a:custGeom>
              <a:avLst/>
              <a:gdLst>
                <a:gd name="connsiteX0" fmla="*/ 0 w 5405120"/>
                <a:gd name="connsiteY0" fmla="*/ 0 h 1505029"/>
                <a:gd name="connsiteX1" fmla="*/ 4652606 w 5405120"/>
                <a:gd name="connsiteY1" fmla="*/ 0 h 1505029"/>
                <a:gd name="connsiteX2" fmla="*/ 5405120 w 5405120"/>
                <a:gd name="connsiteY2" fmla="*/ 752515 h 1505029"/>
                <a:gd name="connsiteX3" fmla="*/ 4652606 w 5405120"/>
                <a:gd name="connsiteY3" fmla="*/ 1505029 h 1505029"/>
                <a:gd name="connsiteX4" fmla="*/ 0 w 5405120"/>
                <a:gd name="connsiteY4" fmla="*/ 1505029 h 1505029"/>
                <a:gd name="connsiteX5" fmla="*/ 0 w 5405120"/>
                <a:gd name="connsiteY5" fmla="*/ 0 h 150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1505029">
                  <a:moveTo>
                    <a:pt x="5405120" y="1505028"/>
                  </a:moveTo>
                  <a:lnTo>
                    <a:pt x="752514" y="1505028"/>
                  </a:lnTo>
                  <a:lnTo>
                    <a:pt x="0" y="752514"/>
                  </a:lnTo>
                  <a:lnTo>
                    <a:pt x="752514" y="1"/>
                  </a:lnTo>
                  <a:lnTo>
                    <a:pt x="5405120" y="1"/>
                  </a:lnTo>
                  <a:lnTo>
                    <a:pt x="5405120" y="1505028"/>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39933" tIns="247651" rIns="462280" bIns="247650" numCol="1" spcCol="1270" anchor="ctr" anchorCtr="0">
              <a:noAutofit/>
            </a:bodyPr>
            <a:lstStyle/>
            <a:p>
              <a:pPr lvl="0" algn="ctr" defTabSz="2889250">
                <a:lnSpc>
                  <a:spcPct val="90000"/>
                </a:lnSpc>
                <a:spcBef>
                  <a:spcPct val="0"/>
                </a:spcBef>
                <a:spcAft>
                  <a:spcPct val="35000"/>
                </a:spcAft>
              </a:pPr>
              <a:endParaRPr lang="zh-CN" altLang="en-US" sz="6500" kern="1200"/>
            </a:p>
          </p:txBody>
        </p:sp>
        <p:sp>
          <p:nvSpPr>
            <p:cNvPr id="35" name="椭圆 34"/>
            <p:cNvSpPr/>
            <p:nvPr/>
          </p:nvSpPr>
          <p:spPr>
            <a:xfrm>
              <a:off x="3017182" y="2676484"/>
              <a:ext cx="1505029" cy="1505029"/>
            </a:xfrm>
            <a:prstGeom prst="ellipse">
              <a:avLst/>
            </a:prstGeom>
          </p:spPr>
          <p:style>
            <a:lnRef idx="2">
              <a:schemeClr val="lt1">
                <a:hueOff val="0"/>
                <a:satOff val="0"/>
                <a:lumOff val="0"/>
                <a:alphaOff val="0"/>
              </a:schemeClr>
            </a:lnRef>
            <a:fillRef idx="1">
              <a:schemeClr val="accent3">
                <a:tint val="50000"/>
                <a:hueOff val="0"/>
                <a:satOff val="0"/>
                <a:lumOff val="0"/>
                <a:alphaOff val="0"/>
              </a:schemeClr>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36" name="任意多边形 35"/>
            <p:cNvSpPr/>
            <p:nvPr/>
          </p:nvSpPr>
          <p:spPr>
            <a:xfrm>
              <a:off x="3769697" y="4630776"/>
              <a:ext cx="5405121" cy="1505029"/>
            </a:xfrm>
            <a:custGeom>
              <a:avLst/>
              <a:gdLst>
                <a:gd name="connsiteX0" fmla="*/ 0 w 5405120"/>
                <a:gd name="connsiteY0" fmla="*/ 0 h 1505029"/>
                <a:gd name="connsiteX1" fmla="*/ 4652606 w 5405120"/>
                <a:gd name="connsiteY1" fmla="*/ 0 h 1505029"/>
                <a:gd name="connsiteX2" fmla="*/ 5405120 w 5405120"/>
                <a:gd name="connsiteY2" fmla="*/ 752515 h 1505029"/>
                <a:gd name="connsiteX3" fmla="*/ 4652606 w 5405120"/>
                <a:gd name="connsiteY3" fmla="*/ 1505029 h 1505029"/>
                <a:gd name="connsiteX4" fmla="*/ 0 w 5405120"/>
                <a:gd name="connsiteY4" fmla="*/ 1505029 h 1505029"/>
                <a:gd name="connsiteX5" fmla="*/ 0 w 5405120"/>
                <a:gd name="connsiteY5" fmla="*/ 0 h 1505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5120" h="1505029">
                  <a:moveTo>
                    <a:pt x="5405120" y="1505028"/>
                  </a:moveTo>
                  <a:lnTo>
                    <a:pt x="752514" y="1505028"/>
                  </a:lnTo>
                  <a:lnTo>
                    <a:pt x="0" y="752514"/>
                  </a:lnTo>
                  <a:lnTo>
                    <a:pt x="752514" y="1"/>
                  </a:lnTo>
                  <a:lnTo>
                    <a:pt x="5405120" y="1"/>
                  </a:lnTo>
                  <a:lnTo>
                    <a:pt x="5405120" y="1505028"/>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39933" tIns="247651" rIns="462281" bIns="247650" numCol="1" spcCol="1270" anchor="b" anchorCtr="0">
              <a:noAutofit/>
            </a:bodyPr>
            <a:lstStyle/>
            <a:p>
              <a:pPr lvl="0" algn="ctr" defTabSz="2889250">
                <a:lnSpc>
                  <a:spcPct val="90000"/>
                </a:lnSpc>
                <a:spcBef>
                  <a:spcPct val="0"/>
                </a:spcBef>
                <a:spcAft>
                  <a:spcPct val="35000"/>
                </a:spcAft>
              </a:pPr>
              <a:endParaRPr lang="zh-CN" altLang="en-US" sz="2000" kern="1200" dirty="0"/>
            </a:p>
          </p:txBody>
        </p:sp>
        <p:sp>
          <p:nvSpPr>
            <p:cNvPr id="37" name="椭圆 36"/>
            <p:cNvSpPr/>
            <p:nvPr/>
          </p:nvSpPr>
          <p:spPr>
            <a:xfrm>
              <a:off x="3017182" y="4630776"/>
              <a:ext cx="1505029" cy="1505029"/>
            </a:xfrm>
            <a:prstGeom prst="ellipse">
              <a:avLst/>
            </a:prstGeom>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sp>
      </p:grpSp>
      <p:sp>
        <p:nvSpPr>
          <p:cNvPr id="47" name="矩形 46"/>
          <p:cNvSpPr/>
          <p:nvPr/>
        </p:nvSpPr>
        <p:spPr>
          <a:xfrm>
            <a:off x="6539240" y="1155411"/>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01</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9" name="矩形 48"/>
          <p:cNvSpPr/>
          <p:nvPr/>
        </p:nvSpPr>
        <p:spPr>
          <a:xfrm>
            <a:off x="8258165" y="1155411"/>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02</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2" name="矩形 51"/>
          <p:cNvSpPr/>
          <p:nvPr/>
        </p:nvSpPr>
        <p:spPr>
          <a:xfrm>
            <a:off x="9962300" y="1155411"/>
            <a:ext cx="954107" cy="923330"/>
          </a:xfrm>
          <a:prstGeom prst="rect">
            <a:avLst/>
          </a:prstGeom>
          <a:noFill/>
        </p:spPr>
        <p:txBody>
          <a:bodyPr wrap="none" lIns="91440" tIns="45720" rIns="91440" bIns="45720">
            <a:spAutoFit/>
          </a:bodyPr>
          <a:lstStyle/>
          <a:p>
            <a:pPr algn="ctr"/>
            <a:r>
              <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03</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4" name="文本框 43"/>
          <p:cNvSpPr txBox="1"/>
          <p:nvPr/>
        </p:nvSpPr>
        <p:spPr>
          <a:xfrm>
            <a:off x="6508461" y="2540407"/>
            <a:ext cx="1015663" cy="3400500"/>
          </a:xfrm>
          <a:prstGeom prst="rect">
            <a:avLst/>
          </a:prstGeom>
          <a:noFill/>
        </p:spPr>
        <p:txBody>
          <a:bodyPr vert="eaVert" wrap="square" rtlCol="0" anchor="b" anchorCtr="0">
            <a:spAutoFit/>
          </a:bodyPr>
          <a:lstStyle/>
          <a:p>
            <a:r>
              <a:rPr lang="zh-CN" altLang="en-US" dirty="0" smtClean="0">
                <a:solidFill>
                  <a:schemeClr val="bg1"/>
                </a:solidFill>
              </a:rPr>
              <a:t>流形边距和对数欧式距离的概念同样可以应用到其他的利用类别信息的流形学习算法。</a:t>
            </a:r>
            <a:endParaRPr lang="zh-CN" altLang="en-US" dirty="0">
              <a:solidFill>
                <a:schemeClr val="bg1"/>
              </a:solidFill>
            </a:endParaRPr>
          </a:p>
        </p:txBody>
      </p:sp>
      <p:sp>
        <p:nvSpPr>
          <p:cNvPr id="53" name="文本框 52"/>
          <p:cNvSpPr txBox="1"/>
          <p:nvPr/>
        </p:nvSpPr>
        <p:spPr>
          <a:xfrm>
            <a:off x="8258165" y="2506030"/>
            <a:ext cx="1015663" cy="3434877"/>
          </a:xfrm>
          <a:prstGeom prst="rect">
            <a:avLst/>
          </a:prstGeom>
          <a:noFill/>
        </p:spPr>
        <p:txBody>
          <a:bodyPr vert="eaVert" wrap="square" rtlCol="0" anchor="b" anchorCtr="0">
            <a:spAutoFit/>
          </a:bodyPr>
          <a:lstStyle/>
          <a:p>
            <a:r>
              <a:rPr lang="zh-CN" altLang="en-US" dirty="0" smtClean="0">
                <a:solidFill>
                  <a:schemeClr val="bg1"/>
                </a:solidFill>
              </a:rPr>
              <a:t>局部线性表示中近邻点的</a:t>
            </a:r>
            <a:r>
              <a:rPr lang="en-US" altLang="zh-CN" dirty="0" smtClean="0">
                <a:solidFill>
                  <a:schemeClr val="bg1"/>
                </a:solidFill>
              </a:rPr>
              <a:t>k</a:t>
            </a:r>
            <a:r>
              <a:rPr lang="zh-CN" altLang="en-US" dirty="0" smtClean="0">
                <a:solidFill>
                  <a:schemeClr val="bg1"/>
                </a:solidFill>
              </a:rPr>
              <a:t>值需要更多验证。黎曼测度也不止对数欧式距离，其他距离也值得验证。</a:t>
            </a:r>
            <a:endParaRPr lang="zh-CN" altLang="en-US" dirty="0">
              <a:solidFill>
                <a:schemeClr val="bg1"/>
              </a:solidFill>
            </a:endParaRPr>
          </a:p>
        </p:txBody>
      </p:sp>
      <p:sp>
        <p:nvSpPr>
          <p:cNvPr id="54" name="文本框 53"/>
          <p:cNvSpPr txBox="1"/>
          <p:nvPr/>
        </p:nvSpPr>
        <p:spPr>
          <a:xfrm>
            <a:off x="9962300" y="2461173"/>
            <a:ext cx="1015663" cy="3434877"/>
          </a:xfrm>
          <a:prstGeom prst="rect">
            <a:avLst/>
          </a:prstGeom>
          <a:noFill/>
        </p:spPr>
        <p:txBody>
          <a:bodyPr vert="eaVert" wrap="square" rtlCol="0" anchor="b" anchorCtr="0">
            <a:spAutoFit/>
          </a:bodyPr>
          <a:lstStyle/>
          <a:p>
            <a:r>
              <a:rPr lang="zh-CN" altLang="zh-CN" dirty="0">
                <a:solidFill>
                  <a:schemeClr val="bg1"/>
                </a:solidFill>
              </a:rPr>
              <a:t>人工数据集上表现良好，但真实数据集上表现不理想的</a:t>
            </a:r>
            <a:r>
              <a:rPr lang="zh-CN" altLang="zh-CN" dirty="0" smtClean="0">
                <a:solidFill>
                  <a:schemeClr val="bg1"/>
                </a:solidFill>
              </a:rPr>
              <a:t>情况</a:t>
            </a:r>
            <a:r>
              <a:rPr lang="zh-CN" altLang="en-US" dirty="0" smtClean="0">
                <a:solidFill>
                  <a:schemeClr val="bg1"/>
                </a:solidFill>
              </a:rPr>
              <a:t>。</a:t>
            </a:r>
            <a:r>
              <a:rPr lang="zh-CN" altLang="zh-CN" dirty="0">
                <a:solidFill>
                  <a:schemeClr val="bg1"/>
                </a:solidFill>
              </a:rPr>
              <a:t>进行从理论到实际应用的研究</a:t>
            </a:r>
            <a:endParaRPr lang="zh-CN" altLang="en-US" dirty="0">
              <a:solidFill>
                <a:schemeClr val="bg1"/>
              </a:solidFill>
            </a:endParaRPr>
          </a:p>
        </p:txBody>
      </p:sp>
    </p:spTree>
    <p:extLst>
      <p:ext uri="{BB962C8B-B14F-4D97-AF65-F5344CB8AC3E}">
        <p14:creationId xmlns:p14="http://schemas.microsoft.com/office/powerpoint/2010/main" val="15898369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 calcmode="lin" valueType="num">
                                      <p:cBhvr additive="base">
                                        <p:cTn id="29" dur="500" fill="hold"/>
                                        <p:tgtEl>
                                          <p:spTgt spid="47"/>
                                        </p:tgtEl>
                                        <p:attrNameLst>
                                          <p:attrName>ppt_x</p:attrName>
                                        </p:attrNameLst>
                                      </p:cBhvr>
                                      <p:tavLst>
                                        <p:tav tm="0">
                                          <p:val>
                                            <p:strVal val="1+#ppt_w/2"/>
                                          </p:val>
                                        </p:tav>
                                        <p:tav tm="100000">
                                          <p:val>
                                            <p:strVal val="#ppt_x"/>
                                          </p:val>
                                        </p:tav>
                                      </p:tavLst>
                                    </p:anim>
                                    <p:anim calcmode="lin" valueType="num">
                                      <p:cBhvr additive="base">
                                        <p:cTn id="30" dur="500" fill="hold"/>
                                        <p:tgtEl>
                                          <p:spTgt spid="4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500" fill="hold"/>
                                        <p:tgtEl>
                                          <p:spTgt spid="49"/>
                                        </p:tgtEl>
                                        <p:attrNameLst>
                                          <p:attrName>ppt_x</p:attrName>
                                        </p:attrNameLst>
                                      </p:cBhvr>
                                      <p:tavLst>
                                        <p:tav tm="0">
                                          <p:val>
                                            <p:strVal val="1+#ppt_w/2"/>
                                          </p:val>
                                        </p:tav>
                                        <p:tav tm="100000">
                                          <p:val>
                                            <p:strVal val="#ppt_x"/>
                                          </p:val>
                                        </p:tav>
                                      </p:tavLst>
                                    </p:anim>
                                    <p:anim calcmode="lin" valueType="num">
                                      <p:cBhvr additive="base">
                                        <p:cTn id="34" dur="500" fill="hold"/>
                                        <p:tgtEl>
                                          <p:spTgt spid="4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1+#ppt_w/2"/>
                                          </p:val>
                                        </p:tav>
                                        <p:tav tm="100000">
                                          <p:val>
                                            <p:strVal val="#ppt_x"/>
                                          </p:val>
                                        </p:tav>
                                      </p:tavLst>
                                    </p:anim>
                                    <p:anim calcmode="lin" valueType="num">
                                      <p:cBhvr additive="base">
                                        <p:cTn id="38" dur="500" fill="hold"/>
                                        <p:tgtEl>
                                          <p:spTgt spid="5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500" fill="hold"/>
                                        <p:tgtEl>
                                          <p:spTgt spid="44"/>
                                        </p:tgtEl>
                                        <p:attrNameLst>
                                          <p:attrName>ppt_x</p:attrName>
                                        </p:attrNameLst>
                                      </p:cBhvr>
                                      <p:tavLst>
                                        <p:tav tm="0">
                                          <p:val>
                                            <p:strVal val="1+#ppt_w/2"/>
                                          </p:val>
                                        </p:tav>
                                        <p:tav tm="100000">
                                          <p:val>
                                            <p:strVal val="#ppt_x"/>
                                          </p:val>
                                        </p:tav>
                                      </p:tavLst>
                                    </p:anim>
                                    <p:anim calcmode="lin" valueType="num">
                                      <p:cBhvr additive="base">
                                        <p:cTn id="42" dur="500" fill="hold"/>
                                        <p:tgtEl>
                                          <p:spTgt spid="4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additive="base">
                                        <p:cTn id="45" dur="500" fill="hold"/>
                                        <p:tgtEl>
                                          <p:spTgt spid="53"/>
                                        </p:tgtEl>
                                        <p:attrNameLst>
                                          <p:attrName>ppt_x</p:attrName>
                                        </p:attrNameLst>
                                      </p:cBhvr>
                                      <p:tavLst>
                                        <p:tav tm="0">
                                          <p:val>
                                            <p:strVal val="1+#ppt_w/2"/>
                                          </p:val>
                                        </p:tav>
                                        <p:tav tm="100000">
                                          <p:val>
                                            <p:strVal val="#ppt_x"/>
                                          </p:val>
                                        </p:tav>
                                      </p:tavLst>
                                    </p:anim>
                                    <p:anim calcmode="lin" valueType="num">
                                      <p:cBhvr additive="base">
                                        <p:cTn id="46" dur="500" fill="hold"/>
                                        <p:tgtEl>
                                          <p:spTgt spid="53"/>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1+#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p:bldP spid="47" grpId="0"/>
      <p:bldP spid="49" grpId="0"/>
      <p:bldP spid="52" grpId="0"/>
      <p:bldP spid="44" grpId="0"/>
      <p:bldP spid="53"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6" name="TextBox 143">
            <a:extLst>
              <a:ext uri="{FF2B5EF4-FFF2-40B4-BE49-F238E27FC236}">
                <a16:creationId xmlns:a16="http://schemas.microsoft.com/office/drawing/2014/main" id="{3B741B6A-E6E4-425A-9A39-AEF7822FC915}"/>
              </a:ext>
            </a:extLst>
          </p:cNvPr>
          <p:cNvSpPr txBox="1"/>
          <p:nvPr/>
        </p:nvSpPr>
        <p:spPr>
          <a:xfrm>
            <a:off x="2757520" y="2421528"/>
            <a:ext cx="3574810" cy="1015663"/>
          </a:xfrm>
          <a:prstGeom prst="rect">
            <a:avLst/>
          </a:prstGeom>
          <a:noFill/>
        </p:spPr>
        <p:txBody>
          <a:bodyPr wrap="square" rtlCol="0">
            <a:spAutoFit/>
          </a:bodyPr>
          <a:lstStyle/>
          <a:p>
            <a:r>
              <a:rPr lang="zh-CN" altLang="en-US" sz="6000" b="1" spc="600" dirty="0" smtClean="0">
                <a:ln w="6350">
                  <a:noFill/>
                </a:ln>
                <a:solidFill>
                  <a:schemeClr val="tx1">
                    <a:lumMod val="95000"/>
                    <a:lumOff val="5000"/>
                  </a:schemeClr>
                </a:solidFill>
                <a:latin typeface="微软雅黑" panose="020B0503020204020204" pitchFamily="34" charset="-122"/>
                <a:ea typeface="微软雅黑" panose="020B0503020204020204" pitchFamily="34" charset="-122"/>
              </a:rPr>
              <a:t>感谢观看</a:t>
            </a:r>
            <a:endParaRPr lang="en-US" altLang="zh-CN" sz="6000" b="1" spc="600" dirty="0">
              <a:ln w="6350">
                <a:noFill/>
              </a:ln>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495A43-4BE5-4D4C-9FEA-EC7B2B1258AE}"/>
              </a:ext>
            </a:extLst>
          </p:cNvPr>
          <p:cNvGrpSpPr/>
          <p:nvPr/>
        </p:nvGrpSpPr>
        <p:grpSpPr>
          <a:xfrm>
            <a:off x="2175334" y="4211038"/>
            <a:ext cx="292463" cy="292463"/>
            <a:chOff x="801291" y="3535885"/>
            <a:chExt cx="219347" cy="219347"/>
          </a:xfrm>
        </p:grpSpPr>
        <p:sp>
          <p:nvSpPr>
            <p:cNvPr id="8" name="Oval 10">
              <a:extLst>
                <a:ext uri="{FF2B5EF4-FFF2-40B4-BE49-F238E27FC236}">
                  <a16:creationId xmlns:a16="http://schemas.microsoft.com/office/drawing/2014/main" id="{7F7F3224-EA81-41F8-ABA0-4FF84B20B223}"/>
                </a:ext>
              </a:extLst>
            </p:cNvPr>
            <p:cNvSpPr>
              <a:spLocks noChangeArrowheads="1"/>
            </p:cNvSpPr>
            <p:nvPr/>
          </p:nvSpPr>
          <p:spPr bwMode="auto">
            <a:xfrm>
              <a:off x="801291" y="3535885"/>
              <a:ext cx="219347" cy="219347"/>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C84586F4-4896-4BF3-A198-7A6ABBD357C9}"/>
                </a:ext>
              </a:extLst>
            </p:cNvPr>
            <p:cNvGrpSpPr/>
            <p:nvPr/>
          </p:nvGrpSpPr>
          <p:grpSpPr>
            <a:xfrm>
              <a:off x="860980" y="3583766"/>
              <a:ext cx="100336" cy="114060"/>
              <a:chOff x="860980" y="3583766"/>
              <a:chExt cx="100336" cy="114060"/>
            </a:xfrm>
          </p:grpSpPr>
          <p:sp>
            <p:nvSpPr>
              <p:cNvPr id="10" name="Freeform 12">
                <a:extLst>
                  <a:ext uri="{FF2B5EF4-FFF2-40B4-BE49-F238E27FC236}">
                    <a16:creationId xmlns:a16="http://schemas.microsoft.com/office/drawing/2014/main" id="{15F5F323-52F0-48CC-A6E1-DD139BD09D8B}"/>
                  </a:ext>
                </a:extLst>
              </p:cNvPr>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1" name="Freeform 13">
                <a:extLst>
                  <a:ext uri="{FF2B5EF4-FFF2-40B4-BE49-F238E27FC236}">
                    <a16:creationId xmlns:a16="http://schemas.microsoft.com/office/drawing/2014/main" id="{3A7E6085-237D-478E-A06A-70A3BBA492C5}"/>
                  </a:ext>
                </a:extLst>
              </p:cNvPr>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grpSp>
        <p:nvGrpSpPr>
          <p:cNvPr id="12" name="Group 14">
            <a:extLst>
              <a:ext uri="{FF2B5EF4-FFF2-40B4-BE49-F238E27FC236}">
                <a16:creationId xmlns:a16="http://schemas.microsoft.com/office/drawing/2014/main" id="{3F401FFB-A428-4604-B513-4C284BC2F803}"/>
              </a:ext>
            </a:extLst>
          </p:cNvPr>
          <p:cNvGrpSpPr>
            <a:grpSpLocks/>
          </p:cNvGrpSpPr>
          <p:nvPr/>
        </p:nvGrpSpPr>
        <p:grpSpPr bwMode="auto">
          <a:xfrm>
            <a:off x="4501750" y="4211038"/>
            <a:ext cx="292463" cy="292463"/>
            <a:chOff x="4248" y="3024"/>
            <a:chExt cx="600" cy="599"/>
          </a:xfrm>
        </p:grpSpPr>
        <p:sp>
          <p:nvSpPr>
            <p:cNvPr id="13" name="Oval 15">
              <a:extLst>
                <a:ext uri="{FF2B5EF4-FFF2-40B4-BE49-F238E27FC236}">
                  <a16:creationId xmlns:a16="http://schemas.microsoft.com/office/drawing/2014/main" id="{A963527B-5C1C-4583-B5AD-E26060990801}"/>
                </a:ext>
              </a:extLst>
            </p:cNvPr>
            <p:cNvSpPr>
              <a:spLocks noChangeArrowheads="1"/>
            </p:cNvSpPr>
            <p:nvPr/>
          </p:nvSpPr>
          <p:spPr bwMode="auto">
            <a:xfrm>
              <a:off x="4248" y="3024"/>
              <a:ext cx="600" cy="599"/>
            </a:xfrm>
            <a:prstGeom prst="ellipse">
              <a:avLst/>
            </a:prstGeom>
            <a:solidFill>
              <a:schemeClr val="accent2"/>
            </a:solidFill>
            <a:ln>
              <a:noFill/>
            </a:ln>
            <a:effectLst/>
            <a:extLst>
              <a:ext uri="{91240B29-F687-4F45-9708-019B960494DF}">
                <a14:hiddenLine xmlns:a14="http://schemas.microsoft.com/office/drawing/2010/main" w="6350">
                  <a:solidFill>
                    <a:srgbClr val="CBAB8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1067"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14" name="Group 16">
              <a:extLst>
                <a:ext uri="{FF2B5EF4-FFF2-40B4-BE49-F238E27FC236}">
                  <a16:creationId xmlns:a16="http://schemas.microsoft.com/office/drawing/2014/main" id="{CA4F86EA-F1B3-4610-B246-6509058E7B51}"/>
                </a:ext>
              </a:extLst>
            </p:cNvPr>
            <p:cNvGrpSpPr>
              <a:grpSpLocks/>
            </p:cNvGrpSpPr>
            <p:nvPr/>
          </p:nvGrpSpPr>
          <p:grpSpPr bwMode="auto">
            <a:xfrm>
              <a:off x="4441" y="3144"/>
              <a:ext cx="215" cy="345"/>
              <a:chOff x="4441" y="3144"/>
              <a:chExt cx="215" cy="345"/>
            </a:xfrm>
          </p:grpSpPr>
          <p:sp>
            <p:nvSpPr>
              <p:cNvPr id="15" name="Freeform 17">
                <a:extLst>
                  <a:ext uri="{FF2B5EF4-FFF2-40B4-BE49-F238E27FC236}">
                    <a16:creationId xmlns:a16="http://schemas.microsoft.com/office/drawing/2014/main" id="{A30CA419-D97F-41DF-85A8-1A90532E25B4}"/>
                  </a:ext>
                </a:extLst>
              </p:cNvPr>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6" name="Freeform 18">
                <a:extLst>
                  <a:ext uri="{FF2B5EF4-FFF2-40B4-BE49-F238E27FC236}">
                    <a16:creationId xmlns:a16="http://schemas.microsoft.com/office/drawing/2014/main" id="{9909A774-37C7-4A52-A033-C9505BD23397}"/>
                  </a:ext>
                </a:extLst>
              </p:cNvPr>
              <p:cNvSpPr>
                <a:spLocks/>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2133">
                  <a:solidFill>
                    <a:schemeClr val="tx1">
                      <a:lumMod val="95000"/>
                      <a:lumOff val="5000"/>
                    </a:schemeClr>
                  </a:solidFill>
                  <a:latin typeface="微软雅黑" panose="020B0503020204020204" pitchFamily="34" charset="-122"/>
                  <a:ea typeface="微软雅黑" panose="020B0503020204020204" pitchFamily="34" charset="-122"/>
                </a:endParaRPr>
              </a:p>
            </p:txBody>
          </p:sp>
        </p:grpSp>
      </p:grpSp>
      <p:sp>
        <p:nvSpPr>
          <p:cNvPr id="17" name="Text Box 20">
            <a:extLst>
              <a:ext uri="{FF2B5EF4-FFF2-40B4-BE49-F238E27FC236}">
                <a16:creationId xmlns:a16="http://schemas.microsoft.com/office/drawing/2014/main" id="{7A22F5A2-DC43-4BC8-B314-4E1F9B9A39BF}"/>
              </a:ext>
            </a:extLst>
          </p:cNvPr>
          <p:cNvSpPr txBox="1">
            <a:spLocks noChangeArrowheads="1"/>
          </p:cNvSpPr>
          <p:nvPr/>
        </p:nvSpPr>
        <p:spPr bwMode="auto">
          <a:xfrm>
            <a:off x="4802678" y="4172604"/>
            <a:ext cx="18181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日期</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rPr>
              <a:t>2020/5/15</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2910785-5393-432A-8B19-FB68325EF70F}"/>
              </a:ext>
            </a:extLst>
          </p:cNvPr>
          <p:cNvSpPr/>
          <p:nvPr/>
        </p:nvSpPr>
        <p:spPr>
          <a:xfrm>
            <a:off x="2467612" y="4180938"/>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答辩人</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：郭微</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263" y="507340"/>
            <a:ext cx="6791325" cy="1619250"/>
          </a:xfrm>
          <a:prstGeom prst="rect">
            <a:avLst/>
          </a:prstGeom>
        </p:spPr>
      </p:pic>
    </p:spTree>
    <p:extLst>
      <p:ext uri="{BB962C8B-B14F-4D97-AF65-F5344CB8AC3E}">
        <p14:creationId xmlns:p14="http://schemas.microsoft.com/office/powerpoint/2010/main" val="7490768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797477" y="1128844"/>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92443"/>
          </a:xfrm>
          <a:prstGeom prst="rect">
            <a:avLst/>
          </a:prstGeom>
        </p:spPr>
        <p:txBody>
          <a:bodyPr wrap="square" lIns="0" tIns="0" rIns="0" bIns="0">
            <a:spAutoFit/>
          </a:bodyPr>
          <a:lstStyle/>
          <a:p>
            <a:r>
              <a:rPr lang="zh-CN" altLang="en-US" sz="3200" dirty="0" smtClean="0"/>
              <a:t>绪论</a:t>
            </a:r>
            <a:endParaRPr lang="zh-CN" altLang="en-US" sz="32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7" y="3019356"/>
            <a:ext cx="4632587" cy="646331"/>
          </a:xfrm>
          <a:prstGeom prst="rect">
            <a:avLst/>
          </a:prstGeom>
          <a:noFill/>
        </p:spPr>
        <p:txBody>
          <a:bodyPr wrap="square" lIns="0" tIns="0" rIns="0" bIns="0" rtlCol="0">
            <a:spAutoFit/>
          </a:bodyPr>
          <a:lstStyle/>
          <a:p>
            <a:pPr>
              <a:lnSpc>
                <a:spcPct val="150000"/>
              </a:lnSpc>
            </a:pPr>
            <a:r>
              <a:rPr lang="zh-CN" altLang="en-US" sz="1400" dirty="0" smtClean="0">
                <a:solidFill>
                  <a:schemeClr val="tx1">
                    <a:lumMod val="95000"/>
                    <a:lumOff val="5000"/>
                  </a:schemeClr>
                </a:solidFill>
                <a:latin typeface="+mn-ea"/>
                <a:cs typeface="+mn-ea"/>
                <a:sym typeface="Arial" panose="020B0604020202020204" pitchFamily="34" charset="0"/>
              </a:rPr>
              <a:t>特征提取的背景与意义、特征提取的研究现状、主要研究内容与创新点。</a:t>
            </a:r>
            <a:endParaRPr lang="zh-CN" altLang="en-US" sz="1400"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01</a:t>
            </a:r>
            <a:endParaRPr lang="zh-CN" altLang="en-US" sz="4800" b="1" dirty="0">
              <a:solidFill>
                <a:schemeClr val="bg1"/>
              </a:solidFill>
            </a:endParaRPr>
          </a:p>
        </p:txBody>
      </p:sp>
    </p:spTree>
    <p:extLst>
      <p:ext uri="{BB962C8B-B14F-4D97-AF65-F5344CB8AC3E}">
        <p14:creationId xmlns:p14="http://schemas.microsoft.com/office/powerpoint/2010/main" val="34503036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2000" y="400050"/>
            <a:ext cx="3842951" cy="523220"/>
          </a:xfrm>
          <a:prstGeom prst="rect">
            <a:avLst/>
          </a:prstGeom>
          <a:noFill/>
          <a:ln>
            <a:noFill/>
          </a:ln>
        </p:spPr>
        <p:txBody>
          <a:bodyPr wrap="square" rtlCol="0">
            <a:spAutoFit/>
          </a:bodyPr>
          <a:lstStyle/>
          <a:p>
            <a:r>
              <a:rPr lang="zh-CN" altLang="en-US" sz="2800" b="1" dirty="0" smtClean="0"/>
              <a:t>特征提取的背景与意义</a:t>
            </a:r>
            <a:endParaRPr lang="zh-CN" altLang="en-US" sz="28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1062036"/>
            <a:ext cx="5974080" cy="2903220"/>
          </a:xfrm>
          <a:prstGeom prst="rect">
            <a:avLst/>
          </a:prstGeom>
        </p:spPr>
      </p:pic>
      <p:sp>
        <p:nvSpPr>
          <p:cNvPr id="5" name="文本框 4"/>
          <p:cNvSpPr txBox="1"/>
          <p:nvPr/>
        </p:nvSpPr>
        <p:spPr>
          <a:xfrm>
            <a:off x="504825" y="4695825"/>
            <a:ext cx="5924550" cy="923330"/>
          </a:xfrm>
          <a:prstGeom prst="rect">
            <a:avLst/>
          </a:prstGeom>
          <a:solidFill>
            <a:schemeClr val="tx2"/>
          </a:solidFill>
        </p:spPr>
        <p:txBody>
          <a:bodyPr wrap="square" rtlCol="0">
            <a:spAutoFit/>
          </a:bodyPr>
          <a:lstStyle/>
          <a:p>
            <a:r>
              <a:rPr lang="en-US" altLang="zh-CN" dirty="0">
                <a:solidFill>
                  <a:schemeClr val="bg1"/>
                </a:solidFill>
              </a:rPr>
              <a:t>2016 </a:t>
            </a:r>
            <a:r>
              <a:rPr lang="zh-CN" altLang="en-US" dirty="0">
                <a:solidFill>
                  <a:schemeClr val="bg1"/>
                </a:solidFill>
              </a:rPr>
              <a:t>年，</a:t>
            </a:r>
            <a:r>
              <a:rPr lang="en-US" altLang="zh-CN" dirty="0">
                <a:solidFill>
                  <a:schemeClr val="bg1"/>
                </a:solidFill>
              </a:rPr>
              <a:t>Gartner </a:t>
            </a:r>
            <a:r>
              <a:rPr lang="zh-CN" altLang="en-US" dirty="0">
                <a:solidFill>
                  <a:schemeClr val="bg1"/>
                </a:solidFill>
              </a:rPr>
              <a:t>预测 </a:t>
            </a:r>
            <a:r>
              <a:rPr lang="en-US" altLang="zh-CN" dirty="0">
                <a:solidFill>
                  <a:schemeClr val="bg1"/>
                </a:solidFill>
              </a:rPr>
              <a:t>2018 </a:t>
            </a:r>
            <a:r>
              <a:rPr lang="zh-CN" altLang="en-US" dirty="0">
                <a:solidFill>
                  <a:schemeClr val="bg1"/>
                </a:solidFill>
              </a:rPr>
              <a:t>年物联网连 接设备可能达到 </a:t>
            </a:r>
            <a:r>
              <a:rPr lang="en-US" altLang="zh-CN" dirty="0">
                <a:solidFill>
                  <a:schemeClr val="bg1"/>
                </a:solidFill>
              </a:rPr>
              <a:t>84 </a:t>
            </a:r>
            <a:r>
              <a:rPr lang="zh-CN" altLang="en-US" dirty="0">
                <a:solidFill>
                  <a:schemeClr val="bg1"/>
                </a:solidFill>
              </a:rPr>
              <a:t>亿。然而到 </a:t>
            </a:r>
            <a:r>
              <a:rPr lang="en-US" altLang="zh-CN" dirty="0">
                <a:solidFill>
                  <a:schemeClr val="bg1"/>
                </a:solidFill>
              </a:rPr>
              <a:t>2018 </a:t>
            </a:r>
            <a:r>
              <a:rPr lang="zh-CN" altLang="en-US" dirty="0">
                <a:solidFill>
                  <a:schemeClr val="bg1"/>
                </a:solidFill>
              </a:rPr>
              <a:t>的时候，</a:t>
            </a:r>
            <a:r>
              <a:rPr lang="en-US" altLang="zh-CN" dirty="0">
                <a:solidFill>
                  <a:schemeClr val="bg1"/>
                </a:solidFill>
              </a:rPr>
              <a:t>Statista </a:t>
            </a:r>
            <a:r>
              <a:rPr lang="zh-CN" altLang="en-US" dirty="0">
                <a:solidFill>
                  <a:schemeClr val="bg1"/>
                </a:solidFill>
              </a:rPr>
              <a:t>统计的结果显示，实际上 的连接设备达到了 </a:t>
            </a:r>
            <a:r>
              <a:rPr lang="en-US" altLang="zh-CN" dirty="0">
                <a:solidFill>
                  <a:schemeClr val="bg1"/>
                </a:solidFill>
              </a:rPr>
              <a:t>230 </a:t>
            </a:r>
            <a:r>
              <a:rPr lang="zh-CN" altLang="en-US" dirty="0">
                <a:solidFill>
                  <a:schemeClr val="bg1"/>
                </a:solidFill>
              </a:rPr>
              <a:t>亿</a:t>
            </a:r>
          </a:p>
        </p:txBody>
      </p:sp>
      <p:graphicFrame>
        <p:nvGraphicFramePr>
          <p:cNvPr id="6" name="图示 5"/>
          <p:cNvGraphicFramePr/>
          <p:nvPr>
            <p:extLst>
              <p:ext uri="{D42A27DB-BD31-4B8C-83A1-F6EECF244321}">
                <p14:modId xmlns:p14="http://schemas.microsoft.com/office/powerpoint/2010/main" val="3772997893"/>
              </p:ext>
            </p:extLst>
          </p:nvPr>
        </p:nvGraphicFramePr>
        <p:xfrm>
          <a:off x="7372350" y="1724026"/>
          <a:ext cx="4410075" cy="3562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右箭头 6"/>
          <p:cNvSpPr/>
          <p:nvPr/>
        </p:nvSpPr>
        <p:spPr>
          <a:xfrm>
            <a:off x="6429375" y="3434416"/>
            <a:ext cx="838200" cy="669606"/>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6201" y="1062036"/>
            <a:ext cx="12070396" cy="5148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表格 32"/>
          <p:cNvGraphicFramePr>
            <a:graphicFrameLocks noGrp="1"/>
          </p:cNvGraphicFramePr>
          <p:nvPr>
            <p:extLst>
              <p:ext uri="{D42A27DB-BD31-4B8C-83A1-F6EECF244321}">
                <p14:modId xmlns:p14="http://schemas.microsoft.com/office/powerpoint/2010/main" val="1632927627"/>
              </p:ext>
            </p:extLst>
          </p:nvPr>
        </p:nvGraphicFramePr>
        <p:xfrm>
          <a:off x="243363" y="2302934"/>
          <a:ext cx="6769101" cy="2404534"/>
        </p:xfrm>
        <a:graphic>
          <a:graphicData uri="http://schemas.openxmlformats.org/drawingml/2006/table">
            <a:tbl>
              <a:tblPr firstRow="1" bandRow="1">
                <a:tableStyleId>{5C22544A-7EE6-4342-B048-85BDC9FD1C3A}</a:tableStyleId>
              </a:tblPr>
              <a:tblGrid>
                <a:gridCol w="2256367">
                  <a:extLst>
                    <a:ext uri="{9D8B030D-6E8A-4147-A177-3AD203B41FA5}">
                      <a16:colId xmlns:a16="http://schemas.microsoft.com/office/drawing/2014/main" val="764052516"/>
                    </a:ext>
                  </a:extLst>
                </a:gridCol>
                <a:gridCol w="2256367">
                  <a:extLst>
                    <a:ext uri="{9D8B030D-6E8A-4147-A177-3AD203B41FA5}">
                      <a16:colId xmlns:a16="http://schemas.microsoft.com/office/drawing/2014/main" val="1879354201"/>
                    </a:ext>
                  </a:extLst>
                </a:gridCol>
                <a:gridCol w="2256367">
                  <a:extLst>
                    <a:ext uri="{9D8B030D-6E8A-4147-A177-3AD203B41FA5}">
                      <a16:colId xmlns:a16="http://schemas.microsoft.com/office/drawing/2014/main" val="2930974338"/>
                    </a:ext>
                  </a:extLst>
                </a:gridCol>
              </a:tblGrid>
              <a:tr h="540096">
                <a:tc>
                  <a:txBody>
                    <a:bodyPr/>
                    <a:lstStyle/>
                    <a:p>
                      <a:pPr algn="ctr"/>
                      <a:r>
                        <a:rPr lang="zh-CN" altLang="en-US" dirty="0" smtClean="0"/>
                        <a:t>领域</a:t>
                      </a:r>
                      <a:endParaRPr lang="zh-CN" altLang="en-US" dirty="0"/>
                    </a:p>
                  </a:txBody>
                  <a:tcPr/>
                </a:tc>
                <a:tc>
                  <a:txBody>
                    <a:bodyPr/>
                    <a:lstStyle/>
                    <a:p>
                      <a:pPr algn="ctr"/>
                      <a:r>
                        <a:rPr lang="zh-CN" altLang="en-US" dirty="0" smtClean="0"/>
                        <a:t>数据类型</a:t>
                      </a:r>
                      <a:endParaRPr lang="zh-CN" altLang="en-US" dirty="0"/>
                    </a:p>
                  </a:txBody>
                  <a:tcPr/>
                </a:tc>
                <a:tc>
                  <a:txBody>
                    <a:bodyPr/>
                    <a:lstStyle/>
                    <a:p>
                      <a:pPr algn="ctr"/>
                      <a:r>
                        <a:rPr lang="zh-CN" altLang="en-US" dirty="0" smtClean="0"/>
                        <a:t>应用场景</a:t>
                      </a:r>
                      <a:endParaRPr lang="zh-CN" altLang="en-US" dirty="0"/>
                    </a:p>
                  </a:txBody>
                  <a:tcPr/>
                </a:tc>
                <a:extLst>
                  <a:ext uri="{0D108BD9-81ED-4DB2-BD59-A6C34878D82A}">
                    <a16:rowId xmlns:a16="http://schemas.microsoft.com/office/drawing/2014/main" val="568957845"/>
                  </a:ext>
                </a:extLst>
              </a:tr>
              <a:tr h="932219">
                <a:tc>
                  <a:txBody>
                    <a:bodyPr/>
                    <a:lstStyle/>
                    <a:p>
                      <a:pPr algn="ctr"/>
                      <a:r>
                        <a:rPr lang="zh-CN" altLang="en-US" dirty="0" smtClean="0"/>
                        <a:t>自然语言处理</a:t>
                      </a:r>
                      <a:endParaRPr lang="zh-CN" altLang="en-US" dirty="0"/>
                    </a:p>
                  </a:txBody>
                  <a:tcPr/>
                </a:tc>
                <a:tc>
                  <a:txBody>
                    <a:bodyPr/>
                    <a:lstStyle/>
                    <a:p>
                      <a:pPr algn="ctr"/>
                      <a:r>
                        <a:rPr lang="zh-CN" altLang="en-US" dirty="0" smtClean="0"/>
                        <a:t>文本、语音</a:t>
                      </a:r>
                      <a:endParaRPr lang="zh-CN" altLang="en-US" dirty="0"/>
                    </a:p>
                  </a:txBody>
                  <a:tcPr/>
                </a:tc>
                <a:tc>
                  <a:txBody>
                    <a:bodyPr/>
                    <a:lstStyle/>
                    <a:p>
                      <a:r>
                        <a:rPr lang="zh-CN" altLang="en-US" dirty="0" smtClean="0"/>
                        <a:t>机器翻译、语音识别、 文本分类等</a:t>
                      </a:r>
                      <a:endParaRPr lang="zh-CN" altLang="en-US" dirty="0"/>
                    </a:p>
                  </a:txBody>
                  <a:tcPr/>
                </a:tc>
                <a:extLst>
                  <a:ext uri="{0D108BD9-81ED-4DB2-BD59-A6C34878D82A}">
                    <a16:rowId xmlns:a16="http://schemas.microsoft.com/office/drawing/2014/main" val="3621677000"/>
                  </a:ext>
                </a:extLst>
              </a:tr>
              <a:tr h="932219">
                <a:tc>
                  <a:txBody>
                    <a:bodyPr/>
                    <a:lstStyle/>
                    <a:p>
                      <a:pPr algn="ctr"/>
                      <a:r>
                        <a:rPr lang="zh-CN" altLang="en-US" dirty="0" smtClean="0"/>
                        <a:t>计算机视觉</a:t>
                      </a:r>
                      <a:endParaRPr lang="zh-CN" altLang="en-US" dirty="0"/>
                    </a:p>
                  </a:txBody>
                  <a:tcPr/>
                </a:tc>
                <a:tc>
                  <a:txBody>
                    <a:bodyPr/>
                    <a:lstStyle/>
                    <a:p>
                      <a:pPr algn="ctr"/>
                      <a:r>
                        <a:rPr lang="zh-CN" altLang="en-US" dirty="0" smtClean="0"/>
                        <a:t>图片、视频</a:t>
                      </a:r>
                      <a:endParaRPr lang="zh-CN" altLang="en-US" dirty="0"/>
                    </a:p>
                  </a:txBody>
                  <a:tcPr/>
                </a:tc>
                <a:tc>
                  <a:txBody>
                    <a:bodyPr/>
                    <a:lstStyle/>
                    <a:p>
                      <a:r>
                        <a:rPr lang="zh-CN" altLang="en-US" dirty="0" smtClean="0"/>
                        <a:t>人脸识别、医学图像处理等场景</a:t>
                      </a:r>
                      <a:endParaRPr lang="zh-CN" altLang="en-US" dirty="0"/>
                    </a:p>
                  </a:txBody>
                  <a:tcPr/>
                </a:tc>
                <a:extLst>
                  <a:ext uri="{0D108BD9-81ED-4DB2-BD59-A6C34878D82A}">
                    <a16:rowId xmlns:a16="http://schemas.microsoft.com/office/drawing/2014/main" val="763540814"/>
                  </a:ext>
                </a:extLst>
              </a:tr>
            </a:tbl>
          </a:graphicData>
        </a:graphic>
      </p:graphicFrame>
      <p:graphicFrame>
        <p:nvGraphicFramePr>
          <p:cNvPr id="34" name="图示 33"/>
          <p:cNvGraphicFramePr/>
          <p:nvPr>
            <p:extLst>
              <p:ext uri="{D42A27DB-BD31-4B8C-83A1-F6EECF244321}">
                <p14:modId xmlns:p14="http://schemas.microsoft.com/office/powerpoint/2010/main" val="1245660424"/>
              </p:ext>
            </p:extLst>
          </p:nvPr>
        </p:nvGraphicFramePr>
        <p:xfrm>
          <a:off x="7967027" y="1411755"/>
          <a:ext cx="4179570" cy="37147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5" name="右箭头 34"/>
          <p:cNvSpPr/>
          <p:nvPr/>
        </p:nvSpPr>
        <p:spPr>
          <a:xfrm>
            <a:off x="7112635" y="3099613"/>
            <a:ext cx="838200" cy="669606"/>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6201" y="923270"/>
            <a:ext cx="12070396" cy="5648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73476" y="1668780"/>
            <a:ext cx="2247900" cy="646331"/>
          </a:xfrm>
          <a:prstGeom prst="rect">
            <a:avLst/>
          </a:prstGeom>
          <a:solidFill>
            <a:schemeClr val="tx2"/>
          </a:solidFill>
        </p:spPr>
        <p:txBody>
          <a:bodyPr wrap="square" rtlCol="0">
            <a:spAutoFit/>
          </a:bodyPr>
          <a:lstStyle/>
          <a:p>
            <a:r>
              <a:rPr lang="zh-CN" altLang="en-US" dirty="0" smtClean="0">
                <a:solidFill>
                  <a:schemeClr val="bg1"/>
                </a:solidFill>
              </a:rPr>
              <a:t>数据量大、数据种类多、应用场景复杂</a:t>
            </a:r>
            <a:endParaRPr lang="zh-CN" altLang="en-US" dirty="0">
              <a:solidFill>
                <a:schemeClr val="bg1"/>
              </a:solidFill>
            </a:endParaRPr>
          </a:p>
        </p:txBody>
      </p:sp>
      <p:sp>
        <p:nvSpPr>
          <p:cNvPr id="23" name="文本框 22"/>
          <p:cNvSpPr txBox="1"/>
          <p:nvPr/>
        </p:nvSpPr>
        <p:spPr>
          <a:xfrm>
            <a:off x="968726" y="3077966"/>
            <a:ext cx="2019300" cy="646331"/>
          </a:xfrm>
          <a:prstGeom prst="rect">
            <a:avLst/>
          </a:prstGeom>
          <a:solidFill>
            <a:schemeClr val="tx2"/>
          </a:solidFill>
        </p:spPr>
        <p:txBody>
          <a:bodyPr wrap="square" rtlCol="0">
            <a:spAutoFit/>
          </a:bodyPr>
          <a:lstStyle/>
          <a:p>
            <a:r>
              <a:rPr lang="zh-CN" altLang="en-US" dirty="0" smtClean="0">
                <a:solidFill>
                  <a:schemeClr val="bg1"/>
                </a:solidFill>
              </a:rPr>
              <a:t>如何快速准确的处理数据</a:t>
            </a:r>
            <a:r>
              <a:rPr lang="en-US" altLang="zh-CN" dirty="0" smtClean="0">
                <a:solidFill>
                  <a:schemeClr val="bg1"/>
                </a:solidFill>
              </a:rPr>
              <a:t>?</a:t>
            </a:r>
            <a:endParaRPr lang="zh-CN" altLang="en-US" dirty="0">
              <a:solidFill>
                <a:schemeClr val="bg1"/>
              </a:solidFill>
            </a:endParaRPr>
          </a:p>
        </p:txBody>
      </p:sp>
      <p:sp>
        <p:nvSpPr>
          <p:cNvPr id="24" name="文本框 23"/>
          <p:cNvSpPr txBox="1"/>
          <p:nvPr/>
        </p:nvSpPr>
        <p:spPr>
          <a:xfrm>
            <a:off x="1066585" y="4464609"/>
            <a:ext cx="1809750" cy="646331"/>
          </a:xfrm>
          <a:prstGeom prst="rect">
            <a:avLst/>
          </a:prstGeom>
          <a:solidFill>
            <a:schemeClr val="tx2"/>
          </a:solidFill>
        </p:spPr>
        <p:txBody>
          <a:bodyPr wrap="square" rtlCol="0">
            <a:spAutoFit/>
          </a:bodyPr>
          <a:lstStyle/>
          <a:p>
            <a:r>
              <a:rPr lang="zh-CN" altLang="en-US" dirty="0" smtClean="0">
                <a:solidFill>
                  <a:schemeClr val="bg1"/>
                </a:solidFill>
              </a:rPr>
              <a:t>数据维数约简方法特征提取</a:t>
            </a:r>
            <a:endParaRPr lang="zh-CN" altLang="en-US" dirty="0">
              <a:solidFill>
                <a:schemeClr val="bg1"/>
              </a:solidFill>
            </a:endParaRPr>
          </a:p>
        </p:txBody>
      </p:sp>
      <p:grpSp>
        <p:nvGrpSpPr>
          <p:cNvPr id="38" name="组合 37"/>
          <p:cNvGrpSpPr/>
          <p:nvPr/>
        </p:nvGrpSpPr>
        <p:grpSpPr>
          <a:xfrm>
            <a:off x="4171932" y="1536765"/>
            <a:ext cx="7827199" cy="3648539"/>
            <a:chOff x="3692569" y="1417566"/>
            <a:chExt cx="8134994" cy="4161899"/>
          </a:xfrm>
        </p:grpSpPr>
        <p:sp>
          <p:nvSpPr>
            <p:cNvPr id="39" name="任意多边形 38"/>
            <p:cNvSpPr/>
            <p:nvPr/>
          </p:nvSpPr>
          <p:spPr>
            <a:xfrm>
              <a:off x="3692569" y="1417566"/>
              <a:ext cx="8134994" cy="1046166"/>
            </a:xfrm>
            <a:custGeom>
              <a:avLst/>
              <a:gdLst>
                <a:gd name="connsiteX0" fmla="*/ 0 w 8128000"/>
                <a:gd name="connsiteY0" fmla="*/ 135467 h 1354666"/>
                <a:gd name="connsiteX1" fmla="*/ 135467 w 8128000"/>
                <a:gd name="connsiteY1" fmla="*/ 0 h 1354666"/>
                <a:gd name="connsiteX2" fmla="*/ 7992533 w 8128000"/>
                <a:gd name="connsiteY2" fmla="*/ 0 h 1354666"/>
                <a:gd name="connsiteX3" fmla="*/ 8128000 w 8128000"/>
                <a:gd name="connsiteY3" fmla="*/ 135467 h 1354666"/>
                <a:gd name="connsiteX4" fmla="*/ 8128000 w 8128000"/>
                <a:gd name="connsiteY4" fmla="*/ 1219199 h 1354666"/>
                <a:gd name="connsiteX5" fmla="*/ 7992533 w 8128000"/>
                <a:gd name="connsiteY5" fmla="*/ 1354666 h 1354666"/>
                <a:gd name="connsiteX6" fmla="*/ 135467 w 8128000"/>
                <a:gd name="connsiteY6" fmla="*/ 1354666 h 1354666"/>
                <a:gd name="connsiteX7" fmla="*/ 0 w 8128000"/>
                <a:gd name="connsiteY7" fmla="*/ 1219199 h 1354666"/>
                <a:gd name="connsiteX8" fmla="*/ 0 w 8128000"/>
                <a:gd name="connsiteY8" fmla="*/ 135467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8000" h="1354666">
                  <a:moveTo>
                    <a:pt x="0" y="135467"/>
                  </a:moveTo>
                  <a:cubicBezTo>
                    <a:pt x="0" y="60651"/>
                    <a:pt x="60651" y="0"/>
                    <a:pt x="135467" y="0"/>
                  </a:cubicBezTo>
                  <a:lnTo>
                    <a:pt x="7992533" y="0"/>
                  </a:lnTo>
                  <a:cubicBezTo>
                    <a:pt x="8067349" y="0"/>
                    <a:pt x="8128000" y="60651"/>
                    <a:pt x="8128000" y="135467"/>
                  </a:cubicBezTo>
                  <a:lnTo>
                    <a:pt x="8128000" y="1219199"/>
                  </a:lnTo>
                  <a:cubicBezTo>
                    <a:pt x="8128000" y="1294015"/>
                    <a:pt x="8067349" y="1354666"/>
                    <a:pt x="7992533" y="1354666"/>
                  </a:cubicBezTo>
                  <a:lnTo>
                    <a:pt x="135467" y="1354666"/>
                  </a:lnTo>
                  <a:cubicBezTo>
                    <a:pt x="60651" y="1354666"/>
                    <a:pt x="0" y="1294015"/>
                    <a:pt x="0" y="1219199"/>
                  </a:cubicBezTo>
                  <a:lnTo>
                    <a:pt x="0" y="1354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3502" tIns="122227" rIns="163502" bIns="122227" numCol="1" spcCol="1270" anchor="ctr" anchorCtr="0">
              <a:noAutofit/>
            </a:bodyPr>
            <a:lstStyle/>
            <a:p>
              <a:pPr lvl="0" algn="ctr" defTabSz="2889250">
                <a:lnSpc>
                  <a:spcPct val="90000"/>
                </a:lnSpc>
                <a:spcBef>
                  <a:spcPct val="0"/>
                </a:spcBef>
                <a:spcAft>
                  <a:spcPct val="35000"/>
                </a:spcAft>
              </a:pPr>
              <a:r>
                <a:rPr lang="zh-CN" altLang="en-US" sz="4000" kern="1200" dirty="0" smtClean="0"/>
                <a:t>特征提取的意义</a:t>
              </a:r>
              <a:endParaRPr lang="zh-CN" altLang="en-US" sz="4000" kern="1200" dirty="0"/>
            </a:p>
          </p:txBody>
        </p:sp>
        <p:sp>
          <p:nvSpPr>
            <p:cNvPr id="40" name="圆角矩形 39"/>
            <p:cNvSpPr/>
            <p:nvPr/>
          </p:nvSpPr>
          <p:spPr>
            <a:xfrm>
              <a:off x="3692569" y="2660543"/>
              <a:ext cx="1361660" cy="140169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任意多边形 40"/>
            <p:cNvSpPr/>
            <p:nvPr/>
          </p:nvSpPr>
          <p:spPr>
            <a:xfrm>
              <a:off x="5100959" y="2660543"/>
              <a:ext cx="6726603" cy="1401696"/>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0621" tIns="350621" rIns="350621" bIns="350621" numCol="1" spcCol="1270" anchor="ctr" anchorCtr="0">
              <a:noAutofit/>
            </a:bodyPr>
            <a:lstStyle/>
            <a:p>
              <a:pPr lvl="0" algn="ctr" defTabSz="1778000">
                <a:lnSpc>
                  <a:spcPct val="90000"/>
                </a:lnSpc>
                <a:spcBef>
                  <a:spcPct val="0"/>
                </a:spcBef>
                <a:spcAft>
                  <a:spcPct val="35000"/>
                </a:spcAft>
              </a:pPr>
              <a:r>
                <a:rPr lang="zh-CN" altLang="en-US" sz="2400" dirty="0"/>
                <a:t>让设备在获取高维数据的同时，还能快速地完成计算与</a:t>
              </a:r>
              <a:r>
                <a:rPr lang="zh-CN" altLang="en-US" sz="2400" dirty="0" smtClean="0"/>
                <a:t>处理。</a:t>
              </a:r>
              <a:endParaRPr lang="zh-CN" altLang="en-US" sz="2400" kern="1200" dirty="0"/>
            </a:p>
          </p:txBody>
        </p:sp>
        <p:sp>
          <p:nvSpPr>
            <p:cNvPr id="42" name="圆角矩形 41"/>
            <p:cNvSpPr/>
            <p:nvPr/>
          </p:nvSpPr>
          <p:spPr>
            <a:xfrm>
              <a:off x="3692569" y="4177769"/>
              <a:ext cx="1361660" cy="140169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任意多边形 42"/>
            <p:cNvSpPr/>
            <p:nvPr/>
          </p:nvSpPr>
          <p:spPr>
            <a:xfrm>
              <a:off x="5100959" y="4145386"/>
              <a:ext cx="6726603" cy="1401696"/>
            </a:xfrm>
            <a:custGeom>
              <a:avLst/>
              <a:gdLst>
                <a:gd name="connsiteX0" fmla="*/ 0 w 6692053"/>
                <a:gd name="connsiteY0" fmla="*/ 225823 h 1354666"/>
                <a:gd name="connsiteX1" fmla="*/ 225823 w 6692053"/>
                <a:gd name="connsiteY1" fmla="*/ 0 h 1354666"/>
                <a:gd name="connsiteX2" fmla="*/ 6466230 w 6692053"/>
                <a:gd name="connsiteY2" fmla="*/ 0 h 1354666"/>
                <a:gd name="connsiteX3" fmla="*/ 6692053 w 6692053"/>
                <a:gd name="connsiteY3" fmla="*/ 225823 h 1354666"/>
                <a:gd name="connsiteX4" fmla="*/ 6692053 w 6692053"/>
                <a:gd name="connsiteY4" fmla="*/ 1128843 h 1354666"/>
                <a:gd name="connsiteX5" fmla="*/ 6466230 w 6692053"/>
                <a:gd name="connsiteY5" fmla="*/ 1354666 h 1354666"/>
                <a:gd name="connsiteX6" fmla="*/ 225823 w 6692053"/>
                <a:gd name="connsiteY6" fmla="*/ 1354666 h 1354666"/>
                <a:gd name="connsiteX7" fmla="*/ 0 w 6692053"/>
                <a:gd name="connsiteY7" fmla="*/ 1128843 h 1354666"/>
                <a:gd name="connsiteX8" fmla="*/ 0 w 6692053"/>
                <a:gd name="connsiteY8" fmla="*/ 225823 h 1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92053" h="1354666">
                  <a:moveTo>
                    <a:pt x="0" y="225823"/>
                  </a:moveTo>
                  <a:cubicBezTo>
                    <a:pt x="0" y="101104"/>
                    <a:pt x="101104" y="0"/>
                    <a:pt x="225823" y="0"/>
                  </a:cubicBezTo>
                  <a:lnTo>
                    <a:pt x="6466230" y="0"/>
                  </a:lnTo>
                  <a:cubicBezTo>
                    <a:pt x="6590949" y="0"/>
                    <a:pt x="6692053" y="101104"/>
                    <a:pt x="6692053" y="225823"/>
                  </a:cubicBezTo>
                  <a:lnTo>
                    <a:pt x="6692053" y="1128843"/>
                  </a:lnTo>
                  <a:cubicBezTo>
                    <a:pt x="6692053" y="1253562"/>
                    <a:pt x="6590949" y="1354666"/>
                    <a:pt x="6466230" y="1354666"/>
                  </a:cubicBezTo>
                  <a:lnTo>
                    <a:pt x="225823" y="1354666"/>
                  </a:lnTo>
                  <a:cubicBezTo>
                    <a:pt x="101104" y="1354666"/>
                    <a:pt x="0" y="1253562"/>
                    <a:pt x="0" y="1128843"/>
                  </a:cubicBezTo>
                  <a:lnTo>
                    <a:pt x="0" y="22582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0621" tIns="350621" rIns="350621" bIns="350621" numCol="1" spcCol="1270" anchor="ctr" anchorCtr="0">
              <a:noAutofit/>
            </a:bodyPr>
            <a:lstStyle/>
            <a:p>
              <a:pPr lvl="0" algn="ctr" defTabSz="1778000">
                <a:lnSpc>
                  <a:spcPct val="90000"/>
                </a:lnSpc>
                <a:spcBef>
                  <a:spcPct val="0"/>
                </a:spcBef>
                <a:spcAft>
                  <a:spcPct val="35000"/>
                </a:spcAft>
              </a:pPr>
              <a:r>
                <a:rPr lang="zh-CN" altLang="en-US" sz="2400" dirty="0"/>
                <a:t>提供了一种解决“维数灾难”的途 径，并为研究者提出更加复杂的计算方式提供了</a:t>
              </a:r>
              <a:r>
                <a:rPr lang="zh-CN" altLang="en-US" sz="2400" dirty="0" smtClean="0"/>
                <a:t>支撑。</a:t>
              </a:r>
              <a:endParaRPr lang="zh-CN" altLang="en-US" sz="2400" kern="1200" dirty="0"/>
            </a:p>
          </p:txBody>
        </p:sp>
      </p:grpSp>
      <p:sp>
        <p:nvSpPr>
          <p:cNvPr id="44" name="文本框 43"/>
          <p:cNvSpPr txBox="1"/>
          <p:nvPr/>
        </p:nvSpPr>
        <p:spPr>
          <a:xfrm>
            <a:off x="4425169" y="2794661"/>
            <a:ext cx="914928" cy="830997"/>
          </a:xfrm>
          <a:prstGeom prst="rect">
            <a:avLst/>
          </a:prstGeom>
          <a:noFill/>
        </p:spPr>
        <p:txBody>
          <a:bodyPr wrap="square" rtlCol="0">
            <a:spAutoFit/>
          </a:bodyPr>
          <a:lstStyle/>
          <a:p>
            <a:r>
              <a:rPr lang="zh-CN" altLang="en-US" sz="2400" dirty="0" smtClean="0">
                <a:solidFill>
                  <a:schemeClr val="bg1"/>
                </a:solidFill>
              </a:rPr>
              <a:t>实际意义</a:t>
            </a:r>
            <a:endParaRPr lang="zh-CN" altLang="en-US" sz="2400" dirty="0">
              <a:solidFill>
                <a:schemeClr val="bg1"/>
              </a:solidFill>
            </a:endParaRPr>
          </a:p>
        </p:txBody>
      </p:sp>
      <p:sp>
        <p:nvSpPr>
          <p:cNvPr id="45" name="文本框 44"/>
          <p:cNvSpPr txBox="1"/>
          <p:nvPr/>
        </p:nvSpPr>
        <p:spPr>
          <a:xfrm>
            <a:off x="4417984" y="4128309"/>
            <a:ext cx="914928" cy="830997"/>
          </a:xfrm>
          <a:prstGeom prst="rect">
            <a:avLst/>
          </a:prstGeom>
          <a:noFill/>
        </p:spPr>
        <p:txBody>
          <a:bodyPr wrap="square" rtlCol="0">
            <a:spAutoFit/>
          </a:bodyPr>
          <a:lstStyle/>
          <a:p>
            <a:r>
              <a:rPr lang="zh-CN" altLang="en-US" sz="2400" dirty="0" smtClean="0">
                <a:solidFill>
                  <a:schemeClr val="bg1"/>
                </a:solidFill>
              </a:rPr>
              <a:t>理论意义</a:t>
            </a:r>
            <a:endParaRPr lang="zh-CN" altLang="en-US" sz="2400" dirty="0">
              <a:solidFill>
                <a:schemeClr val="bg1"/>
              </a:solidFill>
            </a:endParaRPr>
          </a:p>
        </p:txBody>
      </p:sp>
      <p:sp>
        <p:nvSpPr>
          <p:cNvPr id="46" name="下箭头 45"/>
          <p:cNvSpPr/>
          <p:nvPr/>
        </p:nvSpPr>
        <p:spPr>
          <a:xfrm>
            <a:off x="1773588" y="2306492"/>
            <a:ext cx="409575" cy="781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下箭头 46"/>
          <p:cNvSpPr/>
          <p:nvPr/>
        </p:nvSpPr>
        <p:spPr>
          <a:xfrm>
            <a:off x="1766673" y="3694962"/>
            <a:ext cx="409575" cy="781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32735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1+#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additive="base">
                                        <p:cTn id="67" dur="500" fill="hold"/>
                                        <p:tgtEl>
                                          <p:spTgt spid="24"/>
                                        </p:tgtEl>
                                        <p:attrNameLst>
                                          <p:attrName>ppt_x</p:attrName>
                                        </p:attrNameLst>
                                      </p:cBhvr>
                                      <p:tavLst>
                                        <p:tav tm="0">
                                          <p:val>
                                            <p:strVal val="#ppt_x"/>
                                          </p:val>
                                        </p:tav>
                                        <p:tav tm="100000">
                                          <p:val>
                                            <p:strVal val="#ppt_x"/>
                                          </p:val>
                                        </p:tav>
                                      </p:tavLst>
                                    </p:anim>
                                    <p:anim calcmode="lin" valueType="num">
                                      <p:cBhvr additive="base">
                                        <p:cTn id="68" dur="500" fill="hold"/>
                                        <p:tgtEl>
                                          <p:spTgt spid="2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6" grpId="0">
        <p:bldAsOne/>
      </p:bldGraphic>
      <p:bldP spid="7" grpId="0" animBg="1"/>
      <p:bldP spid="14" grpId="0" animBg="1"/>
      <p:bldGraphic spid="34" grpId="0">
        <p:bldAsOne/>
      </p:bldGraphic>
      <p:bldP spid="35" grpId="0" animBg="1"/>
      <p:bldP spid="21" grpId="0" animBg="1"/>
      <p:bldP spid="22" grpId="0" animBg="1"/>
      <p:bldP spid="23" grpId="0" animBg="1"/>
      <p:bldP spid="24" grpId="0" animBg="1"/>
      <p:bldP spid="44" grpId="0"/>
      <p:bldP spid="45" grpId="0"/>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62000" y="400050"/>
            <a:ext cx="3407791" cy="523220"/>
          </a:xfrm>
          <a:prstGeom prst="rect">
            <a:avLst/>
          </a:prstGeom>
          <a:noFill/>
          <a:ln>
            <a:noFill/>
          </a:ln>
        </p:spPr>
        <p:txBody>
          <a:bodyPr wrap="square" rtlCol="0">
            <a:spAutoFit/>
          </a:bodyPr>
          <a:lstStyle/>
          <a:p>
            <a:r>
              <a:rPr lang="zh-CN" altLang="en-US" sz="2800" b="1" dirty="0" smtClean="0"/>
              <a:t>特征提取的研究现状</a:t>
            </a:r>
            <a:endParaRPr lang="zh-CN" altLang="en-US" sz="2800" b="1" dirty="0"/>
          </a:p>
        </p:txBody>
      </p:sp>
      <p:graphicFrame>
        <p:nvGraphicFramePr>
          <p:cNvPr id="2" name="表格 1"/>
          <p:cNvGraphicFramePr>
            <a:graphicFrameLocks noGrp="1"/>
          </p:cNvGraphicFramePr>
          <p:nvPr>
            <p:extLst>
              <p:ext uri="{D42A27DB-BD31-4B8C-83A1-F6EECF244321}">
                <p14:modId xmlns:p14="http://schemas.microsoft.com/office/powerpoint/2010/main" val="607197311"/>
              </p:ext>
            </p:extLst>
          </p:nvPr>
        </p:nvGraphicFramePr>
        <p:xfrm>
          <a:off x="1295400" y="1419225"/>
          <a:ext cx="9572625" cy="4764376"/>
        </p:xfrm>
        <a:graphic>
          <a:graphicData uri="http://schemas.openxmlformats.org/drawingml/2006/table">
            <a:tbl>
              <a:tblPr firstRow="1" bandRow="1">
                <a:tableStyleId>{5C22544A-7EE6-4342-B048-85BDC9FD1C3A}</a:tableStyleId>
              </a:tblPr>
              <a:tblGrid>
                <a:gridCol w="2991446">
                  <a:extLst>
                    <a:ext uri="{9D8B030D-6E8A-4147-A177-3AD203B41FA5}">
                      <a16:colId xmlns:a16="http://schemas.microsoft.com/office/drawing/2014/main" val="490757743"/>
                    </a:ext>
                  </a:extLst>
                </a:gridCol>
                <a:gridCol w="2752129">
                  <a:extLst>
                    <a:ext uri="{9D8B030D-6E8A-4147-A177-3AD203B41FA5}">
                      <a16:colId xmlns:a16="http://schemas.microsoft.com/office/drawing/2014/main" val="3026583946"/>
                    </a:ext>
                  </a:extLst>
                </a:gridCol>
                <a:gridCol w="3829050">
                  <a:extLst>
                    <a:ext uri="{9D8B030D-6E8A-4147-A177-3AD203B41FA5}">
                      <a16:colId xmlns:a16="http://schemas.microsoft.com/office/drawing/2014/main" val="2783625640"/>
                    </a:ext>
                  </a:extLst>
                </a:gridCol>
              </a:tblGrid>
              <a:tr h="485714">
                <a:tc>
                  <a:txBody>
                    <a:bodyPr/>
                    <a:lstStyle/>
                    <a:p>
                      <a:pPr algn="ctr"/>
                      <a:r>
                        <a:rPr lang="zh-CN" altLang="en-US" dirty="0" smtClean="0"/>
                        <a:t>方法名称</a:t>
                      </a:r>
                      <a:endParaRPr lang="zh-CN" altLang="en-US" dirty="0"/>
                    </a:p>
                  </a:txBody>
                  <a:tcPr/>
                </a:tc>
                <a:tc>
                  <a:txBody>
                    <a:bodyPr/>
                    <a:lstStyle/>
                    <a:p>
                      <a:pPr algn="ctr"/>
                      <a:r>
                        <a:rPr lang="zh-CN" altLang="en-US" dirty="0" smtClean="0"/>
                        <a:t>创始人与时间</a:t>
                      </a:r>
                      <a:endParaRPr lang="zh-CN" altLang="en-US" dirty="0"/>
                    </a:p>
                  </a:txBody>
                  <a:tcPr/>
                </a:tc>
                <a:tc>
                  <a:txBody>
                    <a:bodyPr/>
                    <a:lstStyle/>
                    <a:p>
                      <a:pPr algn="ctr"/>
                      <a:r>
                        <a:rPr lang="zh-CN" altLang="en-US" dirty="0" smtClean="0"/>
                        <a:t>主要思想</a:t>
                      </a:r>
                      <a:endParaRPr lang="zh-CN" altLang="en-US" dirty="0"/>
                    </a:p>
                  </a:txBody>
                  <a:tcPr/>
                </a:tc>
                <a:extLst>
                  <a:ext uri="{0D108BD9-81ED-4DB2-BD59-A6C34878D82A}">
                    <a16:rowId xmlns:a16="http://schemas.microsoft.com/office/drawing/2014/main" val="3033421676"/>
                  </a:ext>
                </a:extLst>
              </a:tr>
              <a:tr h="485714">
                <a:tc>
                  <a:txBody>
                    <a:bodyPr/>
                    <a:lstStyle/>
                    <a:p>
                      <a:pPr algn="ctr"/>
                      <a:r>
                        <a:rPr lang="zh-CN" altLang="en-US" dirty="0" smtClean="0"/>
                        <a:t>多维尺度分析法</a:t>
                      </a:r>
                      <a:r>
                        <a:rPr lang="en-US" altLang="zh-CN" dirty="0" smtClean="0"/>
                        <a:t>(MDS)</a:t>
                      </a:r>
                      <a:endParaRPr lang="zh-CN" altLang="en-US" dirty="0"/>
                    </a:p>
                  </a:txBody>
                  <a:tcPr/>
                </a:tc>
                <a:tc>
                  <a:txBody>
                    <a:bodyPr/>
                    <a:lstStyle/>
                    <a:p>
                      <a:pPr algn="ctr"/>
                      <a:r>
                        <a:rPr lang="zh-CN" altLang="en-US" dirty="0" smtClean="0"/>
                        <a:t>克鲁斯卡尔，</a:t>
                      </a:r>
                      <a:r>
                        <a:rPr lang="en-US" altLang="zh-CN" dirty="0" smtClean="0"/>
                        <a:t>1958</a:t>
                      </a:r>
                      <a:r>
                        <a:rPr lang="zh-CN" altLang="en-US" dirty="0" smtClean="0"/>
                        <a:t>年</a:t>
                      </a:r>
                      <a:endParaRPr lang="zh-CN" altLang="en-US" dirty="0"/>
                    </a:p>
                  </a:txBody>
                  <a:tcPr/>
                </a:tc>
                <a:tc>
                  <a:txBody>
                    <a:bodyPr/>
                    <a:lstStyle/>
                    <a:p>
                      <a:pPr algn="ctr"/>
                      <a:r>
                        <a:rPr lang="zh-CN" altLang="en-US" dirty="0" smtClean="0"/>
                        <a:t>保持数据降维前后的距离不变。</a:t>
                      </a:r>
                      <a:endParaRPr lang="zh-CN" altLang="en-US" dirty="0"/>
                    </a:p>
                  </a:txBody>
                  <a:tcPr/>
                </a:tc>
                <a:extLst>
                  <a:ext uri="{0D108BD9-81ED-4DB2-BD59-A6C34878D82A}">
                    <a16:rowId xmlns:a16="http://schemas.microsoft.com/office/drawing/2014/main" val="2280342503"/>
                  </a:ext>
                </a:extLst>
              </a:tr>
              <a:tr h="485714">
                <a:tc>
                  <a:txBody>
                    <a:bodyPr/>
                    <a:lstStyle/>
                    <a:p>
                      <a:pPr algn="ctr"/>
                      <a:r>
                        <a:rPr lang="zh-CN" altLang="en-US" dirty="0" smtClean="0"/>
                        <a:t>主成分分析法</a:t>
                      </a:r>
                      <a:r>
                        <a:rPr lang="en-US" altLang="zh-CN" dirty="0" smtClean="0"/>
                        <a:t>(PCA)</a:t>
                      </a:r>
                      <a:endParaRPr lang="zh-CN" altLang="en-US" dirty="0"/>
                    </a:p>
                  </a:txBody>
                  <a:tcPr/>
                </a:tc>
                <a:tc>
                  <a:txBody>
                    <a:bodyPr/>
                    <a:lstStyle/>
                    <a:p>
                      <a:pPr algn="ctr"/>
                      <a:r>
                        <a:rPr lang="zh-CN" altLang="en-US" dirty="0" smtClean="0"/>
                        <a:t>卡尔</a:t>
                      </a:r>
                      <a:r>
                        <a:rPr lang="en-US" altLang="zh-CN" dirty="0" smtClean="0"/>
                        <a:t>·</a:t>
                      </a:r>
                      <a:r>
                        <a:rPr lang="zh-CN" altLang="en-US" dirty="0" smtClean="0"/>
                        <a:t>皮尔逊，</a:t>
                      </a:r>
                      <a:r>
                        <a:rPr lang="en-US" altLang="zh-CN" dirty="0" smtClean="0"/>
                        <a:t>1901</a:t>
                      </a:r>
                      <a:r>
                        <a:rPr lang="zh-CN" altLang="en-US" dirty="0" smtClean="0"/>
                        <a:t>年</a:t>
                      </a:r>
                      <a:endParaRPr lang="zh-CN" altLang="en-US" dirty="0"/>
                    </a:p>
                  </a:txBody>
                  <a:tcPr/>
                </a:tc>
                <a:tc>
                  <a:txBody>
                    <a:bodyPr/>
                    <a:lstStyle/>
                    <a:p>
                      <a:pPr algn="ctr"/>
                      <a:r>
                        <a:rPr lang="zh-CN" altLang="en-US" dirty="0" smtClean="0"/>
                        <a:t>让降维后的数据尽可能地分开。</a:t>
                      </a:r>
                      <a:endParaRPr lang="zh-CN" altLang="en-US" dirty="0"/>
                    </a:p>
                  </a:txBody>
                  <a:tcPr/>
                </a:tc>
                <a:extLst>
                  <a:ext uri="{0D108BD9-81ED-4DB2-BD59-A6C34878D82A}">
                    <a16:rowId xmlns:a16="http://schemas.microsoft.com/office/drawing/2014/main" val="1259950192"/>
                  </a:ext>
                </a:extLst>
              </a:tr>
              <a:tr h="485714">
                <a:tc>
                  <a:txBody>
                    <a:bodyPr/>
                    <a:lstStyle/>
                    <a:p>
                      <a:pPr algn="ctr"/>
                      <a:r>
                        <a:rPr lang="zh-CN" altLang="en-US" dirty="0" smtClean="0"/>
                        <a:t>线性判别分析法</a:t>
                      </a:r>
                      <a:r>
                        <a:rPr lang="en-US" altLang="zh-CN" dirty="0" smtClean="0"/>
                        <a:t>(LDA)</a:t>
                      </a:r>
                      <a:endParaRPr lang="zh-CN" altLang="en-US" dirty="0"/>
                    </a:p>
                  </a:txBody>
                  <a:tcPr/>
                </a:tc>
                <a:tc>
                  <a:txBody>
                    <a:bodyPr/>
                    <a:lstStyle/>
                    <a:p>
                      <a:pPr algn="ctr"/>
                      <a:r>
                        <a:rPr lang="en-US" altLang="zh-CN" dirty="0" smtClean="0"/>
                        <a:t>Fisher,1936</a:t>
                      </a:r>
                      <a:r>
                        <a:rPr lang="zh-CN" altLang="en-US" dirty="0" smtClean="0"/>
                        <a:t>年</a:t>
                      </a:r>
                      <a:endParaRPr lang="zh-CN" altLang="en-US" dirty="0"/>
                    </a:p>
                  </a:txBody>
                  <a:tcPr/>
                </a:tc>
                <a:tc>
                  <a:txBody>
                    <a:bodyPr/>
                    <a:lstStyle/>
                    <a:p>
                      <a:pPr algn="ctr"/>
                      <a:r>
                        <a:rPr lang="zh-CN" altLang="en-US" dirty="0" smtClean="0"/>
                        <a:t>降维后同类数据尽可能的近而非同类数据尽可能的远。</a:t>
                      </a:r>
                      <a:endParaRPr lang="zh-CN" altLang="en-US" dirty="0"/>
                    </a:p>
                  </a:txBody>
                  <a:tcPr/>
                </a:tc>
                <a:extLst>
                  <a:ext uri="{0D108BD9-81ED-4DB2-BD59-A6C34878D82A}">
                    <a16:rowId xmlns:a16="http://schemas.microsoft.com/office/drawing/2014/main" val="2917264475"/>
                  </a:ext>
                </a:extLst>
              </a:tr>
              <a:tr h="485714">
                <a:tc>
                  <a:txBody>
                    <a:bodyPr/>
                    <a:lstStyle/>
                    <a:p>
                      <a:pPr algn="ctr"/>
                      <a:r>
                        <a:rPr lang="zh-CN" altLang="en-US" dirty="0" smtClean="0"/>
                        <a:t>核主成分分析法</a:t>
                      </a:r>
                      <a:r>
                        <a:rPr lang="en-US" altLang="zh-CN" dirty="0" smtClean="0"/>
                        <a:t>(KPCA)</a:t>
                      </a:r>
                      <a:endParaRPr lang="zh-CN" altLang="en-US" dirty="0"/>
                    </a:p>
                  </a:txBody>
                  <a:tcPr/>
                </a:tc>
                <a:tc>
                  <a:txBody>
                    <a:bodyPr/>
                    <a:lstStyle/>
                    <a:p>
                      <a:pPr algn="ctr"/>
                      <a:r>
                        <a:rPr lang="zh-CN" altLang="en-US" dirty="0" smtClean="0"/>
                        <a:t>舍尔科普夫，</a:t>
                      </a:r>
                      <a:r>
                        <a:rPr lang="en-US" altLang="zh-CN" dirty="0" smtClean="0"/>
                        <a:t>1998</a:t>
                      </a:r>
                      <a:r>
                        <a:rPr lang="zh-CN" altLang="en-US" dirty="0" smtClean="0"/>
                        <a:t>年</a:t>
                      </a:r>
                      <a:endParaRPr lang="zh-CN" altLang="en-US" dirty="0"/>
                    </a:p>
                  </a:txBody>
                  <a:tcPr/>
                </a:tc>
                <a:tc>
                  <a:txBody>
                    <a:bodyPr/>
                    <a:lstStyle/>
                    <a:p>
                      <a:pPr algn="ctr"/>
                      <a:r>
                        <a:rPr lang="zh-CN" altLang="en-US" dirty="0" smtClean="0"/>
                        <a:t>先通过核函数将原始数据映射到更高维的空间 中，再对更高维空间中的数据进行 </a:t>
                      </a:r>
                      <a:r>
                        <a:rPr lang="en-US" altLang="zh-CN" dirty="0" smtClean="0"/>
                        <a:t>PCA </a:t>
                      </a:r>
                      <a:r>
                        <a:rPr lang="zh-CN" altLang="en-US" dirty="0" smtClean="0"/>
                        <a:t>降维。</a:t>
                      </a:r>
                      <a:endParaRPr lang="zh-CN" altLang="en-US" dirty="0"/>
                    </a:p>
                  </a:txBody>
                  <a:tcPr/>
                </a:tc>
                <a:extLst>
                  <a:ext uri="{0D108BD9-81ED-4DB2-BD59-A6C34878D82A}">
                    <a16:rowId xmlns:a16="http://schemas.microsoft.com/office/drawing/2014/main" val="2284652478"/>
                  </a:ext>
                </a:extLst>
              </a:tr>
              <a:tr h="838354">
                <a:tc>
                  <a:txBody>
                    <a:bodyPr/>
                    <a:lstStyle/>
                    <a:p>
                      <a:pPr algn="ctr"/>
                      <a:r>
                        <a:rPr lang="zh-CN" altLang="en-US" dirty="0" smtClean="0"/>
                        <a:t>核</a:t>
                      </a:r>
                      <a:r>
                        <a:rPr lang="en-US" altLang="zh-CN" dirty="0" smtClean="0"/>
                        <a:t>Fisher</a:t>
                      </a:r>
                      <a:r>
                        <a:rPr lang="zh-CN" altLang="en-US" dirty="0" smtClean="0"/>
                        <a:t>判别分析法</a:t>
                      </a:r>
                      <a:r>
                        <a:rPr lang="en-US" altLang="zh-CN" dirty="0" smtClean="0"/>
                        <a:t>(KFDA)</a:t>
                      </a:r>
                      <a:endParaRPr lang="zh-CN" altLang="en-US" dirty="0"/>
                    </a:p>
                  </a:txBody>
                  <a:tcPr/>
                </a:tc>
                <a:tc>
                  <a:txBody>
                    <a:bodyPr/>
                    <a:lstStyle/>
                    <a:p>
                      <a:pPr algn="ctr"/>
                      <a:r>
                        <a:rPr lang="zh-CN" altLang="en-US" dirty="0" smtClean="0"/>
                        <a:t>杨建团队，</a:t>
                      </a:r>
                      <a:r>
                        <a:rPr lang="en-US" altLang="zh-CN" dirty="0" smtClean="0"/>
                        <a:t>2004</a:t>
                      </a:r>
                      <a:r>
                        <a:rPr lang="zh-CN" altLang="en-US" dirty="0" smtClean="0"/>
                        <a:t>年</a:t>
                      </a:r>
                      <a:endParaRPr lang="zh-CN" altLang="en-US" dirty="0"/>
                    </a:p>
                  </a:txBody>
                  <a:tcPr/>
                </a:tc>
                <a:tc>
                  <a:txBody>
                    <a:bodyPr/>
                    <a:lstStyle/>
                    <a:p>
                      <a:pPr algn="ctr"/>
                      <a:r>
                        <a:rPr lang="zh-CN" altLang="en-US" dirty="0" smtClean="0"/>
                        <a:t>将原始数据使用 </a:t>
                      </a:r>
                      <a:r>
                        <a:rPr lang="en-US" altLang="zh-CN" dirty="0" smtClean="0"/>
                        <a:t>KPCA </a:t>
                      </a:r>
                      <a:r>
                        <a:rPr lang="zh-CN" altLang="en-US" dirty="0" smtClean="0"/>
                        <a:t>算法进行降维，然后对 </a:t>
                      </a:r>
                      <a:r>
                        <a:rPr lang="en-US" altLang="zh-CN" dirty="0" smtClean="0"/>
                        <a:t>KPCA </a:t>
                      </a:r>
                      <a:r>
                        <a:rPr lang="zh-CN" altLang="en-US" dirty="0" smtClean="0"/>
                        <a:t>算法降维后的数据使用 </a:t>
                      </a:r>
                      <a:r>
                        <a:rPr lang="en-US" altLang="zh-CN" dirty="0" smtClean="0"/>
                        <a:t>LDA </a:t>
                      </a:r>
                      <a:r>
                        <a:rPr lang="zh-CN" altLang="en-US" dirty="0" smtClean="0"/>
                        <a:t>方法进行二次 的特征提取。</a:t>
                      </a:r>
                      <a:endParaRPr lang="zh-CN" altLang="en-US" dirty="0"/>
                    </a:p>
                  </a:txBody>
                  <a:tcPr/>
                </a:tc>
                <a:extLst>
                  <a:ext uri="{0D108BD9-81ED-4DB2-BD59-A6C34878D82A}">
                    <a16:rowId xmlns:a16="http://schemas.microsoft.com/office/drawing/2014/main" val="1683638114"/>
                  </a:ext>
                </a:extLst>
              </a:tr>
              <a:tr h="838354">
                <a:tc>
                  <a:txBody>
                    <a:bodyPr/>
                    <a:lstStyle/>
                    <a:p>
                      <a:pPr algn="ctr"/>
                      <a:r>
                        <a:rPr lang="zh-CN" altLang="en-US" dirty="0" smtClean="0"/>
                        <a:t>差异向量核判别分析法</a:t>
                      </a:r>
                      <a:r>
                        <a:rPr lang="en-US" altLang="zh-CN" dirty="0" smtClean="0"/>
                        <a:t>(DV-KPCA)</a:t>
                      </a:r>
                      <a:endParaRPr lang="zh-CN" altLang="en-US" dirty="0"/>
                    </a:p>
                  </a:txBody>
                  <a:tcPr/>
                </a:tc>
                <a:tc>
                  <a:txBody>
                    <a:bodyPr/>
                    <a:lstStyle/>
                    <a:p>
                      <a:pPr algn="ctr"/>
                      <a:r>
                        <a:rPr lang="zh-CN" altLang="en-US" dirty="0" smtClean="0"/>
                        <a:t>文颖团队，</a:t>
                      </a:r>
                      <a:r>
                        <a:rPr lang="en-US" altLang="zh-CN" dirty="0" smtClean="0"/>
                        <a:t>2012</a:t>
                      </a:r>
                      <a:r>
                        <a:rPr lang="zh-CN" altLang="en-US" dirty="0" smtClean="0"/>
                        <a:t>年</a:t>
                      </a:r>
                      <a:endParaRPr lang="zh-CN" altLang="en-US" dirty="0"/>
                    </a:p>
                  </a:txBody>
                  <a:tcPr/>
                </a:tc>
                <a:tc>
                  <a:txBody>
                    <a:bodyPr/>
                    <a:lstStyle/>
                    <a:p>
                      <a:pPr algn="ctr"/>
                      <a:r>
                        <a:rPr lang="zh-CN" altLang="en-US" dirty="0" smtClean="0"/>
                        <a:t>对得到的差异向量使用 </a:t>
                      </a:r>
                      <a:r>
                        <a:rPr lang="en-US" altLang="zh-CN" dirty="0" smtClean="0"/>
                        <a:t>KPCA </a:t>
                      </a:r>
                      <a:r>
                        <a:rPr lang="zh-CN" altLang="en-US" dirty="0" smtClean="0"/>
                        <a:t>算法获取降 维后的特征。</a:t>
                      </a:r>
                      <a:endParaRPr lang="zh-CN" altLang="en-US" dirty="0"/>
                    </a:p>
                  </a:txBody>
                  <a:tcPr/>
                </a:tc>
                <a:extLst>
                  <a:ext uri="{0D108BD9-81ED-4DB2-BD59-A6C34878D82A}">
                    <a16:rowId xmlns:a16="http://schemas.microsoft.com/office/drawing/2014/main" val="1037342302"/>
                  </a:ext>
                </a:extLst>
              </a:tr>
            </a:tbl>
          </a:graphicData>
        </a:graphic>
      </p:graphicFrame>
      <p:sp>
        <p:nvSpPr>
          <p:cNvPr id="3" name="矩形 2"/>
          <p:cNvSpPr/>
          <p:nvPr/>
        </p:nvSpPr>
        <p:spPr>
          <a:xfrm>
            <a:off x="885825" y="1047750"/>
            <a:ext cx="10915650" cy="566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220568428"/>
              </p:ext>
            </p:extLst>
          </p:nvPr>
        </p:nvGraphicFramePr>
        <p:xfrm>
          <a:off x="1457326" y="1294745"/>
          <a:ext cx="9248772" cy="3501578"/>
        </p:xfrm>
        <a:graphic>
          <a:graphicData uri="http://schemas.openxmlformats.org/drawingml/2006/table">
            <a:tbl>
              <a:tblPr firstRow="1" bandRow="1">
                <a:tableStyleId>{5C22544A-7EE6-4342-B048-85BDC9FD1C3A}</a:tableStyleId>
              </a:tblPr>
              <a:tblGrid>
                <a:gridCol w="3082924">
                  <a:extLst>
                    <a:ext uri="{9D8B030D-6E8A-4147-A177-3AD203B41FA5}">
                      <a16:colId xmlns:a16="http://schemas.microsoft.com/office/drawing/2014/main" val="1464746956"/>
                    </a:ext>
                  </a:extLst>
                </a:gridCol>
                <a:gridCol w="3082924">
                  <a:extLst>
                    <a:ext uri="{9D8B030D-6E8A-4147-A177-3AD203B41FA5}">
                      <a16:colId xmlns:a16="http://schemas.microsoft.com/office/drawing/2014/main" val="4115880364"/>
                    </a:ext>
                  </a:extLst>
                </a:gridCol>
                <a:gridCol w="3082924">
                  <a:extLst>
                    <a:ext uri="{9D8B030D-6E8A-4147-A177-3AD203B41FA5}">
                      <a16:colId xmlns:a16="http://schemas.microsoft.com/office/drawing/2014/main" val="4269572188"/>
                    </a:ext>
                  </a:extLst>
                </a:gridCol>
              </a:tblGrid>
              <a:tr h="392618">
                <a:tc>
                  <a:txBody>
                    <a:bodyPr/>
                    <a:lstStyle/>
                    <a:p>
                      <a:pPr algn="ctr"/>
                      <a:r>
                        <a:rPr lang="zh-CN" altLang="en-US" dirty="0" smtClean="0"/>
                        <a:t>方法名称</a:t>
                      </a:r>
                      <a:endParaRPr lang="zh-CN" altLang="en-US" dirty="0"/>
                    </a:p>
                  </a:txBody>
                  <a:tcPr/>
                </a:tc>
                <a:tc>
                  <a:txBody>
                    <a:bodyPr/>
                    <a:lstStyle/>
                    <a:p>
                      <a:pPr algn="ctr"/>
                      <a:r>
                        <a:rPr lang="zh-CN" altLang="en-US" dirty="0" smtClean="0"/>
                        <a:t>创始人与时间</a:t>
                      </a:r>
                      <a:endParaRPr lang="zh-CN" altLang="en-US" dirty="0"/>
                    </a:p>
                  </a:txBody>
                  <a:tcPr/>
                </a:tc>
                <a:tc>
                  <a:txBody>
                    <a:bodyPr/>
                    <a:lstStyle/>
                    <a:p>
                      <a:pPr algn="ctr"/>
                      <a:r>
                        <a:rPr lang="zh-CN" altLang="en-US" dirty="0" smtClean="0"/>
                        <a:t>主要思想</a:t>
                      </a:r>
                      <a:endParaRPr lang="zh-CN" altLang="en-US" dirty="0"/>
                    </a:p>
                  </a:txBody>
                  <a:tcPr/>
                </a:tc>
                <a:extLst>
                  <a:ext uri="{0D108BD9-81ED-4DB2-BD59-A6C34878D82A}">
                    <a16:rowId xmlns:a16="http://schemas.microsoft.com/office/drawing/2014/main" val="314362643"/>
                  </a:ext>
                </a:extLst>
              </a:tr>
              <a:tr h="392618">
                <a:tc>
                  <a:txBody>
                    <a:bodyPr/>
                    <a:lstStyle/>
                    <a:p>
                      <a:r>
                        <a:rPr lang="zh-CN" altLang="en-US" dirty="0" smtClean="0"/>
                        <a:t>等度量映射法</a:t>
                      </a:r>
                      <a:r>
                        <a:rPr lang="en-US" altLang="zh-CN" dirty="0" smtClean="0"/>
                        <a:t>(Isomap)</a:t>
                      </a:r>
                      <a:endParaRPr lang="zh-CN" altLang="en-US" dirty="0"/>
                    </a:p>
                  </a:txBody>
                  <a:tcPr/>
                </a:tc>
                <a:tc>
                  <a:txBody>
                    <a:bodyPr/>
                    <a:lstStyle/>
                    <a:p>
                      <a:r>
                        <a:rPr lang="zh-CN" altLang="en-US" dirty="0" smtClean="0"/>
                        <a:t>乔什</a:t>
                      </a:r>
                      <a:r>
                        <a:rPr lang="en-US" altLang="zh-CN" dirty="0" smtClean="0"/>
                        <a:t>·</a:t>
                      </a:r>
                      <a:r>
                        <a:rPr lang="zh-CN" altLang="en-US" dirty="0" smtClean="0"/>
                        <a:t>特南鲍姆，</a:t>
                      </a:r>
                      <a:r>
                        <a:rPr lang="en-US" altLang="zh-CN" dirty="0" smtClean="0"/>
                        <a:t>2000</a:t>
                      </a:r>
                      <a:r>
                        <a:rPr lang="zh-CN" altLang="en-US" dirty="0" smtClean="0"/>
                        <a:t>年</a:t>
                      </a:r>
                      <a:endParaRPr lang="zh-CN" altLang="en-US" dirty="0"/>
                    </a:p>
                  </a:txBody>
                  <a:tcPr/>
                </a:tc>
                <a:tc>
                  <a:txBody>
                    <a:bodyPr/>
                    <a:lstStyle/>
                    <a:p>
                      <a:r>
                        <a:rPr lang="zh-CN" altLang="en-US" dirty="0" smtClean="0"/>
                        <a:t>使用最短路径算法的测地距离作为</a:t>
                      </a:r>
                      <a:r>
                        <a:rPr lang="en-US" altLang="zh-CN" dirty="0" smtClean="0"/>
                        <a:t>MDS</a:t>
                      </a:r>
                      <a:r>
                        <a:rPr lang="zh-CN" altLang="en-US" dirty="0" smtClean="0"/>
                        <a:t>算法的距离输入。</a:t>
                      </a:r>
                      <a:endParaRPr lang="zh-CN" altLang="en-US" dirty="0"/>
                    </a:p>
                  </a:txBody>
                  <a:tcPr/>
                </a:tc>
                <a:extLst>
                  <a:ext uri="{0D108BD9-81ED-4DB2-BD59-A6C34878D82A}">
                    <a16:rowId xmlns:a16="http://schemas.microsoft.com/office/drawing/2014/main" val="3517952596"/>
                  </a:ext>
                </a:extLst>
              </a:tr>
              <a:tr h="392618">
                <a:tc>
                  <a:txBody>
                    <a:bodyPr/>
                    <a:lstStyle/>
                    <a:p>
                      <a:r>
                        <a:rPr lang="zh-CN" altLang="en-US" dirty="0" smtClean="0"/>
                        <a:t>局部线性嵌入法</a:t>
                      </a:r>
                      <a:r>
                        <a:rPr lang="en-US" altLang="zh-CN" dirty="0" smtClean="0"/>
                        <a:t>(LLE)</a:t>
                      </a:r>
                      <a:endParaRPr lang="zh-CN" altLang="en-US" dirty="0"/>
                    </a:p>
                  </a:txBody>
                  <a:tcPr/>
                </a:tc>
                <a:tc>
                  <a:txBody>
                    <a:bodyPr/>
                    <a:lstStyle/>
                    <a:p>
                      <a:r>
                        <a:rPr lang="zh-CN" altLang="en-US" dirty="0" smtClean="0"/>
                        <a:t>罗维斯、索尔，</a:t>
                      </a:r>
                      <a:r>
                        <a:rPr lang="en-US" altLang="zh-CN" dirty="0" smtClean="0"/>
                        <a:t>2000</a:t>
                      </a:r>
                      <a:r>
                        <a:rPr lang="zh-CN" altLang="en-US" dirty="0" smtClean="0"/>
                        <a:t>年</a:t>
                      </a:r>
                      <a:endParaRPr lang="zh-CN" altLang="en-US" dirty="0"/>
                    </a:p>
                  </a:txBody>
                  <a:tcPr/>
                </a:tc>
                <a:tc>
                  <a:txBody>
                    <a:bodyPr/>
                    <a:lstStyle/>
                    <a:p>
                      <a:r>
                        <a:rPr lang="zh-CN" altLang="en-US" dirty="0" smtClean="0"/>
                        <a:t>原本高维空间中的线性关系在低维空间中得以保持。</a:t>
                      </a:r>
                      <a:endParaRPr lang="zh-CN" altLang="en-US" dirty="0"/>
                    </a:p>
                  </a:txBody>
                  <a:tcPr/>
                </a:tc>
                <a:extLst>
                  <a:ext uri="{0D108BD9-81ED-4DB2-BD59-A6C34878D82A}">
                    <a16:rowId xmlns:a16="http://schemas.microsoft.com/office/drawing/2014/main" val="2842484432"/>
                  </a:ext>
                </a:extLst>
              </a:tr>
              <a:tr h="392618">
                <a:tc>
                  <a:txBody>
                    <a:bodyPr/>
                    <a:lstStyle/>
                    <a:p>
                      <a:r>
                        <a:rPr lang="zh-CN" altLang="en-US" dirty="0" smtClean="0"/>
                        <a:t>无参数判别分析法</a:t>
                      </a:r>
                      <a:r>
                        <a:rPr lang="en-US" altLang="zh-CN" dirty="0" smtClean="0"/>
                        <a:t>(NDA)</a:t>
                      </a:r>
                      <a:endParaRPr lang="zh-CN" altLang="en-US" dirty="0"/>
                    </a:p>
                  </a:txBody>
                  <a:tcPr/>
                </a:tc>
                <a:tc>
                  <a:txBody>
                    <a:bodyPr/>
                    <a:lstStyle/>
                    <a:p>
                      <a:r>
                        <a:rPr lang="en-US" altLang="zh-CN" dirty="0" smtClean="0"/>
                        <a:t>Li</a:t>
                      </a:r>
                      <a:r>
                        <a:rPr lang="zh-CN" altLang="en-US" dirty="0" smtClean="0"/>
                        <a:t>团队，</a:t>
                      </a:r>
                      <a:r>
                        <a:rPr lang="en-US" altLang="zh-CN" dirty="0" smtClean="0"/>
                        <a:t>2009</a:t>
                      </a:r>
                      <a:r>
                        <a:rPr lang="zh-CN" altLang="en-US" dirty="0" smtClean="0"/>
                        <a:t>年</a:t>
                      </a:r>
                      <a:endParaRPr lang="zh-CN" altLang="en-US" dirty="0"/>
                    </a:p>
                  </a:txBody>
                  <a:tcPr/>
                </a:tc>
                <a:tc>
                  <a:txBody>
                    <a:bodyPr/>
                    <a:lstStyle/>
                    <a:p>
                      <a:r>
                        <a:rPr lang="zh-CN" altLang="en-US" dirty="0" smtClean="0"/>
                        <a:t>通过最大化局部的类内和类 间散度矩阵迹来获取最佳的子空间以达到降维。</a:t>
                      </a:r>
                      <a:endParaRPr lang="zh-CN" altLang="en-US" dirty="0"/>
                    </a:p>
                  </a:txBody>
                  <a:tcPr/>
                </a:tc>
                <a:extLst>
                  <a:ext uri="{0D108BD9-81ED-4DB2-BD59-A6C34878D82A}">
                    <a16:rowId xmlns:a16="http://schemas.microsoft.com/office/drawing/2014/main" val="4206925474"/>
                  </a:ext>
                </a:extLst>
              </a:tr>
              <a:tr h="392618">
                <a:tc>
                  <a:txBody>
                    <a:bodyPr/>
                    <a:lstStyle/>
                    <a:p>
                      <a:r>
                        <a:rPr lang="zh-CN" altLang="en-US" dirty="0" smtClean="0"/>
                        <a:t>重构判别分析法</a:t>
                      </a:r>
                      <a:r>
                        <a:rPr lang="en-US" altLang="zh-CN" dirty="0" smtClean="0"/>
                        <a:t>(RDA)</a:t>
                      </a:r>
                      <a:endParaRPr lang="zh-CN" altLang="en-US" dirty="0"/>
                    </a:p>
                  </a:txBody>
                  <a:tcPr/>
                </a:tc>
                <a:tc>
                  <a:txBody>
                    <a:bodyPr/>
                    <a:lstStyle/>
                    <a:p>
                      <a:r>
                        <a:rPr lang="en-US" altLang="zh-CN" dirty="0" smtClean="0"/>
                        <a:t>Yi</a:t>
                      </a:r>
                      <a:r>
                        <a:rPr lang="zh-CN" altLang="en-US" dirty="0" smtClean="0"/>
                        <a:t>团队，</a:t>
                      </a:r>
                      <a:r>
                        <a:rPr lang="en-US" altLang="zh-CN" dirty="0" smtClean="0"/>
                        <a:t>2012</a:t>
                      </a:r>
                      <a:r>
                        <a:rPr lang="zh-CN" altLang="en-US" dirty="0" smtClean="0"/>
                        <a:t>年</a:t>
                      </a:r>
                      <a:endParaRPr lang="zh-CN" altLang="en-US" dirty="0"/>
                    </a:p>
                  </a:txBody>
                  <a:tcPr/>
                </a:tc>
                <a:tc>
                  <a:txBody>
                    <a:bodyPr/>
                    <a:lstStyle/>
                    <a:p>
                      <a:r>
                        <a:rPr lang="zh-CN" altLang="en-US" dirty="0" smtClean="0"/>
                        <a:t>通过最大化局部的类内和类 间散度矩阵迹来获取最佳的子空间以达到降维</a:t>
                      </a:r>
                      <a:endParaRPr lang="zh-CN" altLang="en-US" dirty="0"/>
                    </a:p>
                  </a:txBody>
                  <a:tcPr/>
                </a:tc>
                <a:extLst>
                  <a:ext uri="{0D108BD9-81ED-4DB2-BD59-A6C34878D82A}">
                    <a16:rowId xmlns:a16="http://schemas.microsoft.com/office/drawing/2014/main" val="798711426"/>
                  </a:ext>
                </a:extLst>
              </a:tr>
            </a:tbl>
          </a:graphicData>
        </a:graphic>
      </p:graphicFrame>
      <p:graphicFrame>
        <p:nvGraphicFramePr>
          <p:cNvPr id="5" name="图示 4"/>
          <p:cNvGraphicFramePr/>
          <p:nvPr>
            <p:extLst>
              <p:ext uri="{D42A27DB-BD31-4B8C-83A1-F6EECF244321}">
                <p14:modId xmlns:p14="http://schemas.microsoft.com/office/powerpoint/2010/main" val="394721042"/>
              </p:ext>
            </p:extLst>
          </p:nvPr>
        </p:nvGraphicFramePr>
        <p:xfrm>
          <a:off x="2724152" y="4920803"/>
          <a:ext cx="6362699" cy="1565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724152" y="5043318"/>
            <a:ext cx="476251" cy="369332"/>
          </a:xfrm>
          <a:prstGeom prst="rect">
            <a:avLst/>
          </a:prstGeom>
          <a:noFill/>
        </p:spPr>
        <p:txBody>
          <a:bodyPr wrap="square" lIns="91440" tIns="45720" rIns="91440" bIns="45720">
            <a:spAutoFit/>
          </a:bodyPr>
          <a:lstStyle/>
          <a:p>
            <a:pPr algn="ctr"/>
            <a:r>
              <a:rPr lang="en-US" altLang="zh-CN"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01</a:t>
            </a:r>
            <a:endParaRPr lang="zh-CN" alt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3" name="矩形 62"/>
          <p:cNvSpPr/>
          <p:nvPr/>
        </p:nvSpPr>
        <p:spPr>
          <a:xfrm>
            <a:off x="2819401" y="5535165"/>
            <a:ext cx="476251" cy="369332"/>
          </a:xfrm>
          <a:prstGeom prst="rect">
            <a:avLst/>
          </a:prstGeom>
          <a:noFill/>
        </p:spPr>
        <p:txBody>
          <a:bodyPr wrap="square" lIns="91440" tIns="45720" rIns="91440" bIns="45720">
            <a:spAutoFit/>
          </a:bodyPr>
          <a:lstStyle/>
          <a:p>
            <a:pPr algn="ctr"/>
            <a:r>
              <a:rPr lang="en-US" altLang="zh-CN"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02</a:t>
            </a:r>
            <a:endParaRPr lang="zh-CN" alt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4" name="矩形 63"/>
          <p:cNvSpPr/>
          <p:nvPr/>
        </p:nvSpPr>
        <p:spPr>
          <a:xfrm>
            <a:off x="2724152" y="5993785"/>
            <a:ext cx="476251" cy="369332"/>
          </a:xfrm>
          <a:prstGeom prst="rect">
            <a:avLst/>
          </a:prstGeom>
          <a:noFill/>
        </p:spPr>
        <p:txBody>
          <a:bodyPr wrap="square" lIns="91440" tIns="45720" rIns="91440" bIns="45720">
            <a:spAutoFit/>
          </a:bodyPr>
          <a:lstStyle/>
          <a:p>
            <a:pPr algn="ctr"/>
            <a:r>
              <a:rPr lang="en-US" altLang="zh-CN"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03</a:t>
            </a:r>
            <a:endParaRPr lang="zh-CN" alt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750173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ppt_x"/>
                                          </p:val>
                                        </p:tav>
                                        <p:tav tm="100000">
                                          <p:val>
                                            <p:strVal val="#ppt_x"/>
                                          </p:val>
                                        </p:tav>
                                      </p:tavLst>
                                    </p:anim>
                                    <p:anim calcmode="lin" valueType="num">
                                      <p:cBhvr additive="base">
                                        <p:cTn id="28" dur="500" fill="hold"/>
                                        <p:tgtEl>
                                          <p:spTgt spid="6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additive="base">
                                        <p:cTn id="31" dur="500" fill="hold"/>
                                        <p:tgtEl>
                                          <p:spTgt spid="64"/>
                                        </p:tgtEl>
                                        <p:attrNameLst>
                                          <p:attrName>ppt_x</p:attrName>
                                        </p:attrNameLst>
                                      </p:cBhvr>
                                      <p:tavLst>
                                        <p:tav tm="0">
                                          <p:val>
                                            <p:strVal val="#ppt_x"/>
                                          </p:val>
                                        </p:tav>
                                        <p:tav tm="100000">
                                          <p:val>
                                            <p:strVal val="#ppt_x"/>
                                          </p:val>
                                        </p:tav>
                                      </p:tavLst>
                                    </p:anim>
                                    <p:anim calcmode="lin" valueType="num">
                                      <p:cBhvr additive="base">
                                        <p:cTn id="32" dur="500" fill="hold"/>
                                        <p:tgtEl>
                                          <p:spTgt spid="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5" grpId="0">
        <p:bldAsOne/>
      </p:bldGraphic>
      <p:bldP spid="7"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p:nvPr/>
        </p:nvSpPr>
        <p:spPr>
          <a:xfrm>
            <a:off x="4282076" y="3837609"/>
            <a:ext cx="3107373" cy="161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8" name="出自【趣你的PPT】(微信:qunideppt)：最优质的PPT资源库"/>
          <p:cNvSpPr/>
          <p:nvPr/>
        </p:nvSpPr>
        <p:spPr>
          <a:xfrm>
            <a:off x="8419905" y="3837609"/>
            <a:ext cx="3107373" cy="1615440"/>
          </a:xfrm>
          <a:prstGeom prst="rect">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9" name="出自【趣你的PPT】(微信:qunideppt)：最优质的PPT资源库"/>
          <p:cNvSpPr/>
          <p:nvPr/>
        </p:nvSpPr>
        <p:spPr>
          <a:xfrm>
            <a:off x="292185" y="2051820"/>
            <a:ext cx="3107373" cy="3392764"/>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微软雅黑" panose="020B0503020204020204" pitchFamily="34" charset="-122"/>
              <a:ea typeface="微软雅黑" panose="020B0503020204020204" pitchFamily="34" charset="-122"/>
            </a:endParaRPr>
          </a:p>
        </p:txBody>
      </p:sp>
      <p:pic>
        <p:nvPicPr>
          <p:cNvPr id="11" name="出自【趣你的PPT】(微信:qunideppt)：最优质的PPT资源库"/>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491644" y="2060285"/>
            <a:ext cx="2963893" cy="1619355"/>
          </a:xfrm>
          <a:prstGeom prst="rect">
            <a:avLst/>
          </a:prstGeom>
        </p:spPr>
      </p:pic>
      <p:sp>
        <p:nvSpPr>
          <p:cNvPr id="15" name="矩形 14"/>
          <p:cNvSpPr/>
          <p:nvPr/>
        </p:nvSpPr>
        <p:spPr>
          <a:xfrm>
            <a:off x="8560527" y="4322138"/>
            <a:ext cx="2895010" cy="867930"/>
          </a:xfrm>
          <a:prstGeom prst="rect">
            <a:avLst/>
          </a:prstGeom>
        </p:spPr>
        <p:txBody>
          <a:bodyPr wrap="square">
            <a:spAutoFit/>
          </a:bodyPr>
          <a:lstStyle/>
          <a:p>
            <a:pPr algn="ctr" defTabSz="866284">
              <a:lnSpc>
                <a:spcPct val="120000"/>
              </a:lnSpc>
              <a:defRPr/>
            </a:pPr>
            <a:r>
              <a:rPr lang="zh-CN" altLang="en-US" sz="1400" dirty="0" smtClean="0">
                <a:solidFill>
                  <a:schemeClr val="bg1"/>
                </a:solidFill>
                <a:latin typeface="微软雅黑" panose="020B0503020204020204" pitchFamily="34" charset="-122"/>
                <a:ea typeface="微软雅黑" panose="020B0503020204020204" pitchFamily="34" charset="-122"/>
              </a:rPr>
              <a:t>利用对数欧式距离度量类别点间的距离，</a:t>
            </a:r>
            <a:r>
              <a:rPr lang="zh-CN" altLang="en-US" sz="1400" dirty="0">
                <a:solidFill>
                  <a:schemeClr val="bg1"/>
                </a:solidFill>
                <a:latin typeface="微软雅黑" panose="020B0503020204020204" pitchFamily="34" charset="-122"/>
                <a:ea typeface="微软雅黑" panose="020B0503020204020204" pitchFamily="34" charset="-122"/>
              </a:rPr>
              <a:t>最后求解最大化</a:t>
            </a:r>
            <a:r>
              <a:rPr lang="zh-CN" altLang="en-US" sz="1400" dirty="0" smtClean="0">
                <a:solidFill>
                  <a:schemeClr val="bg1"/>
                </a:solidFill>
                <a:latin typeface="微软雅黑" panose="020B0503020204020204" pitchFamily="34" charset="-122"/>
                <a:ea typeface="微软雅黑" panose="020B0503020204020204" pitchFamily="34" charset="-122"/>
              </a:rPr>
              <a:t>流形间距离和最小化全局表示误差的优化问题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911449" y="2797172"/>
            <a:ext cx="1868843" cy="1902059"/>
          </a:xfrm>
          <a:prstGeom prst="rect">
            <a:avLst/>
          </a:prstGeom>
        </p:spPr>
        <p:txBody>
          <a:bodyPr wrap="square">
            <a:spAutoFit/>
          </a:bodyPr>
          <a:lstStyle/>
          <a:p>
            <a:pPr algn="ctr" defTabSz="866284">
              <a:lnSpc>
                <a:spcPct val="120000"/>
              </a:lnSpc>
              <a:defRPr/>
            </a:pPr>
            <a:r>
              <a:rPr lang="zh-CN" altLang="en-US" sz="1400" dirty="0" smtClean="0">
                <a:solidFill>
                  <a:schemeClr val="bg1"/>
                </a:solidFill>
                <a:latin typeface="微软雅黑" panose="020B0503020204020204" pitchFamily="34" charset="-122"/>
                <a:ea typeface="微软雅黑" panose="020B0503020204020204" pitchFamily="34" charset="-122"/>
              </a:rPr>
              <a:t>主要研究内容是数据分类中的特征提取方法，侧重点是作为其中分支的流形学习方法。然后根据已有的算法的优缺点提出了两个创新点。</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762000" y="400050"/>
            <a:ext cx="3917356" cy="523220"/>
          </a:xfrm>
          <a:prstGeom prst="rect">
            <a:avLst/>
          </a:prstGeom>
          <a:noFill/>
          <a:ln>
            <a:noFill/>
          </a:ln>
        </p:spPr>
        <p:txBody>
          <a:bodyPr wrap="square" rtlCol="0">
            <a:spAutoFit/>
          </a:bodyPr>
          <a:lstStyle/>
          <a:p>
            <a:r>
              <a:rPr lang="zh-CN" altLang="en-US" sz="2800" b="1" dirty="0" smtClean="0"/>
              <a:t>主要研究内容与创新点</a:t>
            </a:r>
            <a:endParaRPr lang="zh-CN" altLang="en-US" sz="2800" b="1" dirty="0"/>
          </a:p>
        </p:txBody>
      </p:sp>
      <p:pic>
        <p:nvPicPr>
          <p:cNvPr id="16" name="出自【趣你的PPT】(微信:qunideppt)：最优质的PPT资源库"/>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3815" y="2088542"/>
            <a:ext cx="2963893" cy="1562842"/>
          </a:xfrm>
          <a:prstGeom prst="rect">
            <a:avLst/>
          </a:prstGeom>
        </p:spPr>
      </p:pic>
      <p:sp>
        <p:nvSpPr>
          <p:cNvPr id="3" name="文本框 2"/>
          <p:cNvSpPr txBox="1"/>
          <p:nvPr/>
        </p:nvSpPr>
        <p:spPr>
          <a:xfrm>
            <a:off x="4645525" y="3837609"/>
            <a:ext cx="2380471" cy="370703"/>
          </a:xfrm>
          <a:prstGeom prst="rect">
            <a:avLst/>
          </a:prstGeom>
          <a:noFill/>
        </p:spPr>
        <p:txBody>
          <a:bodyPr wrap="square" rtlCol="0">
            <a:spAutoFit/>
          </a:bodyPr>
          <a:lstStyle/>
          <a:p>
            <a:pPr algn="ctr"/>
            <a:r>
              <a:rPr lang="en-US" altLang="zh-CN" dirty="0" smtClean="0">
                <a:solidFill>
                  <a:schemeClr val="bg1"/>
                </a:solidFill>
              </a:rPr>
              <a:t>LLRMM</a:t>
            </a:r>
            <a:r>
              <a:rPr lang="zh-CN" altLang="en-US" dirty="0" smtClean="0">
                <a:solidFill>
                  <a:schemeClr val="bg1"/>
                </a:solidFill>
              </a:rPr>
              <a:t>方法</a:t>
            </a:r>
            <a:endParaRPr lang="zh-CN" altLang="en-US" dirty="0">
              <a:solidFill>
                <a:schemeClr val="bg1"/>
              </a:solidFill>
            </a:endParaRPr>
          </a:p>
        </p:txBody>
      </p:sp>
      <p:sp>
        <p:nvSpPr>
          <p:cNvPr id="18" name="文本框 17"/>
          <p:cNvSpPr txBox="1"/>
          <p:nvPr/>
        </p:nvSpPr>
        <p:spPr>
          <a:xfrm>
            <a:off x="8908606" y="3837608"/>
            <a:ext cx="2380471" cy="370703"/>
          </a:xfrm>
          <a:prstGeom prst="rect">
            <a:avLst/>
          </a:prstGeom>
          <a:noFill/>
        </p:spPr>
        <p:txBody>
          <a:bodyPr wrap="square" rtlCol="0">
            <a:spAutoFit/>
          </a:bodyPr>
          <a:lstStyle/>
          <a:p>
            <a:pPr algn="ctr"/>
            <a:r>
              <a:rPr lang="en-US" altLang="zh-CN" dirty="0" smtClean="0">
                <a:solidFill>
                  <a:schemeClr val="bg1"/>
                </a:solidFill>
              </a:rPr>
              <a:t>LEDML</a:t>
            </a:r>
            <a:r>
              <a:rPr lang="zh-CN" altLang="en-US" dirty="0" smtClean="0">
                <a:solidFill>
                  <a:schemeClr val="bg1"/>
                </a:solidFill>
              </a:rPr>
              <a:t>方法</a:t>
            </a:r>
            <a:endParaRPr lang="zh-CN" altLang="en-US" dirty="0">
              <a:solidFill>
                <a:schemeClr val="bg1"/>
              </a:solidFill>
            </a:endParaRPr>
          </a:p>
        </p:txBody>
      </p:sp>
      <p:sp>
        <p:nvSpPr>
          <p:cNvPr id="19" name="矩形 18"/>
          <p:cNvSpPr/>
          <p:nvPr/>
        </p:nvSpPr>
        <p:spPr>
          <a:xfrm>
            <a:off x="4353815" y="4267449"/>
            <a:ext cx="2959434" cy="1126462"/>
          </a:xfrm>
          <a:prstGeom prst="rect">
            <a:avLst/>
          </a:prstGeom>
        </p:spPr>
        <p:txBody>
          <a:bodyPr wrap="square">
            <a:spAutoFit/>
          </a:bodyPr>
          <a:lstStyle/>
          <a:p>
            <a:pPr algn="ctr" defTabSz="866284">
              <a:lnSpc>
                <a:spcPct val="120000"/>
              </a:lnSpc>
              <a:defRPr/>
            </a:pPr>
            <a:r>
              <a:rPr lang="zh-CN" altLang="en-US" sz="1400" dirty="0" smtClean="0">
                <a:solidFill>
                  <a:schemeClr val="bg1"/>
                </a:solidFill>
                <a:latin typeface="微软雅黑" panose="020B0503020204020204" pitchFamily="34" charset="-122"/>
                <a:ea typeface="微软雅黑" panose="020B0503020204020204" pitchFamily="34" charset="-122"/>
              </a:rPr>
              <a:t>构建</a:t>
            </a:r>
            <a:r>
              <a:rPr lang="zh-CN" altLang="en-US" sz="1400" dirty="0">
                <a:solidFill>
                  <a:schemeClr val="bg1"/>
                </a:solidFill>
                <a:latin typeface="微软雅黑" panose="020B0503020204020204" pitchFamily="34" charset="-122"/>
                <a:ea typeface="微软雅黑" panose="020B0503020204020204" pitchFamily="34" charset="-122"/>
              </a:rPr>
              <a:t>流形内图、流形间图、流形</a:t>
            </a:r>
            <a:r>
              <a:rPr lang="zh-CN" altLang="en-US" sz="1400" dirty="0" smtClean="0">
                <a:solidFill>
                  <a:schemeClr val="bg1"/>
                </a:solidFill>
                <a:latin typeface="微软雅黑" panose="020B0503020204020204" pitchFamily="34" charset="-122"/>
                <a:ea typeface="微软雅黑" panose="020B0503020204020204" pitchFamily="34" charset="-122"/>
              </a:rPr>
              <a:t>总图并定义流形边距，最后</a:t>
            </a:r>
            <a:r>
              <a:rPr lang="zh-CN" altLang="en-US" sz="1400" dirty="0">
                <a:solidFill>
                  <a:schemeClr val="bg1"/>
                </a:solidFill>
                <a:latin typeface="微软雅黑" panose="020B0503020204020204" pitchFamily="34" charset="-122"/>
                <a:ea typeface="微软雅黑" panose="020B0503020204020204" pitchFamily="34" charset="-122"/>
              </a:rPr>
              <a:t>求解最大化</a:t>
            </a:r>
            <a:r>
              <a:rPr lang="zh-CN" altLang="en-US" sz="1400" dirty="0" smtClean="0">
                <a:solidFill>
                  <a:schemeClr val="bg1"/>
                </a:solidFill>
                <a:latin typeface="微软雅黑" panose="020B0503020204020204" pitchFamily="34" charset="-122"/>
                <a:ea typeface="微软雅黑" panose="020B0503020204020204" pitchFamily="34" charset="-122"/>
              </a:rPr>
              <a:t>流形边距和最小化全局表示误差的优化问题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3432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1+#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5" grpId="0"/>
      <p:bldP spid="17" grpId="0"/>
      <p:bldP spid="3"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460220-C54B-4933-AA68-30900A0D0330}"/>
              </a:ext>
            </a:extLst>
          </p:cNvPr>
          <p:cNvSpPr/>
          <p:nvPr/>
        </p:nvSpPr>
        <p:spPr>
          <a:xfrm>
            <a:off x="0" y="5254906"/>
            <a:ext cx="12192000" cy="160309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2B28799-AE22-492A-B4BE-85E75A1B11A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46875" y="1688938"/>
            <a:ext cx="4394523" cy="4394523"/>
          </a:xfrm>
          <a:prstGeom prst="rect">
            <a:avLst/>
          </a:prstGeom>
        </p:spPr>
      </p:pic>
      <p:sp>
        <p:nvSpPr>
          <p:cNvPr id="21" name="矩形 20">
            <a:extLst>
              <a:ext uri="{FF2B5EF4-FFF2-40B4-BE49-F238E27FC236}">
                <a16:creationId xmlns:a16="http://schemas.microsoft.com/office/drawing/2014/main" id="{D19CAE73-B669-428F-B4B6-EA659247F79E}"/>
              </a:ext>
            </a:extLst>
          </p:cNvPr>
          <p:cNvSpPr/>
          <p:nvPr/>
        </p:nvSpPr>
        <p:spPr>
          <a:xfrm>
            <a:off x="3263638" y="2368695"/>
            <a:ext cx="5664724" cy="492443"/>
          </a:xfrm>
          <a:prstGeom prst="rect">
            <a:avLst/>
          </a:prstGeom>
        </p:spPr>
        <p:txBody>
          <a:bodyPr wrap="square" lIns="0" tIns="0" rIns="0" bIns="0">
            <a:spAutoFit/>
          </a:bodyPr>
          <a:lstStyle/>
          <a:p>
            <a:r>
              <a:rPr lang="zh-CN" altLang="en-US" sz="3200" dirty="0" smtClean="0"/>
              <a:t>特征提取的相关介绍</a:t>
            </a:r>
            <a:endParaRPr lang="zh-CN" altLang="en-US" sz="3200" b="1" dirty="0">
              <a:solidFill>
                <a:schemeClr val="accent1">
                  <a:lumMod val="10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965CC3CD-DCCD-4080-BE9F-002E231B6B3B}"/>
              </a:ext>
            </a:extLst>
          </p:cNvPr>
          <p:cNvSpPr txBox="1"/>
          <p:nvPr/>
        </p:nvSpPr>
        <p:spPr>
          <a:xfrm>
            <a:off x="3263638" y="3019356"/>
            <a:ext cx="3772392" cy="613501"/>
          </a:xfrm>
          <a:prstGeom prst="rect">
            <a:avLst/>
          </a:prstGeom>
          <a:noFill/>
        </p:spPr>
        <p:txBody>
          <a:bodyPr wrap="square" lIns="0" tIns="0" rIns="0" bIns="0" rtlCol="0">
            <a:spAutoFit/>
          </a:bodyPr>
          <a:lstStyle/>
          <a:p>
            <a:pPr>
              <a:lnSpc>
                <a:spcPct val="150000"/>
              </a:lnSpc>
            </a:pPr>
            <a:r>
              <a:rPr lang="zh-CN" altLang="en-US" sz="1400" dirty="0" smtClean="0">
                <a:solidFill>
                  <a:schemeClr val="tx1">
                    <a:lumMod val="95000"/>
                    <a:lumOff val="5000"/>
                  </a:schemeClr>
                </a:solidFill>
                <a:latin typeface="+mn-ea"/>
                <a:cs typeface="+mn-ea"/>
                <a:sym typeface="Arial" panose="020B0604020202020204" pitchFamily="34" charset="0"/>
              </a:rPr>
              <a:t>特征提取与数据分类的关系、特征提取与流形学习的关系、几种常用特征提取的算法。</a:t>
            </a:r>
            <a:endParaRPr lang="zh-CN" altLang="en-US" sz="1400" dirty="0">
              <a:solidFill>
                <a:schemeClr val="tx1">
                  <a:lumMod val="95000"/>
                  <a:lumOff val="5000"/>
                </a:schemeClr>
              </a:solidFill>
              <a:latin typeface="+mn-ea"/>
              <a:cs typeface="+mn-ea"/>
              <a:sym typeface="Arial" panose="020B0604020202020204" pitchFamily="34" charset="0"/>
            </a:endParaRPr>
          </a:p>
        </p:txBody>
      </p:sp>
      <p:sp>
        <p:nvSpPr>
          <p:cNvPr id="23" name="椭圆 22">
            <a:extLst>
              <a:ext uri="{FF2B5EF4-FFF2-40B4-BE49-F238E27FC236}">
                <a16:creationId xmlns:a16="http://schemas.microsoft.com/office/drawing/2014/main" id="{752123F4-2D2F-446B-9912-DD92B079D03F}"/>
              </a:ext>
            </a:extLst>
          </p:cNvPr>
          <p:cNvSpPr/>
          <p:nvPr/>
        </p:nvSpPr>
        <p:spPr>
          <a:xfrm>
            <a:off x="1575843" y="2270808"/>
            <a:ext cx="1316172" cy="134468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800" b="1" dirty="0">
                <a:solidFill>
                  <a:schemeClr val="bg1"/>
                </a:solidFill>
              </a:rPr>
              <a:t>02</a:t>
            </a:r>
            <a:endParaRPr lang="zh-CN" altLang="en-US" sz="4800" b="1" dirty="0">
              <a:solidFill>
                <a:schemeClr val="bg1"/>
              </a:solidFill>
            </a:endParaRPr>
          </a:p>
        </p:txBody>
      </p:sp>
    </p:spTree>
    <p:extLst>
      <p:ext uri="{BB962C8B-B14F-4D97-AF65-F5344CB8AC3E}">
        <p14:creationId xmlns:p14="http://schemas.microsoft.com/office/powerpoint/2010/main" val="21151980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anim calcmode="lin" valueType="num">
                                      <p:cBhvr>
                                        <p:cTn id="17" dur="1000" fill="hold"/>
                                        <p:tgtEl>
                                          <p:spTgt spid="23"/>
                                        </p:tgtEl>
                                        <p:attrNameLst>
                                          <p:attrName>ppt_x</p:attrName>
                                        </p:attrNameLst>
                                      </p:cBhvr>
                                      <p:tavLst>
                                        <p:tav tm="0">
                                          <p:val>
                                            <p:strVal val="#ppt_x"/>
                                          </p:val>
                                        </p:tav>
                                        <p:tav tm="100000">
                                          <p:val>
                                            <p:strVal val="#ppt_x"/>
                                          </p:val>
                                        </p:tav>
                                      </p:tavLst>
                                    </p:anim>
                                    <p:anim calcmode="lin" valueType="num">
                                      <p:cBhvr>
                                        <p:cTn id="1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32"/>
          <p:cNvGrpSpPr>
            <a:grpSpLocks noChangeAspect="1"/>
          </p:cNvGrpSpPr>
          <p:nvPr/>
        </p:nvGrpSpPr>
        <p:grpSpPr>
          <a:xfrm>
            <a:off x="1103366" y="2159954"/>
            <a:ext cx="540000" cy="540000"/>
            <a:chOff x="4643438" y="2786064"/>
            <a:chExt cx="288476" cy="288476"/>
          </a:xfrm>
        </p:grpSpPr>
        <p:sp>
          <p:nvSpPr>
            <p:cNvPr id="11" name="Oval 59"/>
            <p:cNvSpPr/>
            <p:nvPr/>
          </p:nvSpPr>
          <p:spPr>
            <a:xfrm>
              <a:off x="4643438" y="2786064"/>
              <a:ext cx="288476" cy="288476"/>
            </a:xfrm>
            <a:prstGeom prst="ellipse">
              <a:avLst/>
            </a:prstGeom>
            <a:gradFill flip="none" rotWithShape="1">
              <a:gsLst>
                <a:gs pos="0">
                  <a:schemeClr val="accent1">
                    <a:lumMod val="100000"/>
                  </a:schemeClr>
                </a:gs>
                <a:gs pos="100000">
                  <a:schemeClr val="accent1">
                    <a:lumMod val="10000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85000"/>
                    <a:lumOff val="15000"/>
                  </a:schemeClr>
                </a:solidFill>
                <a:latin typeface="Arial"/>
                <a:ea typeface="微软雅黑"/>
                <a:sym typeface="Arial"/>
              </a:endParaRPr>
            </a:p>
          </p:txBody>
        </p:sp>
        <p:sp>
          <p:nvSpPr>
            <p:cNvPr id="12"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14" name="Group 332"/>
          <p:cNvGrpSpPr>
            <a:grpSpLocks noChangeAspect="1"/>
          </p:cNvGrpSpPr>
          <p:nvPr/>
        </p:nvGrpSpPr>
        <p:grpSpPr>
          <a:xfrm>
            <a:off x="1103366" y="3391876"/>
            <a:ext cx="540000" cy="540000"/>
            <a:chOff x="4643438" y="2786064"/>
            <a:chExt cx="288476" cy="288476"/>
          </a:xfrm>
        </p:grpSpPr>
        <p:sp>
          <p:nvSpPr>
            <p:cNvPr id="17" name="Oval 59"/>
            <p:cNvSpPr/>
            <p:nvPr/>
          </p:nvSpPr>
          <p:spPr>
            <a:xfrm>
              <a:off x="4643438" y="2786064"/>
              <a:ext cx="288476" cy="288476"/>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latin typeface="Arial"/>
                <a:ea typeface="微软雅黑"/>
                <a:sym typeface="Arial"/>
              </a:endParaRPr>
            </a:p>
          </p:txBody>
        </p:sp>
        <p:sp>
          <p:nvSpPr>
            <p:cNvPr id="18"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20" name="Group 332"/>
          <p:cNvGrpSpPr>
            <a:grpSpLocks noChangeAspect="1"/>
          </p:cNvGrpSpPr>
          <p:nvPr/>
        </p:nvGrpSpPr>
        <p:grpSpPr>
          <a:xfrm>
            <a:off x="1103366" y="4566605"/>
            <a:ext cx="540000" cy="540000"/>
            <a:chOff x="4643438" y="2786064"/>
            <a:chExt cx="288476" cy="288476"/>
          </a:xfrm>
        </p:grpSpPr>
        <p:sp>
          <p:nvSpPr>
            <p:cNvPr id="23" name="Oval 59"/>
            <p:cNvSpPr/>
            <p:nvPr/>
          </p:nvSpPr>
          <p:spPr>
            <a:xfrm>
              <a:off x="4643438" y="2786064"/>
              <a:ext cx="288476" cy="288476"/>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latin typeface="Arial"/>
                <a:ea typeface="微软雅黑"/>
                <a:sym typeface="Arial"/>
              </a:endParaRPr>
            </a:p>
          </p:txBody>
        </p:sp>
        <p:sp>
          <p:nvSpPr>
            <p:cNvPr id="24"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400" dirty="0">
                <a:solidFill>
                  <a:schemeClr val="tx1">
                    <a:lumMod val="85000"/>
                    <a:lumOff val="15000"/>
                  </a:schemeClr>
                </a:solidFill>
                <a:latin typeface="Arial"/>
                <a:ea typeface="微软雅黑"/>
                <a:sym typeface="Arial"/>
              </a:endParaRPr>
            </a:p>
          </p:txBody>
        </p:sp>
      </p:grpSp>
      <p:grpSp>
        <p:nvGrpSpPr>
          <p:cNvPr id="26" name="Group 22"/>
          <p:cNvGrpSpPr/>
          <p:nvPr/>
        </p:nvGrpSpPr>
        <p:grpSpPr>
          <a:xfrm>
            <a:off x="5651864" y="1791435"/>
            <a:ext cx="6749142" cy="3740579"/>
            <a:chOff x="1796057" y="1228980"/>
            <a:chExt cx="5620194" cy="3061858"/>
          </a:xfrm>
        </p:grpSpPr>
        <p:sp>
          <p:nvSpPr>
            <p:cNvPr id="28" name="Rectangle 26"/>
            <p:cNvSpPr/>
            <p:nvPr/>
          </p:nvSpPr>
          <p:spPr>
            <a:xfrm>
              <a:off x="2699792" y="1397918"/>
              <a:ext cx="3744416" cy="23042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latin typeface="Arial"/>
                <a:ea typeface="微软雅黑"/>
                <a:sym typeface="Arial"/>
              </a:endParaRPr>
            </a:p>
          </p:txBody>
        </p:sp>
        <p:pic>
          <p:nvPicPr>
            <p:cNvPr id="29" name="Picture 3" descr="F:\Trabajos\Envato\Graphic River\Duckson\Elements\laptop.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96057" y="1228980"/>
              <a:ext cx="5620194" cy="306185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矩形 36">
            <a:extLst>
              <a:ext uri="{FF2B5EF4-FFF2-40B4-BE49-F238E27FC236}">
                <a16:creationId xmlns:a16="http://schemas.microsoft.com/office/drawing/2014/main" id="{43B3986A-F1A6-4383-ADBA-2584A3946410}"/>
              </a:ext>
            </a:extLst>
          </p:cNvPr>
          <p:cNvSpPr/>
          <p:nvPr/>
        </p:nvSpPr>
        <p:spPr>
          <a:xfrm>
            <a:off x="1947998" y="2287945"/>
            <a:ext cx="4172713"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一个将任意数据转换为可用于 机器学习的数字特征的操作</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28739FB6-DFCD-4AAA-AA9A-DB4A7F405703}"/>
              </a:ext>
            </a:extLst>
          </p:cNvPr>
          <p:cNvSpPr/>
          <p:nvPr/>
        </p:nvSpPr>
        <p:spPr>
          <a:xfrm>
            <a:off x="1947998" y="1946667"/>
            <a:ext cx="4172713" cy="379648"/>
          </a:xfrm>
          <a:prstGeom prst="rect">
            <a:avLst/>
          </a:prstGeom>
        </p:spPr>
        <p:txBody>
          <a:bodyPr wrap="square" lIns="91433" tIns="45716" rIns="91433" bIns="45716">
            <a:spAutoFit/>
          </a:bodyPr>
          <a:lstStyle/>
          <a:p>
            <a:pPr algn="just"/>
            <a:r>
              <a:rPr lang="zh-CN" altLang="en-US" sz="1867" b="1" dirty="0" smtClean="0">
                <a:solidFill>
                  <a:schemeClr val="tx1">
                    <a:lumMod val="75000"/>
                  </a:schemeClr>
                </a:solidFill>
                <a:latin typeface="微软雅黑" panose="020B0503020204020204" pitchFamily="34" charset="-122"/>
                <a:ea typeface="微软雅黑" panose="020B0503020204020204" pitchFamily="34" charset="-122"/>
              </a:rPr>
              <a:t>特征抽取</a:t>
            </a:r>
            <a:endParaRPr lang="zh-CN" altLang="en-US" sz="1867" b="1"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4907031B-BFE7-4BCB-931F-C2CCD978E6E3}"/>
              </a:ext>
            </a:extLst>
          </p:cNvPr>
          <p:cNvSpPr/>
          <p:nvPr/>
        </p:nvSpPr>
        <p:spPr>
          <a:xfrm>
            <a:off x="1947998" y="3414992"/>
            <a:ext cx="4172713"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将输入的特征集合，根据评价准则选择出一组具有良好分类能 力的特征子集</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831F121B-37C2-4E4D-8228-59361A631FE8}"/>
              </a:ext>
            </a:extLst>
          </p:cNvPr>
          <p:cNvSpPr/>
          <p:nvPr/>
        </p:nvSpPr>
        <p:spPr>
          <a:xfrm>
            <a:off x="1947998" y="3073714"/>
            <a:ext cx="4172713" cy="379648"/>
          </a:xfrm>
          <a:prstGeom prst="rect">
            <a:avLst/>
          </a:prstGeom>
        </p:spPr>
        <p:txBody>
          <a:bodyPr wrap="square" lIns="91433" tIns="45716" rIns="91433" bIns="45716">
            <a:spAutoFit/>
          </a:bodyPr>
          <a:lstStyle/>
          <a:p>
            <a:pPr algn="just"/>
            <a:r>
              <a:rPr lang="zh-CN" altLang="en-US" sz="1867" b="1" dirty="0" smtClean="0">
                <a:solidFill>
                  <a:schemeClr val="tx1">
                    <a:lumMod val="75000"/>
                  </a:schemeClr>
                </a:solidFill>
                <a:latin typeface="微软雅黑" panose="020B0503020204020204" pitchFamily="34" charset="-122"/>
                <a:ea typeface="微软雅黑" panose="020B0503020204020204" pitchFamily="34" charset="-122"/>
              </a:rPr>
              <a:t>特征选择</a:t>
            </a:r>
            <a:endParaRPr lang="zh-CN" altLang="en-US" sz="1867" b="1" dirty="0">
              <a:solidFill>
                <a:schemeClr val="tx1">
                  <a:lumMod val="75000"/>
                </a:schemeClr>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64FDF432-DE79-45E7-BDDE-325B0330C479}"/>
              </a:ext>
            </a:extLst>
          </p:cNvPr>
          <p:cNvSpPr/>
          <p:nvPr/>
        </p:nvSpPr>
        <p:spPr>
          <a:xfrm>
            <a:off x="1944323" y="4688624"/>
            <a:ext cx="4172713" cy="599771"/>
          </a:xfrm>
          <a:prstGeom prst="rect">
            <a:avLst/>
          </a:prstGeom>
        </p:spPr>
        <p:txBody>
          <a:bodyPr wrap="square" lIns="91433" tIns="45716" rIns="91433" bIns="45716">
            <a:spAutoFit/>
          </a:bodyPr>
          <a:lstStyle/>
          <a:p>
            <a:pPr>
              <a:lnSpc>
                <a:spcPct val="130000"/>
              </a:lnSpc>
            </a:pPr>
            <a:r>
              <a:rPr lang="zh-CN" altLang="en-US" sz="1333" dirty="0">
                <a:solidFill>
                  <a:schemeClr val="bg2">
                    <a:lumMod val="10000"/>
                  </a:schemeClr>
                </a:solidFill>
                <a:latin typeface="微软雅黑" panose="020B0503020204020204" pitchFamily="34" charset="-122"/>
                <a:ea typeface="微软雅黑" panose="020B0503020204020204" pitchFamily="34" charset="-122"/>
              </a:rPr>
              <a:t>对输入的特征通过变化或者映射的方法而产生新的特 征集合</a:t>
            </a:r>
            <a:endParaRPr lang="zh-CN" altLang="en-US" sz="1333" dirty="0">
              <a:solidFill>
                <a:srgbClr val="404040"/>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22C9F977-680E-4533-A4BB-47BC636BF720}"/>
              </a:ext>
            </a:extLst>
          </p:cNvPr>
          <p:cNvSpPr/>
          <p:nvPr/>
        </p:nvSpPr>
        <p:spPr>
          <a:xfrm>
            <a:off x="1944323" y="4347346"/>
            <a:ext cx="4172713" cy="379648"/>
          </a:xfrm>
          <a:prstGeom prst="rect">
            <a:avLst/>
          </a:prstGeom>
        </p:spPr>
        <p:txBody>
          <a:bodyPr wrap="square" lIns="91433" tIns="45716" rIns="91433" bIns="45716">
            <a:spAutoFit/>
          </a:bodyPr>
          <a:lstStyle/>
          <a:p>
            <a:pPr algn="just"/>
            <a:r>
              <a:rPr lang="zh-CN" altLang="en-US" sz="1867" b="1" dirty="0" smtClean="0">
                <a:solidFill>
                  <a:schemeClr val="tx1">
                    <a:lumMod val="75000"/>
                  </a:schemeClr>
                </a:solidFill>
                <a:latin typeface="微软雅黑" panose="020B0503020204020204" pitchFamily="34" charset="-122"/>
                <a:ea typeface="微软雅黑" panose="020B0503020204020204" pitchFamily="34" charset="-122"/>
              </a:rPr>
              <a:t>特征提取</a:t>
            </a:r>
            <a:endParaRPr lang="zh-CN" altLang="en-US" sz="1867" b="1" dirty="0">
              <a:solidFill>
                <a:schemeClr val="tx1">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9719" y="2262491"/>
            <a:ext cx="4073432" cy="2285700"/>
          </a:xfrm>
          <a:prstGeom prst="rect">
            <a:avLst/>
          </a:prstGeom>
        </p:spPr>
      </p:pic>
      <p:sp>
        <p:nvSpPr>
          <p:cNvPr id="30" name="文本框 29"/>
          <p:cNvSpPr txBox="1"/>
          <p:nvPr/>
        </p:nvSpPr>
        <p:spPr>
          <a:xfrm>
            <a:off x="762000" y="400050"/>
            <a:ext cx="4515394" cy="523220"/>
          </a:xfrm>
          <a:prstGeom prst="rect">
            <a:avLst/>
          </a:prstGeom>
          <a:noFill/>
          <a:ln>
            <a:noFill/>
          </a:ln>
        </p:spPr>
        <p:txBody>
          <a:bodyPr wrap="square" rtlCol="0">
            <a:spAutoFit/>
          </a:bodyPr>
          <a:lstStyle/>
          <a:p>
            <a:r>
              <a:rPr lang="zh-CN" altLang="en-US" sz="2800" b="1" dirty="0">
                <a:solidFill>
                  <a:schemeClr val="tx1">
                    <a:lumMod val="95000"/>
                    <a:lumOff val="5000"/>
                  </a:schemeClr>
                </a:solidFill>
                <a:latin typeface="+mn-ea"/>
                <a:cs typeface="+mn-ea"/>
                <a:sym typeface="Arial" panose="020B0604020202020204" pitchFamily="34" charset="0"/>
              </a:rPr>
              <a:t>特征提取与数据分类的关系</a:t>
            </a:r>
            <a:endParaRPr lang="zh-CN" altLang="en-US" sz="2800" b="1" dirty="0"/>
          </a:p>
        </p:txBody>
      </p:sp>
      <p:sp>
        <p:nvSpPr>
          <p:cNvPr id="3" name="矩形 2"/>
          <p:cNvSpPr/>
          <p:nvPr/>
        </p:nvSpPr>
        <p:spPr>
          <a:xfrm>
            <a:off x="384435" y="923270"/>
            <a:ext cx="11807565" cy="5774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435" y="1366260"/>
            <a:ext cx="4535627" cy="4888889"/>
          </a:xfrm>
          <a:prstGeom prst="rect">
            <a:avLst/>
          </a:prstGeom>
        </p:spPr>
      </p:pic>
      <p:sp>
        <p:nvSpPr>
          <p:cNvPr id="6" name="椭圆形标注 5"/>
          <p:cNvSpPr/>
          <p:nvPr/>
        </p:nvSpPr>
        <p:spPr>
          <a:xfrm>
            <a:off x="4819650" y="1279336"/>
            <a:ext cx="1961063" cy="1064238"/>
          </a:xfrm>
          <a:prstGeom prst="wedgeEllipseCallout">
            <a:avLst>
              <a:gd name="adj1" fmla="val -93267"/>
              <a:gd name="adj2" fmla="val 53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图像数据化、数据集分割</a:t>
            </a:r>
            <a:endParaRPr lang="zh-CN" altLang="en-US" dirty="0"/>
          </a:p>
        </p:txBody>
      </p:sp>
      <p:sp>
        <p:nvSpPr>
          <p:cNvPr id="34" name="椭圆形标注 33"/>
          <p:cNvSpPr/>
          <p:nvPr/>
        </p:nvSpPr>
        <p:spPr>
          <a:xfrm>
            <a:off x="4776072" y="2857921"/>
            <a:ext cx="1961063" cy="1064238"/>
          </a:xfrm>
          <a:prstGeom prst="wedgeEllipseCallout">
            <a:avLst>
              <a:gd name="adj1" fmla="val -93267"/>
              <a:gd name="adj2" fmla="val 537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对训练集、测试集进行降维</a:t>
            </a:r>
            <a:endParaRPr lang="zh-CN" altLang="en-US" dirty="0"/>
          </a:p>
        </p:txBody>
      </p:sp>
      <p:sp>
        <p:nvSpPr>
          <p:cNvPr id="35" name="椭圆形标注 34"/>
          <p:cNvSpPr/>
          <p:nvPr/>
        </p:nvSpPr>
        <p:spPr>
          <a:xfrm>
            <a:off x="4819650" y="4701206"/>
            <a:ext cx="1961063" cy="1064238"/>
          </a:xfrm>
          <a:prstGeom prst="wedgeEllipseCallout">
            <a:avLst>
              <a:gd name="adj1" fmla="val -65582"/>
              <a:gd name="adj2" fmla="val 32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使用</a:t>
            </a:r>
            <a:r>
              <a:rPr lang="en-US" altLang="zh-CN" dirty="0" smtClean="0"/>
              <a:t>k</a:t>
            </a:r>
            <a:r>
              <a:rPr lang="zh-CN" altLang="en-US" dirty="0" smtClean="0"/>
              <a:t>近邻分类算法进行分类</a:t>
            </a:r>
            <a:endParaRPr lang="zh-CN" altLang="en-US" dirty="0"/>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30254" y="1087512"/>
            <a:ext cx="5044222" cy="3012018"/>
          </a:xfrm>
          <a:prstGeom prst="rect">
            <a:avLst/>
          </a:prstGeom>
        </p:spPr>
      </p:pic>
      <p:sp>
        <p:nvSpPr>
          <p:cNvPr id="10" name="文本框 9"/>
          <p:cNvSpPr txBox="1"/>
          <p:nvPr/>
        </p:nvSpPr>
        <p:spPr>
          <a:xfrm>
            <a:off x="6988408" y="4706970"/>
            <a:ext cx="4861721" cy="1477328"/>
          </a:xfrm>
          <a:prstGeom prst="rect">
            <a:avLst/>
          </a:prstGeom>
          <a:solidFill>
            <a:srgbClr val="C00000"/>
          </a:solidFill>
        </p:spPr>
        <p:txBody>
          <a:bodyPr wrap="square" rtlCol="0">
            <a:spAutoFit/>
          </a:bodyPr>
          <a:lstStyle/>
          <a:p>
            <a:r>
              <a:rPr lang="zh-CN" altLang="en-US" dirty="0" smtClean="0">
                <a:solidFill>
                  <a:schemeClr val="bg1"/>
                </a:solidFill>
              </a:rPr>
              <a:t>特征提取</a:t>
            </a:r>
            <a:r>
              <a:rPr lang="zh-CN" altLang="en-US" dirty="0">
                <a:solidFill>
                  <a:schemeClr val="bg1"/>
                </a:solidFill>
              </a:rPr>
              <a:t>是机器学习中为了解决“维数灾难”问题的一种降维</a:t>
            </a:r>
            <a:r>
              <a:rPr lang="zh-CN" altLang="en-US" dirty="0" smtClean="0">
                <a:solidFill>
                  <a:schemeClr val="bg1"/>
                </a:solidFill>
              </a:rPr>
              <a:t>操作</a:t>
            </a:r>
            <a:r>
              <a:rPr lang="zh-CN" altLang="en-US" dirty="0">
                <a:solidFill>
                  <a:schemeClr val="bg1"/>
                </a:solidFill>
              </a:rPr>
              <a:t>，而降维操作是数据分类流程中的一个步骤。所以两者之间的关系可以狭义</a:t>
            </a:r>
            <a:r>
              <a:rPr lang="zh-CN" altLang="en-US" dirty="0" smtClean="0">
                <a:solidFill>
                  <a:schemeClr val="bg1"/>
                </a:solidFill>
              </a:rPr>
              <a:t>的理解</a:t>
            </a:r>
            <a:r>
              <a:rPr lang="zh-CN" altLang="en-US" dirty="0">
                <a:solidFill>
                  <a:schemeClr val="bg1"/>
                </a:solidFill>
              </a:rPr>
              <a:t>为数据分类包含特征提取，但是特征提取又可以应用到各种其他的问题上。 </a:t>
            </a:r>
          </a:p>
        </p:txBody>
      </p:sp>
      <p:sp>
        <p:nvSpPr>
          <p:cNvPr id="13" name="矩形 12"/>
          <p:cNvSpPr/>
          <p:nvPr/>
        </p:nvSpPr>
        <p:spPr>
          <a:xfrm>
            <a:off x="7740596" y="4036941"/>
            <a:ext cx="3195179" cy="584775"/>
          </a:xfrm>
          <a:prstGeom prst="rect">
            <a:avLst/>
          </a:prstGeom>
          <a:noFill/>
        </p:spPr>
        <p:txBody>
          <a:bodyPr wrap="square" lIns="91440" tIns="45720" rIns="91440" bIns="45720">
            <a:spAutoFit/>
          </a:bodyPr>
          <a:lstStyle/>
          <a:p>
            <a:pPr algn="ctr"/>
            <a:r>
              <a:rPr lang="zh-CN" altLang="en-US" sz="3200" b="1" dirty="0" smtClean="0">
                <a:ln w="22225">
                  <a:solidFill>
                    <a:schemeClr val="accent2"/>
                  </a:solidFill>
                  <a:prstDash val="solid"/>
                </a:ln>
                <a:solidFill>
                  <a:schemeClr val="accent2">
                    <a:lumMod val="40000"/>
                    <a:lumOff val="60000"/>
                  </a:schemeClr>
                </a:solidFill>
              </a:rPr>
              <a:t>两者的关系</a:t>
            </a:r>
            <a:endParaRPr lang="zh-CN" altLang="en-US" sz="32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155185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ppt_x"/>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additive="base">
                                        <p:cTn id="46" dur="500" fill="hold"/>
                                        <p:tgtEl>
                                          <p:spTgt spid="26"/>
                                        </p:tgtEl>
                                        <p:attrNameLst>
                                          <p:attrName>ppt_x</p:attrName>
                                        </p:attrNameLst>
                                      </p:cBhvr>
                                      <p:tavLst>
                                        <p:tav tm="0">
                                          <p:val>
                                            <p:strVal val="#ppt_x"/>
                                          </p:val>
                                        </p:tav>
                                        <p:tav tm="100000">
                                          <p:val>
                                            <p:strVal val="#ppt_x"/>
                                          </p:val>
                                        </p:tav>
                                      </p:tavLst>
                                    </p:anim>
                                    <p:anim calcmode="lin" valueType="num">
                                      <p:cBhvr additive="base">
                                        <p:cTn id="47" dur="500" fill="hold"/>
                                        <p:tgtEl>
                                          <p:spTgt spid="26"/>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fill="hold"/>
                                        <p:tgtEl>
                                          <p:spTgt spid="2"/>
                                        </p:tgtEl>
                                        <p:attrNameLst>
                                          <p:attrName>ppt_x</p:attrName>
                                        </p:attrNameLst>
                                      </p:cBhvr>
                                      <p:tavLst>
                                        <p:tav tm="0">
                                          <p:val>
                                            <p:strVal val="#ppt_x"/>
                                          </p:val>
                                        </p:tav>
                                        <p:tav tm="100000">
                                          <p:val>
                                            <p:strVal val="#ppt_x"/>
                                          </p:val>
                                        </p:tav>
                                      </p:tavLst>
                                    </p:anim>
                                    <p:anim calcmode="lin" valueType="num">
                                      <p:cBhvr additive="base">
                                        <p:cTn id="5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additive="base">
                                        <p:cTn id="56" dur="500" fill="hold"/>
                                        <p:tgtEl>
                                          <p:spTgt spid="4"/>
                                        </p:tgtEl>
                                        <p:attrNameLst>
                                          <p:attrName>ppt_x</p:attrName>
                                        </p:attrNameLst>
                                      </p:cBhvr>
                                      <p:tavLst>
                                        <p:tav tm="0">
                                          <p:val>
                                            <p:strVal val="#ppt_x"/>
                                          </p:val>
                                        </p:tav>
                                        <p:tav tm="100000">
                                          <p:val>
                                            <p:strVal val="#ppt_x"/>
                                          </p:val>
                                        </p:tav>
                                      </p:tavLst>
                                    </p:anim>
                                    <p:anim calcmode="lin" valueType="num">
                                      <p:cBhvr additive="base">
                                        <p:cTn id="57" dur="500" fill="hold"/>
                                        <p:tgtEl>
                                          <p:spTgt spid="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ppt_x"/>
                                          </p:val>
                                        </p:tav>
                                        <p:tav tm="100000">
                                          <p:val>
                                            <p:strVal val="#ppt_x"/>
                                          </p:val>
                                        </p:tav>
                                      </p:tavLst>
                                    </p:anim>
                                    <p:anim calcmode="lin" valueType="num">
                                      <p:cBhvr additive="base">
                                        <p:cTn id="61" dur="500" fill="hold"/>
                                        <p:tgtEl>
                                          <p:spTgt spid="3"/>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grpId="0" nodeType="after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500" fill="hold"/>
                                        <p:tgtEl>
                                          <p:spTgt spid="34"/>
                                        </p:tgtEl>
                                        <p:attrNameLst>
                                          <p:attrName>ppt_x</p:attrName>
                                        </p:attrNameLst>
                                      </p:cBhvr>
                                      <p:tavLst>
                                        <p:tav tm="0">
                                          <p:val>
                                            <p:strVal val="#ppt_x"/>
                                          </p:val>
                                        </p:tav>
                                        <p:tav tm="100000">
                                          <p:val>
                                            <p:strVal val="#ppt_x"/>
                                          </p:val>
                                        </p:tav>
                                      </p:tavLst>
                                    </p:anim>
                                    <p:anim calcmode="lin" valueType="num">
                                      <p:cBhvr additive="base">
                                        <p:cTn id="71" dur="500" fill="hold"/>
                                        <p:tgtEl>
                                          <p:spTgt spid="34"/>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2" presetClass="entr" presetSubtype="4"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par>
                          <p:cTn id="77" fill="hold">
                            <p:stCondLst>
                              <p:cond delay="2000"/>
                            </p:stCondLst>
                            <p:childTnLst>
                              <p:par>
                                <p:cTn id="78" presetID="2" presetClass="entr" presetSubtype="2"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1+#ppt_w/2"/>
                                          </p:val>
                                        </p:tav>
                                        <p:tav tm="100000">
                                          <p:val>
                                            <p:strVal val="#ppt_x"/>
                                          </p:val>
                                        </p:tav>
                                      </p:tavLst>
                                    </p:anim>
                                    <p:anim calcmode="lin" valueType="num">
                                      <p:cBhvr additive="base">
                                        <p:cTn id="8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3"/>
                                        </p:tgtEl>
                                        <p:attrNameLst>
                                          <p:attrName>style.visibility</p:attrName>
                                        </p:attrNameLst>
                                      </p:cBhvr>
                                      <p:to>
                                        <p:strVal val="visible"/>
                                      </p:to>
                                    </p:set>
                                    <p:anim calcmode="lin" valueType="num">
                                      <p:cBhvr additive="base">
                                        <p:cTn id="86" dur="500" fill="hold"/>
                                        <p:tgtEl>
                                          <p:spTgt spid="13"/>
                                        </p:tgtEl>
                                        <p:attrNameLst>
                                          <p:attrName>ppt_x</p:attrName>
                                        </p:attrNameLst>
                                      </p:cBhvr>
                                      <p:tavLst>
                                        <p:tav tm="0">
                                          <p:val>
                                            <p:strVal val="1+#ppt_w/2"/>
                                          </p:val>
                                        </p:tav>
                                        <p:tav tm="100000">
                                          <p:val>
                                            <p:strVal val="#ppt_x"/>
                                          </p:val>
                                        </p:tav>
                                      </p:tavLst>
                                    </p:anim>
                                    <p:anim calcmode="lin" valueType="num">
                                      <p:cBhvr additive="base">
                                        <p:cTn id="87" dur="500" fill="hold"/>
                                        <p:tgtEl>
                                          <p:spTgt spid="13"/>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additive="base">
                                        <p:cTn id="90" dur="500" fill="hold"/>
                                        <p:tgtEl>
                                          <p:spTgt spid="10"/>
                                        </p:tgtEl>
                                        <p:attrNameLst>
                                          <p:attrName>ppt_x</p:attrName>
                                        </p:attrNameLst>
                                      </p:cBhvr>
                                      <p:tavLst>
                                        <p:tav tm="0">
                                          <p:val>
                                            <p:strVal val="1+#ppt_w/2"/>
                                          </p:val>
                                        </p:tav>
                                        <p:tav tm="100000">
                                          <p:val>
                                            <p:strVal val="#ppt_x"/>
                                          </p:val>
                                        </p:tav>
                                      </p:tavLst>
                                    </p:anim>
                                    <p:anim calcmode="lin" valueType="num">
                                      <p:cBhvr additive="base">
                                        <p:cTn id="9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3" grpId="0" animBg="1"/>
      <p:bldP spid="6" grpId="0" animBg="1"/>
      <p:bldP spid="34" grpId="0" animBg="1"/>
      <p:bldP spid="35" grpId="0" animBg="1"/>
      <p:bldP spid="10"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762000" y="400050"/>
            <a:ext cx="4515394" cy="523220"/>
          </a:xfrm>
          <a:prstGeom prst="rect">
            <a:avLst/>
          </a:prstGeom>
          <a:noFill/>
          <a:ln>
            <a:noFill/>
          </a:ln>
        </p:spPr>
        <p:txBody>
          <a:bodyPr wrap="square" rtlCol="0">
            <a:spAutoFit/>
          </a:bodyPr>
          <a:lstStyle/>
          <a:p>
            <a:r>
              <a:rPr lang="zh-CN" altLang="en-US" sz="2800" dirty="0" smtClean="0">
                <a:solidFill>
                  <a:schemeClr val="tx1">
                    <a:lumMod val="95000"/>
                    <a:lumOff val="5000"/>
                  </a:schemeClr>
                </a:solidFill>
                <a:latin typeface="+mn-ea"/>
                <a:cs typeface="+mn-ea"/>
                <a:sym typeface="Arial" panose="020B0604020202020204" pitchFamily="34" charset="0"/>
              </a:rPr>
              <a:t>特征提取与流形学习的关系</a:t>
            </a:r>
            <a:endParaRPr lang="zh-CN" altLang="en-US" sz="2800" b="1"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3307"/>
            <a:ext cx="5014232" cy="3244487"/>
          </a:xfrm>
          <a:prstGeom prst="rect">
            <a:avLst/>
          </a:prstGeom>
        </p:spPr>
      </p:pic>
      <p:sp>
        <p:nvSpPr>
          <p:cNvPr id="6" name="文本框 5"/>
          <p:cNvSpPr txBox="1"/>
          <p:nvPr/>
        </p:nvSpPr>
        <p:spPr>
          <a:xfrm>
            <a:off x="762000" y="4706983"/>
            <a:ext cx="4889863" cy="1754326"/>
          </a:xfrm>
          <a:prstGeom prst="rect">
            <a:avLst/>
          </a:prstGeom>
          <a:solidFill>
            <a:schemeClr val="tx2"/>
          </a:solidFill>
        </p:spPr>
        <p:txBody>
          <a:bodyPr wrap="square" rtlCol="0">
            <a:spAutoFit/>
          </a:bodyPr>
          <a:lstStyle/>
          <a:p>
            <a:r>
              <a:rPr lang="zh-CN" altLang="en-US" dirty="0">
                <a:solidFill>
                  <a:schemeClr val="bg1"/>
                </a:solidFill>
              </a:rPr>
              <a:t>流形是指一个局部与欧式空间同胚的空间，也就是它在局部具 有欧式空间的性质，能用欧式距离来进行距离计算。这就给降维带来了很大的启 发，当低维流形嵌入到高维空间中时，尽管样本在高维空间的分布复杂，但在局 部上仍具有欧式空间的</a:t>
            </a:r>
            <a:r>
              <a:rPr lang="zh-CN" altLang="en-US" dirty="0" smtClean="0">
                <a:solidFill>
                  <a:schemeClr val="bg1"/>
                </a:solidFill>
              </a:rPr>
              <a:t>性质</a:t>
            </a:r>
            <a:r>
              <a:rPr lang="zh-CN" altLang="en-US" dirty="0">
                <a:solidFill>
                  <a:schemeClr val="bg1"/>
                </a:solidFill>
              </a:rPr>
              <a:t>。</a:t>
            </a:r>
          </a:p>
        </p:txBody>
      </p:sp>
      <p:sp>
        <p:nvSpPr>
          <p:cNvPr id="8" name="右箭头 7"/>
          <p:cNvSpPr/>
          <p:nvPr/>
        </p:nvSpPr>
        <p:spPr>
          <a:xfrm>
            <a:off x="5991497" y="2926080"/>
            <a:ext cx="478972" cy="426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88183" y="1349829"/>
            <a:ext cx="4841966" cy="830997"/>
          </a:xfrm>
          <a:prstGeom prst="rect">
            <a:avLst/>
          </a:prstGeom>
          <a:noFill/>
        </p:spPr>
        <p:txBody>
          <a:bodyPr wrap="square" lIns="91440" tIns="45720" rIns="91440" bIns="45720">
            <a:spAutoFit/>
          </a:bodyPr>
          <a:lstStyle/>
          <a:p>
            <a:pPr algn="ctr"/>
            <a:r>
              <a:rPr lang="zh-CN" altLang="en-US" sz="2400" b="1" dirty="0">
                <a:ln w="6600">
                  <a:solidFill>
                    <a:schemeClr val="accent2"/>
                  </a:solidFill>
                  <a:prstDash val="solid"/>
                </a:ln>
                <a:solidFill>
                  <a:srgbClr val="FFFFFF"/>
                </a:solidFill>
                <a:effectLst>
                  <a:outerShdw dist="38100" dir="2700000" algn="tl" rotWithShape="0">
                    <a:schemeClr val="accent2"/>
                  </a:outerShdw>
                </a:effectLst>
              </a:rPr>
              <a:t>流形学习是一类借鉴了拓扑流形概念</a:t>
            </a:r>
            <a:r>
              <a:rPr lang="zh-CN" altLang="en-US" sz="2400" b="1" dirty="0" smtClean="0">
                <a:ln w="6600">
                  <a:solidFill>
                    <a:schemeClr val="accent2"/>
                  </a:solidFill>
                  <a:prstDash val="solid"/>
                </a:ln>
                <a:solidFill>
                  <a:srgbClr val="FFFFFF"/>
                </a:solidFill>
                <a:effectLst>
                  <a:outerShdw dist="38100" dir="2700000" algn="tl" rotWithShape="0">
                    <a:schemeClr val="accent2"/>
                  </a:outerShdw>
                </a:effectLst>
              </a:rPr>
              <a:t>的降</a:t>
            </a:r>
            <a:r>
              <a:rPr lang="zh-CN" altLang="en-US" sz="2400" b="1" dirty="0">
                <a:ln w="6600">
                  <a:solidFill>
                    <a:schemeClr val="accent2"/>
                  </a:solidFill>
                  <a:prstDash val="solid"/>
                </a:ln>
                <a:solidFill>
                  <a:srgbClr val="FFFFFF"/>
                </a:solidFill>
                <a:effectLst>
                  <a:outerShdw dist="38100" dir="2700000" algn="tl" rotWithShape="0">
                    <a:schemeClr val="accent2"/>
                  </a:outerShdw>
                </a:effectLst>
              </a:rPr>
              <a:t>维方法</a:t>
            </a:r>
          </a:p>
        </p:txBody>
      </p:sp>
      <p:sp>
        <p:nvSpPr>
          <p:cNvPr id="33" name="矩形 32"/>
          <p:cNvSpPr/>
          <p:nvPr/>
        </p:nvSpPr>
        <p:spPr>
          <a:xfrm>
            <a:off x="7511576" y="3139440"/>
            <a:ext cx="3195179" cy="584775"/>
          </a:xfrm>
          <a:prstGeom prst="rect">
            <a:avLst/>
          </a:prstGeom>
          <a:noFill/>
        </p:spPr>
        <p:txBody>
          <a:bodyPr wrap="square" lIns="91440" tIns="45720" rIns="91440" bIns="45720">
            <a:spAutoFit/>
          </a:bodyPr>
          <a:lstStyle/>
          <a:p>
            <a:pPr algn="ctr"/>
            <a:r>
              <a:rPr lang="zh-CN" altLang="en-US" sz="3200" b="1" dirty="0" smtClean="0">
                <a:ln w="22225">
                  <a:solidFill>
                    <a:schemeClr val="accent2"/>
                  </a:solidFill>
                  <a:prstDash val="solid"/>
                </a:ln>
                <a:solidFill>
                  <a:schemeClr val="accent2">
                    <a:lumMod val="40000"/>
                    <a:lumOff val="60000"/>
                  </a:schemeClr>
                </a:solidFill>
              </a:rPr>
              <a:t>两者的关系</a:t>
            </a:r>
            <a:endParaRPr lang="zh-CN" altLang="en-US" sz="3200" b="1" cap="none" spc="0" dirty="0">
              <a:ln w="22225">
                <a:solidFill>
                  <a:schemeClr val="accent2"/>
                </a:solidFill>
                <a:prstDash val="solid"/>
              </a:ln>
              <a:solidFill>
                <a:schemeClr val="accent2">
                  <a:lumMod val="40000"/>
                  <a:lumOff val="60000"/>
                </a:schemeClr>
              </a:solidFill>
              <a:effectLst/>
            </a:endParaRPr>
          </a:p>
        </p:txBody>
      </p:sp>
      <p:graphicFrame>
        <p:nvGraphicFramePr>
          <p:cNvPr id="12" name="图示 11"/>
          <p:cNvGraphicFramePr/>
          <p:nvPr>
            <p:extLst>
              <p:ext uri="{D42A27DB-BD31-4B8C-83A1-F6EECF244321}">
                <p14:modId xmlns:p14="http://schemas.microsoft.com/office/powerpoint/2010/main" val="802142889"/>
              </p:ext>
            </p:extLst>
          </p:nvPr>
        </p:nvGraphicFramePr>
        <p:xfrm>
          <a:off x="7310414" y="3892731"/>
          <a:ext cx="3396341" cy="2756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671557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1+#ppt_w/2"/>
                                          </p:val>
                                        </p:tav>
                                        <p:tav tm="100000">
                                          <p:val>
                                            <p:strVal val="#ppt_x"/>
                                          </p:val>
                                        </p:tav>
                                      </p:tavLst>
                                    </p:anim>
                                    <p:anim calcmode="lin" valueType="num">
                                      <p:cBhvr additive="base">
                                        <p:cTn id="26" dur="500" fill="hold"/>
                                        <p:tgtEl>
                                          <p:spTgt spid="33"/>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33" grpId="0"/>
      <p:bldGraphic spid="12" grpId="0">
        <p:bldAsOne/>
      </p:bldGraphic>
    </p:bldLst>
  </p:timing>
</p:sld>
</file>

<file path=ppt/theme/theme1.xml><?xml version="1.0" encoding="utf-8"?>
<a:theme xmlns:a="http://schemas.openxmlformats.org/drawingml/2006/main" name="第一PPT，www.1ppt.com">
  <a:themeElements>
    <a:clrScheme name="自定义 2794">
      <a:dk1>
        <a:sysClr val="windowText" lastClr="000000"/>
      </a:dk1>
      <a:lt1>
        <a:sysClr val="window" lastClr="FFFFFF"/>
      </a:lt1>
      <a:dk2>
        <a:srgbClr val="44546A"/>
      </a:dk2>
      <a:lt2>
        <a:srgbClr val="E7E6E6"/>
      </a:lt2>
      <a:accent1>
        <a:srgbClr val="323F4F"/>
      </a:accent1>
      <a:accent2>
        <a:srgbClr val="C12525"/>
      </a:accent2>
      <a:accent3>
        <a:srgbClr val="323F4F"/>
      </a:accent3>
      <a:accent4>
        <a:srgbClr val="C12525"/>
      </a:accent4>
      <a:accent5>
        <a:srgbClr val="323F4F"/>
      </a:accent5>
      <a:accent6>
        <a:srgbClr val="C12525"/>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2795</Words>
  <Application>Microsoft Office PowerPoint</Application>
  <PresentationFormat>宽屏</PresentationFormat>
  <Paragraphs>484</Paragraphs>
  <Slides>23</Slides>
  <Notes>15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Kartika</vt:lpstr>
      <vt:lpstr>新細明體</vt:lpstr>
      <vt:lpstr>等线</vt:lpstr>
      <vt:lpstr>等线 Light</vt:lpstr>
      <vt:lpstr>方正姚体</vt:lpstr>
      <vt:lpstr>黑体</vt:lpstr>
      <vt:lpstr>宋体</vt:lpstr>
      <vt:lpstr>微软雅黑</vt:lpstr>
      <vt:lpstr>张海山锐谐体2.0-授权联系：Samtype@QQ.com</vt:lpstr>
      <vt:lpstr>Arial</vt:lpstr>
      <vt:lpstr>Calibri</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guo wei</cp:lastModifiedBy>
  <cp:revision>141</cp:revision>
  <dcterms:created xsi:type="dcterms:W3CDTF">2018-04-10T08:10:31Z</dcterms:created>
  <dcterms:modified xsi:type="dcterms:W3CDTF">2020-05-15T13:49:13Z</dcterms:modified>
</cp:coreProperties>
</file>