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C09FA2B-A57F-498B-BD5C-81DC99CC4983}">
  <a:tblStyle styleId="{8C09FA2B-A57F-498B-BD5C-81DC99CC498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fdf01bf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fdf01bf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fdf01bf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fdf01bf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fdf01bf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fdf01bf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fdf01bf5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fdf01bf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fdf01bf5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fdf01bf5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fdf01bf5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fdf01bf5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fdf01bf5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fdf01bf5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fdf01bf5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fdf01bf5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868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500"/>
              <a:t>Examining popularity of Chinese restaurants in the Houston area</a:t>
            </a:r>
            <a:endParaRPr b="1" sz="2500"/>
          </a:p>
          <a:p>
            <a:pPr indent="0" lvl="0" marL="0" rtl="0" algn="ctr">
              <a:spcBef>
                <a:spcPts val="750"/>
              </a:spcBef>
              <a:spcAft>
                <a:spcPts val="0"/>
              </a:spcAft>
              <a:buNone/>
            </a:pPr>
            <a:r>
              <a:t/>
            </a:r>
            <a:endParaRPr sz="63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Wei Guo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b="1" lang="en" sz="2600"/>
              <a:t>Background and Vision</a:t>
            </a:r>
            <a:endParaRPr b="1" sz="2600"/>
          </a:p>
          <a:p>
            <a:pPr indent="0" lvl="0" marL="0" rtl="0" algn="l">
              <a:spcBef>
                <a:spcPts val="1400"/>
              </a:spcBef>
              <a:spcAft>
                <a:spcPts val="0"/>
              </a:spcAft>
              <a:buNone/>
            </a:pPr>
            <a:r>
              <a:rPr lang="en" sz="1650"/>
              <a:t>To promote and advocate a healthy lifestyle, I want to open a Chinese healthy breakfast bar in Houston.</a:t>
            </a:r>
            <a:endParaRPr sz="1650"/>
          </a:p>
          <a:p>
            <a:pPr indent="0" lvl="0" marL="0" rtl="0" algn="l">
              <a:spcBef>
                <a:spcPts val="1400"/>
              </a:spcBef>
              <a:spcAft>
                <a:spcPts val="0"/>
              </a:spcAft>
              <a:buNone/>
            </a:pPr>
            <a:r>
              <a:rPr lang="en" sz="1650"/>
              <a:t>The main goal of the project is to find the optimal location. </a:t>
            </a:r>
            <a:endParaRPr sz="1650"/>
          </a:p>
          <a:p>
            <a:pPr indent="0" lvl="0" marL="0" rtl="0" algn="l">
              <a:spcBef>
                <a:spcPts val="1400"/>
              </a:spcBef>
              <a:spcAft>
                <a:spcPts val="0"/>
              </a:spcAft>
              <a:buClr>
                <a:schemeClr val="dk1"/>
              </a:buClr>
              <a:buSzPts val="1100"/>
              <a:buFont typeface="Arial"/>
              <a:buNone/>
            </a:pPr>
            <a:r>
              <a:t/>
            </a:r>
            <a:endParaRPr sz="1650"/>
          </a:p>
          <a:p>
            <a:pPr indent="0" lvl="0" marL="0" rtl="0" algn="l">
              <a:spcBef>
                <a:spcPts val="750"/>
              </a:spcBef>
              <a:spcAft>
                <a:spcPts val="0"/>
              </a:spcAft>
              <a:buNone/>
            </a:pPr>
            <a:r>
              <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518950"/>
            <a:ext cx="8520600" cy="572700"/>
          </a:xfrm>
          <a:prstGeom prst="rect">
            <a:avLst/>
          </a:prstGeom>
        </p:spPr>
        <p:txBody>
          <a:bodyPr anchorCtr="0" anchor="t" bIns="91425" lIns="91425" spcFirstLastPara="1" rIns="91425" wrap="square" tIns="91425">
            <a:noAutofit/>
          </a:bodyPr>
          <a:lstStyle/>
          <a:p>
            <a:pPr indent="0" lvl="0" marL="0" rtl="0" algn="l">
              <a:spcBef>
                <a:spcPts val="1400"/>
              </a:spcBef>
              <a:spcAft>
                <a:spcPts val="750"/>
              </a:spcAft>
              <a:buClr>
                <a:schemeClr val="dk1"/>
              </a:buClr>
              <a:buSzPts val="1100"/>
              <a:buFont typeface="Arial"/>
              <a:buNone/>
            </a:pPr>
            <a:r>
              <a:rPr b="1" lang="en" sz="2000"/>
              <a:t>Data sources and  description</a:t>
            </a:r>
            <a:r>
              <a:rPr b="1" lang="en" sz="1850"/>
              <a:t> </a:t>
            </a:r>
            <a:r>
              <a:rPr lang="en" sz="1850"/>
              <a:t> </a:t>
            </a:r>
            <a:endParaRPr sz="2650"/>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50">
                <a:solidFill>
                  <a:schemeClr val="dk1"/>
                </a:solidFill>
              </a:rPr>
              <a:t>Explore the foursquare API </a:t>
            </a:r>
            <a:endParaRPr sz="1850">
              <a:solidFill>
                <a:schemeClr val="dk1"/>
              </a:solidFill>
            </a:endParaRPr>
          </a:p>
          <a:p>
            <a:pPr indent="0" lvl="0" marL="0" rtl="0" algn="l">
              <a:lnSpc>
                <a:spcPct val="100000"/>
              </a:lnSpc>
              <a:spcBef>
                <a:spcPts val="0"/>
              </a:spcBef>
              <a:spcAft>
                <a:spcPts val="0"/>
              </a:spcAft>
              <a:buNone/>
            </a:pPr>
            <a:r>
              <a:rPr lang="en" sz="1850">
                <a:solidFill>
                  <a:schemeClr val="dk1"/>
                </a:solidFill>
              </a:rPr>
              <a:t>50 Chinese restaurants within a 6 mile radius around my home address.</a:t>
            </a:r>
            <a:endParaRPr sz="1850">
              <a:solidFill>
                <a:schemeClr val="dk1"/>
              </a:solidFill>
            </a:endParaRPr>
          </a:p>
          <a:p>
            <a:pPr indent="0" lvl="0" marL="0" rtl="0" algn="l">
              <a:lnSpc>
                <a:spcPct val="100000"/>
              </a:lnSpc>
              <a:spcBef>
                <a:spcPts val="0"/>
              </a:spcBef>
              <a:spcAft>
                <a:spcPts val="0"/>
              </a:spcAft>
              <a:buNone/>
            </a:pPr>
            <a:r>
              <a:rPr lang="en" sz="1850">
                <a:solidFill>
                  <a:schemeClr val="dk1"/>
                </a:solidFill>
              </a:rPr>
              <a:t>The responses and reviews for each restaurant  will be collected. </a:t>
            </a:r>
            <a:endParaRPr sz="1850">
              <a:solidFill>
                <a:schemeClr val="dk1"/>
              </a:solidFill>
            </a:endParaRPr>
          </a:p>
          <a:p>
            <a:pPr indent="0" lvl="0" marL="0" rtl="0" algn="l">
              <a:lnSpc>
                <a:spcPct val="100000"/>
              </a:lnSpc>
              <a:spcBef>
                <a:spcPts val="0"/>
              </a:spcBef>
              <a:spcAft>
                <a:spcPts val="0"/>
              </a:spcAft>
              <a:buNone/>
            </a:pPr>
            <a:r>
              <a:rPr lang="en" sz="1850">
                <a:solidFill>
                  <a:schemeClr val="dk1"/>
                </a:solidFill>
              </a:rPr>
              <a:t>The responses contain the ratings, the price tiers, and the number of likes. </a:t>
            </a:r>
            <a:endParaRPr sz="1850">
              <a:solidFill>
                <a:schemeClr val="dk1"/>
              </a:solidFill>
            </a:endParaRPr>
          </a:p>
          <a:p>
            <a:pPr indent="0" lvl="0" marL="0" rtl="0" algn="l">
              <a:lnSpc>
                <a:spcPct val="100000"/>
              </a:lnSpc>
              <a:spcBef>
                <a:spcPts val="0"/>
              </a:spcBef>
              <a:spcAft>
                <a:spcPts val="0"/>
              </a:spcAft>
              <a:buNone/>
            </a:pPr>
            <a:r>
              <a:rPr lang="en" sz="1850">
                <a:solidFill>
                  <a:schemeClr val="dk1"/>
                </a:solidFill>
              </a:rPr>
              <a:t>The response data will be integrated with latitude and longitude coordinates values to cluster the current Chinese restaurants by using unsupervised k-means methods. </a:t>
            </a:r>
            <a:endParaRPr sz="1850">
              <a:solidFill>
                <a:schemeClr val="dk1"/>
              </a:solidFill>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300"/>
              <a:t>Results</a:t>
            </a:r>
            <a:endParaRPr sz="3900"/>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alibri"/>
                <a:ea typeface="Calibri"/>
                <a:cs typeface="Calibri"/>
                <a:sym typeface="Calibri"/>
              </a:rPr>
              <a:t>Map1: Distribution of the Chinese restaurants in Houston area</a:t>
            </a:r>
            <a:endParaRPr sz="3400"/>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9" name="Google Shape;79;p17"/>
          <p:cNvPicPr preferRelativeResize="0"/>
          <p:nvPr/>
        </p:nvPicPr>
        <p:blipFill rotWithShape="1">
          <a:blip r:embed="rId3">
            <a:alphaModFix/>
          </a:blip>
          <a:srcRect b="0" l="26279" r="27495" t="0"/>
          <a:stretch/>
        </p:blipFill>
        <p:spPr>
          <a:xfrm>
            <a:off x="455975" y="1629550"/>
            <a:ext cx="5746051" cy="246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Calibri"/>
                <a:ea typeface="Calibri"/>
                <a:cs typeface="Calibri"/>
                <a:sym typeface="Calibri"/>
              </a:rPr>
              <a:t>Map2: K-means clustering showing 5 clusters </a:t>
            </a:r>
            <a:endParaRPr sz="3900"/>
          </a:p>
        </p:txBody>
      </p:sp>
      <p:pic>
        <p:nvPicPr>
          <p:cNvPr id="85" name="Google Shape;85;p18"/>
          <p:cNvPicPr preferRelativeResize="0"/>
          <p:nvPr/>
        </p:nvPicPr>
        <p:blipFill rotWithShape="1">
          <a:blip r:embed="rId3">
            <a:alphaModFix/>
          </a:blip>
          <a:srcRect b="11176" l="14606" r="4825" t="8650"/>
          <a:stretch/>
        </p:blipFill>
        <p:spPr>
          <a:xfrm>
            <a:off x="234150" y="950275"/>
            <a:ext cx="6593026" cy="412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Calibri"/>
                <a:ea typeface="Calibri"/>
                <a:cs typeface="Calibri"/>
                <a:sym typeface="Calibri"/>
              </a:rPr>
              <a:t>Table 1: The characters of the five clusters</a:t>
            </a:r>
            <a:endParaRPr sz="2200">
              <a:latin typeface="Calibri"/>
              <a:ea typeface="Calibri"/>
              <a:cs typeface="Calibri"/>
              <a:sym typeface="Calibri"/>
            </a:endParaRPr>
          </a:p>
          <a:p>
            <a:pPr indent="0" lvl="0" marL="0" rtl="0" algn="l">
              <a:spcBef>
                <a:spcPts val="0"/>
              </a:spcBef>
              <a:spcAft>
                <a:spcPts val="0"/>
              </a:spcAft>
              <a:buNone/>
            </a:pPr>
            <a:r>
              <a:t/>
            </a:r>
            <a:endParaRPr/>
          </a:p>
        </p:txBody>
      </p:sp>
      <p:graphicFrame>
        <p:nvGraphicFramePr>
          <p:cNvPr id="91" name="Google Shape;91;p19"/>
          <p:cNvGraphicFramePr/>
          <p:nvPr/>
        </p:nvGraphicFramePr>
        <p:xfrm>
          <a:off x="480250" y="1059900"/>
          <a:ext cx="3000000" cy="3000000"/>
        </p:xfrm>
        <a:graphic>
          <a:graphicData uri="http://schemas.openxmlformats.org/drawingml/2006/table">
            <a:tbl>
              <a:tblPr>
                <a:noFill/>
                <a:tableStyleId>{8C09FA2B-A57F-498B-BD5C-81DC99CC4983}</a:tableStyleId>
              </a:tblPr>
              <a:tblGrid>
                <a:gridCol w="639475"/>
                <a:gridCol w="695575"/>
                <a:gridCol w="426325"/>
                <a:gridCol w="976050"/>
                <a:gridCol w="1032125"/>
                <a:gridCol w="908725"/>
                <a:gridCol w="740450"/>
                <a:gridCol w="790950"/>
                <a:gridCol w="790950"/>
              </a:tblGrid>
              <a:tr h="628500">
                <a:tc>
                  <a:txBody>
                    <a:bodyPr/>
                    <a:lstStyle/>
                    <a:p>
                      <a:pPr indent="0" lvl="0" marL="0" rtl="0" algn="l">
                        <a:spcBef>
                          <a:spcPts val="0"/>
                        </a:spcBef>
                        <a:spcAft>
                          <a:spcPts val="0"/>
                        </a:spcAft>
                        <a:buNone/>
                      </a:pPr>
                      <a:r>
                        <a:rPr lang="en" sz="1100">
                          <a:latin typeface="Calibri"/>
                          <a:ea typeface="Calibri"/>
                          <a:cs typeface="Calibri"/>
                          <a:sym typeface="Calibri"/>
                        </a:rPr>
                        <a:t>cluster</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color</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size</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Latitude	</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Longitude</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Location</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Rating</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price tier</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Likes</a:t>
                      </a:r>
                      <a:endParaRPr sz="1100">
                        <a:latin typeface="Calibri"/>
                        <a:ea typeface="Calibri"/>
                        <a:cs typeface="Calibri"/>
                        <a:sym typeface="Calibri"/>
                      </a:endParaRPr>
                    </a:p>
                  </a:txBody>
                  <a:tcPr marT="63500" marB="63500" marR="63500" marL="63500"/>
                </a:tc>
              </a:tr>
              <a:tr h="399200">
                <a:tc>
                  <a:txBody>
                    <a:bodyPr/>
                    <a:lstStyle/>
                    <a:p>
                      <a:pPr indent="0" lvl="0" marL="0" rtl="0" algn="l">
                        <a:spcBef>
                          <a:spcPts val="0"/>
                        </a:spcBef>
                        <a:spcAft>
                          <a:spcPts val="0"/>
                        </a:spcAft>
                        <a:buNone/>
                      </a:pPr>
                      <a:r>
                        <a:rPr lang="en" sz="1100">
                          <a:latin typeface="Calibri"/>
                          <a:ea typeface="Calibri"/>
                          <a:cs typeface="Calibri"/>
                          <a:sym typeface="Calibri"/>
                        </a:rPr>
                        <a:t>0</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Red</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36</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29.723964</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-95.486482</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Chinatown</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5</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1.08</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0.36</a:t>
                      </a:r>
                      <a:endParaRPr sz="1100">
                        <a:latin typeface="Calibri"/>
                        <a:ea typeface="Calibri"/>
                        <a:cs typeface="Calibri"/>
                        <a:sym typeface="Calibri"/>
                      </a:endParaRPr>
                    </a:p>
                  </a:txBody>
                  <a:tcPr marT="63500" marB="63500" marR="63500" marL="63500"/>
                </a:tc>
              </a:tr>
              <a:tr h="399200">
                <a:tc>
                  <a:txBody>
                    <a:bodyPr/>
                    <a:lstStyle/>
                    <a:p>
                      <a:pPr indent="0" lvl="0" marL="0" rtl="0" algn="l">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Purple</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5</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29.723879</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-95.458081</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7.04</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1.4</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14</a:t>
                      </a:r>
                      <a:endParaRPr sz="1100">
                        <a:latin typeface="Calibri"/>
                        <a:ea typeface="Calibri"/>
                        <a:cs typeface="Calibri"/>
                        <a:sym typeface="Calibri"/>
                      </a:endParaRPr>
                    </a:p>
                  </a:txBody>
                  <a:tcPr marT="63500" marB="63500" marR="63500" marL="63500"/>
                </a:tc>
              </a:tr>
              <a:tr h="399200">
                <a:tc>
                  <a:txBody>
                    <a:bodyPr/>
                    <a:lstStyle/>
                    <a:p>
                      <a:pPr indent="0" lvl="0" marL="0" rtl="0" algn="l">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Blue </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29.815982</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-95.37841</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7.75</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1.5</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21.5</a:t>
                      </a:r>
                      <a:endParaRPr sz="1100">
                        <a:latin typeface="Calibri"/>
                        <a:ea typeface="Calibri"/>
                        <a:cs typeface="Calibri"/>
                        <a:sym typeface="Calibri"/>
                      </a:endParaRPr>
                    </a:p>
                  </a:txBody>
                  <a:tcPr marT="63500" marB="63500" marR="63500" marL="63500"/>
                </a:tc>
              </a:tr>
              <a:tr h="399200">
                <a:tc>
                  <a:txBody>
                    <a:bodyPr/>
                    <a:lstStyle/>
                    <a:p>
                      <a:pPr indent="0" lvl="0" marL="0" rtl="0" algn="l">
                        <a:spcBef>
                          <a:spcPts val="0"/>
                        </a:spcBef>
                        <a:spcAft>
                          <a:spcPts val="0"/>
                        </a:spcAft>
                        <a:buNone/>
                      </a:pPr>
                      <a:r>
                        <a:rPr lang="en" sz="1100">
                          <a:latin typeface="Calibri"/>
                          <a:ea typeface="Calibri"/>
                          <a:cs typeface="Calibri"/>
                          <a:sym typeface="Calibri"/>
                        </a:rPr>
                        <a:t>3</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Green</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29.732873</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-95.449335</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7.6</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29</a:t>
                      </a:r>
                      <a:endParaRPr sz="1100">
                        <a:latin typeface="Calibri"/>
                        <a:ea typeface="Calibri"/>
                        <a:cs typeface="Calibri"/>
                        <a:sym typeface="Calibri"/>
                      </a:endParaRPr>
                    </a:p>
                  </a:txBody>
                  <a:tcPr marT="63500" marB="63500" marR="63500" marL="63500"/>
                </a:tc>
              </a:tr>
              <a:tr h="399200">
                <a:tc>
                  <a:txBody>
                    <a:bodyPr/>
                    <a:lstStyle/>
                    <a:p>
                      <a:pPr indent="0" lvl="0" marL="0" rtl="0" algn="l">
                        <a:spcBef>
                          <a:spcPts val="0"/>
                        </a:spcBef>
                        <a:spcAft>
                          <a:spcPts val="0"/>
                        </a:spcAft>
                        <a:buNone/>
                      </a:pPr>
                      <a:r>
                        <a:rPr lang="en" sz="1100">
                          <a:latin typeface="Calibri"/>
                          <a:ea typeface="Calibri"/>
                          <a:cs typeface="Calibri"/>
                          <a:sym typeface="Calibri"/>
                        </a:rPr>
                        <a:t>4</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Orange</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6</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29.784847</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-95.446935</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Chinatown</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5.91</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1.16</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4.5</a:t>
                      </a:r>
                      <a:endParaRPr sz="1100">
                        <a:latin typeface="Calibri"/>
                        <a:ea typeface="Calibri"/>
                        <a:cs typeface="Calibri"/>
                        <a:sym typeface="Calibri"/>
                      </a:endParaRPr>
                    </a:p>
                  </a:txBody>
                  <a:tcPr marT="63500" marB="63500" marR="63500" marL="63500"/>
                </a:tc>
              </a:tr>
              <a:tr h="399200">
                <a:tc>
                  <a:txBody>
                    <a:bodyPr/>
                    <a:lstStyle/>
                    <a:p>
                      <a:pPr indent="0" lvl="0" marL="0" rtl="0" algn="l">
                        <a:spcBef>
                          <a:spcPts val="0"/>
                        </a:spcBef>
                        <a:spcAft>
                          <a:spcPts val="0"/>
                        </a:spcAft>
                        <a:buNone/>
                      </a:pPr>
                      <a:r>
                        <a:rPr lang="en" sz="1100">
                          <a:latin typeface="Calibri"/>
                          <a:ea typeface="Calibri"/>
                          <a:cs typeface="Calibri"/>
                          <a:sym typeface="Calibri"/>
                        </a:rPr>
                        <a:t>total</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50</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29.756309</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-95.4438486</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6.66</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1.228</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13.872</a:t>
                      </a:r>
                      <a:endParaRPr sz="11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t>Discussion</a:t>
            </a:r>
            <a:endParaRPr sz="360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100">
                <a:solidFill>
                  <a:schemeClr val="dk1"/>
                </a:solidFill>
                <a:latin typeface="Calibri"/>
                <a:ea typeface="Calibri"/>
                <a:cs typeface="Calibri"/>
                <a:sym typeface="Calibri"/>
              </a:rPr>
              <a:t>1. The numbers of restaurants  are limited because of API day search limits</a:t>
            </a:r>
            <a:endParaRPr sz="21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2100">
                <a:solidFill>
                  <a:schemeClr val="dk1"/>
                </a:solidFill>
                <a:latin typeface="Calibri"/>
                <a:ea typeface="Calibri"/>
                <a:cs typeface="Calibri"/>
                <a:sym typeface="Calibri"/>
              </a:rPr>
              <a:t>2. Clusters not strictly limited by geographical proximity because we put several other performance factors into consideration.</a:t>
            </a:r>
            <a:endParaRPr sz="21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2100">
                <a:solidFill>
                  <a:schemeClr val="dk1"/>
                </a:solidFill>
                <a:latin typeface="Calibri"/>
                <a:ea typeface="Calibri"/>
                <a:cs typeface="Calibri"/>
                <a:sym typeface="Calibri"/>
              </a:rPr>
              <a:t>3. Chinatown is not the most highly liked or rated cluster. </a:t>
            </a:r>
            <a:endParaRPr sz="2100">
              <a:solidFill>
                <a:schemeClr val="dk1"/>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t>Conclusion </a:t>
            </a:r>
            <a:endParaRPr sz="3800"/>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The data suggest that Houstonians have high interest in Chinese food options across the entire city. However, demand seems to be concentrated in specific neighborhoods, such as Midtown and southeast/northwest suburbs. Although the conclusion of the project is that any location has the potential to succeed, and that we should prioritize the quality of food rather than picking an ideal location.</a:t>
            </a:r>
            <a:endParaRPr>
              <a:solidFill>
                <a:schemeClr val="dk1"/>
              </a:solidFill>
              <a:latin typeface="Calibri"/>
              <a:ea typeface="Calibri"/>
              <a:cs typeface="Calibri"/>
              <a:sym typeface="Calibri"/>
            </a:endParaRPr>
          </a:p>
          <a:p>
            <a:pPr indent="0" lvl="0" marL="0" rtl="0" algn="l">
              <a:spcBef>
                <a:spcPts val="500"/>
              </a:spcBef>
              <a:spcAft>
                <a:spcPts val="1600"/>
              </a:spcAft>
              <a:buNone/>
            </a:pPr>
            <a:r>
              <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