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sldIdLst>
    <p:sldId id="434" r:id="rId3"/>
    <p:sldId id="436" r:id="rId4"/>
    <p:sldId id="427" r:id="rId5"/>
    <p:sldId id="407" r:id="rId6"/>
    <p:sldId id="437" r:id="rId7"/>
    <p:sldId id="357" r:id="rId8"/>
    <p:sldId id="442" r:id="rId9"/>
    <p:sldId id="329" r:id="rId10"/>
    <p:sldId id="310" r:id="rId11"/>
    <p:sldId id="338" r:id="rId12"/>
    <p:sldId id="438" r:id="rId13"/>
    <p:sldId id="334" r:id="rId14"/>
    <p:sldId id="305" r:id="rId15"/>
    <p:sldId id="445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1C9494"/>
    <a:srgbClr val="FFFFFF"/>
    <a:srgbClr val="0D0D0D"/>
    <a:srgbClr val="F2F2F2"/>
    <a:srgbClr val="BE0A26"/>
    <a:srgbClr val="57958C"/>
    <a:srgbClr val="FCE8D8"/>
    <a:srgbClr val="67A39B"/>
    <a:srgbClr val="D3C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9" autoAdjust="0"/>
    <p:restoredTop sz="82616" autoAdjust="0"/>
  </p:normalViewPr>
  <p:slideViewPr>
    <p:cSldViewPr snapToGrid="0">
      <p:cViewPr varScale="1">
        <p:scale>
          <a:sx n="80" d="100"/>
          <a:sy n="80" d="100"/>
        </p:scale>
        <p:origin x="-632" y="-112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33F59-6E5B-489E-8696-3DE0A36E226E}" type="datetimeFigureOut">
              <a:rPr lang="zh-CN" altLang="en-US" smtClean="0"/>
              <a:t>17/11/27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9BB06-7EE2-456A-B3F0-372892F18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5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9BB06-7EE2-456A-B3F0-372892F184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72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9BB06-7EE2-456A-B3F0-372892F184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2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9BB06-7EE2-456A-B3F0-372892F184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3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9BB06-7EE2-456A-B3F0-372892F184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1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9BB06-7EE2-456A-B3F0-372892F184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59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灰度与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测试的区别要清晰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9BB06-7EE2-456A-B3F0-372892F184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20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9BB06-7EE2-456A-B3F0-372892F184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37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9BB06-7EE2-456A-B3F0-372892F184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3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9BB06-7EE2-456A-B3F0-372892F184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71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25961"/>
      </p:ext>
    </p:extLst>
  </p:cSld>
  <p:clrMapOvr>
    <a:masterClrMapping/>
  </p:clrMapOvr>
  <p:transition xmlns:p14="http://schemas.microsoft.com/office/powerpoint/2010/main" spd="slow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" y="0"/>
            <a:ext cx="12187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69299"/>
      </p:ext>
    </p:extLst>
  </p:cSld>
  <p:clrMapOvr>
    <a:masterClrMapping/>
  </p:clrMapOvr>
  <p:transition xmlns:p14="http://schemas.microsoft.com/office/powerpoint/2010/main" spd="slow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B0C6-B4C1-4FC6-BFD5-C6D2D04F63BD}" type="datetimeFigureOut">
              <a:rPr lang="zh-CN" altLang="en-US" smtClean="0"/>
              <a:t>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786-46D9-4309-B80A-03D684D15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853274"/>
      </p:ext>
    </p:extLst>
  </p:cSld>
  <p:clrMapOvr>
    <a:masterClrMapping/>
  </p:clrMapOvr>
  <p:transition xmlns:p14="http://schemas.microsoft.com/office/powerpoint/2010/main" spd="slow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B0C6-B4C1-4FC6-BFD5-C6D2D04F63BD}" type="datetimeFigureOut">
              <a:rPr lang="zh-CN" altLang="en-US" smtClean="0"/>
              <a:t>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786-46D9-4309-B80A-03D684D15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67749"/>
      </p:ext>
    </p:extLst>
  </p:cSld>
  <p:clrMapOvr>
    <a:masterClrMapping/>
  </p:clrMapOvr>
  <p:transition xmlns:p14="http://schemas.microsoft.com/office/powerpoint/2010/main" spd="slow" advClick="0" advTm="5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B0C6-B4C1-4FC6-BFD5-C6D2D04F63BD}" type="datetimeFigureOut">
              <a:rPr lang="zh-CN" altLang="en-US" smtClean="0"/>
              <a:t>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786-46D9-4309-B80A-03D684D15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30365"/>
      </p:ext>
    </p:extLst>
  </p:cSld>
  <p:clrMapOvr>
    <a:masterClrMapping/>
  </p:clrMapOvr>
  <p:transition xmlns:p14="http://schemas.microsoft.com/office/powerpoint/2010/main" spd="slow" advClick="0"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B0C6-B4C1-4FC6-BFD5-C6D2D04F63BD}" type="datetimeFigureOut">
              <a:rPr lang="zh-CN" altLang="en-US" smtClean="0"/>
              <a:t>17/11/27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786-46D9-4309-B80A-03D684D15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75187"/>
      </p:ext>
    </p:extLst>
  </p:cSld>
  <p:clrMapOvr>
    <a:masterClrMapping/>
  </p:clrMapOvr>
  <p:transition xmlns:p14="http://schemas.microsoft.com/office/powerpoint/2010/main" spd="slow" advClick="0"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B0C6-B4C1-4FC6-BFD5-C6D2D04F63BD}" type="datetimeFigureOut">
              <a:rPr lang="zh-CN" altLang="en-US" smtClean="0"/>
              <a:t>17/11/27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786-46D9-4309-B80A-03D684D15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35506"/>
      </p:ext>
    </p:extLst>
  </p:cSld>
  <p:clrMapOvr>
    <a:masterClrMapping/>
  </p:clrMapOvr>
  <p:transition xmlns:p14="http://schemas.microsoft.com/office/powerpoint/2010/main" spd="slow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B0C6-B4C1-4FC6-BFD5-C6D2D04F63BD}" type="datetimeFigureOut">
              <a:rPr lang="zh-CN" altLang="en-US" smtClean="0"/>
              <a:t>17/11/27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786-46D9-4309-B80A-03D684D1554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3" t="30868"/>
          <a:stretch/>
        </p:blipFill>
        <p:spPr>
          <a:xfrm>
            <a:off x="-1" y="-1"/>
            <a:ext cx="5422231" cy="51193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18" b="50000"/>
          <a:stretch/>
        </p:blipFill>
        <p:spPr>
          <a:xfrm>
            <a:off x="9930940" y="4468363"/>
            <a:ext cx="2261060" cy="23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67127"/>
      </p:ext>
    </p:extLst>
  </p:cSld>
  <p:clrMapOvr>
    <a:masterClrMapping/>
  </p:clrMapOvr>
  <p:transition xmlns:p14="http://schemas.microsoft.com/office/powerpoint/2010/main" spd="slow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17/11/27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1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6B0C6-B4C1-4FC6-BFD5-C6D2D04F63BD}" type="datetimeFigureOut">
              <a:rPr lang="zh-CN" altLang="en-US" smtClean="0"/>
              <a:t>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B786-46D9-4309-B80A-03D684D15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0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72" r:id="rId8"/>
    <p:sldLayoutId id="2147483680" r:id="rId9"/>
  </p:sldLayoutIdLst>
  <p:transition xmlns:p14="http://schemas.microsoft.com/office/powerpoint/2010/main" spd="slow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7d195523061f1c0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e7d195523061f1c01ef2b70529884c179423570dbaad84926380ABC1F97BAEF0C8FC051856578EAB7874501A1FFE158C4981707381814BCC4D9A8E3554438DEE4FBCF5A5B4D2A8B0989AB57E8BAC65EB799A5595AE534AD8FBF2857A505B120E70C58E939BD5D02C2FCB02FD1BC321B096BD51045EAD03955D516D376D553D4D67782A28E123E4D8</a:t>
            </a:r>
            <a:endParaRPr lang="zh-CN" altLang="en-US" sz="100"/>
          </a:p>
        </p:txBody>
      </p:sp>
      <p:sp>
        <p:nvSpPr>
          <p:cNvPr id="3" name="矩形 2"/>
          <p:cNvSpPr/>
          <p:nvPr/>
        </p:nvSpPr>
        <p:spPr>
          <a:xfrm>
            <a:off x="3142719" y="2021959"/>
            <a:ext cx="7050215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+mj-lt"/>
              </a:rPr>
              <a:t>英雄无敌项目测试系列分享</a:t>
            </a:r>
            <a:endParaRPr lang="en-US" altLang="zh-CN" sz="32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</a:t>
            </a:r>
            <a:r>
              <a:rPr lang="en-US" altLang="zh-CN" sz="2800" dirty="0" smtClean="0">
                <a:latin typeface="+mn-ea"/>
              </a:rPr>
              <a:t>---</a:t>
            </a:r>
            <a:r>
              <a:rPr lang="zh-CN" altLang="en-US" sz="2800" dirty="0" smtClean="0">
                <a:latin typeface="+mn-ea"/>
              </a:rPr>
              <a:t>之测试技术在各阶段的切入点</a:t>
            </a:r>
            <a:endParaRPr lang="en-US" altLang="zh-CN" sz="2800" dirty="0" smtClean="0">
              <a:latin typeface="+mn-ea"/>
            </a:endParaRPr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                                                     by </a:t>
            </a:r>
            <a:r>
              <a:rPr lang="zh-CN" altLang="en-US" dirty="0" smtClean="0"/>
              <a:t>张敬峰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679">
        <p:blinds/>
      </p:transition>
    </mc:Choice>
    <mc:Fallback xmlns="">
      <p:transition xmlns:p14="http://schemas.microsoft.com/office/powerpoint/2010/main" spd="slow" advTm="1679">
        <p:blinds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13"/>
          <p:cNvSpPr/>
          <p:nvPr/>
        </p:nvSpPr>
        <p:spPr bwMode="auto">
          <a:xfrm>
            <a:off x="3495675" y="294079"/>
            <a:ext cx="520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itchFamily="34" charset="0"/>
              </a:rPr>
              <a:t>线上运营期</a:t>
            </a:r>
            <a:endParaRPr lang="id-ID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itchFamily="34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508126" y="1569002"/>
            <a:ext cx="3381374" cy="3394487"/>
            <a:chOff x="1508126" y="1569002"/>
            <a:chExt cx="3381374" cy="3394487"/>
          </a:xfrm>
        </p:grpSpPr>
        <p:sp>
          <p:nvSpPr>
            <p:cNvPr id="102" name="Rectangle 35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  <p:cNvSpPr/>
            <p:nvPr/>
          </p:nvSpPr>
          <p:spPr bwMode="auto">
            <a:xfrm>
              <a:off x="1508126" y="1950001"/>
              <a:ext cx="33813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 Light" pitchFamily="34" charset="0"/>
                </a:rPr>
                <a:t>对于经常出问题的地方，要勤于反思，勤于总结，不断的完善和补充</a:t>
              </a:r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 Light" pitchFamily="34" charset="0"/>
                </a:rPr>
                <a:t>checklist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 Light" pitchFamily="34" charset="0"/>
              </a:endParaRPr>
            </a:p>
          </p:txBody>
        </p:sp>
        <p:sp>
          <p:nvSpPr>
            <p:cNvPr id="103" name="Rectangle 36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  <p:cNvSpPr/>
            <p:nvPr/>
          </p:nvSpPr>
          <p:spPr bwMode="auto">
            <a:xfrm>
              <a:off x="2493743" y="1569002"/>
              <a:ext cx="13260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Open Sans" pitchFamily="34" charset="0"/>
                </a:rPr>
                <a:t>归纳总结</a:t>
              </a:r>
              <a:endPara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" pitchFamily="34" charset="0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1926050" y="2958766"/>
              <a:ext cx="2606675" cy="2004723"/>
              <a:chOff x="1926050" y="2958766"/>
              <a:chExt cx="2606675" cy="2004723"/>
            </a:xfrm>
          </p:grpSpPr>
          <p:sp>
            <p:nvSpPr>
              <p:cNvPr id="98" name="Freeform 8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  <p:cNvSpPr>
                <a:spLocks/>
              </p:cNvSpPr>
              <p:nvPr/>
            </p:nvSpPr>
            <p:spPr bwMode="auto">
              <a:xfrm>
                <a:off x="1926050" y="3165853"/>
                <a:ext cx="2606675" cy="1728788"/>
              </a:xfrm>
              <a:custGeom>
                <a:avLst/>
                <a:gdLst>
                  <a:gd name="T0" fmla="*/ 1642 w 1642"/>
                  <a:gd name="T1" fmla="*/ 0 h 1089"/>
                  <a:gd name="T2" fmla="*/ 821 w 1642"/>
                  <a:gd name="T3" fmla="*/ 1089 h 1089"/>
                  <a:gd name="T4" fmla="*/ 0 w 1642"/>
                  <a:gd name="T5" fmla="*/ 0 h 1089"/>
                  <a:gd name="T6" fmla="*/ 1642 w 1642"/>
                  <a:gd name="T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2" h="1089">
                    <a:moveTo>
                      <a:pt x="1642" y="0"/>
                    </a:moveTo>
                    <a:lnTo>
                      <a:pt x="821" y="1089"/>
                    </a:lnTo>
                    <a:lnTo>
                      <a:pt x="0" y="0"/>
                    </a:lnTo>
                    <a:lnTo>
                      <a:pt x="1642" y="0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99" name="Freeform 9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  <p:cNvSpPr>
                <a:spLocks/>
              </p:cNvSpPr>
              <p:nvPr/>
            </p:nvSpPr>
            <p:spPr bwMode="auto">
              <a:xfrm>
                <a:off x="2837743" y="2958766"/>
                <a:ext cx="715963" cy="425450"/>
              </a:xfrm>
              <a:custGeom>
                <a:avLst/>
                <a:gdLst>
                  <a:gd name="T0" fmla="*/ 451 w 451"/>
                  <a:gd name="T1" fmla="*/ 0 h 268"/>
                  <a:gd name="T2" fmla="*/ 226 w 451"/>
                  <a:gd name="T3" fmla="*/ 268 h 268"/>
                  <a:gd name="T4" fmla="*/ 0 w 451"/>
                  <a:gd name="T5" fmla="*/ 0 h 268"/>
                  <a:gd name="T6" fmla="*/ 451 w 451"/>
                  <a:gd name="T7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1" h="268">
                    <a:moveTo>
                      <a:pt x="451" y="0"/>
                    </a:moveTo>
                    <a:lnTo>
                      <a:pt x="226" y="268"/>
                    </a:lnTo>
                    <a:lnTo>
                      <a:pt x="0" y="0"/>
                    </a:lnTo>
                    <a:lnTo>
                      <a:pt x="451" y="0"/>
                    </a:lnTo>
                    <a:close/>
                  </a:path>
                </a:pathLst>
              </a:custGeom>
              <a:noFill/>
              <a:ln w="15875" cap="flat">
                <a:solidFill>
                  <a:schemeClr val="bg1">
                    <a:lumMod val="6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0" name="Rectangle 21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  <p:cNvSpPr/>
              <p:nvPr/>
            </p:nvSpPr>
            <p:spPr bwMode="auto">
              <a:xfrm>
                <a:off x="2909439" y="3393829"/>
                <a:ext cx="57256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4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Open Sans" pitchFamily="34" charset="0"/>
                  </a:rPr>
                  <a:t>01</a:t>
                </a:r>
                <a:endParaRPr lang="id-ID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" pitchFamily="34" charset="0"/>
                </a:endParaRPr>
              </a:p>
            </p:txBody>
          </p:sp>
        </p:grpSp>
      </p:grpSp>
      <p:grpSp>
        <p:nvGrpSpPr>
          <p:cNvPr id="5" name="组 4"/>
          <p:cNvGrpSpPr/>
          <p:nvPr/>
        </p:nvGrpSpPr>
        <p:grpSpPr>
          <a:xfrm>
            <a:off x="4839866" y="2160965"/>
            <a:ext cx="3008308" cy="4302499"/>
            <a:chOff x="4839866" y="2160965"/>
            <a:chExt cx="3008308" cy="4302499"/>
          </a:xfrm>
        </p:grpSpPr>
        <p:sp>
          <p:nvSpPr>
            <p:cNvPr id="95" name="Freeform 5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>
              <a:spLocks/>
            </p:cNvSpPr>
            <p:nvPr/>
          </p:nvSpPr>
          <p:spPr bwMode="auto">
            <a:xfrm>
              <a:off x="5686762" y="3739488"/>
              <a:ext cx="1063138" cy="581518"/>
            </a:xfrm>
            <a:custGeom>
              <a:avLst/>
              <a:gdLst>
                <a:gd name="T0" fmla="*/ 0 w 968"/>
                <a:gd name="T1" fmla="*/ 904 h 904"/>
                <a:gd name="T2" fmla="*/ 484 w 968"/>
                <a:gd name="T3" fmla="*/ 0 h 904"/>
                <a:gd name="T4" fmla="*/ 968 w 968"/>
                <a:gd name="T5" fmla="*/ 904 h 904"/>
                <a:gd name="T6" fmla="*/ 0 w 968"/>
                <a:gd name="T7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8" h="904">
                  <a:moveTo>
                    <a:pt x="0" y="904"/>
                  </a:moveTo>
                  <a:lnTo>
                    <a:pt x="484" y="0"/>
                  </a:lnTo>
                  <a:lnTo>
                    <a:pt x="968" y="904"/>
                  </a:lnTo>
                  <a:lnTo>
                    <a:pt x="0" y="904"/>
                  </a:lnTo>
                  <a:close/>
                </a:path>
              </a:pathLst>
            </a:cu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96" name="Freeform 6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>
              <a:spLocks/>
            </p:cNvSpPr>
            <p:nvPr/>
          </p:nvSpPr>
          <p:spPr bwMode="auto">
            <a:xfrm>
              <a:off x="4839866" y="2160965"/>
              <a:ext cx="2606675" cy="1728788"/>
            </a:xfrm>
            <a:custGeom>
              <a:avLst/>
              <a:gdLst>
                <a:gd name="T0" fmla="*/ 0 w 1642"/>
                <a:gd name="T1" fmla="*/ 1089 h 1089"/>
                <a:gd name="T2" fmla="*/ 821 w 1642"/>
                <a:gd name="T3" fmla="*/ 0 h 1089"/>
                <a:gd name="T4" fmla="*/ 1642 w 1642"/>
                <a:gd name="T5" fmla="*/ 1089 h 1089"/>
                <a:gd name="T6" fmla="*/ 0 w 1642"/>
                <a:gd name="T7" fmla="*/ 1089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2" h="1089">
                  <a:moveTo>
                    <a:pt x="0" y="1089"/>
                  </a:moveTo>
                  <a:lnTo>
                    <a:pt x="821" y="0"/>
                  </a:lnTo>
                  <a:lnTo>
                    <a:pt x="1642" y="1089"/>
                  </a:lnTo>
                  <a:lnTo>
                    <a:pt x="0" y="1089"/>
                  </a:lnTo>
                  <a:close/>
                </a:path>
              </a:pathLst>
            </a:custGeom>
            <a:noFill/>
            <a:ln w="190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08" name="Rectangle 35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  <p:cNvSpPr/>
            <p:nvPr/>
          </p:nvSpPr>
          <p:spPr bwMode="auto">
            <a:xfrm>
              <a:off x="5084340" y="4986136"/>
              <a:ext cx="276383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 Light" pitchFamily="34" charset="0"/>
                </a:rPr>
                <a:t>对于处理问题要有足够的敏感度，不能解决某个具体的问题就算结束，而是把某个问题堪称某类问题来处理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 Light" pitchFamily="34" charset="0"/>
              </a:endParaRPr>
            </a:p>
          </p:txBody>
        </p:sp>
        <p:sp>
          <p:nvSpPr>
            <p:cNvPr id="109" name="Rectangle 36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  <p:cNvSpPr/>
            <p:nvPr/>
          </p:nvSpPr>
          <p:spPr bwMode="auto">
            <a:xfrm>
              <a:off x="5757602" y="4605137"/>
              <a:ext cx="13260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Open Sans" pitchFamily="34" charset="0"/>
                </a:rPr>
                <a:t>举一反三</a:t>
              </a:r>
              <a:endPara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" pitchFamily="34" charset="0"/>
              </a:endParaRPr>
            </a:p>
          </p:txBody>
        </p:sp>
        <p:sp>
          <p:nvSpPr>
            <p:cNvPr id="111" name="Rectangle 21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/>
            <p:nvPr/>
          </p:nvSpPr>
          <p:spPr bwMode="auto">
            <a:xfrm>
              <a:off x="5802454" y="2829882"/>
              <a:ext cx="78695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" pitchFamily="34" charset="0"/>
                </a:rPr>
                <a:t>02</a:t>
              </a:r>
              <a:endParaRPr lang="id-ID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itchFamily="34" charset="0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7808245" y="1569002"/>
            <a:ext cx="2889018" cy="3368876"/>
            <a:chOff x="7808245" y="1569002"/>
            <a:chExt cx="2889018" cy="3368876"/>
          </a:xfrm>
        </p:grpSpPr>
        <p:sp>
          <p:nvSpPr>
            <p:cNvPr id="97" name="Freeform 7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>
              <a:spLocks/>
            </p:cNvSpPr>
            <p:nvPr/>
          </p:nvSpPr>
          <p:spPr bwMode="auto">
            <a:xfrm>
              <a:off x="8772570" y="2958767"/>
              <a:ext cx="617632" cy="425450"/>
            </a:xfrm>
            <a:custGeom>
              <a:avLst/>
              <a:gdLst>
                <a:gd name="T0" fmla="*/ 1018 w 1018"/>
                <a:gd name="T1" fmla="*/ 0 h 766"/>
                <a:gd name="T2" fmla="*/ 508 w 1018"/>
                <a:gd name="T3" fmla="*/ 766 h 766"/>
                <a:gd name="T4" fmla="*/ 0 w 1018"/>
                <a:gd name="T5" fmla="*/ 0 h 766"/>
                <a:gd name="T6" fmla="*/ 1018 w 1018"/>
                <a:gd name="T7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8" h="766">
                  <a:moveTo>
                    <a:pt x="1018" y="0"/>
                  </a:moveTo>
                  <a:lnTo>
                    <a:pt x="508" y="766"/>
                  </a:lnTo>
                  <a:lnTo>
                    <a:pt x="0" y="0"/>
                  </a:lnTo>
                  <a:lnTo>
                    <a:pt x="1018" y="0"/>
                  </a:lnTo>
                  <a:close/>
                </a:path>
              </a:pathLst>
            </a:cu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00" name="Freeform 8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>
              <a:spLocks/>
            </p:cNvSpPr>
            <p:nvPr/>
          </p:nvSpPr>
          <p:spPr bwMode="auto">
            <a:xfrm>
              <a:off x="7808245" y="3165853"/>
              <a:ext cx="2606675" cy="1728788"/>
            </a:xfrm>
            <a:custGeom>
              <a:avLst/>
              <a:gdLst>
                <a:gd name="T0" fmla="*/ 1642 w 1642"/>
                <a:gd name="T1" fmla="*/ 0 h 1089"/>
                <a:gd name="T2" fmla="*/ 821 w 1642"/>
                <a:gd name="T3" fmla="*/ 1089 h 1089"/>
                <a:gd name="T4" fmla="*/ 0 w 1642"/>
                <a:gd name="T5" fmla="*/ 0 h 1089"/>
                <a:gd name="T6" fmla="*/ 1642 w 1642"/>
                <a:gd name="T7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2" h="1089">
                  <a:moveTo>
                    <a:pt x="1642" y="0"/>
                  </a:moveTo>
                  <a:lnTo>
                    <a:pt x="821" y="1089"/>
                  </a:lnTo>
                  <a:lnTo>
                    <a:pt x="0" y="0"/>
                  </a:lnTo>
                  <a:lnTo>
                    <a:pt x="1642" y="0"/>
                  </a:lnTo>
                  <a:close/>
                </a:path>
              </a:pathLst>
            </a:custGeom>
            <a:noFill/>
            <a:ln w="190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05" name="Rectangle 35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  <p:cNvSpPr/>
            <p:nvPr/>
          </p:nvSpPr>
          <p:spPr bwMode="auto">
            <a:xfrm>
              <a:off x="7985019" y="1950001"/>
              <a:ext cx="2712244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 Light" pitchFamily="34" charset="0"/>
                </a:rPr>
                <a:t>每日将第二天的游戏内容进行预测试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 Light" pitchFamily="34" charset="0"/>
              </a:endParaRPr>
            </a:p>
          </p:txBody>
        </p:sp>
        <p:sp>
          <p:nvSpPr>
            <p:cNvPr id="106" name="Rectangle 36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  <p:cNvSpPr/>
            <p:nvPr/>
          </p:nvSpPr>
          <p:spPr bwMode="auto">
            <a:xfrm>
              <a:off x="8604144" y="1569002"/>
              <a:ext cx="10310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Open Sans" pitchFamily="34" charset="0"/>
                </a:rPr>
                <a:t>预测试</a:t>
              </a:r>
              <a:endPara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" pitchFamily="34" charset="0"/>
              </a:endParaRPr>
            </a:p>
          </p:txBody>
        </p:sp>
        <p:sp>
          <p:nvSpPr>
            <p:cNvPr id="112" name="Rectangle 21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/>
            <p:nvPr/>
          </p:nvSpPr>
          <p:spPr bwMode="auto">
            <a:xfrm>
              <a:off x="8687908" y="3368218"/>
              <a:ext cx="78695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" pitchFamily="34" charset="0"/>
                </a:rPr>
                <a:t>03</a:t>
              </a:r>
              <a:endParaRPr lang="id-ID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itchFamily="34" charset="0"/>
              </a:endParaRPr>
            </a:p>
          </p:txBody>
        </p:sp>
      </p:grpSp>
      <p:sp>
        <p:nvSpPr>
          <p:cNvPr id="2" name="e7d195523061f1c0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e7d195523061f1c01ef2b70529884c179423570dbaad84926380ABC1F97BAEF0C8FC051856578EAB7874501A1FFE158C4981707381814BCC4D9A8E3554438DEE4FBCF5A5B4D2A8B0989AB57E8BAC65EBD40E762BED6E0A5C12A373A5BA032F5002D6502D1359B045FB2DF5CCC204EFCC4A84BF556E1EA5D8F1912FFA1224971540DD5966472C9754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74972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SpPr txBox="1"/>
          <p:nvPr/>
        </p:nvSpPr>
        <p:spPr>
          <a:xfrm>
            <a:off x="5424807" y="3146578"/>
            <a:ext cx="988693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总结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e7d195523061f1c0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e7d195523061f1c01ef2b70529884c179423570dbaad84926380ABC1F97BAEF0C8FC051856578EAB7874501A1FFE158C4981707381814BCC4D9A8E3554438DEE4FBCF5A5B4D2A8B0989AB57E8BAC65EBD40E762BED6E0A5C12A373A5BA032F5002D6502D1359B045FB2DF5CCC204EFCC4A84BF556E1EA5D8F1912FFA1224971540DD5966472C9754</a:t>
            </a:r>
            <a:endParaRPr lang="zh-CN" altLang="en-US" sz="100"/>
          </a:p>
        </p:txBody>
      </p:sp>
      <p:sp>
        <p:nvSpPr>
          <p:cNvPr id="13" name="文本框 12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SpPr txBox="1"/>
          <p:nvPr/>
        </p:nvSpPr>
        <p:spPr>
          <a:xfrm>
            <a:off x="5467710" y="1304437"/>
            <a:ext cx="861774" cy="1553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crosoft JhengHei UI Light" panose="020B0304030504040204" pitchFamily="34" charset="-120"/>
              </a:rPr>
              <a:t>零叁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14" name="文本框 13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SpPr txBox="1"/>
          <p:nvPr/>
        </p:nvSpPr>
        <p:spPr>
          <a:xfrm>
            <a:off x="5152943" y="1950464"/>
            <a:ext cx="149131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Kartika" panose="02020503030404060203" pitchFamily="18" charset="0"/>
              </a:rPr>
              <a:t>PART THREE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grpSp>
        <p:nvGrpSpPr>
          <p:cNvPr id="27" name="组合 26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<p:cNvGrpSpPr/>
          <p:nvPr/>
        </p:nvGrpSpPr>
        <p:grpSpPr>
          <a:xfrm>
            <a:off x="2919635" y="3648453"/>
            <a:ext cx="852265" cy="345874"/>
            <a:chOff x="537210" y="3156243"/>
            <a:chExt cx="2866585" cy="1163344"/>
          </a:xfrm>
        </p:grpSpPr>
        <p:sp>
          <p:nvSpPr>
            <p:cNvPr id="28" name="弧形 27"/>
            <p:cNvSpPr/>
            <p:nvPr/>
          </p:nvSpPr>
          <p:spPr>
            <a:xfrm>
              <a:off x="3016738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弧形 28"/>
            <p:cNvSpPr/>
            <p:nvPr/>
          </p:nvSpPr>
          <p:spPr>
            <a:xfrm>
              <a:off x="2951138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弧形 29"/>
            <p:cNvSpPr/>
            <p:nvPr/>
          </p:nvSpPr>
          <p:spPr>
            <a:xfrm>
              <a:off x="2823210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537210" y="3156243"/>
              <a:ext cx="267305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446540" y="3542005"/>
              <a:ext cx="17314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弧形 32"/>
            <p:cNvSpPr/>
            <p:nvPr/>
          </p:nvSpPr>
          <p:spPr>
            <a:xfrm flipH="1">
              <a:off x="1271570" y="3545474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 flipH="1">
              <a:off x="1399498" y="3545474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5" name="直接连接符 34"/>
            <p:cNvCxnSpPr>
              <a:endCxn id="36" idx="0"/>
            </p:cNvCxnSpPr>
            <p:nvPr/>
          </p:nvCxnSpPr>
          <p:spPr>
            <a:xfrm>
              <a:off x="1446540" y="3932530"/>
              <a:ext cx="17314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弧形 35"/>
            <p:cNvSpPr/>
            <p:nvPr/>
          </p:nvSpPr>
          <p:spPr>
            <a:xfrm>
              <a:off x="2984479" y="3932530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2856551" y="3932530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2298066" y="4318293"/>
              <a:ext cx="87994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<p:cNvGrpSpPr/>
          <p:nvPr/>
        </p:nvGrpSpPr>
        <p:grpSpPr>
          <a:xfrm>
            <a:off x="5433420" y="1159644"/>
            <a:ext cx="1221913" cy="1802299"/>
            <a:chOff x="1940775" y="2308489"/>
            <a:chExt cx="1221913" cy="1802299"/>
          </a:xfrm>
        </p:grpSpPr>
        <p:grpSp>
          <p:nvGrpSpPr>
            <p:cNvPr id="40" name="组合 39"/>
            <p:cNvGrpSpPr/>
            <p:nvPr/>
          </p:nvGrpSpPr>
          <p:grpSpPr>
            <a:xfrm flipH="1">
              <a:off x="1940775" y="2308489"/>
              <a:ext cx="960854" cy="1802299"/>
              <a:chOff x="5048654" y="994410"/>
              <a:chExt cx="2047875" cy="3758349"/>
            </a:xfrm>
          </p:grpSpPr>
          <p:sp>
            <p:nvSpPr>
              <p:cNvPr id="53" name="任意多边形 52"/>
              <p:cNvSpPr/>
              <p:nvPr/>
            </p:nvSpPr>
            <p:spPr>
              <a:xfrm>
                <a:off x="5050559" y="994410"/>
                <a:ext cx="2045970" cy="1337310"/>
              </a:xfrm>
              <a:custGeom>
                <a:avLst/>
                <a:gdLst>
                  <a:gd name="connsiteX0" fmla="*/ 0 w 2045970"/>
                  <a:gd name="connsiteY0" fmla="*/ 1303020 h 1337310"/>
                  <a:gd name="connsiteX1" fmla="*/ 0 w 2045970"/>
                  <a:gd name="connsiteY1" fmla="*/ 0 h 1337310"/>
                  <a:gd name="connsiteX2" fmla="*/ 2045970 w 2045970"/>
                  <a:gd name="connsiteY2" fmla="*/ 0 h 1337310"/>
                  <a:gd name="connsiteX3" fmla="*/ 2045970 w 2045970"/>
                  <a:gd name="connsiteY3" fmla="*/ 1337310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5970" h="1337310">
                    <a:moveTo>
                      <a:pt x="0" y="1303020"/>
                    </a:moveTo>
                    <a:lnTo>
                      <a:pt x="0" y="0"/>
                    </a:lnTo>
                    <a:lnTo>
                      <a:pt x="2045970" y="0"/>
                    </a:lnTo>
                    <a:lnTo>
                      <a:pt x="2045970" y="1337310"/>
                    </a:ln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 flipV="1">
                <a:off x="5048654" y="3415449"/>
                <a:ext cx="2045970" cy="1337310"/>
              </a:xfrm>
              <a:custGeom>
                <a:avLst/>
                <a:gdLst>
                  <a:gd name="connsiteX0" fmla="*/ 0 w 2045970"/>
                  <a:gd name="connsiteY0" fmla="*/ 1303020 h 1337310"/>
                  <a:gd name="connsiteX1" fmla="*/ 0 w 2045970"/>
                  <a:gd name="connsiteY1" fmla="*/ 0 h 1337310"/>
                  <a:gd name="connsiteX2" fmla="*/ 2045970 w 2045970"/>
                  <a:gd name="connsiteY2" fmla="*/ 0 h 1337310"/>
                  <a:gd name="connsiteX3" fmla="*/ 2045970 w 2045970"/>
                  <a:gd name="connsiteY3" fmla="*/ 1337310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5970" h="1337310">
                    <a:moveTo>
                      <a:pt x="0" y="1303020"/>
                    </a:moveTo>
                    <a:lnTo>
                      <a:pt x="0" y="0"/>
                    </a:lnTo>
                    <a:lnTo>
                      <a:pt x="2045970" y="0"/>
                    </a:lnTo>
                    <a:lnTo>
                      <a:pt x="2045970" y="1337310"/>
                    </a:ln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flipH="1">
              <a:off x="2731932" y="3316599"/>
              <a:ext cx="430756" cy="174813"/>
              <a:chOff x="537210" y="3156243"/>
              <a:chExt cx="2866585" cy="1163344"/>
            </a:xfrm>
          </p:grpSpPr>
          <p:sp>
            <p:nvSpPr>
              <p:cNvPr id="42" name="弧形 41"/>
              <p:cNvSpPr/>
              <p:nvPr/>
            </p:nvSpPr>
            <p:spPr>
              <a:xfrm>
                <a:off x="3016738" y="3156243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3" name="弧形 42"/>
              <p:cNvSpPr/>
              <p:nvPr/>
            </p:nvSpPr>
            <p:spPr>
              <a:xfrm>
                <a:off x="2951138" y="3156243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4" name="弧形 43"/>
              <p:cNvSpPr/>
              <p:nvPr/>
            </p:nvSpPr>
            <p:spPr>
              <a:xfrm>
                <a:off x="2823210" y="3156243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537210" y="3156243"/>
                <a:ext cx="267305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46540" y="3542005"/>
                <a:ext cx="173146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弧形 46"/>
              <p:cNvSpPr/>
              <p:nvPr/>
            </p:nvSpPr>
            <p:spPr>
              <a:xfrm flipH="1">
                <a:off x="1271570" y="3545474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 flipH="1">
                <a:off x="1399498" y="3545474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49" name="直接连接符 48"/>
              <p:cNvCxnSpPr>
                <a:endCxn id="50" idx="0"/>
              </p:cNvCxnSpPr>
              <p:nvPr/>
            </p:nvCxnSpPr>
            <p:spPr>
              <a:xfrm>
                <a:off x="1446540" y="3932530"/>
                <a:ext cx="173146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弧形 49"/>
              <p:cNvSpPr/>
              <p:nvPr/>
            </p:nvSpPr>
            <p:spPr>
              <a:xfrm>
                <a:off x="2984479" y="3932530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1" name="弧形 50"/>
              <p:cNvSpPr/>
              <p:nvPr/>
            </p:nvSpPr>
            <p:spPr>
              <a:xfrm>
                <a:off x="2856551" y="3932530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>
                <a:off x="2298066" y="4318293"/>
                <a:ext cx="87994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365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ythrough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7d195523061f1c0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e7d195523061f1c01ef2b70529884c179423570dbaad84926380ABC1F97BAEF0C8FC051856578EAB7874501A1FFE158C4981707381814BCC4D9A8E3554438DEE4FBCF5A5B4D2A8B0989AB57E8BAC65EBD40E762BED6E0A5C12A373A5BA032F5002D6502D1359B045FB2DF5CCC204EFCC4A84BF556E1EA5D8F1912FFA1224971540DD5966472C9754</a:t>
            </a:r>
            <a:endParaRPr lang="zh-CN" altLang="en-US" sz="100"/>
          </a:p>
        </p:txBody>
      </p:sp>
      <p:sp>
        <p:nvSpPr>
          <p:cNvPr id="12" name="文本框 11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<p:cNvSpPr txBox="1"/>
          <p:nvPr/>
        </p:nvSpPr>
        <p:spPr bwMode="auto">
          <a:xfrm flipH="1">
            <a:off x="3479122" y="2059029"/>
            <a:ext cx="804612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要理解和掌握常用的测试理论、测试思想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<p:cNvSpPr txBox="1"/>
          <p:nvPr/>
        </p:nvSpPr>
        <p:spPr bwMode="auto">
          <a:xfrm flipH="1">
            <a:off x="3479122" y="2682029"/>
            <a:ext cx="804612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清晰的知道当前的工作是基于哪些测试理论的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<p:cNvSpPr txBox="1"/>
          <p:nvPr/>
        </p:nvSpPr>
        <p:spPr bwMode="auto">
          <a:xfrm flipH="1">
            <a:off x="3479122" y="3305029"/>
            <a:ext cx="804612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能够结合测试理论对当前工作做出改进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<p:cNvSpPr txBox="1"/>
          <p:nvPr/>
        </p:nvSpPr>
        <p:spPr bwMode="auto">
          <a:xfrm flipH="1">
            <a:off x="3479122" y="3928029"/>
            <a:ext cx="804612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善于思考，能够把一些理论应用到实际工作中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21" name="Group 4" descr="e7d195523061f1c01ef2b70529884c179423570dbaad84926380ABC1F97BAEF0C8FC051856578EAB7874501A1FFE158C4981707381814BCC4D9A8E3554438DEE4FBCF5A5B4D2A8B0989AB57E8BAC65EB48DA47283E0C106C7711C4F96F9579F285B2617434013F60CC142AACB77694F4C7621AE9A67460412AA02AE86672F78C195D90904CD300D4"/>
          <p:cNvGrpSpPr>
            <a:grpSpLocks noChangeAspect="1"/>
          </p:cNvGrpSpPr>
          <p:nvPr/>
        </p:nvGrpSpPr>
        <p:grpSpPr bwMode="auto">
          <a:xfrm>
            <a:off x="1985299" y="2776209"/>
            <a:ext cx="1014598" cy="1140440"/>
            <a:chOff x="2204" y="1895"/>
            <a:chExt cx="258" cy="29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2204" y="1963"/>
              <a:ext cx="233" cy="222"/>
            </a:xfrm>
            <a:custGeom>
              <a:avLst/>
              <a:gdLst>
                <a:gd name="T0" fmla="*/ 30 w 96"/>
                <a:gd name="T1" fmla="*/ 0 h 92"/>
                <a:gd name="T2" fmla="*/ 0 w 96"/>
                <a:gd name="T3" fmla="*/ 44 h 92"/>
                <a:gd name="T4" fmla="*/ 48 w 96"/>
                <a:gd name="T5" fmla="*/ 92 h 92"/>
                <a:gd name="T6" fmla="*/ 96 w 96"/>
                <a:gd name="T7" fmla="*/ 4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92">
                  <a:moveTo>
                    <a:pt x="30" y="0"/>
                  </a:moveTo>
                  <a:cubicBezTo>
                    <a:pt x="12" y="7"/>
                    <a:pt x="0" y="24"/>
                    <a:pt x="0" y="44"/>
                  </a:cubicBezTo>
                  <a:cubicBezTo>
                    <a:pt x="0" y="71"/>
                    <a:pt x="21" y="92"/>
                    <a:pt x="48" y="92"/>
                  </a:cubicBezTo>
                  <a:cubicBezTo>
                    <a:pt x="73" y="92"/>
                    <a:pt x="94" y="73"/>
                    <a:pt x="96" y="48"/>
                  </a:cubicBezTo>
                </a:path>
              </a:pathLst>
            </a:cu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2364" y="1963"/>
              <a:ext cx="73" cy="97"/>
            </a:xfrm>
            <a:custGeom>
              <a:avLst/>
              <a:gdLst>
                <a:gd name="T0" fmla="*/ 0 w 30"/>
                <a:gd name="T1" fmla="*/ 0 h 40"/>
                <a:gd name="T2" fmla="*/ 30 w 30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" h="40">
                  <a:moveTo>
                    <a:pt x="0" y="0"/>
                  </a:moveTo>
                  <a:cubicBezTo>
                    <a:pt x="17" y="6"/>
                    <a:pt x="28" y="22"/>
                    <a:pt x="30" y="40"/>
                  </a:cubicBezTo>
                </a:path>
              </a:pathLst>
            </a:cu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2272" y="1895"/>
              <a:ext cx="97" cy="78"/>
            </a:xfrm>
            <a:custGeom>
              <a:avLst/>
              <a:gdLst>
                <a:gd name="T0" fmla="*/ 29 w 97"/>
                <a:gd name="T1" fmla="*/ 78 h 78"/>
                <a:gd name="T2" fmla="*/ 29 w 97"/>
                <a:gd name="T3" fmla="*/ 39 h 78"/>
                <a:gd name="T4" fmla="*/ 0 w 97"/>
                <a:gd name="T5" fmla="*/ 39 h 78"/>
                <a:gd name="T6" fmla="*/ 0 w 97"/>
                <a:gd name="T7" fmla="*/ 0 h 78"/>
                <a:gd name="T8" fmla="*/ 97 w 97"/>
                <a:gd name="T9" fmla="*/ 0 h 78"/>
                <a:gd name="T10" fmla="*/ 97 w 97"/>
                <a:gd name="T11" fmla="*/ 39 h 78"/>
                <a:gd name="T12" fmla="*/ 68 w 97"/>
                <a:gd name="T13" fmla="*/ 39 h 78"/>
                <a:gd name="T14" fmla="*/ 68 w 97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78">
                  <a:moveTo>
                    <a:pt x="29" y="78"/>
                  </a:moveTo>
                  <a:lnTo>
                    <a:pt x="29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7" y="39"/>
                  </a:lnTo>
                  <a:lnTo>
                    <a:pt x="68" y="39"/>
                  </a:lnTo>
                  <a:lnTo>
                    <a:pt x="68" y="78"/>
                  </a:lnTo>
                </a:path>
              </a:pathLst>
            </a:cu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V="1">
              <a:off x="2418" y="1934"/>
              <a:ext cx="29" cy="29"/>
            </a:xfrm>
            <a:prstGeom prst="line">
              <a:avLst/>
            </a:pr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H="1" flipV="1">
              <a:off x="2432" y="1919"/>
              <a:ext cx="30" cy="29"/>
            </a:xfrm>
            <a:prstGeom prst="line">
              <a:avLst/>
            </a:pr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320" y="1992"/>
              <a:ext cx="78" cy="77"/>
            </a:xfrm>
            <a:custGeom>
              <a:avLst/>
              <a:gdLst>
                <a:gd name="T0" fmla="*/ 0 w 78"/>
                <a:gd name="T1" fmla="*/ 0 h 77"/>
                <a:gd name="T2" fmla="*/ 0 w 78"/>
                <a:gd name="T3" fmla="*/ 77 h 77"/>
                <a:gd name="T4" fmla="*/ 78 w 78"/>
                <a:gd name="T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77">
                  <a:moveTo>
                    <a:pt x="0" y="0"/>
                  </a:moveTo>
                  <a:lnTo>
                    <a:pt x="0" y="77"/>
                  </a:lnTo>
                  <a:lnTo>
                    <a:pt x="78" y="77"/>
                  </a:lnTo>
                </a:path>
              </a:pathLst>
            </a:cu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33" name="Rectangle 13"/>
          <p:cNvSpPr/>
          <p:nvPr/>
        </p:nvSpPr>
        <p:spPr bwMode="auto">
          <a:xfrm>
            <a:off x="3495675" y="294079"/>
            <a:ext cx="520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itchFamily="34" charset="0"/>
              </a:rPr>
              <a:t>理论与实践的结合</a:t>
            </a:r>
            <a:endParaRPr lang="id-ID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2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hecker/>
      </p:transition>
    </mc:Choice>
    <mc:Fallback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1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SpPr>
            <a:spLocks noEditPoints="1"/>
          </p:cNvSpPr>
          <p:nvPr/>
        </p:nvSpPr>
        <p:spPr bwMode="auto">
          <a:xfrm>
            <a:off x="5530749" y="2612585"/>
            <a:ext cx="1130502" cy="1722038"/>
          </a:xfrm>
          <a:custGeom>
            <a:avLst/>
            <a:gdLst>
              <a:gd name="T0" fmla="*/ 890 w 1018"/>
              <a:gd name="T1" fmla="*/ 61 h 1017"/>
              <a:gd name="T2" fmla="*/ 876 w 1018"/>
              <a:gd name="T3" fmla="*/ 5 h 1017"/>
              <a:gd name="T4" fmla="*/ 147 w 1018"/>
              <a:gd name="T5" fmla="*/ 2 h 1017"/>
              <a:gd name="T6" fmla="*/ 127 w 1018"/>
              <a:gd name="T7" fmla="*/ 31 h 1017"/>
              <a:gd name="T8" fmla="*/ 131 w 1018"/>
              <a:gd name="T9" fmla="*/ 148 h 1017"/>
              <a:gd name="T10" fmla="*/ 24 w 1018"/>
              <a:gd name="T11" fmla="*/ 243 h 1017"/>
              <a:gd name="T12" fmla="*/ 3 w 1018"/>
              <a:gd name="T13" fmla="*/ 383 h 1017"/>
              <a:gd name="T14" fmla="*/ 61 w 1018"/>
              <a:gd name="T15" fmla="*/ 493 h 1017"/>
              <a:gd name="T16" fmla="*/ 170 w 1018"/>
              <a:gd name="T17" fmla="*/ 551 h 1017"/>
              <a:gd name="T18" fmla="*/ 274 w 1018"/>
              <a:gd name="T19" fmla="*/ 546 h 1017"/>
              <a:gd name="T20" fmla="*/ 382 w 1018"/>
              <a:gd name="T21" fmla="*/ 690 h 1017"/>
              <a:gd name="T22" fmla="*/ 410 w 1018"/>
              <a:gd name="T23" fmla="*/ 735 h 1017"/>
              <a:gd name="T24" fmla="*/ 410 w 1018"/>
              <a:gd name="T25" fmla="*/ 791 h 1017"/>
              <a:gd name="T26" fmla="*/ 379 w 1018"/>
              <a:gd name="T27" fmla="*/ 837 h 1017"/>
              <a:gd name="T28" fmla="*/ 318 w 1018"/>
              <a:gd name="T29" fmla="*/ 858 h 1017"/>
              <a:gd name="T30" fmla="*/ 248 w 1018"/>
              <a:gd name="T31" fmla="*/ 880 h 1017"/>
              <a:gd name="T32" fmla="*/ 197 w 1018"/>
              <a:gd name="T33" fmla="*/ 948 h 1017"/>
              <a:gd name="T34" fmla="*/ 196 w 1018"/>
              <a:gd name="T35" fmla="*/ 1003 h 1017"/>
              <a:gd name="T36" fmla="*/ 795 w 1018"/>
              <a:gd name="T37" fmla="*/ 1017 h 1017"/>
              <a:gd name="T38" fmla="*/ 826 w 1018"/>
              <a:gd name="T39" fmla="*/ 992 h 1017"/>
              <a:gd name="T40" fmla="*/ 812 w 1018"/>
              <a:gd name="T41" fmla="*/ 925 h 1017"/>
              <a:gd name="T42" fmla="*/ 750 w 1018"/>
              <a:gd name="T43" fmla="*/ 869 h 1017"/>
              <a:gd name="T44" fmla="*/ 681 w 1018"/>
              <a:gd name="T45" fmla="*/ 856 h 1017"/>
              <a:gd name="T46" fmla="*/ 633 w 1018"/>
              <a:gd name="T47" fmla="*/ 830 h 1017"/>
              <a:gd name="T48" fmla="*/ 605 w 1018"/>
              <a:gd name="T49" fmla="*/ 772 h 1017"/>
              <a:gd name="T50" fmla="*/ 616 w 1018"/>
              <a:gd name="T51" fmla="*/ 718 h 1017"/>
              <a:gd name="T52" fmla="*/ 639 w 1018"/>
              <a:gd name="T53" fmla="*/ 683 h 1017"/>
              <a:gd name="T54" fmla="*/ 774 w 1018"/>
              <a:gd name="T55" fmla="*/ 554 h 1017"/>
              <a:gd name="T56" fmla="*/ 887 w 1018"/>
              <a:gd name="T57" fmla="*/ 540 h 1017"/>
              <a:gd name="T58" fmla="*/ 983 w 1018"/>
              <a:gd name="T59" fmla="*/ 461 h 1017"/>
              <a:gd name="T60" fmla="*/ 1018 w 1018"/>
              <a:gd name="T61" fmla="*/ 342 h 1017"/>
              <a:gd name="T62" fmla="*/ 971 w 1018"/>
              <a:gd name="T63" fmla="*/ 210 h 1017"/>
              <a:gd name="T64" fmla="*/ 154 w 1018"/>
              <a:gd name="T65" fmla="*/ 481 h 1017"/>
              <a:gd name="T66" fmla="*/ 88 w 1018"/>
              <a:gd name="T67" fmla="*/ 426 h 1017"/>
              <a:gd name="T68" fmla="*/ 63 w 1018"/>
              <a:gd name="T69" fmla="*/ 345 h 1017"/>
              <a:gd name="T70" fmla="*/ 92 w 1018"/>
              <a:gd name="T71" fmla="*/ 256 h 1017"/>
              <a:gd name="T72" fmla="*/ 152 w 1018"/>
              <a:gd name="T73" fmla="*/ 252 h 1017"/>
              <a:gd name="T74" fmla="*/ 241 w 1018"/>
              <a:gd name="T75" fmla="*/ 488 h 1017"/>
              <a:gd name="T76" fmla="*/ 176 w 1018"/>
              <a:gd name="T77" fmla="*/ 487 h 1017"/>
              <a:gd name="T78" fmla="*/ 717 w 1018"/>
              <a:gd name="T79" fmla="*/ 925 h 1017"/>
              <a:gd name="T80" fmla="*/ 263 w 1018"/>
              <a:gd name="T81" fmla="*/ 954 h 1017"/>
              <a:gd name="T82" fmla="*/ 301 w 1018"/>
              <a:gd name="T83" fmla="*/ 925 h 1017"/>
              <a:gd name="T84" fmla="*/ 380 w 1018"/>
              <a:gd name="T85" fmla="*/ 910 h 1017"/>
              <a:gd name="T86" fmla="*/ 448 w 1018"/>
              <a:gd name="T87" fmla="*/ 854 h 1017"/>
              <a:gd name="T88" fmla="*/ 476 w 1018"/>
              <a:gd name="T89" fmla="*/ 778 h 1017"/>
              <a:gd name="T90" fmla="*/ 509 w 1018"/>
              <a:gd name="T91" fmla="*/ 795 h 1017"/>
              <a:gd name="T92" fmla="*/ 543 w 1018"/>
              <a:gd name="T93" fmla="*/ 778 h 1017"/>
              <a:gd name="T94" fmla="*/ 578 w 1018"/>
              <a:gd name="T95" fmla="*/ 865 h 1017"/>
              <a:gd name="T96" fmla="*/ 653 w 1018"/>
              <a:gd name="T97" fmla="*/ 915 h 1017"/>
              <a:gd name="T98" fmla="*/ 494 w 1018"/>
              <a:gd name="T99" fmla="*/ 709 h 1017"/>
              <a:gd name="T100" fmla="*/ 329 w 1018"/>
              <a:gd name="T101" fmla="*/ 511 h 1017"/>
              <a:gd name="T102" fmla="*/ 247 w 1018"/>
              <a:gd name="T103" fmla="*/ 342 h 1017"/>
              <a:gd name="T104" fmla="*/ 196 w 1018"/>
              <a:gd name="T105" fmla="*/ 132 h 1017"/>
              <a:gd name="T106" fmla="*/ 817 w 1018"/>
              <a:gd name="T107" fmla="*/ 164 h 1017"/>
              <a:gd name="T108" fmla="*/ 762 w 1018"/>
              <a:gd name="T109" fmla="*/ 369 h 1017"/>
              <a:gd name="T110" fmla="*/ 663 w 1018"/>
              <a:gd name="T111" fmla="*/ 550 h 1017"/>
              <a:gd name="T112" fmla="*/ 509 w 1018"/>
              <a:gd name="T113" fmla="*/ 722 h 1017"/>
              <a:gd name="T114" fmla="*/ 911 w 1018"/>
              <a:gd name="T115" fmla="*/ 448 h 1017"/>
              <a:gd name="T116" fmla="*/ 842 w 1018"/>
              <a:gd name="T117" fmla="*/ 487 h 1017"/>
              <a:gd name="T118" fmla="*/ 777 w 1018"/>
              <a:gd name="T119" fmla="*/ 489 h 1017"/>
              <a:gd name="T120" fmla="*/ 866 w 1018"/>
              <a:gd name="T121" fmla="*/ 252 h 1017"/>
              <a:gd name="T122" fmla="*/ 926 w 1018"/>
              <a:gd name="T123" fmla="*/ 257 h 1017"/>
              <a:gd name="T124" fmla="*/ 955 w 1018"/>
              <a:gd name="T125" fmla="*/ 345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8" h="1017">
                <a:moveTo>
                  <a:pt x="887" y="148"/>
                </a:moveTo>
                <a:lnTo>
                  <a:pt x="887" y="148"/>
                </a:lnTo>
                <a:lnTo>
                  <a:pt x="884" y="147"/>
                </a:lnTo>
                <a:lnTo>
                  <a:pt x="884" y="147"/>
                </a:lnTo>
                <a:lnTo>
                  <a:pt x="887" y="119"/>
                </a:lnTo>
                <a:lnTo>
                  <a:pt x="889" y="90"/>
                </a:lnTo>
                <a:lnTo>
                  <a:pt x="890" y="61"/>
                </a:lnTo>
                <a:lnTo>
                  <a:pt x="890" y="31"/>
                </a:lnTo>
                <a:lnTo>
                  <a:pt x="890" y="31"/>
                </a:lnTo>
                <a:lnTo>
                  <a:pt x="890" y="26"/>
                </a:lnTo>
                <a:lnTo>
                  <a:pt x="888" y="19"/>
                </a:lnTo>
                <a:lnTo>
                  <a:pt x="885" y="14"/>
                </a:lnTo>
                <a:lnTo>
                  <a:pt x="882" y="10"/>
                </a:lnTo>
                <a:lnTo>
                  <a:pt x="876" y="5"/>
                </a:lnTo>
                <a:lnTo>
                  <a:pt x="871" y="2"/>
                </a:lnTo>
                <a:lnTo>
                  <a:pt x="866" y="0"/>
                </a:lnTo>
                <a:lnTo>
                  <a:pt x="859" y="0"/>
                </a:lnTo>
                <a:lnTo>
                  <a:pt x="160" y="0"/>
                </a:lnTo>
                <a:lnTo>
                  <a:pt x="160" y="0"/>
                </a:lnTo>
                <a:lnTo>
                  <a:pt x="153" y="0"/>
                </a:lnTo>
                <a:lnTo>
                  <a:pt x="147" y="2"/>
                </a:lnTo>
                <a:lnTo>
                  <a:pt x="141" y="5"/>
                </a:lnTo>
                <a:lnTo>
                  <a:pt x="137" y="10"/>
                </a:lnTo>
                <a:lnTo>
                  <a:pt x="133" y="14"/>
                </a:lnTo>
                <a:lnTo>
                  <a:pt x="130" y="19"/>
                </a:lnTo>
                <a:lnTo>
                  <a:pt x="129" y="26"/>
                </a:lnTo>
                <a:lnTo>
                  <a:pt x="127" y="31"/>
                </a:lnTo>
                <a:lnTo>
                  <a:pt x="127" y="31"/>
                </a:lnTo>
                <a:lnTo>
                  <a:pt x="127" y="61"/>
                </a:lnTo>
                <a:lnTo>
                  <a:pt x="130" y="90"/>
                </a:lnTo>
                <a:lnTo>
                  <a:pt x="132" y="119"/>
                </a:lnTo>
                <a:lnTo>
                  <a:pt x="134" y="147"/>
                </a:lnTo>
                <a:lnTo>
                  <a:pt x="134" y="147"/>
                </a:lnTo>
                <a:lnTo>
                  <a:pt x="131" y="148"/>
                </a:lnTo>
                <a:lnTo>
                  <a:pt x="131" y="148"/>
                </a:lnTo>
                <a:lnTo>
                  <a:pt x="110" y="157"/>
                </a:lnTo>
                <a:lnTo>
                  <a:pt x="93" y="168"/>
                </a:lnTo>
                <a:lnTo>
                  <a:pt x="76" y="180"/>
                </a:lnTo>
                <a:lnTo>
                  <a:pt x="61" y="194"/>
                </a:lnTo>
                <a:lnTo>
                  <a:pt x="47" y="210"/>
                </a:lnTo>
                <a:lnTo>
                  <a:pt x="35" y="226"/>
                </a:lnTo>
                <a:lnTo>
                  <a:pt x="24" y="243"/>
                </a:lnTo>
                <a:lnTo>
                  <a:pt x="16" y="263"/>
                </a:lnTo>
                <a:lnTo>
                  <a:pt x="8" y="281"/>
                </a:lnTo>
                <a:lnTo>
                  <a:pt x="4" y="301"/>
                </a:lnTo>
                <a:lnTo>
                  <a:pt x="1" y="322"/>
                </a:lnTo>
                <a:lnTo>
                  <a:pt x="0" y="342"/>
                </a:lnTo>
                <a:lnTo>
                  <a:pt x="0" y="363"/>
                </a:lnTo>
                <a:lnTo>
                  <a:pt x="3" y="383"/>
                </a:lnTo>
                <a:lnTo>
                  <a:pt x="8" y="404"/>
                </a:lnTo>
                <a:lnTo>
                  <a:pt x="15" y="425"/>
                </a:lnTo>
                <a:lnTo>
                  <a:pt x="15" y="425"/>
                </a:lnTo>
                <a:lnTo>
                  <a:pt x="24" y="443"/>
                </a:lnTo>
                <a:lnTo>
                  <a:pt x="35" y="461"/>
                </a:lnTo>
                <a:lnTo>
                  <a:pt x="47" y="478"/>
                </a:lnTo>
                <a:lnTo>
                  <a:pt x="61" y="493"/>
                </a:lnTo>
                <a:lnTo>
                  <a:pt x="76" y="507"/>
                </a:lnTo>
                <a:lnTo>
                  <a:pt x="93" y="519"/>
                </a:lnTo>
                <a:lnTo>
                  <a:pt x="110" y="530"/>
                </a:lnTo>
                <a:lnTo>
                  <a:pt x="130" y="540"/>
                </a:lnTo>
                <a:lnTo>
                  <a:pt x="130" y="540"/>
                </a:lnTo>
                <a:lnTo>
                  <a:pt x="150" y="546"/>
                </a:lnTo>
                <a:lnTo>
                  <a:pt x="170" y="551"/>
                </a:lnTo>
                <a:lnTo>
                  <a:pt x="191" y="555"/>
                </a:lnTo>
                <a:lnTo>
                  <a:pt x="211" y="556"/>
                </a:lnTo>
                <a:lnTo>
                  <a:pt x="211" y="556"/>
                </a:lnTo>
                <a:lnTo>
                  <a:pt x="227" y="555"/>
                </a:lnTo>
                <a:lnTo>
                  <a:pt x="243" y="554"/>
                </a:lnTo>
                <a:lnTo>
                  <a:pt x="259" y="550"/>
                </a:lnTo>
                <a:lnTo>
                  <a:pt x="274" y="546"/>
                </a:lnTo>
                <a:lnTo>
                  <a:pt x="274" y="546"/>
                </a:lnTo>
                <a:lnTo>
                  <a:pt x="301" y="586"/>
                </a:lnTo>
                <a:lnTo>
                  <a:pt x="327" y="621"/>
                </a:lnTo>
                <a:lnTo>
                  <a:pt x="353" y="654"/>
                </a:lnTo>
                <a:lnTo>
                  <a:pt x="379" y="683"/>
                </a:lnTo>
                <a:lnTo>
                  <a:pt x="379" y="683"/>
                </a:lnTo>
                <a:lnTo>
                  <a:pt x="382" y="690"/>
                </a:lnTo>
                <a:lnTo>
                  <a:pt x="386" y="695"/>
                </a:lnTo>
                <a:lnTo>
                  <a:pt x="386" y="695"/>
                </a:lnTo>
                <a:lnTo>
                  <a:pt x="393" y="703"/>
                </a:lnTo>
                <a:lnTo>
                  <a:pt x="398" y="710"/>
                </a:lnTo>
                <a:lnTo>
                  <a:pt x="402" y="718"/>
                </a:lnTo>
                <a:lnTo>
                  <a:pt x="406" y="726"/>
                </a:lnTo>
                <a:lnTo>
                  <a:pt x="410" y="735"/>
                </a:lnTo>
                <a:lnTo>
                  <a:pt x="412" y="744"/>
                </a:lnTo>
                <a:lnTo>
                  <a:pt x="413" y="753"/>
                </a:lnTo>
                <a:lnTo>
                  <a:pt x="414" y="763"/>
                </a:lnTo>
                <a:lnTo>
                  <a:pt x="414" y="763"/>
                </a:lnTo>
                <a:lnTo>
                  <a:pt x="413" y="772"/>
                </a:lnTo>
                <a:lnTo>
                  <a:pt x="412" y="782"/>
                </a:lnTo>
                <a:lnTo>
                  <a:pt x="410" y="791"/>
                </a:lnTo>
                <a:lnTo>
                  <a:pt x="406" y="799"/>
                </a:lnTo>
                <a:lnTo>
                  <a:pt x="402" y="808"/>
                </a:lnTo>
                <a:lnTo>
                  <a:pt x="398" y="816"/>
                </a:lnTo>
                <a:lnTo>
                  <a:pt x="393" y="824"/>
                </a:lnTo>
                <a:lnTo>
                  <a:pt x="386" y="830"/>
                </a:lnTo>
                <a:lnTo>
                  <a:pt x="386" y="830"/>
                </a:lnTo>
                <a:lnTo>
                  <a:pt x="379" y="837"/>
                </a:lnTo>
                <a:lnTo>
                  <a:pt x="371" y="842"/>
                </a:lnTo>
                <a:lnTo>
                  <a:pt x="364" y="847"/>
                </a:lnTo>
                <a:lnTo>
                  <a:pt x="355" y="851"/>
                </a:lnTo>
                <a:lnTo>
                  <a:pt x="346" y="854"/>
                </a:lnTo>
                <a:lnTo>
                  <a:pt x="337" y="856"/>
                </a:lnTo>
                <a:lnTo>
                  <a:pt x="328" y="858"/>
                </a:lnTo>
                <a:lnTo>
                  <a:pt x="318" y="858"/>
                </a:lnTo>
                <a:lnTo>
                  <a:pt x="318" y="858"/>
                </a:lnTo>
                <a:lnTo>
                  <a:pt x="306" y="859"/>
                </a:lnTo>
                <a:lnTo>
                  <a:pt x="293" y="861"/>
                </a:lnTo>
                <a:lnTo>
                  <a:pt x="281" y="865"/>
                </a:lnTo>
                <a:lnTo>
                  <a:pt x="269" y="869"/>
                </a:lnTo>
                <a:lnTo>
                  <a:pt x="257" y="874"/>
                </a:lnTo>
                <a:lnTo>
                  <a:pt x="248" y="880"/>
                </a:lnTo>
                <a:lnTo>
                  <a:pt x="237" y="887"/>
                </a:lnTo>
                <a:lnTo>
                  <a:pt x="228" y="896"/>
                </a:lnTo>
                <a:lnTo>
                  <a:pt x="220" y="904"/>
                </a:lnTo>
                <a:lnTo>
                  <a:pt x="212" y="915"/>
                </a:lnTo>
                <a:lnTo>
                  <a:pt x="207" y="925"/>
                </a:lnTo>
                <a:lnTo>
                  <a:pt x="202" y="937"/>
                </a:lnTo>
                <a:lnTo>
                  <a:pt x="197" y="948"/>
                </a:lnTo>
                <a:lnTo>
                  <a:pt x="194" y="960"/>
                </a:lnTo>
                <a:lnTo>
                  <a:pt x="192" y="973"/>
                </a:lnTo>
                <a:lnTo>
                  <a:pt x="191" y="986"/>
                </a:lnTo>
                <a:lnTo>
                  <a:pt x="191" y="986"/>
                </a:lnTo>
                <a:lnTo>
                  <a:pt x="192" y="992"/>
                </a:lnTo>
                <a:lnTo>
                  <a:pt x="194" y="998"/>
                </a:lnTo>
                <a:lnTo>
                  <a:pt x="196" y="1003"/>
                </a:lnTo>
                <a:lnTo>
                  <a:pt x="200" y="1008"/>
                </a:lnTo>
                <a:lnTo>
                  <a:pt x="205" y="1012"/>
                </a:lnTo>
                <a:lnTo>
                  <a:pt x="210" y="1015"/>
                </a:lnTo>
                <a:lnTo>
                  <a:pt x="217" y="1017"/>
                </a:lnTo>
                <a:lnTo>
                  <a:pt x="223" y="1017"/>
                </a:lnTo>
                <a:lnTo>
                  <a:pt x="795" y="1017"/>
                </a:lnTo>
                <a:lnTo>
                  <a:pt x="795" y="1017"/>
                </a:lnTo>
                <a:lnTo>
                  <a:pt x="801" y="1017"/>
                </a:lnTo>
                <a:lnTo>
                  <a:pt x="808" y="1015"/>
                </a:lnTo>
                <a:lnTo>
                  <a:pt x="813" y="1012"/>
                </a:lnTo>
                <a:lnTo>
                  <a:pt x="817" y="1008"/>
                </a:lnTo>
                <a:lnTo>
                  <a:pt x="822" y="1003"/>
                </a:lnTo>
                <a:lnTo>
                  <a:pt x="825" y="998"/>
                </a:lnTo>
                <a:lnTo>
                  <a:pt x="826" y="992"/>
                </a:lnTo>
                <a:lnTo>
                  <a:pt x="827" y="986"/>
                </a:lnTo>
                <a:lnTo>
                  <a:pt x="827" y="986"/>
                </a:lnTo>
                <a:lnTo>
                  <a:pt x="826" y="973"/>
                </a:lnTo>
                <a:lnTo>
                  <a:pt x="825" y="960"/>
                </a:lnTo>
                <a:lnTo>
                  <a:pt x="822" y="948"/>
                </a:lnTo>
                <a:lnTo>
                  <a:pt x="817" y="937"/>
                </a:lnTo>
                <a:lnTo>
                  <a:pt x="812" y="925"/>
                </a:lnTo>
                <a:lnTo>
                  <a:pt x="806" y="915"/>
                </a:lnTo>
                <a:lnTo>
                  <a:pt x="798" y="904"/>
                </a:lnTo>
                <a:lnTo>
                  <a:pt x="790" y="896"/>
                </a:lnTo>
                <a:lnTo>
                  <a:pt x="781" y="887"/>
                </a:lnTo>
                <a:lnTo>
                  <a:pt x="771" y="880"/>
                </a:lnTo>
                <a:lnTo>
                  <a:pt x="761" y="874"/>
                </a:lnTo>
                <a:lnTo>
                  <a:pt x="750" y="869"/>
                </a:lnTo>
                <a:lnTo>
                  <a:pt x="738" y="865"/>
                </a:lnTo>
                <a:lnTo>
                  <a:pt x="725" y="861"/>
                </a:lnTo>
                <a:lnTo>
                  <a:pt x="713" y="859"/>
                </a:lnTo>
                <a:lnTo>
                  <a:pt x="699" y="858"/>
                </a:lnTo>
                <a:lnTo>
                  <a:pt x="699" y="858"/>
                </a:lnTo>
                <a:lnTo>
                  <a:pt x="691" y="858"/>
                </a:lnTo>
                <a:lnTo>
                  <a:pt x="681" y="856"/>
                </a:lnTo>
                <a:lnTo>
                  <a:pt x="673" y="854"/>
                </a:lnTo>
                <a:lnTo>
                  <a:pt x="663" y="851"/>
                </a:lnTo>
                <a:lnTo>
                  <a:pt x="655" y="847"/>
                </a:lnTo>
                <a:lnTo>
                  <a:pt x="647" y="842"/>
                </a:lnTo>
                <a:lnTo>
                  <a:pt x="639" y="837"/>
                </a:lnTo>
                <a:lnTo>
                  <a:pt x="633" y="830"/>
                </a:lnTo>
                <a:lnTo>
                  <a:pt x="633" y="830"/>
                </a:lnTo>
                <a:lnTo>
                  <a:pt x="626" y="824"/>
                </a:lnTo>
                <a:lnTo>
                  <a:pt x="620" y="816"/>
                </a:lnTo>
                <a:lnTo>
                  <a:pt x="616" y="808"/>
                </a:lnTo>
                <a:lnTo>
                  <a:pt x="611" y="799"/>
                </a:lnTo>
                <a:lnTo>
                  <a:pt x="608" y="791"/>
                </a:lnTo>
                <a:lnTo>
                  <a:pt x="606" y="782"/>
                </a:lnTo>
                <a:lnTo>
                  <a:pt x="605" y="772"/>
                </a:lnTo>
                <a:lnTo>
                  <a:pt x="605" y="763"/>
                </a:lnTo>
                <a:lnTo>
                  <a:pt x="605" y="763"/>
                </a:lnTo>
                <a:lnTo>
                  <a:pt x="605" y="753"/>
                </a:lnTo>
                <a:lnTo>
                  <a:pt x="606" y="744"/>
                </a:lnTo>
                <a:lnTo>
                  <a:pt x="608" y="735"/>
                </a:lnTo>
                <a:lnTo>
                  <a:pt x="611" y="726"/>
                </a:lnTo>
                <a:lnTo>
                  <a:pt x="616" y="718"/>
                </a:lnTo>
                <a:lnTo>
                  <a:pt x="620" y="710"/>
                </a:lnTo>
                <a:lnTo>
                  <a:pt x="626" y="703"/>
                </a:lnTo>
                <a:lnTo>
                  <a:pt x="633" y="695"/>
                </a:lnTo>
                <a:lnTo>
                  <a:pt x="633" y="695"/>
                </a:lnTo>
                <a:lnTo>
                  <a:pt x="637" y="690"/>
                </a:lnTo>
                <a:lnTo>
                  <a:pt x="639" y="683"/>
                </a:lnTo>
                <a:lnTo>
                  <a:pt x="639" y="683"/>
                </a:lnTo>
                <a:lnTo>
                  <a:pt x="665" y="654"/>
                </a:lnTo>
                <a:lnTo>
                  <a:pt x="691" y="622"/>
                </a:lnTo>
                <a:lnTo>
                  <a:pt x="718" y="586"/>
                </a:lnTo>
                <a:lnTo>
                  <a:pt x="743" y="546"/>
                </a:lnTo>
                <a:lnTo>
                  <a:pt x="743" y="546"/>
                </a:lnTo>
                <a:lnTo>
                  <a:pt x="758" y="550"/>
                </a:lnTo>
                <a:lnTo>
                  <a:pt x="774" y="554"/>
                </a:lnTo>
                <a:lnTo>
                  <a:pt x="791" y="555"/>
                </a:lnTo>
                <a:lnTo>
                  <a:pt x="806" y="556"/>
                </a:lnTo>
                <a:lnTo>
                  <a:pt x="806" y="556"/>
                </a:lnTo>
                <a:lnTo>
                  <a:pt x="827" y="555"/>
                </a:lnTo>
                <a:lnTo>
                  <a:pt x="847" y="551"/>
                </a:lnTo>
                <a:lnTo>
                  <a:pt x="868" y="546"/>
                </a:lnTo>
                <a:lnTo>
                  <a:pt x="887" y="540"/>
                </a:lnTo>
                <a:lnTo>
                  <a:pt x="887" y="540"/>
                </a:lnTo>
                <a:lnTo>
                  <a:pt x="906" y="530"/>
                </a:lnTo>
                <a:lnTo>
                  <a:pt x="925" y="519"/>
                </a:lnTo>
                <a:lnTo>
                  <a:pt x="941" y="507"/>
                </a:lnTo>
                <a:lnTo>
                  <a:pt x="956" y="493"/>
                </a:lnTo>
                <a:lnTo>
                  <a:pt x="970" y="478"/>
                </a:lnTo>
                <a:lnTo>
                  <a:pt x="983" y="461"/>
                </a:lnTo>
                <a:lnTo>
                  <a:pt x="993" y="443"/>
                </a:lnTo>
                <a:lnTo>
                  <a:pt x="1002" y="425"/>
                </a:lnTo>
                <a:lnTo>
                  <a:pt x="1002" y="425"/>
                </a:lnTo>
                <a:lnTo>
                  <a:pt x="1009" y="404"/>
                </a:lnTo>
                <a:lnTo>
                  <a:pt x="1014" y="383"/>
                </a:lnTo>
                <a:lnTo>
                  <a:pt x="1017" y="363"/>
                </a:lnTo>
                <a:lnTo>
                  <a:pt x="1018" y="342"/>
                </a:lnTo>
                <a:lnTo>
                  <a:pt x="1017" y="322"/>
                </a:lnTo>
                <a:lnTo>
                  <a:pt x="1014" y="301"/>
                </a:lnTo>
                <a:lnTo>
                  <a:pt x="1008" y="281"/>
                </a:lnTo>
                <a:lnTo>
                  <a:pt x="1002" y="263"/>
                </a:lnTo>
                <a:lnTo>
                  <a:pt x="993" y="243"/>
                </a:lnTo>
                <a:lnTo>
                  <a:pt x="983" y="226"/>
                </a:lnTo>
                <a:lnTo>
                  <a:pt x="971" y="210"/>
                </a:lnTo>
                <a:lnTo>
                  <a:pt x="957" y="194"/>
                </a:lnTo>
                <a:lnTo>
                  <a:pt x="942" y="180"/>
                </a:lnTo>
                <a:lnTo>
                  <a:pt x="925" y="168"/>
                </a:lnTo>
                <a:lnTo>
                  <a:pt x="906" y="157"/>
                </a:lnTo>
                <a:lnTo>
                  <a:pt x="887" y="148"/>
                </a:lnTo>
                <a:lnTo>
                  <a:pt x="887" y="148"/>
                </a:lnTo>
                <a:close/>
                <a:moveTo>
                  <a:pt x="154" y="481"/>
                </a:moveTo>
                <a:lnTo>
                  <a:pt x="154" y="481"/>
                </a:lnTo>
                <a:lnTo>
                  <a:pt x="140" y="474"/>
                </a:lnTo>
                <a:lnTo>
                  <a:pt x="129" y="467"/>
                </a:lnTo>
                <a:lnTo>
                  <a:pt x="117" y="458"/>
                </a:lnTo>
                <a:lnTo>
                  <a:pt x="106" y="448"/>
                </a:lnTo>
                <a:lnTo>
                  <a:pt x="96" y="438"/>
                </a:lnTo>
                <a:lnTo>
                  <a:pt x="88" y="426"/>
                </a:lnTo>
                <a:lnTo>
                  <a:pt x="80" y="413"/>
                </a:lnTo>
                <a:lnTo>
                  <a:pt x="74" y="400"/>
                </a:lnTo>
                <a:lnTo>
                  <a:pt x="74" y="400"/>
                </a:lnTo>
                <a:lnTo>
                  <a:pt x="70" y="386"/>
                </a:lnTo>
                <a:lnTo>
                  <a:pt x="66" y="373"/>
                </a:lnTo>
                <a:lnTo>
                  <a:pt x="64" y="359"/>
                </a:lnTo>
                <a:lnTo>
                  <a:pt x="63" y="345"/>
                </a:lnTo>
                <a:lnTo>
                  <a:pt x="63" y="331"/>
                </a:lnTo>
                <a:lnTo>
                  <a:pt x="65" y="319"/>
                </a:lnTo>
                <a:lnTo>
                  <a:pt x="68" y="305"/>
                </a:lnTo>
                <a:lnTo>
                  <a:pt x="73" y="292"/>
                </a:lnTo>
                <a:lnTo>
                  <a:pt x="78" y="280"/>
                </a:lnTo>
                <a:lnTo>
                  <a:pt x="85" y="268"/>
                </a:lnTo>
                <a:lnTo>
                  <a:pt x="92" y="256"/>
                </a:lnTo>
                <a:lnTo>
                  <a:pt x="101" y="247"/>
                </a:lnTo>
                <a:lnTo>
                  <a:pt x="110" y="236"/>
                </a:lnTo>
                <a:lnTo>
                  <a:pt x="120" y="227"/>
                </a:lnTo>
                <a:lnTo>
                  <a:pt x="132" y="219"/>
                </a:lnTo>
                <a:lnTo>
                  <a:pt x="144" y="212"/>
                </a:lnTo>
                <a:lnTo>
                  <a:pt x="144" y="212"/>
                </a:lnTo>
                <a:lnTo>
                  <a:pt x="152" y="252"/>
                </a:lnTo>
                <a:lnTo>
                  <a:pt x="162" y="290"/>
                </a:lnTo>
                <a:lnTo>
                  <a:pt x="173" y="326"/>
                </a:lnTo>
                <a:lnTo>
                  <a:pt x="184" y="361"/>
                </a:lnTo>
                <a:lnTo>
                  <a:pt x="197" y="395"/>
                </a:lnTo>
                <a:lnTo>
                  <a:pt x="211" y="428"/>
                </a:lnTo>
                <a:lnTo>
                  <a:pt x="226" y="459"/>
                </a:lnTo>
                <a:lnTo>
                  <a:pt x="241" y="488"/>
                </a:lnTo>
                <a:lnTo>
                  <a:pt x="241" y="488"/>
                </a:lnTo>
                <a:lnTo>
                  <a:pt x="230" y="490"/>
                </a:lnTo>
                <a:lnTo>
                  <a:pt x="220" y="491"/>
                </a:lnTo>
                <a:lnTo>
                  <a:pt x="209" y="491"/>
                </a:lnTo>
                <a:lnTo>
                  <a:pt x="197" y="491"/>
                </a:lnTo>
                <a:lnTo>
                  <a:pt x="187" y="490"/>
                </a:lnTo>
                <a:lnTo>
                  <a:pt x="176" y="487"/>
                </a:lnTo>
                <a:lnTo>
                  <a:pt x="165" y="485"/>
                </a:lnTo>
                <a:lnTo>
                  <a:pt x="154" y="481"/>
                </a:lnTo>
                <a:lnTo>
                  <a:pt x="154" y="481"/>
                </a:lnTo>
                <a:close/>
                <a:moveTo>
                  <a:pt x="699" y="922"/>
                </a:moveTo>
                <a:lnTo>
                  <a:pt x="699" y="922"/>
                </a:lnTo>
                <a:lnTo>
                  <a:pt x="709" y="923"/>
                </a:lnTo>
                <a:lnTo>
                  <a:pt x="717" y="925"/>
                </a:lnTo>
                <a:lnTo>
                  <a:pt x="725" y="927"/>
                </a:lnTo>
                <a:lnTo>
                  <a:pt x="733" y="931"/>
                </a:lnTo>
                <a:lnTo>
                  <a:pt x="739" y="935"/>
                </a:lnTo>
                <a:lnTo>
                  <a:pt x="746" y="941"/>
                </a:lnTo>
                <a:lnTo>
                  <a:pt x="751" y="947"/>
                </a:lnTo>
                <a:lnTo>
                  <a:pt x="755" y="954"/>
                </a:lnTo>
                <a:lnTo>
                  <a:pt x="263" y="954"/>
                </a:lnTo>
                <a:lnTo>
                  <a:pt x="263" y="954"/>
                </a:lnTo>
                <a:lnTo>
                  <a:pt x="268" y="947"/>
                </a:lnTo>
                <a:lnTo>
                  <a:pt x="273" y="941"/>
                </a:lnTo>
                <a:lnTo>
                  <a:pt x="279" y="935"/>
                </a:lnTo>
                <a:lnTo>
                  <a:pt x="286" y="931"/>
                </a:lnTo>
                <a:lnTo>
                  <a:pt x="294" y="927"/>
                </a:lnTo>
                <a:lnTo>
                  <a:pt x="301" y="925"/>
                </a:lnTo>
                <a:lnTo>
                  <a:pt x="310" y="923"/>
                </a:lnTo>
                <a:lnTo>
                  <a:pt x="318" y="922"/>
                </a:lnTo>
                <a:lnTo>
                  <a:pt x="318" y="922"/>
                </a:lnTo>
                <a:lnTo>
                  <a:pt x="333" y="922"/>
                </a:lnTo>
                <a:lnTo>
                  <a:pt x="350" y="919"/>
                </a:lnTo>
                <a:lnTo>
                  <a:pt x="365" y="915"/>
                </a:lnTo>
                <a:lnTo>
                  <a:pt x="380" y="910"/>
                </a:lnTo>
                <a:lnTo>
                  <a:pt x="394" y="903"/>
                </a:lnTo>
                <a:lnTo>
                  <a:pt x="406" y="896"/>
                </a:lnTo>
                <a:lnTo>
                  <a:pt x="419" y="886"/>
                </a:lnTo>
                <a:lnTo>
                  <a:pt x="431" y="875"/>
                </a:lnTo>
                <a:lnTo>
                  <a:pt x="431" y="875"/>
                </a:lnTo>
                <a:lnTo>
                  <a:pt x="440" y="865"/>
                </a:lnTo>
                <a:lnTo>
                  <a:pt x="448" y="854"/>
                </a:lnTo>
                <a:lnTo>
                  <a:pt x="456" y="842"/>
                </a:lnTo>
                <a:lnTo>
                  <a:pt x="462" y="830"/>
                </a:lnTo>
                <a:lnTo>
                  <a:pt x="468" y="817"/>
                </a:lnTo>
                <a:lnTo>
                  <a:pt x="471" y="805"/>
                </a:lnTo>
                <a:lnTo>
                  <a:pt x="474" y="792"/>
                </a:lnTo>
                <a:lnTo>
                  <a:pt x="476" y="778"/>
                </a:lnTo>
                <a:lnTo>
                  <a:pt x="476" y="778"/>
                </a:lnTo>
                <a:lnTo>
                  <a:pt x="490" y="788"/>
                </a:lnTo>
                <a:lnTo>
                  <a:pt x="490" y="788"/>
                </a:lnTo>
                <a:lnTo>
                  <a:pt x="494" y="792"/>
                </a:lnTo>
                <a:lnTo>
                  <a:pt x="500" y="793"/>
                </a:lnTo>
                <a:lnTo>
                  <a:pt x="504" y="795"/>
                </a:lnTo>
                <a:lnTo>
                  <a:pt x="509" y="795"/>
                </a:lnTo>
                <a:lnTo>
                  <a:pt x="509" y="795"/>
                </a:lnTo>
                <a:lnTo>
                  <a:pt x="514" y="795"/>
                </a:lnTo>
                <a:lnTo>
                  <a:pt x="519" y="793"/>
                </a:lnTo>
                <a:lnTo>
                  <a:pt x="523" y="792"/>
                </a:lnTo>
                <a:lnTo>
                  <a:pt x="528" y="788"/>
                </a:lnTo>
                <a:lnTo>
                  <a:pt x="528" y="788"/>
                </a:lnTo>
                <a:lnTo>
                  <a:pt x="543" y="778"/>
                </a:lnTo>
                <a:lnTo>
                  <a:pt x="543" y="778"/>
                </a:lnTo>
                <a:lnTo>
                  <a:pt x="544" y="792"/>
                </a:lnTo>
                <a:lnTo>
                  <a:pt x="547" y="805"/>
                </a:lnTo>
                <a:lnTo>
                  <a:pt x="551" y="817"/>
                </a:lnTo>
                <a:lnTo>
                  <a:pt x="557" y="830"/>
                </a:lnTo>
                <a:lnTo>
                  <a:pt x="562" y="842"/>
                </a:lnTo>
                <a:lnTo>
                  <a:pt x="570" y="854"/>
                </a:lnTo>
                <a:lnTo>
                  <a:pt x="578" y="865"/>
                </a:lnTo>
                <a:lnTo>
                  <a:pt x="588" y="875"/>
                </a:lnTo>
                <a:lnTo>
                  <a:pt x="588" y="875"/>
                </a:lnTo>
                <a:lnTo>
                  <a:pt x="600" y="886"/>
                </a:lnTo>
                <a:lnTo>
                  <a:pt x="611" y="896"/>
                </a:lnTo>
                <a:lnTo>
                  <a:pt x="625" y="903"/>
                </a:lnTo>
                <a:lnTo>
                  <a:pt x="639" y="910"/>
                </a:lnTo>
                <a:lnTo>
                  <a:pt x="653" y="915"/>
                </a:lnTo>
                <a:lnTo>
                  <a:pt x="668" y="919"/>
                </a:lnTo>
                <a:lnTo>
                  <a:pt x="684" y="922"/>
                </a:lnTo>
                <a:lnTo>
                  <a:pt x="699" y="922"/>
                </a:lnTo>
                <a:lnTo>
                  <a:pt x="699" y="922"/>
                </a:lnTo>
                <a:close/>
                <a:moveTo>
                  <a:pt x="509" y="722"/>
                </a:moveTo>
                <a:lnTo>
                  <a:pt x="509" y="722"/>
                </a:lnTo>
                <a:lnTo>
                  <a:pt x="494" y="709"/>
                </a:lnTo>
                <a:lnTo>
                  <a:pt x="476" y="692"/>
                </a:lnTo>
                <a:lnTo>
                  <a:pt x="456" y="672"/>
                </a:lnTo>
                <a:lnTo>
                  <a:pt x="432" y="647"/>
                </a:lnTo>
                <a:lnTo>
                  <a:pt x="408" y="618"/>
                </a:lnTo>
                <a:lnTo>
                  <a:pt x="382" y="586"/>
                </a:lnTo>
                <a:lnTo>
                  <a:pt x="355" y="550"/>
                </a:lnTo>
                <a:lnTo>
                  <a:pt x="329" y="511"/>
                </a:lnTo>
                <a:lnTo>
                  <a:pt x="316" y="489"/>
                </a:lnTo>
                <a:lnTo>
                  <a:pt x="303" y="467"/>
                </a:lnTo>
                <a:lnTo>
                  <a:pt x="292" y="444"/>
                </a:lnTo>
                <a:lnTo>
                  <a:pt x="280" y="420"/>
                </a:lnTo>
                <a:lnTo>
                  <a:pt x="268" y="395"/>
                </a:lnTo>
                <a:lnTo>
                  <a:pt x="257" y="369"/>
                </a:lnTo>
                <a:lnTo>
                  <a:pt x="247" y="342"/>
                </a:lnTo>
                <a:lnTo>
                  <a:pt x="237" y="315"/>
                </a:lnTo>
                <a:lnTo>
                  <a:pt x="228" y="286"/>
                </a:lnTo>
                <a:lnTo>
                  <a:pt x="220" y="257"/>
                </a:lnTo>
                <a:lnTo>
                  <a:pt x="212" y="227"/>
                </a:lnTo>
                <a:lnTo>
                  <a:pt x="206" y="196"/>
                </a:lnTo>
                <a:lnTo>
                  <a:pt x="200" y="164"/>
                </a:lnTo>
                <a:lnTo>
                  <a:pt x="196" y="132"/>
                </a:lnTo>
                <a:lnTo>
                  <a:pt x="193" y="98"/>
                </a:lnTo>
                <a:lnTo>
                  <a:pt x="192" y="63"/>
                </a:lnTo>
                <a:lnTo>
                  <a:pt x="827" y="63"/>
                </a:lnTo>
                <a:lnTo>
                  <a:pt x="827" y="63"/>
                </a:lnTo>
                <a:lnTo>
                  <a:pt x="825" y="98"/>
                </a:lnTo>
                <a:lnTo>
                  <a:pt x="822" y="132"/>
                </a:lnTo>
                <a:lnTo>
                  <a:pt x="817" y="164"/>
                </a:lnTo>
                <a:lnTo>
                  <a:pt x="812" y="196"/>
                </a:lnTo>
                <a:lnTo>
                  <a:pt x="806" y="227"/>
                </a:lnTo>
                <a:lnTo>
                  <a:pt x="798" y="257"/>
                </a:lnTo>
                <a:lnTo>
                  <a:pt x="791" y="286"/>
                </a:lnTo>
                <a:lnTo>
                  <a:pt x="781" y="315"/>
                </a:lnTo>
                <a:lnTo>
                  <a:pt x="771" y="342"/>
                </a:lnTo>
                <a:lnTo>
                  <a:pt x="762" y="369"/>
                </a:lnTo>
                <a:lnTo>
                  <a:pt x="750" y="395"/>
                </a:lnTo>
                <a:lnTo>
                  <a:pt x="739" y="420"/>
                </a:lnTo>
                <a:lnTo>
                  <a:pt x="726" y="444"/>
                </a:lnTo>
                <a:lnTo>
                  <a:pt x="714" y="467"/>
                </a:lnTo>
                <a:lnTo>
                  <a:pt x="702" y="489"/>
                </a:lnTo>
                <a:lnTo>
                  <a:pt x="689" y="511"/>
                </a:lnTo>
                <a:lnTo>
                  <a:pt x="663" y="550"/>
                </a:lnTo>
                <a:lnTo>
                  <a:pt x="636" y="586"/>
                </a:lnTo>
                <a:lnTo>
                  <a:pt x="610" y="618"/>
                </a:lnTo>
                <a:lnTo>
                  <a:pt x="586" y="647"/>
                </a:lnTo>
                <a:lnTo>
                  <a:pt x="563" y="672"/>
                </a:lnTo>
                <a:lnTo>
                  <a:pt x="542" y="692"/>
                </a:lnTo>
                <a:lnTo>
                  <a:pt x="523" y="709"/>
                </a:lnTo>
                <a:lnTo>
                  <a:pt x="509" y="722"/>
                </a:lnTo>
                <a:lnTo>
                  <a:pt x="509" y="722"/>
                </a:lnTo>
                <a:close/>
                <a:moveTo>
                  <a:pt x="943" y="400"/>
                </a:moveTo>
                <a:lnTo>
                  <a:pt x="943" y="400"/>
                </a:lnTo>
                <a:lnTo>
                  <a:pt x="936" y="413"/>
                </a:lnTo>
                <a:lnTo>
                  <a:pt x="929" y="426"/>
                </a:lnTo>
                <a:lnTo>
                  <a:pt x="920" y="438"/>
                </a:lnTo>
                <a:lnTo>
                  <a:pt x="911" y="448"/>
                </a:lnTo>
                <a:lnTo>
                  <a:pt x="900" y="458"/>
                </a:lnTo>
                <a:lnTo>
                  <a:pt x="889" y="467"/>
                </a:lnTo>
                <a:lnTo>
                  <a:pt x="876" y="474"/>
                </a:lnTo>
                <a:lnTo>
                  <a:pt x="864" y="481"/>
                </a:lnTo>
                <a:lnTo>
                  <a:pt x="864" y="481"/>
                </a:lnTo>
                <a:lnTo>
                  <a:pt x="853" y="485"/>
                </a:lnTo>
                <a:lnTo>
                  <a:pt x="842" y="487"/>
                </a:lnTo>
                <a:lnTo>
                  <a:pt x="831" y="490"/>
                </a:lnTo>
                <a:lnTo>
                  <a:pt x="821" y="491"/>
                </a:lnTo>
                <a:lnTo>
                  <a:pt x="809" y="491"/>
                </a:lnTo>
                <a:lnTo>
                  <a:pt x="798" y="491"/>
                </a:lnTo>
                <a:lnTo>
                  <a:pt x="787" y="490"/>
                </a:lnTo>
                <a:lnTo>
                  <a:pt x="777" y="489"/>
                </a:lnTo>
                <a:lnTo>
                  <a:pt x="777" y="489"/>
                </a:lnTo>
                <a:lnTo>
                  <a:pt x="792" y="459"/>
                </a:lnTo>
                <a:lnTo>
                  <a:pt x="807" y="428"/>
                </a:lnTo>
                <a:lnTo>
                  <a:pt x="821" y="396"/>
                </a:lnTo>
                <a:lnTo>
                  <a:pt x="833" y="361"/>
                </a:lnTo>
                <a:lnTo>
                  <a:pt x="845" y="326"/>
                </a:lnTo>
                <a:lnTo>
                  <a:pt x="856" y="290"/>
                </a:lnTo>
                <a:lnTo>
                  <a:pt x="866" y="252"/>
                </a:lnTo>
                <a:lnTo>
                  <a:pt x="874" y="212"/>
                </a:lnTo>
                <a:lnTo>
                  <a:pt x="874" y="212"/>
                </a:lnTo>
                <a:lnTo>
                  <a:pt x="886" y="220"/>
                </a:lnTo>
                <a:lnTo>
                  <a:pt x="898" y="227"/>
                </a:lnTo>
                <a:lnTo>
                  <a:pt x="908" y="237"/>
                </a:lnTo>
                <a:lnTo>
                  <a:pt x="917" y="247"/>
                </a:lnTo>
                <a:lnTo>
                  <a:pt x="926" y="257"/>
                </a:lnTo>
                <a:lnTo>
                  <a:pt x="933" y="268"/>
                </a:lnTo>
                <a:lnTo>
                  <a:pt x="940" y="280"/>
                </a:lnTo>
                <a:lnTo>
                  <a:pt x="945" y="293"/>
                </a:lnTo>
                <a:lnTo>
                  <a:pt x="949" y="306"/>
                </a:lnTo>
                <a:lnTo>
                  <a:pt x="952" y="319"/>
                </a:lnTo>
                <a:lnTo>
                  <a:pt x="954" y="332"/>
                </a:lnTo>
                <a:lnTo>
                  <a:pt x="955" y="345"/>
                </a:lnTo>
                <a:lnTo>
                  <a:pt x="954" y="359"/>
                </a:lnTo>
                <a:lnTo>
                  <a:pt x="952" y="373"/>
                </a:lnTo>
                <a:lnTo>
                  <a:pt x="948" y="386"/>
                </a:lnTo>
                <a:lnTo>
                  <a:pt x="943" y="400"/>
                </a:lnTo>
                <a:lnTo>
                  <a:pt x="943" y="40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6983943" y="2383832"/>
            <a:ext cx="3529125" cy="900246"/>
            <a:chOff x="6983943" y="2383832"/>
            <a:chExt cx="3529125" cy="900246"/>
          </a:xfrm>
        </p:grpSpPr>
        <p:sp>
          <p:nvSpPr>
            <p:cNvPr id="57" name="矩形 56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  <p:cNvSpPr/>
            <p:nvPr/>
          </p:nvSpPr>
          <p:spPr>
            <a:xfrm>
              <a:off x="7560318" y="2383832"/>
              <a:ext cx="2952750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  <a:buClr>
                  <a:srgbClr val="5ABEAA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我们需要不断的拓展测试的深度和广度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8" name="矩形 57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  <p:cNvSpPr/>
            <p:nvPr/>
          </p:nvSpPr>
          <p:spPr>
            <a:xfrm>
              <a:off x="6983943" y="2427587"/>
              <a:ext cx="6058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02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6983944" y="3526085"/>
            <a:ext cx="3529124" cy="561558"/>
            <a:chOff x="6983944" y="3526085"/>
            <a:chExt cx="3529124" cy="561558"/>
          </a:xfrm>
        </p:grpSpPr>
        <p:sp>
          <p:nvSpPr>
            <p:cNvPr id="61" name="矩形 60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  <p:cNvSpPr/>
            <p:nvPr/>
          </p:nvSpPr>
          <p:spPr>
            <a:xfrm>
              <a:off x="7560318" y="3526085"/>
              <a:ext cx="2952750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  <a:buClr>
                  <a:srgbClr val="5ABEAA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一专多能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2" name="矩形 61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  <p:cNvSpPr/>
            <p:nvPr/>
          </p:nvSpPr>
          <p:spPr>
            <a:xfrm>
              <a:off x="6983944" y="3564423"/>
              <a:ext cx="6058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04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1578584" y="3562661"/>
            <a:ext cx="3530634" cy="1315745"/>
            <a:chOff x="1578584" y="3562661"/>
            <a:chExt cx="3530634" cy="1315745"/>
          </a:xfrm>
        </p:grpSpPr>
        <p:sp>
          <p:nvSpPr>
            <p:cNvPr id="65" name="矩形 64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  <p:cNvSpPr/>
            <p:nvPr/>
          </p:nvSpPr>
          <p:spPr>
            <a:xfrm>
              <a:off x="1578584" y="3562661"/>
              <a:ext cx="2952750" cy="1315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  <a:buClr>
                  <a:srgbClr val="5ABEAA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技能仅仅决定我们有做事情的可能性，而态度则决定我们能不能做成事情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6" name="矩形 65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  <p:cNvSpPr/>
            <p:nvPr/>
          </p:nvSpPr>
          <p:spPr>
            <a:xfrm>
              <a:off x="4503413" y="3600999"/>
              <a:ext cx="6058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03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578584" y="2420408"/>
            <a:ext cx="3530634" cy="900246"/>
            <a:chOff x="1578584" y="2420408"/>
            <a:chExt cx="3530634" cy="900246"/>
          </a:xfrm>
        </p:grpSpPr>
        <p:sp>
          <p:nvSpPr>
            <p:cNvPr id="69" name="矩形 68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  <p:cNvSpPr/>
            <p:nvPr/>
          </p:nvSpPr>
          <p:spPr>
            <a:xfrm>
              <a:off x="1578584" y="2420408"/>
              <a:ext cx="2952750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  <a:buClr>
                  <a:srgbClr val="5ABEAA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永远记住一点，测试不仅仅是找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bug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0" name="矩形 69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  <p:cNvSpPr/>
            <p:nvPr/>
          </p:nvSpPr>
          <p:spPr>
            <a:xfrm>
              <a:off x="4503413" y="2464163"/>
              <a:ext cx="6058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01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23" name="Rectangle 13"/>
          <p:cNvSpPr/>
          <p:nvPr/>
        </p:nvSpPr>
        <p:spPr bwMode="auto">
          <a:xfrm>
            <a:off x="3495675" y="294079"/>
            <a:ext cx="520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itchFamily="34" charset="0"/>
              </a:rPr>
              <a:t>全栈式测试工程师</a:t>
            </a:r>
            <a:endParaRPr lang="id-ID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2" name="e7d195523061f1c0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e7d195523061f1c01ef2b70529884c179423570dbaad84926380ABC1F97BAEF0C8FC051856578EAB7874501A1FFE158C4981707381814BCC4D9A8E3554438DEE4FBCF5A5B4D2A8B0989AB57E8BAC65EBD40E762BED6E0A5C12A373A5BA032F5002D6502D1359B045FB2DF5CCC204EFCC4A84BF556E1EA5D8F1912FFA1224971540DD5966472C9754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95070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heel spokes="1"/>
      </p:transition>
    </mc:Choice>
    <mc:Fallback>
      <p:transition xmlns:p14="http://schemas.microsoft.com/office/powerpoint/2010/main" spd="slow">
        <p:wheel spokes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SpPr txBox="1"/>
          <p:nvPr/>
        </p:nvSpPr>
        <p:spPr>
          <a:xfrm>
            <a:off x="5388114" y="1313385"/>
            <a:ext cx="1415772" cy="32548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icrosoft JhengHei UI Light" panose="020B0304030504040204" pitchFamily="34" charset="-120"/>
              </a:rPr>
              <a:t>感谢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6" name="文本框 5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SpPr txBox="1"/>
          <p:nvPr/>
        </p:nvSpPr>
        <p:spPr>
          <a:xfrm>
            <a:off x="4533901" y="2544215"/>
            <a:ext cx="3124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icrosoft JhengHei UI Light" panose="020B0304030504040204" pitchFamily="34" charset="-120"/>
              </a:rPr>
              <a:t>不忘初心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grpSp>
        <p:nvGrpSpPr>
          <p:cNvPr id="31" name="组合 30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<p:cNvGrpSpPr/>
          <p:nvPr/>
        </p:nvGrpSpPr>
        <p:grpSpPr>
          <a:xfrm>
            <a:off x="1874520" y="4014080"/>
            <a:ext cx="2230310" cy="660789"/>
            <a:chOff x="-522750" y="3156243"/>
            <a:chExt cx="3926545" cy="1163344"/>
          </a:xfrm>
        </p:grpSpPr>
        <p:sp>
          <p:nvSpPr>
            <p:cNvPr id="11" name="弧形 10"/>
            <p:cNvSpPr/>
            <p:nvPr/>
          </p:nvSpPr>
          <p:spPr>
            <a:xfrm>
              <a:off x="3016738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弧形 11"/>
            <p:cNvSpPr/>
            <p:nvPr/>
          </p:nvSpPr>
          <p:spPr>
            <a:xfrm>
              <a:off x="2951138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>
              <a:off x="2823210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-522750" y="3156243"/>
              <a:ext cx="373301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46540" y="3542005"/>
              <a:ext cx="17314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弧形 19"/>
            <p:cNvSpPr/>
            <p:nvPr/>
          </p:nvSpPr>
          <p:spPr>
            <a:xfrm flipH="1">
              <a:off x="1271570" y="3545474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 flipH="1">
              <a:off x="1399498" y="3545474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endCxn id="24" idx="0"/>
            </p:cNvCxnSpPr>
            <p:nvPr/>
          </p:nvCxnSpPr>
          <p:spPr>
            <a:xfrm>
              <a:off x="1446540" y="3932530"/>
              <a:ext cx="17314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>
              <a:off x="2984479" y="3932530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弧形 24"/>
            <p:cNvSpPr/>
            <p:nvPr/>
          </p:nvSpPr>
          <p:spPr>
            <a:xfrm>
              <a:off x="2856551" y="3932530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298066" y="4318293"/>
              <a:ext cx="87994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<p:cNvGrpSpPr/>
          <p:nvPr/>
        </p:nvGrpSpPr>
        <p:grpSpPr>
          <a:xfrm>
            <a:off x="8180899" y="1983685"/>
            <a:ext cx="1028507" cy="561154"/>
            <a:chOff x="1271570" y="3156243"/>
            <a:chExt cx="2132225" cy="1163344"/>
          </a:xfrm>
        </p:grpSpPr>
        <p:sp>
          <p:nvSpPr>
            <p:cNvPr id="33" name="弧形 32"/>
            <p:cNvSpPr/>
            <p:nvPr/>
          </p:nvSpPr>
          <p:spPr>
            <a:xfrm>
              <a:off x="3016738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弧形 33"/>
            <p:cNvSpPr/>
            <p:nvPr/>
          </p:nvSpPr>
          <p:spPr>
            <a:xfrm>
              <a:off x="2951138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弧形 34"/>
            <p:cNvSpPr/>
            <p:nvPr/>
          </p:nvSpPr>
          <p:spPr>
            <a:xfrm>
              <a:off x="2823210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920240" y="3156243"/>
              <a:ext cx="129002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446540" y="3542005"/>
              <a:ext cx="173146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弧形 37"/>
            <p:cNvSpPr/>
            <p:nvPr/>
          </p:nvSpPr>
          <p:spPr>
            <a:xfrm flipH="1">
              <a:off x="1271570" y="3545474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/>
            <p:cNvSpPr/>
            <p:nvPr/>
          </p:nvSpPr>
          <p:spPr>
            <a:xfrm flipH="1">
              <a:off x="1399498" y="3545474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endCxn id="41" idx="0"/>
            </p:cNvCxnSpPr>
            <p:nvPr/>
          </p:nvCxnSpPr>
          <p:spPr>
            <a:xfrm>
              <a:off x="1446540" y="3932530"/>
              <a:ext cx="173146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弧形 40"/>
            <p:cNvSpPr/>
            <p:nvPr/>
          </p:nvSpPr>
          <p:spPr>
            <a:xfrm>
              <a:off x="2984479" y="3932530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弧形 41"/>
            <p:cNvSpPr/>
            <p:nvPr/>
          </p:nvSpPr>
          <p:spPr>
            <a:xfrm>
              <a:off x="2856551" y="3932530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699411" y="4318293"/>
              <a:ext cx="14785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任意多边形 49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<p:cNvSpPr/>
          <p:nvPr/>
        </p:nvSpPr>
        <p:spPr>
          <a:xfrm>
            <a:off x="5074920" y="994410"/>
            <a:ext cx="2045970" cy="1337310"/>
          </a:xfrm>
          <a:custGeom>
            <a:avLst/>
            <a:gdLst>
              <a:gd name="connsiteX0" fmla="*/ 0 w 2045970"/>
              <a:gd name="connsiteY0" fmla="*/ 1303020 h 1337310"/>
              <a:gd name="connsiteX1" fmla="*/ 0 w 2045970"/>
              <a:gd name="connsiteY1" fmla="*/ 0 h 1337310"/>
              <a:gd name="connsiteX2" fmla="*/ 2045970 w 2045970"/>
              <a:gd name="connsiteY2" fmla="*/ 0 h 1337310"/>
              <a:gd name="connsiteX3" fmla="*/ 2045970 w 2045970"/>
              <a:gd name="connsiteY3" fmla="*/ 1337310 h 133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970" h="1337310">
                <a:moveTo>
                  <a:pt x="0" y="1303020"/>
                </a:moveTo>
                <a:lnTo>
                  <a:pt x="0" y="0"/>
                </a:lnTo>
                <a:lnTo>
                  <a:pt x="2045970" y="0"/>
                </a:lnTo>
                <a:lnTo>
                  <a:pt x="2045970" y="133731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<p:cNvSpPr/>
          <p:nvPr/>
        </p:nvSpPr>
        <p:spPr>
          <a:xfrm flipV="1">
            <a:off x="5073015" y="3415449"/>
            <a:ext cx="2045970" cy="1337310"/>
          </a:xfrm>
          <a:custGeom>
            <a:avLst/>
            <a:gdLst>
              <a:gd name="connsiteX0" fmla="*/ 0 w 2045970"/>
              <a:gd name="connsiteY0" fmla="*/ 1303020 h 1337310"/>
              <a:gd name="connsiteX1" fmla="*/ 0 w 2045970"/>
              <a:gd name="connsiteY1" fmla="*/ 0 h 1337310"/>
              <a:gd name="connsiteX2" fmla="*/ 2045970 w 2045970"/>
              <a:gd name="connsiteY2" fmla="*/ 0 h 1337310"/>
              <a:gd name="connsiteX3" fmla="*/ 2045970 w 2045970"/>
              <a:gd name="connsiteY3" fmla="*/ 1337310 h 133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970" h="1337310">
                <a:moveTo>
                  <a:pt x="0" y="1303020"/>
                </a:moveTo>
                <a:lnTo>
                  <a:pt x="0" y="0"/>
                </a:lnTo>
                <a:lnTo>
                  <a:pt x="2045970" y="0"/>
                </a:lnTo>
                <a:lnTo>
                  <a:pt x="2045970" y="133731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e7d195523061f1c0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e7d195523061f1c01ef2b70529884c179423570dbaad84926380ABC1F97BAEF0C8FC051856578EAB7874501A1FFE158C4981707381814BCC4D9A8E3554438DEE4FBCF5A5B4D2A8B0989AB57E8BAC65EB799A5595AE534AD8FBF2857A505B120E70C58E939BD5D02C2FCB02FD1BC321B096BD51045EAD03955D516D376D553D4D67782A28E123E4D8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799466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SpPr txBox="1"/>
          <p:nvPr/>
        </p:nvSpPr>
        <p:spPr>
          <a:xfrm>
            <a:off x="3630932" y="3098953"/>
            <a:ext cx="493013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常见手游项目的几个阶段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e7d195523061f1c0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e7d195523061f1c01ef2b70529884c179423570dbaad84926380ABC1F97BAEF0C8FC051856578EAB7874501A1FFE158C4981707381814BCC4D9A8E3554438DEE4FBCF5A5B4D2A8B0989AB57E8BAC65EBD40E762BED6E0A5C12A373A5BA032F5002D6502D1359B045FB2DF5CCC204EFCC4A84BF556E1EA5D8F1912FFA1224971540DD5966472C9754</a:t>
            </a:r>
            <a:endParaRPr lang="zh-CN" altLang="en-US" sz="100"/>
          </a:p>
        </p:txBody>
      </p:sp>
      <p:sp>
        <p:nvSpPr>
          <p:cNvPr id="13" name="文本框 12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SpPr txBox="1"/>
          <p:nvPr/>
        </p:nvSpPr>
        <p:spPr>
          <a:xfrm>
            <a:off x="5467710" y="1304437"/>
            <a:ext cx="861774" cy="1553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crosoft JhengHei UI Light" panose="020B0304030504040204" pitchFamily="34" charset="-120"/>
              </a:rPr>
              <a:t>零一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14" name="文本框 13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SpPr txBox="1"/>
          <p:nvPr/>
        </p:nvSpPr>
        <p:spPr>
          <a:xfrm>
            <a:off x="5152943" y="1950464"/>
            <a:ext cx="149131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Kartika" panose="02020503030404060203" pitchFamily="18" charset="0"/>
              </a:rPr>
              <a:t>PART ONE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grpSp>
        <p:nvGrpSpPr>
          <p:cNvPr id="27" name="组合 26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<p:cNvGrpSpPr/>
          <p:nvPr/>
        </p:nvGrpSpPr>
        <p:grpSpPr>
          <a:xfrm>
            <a:off x="2919635" y="3648453"/>
            <a:ext cx="852265" cy="345874"/>
            <a:chOff x="537210" y="3156243"/>
            <a:chExt cx="2866585" cy="1163344"/>
          </a:xfrm>
        </p:grpSpPr>
        <p:sp>
          <p:nvSpPr>
            <p:cNvPr id="28" name="弧形 27"/>
            <p:cNvSpPr/>
            <p:nvPr/>
          </p:nvSpPr>
          <p:spPr>
            <a:xfrm>
              <a:off x="3016738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弧形 28"/>
            <p:cNvSpPr/>
            <p:nvPr/>
          </p:nvSpPr>
          <p:spPr>
            <a:xfrm>
              <a:off x="2951138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弧形 29"/>
            <p:cNvSpPr/>
            <p:nvPr/>
          </p:nvSpPr>
          <p:spPr>
            <a:xfrm>
              <a:off x="2823210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537210" y="3156243"/>
              <a:ext cx="267305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446540" y="3542005"/>
              <a:ext cx="17314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弧形 32"/>
            <p:cNvSpPr/>
            <p:nvPr/>
          </p:nvSpPr>
          <p:spPr>
            <a:xfrm flipH="1">
              <a:off x="1271570" y="3545474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 flipH="1">
              <a:off x="1399498" y="3545474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5" name="直接连接符 34"/>
            <p:cNvCxnSpPr>
              <a:endCxn id="36" idx="0"/>
            </p:cNvCxnSpPr>
            <p:nvPr/>
          </p:nvCxnSpPr>
          <p:spPr>
            <a:xfrm>
              <a:off x="1446540" y="3932530"/>
              <a:ext cx="17314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弧形 35"/>
            <p:cNvSpPr/>
            <p:nvPr/>
          </p:nvSpPr>
          <p:spPr>
            <a:xfrm>
              <a:off x="2984479" y="3932530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2856551" y="3932530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2298066" y="4318293"/>
              <a:ext cx="87994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<p:cNvGrpSpPr/>
          <p:nvPr/>
        </p:nvGrpSpPr>
        <p:grpSpPr>
          <a:xfrm>
            <a:off x="5433420" y="1159644"/>
            <a:ext cx="1221913" cy="1802299"/>
            <a:chOff x="1940775" y="2308489"/>
            <a:chExt cx="1221913" cy="1802299"/>
          </a:xfrm>
        </p:grpSpPr>
        <p:grpSp>
          <p:nvGrpSpPr>
            <p:cNvPr id="42" name="组合 41"/>
            <p:cNvGrpSpPr/>
            <p:nvPr/>
          </p:nvGrpSpPr>
          <p:grpSpPr>
            <a:xfrm flipH="1">
              <a:off x="1940775" y="2308489"/>
              <a:ext cx="960854" cy="1802299"/>
              <a:chOff x="5048654" y="994410"/>
              <a:chExt cx="2047875" cy="3758349"/>
            </a:xfrm>
          </p:grpSpPr>
          <p:sp>
            <p:nvSpPr>
              <p:cNvPr id="43" name="任意多边形 42"/>
              <p:cNvSpPr/>
              <p:nvPr/>
            </p:nvSpPr>
            <p:spPr>
              <a:xfrm>
                <a:off x="5050559" y="994410"/>
                <a:ext cx="2045970" cy="1337310"/>
              </a:xfrm>
              <a:custGeom>
                <a:avLst/>
                <a:gdLst>
                  <a:gd name="connsiteX0" fmla="*/ 0 w 2045970"/>
                  <a:gd name="connsiteY0" fmla="*/ 1303020 h 1337310"/>
                  <a:gd name="connsiteX1" fmla="*/ 0 w 2045970"/>
                  <a:gd name="connsiteY1" fmla="*/ 0 h 1337310"/>
                  <a:gd name="connsiteX2" fmla="*/ 2045970 w 2045970"/>
                  <a:gd name="connsiteY2" fmla="*/ 0 h 1337310"/>
                  <a:gd name="connsiteX3" fmla="*/ 2045970 w 2045970"/>
                  <a:gd name="connsiteY3" fmla="*/ 1337310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5970" h="1337310">
                    <a:moveTo>
                      <a:pt x="0" y="1303020"/>
                    </a:moveTo>
                    <a:lnTo>
                      <a:pt x="0" y="0"/>
                    </a:lnTo>
                    <a:lnTo>
                      <a:pt x="2045970" y="0"/>
                    </a:lnTo>
                    <a:lnTo>
                      <a:pt x="2045970" y="1337310"/>
                    </a:ln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 flipV="1">
                <a:off x="5048654" y="3415449"/>
                <a:ext cx="2045970" cy="1337310"/>
              </a:xfrm>
              <a:custGeom>
                <a:avLst/>
                <a:gdLst>
                  <a:gd name="connsiteX0" fmla="*/ 0 w 2045970"/>
                  <a:gd name="connsiteY0" fmla="*/ 1303020 h 1337310"/>
                  <a:gd name="connsiteX1" fmla="*/ 0 w 2045970"/>
                  <a:gd name="connsiteY1" fmla="*/ 0 h 1337310"/>
                  <a:gd name="connsiteX2" fmla="*/ 2045970 w 2045970"/>
                  <a:gd name="connsiteY2" fmla="*/ 0 h 1337310"/>
                  <a:gd name="connsiteX3" fmla="*/ 2045970 w 2045970"/>
                  <a:gd name="connsiteY3" fmla="*/ 1337310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5970" h="1337310">
                    <a:moveTo>
                      <a:pt x="0" y="1303020"/>
                    </a:moveTo>
                    <a:lnTo>
                      <a:pt x="0" y="0"/>
                    </a:lnTo>
                    <a:lnTo>
                      <a:pt x="2045970" y="0"/>
                    </a:lnTo>
                    <a:lnTo>
                      <a:pt x="2045970" y="1337310"/>
                    </a:ln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 flipH="1">
              <a:off x="2731932" y="3316599"/>
              <a:ext cx="430756" cy="174813"/>
              <a:chOff x="537210" y="3156243"/>
              <a:chExt cx="2866585" cy="1163344"/>
            </a:xfrm>
          </p:grpSpPr>
          <p:sp>
            <p:nvSpPr>
              <p:cNvPr id="46" name="弧形 45"/>
              <p:cNvSpPr/>
              <p:nvPr/>
            </p:nvSpPr>
            <p:spPr>
              <a:xfrm>
                <a:off x="3016738" y="3156243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7" name="弧形 46"/>
              <p:cNvSpPr/>
              <p:nvPr/>
            </p:nvSpPr>
            <p:spPr>
              <a:xfrm>
                <a:off x="2951138" y="3156243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2823210" y="3156243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537210" y="3156243"/>
                <a:ext cx="267305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1446540" y="3542005"/>
                <a:ext cx="173146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/>
              <p:cNvSpPr/>
              <p:nvPr/>
            </p:nvSpPr>
            <p:spPr>
              <a:xfrm flipH="1">
                <a:off x="1271570" y="3545474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2" name="弧形 51"/>
              <p:cNvSpPr/>
              <p:nvPr/>
            </p:nvSpPr>
            <p:spPr>
              <a:xfrm flipH="1">
                <a:off x="1399498" y="3545474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53" name="直接连接符 52"/>
              <p:cNvCxnSpPr>
                <a:endCxn id="54" idx="0"/>
              </p:cNvCxnSpPr>
              <p:nvPr/>
            </p:nvCxnSpPr>
            <p:spPr>
              <a:xfrm>
                <a:off x="1446540" y="3932530"/>
                <a:ext cx="173146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弧形 53"/>
              <p:cNvSpPr/>
              <p:nvPr/>
            </p:nvSpPr>
            <p:spPr>
              <a:xfrm>
                <a:off x="2984479" y="3932530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5" name="弧形 54"/>
              <p:cNvSpPr/>
              <p:nvPr/>
            </p:nvSpPr>
            <p:spPr>
              <a:xfrm>
                <a:off x="2856551" y="3932530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2298066" y="4318293"/>
                <a:ext cx="87994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086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419">
        <p:checker/>
      </p:transition>
    </mc:Choice>
    <mc:Fallback>
      <p:transition xmlns:p14="http://schemas.microsoft.com/office/powerpoint/2010/main" spd="slow" advTm="1419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e7d195523061f1c01ef2b70529884c179423570dbaad84926380ABC1F97BAEF0C8FC051856578EAB7874501A1FFE158C4981707381814BCC4D9A8E3554438DEE4FBCF5A5B4D2A8B0989AB57E8BAC65EBD40E762BED6E0A5C12A373A5BA032F5002D6502D1359B045FB2DF5CCC204EFCC4A84BF556E1EA5D8F1912FFA1224971540DD5966472C9754</a:t>
            </a:r>
            <a:endParaRPr lang="zh-CN" altLang="en-US" sz="100"/>
          </a:p>
        </p:txBody>
      </p:sp>
      <p:sp>
        <p:nvSpPr>
          <p:cNvPr id="36" name="Rectangle 13"/>
          <p:cNvSpPr/>
          <p:nvPr/>
        </p:nvSpPr>
        <p:spPr bwMode="auto">
          <a:xfrm>
            <a:off x="3495675" y="294079"/>
            <a:ext cx="520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itchFamily="34" charset="0"/>
              </a:rPr>
              <a:t>测试角度的几个阶段</a:t>
            </a:r>
            <a:endParaRPr lang="id-ID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itchFamily="34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418453" y="2501053"/>
            <a:ext cx="12014847" cy="1285935"/>
            <a:chOff x="402578" y="3120178"/>
            <a:chExt cx="12014847" cy="1285935"/>
          </a:xfrm>
        </p:grpSpPr>
        <p:cxnSp>
          <p:nvCxnSpPr>
            <p:cNvPr id="8" name="Straight Connector 7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CxnSpPr/>
            <p:nvPr/>
          </p:nvCxnSpPr>
          <p:spPr>
            <a:xfrm>
              <a:off x="464457" y="3791619"/>
              <a:ext cx="11165915" cy="0"/>
            </a:xfrm>
            <a:prstGeom prst="line">
              <a:avLst/>
            </a:prstGeom>
            <a:ln w="1270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/>
            <p:nvPr/>
          </p:nvSpPr>
          <p:spPr>
            <a:xfrm>
              <a:off x="9822684" y="3698584"/>
              <a:ext cx="186070" cy="186070"/>
            </a:xfrm>
            <a:prstGeom prst="ellips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9" name="Oval 22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/>
            <p:nvPr/>
          </p:nvSpPr>
          <p:spPr>
            <a:xfrm>
              <a:off x="5523734" y="3698584"/>
              <a:ext cx="186070" cy="186070"/>
            </a:xfrm>
            <a:prstGeom prst="ellips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4" name="Oval 22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/>
            <p:nvPr/>
          </p:nvSpPr>
          <p:spPr>
            <a:xfrm>
              <a:off x="3112548" y="3698584"/>
              <a:ext cx="186070" cy="186070"/>
            </a:xfrm>
            <a:prstGeom prst="ellips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9" name="Oval 22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/>
            <p:nvPr/>
          </p:nvSpPr>
          <p:spPr>
            <a:xfrm>
              <a:off x="1564055" y="3698584"/>
              <a:ext cx="186070" cy="186070"/>
            </a:xfrm>
            <a:prstGeom prst="ellips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2" name="Rectangle 21"/>
            <p:cNvSpPr/>
            <p:nvPr/>
          </p:nvSpPr>
          <p:spPr>
            <a:xfrm>
              <a:off x="402578" y="4006003"/>
              <a:ext cx="25501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立项</a:t>
              </a:r>
              <a:r>
                <a:rPr lang="en-US" altLang="zh-CN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&amp;demo</a:t>
              </a:r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期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2" name="Oval 22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/>
            <p:nvPr/>
          </p:nvSpPr>
          <p:spPr>
            <a:xfrm>
              <a:off x="10935790" y="3688183"/>
              <a:ext cx="186070" cy="186070"/>
            </a:xfrm>
            <a:prstGeom prst="ellips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7" name="Oval 22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/>
            <p:nvPr/>
          </p:nvSpPr>
          <p:spPr>
            <a:xfrm>
              <a:off x="8308209" y="3708109"/>
              <a:ext cx="186070" cy="186070"/>
            </a:xfrm>
            <a:prstGeom prst="ellips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4" name="Rectangle 21"/>
            <p:cNvSpPr/>
            <p:nvPr/>
          </p:nvSpPr>
          <p:spPr>
            <a:xfrm>
              <a:off x="1951978" y="3126528"/>
              <a:ext cx="25501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核心功能期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5" name="Rectangle 21"/>
            <p:cNvSpPr/>
            <p:nvPr/>
          </p:nvSpPr>
          <p:spPr>
            <a:xfrm>
              <a:off x="4444353" y="3999653"/>
              <a:ext cx="23660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功能丰富期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6" name="Rectangle 21"/>
            <p:cNvSpPr/>
            <p:nvPr/>
          </p:nvSpPr>
          <p:spPr>
            <a:xfrm>
              <a:off x="7105003" y="3120178"/>
              <a:ext cx="25501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优化调整期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7" name="Rectangle 21"/>
            <p:cNvSpPr/>
            <p:nvPr/>
          </p:nvSpPr>
          <p:spPr>
            <a:xfrm>
              <a:off x="9867253" y="3120178"/>
              <a:ext cx="25501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线上运营期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8" name="Rectangle 21"/>
            <p:cNvSpPr/>
            <p:nvPr/>
          </p:nvSpPr>
          <p:spPr>
            <a:xfrm>
              <a:off x="8692503" y="3993303"/>
              <a:ext cx="23660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上线前突击期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7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965">
        <p:pull/>
      </p:transition>
    </mc:Choice>
    <mc:Fallback>
      <p:transition xmlns:p14="http://schemas.microsoft.com/office/powerpoint/2010/main" spd="slow" advTm="965">
        <p:pull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/>
          <p:cNvSpPr/>
          <p:nvPr/>
        </p:nvSpPr>
        <p:spPr bwMode="auto">
          <a:xfrm>
            <a:off x="3495675" y="294079"/>
            <a:ext cx="520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itchFamily="34" charset="0"/>
              </a:rPr>
              <a:t>每个阶段测试做什么</a:t>
            </a:r>
            <a:endParaRPr lang="id-ID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itchFamily="34" charset="0"/>
            </a:endParaRPr>
          </a:p>
        </p:txBody>
      </p:sp>
      <p:grpSp>
        <p:nvGrpSpPr>
          <p:cNvPr id="60" name="Group 16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GrpSpPr>
            <a:grpSpLocks noChangeAspect="1"/>
          </p:cNvGrpSpPr>
          <p:nvPr/>
        </p:nvGrpSpPr>
        <p:grpSpPr bwMode="auto">
          <a:xfrm>
            <a:off x="4461102" y="2310064"/>
            <a:ext cx="3252338" cy="2823660"/>
            <a:chOff x="2613" y="1284"/>
            <a:chExt cx="2443" cy="2121"/>
          </a:xfrm>
        </p:grpSpPr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2613" y="1284"/>
              <a:ext cx="1832" cy="2121"/>
            </a:xfrm>
            <a:custGeom>
              <a:avLst/>
              <a:gdLst>
                <a:gd name="T0" fmla="*/ 1832 w 1832"/>
                <a:gd name="T1" fmla="*/ 0 h 2121"/>
                <a:gd name="T2" fmla="*/ 1832 w 1832"/>
                <a:gd name="T3" fmla="*/ 1058 h 2121"/>
                <a:gd name="T4" fmla="*/ 1832 w 1832"/>
                <a:gd name="T5" fmla="*/ 2121 h 2121"/>
                <a:gd name="T6" fmla="*/ 913 w 1832"/>
                <a:gd name="T7" fmla="*/ 1589 h 2121"/>
                <a:gd name="T8" fmla="*/ 0 w 1832"/>
                <a:gd name="T9" fmla="*/ 1058 h 2121"/>
                <a:gd name="T10" fmla="*/ 913 w 1832"/>
                <a:gd name="T11" fmla="*/ 526 h 2121"/>
                <a:gd name="T12" fmla="*/ 1832 w 1832"/>
                <a:gd name="T13" fmla="*/ 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2" h="2121">
                  <a:moveTo>
                    <a:pt x="1832" y="0"/>
                  </a:moveTo>
                  <a:lnTo>
                    <a:pt x="1832" y="1058"/>
                  </a:lnTo>
                  <a:lnTo>
                    <a:pt x="1832" y="2121"/>
                  </a:lnTo>
                  <a:lnTo>
                    <a:pt x="913" y="1589"/>
                  </a:lnTo>
                  <a:lnTo>
                    <a:pt x="0" y="1058"/>
                  </a:lnTo>
                  <a:lnTo>
                    <a:pt x="913" y="526"/>
                  </a:lnTo>
                  <a:lnTo>
                    <a:pt x="1832" y="0"/>
                  </a:lnTo>
                  <a:close/>
                </a:path>
              </a:pathLst>
            </a:custGeom>
            <a:noFill/>
            <a:ln w="63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3224" y="1284"/>
              <a:ext cx="1832" cy="2121"/>
            </a:xfrm>
            <a:custGeom>
              <a:avLst/>
              <a:gdLst>
                <a:gd name="T0" fmla="*/ 1832 w 1832"/>
                <a:gd name="T1" fmla="*/ 1058 h 2121"/>
                <a:gd name="T2" fmla="*/ 919 w 1832"/>
                <a:gd name="T3" fmla="*/ 1589 h 2121"/>
                <a:gd name="T4" fmla="*/ 0 w 1832"/>
                <a:gd name="T5" fmla="*/ 2121 h 2121"/>
                <a:gd name="T6" fmla="*/ 0 w 1832"/>
                <a:gd name="T7" fmla="*/ 1058 h 2121"/>
                <a:gd name="T8" fmla="*/ 0 w 1832"/>
                <a:gd name="T9" fmla="*/ 0 h 2121"/>
                <a:gd name="T10" fmla="*/ 919 w 1832"/>
                <a:gd name="T11" fmla="*/ 526 h 2121"/>
                <a:gd name="T12" fmla="*/ 1832 w 1832"/>
                <a:gd name="T13" fmla="*/ 1058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2" h="2121">
                  <a:moveTo>
                    <a:pt x="1832" y="1058"/>
                  </a:moveTo>
                  <a:lnTo>
                    <a:pt x="919" y="1589"/>
                  </a:lnTo>
                  <a:lnTo>
                    <a:pt x="0" y="2121"/>
                  </a:lnTo>
                  <a:lnTo>
                    <a:pt x="0" y="1058"/>
                  </a:lnTo>
                  <a:lnTo>
                    <a:pt x="0" y="0"/>
                  </a:lnTo>
                  <a:lnTo>
                    <a:pt x="919" y="526"/>
                  </a:lnTo>
                  <a:lnTo>
                    <a:pt x="1832" y="1058"/>
                  </a:lnTo>
                  <a:close/>
                </a:path>
              </a:pathLst>
            </a:custGeom>
            <a:noFill/>
            <a:ln w="63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 flipH="1" flipV="1">
              <a:off x="3224" y="1284"/>
              <a:ext cx="496" cy="863"/>
            </a:xfrm>
            <a:prstGeom prst="line">
              <a:avLst/>
            </a:prstGeom>
            <a:noFill/>
            <a:ln w="63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flipV="1">
              <a:off x="3949" y="1284"/>
              <a:ext cx="496" cy="863"/>
            </a:xfrm>
            <a:prstGeom prst="line">
              <a:avLst/>
            </a:prstGeom>
            <a:noFill/>
            <a:ln w="63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4063" y="2342"/>
              <a:ext cx="993" cy="0"/>
            </a:xfrm>
            <a:prstGeom prst="line">
              <a:avLst/>
            </a:prstGeom>
            <a:noFill/>
            <a:ln w="63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3949" y="2542"/>
              <a:ext cx="496" cy="863"/>
            </a:xfrm>
            <a:prstGeom prst="line">
              <a:avLst/>
            </a:prstGeom>
            <a:noFill/>
            <a:ln w="63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 flipH="1">
              <a:off x="3224" y="2542"/>
              <a:ext cx="496" cy="863"/>
            </a:xfrm>
            <a:prstGeom prst="line">
              <a:avLst/>
            </a:prstGeom>
            <a:noFill/>
            <a:ln w="63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 flipH="1">
              <a:off x="2613" y="2342"/>
              <a:ext cx="993" cy="0"/>
            </a:xfrm>
            <a:prstGeom prst="line">
              <a:avLst/>
            </a:prstGeom>
            <a:noFill/>
            <a:ln w="63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9" name="Oval 25"/>
            <p:cNvSpPr>
              <a:spLocks noChangeArrowheads="1"/>
            </p:cNvSpPr>
            <p:nvPr/>
          </p:nvSpPr>
          <p:spPr bwMode="auto">
            <a:xfrm>
              <a:off x="3606" y="2113"/>
              <a:ext cx="457" cy="457"/>
            </a:xfrm>
            <a:prstGeom prst="ellipse">
              <a:avLst/>
            </a:prstGeom>
            <a:noFill/>
            <a:ln w="63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0" name="Oval 26"/>
            <p:cNvSpPr>
              <a:spLocks noChangeArrowheads="1"/>
            </p:cNvSpPr>
            <p:nvPr/>
          </p:nvSpPr>
          <p:spPr bwMode="auto">
            <a:xfrm>
              <a:off x="3104" y="2319"/>
              <a:ext cx="45" cy="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1" name="Freeform 27"/>
            <p:cNvSpPr>
              <a:spLocks/>
            </p:cNvSpPr>
            <p:nvPr/>
          </p:nvSpPr>
          <p:spPr bwMode="auto">
            <a:xfrm>
              <a:off x="3452" y="1702"/>
              <a:ext cx="57" cy="57"/>
            </a:xfrm>
            <a:custGeom>
              <a:avLst/>
              <a:gdLst>
                <a:gd name="T0" fmla="*/ 9 w 10"/>
                <a:gd name="T1" fmla="*/ 3 h 10"/>
                <a:gd name="T2" fmla="*/ 7 w 10"/>
                <a:gd name="T3" fmla="*/ 9 h 10"/>
                <a:gd name="T4" fmla="*/ 2 w 10"/>
                <a:gd name="T5" fmla="*/ 7 h 10"/>
                <a:gd name="T6" fmla="*/ 3 w 10"/>
                <a:gd name="T7" fmla="*/ 2 h 10"/>
                <a:gd name="T8" fmla="*/ 9 w 10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9" y="3"/>
                  </a:moveTo>
                  <a:cubicBezTo>
                    <a:pt x="10" y="5"/>
                    <a:pt x="9" y="7"/>
                    <a:pt x="7" y="9"/>
                  </a:cubicBezTo>
                  <a:cubicBezTo>
                    <a:pt x="5" y="10"/>
                    <a:pt x="3" y="9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7" y="1"/>
                    <a:pt x="9" y="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3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2" name="Freeform 28"/>
            <p:cNvSpPr>
              <a:spLocks/>
            </p:cNvSpPr>
            <p:nvPr/>
          </p:nvSpPr>
          <p:spPr bwMode="auto">
            <a:xfrm>
              <a:off x="4160" y="1702"/>
              <a:ext cx="51" cy="57"/>
            </a:xfrm>
            <a:custGeom>
              <a:avLst/>
              <a:gdLst>
                <a:gd name="T0" fmla="*/ 8 w 9"/>
                <a:gd name="T1" fmla="*/ 7 h 10"/>
                <a:gd name="T2" fmla="*/ 3 w 9"/>
                <a:gd name="T3" fmla="*/ 9 h 10"/>
                <a:gd name="T4" fmla="*/ 1 w 9"/>
                <a:gd name="T5" fmla="*/ 3 h 10"/>
                <a:gd name="T6" fmla="*/ 7 w 9"/>
                <a:gd name="T7" fmla="*/ 2 h 10"/>
                <a:gd name="T8" fmla="*/ 8 w 9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8" y="7"/>
                  </a:moveTo>
                  <a:cubicBezTo>
                    <a:pt x="7" y="9"/>
                    <a:pt x="5" y="10"/>
                    <a:pt x="3" y="9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9" y="3"/>
                    <a:pt x="9" y="5"/>
                    <a:pt x="8" y="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3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3" name="Oval 29"/>
            <p:cNvSpPr>
              <a:spLocks noChangeArrowheads="1"/>
            </p:cNvSpPr>
            <p:nvPr/>
          </p:nvSpPr>
          <p:spPr bwMode="auto">
            <a:xfrm>
              <a:off x="4519" y="2319"/>
              <a:ext cx="46" cy="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>
              <a:off x="4160" y="2930"/>
              <a:ext cx="51" cy="52"/>
            </a:xfrm>
            <a:custGeom>
              <a:avLst/>
              <a:gdLst>
                <a:gd name="T0" fmla="*/ 1 w 9"/>
                <a:gd name="T1" fmla="*/ 6 h 9"/>
                <a:gd name="T2" fmla="*/ 3 w 9"/>
                <a:gd name="T3" fmla="*/ 1 h 9"/>
                <a:gd name="T4" fmla="*/ 8 w 9"/>
                <a:gd name="T5" fmla="*/ 2 h 9"/>
                <a:gd name="T6" fmla="*/ 7 w 9"/>
                <a:gd name="T7" fmla="*/ 8 h 9"/>
                <a:gd name="T8" fmla="*/ 1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1" y="6"/>
                  </a:move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8" y="2"/>
                  </a:cubicBezTo>
                  <a:cubicBezTo>
                    <a:pt x="9" y="4"/>
                    <a:pt x="9" y="7"/>
                    <a:pt x="7" y="8"/>
                  </a:cubicBezTo>
                  <a:cubicBezTo>
                    <a:pt x="5" y="9"/>
                    <a:pt x="2" y="8"/>
                    <a:pt x="1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3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3452" y="2930"/>
              <a:ext cx="57" cy="52"/>
            </a:xfrm>
            <a:custGeom>
              <a:avLst/>
              <a:gdLst>
                <a:gd name="T0" fmla="*/ 2 w 10"/>
                <a:gd name="T1" fmla="*/ 2 h 9"/>
                <a:gd name="T2" fmla="*/ 7 w 10"/>
                <a:gd name="T3" fmla="*/ 1 h 9"/>
                <a:gd name="T4" fmla="*/ 9 w 10"/>
                <a:gd name="T5" fmla="*/ 6 h 9"/>
                <a:gd name="T6" fmla="*/ 3 w 10"/>
                <a:gd name="T7" fmla="*/ 8 h 9"/>
                <a:gd name="T8" fmla="*/ 2 w 10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2" y="2"/>
                  </a:moveTo>
                  <a:cubicBezTo>
                    <a:pt x="3" y="0"/>
                    <a:pt x="5" y="0"/>
                    <a:pt x="7" y="1"/>
                  </a:cubicBezTo>
                  <a:cubicBezTo>
                    <a:pt x="9" y="2"/>
                    <a:pt x="10" y="4"/>
                    <a:pt x="9" y="6"/>
                  </a:cubicBezTo>
                  <a:cubicBezTo>
                    <a:pt x="7" y="8"/>
                    <a:pt x="5" y="9"/>
                    <a:pt x="3" y="8"/>
                  </a:cubicBezTo>
                  <a:cubicBezTo>
                    <a:pt x="1" y="7"/>
                    <a:pt x="0" y="4"/>
                    <a:pt x="2" y="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35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6" name="组合 75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GrpSpPr/>
          <p:nvPr/>
        </p:nvGrpSpPr>
        <p:grpSpPr>
          <a:xfrm>
            <a:off x="2025964" y="1813712"/>
            <a:ext cx="2637531" cy="1001713"/>
            <a:chOff x="2153444" y="2747169"/>
            <a:chExt cx="1606550" cy="1001713"/>
          </a:xfrm>
        </p:grpSpPr>
        <p:sp>
          <p:nvSpPr>
            <p:cNvPr id="77" name="AutoShape 43"/>
            <p:cNvSpPr>
              <a:spLocks/>
            </p:cNvSpPr>
            <p:nvPr/>
          </p:nvSpPr>
          <p:spPr bwMode="auto">
            <a:xfrm>
              <a:off x="2153444" y="3140082"/>
              <a:ext cx="1606550" cy="608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测试人员可以暂时不介入或简单了解下即可</a:t>
              </a:r>
              <a:endPara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78" name="AutoShape 44"/>
            <p:cNvSpPr>
              <a:spLocks/>
            </p:cNvSpPr>
            <p:nvPr/>
          </p:nvSpPr>
          <p:spPr bwMode="auto">
            <a:xfrm>
              <a:off x="2162933" y="2747169"/>
              <a:ext cx="1425575" cy="472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04007">
                <a:spcBef>
                  <a:spcPts val="750"/>
                </a:spcBef>
                <a:defRPr/>
              </a:pP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立项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&amp;demo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期</a:t>
              </a:r>
              <a:endPara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Gill Sans" charset="0"/>
              </a:endParaRPr>
            </a:p>
          </p:txBody>
        </p:sp>
      </p:grpSp>
      <p:grpSp>
        <p:nvGrpSpPr>
          <p:cNvPr id="79" name="组合 78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GrpSpPr/>
          <p:nvPr/>
        </p:nvGrpSpPr>
        <p:grpSpPr>
          <a:xfrm>
            <a:off x="7821921" y="1813712"/>
            <a:ext cx="4004954" cy="1033463"/>
            <a:chOff x="2153444" y="2747169"/>
            <a:chExt cx="1606550" cy="1033463"/>
          </a:xfrm>
        </p:grpSpPr>
        <p:sp>
          <p:nvSpPr>
            <p:cNvPr id="80" name="AutoShape 43"/>
            <p:cNvSpPr>
              <a:spLocks/>
            </p:cNvSpPr>
            <p:nvPr/>
          </p:nvSpPr>
          <p:spPr bwMode="auto">
            <a:xfrm>
              <a:off x="2153444" y="3140082"/>
              <a:ext cx="1606550" cy="640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除了日常功能测试外，这个阶段需要开始着手准备专项测试和兼容测试相关的内容</a:t>
              </a:r>
              <a:endPara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81" name="AutoShape 44"/>
            <p:cNvSpPr>
              <a:spLocks/>
            </p:cNvSpPr>
            <p:nvPr/>
          </p:nvSpPr>
          <p:spPr bwMode="auto">
            <a:xfrm>
              <a:off x="2162933" y="2747169"/>
              <a:ext cx="1425575" cy="4087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04007">
                <a:spcBef>
                  <a:spcPts val="750"/>
                </a:spcBef>
                <a:defRPr/>
              </a:pP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优化调整期</a:t>
              </a:r>
              <a:endPara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Gill Sans" charset="0"/>
              </a:endParaRPr>
            </a:p>
          </p:txBody>
        </p:sp>
      </p:grpSp>
      <p:grpSp>
        <p:nvGrpSpPr>
          <p:cNvPr id="82" name="组合 81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GrpSpPr/>
          <p:nvPr/>
        </p:nvGrpSpPr>
        <p:grpSpPr>
          <a:xfrm>
            <a:off x="8499388" y="3385838"/>
            <a:ext cx="3200487" cy="1128712"/>
            <a:chOff x="2153444" y="2747169"/>
            <a:chExt cx="1606550" cy="1128712"/>
          </a:xfrm>
        </p:grpSpPr>
        <p:sp>
          <p:nvSpPr>
            <p:cNvPr id="83" name="AutoShape 43"/>
            <p:cNvSpPr>
              <a:spLocks/>
            </p:cNvSpPr>
            <p:nvPr/>
          </p:nvSpPr>
          <p:spPr bwMode="auto">
            <a:xfrm>
              <a:off x="2153444" y="3203080"/>
              <a:ext cx="1606550" cy="6728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准备版本，上线前内容检查，版本发布测试，紧急处理方案验证，制定线上版本流程等等</a:t>
              </a:r>
              <a:endPara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84" name="AutoShape 44"/>
            <p:cNvSpPr>
              <a:spLocks/>
            </p:cNvSpPr>
            <p:nvPr/>
          </p:nvSpPr>
          <p:spPr bwMode="auto">
            <a:xfrm>
              <a:off x="2162933" y="2747169"/>
              <a:ext cx="1425575" cy="3765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04007">
                <a:spcBef>
                  <a:spcPts val="750"/>
                </a:spcBef>
                <a:defRPr/>
              </a:pP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上线前突击期</a:t>
              </a:r>
              <a:endPara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Gill Sans" charset="0"/>
              </a:endParaRPr>
            </a:p>
          </p:txBody>
        </p:sp>
      </p:grpSp>
      <p:grpSp>
        <p:nvGrpSpPr>
          <p:cNvPr id="85" name="组合 84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GrpSpPr/>
          <p:nvPr/>
        </p:nvGrpSpPr>
        <p:grpSpPr>
          <a:xfrm>
            <a:off x="1119942" y="3385838"/>
            <a:ext cx="2637531" cy="1128712"/>
            <a:chOff x="2153444" y="2747169"/>
            <a:chExt cx="1606550" cy="1128712"/>
          </a:xfrm>
        </p:grpSpPr>
        <p:sp>
          <p:nvSpPr>
            <p:cNvPr id="86" name="AutoShape 43"/>
            <p:cNvSpPr>
              <a:spLocks/>
            </p:cNvSpPr>
            <p:nvPr/>
          </p:nvSpPr>
          <p:spPr bwMode="auto">
            <a:xfrm>
              <a:off x="2153444" y="3171330"/>
              <a:ext cx="1606550" cy="7045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少量测试人员介入，跟进项目开发，搭建测试团队框架及测试环境</a:t>
              </a:r>
              <a:endPara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87" name="AutoShape 44"/>
            <p:cNvSpPr>
              <a:spLocks/>
            </p:cNvSpPr>
            <p:nvPr/>
          </p:nvSpPr>
          <p:spPr bwMode="auto">
            <a:xfrm>
              <a:off x="2162933" y="2747169"/>
              <a:ext cx="1425575" cy="4559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04007">
                <a:spcBef>
                  <a:spcPts val="750"/>
                </a:spcBef>
                <a:defRPr/>
              </a:pP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核心功能期</a:t>
              </a:r>
              <a:endPara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Gill Sans" charset="0"/>
              </a:endParaRPr>
            </a:p>
          </p:txBody>
        </p:sp>
      </p:grpSp>
      <p:grpSp>
        <p:nvGrpSpPr>
          <p:cNvPr id="88" name="组合 87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GrpSpPr/>
          <p:nvPr/>
        </p:nvGrpSpPr>
        <p:grpSpPr>
          <a:xfrm>
            <a:off x="2196332" y="5150470"/>
            <a:ext cx="2637531" cy="1128713"/>
            <a:chOff x="2153444" y="2747169"/>
            <a:chExt cx="1606550" cy="1128713"/>
          </a:xfrm>
        </p:grpSpPr>
        <p:sp>
          <p:nvSpPr>
            <p:cNvPr id="89" name="AutoShape 43"/>
            <p:cNvSpPr>
              <a:spLocks/>
            </p:cNvSpPr>
            <p:nvPr/>
          </p:nvSpPr>
          <p:spPr bwMode="auto">
            <a:xfrm>
              <a:off x="2153444" y="3168824"/>
              <a:ext cx="1606550" cy="70705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更多测试人员加入，跟进每个功能的测试，包含用例、</a:t>
              </a:r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bug</a:t>
              </a: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跟进等内容</a:t>
              </a:r>
              <a:endPara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90" name="AutoShape 44"/>
            <p:cNvSpPr>
              <a:spLocks/>
            </p:cNvSpPr>
            <p:nvPr/>
          </p:nvSpPr>
          <p:spPr bwMode="auto">
            <a:xfrm>
              <a:off x="2162933" y="2747169"/>
              <a:ext cx="1425575" cy="38990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04007">
                <a:spcBef>
                  <a:spcPts val="750"/>
                </a:spcBef>
                <a:defRPr/>
              </a:pP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功能丰富期</a:t>
              </a:r>
              <a:endPara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Gill Sans" charset="0"/>
              </a:endParaRPr>
            </a:p>
          </p:txBody>
        </p:sp>
      </p:grpSp>
      <p:grpSp>
        <p:nvGrpSpPr>
          <p:cNvPr id="91" name="组合 90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GrpSpPr/>
          <p:nvPr/>
        </p:nvGrpSpPr>
        <p:grpSpPr>
          <a:xfrm>
            <a:off x="7169463" y="5150470"/>
            <a:ext cx="2637531" cy="1128712"/>
            <a:chOff x="2153444" y="2747169"/>
            <a:chExt cx="1606550" cy="1128712"/>
          </a:xfrm>
        </p:grpSpPr>
        <p:sp>
          <p:nvSpPr>
            <p:cNvPr id="92" name="AutoShape 43"/>
            <p:cNvSpPr>
              <a:spLocks/>
            </p:cNvSpPr>
            <p:nvPr/>
          </p:nvSpPr>
          <p:spPr bwMode="auto">
            <a:xfrm>
              <a:off x="2153444" y="3152948"/>
              <a:ext cx="1606550" cy="7229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线上版本、活动、</a:t>
              </a:r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bug</a:t>
              </a: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的推进</a:t>
              </a:r>
              <a:endPara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93" name="AutoShape 44"/>
            <p:cNvSpPr>
              <a:spLocks/>
            </p:cNvSpPr>
            <p:nvPr/>
          </p:nvSpPr>
          <p:spPr bwMode="auto">
            <a:xfrm>
              <a:off x="2162933" y="2747169"/>
              <a:ext cx="1425575" cy="1674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04007">
                <a:spcBef>
                  <a:spcPts val="750"/>
                </a:spcBef>
                <a:defRPr/>
              </a:pP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Gill Sans" charset="0"/>
                </a:rPr>
                <a:t>线上运营期</a:t>
              </a:r>
              <a:endPara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Gill Sans" charset="0"/>
              </a:endParaRPr>
            </a:p>
          </p:txBody>
        </p:sp>
      </p:grpSp>
      <p:sp>
        <p:nvSpPr>
          <p:cNvPr id="3" name="e7d195523061f1c0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e7d195523061f1c01ef2b70529884c179423570dbaad84926380ABC1F97BAEF0C8FC051856578EAB7874501A1FFE158C4981707381814BCC4D9A8E3554438DEE4FBCF5A5B4D2A8B0989AB57E8BAC65EBD40E762BED6E0A5C12A373A5BA032F5002D6502D1359B045FB2DF5CCC204EFCC4A84BF556E1EA5D8F1912FFA1224971540DD5966472C9754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8101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54">
        <p14:vortex dir="r"/>
      </p:transition>
    </mc:Choice>
    <mc:Fallback>
      <p:transition xmlns:p14="http://schemas.microsoft.com/office/powerpoint/2010/main" spd="slow" advTm="554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SpPr txBox="1"/>
          <p:nvPr/>
        </p:nvSpPr>
        <p:spPr>
          <a:xfrm>
            <a:off x="3630932" y="3098953"/>
            <a:ext cx="493013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每个阶段测试技术应用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e7d195523061f1c0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e7d195523061f1c01ef2b70529884c179423570dbaad84926380ABC1F97BAEF0C8FC051856578EAB7874501A1FFE158C4981707381814BCC4D9A8E3554438DEE4FBCF5A5B4D2A8B0989AB57E8BAC65EBD40E762BED6E0A5C12A373A5BA032F5002D6502D1359B045FB2DF5CCC204EFCC4A84BF556E1EA5D8F1912FFA1224971540DD5966472C9754</a:t>
            </a:r>
            <a:endParaRPr lang="zh-CN" altLang="en-US" sz="100"/>
          </a:p>
        </p:txBody>
      </p:sp>
      <p:sp>
        <p:nvSpPr>
          <p:cNvPr id="13" name="文本框 12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SpPr txBox="1"/>
          <p:nvPr/>
        </p:nvSpPr>
        <p:spPr>
          <a:xfrm>
            <a:off x="5467710" y="1304437"/>
            <a:ext cx="861774" cy="1553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crosoft JhengHei UI Light" panose="020B0304030504040204" pitchFamily="34" charset="-120"/>
              </a:rPr>
              <a:t>零贰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14" name="文本框 13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SpPr txBox="1"/>
          <p:nvPr/>
        </p:nvSpPr>
        <p:spPr>
          <a:xfrm>
            <a:off x="5152943" y="1950464"/>
            <a:ext cx="149131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Kartika" panose="02020503030404060203" pitchFamily="18" charset="0"/>
              </a:rPr>
              <a:t>PART TWO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grpSp>
        <p:nvGrpSpPr>
          <p:cNvPr id="27" name="组合 26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<p:cNvGrpSpPr/>
          <p:nvPr/>
        </p:nvGrpSpPr>
        <p:grpSpPr>
          <a:xfrm>
            <a:off x="2919635" y="3648453"/>
            <a:ext cx="852265" cy="345874"/>
            <a:chOff x="537210" y="3156243"/>
            <a:chExt cx="2866585" cy="1163344"/>
          </a:xfrm>
        </p:grpSpPr>
        <p:sp>
          <p:nvSpPr>
            <p:cNvPr id="28" name="弧形 27"/>
            <p:cNvSpPr/>
            <p:nvPr/>
          </p:nvSpPr>
          <p:spPr>
            <a:xfrm>
              <a:off x="3016738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弧形 28"/>
            <p:cNvSpPr/>
            <p:nvPr/>
          </p:nvSpPr>
          <p:spPr>
            <a:xfrm>
              <a:off x="2951138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弧形 29"/>
            <p:cNvSpPr/>
            <p:nvPr/>
          </p:nvSpPr>
          <p:spPr>
            <a:xfrm>
              <a:off x="2823210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537210" y="3156243"/>
              <a:ext cx="267305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446540" y="3542005"/>
              <a:ext cx="17314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弧形 32"/>
            <p:cNvSpPr/>
            <p:nvPr/>
          </p:nvSpPr>
          <p:spPr>
            <a:xfrm flipH="1">
              <a:off x="1271570" y="3545474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 flipH="1">
              <a:off x="1399498" y="3545474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5" name="直接连接符 34"/>
            <p:cNvCxnSpPr>
              <a:endCxn id="36" idx="0"/>
            </p:cNvCxnSpPr>
            <p:nvPr/>
          </p:nvCxnSpPr>
          <p:spPr>
            <a:xfrm>
              <a:off x="1446540" y="3932530"/>
              <a:ext cx="17314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弧形 35"/>
            <p:cNvSpPr/>
            <p:nvPr/>
          </p:nvSpPr>
          <p:spPr>
            <a:xfrm>
              <a:off x="2984479" y="3932530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2856551" y="3932530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2298066" y="4318293"/>
              <a:ext cx="87994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<p:cNvGrpSpPr/>
          <p:nvPr/>
        </p:nvGrpSpPr>
        <p:grpSpPr>
          <a:xfrm>
            <a:off x="5433420" y="1159644"/>
            <a:ext cx="1221913" cy="1802299"/>
            <a:chOff x="1940775" y="2308489"/>
            <a:chExt cx="1221913" cy="1802299"/>
          </a:xfrm>
        </p:grpSpPr>
        <p:grpSp>
          <p:nvGrpSpPr>
            <p:cNvPr id="40" name="组合 39"/>
            <p:cNvGrpSpPr/>
            <p:nvPr/>
          </p:nvGrpSpPr>
          <p:grpSpPr>
            <a:xfrm flipH="1">
              <a:off x="1940775" y="2308489"/>
              <a:ext cx="960854" cy="1802299"/>
              <a:chOff x="5048654" y="994410"/>
              <a:chExt cx="2047875" cy="3758349"/>
            </a:xfrm>
          </p:grpSpPr>
          <p:sp>
            <p:nvSpPr>
              <p:cNvPr id="53" name="任意多边形 52"/>
              <p:cNvSpPr/>
              <p:nvPr/>
            </p:nvSpPr>
            <p:spPr>
              <a:xfrm>
                <a:off x="5050559" y="994410"/>
                <a:ext cx="2045970" cy="1337310"/>
              </a:xfrm>
              <a:custGeom>
                <a:avLst/>
                <a:gdLst>
                  <a:gd name="connsiteX0" fmla="*/ 0 w 2045970"/>
                  <a:gd name="connsiteY0" fmla="*/ 1303020 h 1337310"/>
                  <a:gd name="connsiteX1" fmla="*/ 0 w 2045970"/>
                  <a:gd name="connsiteY1" fmla="*/ 0 h 1337310"/>
                  <a:gd name="connsiteX2" fmla="*/ 2045970 w 2045970"/>
                  <a:gd name="connsiteY2" fmla="*/ 0 h 1337310"/>
                  <a:gd name="connsiteX3" fmla="*/ 2045970 w 2045970"/>
                  <a:gd name="connsiteY3" fmla="*/ 1337310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5970" h="1337310">
                    <a:moveTo>
                      <a:pt x="0" y="1303020"/>
                    </a:moveTo>
                    <a:lnTo>
                      <a:pt x="0" y="0"/>
                    </a:lnTo>
                    <a:lnTo>
                      <a:pt x="2045970" y="0"/>
                    </a:lnTo>
                    <a:lnTo>
                      <a:pt x="2045970" y="1337310"/>
                    </a:ln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 flipV="1">
                <a:off x="5048654" y="3415449"/>
                <a:ext cx="2045970" cy="1337310"/>
              </a:xfrm>
              <a:custGeom>
                <a:avLst/>
                <a:gdLst>
                  <a:gd name="connsiteX0" fmla="*/ 0 w 2045970"/>
                  <a:gd name="connsiteY0" fmla="*/ 1303020 h 1337310"/>
                  <a:gd name="connsiteX1" fmla="*/ 0 w 2045970"/>
                  <a:gd name="connsiteY1" fmla="*/ 0 h 1337310"/>
                  <a:gd name="connsiteX2" fmla="*/ 2045970 w 2045970"/>
                  <a:gd name="connsiteY2" fmla="*/ 0 h 1337310"/>
                  <a:gd name="connsiteX3" fmla="*/ 2045970 w 2045970"/>
                  <a:gd name="connsiteY3" fmla="*/ 1337310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5970" h="1337310">
                    <a:moveTo>
                      <a:pt x="0" y="1303020"/>
                    </a:moveTo>
                    <a:lnTo>
                      <a:pt x="0" y="0"/>
                    </a:lnTo>
                    <a:lnTo>
                      <a:pt x="2045970" y="0"/>
                    </a:lnTo>
                    <a:lnTo>
                      <a:pt x="2045970" y="1337310"/>
                    </a:ln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flipH="1">
              <a:off x="2731932" y="3316599"/>
              <a:ext cx="430756" cy="174813"/>
              <a:chOff x="537210" y="3156243"/>
              <a:chExt cx="2866585" cy="1163344"/>
            </a:xfrm>
          </p:grpSpPr>
          <p:sp>
            <p:nvSpPr>
              <p:cNvPr id="42" name="弧形 41"/>
              <p:cNvSpPr/>
              <p:nvPr/>
            </p:nvSpPr>
            <p:spPr>
              <a:xfrm>
                <a:off x="3016738" y="3156243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3" name="弧形 42"/>
              <p:cNvSpPr/>
              <p:nvPr/>
            </p:nvSpPr>
            <p:spPr>
              <a:xfrm>
                <a:off x="2951138" y="3156243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4" name="弧形 43"/>
              <p:cNvSpPr/>
              <p:nvPr/>
            </p:nvSpPr>
            <p:spPr>
              <a:xfrm>
                <a:off x="2823210" y="3156243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537210" y="3156243"/>
                <a:ext cx="267305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46540" y="3542005"/>
                <a:ext cx="173146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弧形 46"/>
              <p:cNvSpPr/>
              <p:nvPr/>
            </p:nvSpPr>
            <p:spPr>
              <a:xfrm flipH="1">
                <a:off x="1271570" y="3545474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 flipH="1">
                <a:off x="1399498" y="3545474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49" name="直接连接符 48"/>
              <p:cNvCxnSpPr>
                <a:endCxn id="50" idx="0"/>
              </p:cNvCxnSpPr>
              <p:nvPr/>
            </p:nvCxnSpPr>
            <p:spPr>
              <a:xfrm>
                <a:off x="1446540" y="3932530"/>
                <a:ext cx="173146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弧形 49"/>
              <p:cNvSpPr/>
              <p:nvPr/>
            </p:nvSpPr>
            <p:spPr>
              <a:xfrm>
                <a:off x="2984479" y="3932530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1" name="弧形 50"/>
              <p:cNvSpPr/>
              <p:nvPr/>
            </p:nvSpPr>
            <p:spPr>
              <a:xfrm>
                <a:off x="2856551" y="3932530"/>
                <a:ext cx="387057" cy="387057"/>
              </a:xfrm>
              <a:prstGeom prst="arc">
                <a:avLst>
                  <a:gd name="adj1" fmla="val 16200000"/>
                  <a:gd name="adj2" fmla="val 570514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>
                <a:off x="2298066" y="4318293"/>
                <a:ext cx="87994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487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10">
        <p14:honeycomb/>
      </p:transition>
    </mc:Choice>
    <mc:Fallback>
      <p:transition xmlns:p14="http://schemas.microsoft.com/office/powerpoint/2010/main" spd="slow" advTm="101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576792" y="2111513"/>
            <a:ext cx="2095500" cy="3125907"/>
            <a:chOff x="576792" y="2111513"/>
            <a:chExt cx="2095500" cy="3125907"/>
          </a:xfrm>
        </p:grpSpPr>
        <p:sp>
          <p:nvSpPr>
            <p:cNvPr id="29" name="Rectangle 32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/>
            <p:nvPr/>
          </p:nvSpPr>
          <p:spPr bwMode="auto">
            <a:xfrm>
              <a:off x="619125" y="2682875"/>
              <a:ext cx="2053167" cy="25545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 Light" pitchFamily="34" charset="0"/>
                </a:rPr>
                <a:t>需要掌握一些</a:t>
              </a:r>
              <a:r>
                <a:rPr lang="en-US" altLang="zh-CN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 Light" pitchFamily="34" charset="0"/>
                </a:rPr>
                <a:t>svn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 Light" pitchFamily="34" charset="0"/>
                </a:rPr>
                <a:t>的基本知识，理解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 Light" pitchFamily="34" charset="0"/>
                </a:rPr>
                <a:t>svn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 Light" pitchFamily="34" charset="0"/>
                </a:rPr>
                <a:t>版本管理的概念，能够根据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 Light" pitchFamily="34" charset="0"/>
                </a:rPr>
                <a:t>svn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 Light" pitchFamily="34" charset="0"/>
                </a:rPr>
                <a:t>日志查看配置的变更，处理一些简单的报错。</a:t>
              </a:r>
              <a:endParaRPr lang="ms-MY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 Light" pitchFamily="34" charset="0"/>
              </a:endParaRPr>
            </a:p>
          </p:txBody>
        </p:sp>
        <p:sp>
          <p:nvSpPr>
            <p:cNvPr id="30" name="Rectangle 33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>
              <a:spLocks noChangeArrowheads="1"/>
            </p:cNvSpPr>
            <p:nvPr/>
          </p:nvSpPr>
          <p:spPr bwMode="auto">
            <a:xfrm>
              <a:off x="576792" y="2111513"/>
              <a:ext cx="2095500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667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Open Sans" panose="020B0606030504020204" pitchFamily="34" charset="0"/>
                </a:rPr>
                <a:t> SVN</a:t>
              </a:r>
              <a:endParaRPr lang="en-US" altLang="zh-CN" sz="2667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Open Sans Light" panose="020B0306030504020204" pitchFamily="34" charset="0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2846917" y="2111513"/>
            <a:ext cx="2095500" cy="2202578"/>
            <a:chOff x="2846917" y="2111513"/>
            <a:chExt cx="2095500" cy="2202578"/>
          </a:xfrm>
        </p:grpSpPr>
        <p:sp>
          <p:nvSpPr>
            <p:cNvPr id="33" name="Rectangle 38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/>
            <p:nvPr/>
          </p:nvSpPr>
          <p:spPr bwMode="auto">
            <a:xfrm>
              <a:off x="2883959" y="2682875"/>
              <a:ext cx="2053167" cy="16312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会用一些基本的</a:t>
              </a:r>
              <a:r>
                <a:rPr lang="en-US" altLang="zh-CN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git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命令，理解</a:t>
              </a:r>
              <a:r>
                <a:rPr lang="en-US" altLang="zh-CN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git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版本管理概念，能够根据</a:t>
              </a:r>
              <a:r>
                <a:rPr lang="en-US" altLang="zh-CN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git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日志查看代码的变更</a:t>
              </a:r>
              <a:endParaRPr lang="ms-MY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70" name="Rectangle 33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>
              <a:spLocks noChangeArrowheads="1"/>
            </p:cNvSpPr>
            <p:nvPr/>
          </p:nvSpPr>
          <p:spPr bwMode="auto">
            <a:xfrm>
              <a:off x="2846917" y="2111513"/>
              <a:ext cx="2095500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667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Open Sans" panose="020B0606030504020204" pitchFamily="34" charset="0"/>
                </a:rPr>
                <a:t>GIT</a:t>
              </a:r>
              <a:endParaRPr lang="en-US" altLang="zh-CN" sz="2667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Open Sans Light" panose="020B0306030504020204" pitchFamily="34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122334" y="2111513"/>
            <a:ext cx="2053167" cy="3125907"/>
            <a:chOff x="5122334" y="2111513"/>
            <a:chExt cx="2053167" cy="3125907"/>
          </a:xfrm>
        </p:grpSpPr>
        <p:sp>
          <p:nvSpPr>
            <p:cNvPr id="37" name="Rectangle 41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/>
            <p:nvPr/>
          </p:nvSpPr>
          <p:spPr bwMode="auto">
            <a:xfrm>
              <a:off x="5122334" y="2682875"/>
              <a:ext cx="2053167" cy="25545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 Light" pitchFamily="34" charset="0"/>
                </a:rPr>
                <a:t>会用基础的</a:t>
              </a:r>
              <a:r>
                <a:rPr lang="en-US" altLang="zh-CN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 Light" pitchFamily="34" charset="0"/>
                </a:rPr>
                <a:t>linux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 Light" pitchFamily="34" charset="0"/>
                </a:rPr>
                <a:t>命令，方便查看服务器文件、日志等内容。能够通过修改服务器时间来进行一些日期相关内容的测试</a:t>
              </a:r>
              <a:endParaRPr lang="ms-MY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 Light" pitchFamily="34" charset="0"/>
              </a:endParaRPr>
            </a:p>
          </p:txBody>
        </p:sp>
        <p:sp>
          <p:nvSpPr>
            <p:cNvPr id="71" name="Rectangle 33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>
              <a:spLocks noChangeArrowheads="1"/>
            </p:cNvSpPr>
            <p:nvPr/>
          </p:nvSpPr>
          <p:spPr bwMode="auto">
            <a:xfrm>
              <a:off x="5161492" y="2111513"/>
              <a:ext cx="1283758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667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Open Sans" panose="020B0606030504020204" pitchFamily="34" charset="0"/>
                </a:rPr>
                <a:t>LINUX</a:t>
              </a:r>
              <a:endParaRPr lang="en-US" altLang="zh-CN" sz="2667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Open Sans Light" panose="020B0306030504020204" pitchFamily="34" charset="0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7352242" y="2111513"/>
            <a:ext cx="2109259" cy="1279248"/>
            <a:chOff x="7352242" y="2111513"/>
            <a:chExt cx="2109259" cy="1279248"/>
          </a:xfrm>
        </p:grpSpPr>
        <p:sp>
          <p:nvSpPr>
            <p:cNvPr id="41" name="Rectangle 44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/>
            <p:nvPr/>
          </p:nvSpPr>
          <p:spPr bwMode="auto">
            <a:xfrm>
              <a:off x="7408334" y="2682875"/>
              <a:ext cx="2053167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 Light" pitchFamily="34" charset="0"/>
                </a:rPr>
                <a:t>理解一些基础的数学概念</a:t>
              </a:r>
              <a:endParaRPr lang="ms-MY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 Light" pitchFamily="34" charset="0"/>
              </a:endParaRPr>
            </a:p>
          </p:txBody>
        </p:sp>
        <p:sp>
          <p:nvSpPr>
            <p:cNvPr id="72" name="Rectangle 33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>
              <a:spLocks noChangeArrowheads="1"/>
            </p:cNvSpPr>
            <p:nvPr/>
          </p:nvSpPr>
          <p:spPr bwMode="auto">
            <a:xfrm>
              <a:off x="7352242" y="2111513"/>
              <a:ext cx="2095500" cy="502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667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Open Sans" panose="020B0606030504020204" pitchFamily="34" charset="0"/>
                </a:rPr>
                <a:t>MATH</a:t>
              </a:r>
              <a:endParaRPr lang="en-US" altLang="zh-CN" sz="2667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Open Sans Light" panose="020B0306030504020204" pitchFamily="34" charset="0"/>
              </a:endParaRPr>
            </a:p>
          </p:txBody>
        </p:sp>
      </p:grpSp>
      <p:sp>
        <p:nvSpPr>
          <p:cNvPr id="16" name="Rectangle 13"/>
          <p:cNvSpPr/>
          <p:nvPr/>
        </p:nvSpPr>
        <p:spPr bwMode="auto">
          <a:xfrm>
            <a:off x="3495675" y="294079"/>
            <a:ext cx="520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" pitchFamily="34" charset="0"/>
              </a:rPr>
              <a:t>核心功能期</a:t>
            </a:r>
            <a:endParaRPr lang="id-ID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Open Sans" pitchFamily="34" charset="0"/>
            </a:endParaRPr>
          </a:p>
        </p:txBody>
      </p:sp>
      <p:sp>
        <p:nvSpPr>
          <p:cNvPr id="2" name="e7d195523061f1c0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e7d195523061f1c01ef2b70529884c179423570dbaad84926380ABC1F97BAEF0C8FC051856578EAB7874501A1FFE158C4981707381814BCC4D9A8E3554438DEE4FBCF5A5B4D2A8B0989AB57E8BAC65EBD40E762BED6E0A5C12A373A5BA032F5002D6502D1359B045FB2DF5CCC204EFCC4A84BF556E1EA5D8F1912FFA1224971540DD5966472C9754</a:t>
            </a:r>
            <a:endParaRPr lang="zh-CN" altLang="en-US" sz="100"/>
          </a:p>
        </p:txBody>
      </p:sp>
      <p:grpSp>
        <p:nvGrpSpPr>
          <p:cNvPr id="7" name="组 6"/>
          <p:cNvGrpSpPr/>
          <p:nvPr/>
        </p:nvGrpSpPr>
        <p:grpSpPr>
          <a:xfrm>
            <a:off x="9679517" y="2073413"/>
            <a:ext cx="2095500" cy="1310998"/>
            <a:chOff x="9679517" y="2073413"/>
            <a:chExt cx="2095500" cy="1310998"/>
          </a:xfrm>
        </p:grpSpPr>
        <p:sp>
          <p:nvSpPr>
            <p:cNvPr id="13" name="Rectangle 44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/>
            <p:nvPr/>
          </p:nvSpPr>
          <p:spPr bwMode="auto">
            <a:xfrm>
              <a:off x="9687984" y="2676525"/>
              <a:ext cx="2053167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Open Sans Light" pitchFamily="34" charset="0"/>
                </a:rPr>
                <a:t>基础知识，用于搭建测试环境</a:t>
              </a:r>
              <a:endParaRPr lang="ms-MY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 Light" pitchFamily="34" charset="0"/>
              </a:endParaRPr>
            </a:p>
          </p:txBody>
        </p:sp>
        <p:sp>
          <p:nvSpPr>
            <p:cNvPr id="14" name="Rectangle 33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>
              <a:spLocks noChangeArrowheads="1"/>
            </p:cNvSpPr>
            <p:nvPr/>
          </p:nvSpPr>
          <p:spPr bwMode="auto">
            <a:xfrm>
              <a:off x="9679517" y="2073413"/>
              <a:ext cx="2095500" cy="502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667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Open Sans Light" panose="020B0306030504020204" pitchFamily="34" charset="0"/>
                </a:rPr>
                <a:t>XCODE</a:t>
              </a:r>
              <a:endParaRPr lang="en-US" altLang="zh-CN" sz="26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77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10">
        <p14:ripple/>
      </p:transition>
    </mc:Choice>
    <mc:Fallback>
      <p:transition xmlns:p14="http://schemas.microsoft.com/office/powerpoint/2010/main" spd="slow" advTm="51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 bwMode="auto">
          <a:xfrm>
            <a:off x="3495675" y="294079"/>
            <a:ext cx="520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itchFamily="34" charset="0"/>
              </a:rPr>
              <a:t>功能丰富期</a:t>
            </a:r>
            <a:endParaRPr lang="id-ID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itchFamily="34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665163" y="1735069"/>
            <a:ext cx="10621961" cy="776525"/>
            <a:chOff x="665163" y="1735069"/>
            <a:chExt cx="10621961" cy="776525"/>
          </a:xfrm>
        </p:grpSpPr>
        <p:sp>
          <p:nvSpPr>
            <p:cNvPr id="21" name="椭圆 30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  <p:cNvSpPr>
              <a:spLocks noChangeArrowheads="1"/>
            </p:cNvSpPr>
            <p:nvPr/>
          </p:nvSpPr>
          <p:spPr bwMode="auto">
            <a:xfrm>
              <a:off x="665163" y="1735069"/>
              <a:ext cx="750887" cy="750887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5" name="组合 34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  <p:cNvGrpSpPr>
              <a:grpSpLocks/>
            </p:cNvGrpSpPr>
            <p:nvPr/>
          </p:nvGrpSpPr>
          <p:grpSpPr bwMode="auto">
            <a:xfrm>
              <a:off x="850900" y="1960494"/>
              <a:ext cx="368300" cy="279400"/>
              <a:chOff x="0" y="0"/>
              <a:chExt cx="509646" cy="38723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20"/>
              <p:cNvSpPr>
                <a:spLocks noEditPoints="1" noChangeArrowheads="1"/>
              </p:cNvSpPr>
              <p:nvPr/>
            </p:nvSpPr>
            <p:spPr bwMode="auto">
              <a:xfrm>
                <a:off x="0" y="51839"/>
                <a:ext cx="337890" cy="335392"/>
              </a:xfrm>
              <a:custGeom>
                <a:avLst/>
                <a:gdLst>
                  <a:gd name="T0" fmla="*/ 337890 w 229"/>
                  <a:gd name="T1" fmla="*/ 189120 h 227"/>
                  <a:gd name="T2" fmla="*/ 337890 w 229"/>
                  <a:gd name="T3" fmla="*/ 144795 h 227"/>
                  <a:gd name="T4" fmla="*/ 303953 w 229"/>
                  <a:gd name="T5" fmla="*/ 137407 h 227"/>
                  <a:gd name="T6" fmla="*/ 295100 w 229"/>
                  <a:gd name="T7" fmla="*/ 112290 h 227"/>
                  <a:gd name="T8" fmla="*/ 318708 w 229"/>
                  <a:gd name="T9" fmla="*/ 85695 h 227"/>
                  <a:gd name="T10" fmla="*/ 292149 w 229"/>
                  <a:gd name="T11" fmla="*/ 50235 h 227"/>
                  <a:gd name="T12" fmla="*/ 259688 w 229"/>
                  <a:gd name="T13" fmla="*/ 65010 h 227"/>
                  <a:gd name="T14" fmla="*/ 237556 w 229"/>
                  <a:gd name="T15" fmla="*/ 48757 h 227"/>
                  <a:gd name="T16" fmla="*/ 241982 w 229"/>
                  <a:gd name="T17" fmla="*/ 13297 h 227"/>
                  <a:gd name="T18" fmla="*/ 199193 w 229"/>
                  <a:gd name="T19" fmla="*/ 0 h 227"/>
                  <a:gd name="T20" fmla="*/ 181487 w 229"/>
                  <a:gd name="T21" fmla="*/ 29550 h 227"/>
                  <a:gd name="T22" fmla="*/ 168207 w 229"/>
                  <a:gd name="T23" fmla="*/ 29550 h 227"/>
                  <a:gd name="T24" fmla="*/ 154928 w 229"/>
                  <a:gd name="T25" fmla="*/ 29550 h 227"/>
                  <a:gd name="T26" fmla="*/ 137222 w 229"/>
                  <a:gd name="T27" fmla="*/ 0 h 227"/>
                  <a:gd name="T28" fmla="*/ 95908 w 229"/>
                  <a:gd name="T29" fmla="*/ 13297 h 227"/>
                  <a:gd name="T30" fmla="*/ 98859 w 229"/>
                  <a:gd name="T31" fmla="*/ 48757 h 227"/>
                  <a:gd name="T32" fmla="*/ 76726 w 229"/>
                  <a:gd name="T33" fmla="*/ 65010 h 227"/>
                  <a:gd name="T34" fmla="*/ 44265 w 229"/>
                  <a:gd name="T35" fmla="*/ 50235 h 227"/>
                  <a:gd name="T36" fmla="*/ 19182 w 229"/>
                  <a:gd name="T37" fmla="*/ 85695 h 227"/>
                  <a:gd name="T38" fmla="*/ 42790 w 229"/>
                  <a:gd name="T39" fmla="*/ 112290 h 227"/>
                  <a:gd name="T40" fmla="*/ 33937 w 229"/>
                  <a:gd name="T41" fmla="*/ 138885 h 227"/>
                  <a:gd name="T42" fmla="*/ 0 w 229"/>
                  <a:gd name="T43" fmla="*/ 144795 h 227"/>
                  <a:gd name="T44" fmla="*/ 0 w 229"/>
                  <a:gd name="T45" fmla="*/ 189120 h 227"/>
                  <a:gd name="T46" fmla="*/ 33937 w 229"/>
                  <a:gd name="T47" fmla="*/ 196507 h 227"/>
                  <a:gd name="T48" fmla="*/ 42790 w 229"/>
                  <a:gd name="T49" fmla="*/ 223102 h 227"/>
                  <a:gd name="T50" fmla="*/ 19182 w 229"/>
                  <a:gd name="T51" fmla="*/ 249697 h 227"/>
                  <a:gd name="T52" fmla="*/ 45741 w 229"/>
                  <a:gd name="T53" fmla="*/ 285157 h 227"/>
                  <a:gd name="T54" fmla="*/ 76726 w 229"/>
                  <a:gd name="T55" fmla="*/ 270382 h 227"/>
                  <a:gd name="T56" fmla="*/ 98859 w 229"/>
                  <a:gd name="T57" fmla="*/ 286635 h 227"/>
                  <a:gd name="T58" fmla="*/ 95908 w 229"/>
                  <a:gd name="T59" fmla="*/ 322095 h 227"/>
                  <a:gd name="T60" fmla="*/ 137222 w 229"/>
                  <a:gd name="T61" fmla="*/ 335392 h 227"/>
                  <a:gd name="T62" fmla="*/ 154928 w 229"/>
                  <a:gd name="T63" fmla="*/ 304365 h 227"/>
                  <a:gd name="T64" fmla="*/ 168207 w 229"/>
                  <a:gd name="T65" fmla="*/ 305842 h 227"/>
                  <a:gd name="T66" fmla="*/ 182962 w 229"/>
                  <a:gd name="T67" fmla="*/ 304365 h 227"/>
                  <a:gd name="T68" fmla="*/ 199193 w 229"/>
                  <a:gd name="T69" fmla="*/ 335392 h 227"/>
                  <a:gd name="T70" fmla="*/ 241982 w 229"/>
                  <a:gd name="T71" fmla="*/ 320617 h 227"/>
                  <a:gd name="T72" fmla="*/ 237556 w 229"/>
                  <a:gd name="T73" fmla="*/ 286635 h 227"/>
                  <a:gd name="T74" fmla="*/ 259688 w 229"/>
                  <a:gd name="T75" fmla="*/ 270382 h 227"/>
                  <a:gd name="T76" fmla="*/ 292149 w 229"/>
                  <a:gd name="T77" fmla="*/ 285157 h 227"/>
                  <a:gd name="T78" fmla="*/ 318708 w 229"/>
                  <a:gd name="T79" fmla="*/ 248220 h 227"/>
                  <a:gd name="T80" fmla="*/ 295100 w 229"/>
                  <a:gd name="T81" fmla="*/ 223102 h 227"/>
                  <a:gd name="T82" fmla="*/ 303953 w 229"/>
                  <a:gd name="T83" fmla="*/ 196507 h 227"/>
                  <a:gd name="T84" fmla="*/ 337890 w 229"/>
                  <a:gd name="T85" fmla="*/ 189120 h 227"/>
                  <a:gd name="T86" fmla="*/ 168207 w 229"/>
                  <a:gd name="T87" fmla="*/ 265950 h 227"/>
                  <a:gd name="T88" fmla="*/ 69349 w 229"/>
                  <a:gd name="T89" fmla="*/ 166957 h 227"/>
                  <a:gd name="T90" fmla="*/ 168207 w 229"/>
                  <a:gd name="T91" fmla="*/ 67965 h 227"/>
                  <a:gd name="T92" fmla="*/ 267066 w 229"/>
                  <a:gd name="T93" fmla="*/ 166957 h 227"/>
                  <a:gd name="T94" fmla="*/ 168207 w 229"/>
                  <a:gd name="T95" fmla="*/ 265950 h 22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29"/>
                  <a:gd name="T145" fmla="*/ 0 h 227"/>
                  <a:gd name="T146" fmla="*/ 229 w 229"/>
                  <a:gd name="T147" fmla="*/ 227 h 22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29" h="227">
                    <a:moveTo>
                      <a:pt x="229" y="128"/>
                    </a:moveTo>
                    <a:cubicBezTo>
                      <a:pt x="229" y="98"/>
                      <a:pt x="229" y="98"/>
                      <a:pt x="229" y="98"/>
                    </a:cubicBezTo>
                    <a:cubicBezTo>
                      <a:pt x="206" y="93"/>
                      <a:pt x="206" y="93"/>
                      <a:pt x="206" y="93"/>
                    </a:cubicBezTo>
                    <a:cubicBezTo>
                      <a:pt x="204" y="87"/>
                      <a:pt x="202" y="81"/>
                      <a:pt x="200" y="76"/>
                    </a:cubicBezTo>
                    <a:cubicBezTo>
                      <a:pt x="216" y="58"/>
                      <a:pt x="216" y="58"/>
                      <a:pt x="216" y="58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176" y="44"/>
                      <a:pt x="176" y="44"/>
                      <a:pt x="176" y="44"/>
                    </a:cubicBezTo>
                    <a:cubicBezTo>
                      <a:pt x="172" y="39"/>
                      <a:pt x="167" y="36"/>
                      <a:pt x="161" y="33"/>
                    </a:cubicBezTo>
                    <a:cubicBezTo>
                      <a:pt x="164" y="9"/>
                      <a:pt x="164" y="9"/>
                      <a:pt x="164" y="9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3" y="20"/>
                      <a:pt x="123" y="20"/>
                      <a:pt x="123" y="20"/>
                    </a:cubicBezTo>
                    <a:cubicBezTo>
                      <a:pt x="120" y="20"/>
                      <a:pt x="117" y="20"/>
                      <a:pt x="114" y="20"/>
                    </a:cubicBezTo>
                    <a:cubicBezTo>
                      <a:pt x="111" y="20"/>
                      <a:pt x="108" y="20"/>
                      <a:pt x="105" y="2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2" y="36"/>
                      <a:pt x="57" y="39"/>
                      <a:pt x="52" y="4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6" y="81"/>
                      <a:pt x="24" y="87"/>
                      <a:pt x="23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3" y="133"/>
                      <a:pt x="23" y="133"/>
                      <a:pt x="23" y="133"/>
                    </a:cubicBezTo>
                    <a:cubicBezTo>
                      <a:pt x="24" y="139"/>
                      <a:pt x="26" y="145"/>
                      <a:pt x="29" y="151"/>
                    </a:cubicBezTo>
                    <a:cubicBezTo>
                      <a:pt x="13" y="169"/>
                      <a:pt x="13" y="169"/>
                      <a:pt x="13" y="169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7" y="187"/>
                      <a:pt x="62" y="191"/>
                      <a:pt x="67" y="194"/>
                    </a:cubicBezTo>
                    <a:cubicBezTo>
                      <a:pt x="65" y="218"/>
                      <a:pt x="65" y="218"/>
                      <a:pt x="65" y="218"/>
                    </a:cubicBezTo>
                    <a:cubicBezTo>
                      <a:pt x="93" y="227"/>
                      <a:pt x="93" y="227"/>
                      <a:pt x="93" y="227"/>
                    </a:cubicBezTo>
                    <a:cubicBezTo>
                      <a:pt x="105" y="206"/>
                      <a:pt x="105" y="206"/>
                      <a:pt x="105" y="206"/>
                    </a:cubicBezTo>
                    <a:cubicBezTo>
                      <a:pt x="108" y="207"/>
                      <a:pt x="111" y="207"/>
                      <a:pt x="114" y="207"/>
                    </a:cubicBezTo>
                    <a:cubicBezTo>
                      <a:pt x="117" y="207"/>
                      <a:pt x="121" y="207"/>
                      <a:pt x="124" y="206"/>
                    </a:cubicBezTo>
                    <a:cubicBezTo>
                      <a:pt x="135" y="227"/>
                      <a:pt x="135" y="227"/>
                      <a:pt x="135" y="227"/>
                    </a:cubicBezTo>
                    <a:cubicBezTo>
                      <a:pt x="164" y="217"/>
                      <a:pt x="164" y="217"/>
                      <a:pt x="164" y="217"/>
                    </a:cubicBezTo>
                    <a:cubicBezTo>
                      <a:pt x="161" y="194"/>
                      <a:pt x="161" y="194"/>
                      <a:pt x="161" y="194"/>
                    </a:cubicBezTo>
                    <a:cubicBezTo>
                      <a:pt x="167" y="191"/>
                      <a:pt x="172" y="187"/>
                      <a:pt x="176" y="183"/>
                    </a:cubicBezTo>
                    <a:cubicBezTo>
                      <a:pt x="198" y="193"/>
                      <a:pt x="198" y="193"/>
                      <a:pt x="198" y="193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00" y="151"/>
                      <a:pt x="200" y="151"/>
                      <a:pt x="200" y="151"/>
                    </a:cubicBezTo>
                    <a:cubicBezTo>
                      <a:pt x="202" y="145"/>
                      <a:pt x="204" y="139"/>
                      <a:pt x="206" y="133"/>
                    </a:cubicBezTo>
                    <a:lnTo>
                      <a:pt x="229" y="128"/>
                    </a:lnTo>
                    <a:close/>
                    <a:moveTo>
                      <a:pt x="114" y="180"/>
                    </a:moveTo>
                    <a:cubicBezTo>
                      <a:pt x="77" y="180"/>
                      <a:pt x="47" y="150"/>
                      <a:pt x="47" y="113"/>
                    </a:cubicBezTo>
                    <a:cubicBezTo>
                      <a:pt x="47" y="76"/>
                      <a:pt x="77" y="46"/>
                      <a:pt x="114" y="46"/>
                    </a:cubicBezTo>
                    <a:cubicBezTo>
                      <a:pt x="151" y="46"/>
                      <a:pt x="181" y="76"/>
                      <a:pt x="181" y="113"/>
                    </a:cubicBezTo>
                    <a:cubicBezTo>
                      <a:pt x="181" y="150"/>
                      <a:pt x="151" y="180"/>
                      <a:pt x="114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Freeform 21"/>
              <p:cNvSpPr>
                <a:spLocks noEditPoints="1" noChangeArrowheads="1"/>
              </p:cNvSpPr>
              <p:nvPr/>
            </p:nvSpPr>
            <p:spPr bwMode="auto">
              <a:xfrm>
                <a:off x="309785" y="0"/>
                <a:ext cx="199861" cy="199861"/>
              </a:xfrm>
              <a:custGeom>
                <a:avLst/>
                <a:gdLst>
                  <a:gd name="T0" fmla="*/ 199861 w 135"/>
                  <a:gd name="T1" fmla="*/ 112514 h 135"/>
                  <a:gd name="T2" fmla="*/ 199861 w 135"/>
                  <a:gd name="T3" fmla="*/ 85866 h 135"/>
                  <a:gd name="T4" fmla="*/ 180615 w 135"/>
                  <a:gd name="T5" fmla="*/ 81425 h 135"/>
                  <a:gd name="T6" fmla="*/ 174693 w 135"/>
                  <a:gd name="T7" fmla="*/ 66620 h 135"/>
                  <a:gd name="T8" fmla="*/ 189498 w 135"/>
                  <a:gd name="T9" fmla="*/ 50335 h 135"/>
                  <a:gd name="T10" fmla="*/ 173213 w 135"/>
                  <a:gd name="T11" fmla="*/ 29609 h 135"/>
                  <a:gd name="T12" fmla="*/ 153967 w 135"/>
                  <a:gd name="T13" fmla="*/ 38492 h 135"/>
                  <a:gd name="T14" fmla="*/ 142123 w 135"/>
                  <a:gd name="T15" fmla="*/ 28129 h 135"/>
                  <a:gd name="T16" fmla="*/ 143604 w 135"/>
                  <a:gd name="T17" fmla="*/ 7402 h 135"/>
                  <a:gd name="T18" fmla="*/ 118436 w 135"/>
                  <a:gd name="T19" fmla="*/ 0 h 135"/>
                  <a:gd name="T20" fmla="*/ 108073 w 135"/>
                  <a:gd name="T21" fmla="*/ 17765 h 135"/>
                  <a:gd name="T22" fmla="*/ 99190 w 135"/>
                  <a:gd name="T23" fmla="*/ 17765 h 135"/>
                  <a:gd name="T24" fmla="*/ 91788 w 135"/>
                  <a:gd name="T25" fmla="*/ 17765 h 135"/>
                  <a:gd name="T26" fmla="*/ 81425 w 135"/>
                  <a:gd name="T27" fmla="*/ 0 h 135"/>
                  <a:gd name="T28" fmla="*/ 56257 w 135"/>
                  <a:gd name="T29" fmla="*/ 7402 h 135"/>
                  <a:gd name="T30" fmla="*/ 57738 w 135"/>
                  <a:gd name="T31" fmla="*/ 28129 h 135"/>
                  <a:gd name="T32" fmla="*/ 44414 w 135"/>
                  <a:gd name="T33" fmla="*/ 38492 h 135"/>
                  <a:gd name="T34" fmla="*/ 26648 w 135"/>
                  <a:gd name="T35" fmla="*/ 29609 h 135"/>
                  <a:gd name="T36" fmla="*/ 10363 w 135"/>
                  <a:gd name="T37" fmla="*/ 50335 h 135"/>
                  <a:gd name="T38" fmla="*/ 25168 w 135"/>
                  <a:gd name="T39" fmla="*/ 66620 h 135"/>
                  <a:gd name="T40" fmla="*/ 19246 w 135"/>
                  <a:gd name="T41" fmla="*/ 81425 h 135"/>
                  <a:gd name="T42" fmla="*/ 0 w 135"/>
                  <a:gd name="T43" fmla="*/ 85866 h 135"/>
                  <a:gd name="T44" fmla="*/ 0 w 135"/>
                  <a:gd name="T45" fmla="*/ 112514 h 135"/>
                  <a:gd name="T46" fmla="*/ 19246 w 135"/>
                  <a:gd name="T47" fmla="*/ 116956 h 135"/>
                  <a:gd name="T48" fmla="*/ 25168 w 135"/>
                  <a:gd name="T49" fmla="*/ 133241 h 135"/>
                  <a:gd name="T50" fmla="*/ 10363 w 135"/>
                  <a:gd name="T51" fmla="*/ 148045 h 135"/>
                  <a:gd name="T52" fmla="*/ 26648 w 135"/>
                  <a:gd name="T53" fmla="*/ 168772 h 135"/>
                  <a:gd name="T54" fmla="*/ 45894 w 135"/>
                  <a:gd name="T55" fmla="*/ 161369 h 135"/>
                  <a:gd name="T56" fmla="*/ 57738 w 135"/>
                  <a:gd name="T57" fmla="*/ 170252 h 135"/>
                  <a:gd name="T58" fmla="*/ 56257 w 135"/>
                  <a:gd name="T59" fmla="*/ 190978 h 135"/>
                  <a:gd name="T60" fmla="*/ 81425 w 135"/>
                  <a:gd name="T61" fmla="*/ 199861 h 135"/>
                  <a:gd name="T62" fmla="*/ 91788 w 135"/>
                  <a:gd name="T63" fmla="*/ 180615 h 135"/>
                  <a:gd name="T64" fmla="*/ 100671 w 135"/>
                  <a:gd name="T65" fmla="*/ 182096 h 135"/>
                  <a:gd name="T66" fmla="*/ 108073 w 135"/>
                  <a:gd name="T67" fmla="*/ 180615 h 135"/>
                  <a:gd name="T68" fmla="*/ 118436 w 135"/>
                  <a:gd name="T69" fmla="*/ 199861 h 135"/>
                  <a:gd name="T70" fmla="*/ 143604 w 135"/>
                  <a:gd name="T71" fmla="*/ 190978 h 135"/>
                  <a:gd name="T72" fmla="*/ 142123 w 135"/>
                  <a:gd name="T73" fmla="*/ 170252 h 135"/>
                  <a:gd name="T74" fmla="*/ 153967 w 135"/>
                  <a:gd name="T75" fmla="*/ 161369 h 135"/>
                  <a:gd name="T76" fmla="*/ 173213 w 135"/>
                  <a:gd name="T77" fmla="*/ 168772 h 135"/>
                  <a:gd name="T78" fmla="*/ 189498 w 135"/>
                  <a:gd name="T79" fmla="*/ 148045 h 135"/>
                  <a:gd name="T80" fmla="*/ 174693 w 135"/>
                  <a:gd name="T81" fmla="*/ 131760 h 135"/>
                  <a:gd name="T82" fmla="*/ 180615 w 135"/>
                  <a:gd name="T83" fmla="*/ 116956 h 135"/>
                  <a:gd name="T84" fmla="*/ 199861 w 135"/>
                  <a:gd name="T85" fmla="*/ 112514 h 135"/>
                  <a:gd name="T86" fmla="*/ 99190 w 135"/>
                  <a:gd name="T87" fmla="*/ 158408 h 135"/>
                  <a:gd name="T88" fmla="*/ 41453 w 135"/>
                  <a:gd name="T89" fmla="*/ 99190 h 135"/>
                  <a:gd name="T90" fmla="*/ 99190 w 135"/>
                  <a:gd name="T91" fmla="*/ 39972 h 135"/>
                  <a:gd name="T92" fmla="*/ 158408 w 135"/>
                  <a:gd name="T93" fmla="*/ 99190 h 135"/>
                  <a:gd name="T94" fmla="*/ 99190 w 135"/>
                  <a:gd name="T95" fmla="*/ 158408 h 13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35"/>
                  <a:gd name="T145" fmla="*/ 0 h 135"/>
                  <a:gd name="T146" fmla="*/ 135 w 135"/>
                  <a:gd name="T147" fmla="*/ 135 h 13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35" h="135">
                    <a:moveTo>
                      <a:pt x="135" y="76"/>
                    </a:moveTo>
                    <a:cubicBezTo>
                      <a:pt x="135" y="58"/>
                      <a:pt x="135" y="58"/>
                      <a:pt x="135" y="58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21" y="52"/>
                      <a:pt x="120" y="48"/>
                      <a:pt x="118" y="45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2" y="23"/>
                      <a:pt x="99" y="21"/>
                      <a:pt x="96" y="19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1" y="12"/>
                      <a:pt x="69" y="12"/>
                      <a:pt x="67" y="12"/>
                    </a:cubicBezTo>
                    <a:cubicBezTo>
                      <a:pt x="66" y="12"/>
                      <a:pt x="64" y="12"/>
                      <a:pt x="62" y="1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6" y="21"/>
                      <a:pt x="33" y="23"/>
                      <a:pt x="30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8"/>
                      <a:pt x="14" y="52"/>
                      <a:pt x="13" y="55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4" y="83"/>
                      <a:pt x="15" y="86"/>
                      <a:pt x="17" y="9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3" y="111"/>
                      <a:pt x="36" y="113"/>
                      <a:pt x="39" y="115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4" y="123"/>
                      <a:pt x="66" y="123"/>
                      <a:pt x="68" y="123"/>
                    </a:cubicBezTo>
                    <a:cubicBezTo>
                      <a:pt x="69" y="123"/>
                      <a:pt x="71" y="123"/>
                      <a:pt x="73" y="122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9" y="113"/>
                      <a:pt x="102" y="111"/>
                      <a:pt x="104" y="109"/>
                    </a:cubicBezTo>
                    <a:cubicBezTo>
                      <a:pt x="117" y="114"/>
                      <a:pt x="117" y="114"/>
                      <a:pt x="117" y="11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0" y="86"/>
                      <a:pt x="121" y="83"/>
                      <a:pt x="122" y="79"/>
                    </a:cubicBezTo>
                    <a:lnTo>
                      <a:pt x="135" y="76"/>
                    </a:lnTo>
                    <a:close/>
                    <a:moveTo>
                      <a:pt x="67" y="107"/>
                    </a:moveTo>
                    <a:cubicBezTo>
                      <a:pt x="46" y="107"/>
                      <a:pt x="28" y="89"/>
                      <a:pt x="28" y="67"/>
                    </a:cubicBezTo>
                    <a:cubicBezTo>
                      <a:pt x="28" y="45"/>
                      <a:pt x="46" y="27"/>
                      <a:pt x="67" y="27"/>
                    </a:cubicBezTo>
                    <a:cubicBezTo>
                      <a:pt x="89" y="27"/>
                      <a:pt x="107" y="45"/>
                      <a:pt x="107" y="67"/>
                    </a:cubicBezTo>
                    <a:cubicBezTo>
                      <a:pt x="107" y="89"/>
                      <a:pt x="89" y="107"/>
                      <a:pt x="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7" name="文本框 50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  <p:cNvSpPr>
              <a:spLocks noChangeArrowheads="1"/>
            </p:cNvSpPr>
            <p:nvPr/>
          </p:nvSpPr>
          <p:spPr bwMode="auto">
            <a:xfrm>
              <a:off x="1592294" y="1735069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用例书写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文本框 51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  <p:cNvSpPr>
              <a:spLocks noChangeArrowheads="1"/>
            </p:cNvSpPr>
            <p:nvPr/>
          </p:nvSpPr>
          <p:spPr bwMode="auto">
            <a:xfrm>
              <a:off x="1592293" y="2142262"/>
              <a:ext cx="96948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 Unicode MS" panose="020B0604020202020204" pitchFamily="34" charset="-122"/>
                  <a:sym typeface="+mn-lt"/>
                </a:rPr>
                <a:t>包含需求分析，用例书写的常用的几种方法，需要把相关的理论与实际操作结合起来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 Unicode MS" panose="020B0604020202020204" pitchFamily="34" charset="-122"/>
                <a:sym typeface="+mn-lt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665163" y="2844731"/>
            <a:ext cx="10621962" cy="862370"/>
            <a:chOff x="665163" y="2844731"/>
            <a:chExt cx="10621962" cy="862370"/>
          </a:xfrm>
        </p:grpSpPr>
        <p:sp>
          <p:nvSpPr>
            <p:cNvPr id="22" name="椭圆 31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  <p:cNvSpPr>
              <a:spLocks noChangeArrowheads="1"/>
            </p:cNvSpPr>
            <p:nvPr/>
          </p:nvSpPr>
          <p:spPr bwMode="auto">
            <a:xfrm>
              <a:off x="665163" y="2844731"/>
              <a:ext cx="750887" cy="7493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1" name="组合 44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  <p:cNvGrpSpPr>
              <a:grpSpLocks/>
            </p:cNvGrpSpPr>
            <p:nvPr/>
          </p:nvGrpSpPr>
          <p:grpSpPr bwMode="auto">
            <a:xfrm>
              <a:off x="911225" y="3055869"/>
              <a:ext cx="288925" cy="323850"/>
              <a:chOff x="0" y="0"/>
              <a:chExt cx="402656" cy="45030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2" name="Freeform 108"/>
              <p:cNvSpPr>
                <a:spLocks noEditPoints="1" noChangeArrowheads="1"/>
              </p:cNvSpPr>
              <p:nvPr/>
            </p:nvSpPr>
            <p:spPr bwMode="auto">
              <a:xfrm>
                <a:off x="69134" y="167228"/>
                <a:ext cx="56988" cy="57923"/>
              </a:xfrm>
              <a:custGeom>
                <a:avLst/>
                <a:gdLst>
                  <a:gd name="T0" fmla="*/ 28494 w 26"/>
                  <a:gd name="T1" fmla="*/ 0 h 26"/>
                  <a:gd name="T2" fmla="*/ 0 w 26"/>
                  <a:gd name="T3" fmla="*/ 28962 h 26"/>
                  <a:gd name="T4" fmla="*/ 28494 w 26"/>
                  <a:gd name="T5" fmla="*/ 57923 h 26"/>
                  <a:gd name="T6" fmla="*/ 56988 w 26"/>
                  <a:gd name="T7" fmla="*/ 28962 h 26"/>
                  <a:gd name="T8" fmla="*/ 28494 w 26"/>
                  <a:gd name="T9" fmla="*/ 0 h 26"/>
                  <a:gd name="T10" fmla="*/ 28494 w 26"/>
                  <a:gd name="T11" fmla="*/ 51240 h 26"/>
                  <a:gd name="T12" fmla="*/ 6576 w 26"/>
                  <a:gd name="T13" fmla="*/ 28962 h 26"/>
                  <a:gd name="T14" fmla="*/ 28494 w 26"/>
                  <a:gd name="T15" fmla="*/ 6683 h 26"/>
                  <a:gd name="T16" fmla="*/ 50412 w 26"/>
                  <a:gd name="T17" fmla="*/ 28962 h 26"/>
                  <a:gd name="T18" fmla="*/ 28494 w 26"/>
                  <a:gd name="T19" fmla="*/ 51240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6"/>
                  <a:gd name="T31" fmla="*/ 0 h 26"/>
                  <a:gd name="T32" fmla="*/ 26 w 26"/>
                  <a:gd name="T33" fmla="*/ 26 h 2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Freeform 109"/>
              <p:cNvSpPr>
                <a:spLocks noEditPoints="1" noChangeArrowheads="1"/>
              </p:cNvSpPr>
              <p:nvPr/>
            </p:nvSpPr>
            <p:spPr bwMode="auto">
              <a:xfrm>
                <a:off x="197125" y="129859"/>
                <a:ext cx="48580" cy="48580"/>
              </a:xfrm>
              <a:custGeom>
                <a:avLst/>
                <a:gdLst>
                  <a:gd name="T0" fmla="*/ 24290 w 22"/>
                  <a:gd name="T1" fmla="*/ 0 h 22"/>
                  <a:gd name="T2" fmla="*/ 0 w 22"/>
                  <a:gd name="T3" fmla="*/ 24290 h 22"/>
                  <a:gd name="T4" fmla="*/ 24290 w 22"/>
                  <a:gd name="T5" fmla="*/ 48580 h 22"/>
                  <a:gd name="T6" fmla="*/ 48580 w 22"/>
                  <a:gd name="T7" fmla="*/ 24290 h 22"/>
                  <a:gd name="T8" fmla="*/ 24290 w 22"/>
                  <a:gd name="T9" fmla="*/ 0 h 22"/>
                  <a:gd name="T10" fmla="*/ 24290 w 22"/>
                  <a:gd name="T11" fmla="*/ 37539 h 22"/>
                  <a:gd name="T12" fmla="*/ 11041 w 22"/>
                  <a:gd name="T13" fmla="*/ 24290 h 22"/>
                  <a:gd name="T14" fmla="*/ 24290 w 22"/>
                  <a:gd name="T15" fmla="*/ 11041 h 22"/>
                  <a:gd name="T16" fmla="*/ 37539 w 22"/>
                  <a:gd name="T17" fmla="*/ 24290 h 22"/>
                  <a:gd name="T18" fmla="*/ 24290 w 22"/>
                  <a:gd name="T19" fmla="*/ 37539 h 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"/>
                  <a:gd name="T31" fmla="*/ 0 h 22"/>
                  <a:gd name="T32" fmla="*/ 22 w 22"/>
                  <a:gd name="T33" fmla="*/ 22 h 2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Freeform 110"/>
              <p:cNvSpPr>
                <a:spLocks noEditPoints="1" noChangeArrowheads="1"/>
              </p:cNvSpPr>
              <p:nvPr/>
            </p:nvSpPr>
            <p:spPr bwMode="auto">
              <a:xfrm>
                <a:off x="82213" y="181242"/>
                <a:ext cx="30830" cy="30830"/>
              </a:xfrm>
              <a:custGeom>
                <a:avLst/>
                <a:gdLst>
                  <a:gd name="T0" fmla="*/ 15415 w 14"/>
                  <a:gd name="T1" fmla="*/ 0 h 14"/>
                  <a:gd name="T2" fmla="*/ 0 w 14"/>
                  <a:gd name="T3" fmla="*/ 15415 h 14"/>
                  <a:gd name="T4" fmla="*/ 15415 w 14"/>
                  <a:gd name="T5" fmla="*/ 30830 h 14"/>
                  <a:gd name="T6" fmla="*/ 30830 w 14"/>
                  <a:gd name="T7" fmla="*/ 15415 h 14"/>
                  <a:gd name="T8" fmla="*/ 15415 w 14"/>
                  <a:gd name="T9" fmla="*/ 0 h 14"/>
                  <a:gd name="T10" fmla="*/ 15415 w 14"/>
                  <a:gd name="T11" fmla="*/ 22021 h 14"/>
                  <a:gd name="T12" fmla="*/ 8809 w 14"/>
                  <a:gd name="T13" fmla="*/ 15415 h 14"/>
                  <a:gd name="T14" fmla="*/ 15415 w 14"/>
                  <a:gd name="T15" fmla="*/ 6606 h 14"/>
                  <a:gd name="T16" fmla="*/ 24224 w 14"/>
                  <a:gd name="T17" fmla="*/ 15415 h 14"/>
                  <a:gd name="T18" fmla="*/ 15415 w 14"/>
                  <a:gd name="T19" fmla="*/ 22021 h 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"/>
                  <a:gd name="T31" fmla="*/ 0 h 14"/>
                  <a:gd name="T32" fmla="*/ 14 w 14"/>
                  <a:gd name="T33" fmla="*/ 14 h 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Freeform 111"/>
              <p:cNvSpPr>
                <a:spLocks noEditPoints="1" noChangeArrowheads="1"/>
              </p:cNvSpPr>
              <p:nvPr/>
            </p:nvSpPr>
            <p:spPr bwMode="auto">
              <a:xfrm>
                <a:off x="172834" y="105568"/>
                <a:ext cx="97161" cy="97161"/>
              </a:xfrm>
              <a:custGeom>
                <a:avLst/>
                <a:gdLst>
                  <a:gd name="T0" fmla="*/ 48581 w 44"/>
                  <a:gd name="T1" fmla="*/ 0 h 44"/>
                  <a:gd name="T2" fmla="*/ 0 w 44"/>
                  <a:gd name="T3" fmla="*/ 48581 h 44"/>
                  <a:gd name="T4" fmla="*/ 48581 w 44"/>
                  <a:gd name="T5" fmla="*/ 97161 h 44"/>
                  <a:gd name="T6" fmla="*/ 97161 w 44"/>
                  <a:gd name="T7" fmla="*/ 48581 h 44"/>
                  <a:gd name="T8" fmla="*/ 48581 w 44"/>
                  <a:gd name="T9" fmla="*/ 0 h 44"/>
                  <a:gd name="T10" fmla="*/ 48581 w 44"/>
                  <a:gd name="T11" fmla="*/ 86120 h 44"/>
                  <a:gd name="T12" fmla="*/ 11041 w 44"/>
                  <a:gd name="T13" fmla="*/ 48581 h 44"/>
                  <a:gd name="T14" fmla="*/ 48581 w 44"/>
                  <a:gd name="T15" fmla="*/ 13249 h 44"/>
                  <a:gd name="T16" fmla="*/ 86120 w 44"/>
                  <a:gd name="T17" fmla="*/ 48581 h 44"/>
                  <a:gd name="T18" fmla="*/ 48581 w 44"/>
                  <a:gd name="T19" fmla="*/ 86120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44"/>
                  <a:gd name="T32" fmla="*/ 44 w 44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Freeform 112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02656" cy="450303"/>
              </a:xfrm>
              <a:custGeom>
                <a:avLst/>
                <a:gdLst>
                  <a:gd name="T0" fmla="*/ 347346 w 182"/>
                  <a:gd name="T1" fmla="*/ 211907 h 204"/>
                  <a:gd name="T2" fmla="*/ 338497 w 182"/>
                  <a:gd name="T3" fmla="*/ 105954 h 204"/>
                  <a:gd name="T4" fmla="*/ 172567 w 182"/>
                  <a:gd name="T5" fmla="*/ 0 h 204"/>
                  <a:gd name="T6" fmla="*/ 2212 w 182"/>
                  <a:gd name="T7" fmla="*/ 174382 h 204"/>
                  <a:gd name="T8" fmla="*/ 0 w 182"/>
                  <a:gd name="T9" fmla="*/ 450303 h 204"/>
                  <a:gd name="T10" fmla="*/ 250001 w 182"/>
                  <a:gd name="T11" fmla="*/ 388497 h 204"/>
                  <a:gd name="T12" fmla="*/ 325222 w 182"/>
                  <a:gd name="T13" fmla="*/ 388497 h 204"/>
                  <a:gd name="T14" fmla="*/ 325222 w 182"/>
                  <a:gd name="T15" fmla="*/ 388497 h 204"/>
                  <a:gd name="T16" fmla="*/ 345134 w 182"/>
                  <a:gd name="T17" fmla="*/ 333313 h 204"/>
                  <a:gd name="T18" fmla="*/ 323010 w 182"/>
                  <a:gd name="T19" fmla="*/ 320068 h 204"/>
                  <a:gd name="T20" fmla="*/ 345134 w 182"/>
                  <a:gd name="T21" fmla="*/ 309031 h 204"/>
                  <a:gd name="T22" fmla="*/ 342921 w 182"/>
                  <a:gd name="T23" fmla="*/ 304617 h 204"/>
                  <a:gd name="T24" fmla="*/ 376107 w 182"/>
                  <a:gd name="T25" fmla="*/ 245018 h 204"/>
                  <a:gd name="T26" fmla="*/ 137169 w 182"/>
                  <a:gd name="T27" fmla="*/ 205285 h 204"/>
                  <a:gd name="T28" fmla="*/ 137169 w 182"/>
                  <a:gd name="T29" fmla="*/ 225152 h 204"/>
                  <a:gd name="T30" fmla="*/ 119469 w 182"/>
                  <a:gd name="T31" fmla="*/ 231774 h 204"/>
                  <a:gd name="T32" fmla="*/ 106195 w 182"/>
                  <a:gd name="T33" fmla="*/ 242810 h 204"/>
                  <a:gd name="T34" fmla="*/ 88496 w 182"/>
                  <a:gd name="T35" fmla="*/ 236188 h 204"/>
                  <a:gd name="T36" fmla="*/ 70797 w 182"/>
                  <a:gd name="T37" fmla="*/ 236188 h 204"/>
                  <a:gd name="T38" fmla="*/ 61947 w 182"/>
                  <a:gd name="T39" fmla="*/ 218529 h 204"/>
                  <a:gd name="T40" fmla="*/ 48673 w 182"/>
                  <a:gd name="T41" fmla="*/ 205285 h 204"/>
                  <a:gd name="T42" fmla="*/ 57522 w 182"/>
                  <a:gd name="T43" fmla="*/ 187626 h 204"/>
                  <a:gd name="T44" fmla="*/ 57522 w 182"/>
                  <a:gd name="T45" fmla="*/ 167760 h 204"/>
                  <a:gd name="T46" fmla="*/ 75221 w 182"/>
                  <a:gd name="T47" fmla="*/ 161138 h 204"/>
                  <a:gd name="T48" fmla="*/ 88496 w 182"/>
                  <a:gd name="T49" fmla="*/ 150101 h 204"/>
                  <a:gd name="T50" fmla="*/ 106195 w 182"/>
                  <a:gd name="T51" fmla="*/ 156723 h 204"/>
                  <a:gd name="T52" fmla="*/ 126107 w 182"/>
                  <a:gd name="T53" fmla="*/ 156723 h 204"/>
                  <a:gd name="T54" fmla="*/ 132744 w 182"/>
                  <a:gd name="T55" fmla="*/ 174382 h 204"/>
                  <a:gd name="T56" fmla="*/ 146018 w 182"/>
                  <a:gd name="T57" fmla="*/ 187626 h 204"/>
                  <a:gd name="T58" fmla="*/ 300886 w 182"/>
                  <a:gd name="T59" fmla="*/ 169967 h 204"/>
                  <a:gd name="T60" fmla="*/ 278762 w 182"/>
                  <a:gd name="T61" fmla="*/ 192041 h 204"/>
                  <a:gd name="T62" fmla="*/ 267700 w 182"/>
                  <a:gd name="T63" fmla="*/ 220737 h 204"/>
                  <a:gd name="T64" fmla="*/ 236726 w 182"/>
                  <a:gd name="T65" fmla="*/ 220737 h 204"/>
                  <a:gd name="T66" fmla="*/ 207965 w 182"/>
                  <a:gd name="T67" fmla="*/ 231774 h 204"/>
                  <a:gd name="T68" fmla="*/ 183629 w 182"/>
                  <a:gd name="T69" fmla="*/ 211907 h 204"/>
                  <a:gd name="T70" fmla="*/ 154868 w 182"/>
                  <a:gd name="T71" fmla="*/ 200870 h 204"/>
                  <a:gd name="T72" fmla="*/ 154868 w 182"/>
                  <a:gd name="T73" fmla="*/ 169967 h 204"/>
                  <a:gd name="T74" fmla="*/ 141593 w 182"/>
                  <a:gd name="T75" fmla="*/ 141272 h 204"/>
                  <a:gd name="T76" fmla="*/ 163717 w 182"/>
                  <a:gd name="T77" fmla="*/ 116990 h 204"/>
                  <a:gd name="T78" fmla="*/ 174779 w 182"/>
                  <a:gd name="T79" fmla="*/ 88295 h 204"/>
                  <a:gd name="T80" fmla="*/ 207965 w 182"/>
                  <a:gd name="T81" fmla="*/ 88295 h 204"/>
                  <a:gd name="T82" fmla="*/ 236726 w 182"/>
                  <a:gd name="T83" fmla="*/ 77258 h 204"/>
                  <a:gd name="T84" fmla="*/ 258850 w 182"/>
                  <a:gd name="T85" fmla="*/ 97124 h 204"/>
                  <a:gd name="T86" fmla="*/ 287611 w 182"/>
                  <a:gd name="T87" fmla="*/ 108161 h 204"/>
                  <a:gd name="T88" fmla="*/ 287611 w 182"/>
                  <a:gd name="T89" fmla="*/ 141272 h 204"/>
                  <a:gd name="T90" fmla="*/ 300886 w 182"/>
                  <a:gd name="T91" fmla="*/ 169967 h 20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2"/>
                  <a:gd name="T139" fmla="*/ 0 h 204"/>
                  <a:gd name="T140" fmla="*/ 182 w 182"/>
                  <a:gd name="T141" fmla="*/ 204 h 20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50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  <p:cNvSpPr>
              <a:spLocks noChangeArrowheads="1"/>
            </p:cNvSpPr>
            <p:nvPr/>
          </p:nvSpPr>
          <p:spPr bwMode="auto">
            <a:xfrm>
              <a:off x="1592294" y="2867076"/>
              <a:ext cx="20531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打包与版本发布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文本框 51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  <p:cNvSpPr>
              <a:spLocks noChangeArrowheads="1"/>
            </p:cNvSpPr>
            <p:nvPr/>
          </p:nvSpPr>
          <p:spPr bwMode="auto">
            <a:xfrm>
              <a:off x="1576419" y="3337769"/>
              <a:ext cx="97107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 Unicode MS" panose="020B0604020202020204" pitchFamily="34" charset="-122"/>
                  <a:sym typeface="+mn-lt"/>
                </a:rPr>
                <a:t>打包及版本发布相关内容的理解与掌握，能够理解每个步骤具体的影响点在哪里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 Unicode MS" panose="020B0604020202020204" pitchFamily="34" charset="-122"/>
                <a:sym typeface="+mn-lt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665163" y="3898494"/>
            <a:ext cx="10621961" cy="805200"/>
            <a:chOff x="665163" y="3898494"/>
            <a:chExt cx="10621961" cy="805200"/>
          </a:xfrm>
        </p:grpSpPr>
        <p:sp>
          <p:nvSpPr>
            <p:cNvPr id="23" name="椭圆 32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  <p:cNvSpPr>
              <a:spLocks noChangeArrowheads="1"/>
            </p:cNvSpPr>
            <p:nvPr/>
          </p:nvSpPr>
          <p:spPr bwMode="auto">
            <a:xfrm>
              <a:off x="665163" y="3952806"/>
              <a:ext cx="750887" cy="750888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7" name="组合 40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  <p:cNvGrpSpPr>
              <a:grpSpLocks/>
            </p:cNvGrpSpPr>
            <p:nvPr/>
          </p:nvGrpSpPr>
          <p:grpSpPr bwMode="auto">
            <a:xfrm>
              <a:off x="909638" y="4140131"/>
              <a:ext cx="249237" cy="317500"/>
              <a:chOff x="0" y="0"/>
              <a:chExt cx="563562" cy="72072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8" name="Freeform 32"/>
              <p:cNvSpPr>
                <a:spLocks noChangeArrowheads="1"/>
              </p:cNvSpPr>
              <p:nvPr/>
            </p:nvSpPr>
            <p:spPr bwMode="auto">
              <a:xfrm>
                <a:off x="209550" y="0"/>
                <a:ext cx="142875" cy="720725"/>
              </a:xfrm>
              <a:custGeom>
                <a:avLst/>
                <a:gdLst>
                  <a:gd name="T0" fmla="*/ 142875 w 64"/>
                  <a:gd name="T1" fmla="*/ 648877 h 321"/>
                  <a:gd name="T2" fmla="*/ 71438 w 64"/>
                  <a:gd name="T3" fmla="*/ 720725 h 321"/>
                  <a:gd name="T4" fmla="*/ 0 w 64"/>
                  <a:gd name="T5" fmla="*/ 648877 h 321"/>
                  <a:gd name="T6" fmla="*/ 0 w 64"/>
                  <a:gd name="T7" fmla="*/ 71848 h 321"/>
                  <a:gd name="T8" fmla="*/ 71438 w 64"/>
                  <a:gd name="T9" fmla="*/ 0 h 321"/>
                  <a:gd name="T10" fmla="*/ 142875 w 64"/>
                  <a:gd name="T11" fmla="*/ 71848 h 321"/>
                  <a:gd name="T12" fmla="*/ 142875 w 64"/>
                  <a:gd name="T13" fmla="*/ 648877 h 3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21"/>
                  <a:gd name="T23" fmla="*/ 64 w 64"/>
                  <a:gd name="T24" fmla="*/ 321 h 3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Freeform 33"/>
              <p:cNvSpPr>
                <a:spLocks noChangeArrowheads="1"/>
              </p:cNvSpPr>
              <p:nvPr/>
            </p:nvSpPr>
            <p:spPr bwMode="auto">
              <a:xfrm>
                <a:off x="0" y="439737"/>
                <a:ext cx="141288" cy="280988"/>
              </a:xfrm>
              <a:custGeom>
                <a:avLst/>
                <a:gdLst>
                  <a:gd name="T0" fmla="*/ 141288 w 63"/>
                  <a:gd name="T1" fmla="*/ 209055 h 125"/>
                  <a:gd name="T2" fmla="*/ 71765 w 63"/>
                  <a:gd name="T3" fmla="*/ 280988 h 125"/>
                  <a:gd name="T4" fmla="*/ 0 w 63"/>
                  <a:gd name="T5" fmla="*/ 209055 h 125"/>
                  <a:gd name="T6" fmla="*/ 0 w 63"/>
                  <a:gd name="T7" fmla="*/ 71933 h 125"/>
                  <a:gd name="T8" fmla="*/ 71765 w 63"/>
                  <a:gd name="T9" fmla="*/ 0 h 125"/>
                  <a:gd name="T10" fmla="*/ 141288 w 63"/>
                  <a:gd name="T11" fmla="*/ 71933 h 125"/>
                  <a:gd name="T12" fmla="*/ 141288 w 63"/>
                  <a:gd name="T13" fmla="*/ 209055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"/>
                  <a:gd name="T22" fmla="*/ 0 h 125"/>
                  <a:gd name="T23" fmla="*/ 63 w 63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Freeform 34"/>
              <p:cNvSpPr>
                <a:spLocks noChangeArrowheads="1"/>
              </p:cNvSpPr>
              <p:nvPr/>
            </p:nvSpPr>
            <p:spPr bwMode="auto">
              <a:xfrm>
                <a:off x="420687" y="231775"/>
                <a:ext cx="142875" cy="488950"/>
              </a:xfrm>
              <a:custGeom>
                <a:avLst/>
                <a:gdLst>
                  <a:gd name="T0" fmla="*/ 142875 w 64"/>
                  <a:gd name="T1" fmla="*/ 417178 h 218"/>
                  <a:gd name="T2" fmla="*/ 71438 w 64"/>
                  <a:gd name="T3" fmla="*/ 488950 h 218"/>
                  <a:gd name="T4" fmla="*/ 0 w 64"/>
                  <a:gd name="T5" fmla="*/ 417178 h 218"/>
                  <a:gd name="T6" fmla="*/ 0 w 64"/>
                  <a:gd name="T7" fmla="*/ 71772 h 218"/>
                  <a:gd name="T8" fmla="*/ 71438 w 64"/>
                  <a:gd name="T9" fmla="*/ 0 h 218"/>
                  <a:gd name="T10" fmla="*/ 142875 w 64"/>
                  <a:gd name="T11" fmla="*/ 71772 h 218"/>
                  <a:gd name="T12" fmla="*/ 142875 w 64"/>
                  <a:gd name="T13" fmla="*/ 417178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218"/>
                  <a:gd name="T23" fmla="*/ 64 w 64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1" name="文本框 50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  <p:cNvSpPr>
              <a:spLocks noChangeArrowheads="1"/>
            </p:cNvSpPr>
            <p:nvPr/>
          </p:nvSpPr>
          <p:spPr bwMode="auto">
            <a:xfrm>
              <a:off x="1592294" y="3898494"/>
              <a:ext cx="5551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DB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文本框 51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  <p:cNvSpPr>
              <a:spLocks noChangeArrowheads="1"/>
            </p:cNvSpPr>
            <p:nvPr/>
          </p:nvSpPr>
          <p:spPr bwMode="auto">
            <a:xfrm>
              <a:off x="1592293" y="4289812"/>
              <a:ext cx="96948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 Unicode MS" panose="020B0604020202020204" pitchFamily="34" charset="-122"/>
                  <a:sym typeface="+mn-lt"/>
                </a:rPr>
                <a:t>有关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 Unicode MS" panose="020B0604020202020204" pitchFamily="34" charset="-122"/>
                  <a:sym typeface="+mn-lt"/>
                </a:rPr>
                <a:t>mongo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 Unicode MS" panose="020B0604020202020204" pitchFamily="34" charset="-122"/>
                  <a:sym typeface="+mn-lt"/>
                </a:rPr>
                <a:t>和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 Unicode MS" panose="020B0604020202020204" pitchFamily="34" charset="-122"/>
                  <a:sym typeface="+mn-lt"/>
                </a:rPr>
                <a:t> </a:t>
              </a:r>
              <a:r>
                <a:rPr lang="en-US" altLang="zh-CN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 Unicode MS" panose="020B0604020202020204" pitchFamily="34" charset="-122"/>
                  <a:sym typeface="+mn-lt"/>
                </a:rPr>
                <a:t>redis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 Unicode MS" panose="020B0604020202020204" pitchFamily="34" charset="-122"/>
                  <a:sym typeface="+mn-lt"/>
                </a:rPr>
                <a:t>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 Unicode MS" panose="020B0604020202020204" pitchFamily="34" charset="-122"/>
                  <a:sym typeface="+mn-lt"/>
                </a:rPr>
                <a:t>的学习和使用。学会页面工具使用和命令行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 Unicode MS" panose="020B0604020202020204" pitchFamily="34" charset="-122"/>
                <a:sym typeface="+mn-lt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665163" y="5062469"/>
            <a:ext cx="10590212" cy="768707"/>
            <a:chOff x="665163" y="5062469"/>
            <a:chExt cx="10590212" cy="768707"/>
          </a:xfrm>
        </p:grpSpPr>
        <p:sp>
          <p:nvSpPr>
            <p:cNvPr id="24" name="椭圆 33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  <p:cNvSpPr>
              <a:spLocks noChangeArrowheads="1"/>
            </p:cNvSpPr>
            <p:nvPr/>
          </p:nvSpPr>
          <p:spPr bwMode="auto">
            <a:xfrm>
              <a:off x="665163" y="5062469"/>
              <a:ext cx="750887" cy="750887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8" name="组合 37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  <p:cNvGrpSpPr>
              <a:grpSpLocks/>
            </p:cNvGrpSpPr>
            <p:nvPr/>
          </p:nvGrpSpPr>
          <p:grpSpPr bwMode="auto">
            <a:xfrm>
              <a:off x="885825" y="5308531"/>
              <a:ext cx="296863" cy="282575"/>
              <a:chOff x="0" y="0"/>
              <a:chExt cx="2438400" cy="233203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893763" y="1676400"/>
                <a:ext cx="655638" cy="655638"/>
              </a:xfrm>
              <a:custGeom>
                <a:avLst/>
                <a:gdLst>
                  <a:gd name="T0" fmla="*/ 327025 w 413"/>
                  <a:gd name="T1" fmla="*/ 655638 h 413"/>
                  <a:gd name="T2" fmla="*/ 0 w 413"/>
                  <a:gd name="T3" fmla="*/ 0 h 413"/>
                  <a:gd name="T4" fmla="*/ 655638 w 413"/>
                  <a:gd name="T5" fmla="*/ 0 h 413"/>
                  <a:gd name="T6" fmla="*/ 327025 w 413"/>
                  <a:gd name="T7" fmla="*/ 655638 h 4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3"/>
                  <a:gd name="T13" fmla="*/ 0 h 413"/>
                  <a:gd name="T14" fmla="*/ 413 w 413"/>
                  <a:gd name="T15" fmla="*/ 413 h 4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任意多边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38400" cy="1774825"/>
              </a:xfrm>
              <a:custGeom>
                <a:avLst/>
                <a:gdLst>
                  <a:gd name="T0" fmla="*/ 290196 w 2438400"/>
                  <a:gd name="T1" fmla="*/ 0 h 1774825"/>
                  <a:gd name="T2" fmla="*/ 2151973 w 2438400"/>
                  <a:gd name="T3" fmla="*/ 0 h 1774825"/>
                  <a:gd name="T4" fmla="*/ 2438400 w 2438400"/>
                  <a:gd name="T5" fmla="*/ 286384 h 1774825"/>
                  <a:gd name="T6" fmla="*/ 2438400 w 2438400"/>
                  <a:gd name="T7" fmla="*/ 1484673 h 1774825"/>
                  <a:gd name="T8" fmla="*/ 2151973 w 2438400"/>
                  <a:gd name="T9" fmla="*/ 1774825 h 1774825"/>
                  <a:gd name="T10" fmla="*/ 290196 w 2438400"/>
                  <a:gd name="T11" fmla="*/ 1774825 h 1774825"/>
                  <a:gd name="T12" fmla="*/ 0 w 2438400"/>
                  <a:gd name="T13" fmla="*/ 1484673 h 1774825"/>
                  <a:gd name="T14" fmla="*/ 0 w 2438400"/>
                  <a:gd name="T15" fmla="*/ 286384 h 1774825"/>
                  <a:gd name="T16" fmla="*/ 290196 w 2438400"/>
                  <a:gd name="T17" fmla="*/ 0 h 1774825"/>
                  <a:gd name="T18" fmla="*/ 471488 w 2438400"/>
                  <a:gd name="T19" fmla="*/ 425450 h 1774825"/>
                  <a:gd name="T20" fmla="*/ 471488 w 2438400"/>
                  <a:gd name="T21" fmla="*/ 598488 h 1774825"/>
                  <a:gd name="T22" fmla="*/ 1971676 w 2438400"/>
                  <a:gd name="T23" fmla="*/ 598488 h 1774825"/>
                  <a:gd name="T24" fmla="*/ 1971676 w 2438400"/>
                  <a:gd name="T25" fmla="*/ 425450 h 1774825"/>
                  <a:gd name="T26" fmla="*/ 471488 w 2438400"/>
                  <a:gd name="T27" fmla="*/ 425450 h 1774825"/>
                  <a:gd name="T28" fmla="*/ 471488 w 2438400"/>
                  <a:gd name="T29" fmla="*/ 801688 h 1774825"/>
                  <a:gd name="T30" fmla="*/ 471488 w 2438400"/>
                  <a:gd name="T31" fmla="*/ 971551 h 1774825"/>
                  <a:gd name="T32" fmla="*/ 1971676 w 2438400"/>
                  <a:gd name="T33" fmla="*/ 971551 h 1774825"/>
                  <a:gd name="T34" fmla="*/ 1971676 w 2438400"/>
                  <a:gd name="T35" fmla="*/ 801688 h 1774825"/>
                  <a:gd name="T36" fmla="*/ 471488 w 2438400"/>
                  <a:gd name="T37" fmla="*/ 801688 h 1774825"/>
                  <a:gd name="T38" fmla="*/ 471488 w 2438400"/>
                  <a:gd name="T39" fmla="*/ 1174750 h 1774825"/>
                  <a:gd name="T40" fmla="*/ 471488 w 2438400"/>
                  <a:gd name="T41" fmla="*/ 1347788 h 1774825"/>
                  <a:gd name="T42" fmla="*/ 1971676 w 2438400"/>
                  <a:gd name="T43" fmla="*/ 1347788 h 1774825"/>
                  <a:gd name="T44" fmla="*/ 1971676 w 2438400"/>
                  <a:gd name="T45" fmla="*/ 1174750 h 1774825"/>
                  <a:gd name="T46" fmla="*/ 471488 w 2438400"/>
                  <a:gd name="T47" fmla="*/ 1174750 h 177482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438400"/>
                  <a:gd name="T73" fmla="*/ 0 h 1774825"/>
                  <a:gd name="T74" fmla="*/ 2438400 w 2438400"/>
                  <a:gd name="T75" fmla="*/ 1774825 h 177482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6" name="文本框 50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  <p:cNvSpPr>
              <a:spLocks noChangeArrowheads="1"/>
            </p:cNvSpPr>
            <p:nvPr/>
          </p:nvSpPr>
          <p:spPr bwMode="auto">
            <a:xfrm>
              <a:off x="1592294" y="5086401"/>
              <a:ext cx="14414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GIT FLOW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文本框 51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  <p:cNvSpPr>
              <a:spLocks noChangeArrowheads="1"/>
            </p:cNvSpPr>
            <p:nvPr/>
          </p:nvSpPr>
          <p:spPr bwMode="auto">
            <a:xfrm>
              <a:off x="1608169" y="5461844"/>
              <a:ext cx="9647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 Unicode MS" panose="020B0604020202020204" pitchFamily="34" charset="-122"/>
                  <a:sym typeface="+mn-lt"/>
                </a:rPr>
                <a:t>理解掌握</a:t>
              </a:r>
              <a:r>
                <a:rPr lang="en-US" altLang="zh-CN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 Unicode MS" panose="020B0604020202020204" pitchFamily="34" charset="-122"/>
                  <a:sym typeface="+mn-lt"/>
                </a:rPr>
                <a:t>git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 Unicode MS" panose="020B0604020202020204" pitchFamily="34" charset="-122"/>
                  <a:sym typeface="+mn-lt"/>
                </a:rPr>
                <a:t> flow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 Unicode MS" panose="020B0604020202020204" pitchFamily="34" charset="-122"/>
                  <a:sym typeface="+mn-lt"/>
                </a:rPr>
                <a:t>版本管理的流程，理解每一个业务流具体代表的什么意思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 Unicode MS" panose="020B0604020202020204" pitchFamily="34" charset="-122"/>
                <a:sym typeface="+mn-lt"/>
              </a:endParaRPr>
            </a:p>
          </p:txBody>
        </p:sp>
      </p:grpSp>
      <p:sp>
        <p:nvSpPr>
          <p:cNvPr id="2" name="e7d195523061f1c0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e7d195523061f1c01ef2b70529884c179423570dbaad84926380ABC1F97BAEF0C8FC051856578EAB7874501A1FFE158C4981707381814BCC4D9A8E3554438DEE4FBCF5A5B4D2A8B0989AB57E8BAC65EB799A5595AE534AD8A01735CD1D0B0AB818DC63BE44B0B016A5F80079C166C0FBA1F2FAC9A7AA694FCDA74AC6F90862E63EC689ED384DF1B8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53960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13"/>
          <p:cNvSpPr/>
          <p:nvPr/>
        </p:nvSpPr>
        <p:spPr bwMode="auto">
          <a:xfrm>
            <a:off x="3495675" y="294079"/>
            <a:ext cx="520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itchFamily="34" charset="0"/>
              </a:rPr>
              <a:t>优化调整期</a:t>
            </a:r>
            <a:endParaRPr lang="id-ID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3" name="e7d195523061f1c0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e7d195523061f1c01ef2b70529884c179423570dbaad84926380ABC1F97BAEF0C8FC051856578EAB7874501A1FFE158C4981707381814BCC4D9A8E3554438DEE4FBCF5A5B4D2A8B0989AB57E8BAC65EBD40E762BED6E0A5C12A373A5BA032F5002D6502D1359B045FB2DF5CCC204EFCC4A84BF556E1EA5D8F1912FFA1224971540DD5966472C9754</a:t>
            </a:r>
            <a:endParaRPr lang="zh-CN" altLang="en-US" sz="100"/>
          </a:p>
        </p:txBody>
      </p:sp>
      <p:grpSp>
        <p:nvGrpSpPr>
          <p:cNvPr id="104" name="组合 103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<p:cNvGrpSpPr/>
          <p:nvPr/>
        </p:nvGrpSpPr>
        <p:grpSpPr>
          <a:xfrm>
            <a:off x="1715866" y="4155017"/>
            <a:ext cx="2644044" cy="2339599"/>
            <a:chOff x="2983520" y="4674343"/>
            <a:chExt cx="2109476" cy="2339599"/>
          </a:xfrm>
        </p:grpSpPr>
        <p:sp>
          <p:nvSpPr>
            <p:cNvPr id="105" name="矩形 104"/>
            <p:cNvSpPr/>
            <p:nvPr/>
          </p:nvSpPr>
          <p:spPr>
            <a:xfrm>
              <a:off x="3116188" y="4674343"/>
              <a:ext cx="1869470" cy="52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  <a:buClr>
                  <a:srgbClr val="5ABEAA"/>
                </a:buClr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压力测试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983520" y="5282699"/>
              <a:ext cx="2109476" cy="17312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  <a:buClr>
                  <a:srgbClr val="5ABEAA"/>
                </a:buClr>
              </a:pP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理解压力测试的概念和方法，配合后端开发做压力测试，能力允许也可以自己实现。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07" name="组合 106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<p:cNvGrpSpPr/>
          <p:nvPr/>
        </p:nvGrpSpPr>
        <p:grpSpPr>
          <a:xfrm>
            <a:off x="4439135" y="4155017"/>
            <a:ext cx="2644044" cy="2339599"/>
            <a:chOff x="5428071" y="4102843"/>
            <a:chExt cx="2109476" cy="2339599"/>
          </a:xfrm>
        </p:grpSpPr>
        <p:sp>
          <p:nvSpPr>
            <p:cNvPr id="108" name="矩形 107"/>
            <p:cNvSpPr/>
            <p:nvPr/>
          </p:nvSpPr>
          <p:spPr>
            <a:xfrm>
              <a:off x="5540726" y="4102843"/>
              <a:ext cx="1869470" cy="52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  <a:buClr>
                  <a:srgbClr val="5ABEAA"/>
                </a:buClr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资源和配置检查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428071" y="4711199"/>
              <a:ext cx="2109476" cy="17312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  <a:buClr>
                  <a:srgbClr val="5ABEAA"/>
                </a:buClr>
              </a:pP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主要是通过脚本来实现，比如对美术资源大小的检查，对配置文件条件的检查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10" name="组合 109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<p:cNvGrpSpPr/>
          <p:nvPr/>
        </p:nvGrpSpPr>
        <p:grpSpPr>
          <a:xfrm>
            <a:off x="7320752" y="4155017"/>
            <a:ext cx="3664748" cy="2339599"/>
            <a:chOff x="7655276" y="4102843"/>
            <a:chExt cx="2109476" cy="2339599"/>
          </a:xfrm>
        </p:grpSpPr>
        <p:sp>
          <p:nvSpPr>
            <p:cNvPr id="111" name="矩形 110"/>
            <p:cNvSpPr/>
            <p:nvPr/>
          </p:nvSpPr>
          <p:spPr>
            <a:xfrm>
              <a:off x="7876604" y="4102843"/>
              <a:ext cx="1869470" cy="52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  <a:buClr>
                  <a:srgbClr val="5ABEAA"/>
                </a:buClr>
              </a:pP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SDK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及日志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7655276" y="4711199"/>
              <a:ext cx="2109476" cy="17312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  <a:buClr>
                  <a:srgbClr val="5ABEAA"/>
                </a:buClr>
              </a:pP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主要是与合作方对接的一些内容的测试，功能向主要是根据需求一项一项的检查，能力允许也可以通过脚本自动检查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13" name="组合 112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<p:cNvGrpSpPr/>
          <p:nvPr/>
        </p:nvGrpSpPr>
        <p:grpSpPr>
          <a:xfrm>
            <a:off x="1795241" y="1238851"/>
            <a:ext cx="2644044" cy="2339599"/>
            <a:chOff x="2983520" y="1186677"/>
            <a:chExt cx="2109476" cy="2339599"/>
          </a:xfrm>
        </p:grpSpPr>
        <p:sp>
          <p:nvSpPr>
            <p:cNvPr id="114" name="矩形 113"/>
            <p:cNvSpPr/>
            <p:nvPr/>
          </p:nvSpPr>
          <p:spPr>
            <a:xfrm>
              <a:off x="3116188" y="1186677"/>
              <a:ext cx="1869470" cy="52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  <a:buClr>
                  <a:srgbClr val="5ABEAA"/>
                </a:buClr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兼容测试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2983520" y="1795033"/>
              <a:ext cx="2109476" cy="17312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  <a:buClr>
                  <a:srgbClr val="5ABEAA"/>
                </a:buClr>
              </a:pP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理解兼容测试的思路，包含设备兼容，操作系统兼容、数据兼容等内容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16" name="组合 115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<p:cNvGrpSpPr/>
          <p:nvPr/>
        </p:nvGrpSpPr>
        <p:grpSpPr>
          <a:xfrm>
            <a:off x="4407385" y="1238851"/>
            <a:ext cx="2644044" cy="2339599"/>
            <a:chOff x="5301417" y="1186677"/>
            <a:chExt cx="2109476" cy="2339599"/>
          </a:xfrm>
        </p:grpSpPr>
        <p:sp>
          <p:nvSpPr>
            <p:cNvPr id="117" name="矩形 116"/>
            <p:cNvSpPr/>
            <p:nvPr/>
          </p:nvSpPr>
          <p:spPr>
            <a:xfrm>
              <a:off x="5401406" y="1186677"/>
              <a:ext cx="1869470" cy="52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  <a:buClr>
                  <a:srgbClr val="5ABEAA"/>
                </a:buClr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专项测试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5301417" y="1795033"/>
              <a:ext cx="2109476" cy="17312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  <a:buClr>
                  <a:srgbClr val="5ABEAA"/>
                </a:buClr>
              </a:pP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主要包含客户端的</a:t>
              </a:r>
              <a:r>
                <a:rPr lang="en-US" altLang="zh-CN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cpu</a:t>
              </a:r>
              <a:r>
                <a:rPr lang="zh-CN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、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内存</a:t>
              </a:r>
              <a:r>
                <a:rPr lang="zh-CN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、</a:t>
              </a:r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fps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、弱网等内容，需要清晰专项与场景的关系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19" name="组合 118" descr="e7d195523061f1c01ef2b70529884c179423570dbaad84926380ABC1F97BAEF0C8FC051856578EAB7874501A1FFE158C4981707381814BCC4D9A8E3554438DEE4FBCF5A5B4D2A8B0989AB57E8BAC65EB799A5595AE534AD8A01735CD1D0B0AB818DC63BE44B0B016A5F80079C166C0FBA1F2FAC9A7AA694FCDA74AC6F90862E63EC689ED384DF1B8"/>
          <p:cNvGrpSpPr/>
          <p:nvPr/>
        </p:nvGrpSpPr>
        <p:grpSpPr>
          <a:xfrm>
            <a:off x="7289007" y="1238851"/>
            <a:ext cx="3394868" cy="2339599"/>
            <a:chOff x="7629947" y="1186677"/>
            <a:chExt cx="2109476" cy="2339599"/>
          </a:xfrm>
        </p:grpSpPr>
        <p:sp>
          <p:nvSpPr>
            <p:cNvPr id="120" name="矩形 119"/>
            <p:cNvSpPr/>
            <p:nvPr/>
          </p:nvSpPr>
          <p:spPr>
            <a:xfrm>
              <a:off x="7775281" y="1186677"/>
              <a:ext cx="1869470" cy="52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  <a:buClr>
                  <a:srgbClr val="5ABEAA"/>
                </a:buClr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接口测试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7629947" y="1795033"/>
              <a:ext cx="2109476" cy="17312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  <a:buClr>
                  <a:srgbClr val="5ABEAA"/>
                </a:buClr>
              </a:pP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理解接口测试的概念，能够应用工具如</a:t>
              </a:r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postman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、</a:t>
              </a:r>
              <a:r>
                <a:rPr lang="en-US" altLang="zh-CN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jmeter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做接口测试，或者使用</a:t>
              </a:r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python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来实现。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sp>
        <p:nvSpPr>
          <p:cNvPr id="133" name="Line 17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<p:cNvSpPr>
            <a:spLocks noChangeShapeType="1"/>
          </p:cNvSpPr>
          <p:nvPr/>
        </p:nvSpPr>
        <p:spPr bwMode="auto">
          <a:xfrm flipH="1">
            <a:off x="1059507" y="3746500"/>
            <a:ext cx="10259367" cy="2104"/>
          </a:xfrm>
          <a:prstGeom prst="line">
            <a:avLst/>
          </a:prstGeom>
          <a:noFill/>
          <a:ln w="28575" cap="flat">
            <a:solidFill>
              <a:srgbClr val="46424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+mn-ea"/>
            </a:endParaRPr>
          </a:p>
        </p:txBody>
      </p:sp>
      <p:sp>
        <p:nvSpPr>
          <p:cNvPr id="134" name="Oval 18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<p:cNvSpPr>
            <a:spLocks noChangeArrowheads="1"/>
          </p:cNvSpPr>
          <p:nvPr/>
        </p:nvSpPr>
        <p:spPr bwMode="auto">
          <a:xfrm>
            <a:off x="11318772" y="3628276"/>
            <a:ext cx="252986" cy="254792"/>
          </a:xfrm>
          <a:prstGeom prst="ellipse">
            <a:avLst/>
          </a:prstGeom>
          <a:noFill/>
          <a:ln w="28575" cap="flat">
            <a:solidFill>
              <a:srgbClr val="46424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+mn-ea"/>
            </a:endParaRPr>
          </a:p>
        </p:txBody>
      </p:sp>
      <p:sp>
        <p:nvSpPr>
          <p:cNvPr id="135" name="Oval 18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<p:cNvSpPr>
            <a:spLocks noChangeArrowheads="1"/>
          </p:cNvSpPr>
          <p:nvPr/>
        </p:nvSpPr>
        <p:spPr bwMode="auto">
          <a:xfrm>
            <a:off x="806524" y="3628276"/>
            <a:ext cx="252986" cy="254792"/>
          </a:xfrm>
          <a:prstGeom prst="ellipse">
            <a:avLst/>
          </a:prstGeom>
          <a:noFill/>
          <a:ln w="28575" cap="flat">
            <a:solidFill>
              <a:srgbClr val="46424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601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3"/>
          <p:cNvSpPr/>
          <p:nvPr/>
        </p:nvSpPr>
        <p:spPr bwMode="auto">
          <a:xfrm>
            <a:off x="3495675" y="294079"/>
            <a:ext cx="520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itchFamily="34" charset="0"/>
              </a:rPr>
              <a:t>上线前突击期</a:t>
            </a:r>
            <a:endParaRPr lang="id-ID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52" name="Freeform 5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SpPr>
            <a:spLocks/>
          </p:cNvSpPr>
          <p:nvPr/>
        </p:nvSpPr>
        <p:spPr bwMode="auto">
          <a:xfrm rot="16200000">
            <a:off x="2501496" y="2659899"/>
            <a:ext cx="984751" cy="97187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294089" y="1974585"/>
            <a:ext cx="2249091" cy="2331460"/>
            <a:chOff x="294089" y="1974585"/>
            <a:chExt cx="2249091" cy="2331460"/>
          </a:xfrm>
        </p:grpSpPr>
        <p:sp>
          <p:nvSpPr>
            <p:cNvPr id="61" name="Freeform 5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>
              <a:spLocks/>
            </p:cNvSpPr>
            <p:nvPr/>
          </p:nvSpPr>
          <p:spPr bwMode="auto">
            <a:xfrm rot="16200000">
              <a:off x="259852" y="2107136"/>
              <a:ext cx="2331460" cy="206635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609600" dist="304800" dir="2700000" algn="tl" rotWithShape="0">
                <a:schemeClr val="accent1">
                  <a:lumMod val="50000"/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05" name="文本框 104"/>
            <p:cNvSpPr txBox="1"/>
            <p:nvPr/>
          </p:nvSpPr>
          <p:spPr bwMode="auto">
            <a:xfrm>
              <a:off x="443759" y="2609603"/>
              <a:ext cx="1995400" cy="13603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理解版本的概念，能够根据对比版本差异了解更新内容的变化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13" name="文本框 112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 txBox="1"/>
            <p:nvPr/>
          </p:nvSpPr>
          <p:spPr>
            <a:xfrm>
              <a:off x="294089" y="2145030"/>
              <a:ext cx="2249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版本对比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2" name="e7d195523061f1c0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e7d195523061f1c01ef2b70529884c179423570dbaad84926380ABC1F97BAEF0C8FC051856578EAB7874501A1FFE158C4981707381814BCC4D9A8E3554438DEE4FBCF5A5B4D2A8B0989AB57E8BAC65EBD40E762BED6E0A5C12A373A5BA032F5002D6502D1359B045FB2DF5CCC204EFCC4A84BF556E1EA5D8F1912FFA1224971540DD5966472C9754</a:t>
            </a:r>
            <a:endParaRPr lang="zh-CN" altLang="en-US" sz="100"/>
          </a:p>
        </p:txBody>
      </p:sp>
      <p:sp>
        <p:nvSpPr>
          <p:cNvPr id="21" name="Freeform 5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SpPr>
            <a:spLocks/>
          </p:cNvSpPr>
          <p:nvPr/>
        </p:nvSpPr>
        <p:spPr bwMode="auto">
          <a:xfrm rot="16200000">
            <a:off x="5638398" y="2653550"/>
            <a:ext cx="984751" cy="97187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3" name="Freeform 5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<p:cNvSpPr>
            <a:spLocks/>
          </p:cNvSpPr>
          <p:nvPr/>
        </p:nvSpPr>
        <p:spPr bwMode="auto">
          <a:xfrm rot="16200000">
            <a:off x="8781647" y="2653550"/>
            <a:ext cx="984751" cy="97187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475152" y="1974585"/>
            <a:ext cx="2249091" cy="2331460"/>
            <a:chOff x="3475152" y="1974585"/>
            <a:chExt cx="2249091" cy="2331460"/>
          </a:xfrm>
        </p:grpSpPr>
        <p:sp>
          <p:nvSpPr>
            <p:cNvPr id="66" name="Freeform 5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>
              <a:spLocks/>
            </p:cNvSpPr>
            <p:nvPr/>
          </p:nvSpPr>
          <p:spPr bwMode="auto">
            <a:xfrm rot="16200000">
              <a:off x="3392400" y="2107136"/>
              <a:ext cx="2331460" cy="206635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609600" dist="304800" dir="2700000" algn="tl" rotWithShape="0">
                <a:schemeClr val="accent1">
                  <a:lumMod val="50000"/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 bwMode="auto">
            <a:xfrm>
              <a:off x="3624822" y="2631762"/>
              <a:ext cx="1995400" cy="1040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理解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hotfix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与灰度的概念，对相应流程要做详细测试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6" name="文本框 25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 txBox="1"/>
            <p:nvPr/>
          </p:nvSpPr>
          <p:spPr>
            <a:xfrm>
              <a:off x="3475152" y="2167189"/>
              <a:ext cx="2249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运维流程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6601515" y="1968236"/>
            <a:ext cx="2249091" cy="2331460"/>
            <a:chOff x="6601515" y="1968236"/>
            <a:chExt cx="2249091" cy="2331460"/>
          </a:xfrm>
        </p:grpSpPr>
        <p:sp>
          <p:nvSpPr>
            <p:cNvPr id="22" name="Freeform 5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>
              <a:spLocks/>
            </p:cNvSpPr>
            <p:nvPr/>
          </p:nvSpPr>
          <p:spPr bwMode="auto">
            <a:xfrm rot="16200000">
              <a:off x="6529302" y="2100787"/>
              <a:ext cx="2331460" cy="206635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609600" dist="304800" dir="2700000" algn="tl" rotWithShape="0">
                <a:schemeClr val="accent1">
                  <a:lumMod val="50000"/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6751185" y="2631762"/>
              <a:ext cx="1995400" cy="13603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了解</a:t>
              </a:r>
              <a:r>
                <a:rPr lang="en-US" altLang="zh-CN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ios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提审的一些流程，提审的测试点，审核服的部署方式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8" name="文本框 27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 txBox="1"/>
            <p:nvPr/>
          </p:nvSpPr>
          <p:spPr>
            <a:xfrm>
              <a:off x="6601515" y="2167189"/>
              <a:ext cx="2249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iOS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提审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9727878" y="1968236"/>
            <a:ext cx="2249091" cy="2331460"/>
            <a:chOff x="9727878" y="1968236"/>
            <a:chExt cx="2249091" cy="2331460"/>
          </a:xfrm>
        </p:grpSpPr>
        <p:sp>
          <p:nvSpPr>
            <p:cNvPr id="24" name="Freeform 5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>
              <a:spLocks/>
            </p:cNvSpPr>
            <p:nvPr/>
          </p:nvSpPr>
          <p:spPr bwMode="auto">
            <a:xfrm rot="16200000">
              <a:off x="9672551" y="2100787"/>
              <a:ext cx="2331460" cy="206635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609600" dist="304800" dir="2700000" algn="tl" rotWithShape="0">
                <a:schemeClr val="accent1">
                  <a:lumMod val="50000"/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 bwMode="auto">
            <a:xfrm>
              <a:off x="9877548" y="2631762"/>
              <a:ext cx="1995400" cy="7201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理解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checklist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的用途，及应用的时机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0" name="文本框 29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/>
            <p:cNvSpPr txBox="1"/>
            <p:nvPr/>
          </p:nvSpPr>
          <p:spPr>
            <a:xfrm>
              <a:off x="9727878" y="2167189"/>
              <a:ext cx="2249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checklist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00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1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7775370-1116-42DA-A44C-B21EDB30F50C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RESENTATION_TITLE" val="PPT 画册两用效果PPT"/>
  <p:tag name="ISPRING_RESOURCE_PATHS_HASH_PRESENTER" val="9e4cb5a12e1a5924e825ff14bb7aa01b9c5a44b0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LAYERS_CUSTOMIZATION" val="UEsDBBQAAgAIAAtngUb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C2eBRjUa0FrOBAAA9BYAACcAAAB1bml2ZXJzYWwvZmxhc2hfcHVibGlzaGluZ19zZXR0aW5ncy54bWzNWNty4jgQfecrVN6axwnkNpOkgBRJTIUaMCw4m5na2qKELbA2suSVZBjmab9mP2y/ZFso3EIgYqcyk8oDsdx9utXqy7HKl19ThsZEKip4xTs8KHmI8EjElI8q3l1Yf3/mIaUxjzETnFQ8Ljx0WS2Us3zAqEp6RGsQVQhguLrIdMVLtM4uisXJZHJAVSbNW8FyDfjqIBJpMZNEEa6JLGYMT+FHTzOivGqhgFDZLrVEnDOCaAwucGq8w6zOsEq8ohUb4OhhJEXO42vBhERyNKh4v5zVzN9cxkLd0JRwszlVhUWzrC9wHFPjD2Y9+o2ghNBRAo4flk48NKGxTirecenI4IB8cRNnhm53gQ3OtYDtcP1oICUax1hj+2gtSjIkEuJKVFXLnADo2tqKpCZf9WLBLsVTjlMahfAGmVhVvJuw3/XrftcPrv3+XbdpXXXWCBth03fS6TUbN34/aId+r38btpp7K4X+53APpX09c4bvdP2eH4R+t3/VaO+p4e7UUsdv1RrNPXXu/ateI9zXUlBr7avSuW0Hbjq3Xzp+t9kIPvXDdrsZNjpLrVkOr2Rrubie+GUoEJHL1fTWSZ4OOKYMusaTHFdEQ99hWI5IKOoUqnGImSIe+jMjo19zzKiemgqF9vRASFZTGYl011RfxTMV5S3hLCA4BiW5qO3T80Vpfzxb23rRWl9u61kvy4uu1UmEFj/Y+8PS6cL985Pd7m9xtDymMREBlnLWsjY38KILR8vueHj84cNuL7ZYK2OtcZRAK9XzTri6MpcaCr6WIOYZDQSLF4El6YDEAU7JyoToPVBeB8lDDw0hlRmEvCYpZh6iGo4gWiirfKA01bOZVF+VRIAFs4+gVm/jSKIES7WWt4vgmSkQVX8PhCbqDxsLu7RN1OcxupF4ArPRRbxDuIvYLZwUM6dFpJMTEqs9JFGNMRfh7rzsXYRbWD4QiUIhmJN8Z57cqMGHwsn3FCrZRfCeDBTVxEX0ijqZvhc5i9FU5IjRB4K0QOB9nsJ/CUGr/AENpUhnq8BxNFIMigeNKZmQ+NLF0BcwkeagCfQqY0RbC3/l9BsakKGQgEvwGJIN1qmy+Ad7AWdYqSUonvv4zk7hRnDjf35nNojjMQZGsx84dACSZvo18DHsnQswwZiAaK5AQGQinENam/OJaTwTc9mms+0Ej2eHbg5yBgrHTcEfiwkvIuhVlOfEFTDCHAnOpghHUF7KpNCYilzBik0WC63+l4NWFVE+c3UELRWMyditQZQOj45PTj98PDu/OCj++/c/73cqPTKNDsPGmqUa1zv5qbPmEy78gt4Wzumm9YR5vqC0lX866+3r5g4u6qz5DCN9QXcHYdzQrQuZmtqPN4L7/LfDI8/YHMTloiEIz/OFGb16i3Sh59e617cIYn3XDHsXLmUWCAQBixKo06H59nXUmXExF9n2XQhH5zvBmhNymthd/zcnQDhsp8blZjZoO234kyOjMVO7szKxncY/ltyR4P100QDowchyESAIjKbAhOIf1vm/pw9vaxWv2cKffnI7K258eP+MjvhdX1C2nb5SRyRYRgkk0asl3pufOK8Z3rcUMfu0uDlauypaXGGs362aNynlNIU4Gq66uJCtnp6UysXnXxUKgLZ+U10t/AdQSwMEFAACAAgAC2eBRp9k43WyAgAATgoAACEAAAB1bml2ZXJzYWwvZmxhc2hfc2tpbl9zZXR0aW5ncy54bWyVVm1P2zAQ/r5fUXXfCXstk0IlKJ2ExAYaiO9Ock2sOnZkX8r672c7NrHbpsl6Qqrvnsd3vreSqi3lyw+zWZoLJuQzIFJeKqPxuhktrudZiyj4RS44AscLLmRN2Hz58af9pIlFjrHEDuRUzobk0LtZ2M8UivPxbWFkiJCLuiF8/yBKcZGRfFtK0fJiNLRq34BklG818vLHYrUedMCownuEOoppfWVkGqWRoBSYkL6vjYyyGMmAeU+X9jOR07s6//oD2o4qipZ288nIEK0hJcRJvroxMozn+va4Kgsj5wkIf1FDv3w2MghlZA8yvvx8rhrRtM3/9EgjRWkSGnPOF/GdwwQp9Phpwt2lkVGCeZBxNFoFl56vd0YCkPsazn1qxlUK9mTyerAQTNEzBkuULaSJP3U2VYm3xxb1fMByQ5jSgFDVg5500E+kVf6aWNfj/sAb5UUAcooe8SpYW8OqizcAxvoev1rd2lURxveuCwKUsHPKIMJe2SN/67QeIQNlj3xmtIBHzvZH8ENLx/ElviWumOezr63AiT76fPmTtxpPD2ZwVeDaKTymFgUslQnnhdZgqpYmVteFlBzFlHKyoyVBKvgvg8v29jEqTQ4MrtNO91WKFBmcajcbo17SYb3sebwbu9+E/m3deYZ6hV/PCSLJq1r/Jqn5zPH0jOhr5slphlmSGg7ynm/ERE5N5BbkixBsqhcuEEKsffYQWHSDNQRPkyAFaXI6x6m75FTyeVtnINe6ZhR808S6DlfRsmL6D18pvEEREwaMHRMrfR0n9L0nA4VrACAyr3zHdofOUrcMKYMd+LkPFPbBQy9Lle7QoWa7wQfYYNhuTjOpH92a6BslxMWGE4RXHZeIF05oGG95JJmyD4uG3u/f/uJoI/tFZjov3GH27BopuljbjxOoleb/yH9QSwMEFAACAAgAC2eBRgoR72qiBAAABRYAACYAAAB1bml2ZXJzYWwvaHRtbF9wdWJsaXNoaW5nX3NldHRpbmdzLnhtbM1YbXPiNhD+nl+hcec+HoS8XZIBMiRxBuaIoeA0d9PpMMIWWI0suZIMx33qr+kP6y/pCoW3EIhoL0knH4jX+zy7Wu2uVi5ffEsZGhGpqOAVr1TY9xDhkYgpH1a8u/Dm46mHlMY8xkxwUvG48NBFda+c5X1GVdIlWoOqQkDD1XmmK16idXZeLI7H4wJVmTRvBcs18KtCJNJiJokiXBNZzBiewI+eZER51b09hMpWdCvinBFEY3CBU+MdZnWdMq9otfo4ehhKkfP4SjAhkRz2K95PpzXzN9OxTNc0JdysTVVBaMT6HMcxNe5g1qXfCUoIHSbgd2n/yENjGuuk4h3uHxge0C+u80zZ7SKw4bkSsBquHw2kROMYa2wfrUVJBkRCWImqapkTIF2RLWlq8k3PBVYUTzhOaRTCG2RCVfGuw17Hv/E7fnDl9+46TeuqMyJshE3fCdNtNq79XtAK/W6vHt42dwaF/pdwB9CunjnTtzt+1w9Cv9O7bLR2RLg7tcD4t7VGc0fMvX/ZbYS7Wgpqt7tC2vVW4Iapf237nWYj+NwLW61m2GgvUNMcXsrWcnE18ctQICKXy+mtkzztc0wZNI0nOa6IhrbDsBySUNxQqMYBZop46PeMDH/OMaN6YioUutMDIVlNZSTSHVN9Fc9UlLegs4TgGJTkvLaPz+al/el0ZelFa32xrGe9LM+bVjsRWryx96X947n7Z0fb3d/gaHlEYyICLOW0Za0v4EUXDhbdsXR4crLdiw3WylhrHCXQSvWsEy5LZloDwVcSxDyjvmDxPLADyFUGMa1JipmHqIYYR/O32uyEvqEMsthgS4UB12tBjhIs1UomzsNh+npU/TUQmqjf7OqsaJOqz2N0LfEYDjsX9TbhLmp1iD0z8SfSyQmJ1Q6aqMaYi3JnVsguyrdYPhCJQiGYk357lq6owQfCyfcUatNF8Z70FdXERfWSOpm+FzmL0UTkiNEHgrRA4H2ewn8JQcsTARpIkU6lDCuNFINyQCNKxiS+cDH0FUykOSBhXsoY0dbCHzn9jvpkICTwEjyCZAM5VZa/sBNxhpVakOKZjx/sudoIrv0vH8wCcTzCMKPsRg41TdJMvwY/hrVzASYYExDNJQqITIRzSGuzPzGNp2ouy3S2neDRdNPNRk5JYbsp+GM54UUEvYbynLgSRpgjwdkE4QjKS5kUGlGRK5DYZLHU6l85aKGI8qmrQ5iiwZiM3RrEfung8Oj45NPp2Xmh+Peff33cCnqcHdoMG2t2eLjaOnE6I59Mty/gNkyRbqgns+QLoI0TpTNuVze3TJfOyGdmzBewW0bANeyNkKmp/XgtuM/fBh4nh/WDuFw0x/bzE8B0YHqbAaDr1zpXdQTRu2uG3XOXwgkEghBECVTewNxPHTHTeclFt3UXwmb4TrQm5k5ncMf/xYkQts+pFbmZDVpOC/7sOKOYc7i9dAY7HehYcseR7d1VAzjwh3a6gCOf0RRmm/jNevl/6aybiv81m/LTa7EzcO1y/B49bvstx3bAH9XjCJZRAmnxaqn0/qfCDw3Y/ykG9mn+BWblk8v8U8DqN8o9kK9+uq3u/QNQSwMEFAACAAgAC2eBRoUwK2GeAQAAKwYAAB8AAAB1bml2ZXJzYWwvaHRtbF9za2luX3NldHRpbmdzLmpzjZRNb8IwDIbv/Ioqu06IfcJ2mzYmTdph0rhNO4RiSkUaR0noYIj/vrp8Na07iC/N26evY1fOuhMVS8QieozW5XO5/wj3pQakebuAy1BXLXpGunAqncAozUClGkQNyfefHuTNkeCMhS5Nx6tPsnUVP4H0ZiqVq+KGsbCM5hgtZ7QfRltyiX+DynZVbSuqtHm88B51N0btQfuuRpvJkhEXr+WqFliDMQd7Ap3KGALTfrnayKPjXZ+iysWYGalX75hgdyzjeWJxoSdt+WcrA7b44fMt0HvoPw8DO5U6/+YhqyceDijaSWPBOdjlvR9SsLCSY1AV3165/kED42ZBNTpPXer39NMVRZU2MoFGlwZPFCGmC69GN/sUTc7D0m+Jm2uKgFByBbZh1azaoFmYM36gsZhQRxpos+cHVKGcpDrZci89Cpajw5JtW/eOhd6+UIhghLA2QjNmIrO2i+OMqffs4Lpa1ndu5hUncnmR0Qz3cc4extdvEdp/RUJ6L+NZVlwOxcVIDQdXPIN901MkIZN2DnaEqIpyvk8dvJa7s/kDUEsDBBQAAgAIAC5rq0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ua6tGlBOzImkAAABuAAAAHAAAAHVuaXZlcnNhbC9sb2NhbF9zZXR0aW5ncy54bWwNzDEOgzAMQNGdU1jeKe3WgcDGVpbSA1jERZEcG5GA4PZk+8PTb/szChy8pWDq8PV4IrDO5oMuDn/TUL8RUib1JKbsUA2h76pWbCb5cs4FJliFLt4mjiUyjxSLHHYRqOFTXv/AHpuuugF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Lmur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C0vEhG18R9qlsrAAA0VwAAFwAAAHVuaXZlcnNhbC91bml2ZXJzYWwucG5n7Xx7WJJ3/79be2rPZofnsCfxxFo962BpSmUKwrY2rbZlVub2pLIeUjoJKXlAObS5J7eF0snQElmzsrRkdhBRhE5ymyB0mMMCxEKkBCQgQbjh5gfWltuz/fH9/b7PdX2/16+uqwvuw+f9ep8+r8/7Lff9+XrtmqSprwW/FhAQMHXVyvfXBQT8ARkQMCnv1cm+M+d64F2+j5dI65LeC2iShT7yHbyCf/fjdwMCmpmvuzf/wXf8x10rPyUFBEy75v//EkA8vSUgYOONVe+/u6Eo06Qm7julp2romFOoPag9e8wX9x+9jfzAsTqFcOnq19v+obgy7WLKn1/Z9sNk5GeHl51Zpfui9Ot/zFRtiFy6JuKL0k03Ts0RN0VIThzM+vASUqTBC8ooI2fMFGb1DryjdahGEZJplI4Sm6rVCVIapefhpJnHaG4tHCsAR9pnmgU22Um4e2BKgP8fHreTdTf6Ap5QQjRKK3vZL/lPylILem7p+px1cM9pwSz/mct8iZAcVwCJvA5vd8j4SNUbd+MwA0qFf8Se9kikfgpt7Br8SNrLP19cmzEubZciCClfC91x0q1z6esyx3F/YLDxXX1/9H+NLYzA6UnyBMd+OR2yiduSHs8Ry9xo6hCCM58r0aVlxB4CPC6FKDOzsAHFMnG459Zz9PuBVpP+db9iwbyYAkgqd0s7ozy3ozpi3/FcjXJf7VyfnJB/pi2hY250wZBjodDGNqN2k/vlunqoXyfkeVQ8nF7uUckz0DwLVFfBZmqdfr2/F58rZ4NX5tXdlXvdcqywm1QSR0rebpSa5bSFUhC3VpVJy2CWoEJX4PPV8xlsv/6ApU8s66patvcMoxYDXsCUkJVd3y4jsAxWqJWAvEwdXs8pNlu7IlYC+WQ6mAs0eqwFic3JlAd/YfFuAD1ZuK4QVjlY61KFs+YuLRja0Q5fCihySsjCU1qbXLGNUm4LJbW70UxAwtXy9TsqlSJrd4Q5wV5UE4SVDOfmkf/OC4HTI7hvN4Ujm0D8VjCIHAmmdfjN2dUfLuE1J+2tC8zQ6mdlL1b5DEJ+OdQWvaacWCcLqASHTLnt6byw+YDJWsBgsnmIb8qVQ7nib+NqV6D7g5YmkwnaFua1Q8FIW3SLKMm5lEOMlCuiWDoTJUHsiUkfEmrbBOzc3SiNpdV5VEfTNgOgNldsThKe6tWmn/QN61NqlChxkdEAwe5B5K88A+Mxc7b3NiMmpew90dX4KGahzhW9P2tDsDiHRE08Ffghbk9wzFpdgVJipe39QZAQTkpnKZkpEcxYwky+BmrO06znKLVP5gAyt7A8bd2QgjLCp2CelKfE5GnSl/WHc1UMAQeQKohuKIkWlecsYgTR1zQA/NW1CppRmqVsjo85O9TM9Tkq8BTfYydP8vupEHWEiJOfvkR9QxN0IWa1SecSuAiBW3ALJQMXw6LKBJgRnrdVqdQvU4IjGvgaKgEE+B8n5xmlK5fTuNYdk4F0NNpLaYJNBhTzsNcEbINYQUBlD3pQMvsbzQfAivtFEbwz4foFfDnkiGaZRJnagmv2NgHHYCtAj7QSaz+sLYmUkNTTT/sTqoYH2BFIRHB52g/lacmEpKuChBEELYxVnub+QNyZy+nCVUjs8ELkTlNSc2ABmDamcwX+ox7Fy1UC91dVsLUmSljMY50nHS2+bGp8cza2TEVTEQQJDKCcck7Ma07Det38rlFfgLK8YDDZaPo+2GljSXypM0+OQylQXNXbcnoJZpwHlLgQJCJUZ7UMtwZuU97ahqRlbbg3bbM29XNttHh/5Z8W8MLgEczovdxcdSoOHz5boS/QeqJH2FaVGPTlTTjS5hyyhc4mRMJx+CYlLcdaMIIUawQJTfs82grgLt0DmBU5DHavOadfTqrxwILlsRywCO0TzpnuV2Bk7yYYEvFO+fFtEZPWTeb6HAvwXgUK3pHmw46I85W5i3DbEk/nqoPOiT3ifD4d3d+KZoo6crbMCWEeUjL1lGFSSXrt9T6+J0GiWG5mHo9iMblX7L5pVeyuHXLq2qKzpymBnr4qBzCgpnocTFLlsGNpU7HxIRSYwyGGl6je5mnQfr4P0Js3itcQFIeCkH5OG9g6gb/wRtQK8Rr/19Y4nB4WU+Cfepd7YON37lmxePw4oOwz4yv+z2lXng4L/aL5L/7P5a/g5o6z5KtPZQzMQD/G0+34meMkW8j+vbueks/lWUH/tzDjAi7HcIWu4c4QoiDX8uMmYsbKdbIvav4YF9KAwInHBSy09HJpow/Yhf3kxbkrbydL7u5HfBePjB+X8tnXIlejqHjxjpW3QQkshR0WNg7y/ZdzehpkFRXjyJ+8dzA7FZ8EPJU2a9WFhgt1uHEdj+w/8Wnv3VvR44p/uPL22WHjw3Fr9vx9zraN+QW7n2r454NLGn8G/OOqo6kvYP4zMMfbbx0jCsmWB/uiMim+pVz45Ph06sMHpb5a4dMbpGB5lHyp/FPg9HOxbDpsKofmepT3GQpPlk2W4zY8R5GJ8BxqS+hfzF+gCtWe5+rfdBZWaM7TMsgj9U9ufxiVUPShfu1zreO9DX+yRPK3weKT+Zxw7HNDH7qVzLLCno+DV+g/NtcDmyYOabl2fyO0T88VWLtLN50zXFJktlMie0kMQ0tYPDEPkwBNROeFBfBk54bjxPn3prMVHZzaj34JsucaPzUBqEqdylbwObXpEy827r28nNegD8pIm8o+bjsz0Q+9M4L0G0dDtQ1txxG70RNcauMGv6xVNdTiNvTsld10/sJB219lkBqLK5rN8SvwDykTgqLHLn1F7Fejr0D9e/IYhJjde2X1z6O/G0pd8VnNJp/du+/83qCa3xtD+Ws8Z6KX0qZ+nktIlVtSfluvpN82H/6v/4rw6Fqq/a7VCmMn/5aTHx2+sl6//heZMWvxeOAeniqt/23Dc2JhqPzfNNzYPjJw5jd1rhuO/z1xjUen1v625m1tv6fc2cbJyb9tkOJM8K+UI2JenhYlHHtQuums+SQrcwEHl87z/FpN5UuPI9tWKX+N58v5jN13xL++OxnjeQJOvt7+ltxzOKZo+BfB07weJVg77evCd2vbR2gTNSyx9cRG1RYPn8n7yD+PySNt4ERSSEm8xqQacbrTRRXW9Kls4Mz/FyxJ4BLpoHKmn1RAVVk/xdYjkS8VbSw33Mkn1k90ujozSvD4aucUzNgVB3n4TH1kZonp0hRePNdaQ6xjHIa7bpZFZlIsnVNYqHS0rAzjvi/h2Zbyt9+U6viZ+tTnurR1iPv4i2Z/ligM/FzflzNtnxwNGjvv+EI60FEmGQB9bJkhVHecv9NHrp0QH2VjMPKOJEpEIZMz1dXEfPlDliQPtLwGuI86ylSEw5sXO2AKU9lVUz45S2d3WT7RuiiqlH65LZi3Sm3rAm7oFzcpfc1KkRI8gRoqMKoxI/ZoQLH9sPzvnDuttMBTdSb937SGM8pzE22GKRt8FXxGpHzGTHIlbvANDswhXjnmtsmxaHErjXGEfGkQQNubJQZx4/tAPuxlG61J4rEVEJDd2sTwKN6NUdzjUHmsKHtJTQKTYhRwsDw4blPtjpH2RdwxKa7CGi2eV62PGUGgs5vgOi3DYFvOJ1AaKbWKogo+jQI5UbvbJ/ogolQZNJ0Xc7mcaJZ1sZQ7sXerLLvSMcGTMrtNwEBVHjl8LkvXzFvxz/BYH9CDInSdahmceNiQdEF/wIBYXpDV10NN1MYRMBqTTVnBnb9iqGiNdselDjSTAw7mOjgfdpPU2FNJ3F+44F6MLGunsluHOxs6qb8ll6MidD2skqyj9VxmpcVlG5WYjYkiE5WkdB/N8wT9bX0knHmsRa6L9xXZI6nluSRBW4y8ELTcLlqDq1LHRkqAbl+DcUierxIVo3sVaczMX6TGcoVvDBnDrVJVFB84vmtJ4jXVMm6NVMsA7mmi8jK6R7Wmw4YWrdbOl9YC+WLZRU/LqAoPkk9YasQ2jV98MHehWrJ2u5GS9wvPXVPu3Noobg0sBt9drGkLg43aSzMThYJukiAmD1z0YL7mNXTmp9UGLrKgQD47o9AoBcK5I1IuKCZ1N77jkNMpa+bLs8BFlvmOG6QuLmyDQ7MRq076pfZrwpAkkYlH0ytMb1YZxBF/Xy+8RGFUwN600QisGLvOrvVYltepiJiC7NCw2Q9Sx4E+0io1PHnJRaqUUXmACedjm5LJGDkeuTV7MEyOYR4wALiseWpazu6SX9izQluw8mz3nk/Ub0/KSBR27eFR/5U1cigtosLAw2VOvhK4R9umIjAq58N3gLTwQuQ72SulOeLG2Hb9ATBHY+7W6nId3PiPlfqLdAjkbibETr7Zlc+Xz4PPlSMUOhJXnJpQ/KKafAHzX4T5mtdfbLhSM2uVOQr//vNbxpsvJu1J3ZQLe+d4LtZMjZv9HMZ5TyEssNiVRExV7JxHD6wfdd1dy4Yh/nsbwN8VcMTlUoholg4z1fzgHK+/7URZiUNdqAHvDRqeYLx670JRRazlZBT10YPp0MD0yNqSEf4+LHgJ2140VI2fFsHR7JfHcUpGl94PetZowsy7bbTHpfB0gWu4UafYPXSI494S91r/TLizKylSNLlXsbdd/qznZNGdrOmnkOzb80vxmTc+nbrHkZKp+5Ra3qp85jiY4clW3SaVyNXLPYLVdGggkyYySQQaSRww3XnpwUjMs+KmoJv58mmhcFNUx5N1cXZ1ofOIfdjQqc56VtGZRi9xqefcwdOTvMwZCd/MxFKa3UdzY2HPSsESnZ6zEavtolMFwc6xrykl9NF8LeEn2fZiwzleNzdX5fC6XPkUXQR2vqhAlfDTAkFIo0aASRjXrbwBbT0lAsx9liNrTEoNZO+M4Ary5hOJ48VXFN10SRGebj1kZ+kVlqBKFY1S4wH6lhEw90SYtuGCyhFtfgfkMpjBYI4L/rZrFOsdlRDNkA4L6XZkhHPGrs+N5O5TjTQYFvDRzE8zYndihiCLFbJr1Rtopx5BOwD1lqcWt24jj6rL0E+O75vui8V0MuTUw1UP5s7+ZyT42FebDBzkXBShRAQ4LopHv/+vmZEaGTdtKQETbMZvURX0mhaoAUOxPw0cS2UzPikvQeD+CllZovRMIVUl8IhDiL5vi+D0wMN0N0B3D9xuS+cAj4LhiGtDsSJnzxQWdFHj9Wjo5jj2Wxjlbu+oduTZLFKdCGTDXkYUZAeGisfixJ2GCjbfU8So95Wl1jZfJ2nvkFiHu91HJTZDqs4VVO6wCazDN2+l8kLgxAj56A+Z1NHeMqHYn0rdm4nZYHef6Xs+HGl7TXZrpmisU3IrRhwUJ76toqXHhs8WVUjyqCcC67XWc5bhnuizFRJb9G0lUeRZyX0slS9T00ytx57lmWLRNW3QUizNqfMpf0LAkSA+OeXTTSluRDlm4/YC6bVY7gIFsFUAV6bVZOa3KwngOSPsq8YUc3wLDr9X4tHhjKF12Xtlucd8xYEl2jSlK/DwfBEhCo7Do8V26znTm20dKA5xhOe1O491yZeFYZEjkU/Z6Hp+CHc4tHRIaOmWMjL0MQUV+iU0aCiVJwFUJYdbNN2QiiSvrOvPZ6SQBN/kUfaNFRhVwoYLxR/oijp1eAx4tyySU86GrbXZfwyKtuVYcO+HcQN6RpnWb2TnBA8KQfzh9mf0lqsWP/xkauU25MbEfGVjZDLTpzV3eRjc3KBMDb/kS940obUyT9reFL09e1DaGgQL5uHwjAagdfsPNeXsVGertgCGhgNyIwNVNixfUFj2lEIftKk7mxG+5gHeTikJ5PSaxKT+4h+s54xM6yJjc9hSW7f0MDGV/mcc3tEt85hsw7dMj6sldl77mcDOXk7ayOSfHYG7D2Fch6zQGLmWjMRt7keXNZPcZ29ZFpnS1CMtoIVJp1h2iOw7dPsLM5QpCDPz3VzKppJIeURCUm/X8nBtId1RCG+jLCsgYDv5LOUgDQSkM47ZvaNj67fMa4IEebHPZifhdlCgDfuR5oiD5Cy4HrriQZDydmvG0nR0UzOiHKjygSmZn8degiOBGXHBLCZHUh29RKtvpQtPosqJdDgLqGOwnYJEJRDGRfdwGk2m5APHi7z4yvZrzzx9KGZPedoutOfJHdakLFoPyKcgd1ZYYqx2u2dYeR2Pw//dsUrruQV5ltTi89u7i4xJj1Kw91vhSJygOKZcglhOwI5Wgzn0qAZOXVwIkrtdJQSLmPHWaVjXbVY35kIN5pnTPpbwzhDLJNGBI6JLCaay7sCK3pvVtXTIKQHuVmTP92aNpGfeoN4uol+kY3TazKdY87mnzyYKDMEYDgm8EIPYWZGb60Us4a3Y2j3jU09NT1fAUaBv+nHf1HR3t1JrgaIPHs2b9DBnKttyI5l23o2QOBHPyNFScEyrodpuMWkXf3k6xNtcCy7kGs9Bqrz+Z7Os2G3yat9Jx9L2bh3VH7FlP2NnrRnraaSnTiNLqYOz4fO9EwfoMMb1U8npcj3awbfKI/WSZwXg3DsABrLkdeFkvPOan7g4oVo41hl1ZEW4wlbJpZx02yTkn0j8xhMfax2e7bvyYF/UETotLvmnMXzoLgbE6/YDvlmWkAY5dahny8KTQZef86aR05nELBHyp9X+otm/TLpvve5b1LeTCdKfSoJHDf1kPXsflzbaqHteNaxTYD292Mr/TB3zvqLdLCx5unaXx/a3jmG9BvpLUw6JlE5krciQ8Vz4bo/Z6xFFCb0eM1ZgkyGnRx7YfcJaiKQDtsKOCeVLk8D64W3LMU8G9+f66DtJ33w186kqs3bDkCfBA+MXln8ZiavfjXnq4LKbWcbDI0njUgZmtDHYtz1P/2we+h6reX281/+TYaavx46Y6bVrIKWDAtk4ojFf4WMf+JvtJ9nqH/ucPUSaLSFCAsgXzwk76bXRIXlnPXr0zD49hy58wvWOimi7JOhx63e9msGMKcje4E72PsJkTIuE4WLaBhWCl3M+gP3Lmm5t3P2ltXAhnWvVuyRYyLpiBQ2q0fey+SOvY8euln7IlT1TT+GbyLCliJadkjcPWbI6I1AiSzkxveLc7ZRgOqcpGMHDPTSaa55Z3JQEQ9pIk2zdMiqfAl54BXF1y8WvPfIgaeMdcX5z2M68DAJmBNMkuXzoeL63iIyBg6MKbBQ8uW1Hx+Orr7MmQfY32KAV747njix55rfR01yjtOsglhuMi9mb/T1MiyNwovMOp538oCmEF6bLRQxsMd74qtqCuLamX67TWnykflg52CwGJOAsda9VD8bT93JJyAkuOWWSG1XMWtgsktqO3zpk127S2BqkHt4V/OlQrlj6bbUD8Nj6nMtxqo/IDMvw7fTY/jXaN4i3M3rGXfL9ndHTOHywZmPt5hju2VCuSiXszut680JYVsxKAle+FSGWqehgzjAZyUrNmtFD5XGDe7QZ+SWPIg9jRE6SmhoCjmHeaFlBr/zJaesBWeDXyrSdFWJeVX3gYq2yh9fCVUmrDkli+hjEfcmwQvvsZAK999tDIP4T9ZGU/GUBq/TpEIEhSkp1gtGTb5luYp9WctOOG35oRmhXi29QYZnixRe8R2yBCBgx5uBG7ZamEK5L+uZRkCjJ5/fMYx6SiLUjU46jABPAGvknThpK/zEJFmsrnKf4gMDroHEmKrcPNtt2Tgd7GyeIIQnyEBgmKXBxc9h7JKWKLgheJBoS4qSqaZw6wWpS4Ancw1AmD/4eoM0BOCjFcDTPITGRjt1tHDwxNxX6aMh8O2gpUj2wbYK6pd1BKN4KCVRZozyQjVxwSkVPZ92KnvSw6NJWQruHzN4WeECLJhujjYOm6POnUMzoLyusVaDEWqTU1/hY+LvbcYcx9c4LcYPyPKhip3eaOLW0/rn2a1bpUzL/JQhD8bhV/dnPYP1T1iMeIPtWgv+nidsGf8qFKx7GFKz2FULPkowosIg7HSKvZ4p5Vfw//41rOvyPH2icssJI7OgfQtdDFXpzcdr/uu6vatTXkmHd7XSHORLqFI3NnOkd5LgP7WNSBmdfDmOJJE4k20+06In0qcDSPQ+q8bX8Itej+s9LuzUWd4b5Odp3hjscaHdcRQBw8JcuI6fOVU13tvdP4Pa0pd8EAD/84sRX/3biOhbcQS8vbaRp4lqanjuireHdOTF7qY52je5bNHhXfkRkDt00IQQZvW/+WSzDIQr6kydqkVq6MgjJ7OkjY/KfO+VW6tS3NhtRy3B6z6/Av2y29THYjvUvBL8Q/ELw7wheA0N6QbrXbLb9K4pyv8Ng53GcPRp3j9XaOIjzDHOhYZ0yjSpIprvusBoMTVYpQi5wtCpB7zX62PQoU5RI0vackx42TD6wuCBcOR+H736HvzTx6rFprAMNEu7Bz0mUmkZ0v79K/rA3P+1uPx65i4Dpn88sqfiN4Wdw+HzyTuCq4GUrx1dj0eL+WpH2cUXzYrO+gP9xw+TrqrcV+jaUrJWCQft7ZpLTrmUY8j5tCpFnpaMHhWSVpW8TVwS5OlnCJyclSiO8sKTdpGW3/4qBGGygYBPXGDrpn91c/sLZm7e8I1075jHTvXnzpLzjelP6kT/F6OxK5p9gQV4lHSSyHM59orF9ZcJUmgqtU1Dc0asTg+sG8WhbtYTJAplAMPf9sDxvrsZ0uppHAlGJBESknGpVWaOBLHJ78Dp5yr9HEJnv63C/CBUXVVl3iLuWiEWMf8GmALgNkx5lTu62tOKCepS9fdXNueCFJYh/VKTEzB6E2oLM03EXVaIOT5HWiuIcxgIeB1xf8+8Rb1FCy+y5GeIrjC+1Vkv3jcAqX5P3WgVo1G1S2Bq6Ld/0RC/ciNPbz/dVVKYq9RvVeNBubwZ0ZNF2lV71G/LmLi0g6NoYVbjHoQ7+6kSZIGZJHb6fK5Yxjis5Bn5YBJCT3eK4K6T29pF79YUzd/+miGyG9HJcv5x3EX9ZqtzG+Pra2DJL9GdDm/psDTcFGeVsrXIQaMQgGBXNeW6V3JJjI4dr9XSCbpn2jRO4H6Q6Z1Gv3Ci1weRRipOmgWLZb+ef4xuxz/Qbpm+rohfP1s7jhWhx4i4TuCLTGdf9/fLMPx4F1JBblgumownHbuWp0MxjzOiGvbKutdWA5PtqsALEq6Q6Pq2EXHttrKZFbo58OGGZbAx+/2ofeWc9g62ivqCiF4JfCP4fIHiLcbAVEmvGQnRmJPDjxL9CIOSo9RVvXW4e/EWdn8GBntRLNr+y/MivamBfT+wYXrO81R0m14xOWDOyPZ1Yd2cnERoiHpn9x108nbkAqpD/p36pWe+a7r2P2bXrdsvzu9fMx/UVisCMacMXOB5jqWbbo7nPEXNXj/tlO/a5wPotfrfW21/c9OKm/6U3tawXy1hYmvMBDg72dfqfW/lQjvG6S3f8OHpvB1f9kLyTyMHaaKlo0TF7dwQ3HWqjr0nLoBF+JRiZZaT4Wt4ooI1ReICHoDUtlGvfvjZot8PgGv9DNTwH9XEpnPLYJxVNCCcxTislRFc6Z/fzaVtz0EdGhPgCGqjUCEMDbIYWUxHrQFRpphEbXQ1m5KtbKWCf/xmcEgeMyGyBz20KnmHLzdME1Q3Z7VEdT26vYCLDo3jqCrZSL+zwtPh/TXpwpr622BxtM0BWE7BGQVbN/fTX1mPvVjdHamTCqEmbEzvSObm5YIM8N2OvKN3hfyqy40oMkSkhHZuJpVisaFiIzeJ/xkRRbo3O41AYKjryzYqY8KE2S7rVHjQTMNl29Cfz1WNFzk9wRulnR3kASUoVk1RHJHleFQ2MbmpztzHBOY0/M9qDw/4aubuv+vM8xhew4ZjXfEU4N1017SDsb6Rj7qMgIy3+FOMkDIx5khMlx2Ud/ohPRPfPM9er3naE6CDcO6oj93eBi+x8TdAnPnBDEdRLSnZ+AjJ5HaatYKuCDP42HD+KWyWdV/WnqNLs/v6QSViaOi2jFtxJDyt32HL/eTFsBi+rT1q13FfKJfaaTADADcdRBOm1PIc9B66NJ2IduZwt/x647IVnIdz72k0ix+zBlsASmCuRXCJ4iwQussDm8bhG1bJ+ecQyxPmKlkkPUnXLyLXOKvBKtFlfWcOnKceKQD0tVQl0yJQK6r9H6VgFG/dVKHf/R7AFgPyqlHdSr/zeF9Q2yyIdGZn1ULK4TYTiXg9dMZSK048t16L53qAZPF1zy6RsAotZ2DtQpY/fq6BUKHPzwVCb235ta7d20IoSmYDWYasBPXLo7IRlIcZf32rEtZsjS9P3Xu76JFbcs2SyLJ0Xhl4vBnJFpggEj6W3iOWPVNOrlA5E4pAFwOXAiYeBu2iFCsPSxZUr9QpLqC8aUhTTBEgWt9NrqM57g22WpTC4tkFyJz/csWrjz6vn9fkwJNO0jJZdX5H6gpxe3PT/0U2Hmw9pXVFenQg1xj5CW/fiMaQXMC9gXsC8gHkB8wLmBcwLmBcwL2BewLyAeQHzAuYFzP8wGP/bMsWL8b/aEuF6I1dYbKmDex5eOTtrFWYRfoXsq59hsoT2S9wMgceunD40dVVbK+ovecs24MWM/+zeDz4BlAH/e6t/GD/IwP/3vDgUMO3+iWZbiQbs74R7bsEz3D8SPT92+p/K3oevJQ8ZB8k6p4485NzIGd8JSE9s/yAVeTPjgB5OHyujF9V1LOD1UMWeRkAYYXXD9ZmF2mbbJo3rx84orzWKlWxP1zmHyGlP9wfRG0I0Y+K7wr6RlC3cbv1GqmwTvydD+aBptqhe4XQTh8U4vdnTb65MfqzS+QbJ61xSPJp0po1gZtEesSKF0ChXZLZinIcw/KIRvj5yfLcezSgK7X/xtwQL+rckmp7B81BvmFoUOTrHTtUIUuOUrVCUS7ggWNzLOaAcC7qgpD74C2crRp50yUO/T9DST6yhjtr5KL+KQ9YHl5RjPCXfNTgX8ymtfxP/43zN7C6zKUf0jsWnXUbGQZugUa5P2bLEVc1xVkteOtNGM/t/ntBkwVaTyHsvjfE5IF+CdfC0li4FejZeOCR6/Lrocf9A9bu57szr4xsVxW3Q05xLHT0mcb6TdOClaEU5j+c4t4GeSNDidvMk+qOAnKNLF3Vocsgq7qtyHFa/C8XS+6J3OT1zrdV4QX7EC8UfHCZpGkZIc5wJwp6Z09VFxrO1P2SkUNH13csP35ovykY1EC5UHj8b/J11tdB0+TDQJtNaHlrzNdPKyKm4yTJBB/wVxE69YwER/224CI9bGMaTcMosqzWMMmXaZsgoh3bGVU1L88DiRnGDpCBioU8vFITCNDXbVgnecsdz+9HPVBKWNrkKFbc2cMCN+Zy6G+b8UT7nah/5O4tJqAibiziSM6WxsShLf+iQ5pDHnJF4xd0GP26zF/VmTb4RvSx7SSjva4t+1ooHUOpRsgjs6BiWd52Bzybq5Y+MBbgnqswCZbi+cX4ZhTGMI7IlNl+QvmVxdJ94jhm+apDTG9vktwY1t3mjNmQ5m7k1MLk3fxNZp7JX5lcG7tT2lqJovWZ1ENJxDdvfP31vNAHDAM4SMCF/4boQ1tNwbRvvWIIoKcVDpYQ2MDtS1frc0+hlPgjFIeI2tFX+SNUonLypl1oxTyPLpEKxWUbK+7iihiblPebHm2CteR3HbTcaaOaNFexebVmzzfVURgPN66CLBJ78DfAQ34QzxFnp++vXUae2NIChvXDoPvwItvTY4gL0d9GoVMVU54+DjYRDxxGYiGbXp+WoTOfGJ6bLAk81m0+hNBbvpGfrNxIwwqkosfyONEvbvHcEX1BATwwfxaU7CsQyjn3eCvxTHD4LS+O7C388kIotOzeMTrLX0131OsX9tiPlbLCpRF13Gs1Jymc3I1YMjcE4JbCbYnpQdh9zLSrcGY9/EiKKdXYElWaLr7uFWxjhpU+CMDZD0B94jhvanUnXAxlK0DgFOHeXc2A9OhFK7x/k1yj7nADdDeh06uq1VKMPEWxytcamUHf6/FfsYwBebRd9x33VBuw+vzZHMJOcF9ZSFzVd63N+FRNa/qdHC0DirHAxj2vuCWcqD3HzhR+jxK1xTZLLy5skjfMBndL7zq2g9wBTi6gQVyXVOS+F/NkGZmaE19MYqKGgtVxbetuV0ZRUOpx7cIXJv42I1QylspJGm3kNoLEENPGiaB4FvUNgyk8d908mLRs3Sjxr6Ho9zU5zFNIdHQYbsd+Uz/EY8VE0kEcHqV5I2Z8doXlpeXidi3AZtbHJRxuG7AZupy+zq1EsSoVSIiZJ9QccNvKgZ3WTXBFFJIoqDgA9OqcDtKNL6imL9iY5nWzxmoHmRgi9MW9G9s7QHG6ImYmN6AX6G0YQ/ndR3APnOIG1TKv37Y3jijXq8Es3eoVtTY3BpViog5xKt+Ppy6g1gnlzFUz6hRFvz5j/fQqrNXpO//ujo30+MYh70ypgb/JY5TODU3WuwCvbQOJgIGcbJaHNask7tp7t8k+Hy7g0DzW0zc5TQv84g7b7bFgCYfnu+G7vWnZ80VPsexyvk8PytrR9vWRya1cXv2Mng618KfLaoH+PIbIzaP4de65d/HpWC/eolLoeCuN3+NyJPeSLKKKOQtOebxTLcqlZqrmcQqgcJe73nEYKhWrFyF+dF1KoH8c/88O0DK1rWLH6aWREnje98tRp5uWjyruNzKkBAe+YlkEGwzbMxfK0TUOm7UZGFM2yj8VivrQ4v1RddElb0Bd6bfuoyaTwSfRNIenOEI5tPg7P4GpbPdCOIOYOo5RTPrzjtq8gYGaMOnIfBivSRBvHp2L9Qa8lPv+hjzomBQSsbYQy8tfPr0tP5AXNzs7sOmjg4dLFbX2abNSa3oKBEO7kMC8hFDegdY1c9pk3n7OjdhNaJPizraGZpKF9HzqJeE+4brcht5w9bppM7B2De7UPnHqOyD2puVKSl5EPH/A0iJgrFK1C16V143NCUSkCe3WVExRIWwpp43GMkBVZ3a9WcRR8j6O/FVWn/tGeegw3p4fLJ3bzyEwDscF1dGeqo3oVuV9rk+nJvX18D2o2R2FvbtEIaw08xVSxzKsRGjId8xrk9QdnIeif+Pf22ed/TaljrFwzVl7m7ua6uzs1TiRdb12WmFz1q0CkJ0FJEVNAqLc2rcN1wdXn3+YPDVmY48lwkZqlD3qyN1pcnra14j4RYzx597PYzEdV9LkVxM0a70wJ8btn+mltQRj8EnO95RLMTDSn3Vh7VLxW4CGfvDbm6rf3VWNCehUncEaVc6RQVGJxQP2a9tAltimjC0Q2pIhEPqZa5jgT/vrY18Nm7c1LIrX9mXJSxiRkzhS5+6jDwWM+dR54daZwLaQcfntd7EUTIAvS0IRebjMW/71S+N6TBqJJ2DS843yqGv92uRwHdkt3H2omucsoJKWpq51ukWuDkTZ8neuorzhEknVDUdCDqCOT8H/31S4NwMu071zgJzCv/N7WEnUR3f1sshj6oLR7pNN6jwXz117TeKpe7qUZeLRGt6M3/yRhqy/3LYsebgvcM9/bL8GZysHOog/w90TxT041cAE/Y1ykyu5+nwg2k8C4aTCEbfSG4i1rwQgCbQ7s1DZrcxlsJyKFmpDNYIf46xcdr948padaNMqDfuwUOWO9Qw9EkMLbHWabQn88hYVp8hHFnkZIqHp/1GFZEPdm+yxLg6TO1edbn5p2IIsIjYRN49zbZPe/STbovZy8ZYshEXArl/HuQsaeriKWBHj1KI97vgMrFuU6g15OTqUm+CfUINkkCncW2NPRmZXVBkD/PUs5uOMgz6FpQYfPPdbXupNCheePhVnxs+hv+yxjNJNme+8fdzNknqpqjWp8FpwUdIgg3yedYmFCtzALgCUy7NLHlu+HzZKPN9DhyLgf8lZuVOTj3xuPrup9CDI3EtKeLhV0SE/PhEIMD5/ybB14B+O5Y92RGyYRy95okOMNZkgtKnE2nDftrx4txlTozptyrOfvjXsIJADqteUlqLMuMO8vvRoAOP7UHxHeqN6izkctwy29wGRf/T/ChB4yu+n4sE9H8338SdoicpSI0mhhTZI+vuWH9ckJS/6ZuLSiEyqge7jeUWtBjWi7Sru5V8M6dhpCo6eNczcpLG0q+0wbdbTZV/a01vo3zHLzfkxJxZb617dKr8t1RiNEByFj/Y/iLR352Xh4ma9ySXWQfRWGP4VGKYZNmuITHA1ZseHp0NFyIqXOHaz6splU51pmdzOEnuUtXj5bWO4hNIoTwjd6qPyv51ow65xBPkXix8uud6IwF5pdsYo/pXK8PqfNLnbqWBK595Qvl0SWEFEKNOUbyCPyOsxTceQSOhWa9IFobJ9o7OYesTrlJ385ySG9mhvK3WzOo9xI+SR/CTHXQmwlraWO+GueoWXeRVRfNd8kZIzFc1tct1nC3XFGIyCtFnl4XnunyM3yng+9vZzodWK8esfUEpTR/3YiFvJpC3gWvUo2TqjZBoqt6ou9IlHFW5i68y4BL+/YsDDpgEY7bEP3lgOy9rYGbOEsaIp3AJ7u563Vcds35ilV9cULB+qtpNhwwLtSF020IhJkOrJP2uLCJz7/sTuGu7i7qKFRwW2WPvJM73714OsO/14ELEy7zde7bY0jTPsFzfjbn6RDM4+E5j4WjGTm/3AllnNHW3Trpk+BonQuozh0DflSqljidssoIIGmns72PuFAdyREc0/+Xn8ztQcwROakKHLvdAwL6VBs7u0+MpZy/3Vs69j1uejc8Tyaw9K1DaPHG67g32vAxi5Pp49ds/q3qg3Y0/4WUj+ln+pQW1c/P/Zv/8qasDXrLotX3/tUSkYlFZFRwX7khTTeTf0zxhHSsxShHbEFp3ztapJ/w9g15PEWcA/pQBiiZCi5vXXMG0CTJo3ul5zJ9l9Y9cGa95ve++yL/wNQSwMEFAACAAgAtLxIRpGDGgVNAAAAawAAABsAAAB1bml2ZXJzYWwvdW5pdmVyc2FsLnBuZy54bWyzsa/IzVEoSy0qzszPs1Uy1DNQsrfj5bIpKEoty0wtV6gAihnpGUCAkkKlrZIJErc8M6UkA6jCwNgcIZiRmpmeUWKrZG5uARfUB5oJAFBLAQIAABQAAgAIAAtngUbpbttk5AMAAHQOAAAdAAAAAAAAAAEAAAAAAAAAAAB1bml2ZXJzYWwvY29tbW9uX21lc3NhZ2VzLmxuZ1BLAQIAABQAAgAIAAtngUY1GtBazgQAAPQWAAAnAAAAAAAAAAEAAAAAAB8EAAB1bml2ZXJzYWwvZmxhc2hfcHVibGlzaGluZ19zZXR0aW5ncy54bWxQSwECAAAUAAIACAALZ4FGn2TjdbICAABOCgAAIQAAAAAAAAABAAAAAAAyCQAAdW5pdmVyc2FsL2ZsYXNoX3NraW5fc2V0dGluZ3MueG1sUEsBAgAAFAACAAgAC2eBRgoR72qiBAAABRYAACYAAAAAAAAAAQAAAAAAIwwAAHVuaXZlcnNhbC9odG1sX3B1Ymxpc2hpbmdfc2V0dGluZ3MueG1sUEsBAgAAFAACAAgAC2eBRoUwK2GeAQAAKwYAAB8AAAAAAAAAAQAAAAAACREAAHVuaXZlcnNhbC9odG1sX3NraW5fc2V0dGluZ3MuanNQSwECAAAUAAIACAAua6tGGtrqO6oAAAAfAQAAGgAAAAAAAAABAAAAAADkEgAAdW5pdmVyc2FsL2kxOG5fcHJlc2V0cy54bWxQSwECAAAUAAIACAAua6tGlBOzImkAAABuAAAAHAAAAAAAAAABAAAAAADGEwAAdW5pdmVyc2FsL2xvY2FsX3NldHRpbmdzLnhtbFBLAQIAABQAAgAIAHa4w0TOggk37AIAAIgIAAAUAAAAAAAAAAEAAAAAAGkUAAB1bml2ZXJzYWwvcGxheWVyLnhtbFBLAQIAABQAAgAIAC5rq0Y129mtaAEAAPMCAAApAAAAAAAAAAEAAAAAAIcXAAB1bml2ZXJzYWwvc2tpbl9jdXN0b21pemF0aW9uX3NldHRpbmdzLnhtbFBLAQIAABQAAgAIALS8SEbXxH2qWysAADRXAAAXAAAAAAAAAAAAAAAAADYZAAB1bml2ZXJzYWwvdW5pdmVyc2FsLnBuZ1BLAQIAABQAAgAIALS8SEaRgxoFTQAAAGsAAAAbAAAAAAAAAAEAAAAAAMZEAAB1bml2ZXJzYWwvdW5pdmVyc2FsLnBuZy54bWxQSwUGAAAAAAsACwBJAwAATEUAAAAA"/>
</p:tagLst>
</file>

<file path=ppt/theme/theme1.xml><?xml version="1.0" encoding="utf-8"?>
<a:theme xmlns:a="http://schemas.openxmlformats.org/drawingml/2006/main" name="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方正姚体 Agency FB">
      <a:majorFont>
        <a:latin typeface="Agency FB"/>
        <a:ea typeface="方正姚体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e7d195523061f1c01ef2b70529884c179423570dbaad84926380ABC1F97BAEF0C8FC051856578EAB7874501A1FFE158C4981707381814BCC4D9A8E3554438DEE4FBCF5A5B4D2A8B0989AB57E8BAC65EBD40E762BED6E0A5C12A373A5BA032F5002D6502D1359B045FB2DF5CCC204EFCC4A84BF556E1EA5D8F1912FFA1224971540DD5966472C9754</_7b1dac89e7d195523061f1c0316ecb71>
  <_7b1dac89e7d195523061f1c0316ecb71 xmlns="">e7d195523061f1c01ef2b70529884c179423570dbaad84926380ABC1F97BAEF0C8FC051856578EAB7874501A1FFE158C4981707381814BCC4D9A8E3554438DEE4FBCF5A5B4D2A8B0989AB57E8BAC65EB799A5595AE534AD8FBF2857A505B120E70C58E939BD5D02C2FCB02FD1BC321B096BD51045EAD03955D516D376D553D4D67782A28E123E4D8</_7b1dac89e7d195523061f1c0316ecb71>
</e7d195523061f1c0>
</file>

<file path=customXml/itemProps1.xml><?xml version="1.0" encoding="utf-8"?>
<ds:datastoreItem xmlns:ds="http://schemas.openxmlformats.org/officeDocument/2006/customXml" ds:itemID="{1A763681-B7C0-43E1-8A2B-3C3DF6AD3BA4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4444</TotalTime>
  <Words>476</Words>
  <Application>Microsoft Macintosh PowerPoint</Application>
  <PresentationFormat>自定义</PresentationFormat>
  <Paragraphs>125</Paragraphs>
  <Slides>14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zhang ervin</cp:lastModifiedBy>
  <cp:revision>494</cp:revision>
  <dcterms:created xsi:type="dcterms:W3CDTF">2016-07-10T15:24:52Z</dcterms:created>
  <dcterms:modified xsi:type="dcterms:W3CDTF">2017-11-27T08:13:34Z</dcterms:modified>
</cp:coreProperties>
</file>