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30192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-12" y="3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083" y="1122363"/>
            <a:ext cx="22644497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083" y="3602038"/>
            <a:ext cx="22644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7" indent="0" algn="ctr">
              <a:buNone/>
              <a:defRPr sz="2000"/>
            </a:lvl2pPr>
            <a:lvl3pPr marL="914452" indent="0" algn="ctr">
              <a:buNone/>
              <a:defRPr sz="1800"/>
            </a:lvl3pPr>
            <a:lvl4pPr marL="1371679" indent="0" algn="ctr">
              <a:buNone/>
              <a:defRPr sz="1601"/>
            </a:lvl4pPr>
            <a:lvl5pPr marL="1828904" indent="0" algn="ctr">
              <a:buNone/>
              <a:defRPr sz="1601"/>
            </a:lvl5pPr>
            <a:lvl6pPr marL="2286131" indent="0" algn="ctr">
              <a:buNone/>
              <a:defRPr sz="1601"/>
            </a:lvl6pPr>
            <a:lvl7pPr marL="2743356" indent="0" algn="ctr">
              <a:buNone/>
              <a:defRPr sz="1601"/>
            </a:lvl7pPr>
            <a:lvl8pPr marL="3200583" indent="0" algn="ctr">
              <a:buNone/>
              <a:defRPr sz="1601"/>
            </a:lvl8pPr>
            <a:lvl9pPr marL="3657808" indent="0" algn="ctr">
              <a:buNone/>
              <a:defRPr sz="160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1-A897-4EAA-AC66-7403F746BD51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982-327E-4786-9D06-5825A04D6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26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1-A897-4EAA-AC66-7403F746BD51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982-327E-4786-9D06-5825A04D6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0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06628" y="365125"/>
            <a:ext cx="651029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5748" y="365125"/>
            <a:ext cx="191534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1-A897-4EAA-AC66-7403F746BD51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982-327E-4786-9D06-5825A04D6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1-A897-4EAA-AC66-7403F746BD51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982-327E-4786-9D06-5825A04D6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0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019" y="1709743"/>
            <a:ext cx="26041171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0019" y="4589468"/>
            <a:ext cx="2604117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79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90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131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356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58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808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1-A897-4EAA-AC66-7403F746BD51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982-327E-4786-9D06-5825A04D6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5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5745" y="1825625"/>
            <a:ext cx="128318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036" y="1825625"/>
            <a:ext cx="128318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1-A897-4EAA-AC66-7403F746BD51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982-327E-4786-9D06-5825A04D6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26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79" y="365129"/>
            <a:ext cx="2604117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681" y="1681163"/>
            <a:ext cx="127729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7" indent="0">
              <a:buNone/>
              <a:defRPr sz="2000" b="1"/>
            </a:lvl2pPr>
            <a:lvl3pPr marL="914452" indent="0">
              <a:buNone/>
              <a:defRPr sz="1800" b="1"/>
            </a:lvl3pPr>
            <a:lvl4pPr marL="1371679" indent="0">
              <a:buNone/>
              <a:defRPr sz="1601" b="1"/>
            </a:lvl4pPr>
            <a:lvl5pPr marL="1828904" indent="0">
              <a:buNone/>
              <a:defRPr sz="1601" b="1"/>
            </a:lvl5pPr>
            <a:lvl6pPr marL="2286131" indent="0">
              <a:buNone/>
              <a:defRPr sz="1601" b="1"/>
            </a:lvl6pPr>
            <a:lvl7pPr marL="2743356" indent="0">
              <a:buNone/>
              <a:defRPr sz="1601" b="1"/>
            </a:lvl7pPr>
            <a:lvl8pPr marL="3200583" indent="0">
              <a:buNone/>
              <a:defRPr sz="1601" b="1"/>
            </a:lvl8pPr>
            <a:lvl9pPr marL="3657808" indent="0">
              <a:buNone/>
              <a:defRPr sz="160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9681" y="2505075"/>
            <a:ext cx="1277291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85037" y="1681163"/>
            <a:ext cx="128358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7" indent="0">
              <a:buNone/>
              <a:defRPr sz="2000" b="1"/>
            </a:lvl2pPr>
            <a:lvl3pPr marL="914452" indent="0">
              <a:buNone/>
              <a:defRPr sz="1800" b="1"/>
            </a:lvl3pPr>
            <a:lvl4pPr marL="1371679" indent="0">
              <a:buNone/>
              <a:defRPr sz="1601" b="1"/>
            </a:lvl4pPr>
            <a:lvl5pPr marL="1828904" indent="0">
              <a:buNone/>
              <a:defRPr sz="1601" b="1"/>
            </a:lvl5pPr>
            <a:lvl6pPr marL="2286131" indent="0">
              <a:buNone/>
              <a:defRPr sz="1601" b="1"/>
            </a:lvl6pPr>
            <a:lvl7pPr marL="2743356" indent="0">
              <a:buNone/>
              <a:defRPr sz="1601" b="1"/>
            </a:lvl7pPr>
            <a:lvl8pPr marL="3200583" indent="0">
              <a:buNone/>
              <a:defRPr sz="1601" b="1"/>
            </a:lvl8pPr>
            <a:lvl9pPr marL="3657808" indent="0">
              <a:buNone/>
              <a:defRPr sz="160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85037" y="2505075"/>
            <a:ext cx="1283581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1-A897-4EAA-AC66-7403F746BD51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982-327E-4786-9D06-5825A04D6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4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1-A897-4EAA-AC66-7403F746BD51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982-327E-4786-9D06-5825A04D6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10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1-A897-4EAA-AC66-7403F746BD51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982-327E-4786-9D06-5825A04D6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6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79" y="457200"/>
            <a:ext cx="9737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5814" y="987430"/>
            <a:ext cx="152850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9679" y="2057400"/>
            <a:ext cx="9737920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227" indent="0">
              <a:buNone/>
              <a:defRPr sz="1400"/>
            </a:lvl2pPr>
            <a:lvl3pPr marL="914452" indent="0">
              <a:buNone/>
              <a:defRPr sz="1200"/>
            </a:lvl3pPr>
            <a:lvl4pPr marL="1371679" indent="0">
              <a:buNone/>
              <a:defRPr sz="1001"/>
            </a:lvl4pPr>
            <a:lvl5pPr marL="1828904" indent="0">
              <a:buNone/>
              <a:defRPr sz="1001"/>
            </a:lvl5pPr>
            <a:lvl6pPr marL="2286131" indent="0">
              <a:buNone/>
              <a:defRPr sz="1001"/>
            </a:lvl6pPr>
            <a:lvl7pPr marL="2743356" indent="0">
              <a:buNone/>
              <a:defRPr sz="1001"/>
            </a:lvl7pPr>
            <a:lvl8pPr marL="3200583" indent="0">
              <a:buNone/>
              <a:defRPr sz="1001"/>
            </a:lvl8pPr>
            <a:lvl9pPr marL="3657808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1-A897-4EAA-AC66-7403F746BD51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982-327E-4786-9D06-5825A04D6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1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79" y="457200"/>
            <a:ext cx="9737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35814" y="987430"/>
            <a:ext cx="152850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7" indent="0">
              <a:buNone/>
              <a:defRPr sz="2800"/>
            </a:lvl2pPr>
            <a:lvl3pPr marL="914452" indent="0">
              <a:buNone/>
              <a:defRPr sz="2400"/>
            </a:lvl3pPr>
            <a:lvl4pPr marL="1371679" indent="0">
              <a:buNone/>
              <a:defRPr sz="2000"/>
            </a:lvl4pPr>
            <a:lvl5pPr marL="1828904" indent="0">
              <a:buNone/>
              <a:defRPr sz="2000"/>
            </a:lvl5pPr>
            <a:lvl6pPr marL="2286131" indent="0">
              <a:buNone/>
              <a:defRPr sz="2000"/>
            </a:lvl6pPr>
            <a:lvl7pPr marL="2743356" indent="0">
              <a:buNone/>
              <a:defRPr sz="2000"/>
            </a:lvl7pPr>
            <a:lvl8pPr marL="3200583" indent="0">
              <a:buNone/>
              <a:defRPr sz="2000"/>
            </a:lvl8pPr>
            <a:lvl9pPr marL="3657808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9679" y="2057400"/>
            <a:ext cx="9737920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227" indent="0">
              <a:buNone/>
              <a:defRPr sz="1400"/>
            </a:lvl2pPr>
            <a:lvl3pPr marL="914452" indent="0">
              <a:buNone/>
              <a:defRPr sz="1200"/>
            </a:lvl3pPr>
            <a:lvl4pPr marL="1371679" indent="0">
              <a:buNone/>
              <a:defRPr sz="1001"/>
            </a:lvl4pPr>
            <a:lvl5pPr marL="1828904" indent="0">
              <a:buNone/>
              <a:defRPr sz="1001"/>
            </a:lvl5pPr>
            <a:lvl6pPr marL="2286131" indent="0">
              <a:buNone/>
              <a:defRPr sz="1001"/>
            </a:lvl6pPr>
            <a:lvl7pPr marL="2743356" indent="0">
              <a:buNone/>
              <a:defRPr sz="1001"/>
            </a:lvl7pPr>
            <a:lvl8pPr marL="3200583" indent="0">
              <a:buNone/>
              <a:defRPr sz="1001"/>
            </a:lvl8pPr>
            <a:lvl9pPr marL="3657808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1-A897-4EAA-AC66-7403F746BD51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982-327E-4786-9D06-5825A04D6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5746" y="365129"/>
            <a:ext cx="260411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5746" y="1825625"/>
            <a:ext cx="26041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5746" y="6356355"/>
            <a:ext cx="6793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71B1-A897-4EAA-AC66-7403F746BD51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01320" y="6356355"/>
            <a:ext cx="10190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23567" y="6356355"/>
            <a:ext cx="6793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B982-327E-4786-9D06-5825A04D6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4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5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5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9" indent="-228613" algn="l" defTabSz="9144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5" indent="-228613" algn="l" defTabSz="9144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1" indent="-228613" algn="l" defTabSz="9144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17" indent="-228613" algn="l" defTabSz="9144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43" indent="-228613" algn="l" defTabSz="9144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69" indent="-228613" algn="l" defTabSz="9144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95" indent="-228613" algn="l" defTabSz="9144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21" indent="-228613" algn="l" defTabSz="9144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7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2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9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4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31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56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83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08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ED84FA07-1065-4105-8B46-362C216D87CA}"/>
              </a:ext>
            </a:extLst>
          </p:cNvPr>
          <p:cNvSpPr txBox="1"/>
          <p:nvPr/>
        </p:nvSpPr>
        <p:spPr>
          <a:xfrm>
            <a:off x="2546167" y="2539907"/>
            <a:ext cx="1362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</a:t>
            </a:r>
          </a:p>
          <a:p>
            <a:r>
              <a:rPr lang="en-US" altLang="zh-CN" sz="2000" b="1" dirty="0"/>
              <a:t>Instance</a:t>
            </a:r>
            <a:endParaRPr lang="zh-CN" altLang="en-US" sz="20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16F8BD9-1917-47D4-BEEF-4B59FFF42108}"/>
              </a:ext>
            </a:extLst>
          </p:cNvPr>
          <p:cNvSpPr txBox="1"/>
          <p:nvPr/>
        </p:nvSpPr>
        <p:spPr>
          <a:xfrm>
            <a:off x="5112165" y="2534268"/>
            <a:ext cx="145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Augmented </a:t>
            </a:r>
          </a:p>
          <a:p>
            <a:r>
              <a:rPr lang="en-US" altLang="zh-CN" sz="2000" b="1" dirty="0"/>
              <a:t>Instance</a:t>
            </a:r>
            <a:endParaRPr lang="zh-CN" altLang="en-US" sz="2000" b="1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AD5DF4A-20FA-40C6-83A5-54C3D8FA312E}"/>
              </a:ext>
            </a:extLst>
          </p:cNvPr>
          <p:cNvSpPr/>
          <p:nvPr/>
        </p:nvSpPr>
        <p:spPr>
          <a:xfrm>
            <a:off x="1467245" y="1914664"/>
            <a:ext cx="8857061" cy="2389894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8F2836FA-1F44-4B7B-9ABD-5FC85F9F4AAE}"/>
              </a:ext>
            </a:extLst>
          </p:cNvPr>
          <p:cNvSpPr/>
          <p:nvPr/>
        </p:nvSpPr>
        <p:spPr>
          <a:xfrm>
            <a:off x="7808544" y="2461910"/>
            <a:ext cx="2087880" cy="137388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74F065E-1778-406A-84E0-D8FF8C7594DD}"/>
              </a:ext>
            </a:extLst>
          </p:cNvPr>
          <p:cNvSpPr/>
          <p:nvPr/>
        </p:nvSpPr>
        <p:spPr>
          <a:xfrm>
            <a:off x="21625397" y="1904316"/>
            <a:ext cx="2682772" cy="2389895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106D6D4-F860-4807-B102-06D83A0346D0}"/>
              </a:ext>
            </a:extLst>
          </p:cNvPr>
          <p:cNvSpPr/>
          <p:nvPr/>
        </p:nvSpPr>
        <p:spPr>
          <a:xfrm>
            <a:off x="10451466" y="1915786"/>
            <a:ext cx="11033023" cy="2389895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A647EAB-AE11-46EA-BD6A-98CAE2DCE957}"/>
              </a:ext>
            </a:extLst>
          </p:cNvPr>
          <p:cNvSpPr/>
          <p:nvPr/>
        </p:nvSpPr>
        <p:spPr>
          <a:xfrm>
            <a:off x="15046098" y="2547598"/>
            <a:ext cx="2087880" cy="137388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/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5B294668-4738-4B4B-84B3-B9AED1A8B0C4}"/>
              </a:ext>
            </a:extLst>
          </p:cNvPr>
          <p:cNvSpPr/>
          <p:nvPr/>
        </p:nvSpPr>
        <p:spPr>
          <a:xfrm>
            <a:off x="10672812" y="2783413"/>
            <a:ext cx="972124" cy="9174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Dev </a:t>
            </a:r>
          </a:p>
          <a:p>
            <a:pPr algn="ctr"/>
            <a:r>
              <a:rPr lang="en-US" altLang="zh-CN" sz="2000" b="1" dirty="0"/>
              <a:t>set</a:t>
            </a:r>
            <a:endParaRPr lang="zh-CN" altLang="en-US" sz="2000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6809FB0-DF25-4CF3-BD0E-4691D807B168}"/>
              </a:ext>
            </a:extLst>
          </p:cNvPr>
          <p:cNvCxnSpPr>
            <a:cxnSpLocks/>
            <a:stCxn id="4" idx="4"/>
            <a:endCxn id="7" idx="1"/>
          </p:cNvCxnSpPr>
          <p:nvPr/>
        </p:nvCxnSpPr>
        <p:spPr>
          <a:xfrm flipV="1">
            <a:off x="11644936" y="3234536"/>
            <a:ext cx="1054491" cy="7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AA352CD-439F-4E04-A559-6FAE25CCCAB9}"/>
              </a:ext>
            </a:extLst>
          </p:cNvPr>
          <p:cNvSpPr/>
          <p:nvPr/>
        </p:nvSpPr>
        <p:spPr>
          <a:xfrm>
            <a:off x="12699427" y="2920498"/>
            <a:ext cx="1221235" cy="628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Mask Model</a:t>
            </a:r>
            <a:endParaRPr lang="zh-CN" altLang="en-US" sz="2000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C9B4C5A-C1AE-423F-AB9D-44534C3686E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13920662" y="3234536"/>
            <a:ext cx="1125436" cy="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65966CA-A0F8-47CE-9741-5849CD4C4F7F}"/>
              </a:ext>
            </a:extLst>
          </p:cNvPr>
          <p:cNvSpPr/>
          <p:nvPr/>
        </p:nvSpPr>
        <p:spPr>
          <a:xfrm>
            <a:off x="15175442" y="3364707"/>
            <a:ext cx="1870710" cy="314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LM for CNN</a:t>
            </a:r>
            <a:endParaRPr lang="zh-CN" altLang="en-US" sz="2000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ED600F6-47EE-4072-A8C8-17BA1059C09B}"/>
              </a:ext>
            </a:extLst>
          </p:cNvPr>
          <p:cNvSpPr/>
          <p:nvPr/>
        </p:nvSpPr>
        <p:spPr>
          <a:xfrm>
            <a:off x="15162437" y="2956149"/>
            <a:ext cx="1870710" cy="314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LM for Fox</a:t>
            </a:r>
            <a:endParaRPr lang="zh-CN" altLang="en-US" sz="20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055C3E-13B3-41E1-B11D-D4DC9BDBBEA6}"/>
              </a:ext>
            </a:extLst>
          </p:cNvPr>
          <p:cNvSpPr txBox="1"/>
          <p:nvPr/>
        </p:nvSpPr>
        <p:spPr>
          <a:xfrm>
            <a:off x="15219478" y="2508867"/>
            <a:ext cx="1782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Fine-tuned LM</a:t>
            </a:r>
            <a:endParaRPr lang="zh-CN" altLang="en-US" sz="2000" b="1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223468B-10EC-42FD-83A7-839F2F94E0DA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033147" y="3113256"/>
            <a:ext cx="5000887" cy="53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EDDC904-E21E-4B41-A467-4CBEF906DB0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7046152" y="3521814"/>
            <a:ext cx="4987882" cy="26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6A62405-8F4E-409C-BA79-7BCC9F48E942}"/>
              </a:ext>
            </a:extLst>
          </p:cNvPr>
          <p:cNvSpPr txBox="1"/>
          <p:nvPr/>
        </p:nvSpPr>
        <p:spPr>
          <a:xfrm>
            <a:off x="13868688" y="2504508"/>
            <a:ext cx="125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Masked </a:t>
            </a:r>
          </a:p>
          <a:p>
            <a:r>
              <a:rPr lang="en-US" altLang="zh-CN" sz="2000" b="1" dirty="0"/>
              <a:t>Instance</a:t>
            </a:r>
            <a:endParaRPr lang="zh-CN" altLang="en-US" sz="20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566ACE-93A7-41FF-ABC7-CF5969CCB7D5}"/>
              </a:ext>
            </a:extLst>
          </p:cNvPr>
          <p:cNvSpPr txBox="1"/>
          <p:nvPr/>
        </p:nvSpPr>
        <p:spPr>
          <a:xfrm>
            <a:off x="17211768" y="3538916"/>
            <a:ext cx="1393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Predicted Tokens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DFBC5E2-0E8E-42EA-890F-FF829FA42CFF}"/>
              </a:ext>
            </a:extLst>
          </p:cNvPr>
          <p:cNvSpPr txBox="1"/>
          <p:nvPr/>
        </p:nvSpPr>
        <p:spPr>
          <a:xfrm>
            <a:off x="17210481" y="2451434"/>
            <a:ext cx="1398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Predicted Tokens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EFA2788-2411-49A2-ADA1-2D03444DA2D2}"/>
              </a:ext>
            </a:extLst>
          </p:cNvPr>
          <p:cNvSpPr/>
          <p:nvPr/>
        </p:nvSpPr>
        <p:spPr>
          <a:xfrm>
            <a:off x="18455752" y="2605964"/>
            <a:ext cx="2147292" cy="13738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Representation Generator</a:t>
            </a:r>
            <a:endParaRPr lang="zh-CN" altLang="en-US" sz="20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C99CF5B-31CA-4F25-A02F-A25D40053D74}"/>
              </a:ext>
            </a:extLst>
          </p:cNvPr>
          <p:cNvSpPr txBox="1"/>
          <p:nvPr/>
        </p:nvSpPr>
        <p:spPr>
          <a:xfrm>
            <a:off x="20617917" y="2475915"/>
            <a:ext cx="1273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Fox Vector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40D5080-F250-45B9-93C0-997E9F196084}"/>
              </a:ext>
            </a:extLst>
          </p:cNvPr>
          <p:cNvSpPr txBox="1"/>
          <p:nvPr/>
        </p:nvSpPr>
        <p:spPr>
          <a:xfrm>
            <a:off x="20612821" y="3538916"/>
            <a:ext cx="1379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CNN Vector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A283E5BB-E9AD-4546-A6CF-1C0138C9955C}"/>
              </a:ext>
            </a:extLst>
          </p:cNvPr>
          <p:cNvSpPr/>
          <p:nvPr/>
        </p:nvSpPr>
        <p:spPr>
          <a:xfrm>
            <a:off x="22034034" y="2508168"/>
            <a:ext cx="1844896" cy="13738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Distance Calculator</a:t>
            </a:r>
            <a:endParaRPr lang="zh-CN" altLang="en-US" sz="2000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76943DE-39F2-46F3-A00E-739E9490FBA1}"/>
              </a:ext>
            </a:extLst>
          </p:cNvPr>
          <p:cNvSpPr txBox="1"/>
          <p:nvPr/>
        </p:nvSpPr>
        <p:spPr>
          <a:xfrm>
            <a:off x="14746899" y="1987352"/>
            <a:ext cx="4598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</a:rPr>
              <a:t>Media Attitudinal Representation</a:t>
            </a:r>
            <a:endParaRPr lang="zh-CN" altLang="en-US" sz="2000" b="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4ABC1C-D03A-431D-80A5-06CBCDE99F1B}"/>
              </a:ext>
            </a:extLst>
          </p:cNvPr>
          <p:cNvSpPr txBox="1"/>
          <p:nvPr/>
        </p:nvSpPr>
        <p:spPr>
          <a:xfrm>
            <a:off x="21749288" y="1987352"/>
            <a:ext cx="2558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</a:rPr>
              <a:t>Bias Measurement</a:t>
            </a:r>
            <a:endParaRPr lang="zh-CN" altLang="en-US" sz="2000" b="1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7F6477B1-0F70-480C-BD3B-0C1528253BED}"/>
              </a:ext>
            </a:extLst>
          </p:cNvPr>
          <p:cNvSpPr/>
          <p:nvPr/>
        </p:nvSpPr>
        <p:spPr>
          <a:xfrm>
            <a:off x="3632327" y="2883821"/>
            <a:ext cx="1514700" cy="629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Data Augmentor</a:t>
            </a:r>
            <a:endParaRPr lang="zh-CN" altLang="en-US" sz="20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961441B-82CF-48D0-892A-075179806588}"/>
              </a:ext>
            </a:extLst>
          </p:cNvPr>
          <p:cNvSpPr txBox="1"/>
          <p:nvPr/>
        </p:nvSpPr>
        <p:spPr>
          <a:xfrm>
            <a:off x="11649961" y="2504508"/>
            <a:ext cx="1286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</a:t>
            </a:r>
          </a:p>
          <a:p>
            <a:r>
              <a:rPr lang="en-US" altLang="zh-CN" sz="2000" b="1" dirty="0"/>
              <a:t>Instance</a:t>
            </a:r>
            <a:endParaRPr lang="zh-CN" altLang="en-US" sz="2000" b="1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C412F55-E68A-4465-A239-AB3405E8B92A}"/>
              </a:ext>
            </a:extLst>
          </p:cNvPr>
          <p:cNvCxnSpPr>
            <a:cxnSpLocks/>
            <a:stCxn id="158" idx="4"/>
            <a:endCxn id="90" idx="1"/>
          </p:cNvCxnSpPr>
          <p:nvPr/>
        </p:nvCxnSpPr>
        <p:spPr>
          <a:xfrm flipV="1">
            <a:off x="2563362" y="3198724"/>
            <a:ext cx="1068965" cy="13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2649B560-BBBF-43DE-A0CA-85252451DAD4}"/>
              </a:ext>
            </a:extLst>
          </p:cNvPr>
          <p:cNvCxnSpPr>
            <a:cxnSpLocks/>
          </p:cNvCxnSpPr>
          <p:nvPr/>
        </p:nvCxnSpPr>
        <p:spPr>
          <a:xfrm>
            <a:off x="4992400" y="3199589"/>
            <a:ext cx="1264693" cy="8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E16C906-B800-4B19-9C25-F3870EBE9E1C}"/>
              </a:ext>
            </a:extLst>
          </p:cNvPr>
          <p:cNvCxnSpPr>
            <a:cxnSpLocks/>
          </p:cNvCxnSpPr>
          <p:nvPr/>
        </p:nvCxnSpPr>
        <p:spPr>
          <a:xfrm flipH="1">
            <a:off x="6250582" y="3040879"/>
            <a:ext cx="6512" cy="415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A110CDA-879F-4203-8F10-F914E9E5654D}"/>
              </a:ext>
            </a:extLst>
          </p:cNvPr>
          <p:cNvCxnSpPr>
            <a:cxnSpLocks/>
          </p:cNvCxnSpPr>
          <p:nvPr/>
        </p:nvCxnSpPr>
        <p:spPr>
          <a:xfrm flipV="1">
            <a:off x="6254726" y="3016108"/>
            <a:ext cx="1538945" cy="1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6E9D757-FACE-47FD-9F83-7EE7FDF63D06}"/>
              </a:ext>
            </a:extLst>
          </p:cNvPr>
          <p:cNvSpPr txBox="1"/>
          <p:nvPr/>
        </p:nvSpPr>
        <p:spPr>
          <a:xfrm>
            <a:off x="6546201" y="2329236"/>
            <a:ext cx="1327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Instance from Fox</a:t>
            </a:r>
            <a:endParaRPr lang="zh-CN" altLang="en-US" sz="20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E26B7F7-FADD-402C-AF30-431518924114}"/>
              </a:ext>
            </a:extLst>
          </p:cNvPr>
          <p:cNvSpPr txBox="1"/>
          <p:nvPr/>
        </p:nvSpPr>
        <p:spPr>
          <a:xfrm>
            <a:off x="6543422" y="3399260"/>
            <a:ext cx="1592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Instance from CNN</a:t>
            </a:r>
            <a:endParaRPr lang="zh-CN" altLang="en-US" sz="2000" b="1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DCBA80FE-89A2-442E-81C7-51606674F7FB}"/>
              </a:ext>
            </a:extLst>
          </p:cNvPr>
          <p:cNvCxnSpPr>
            <a:cxnSpLocks/>
          </p:cNvCxnSpPr>
          <p:nvPr/>
        </p:nvCxnSpPr>
        <p:spPr>
          <a:xfrm flipV="1">
            <a:off x="6250582" y="3468115"/>
            <a:ext cx="1544214" cy="1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23300BA4-2028-4B5E-A462-39CA3147A9C4}"/>
              </a:ext>
            </a:extLst>
          </p:cNvPr>
          <p:cNvSpPr/>
          <p:nvPr/>
        </p:nvSpPr>
        <p:spPr>
          <a:xfrm>
            <a:off x="7939848" y="2859001"/>
            <a:ext cx="1870710" cy="314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LM for Fox</a:t>
            </a:r>
            <a:endParaRPr lang="zh-CN" altLang="en-US" sz="2000" b="1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9BF6E55A-4559-4642-98FC-E0D703F5426E}"/>
              </a:ext>
            </a:extLst>
          </p:cNvPr>
          <p:cNvSpPr/>
          <p:nvPr/>
        </p:nvSpPr>
        <p:spPr>
          <a:xfrm>
            <a:off x="7935704" y="3256091"/>
            <a:ext cx="1870710" cy="314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LM for CNN</a:t>
            </a:r>
            <a:endParaRPr lang="zh-CN" altLang="en-US" sz="2000" b="1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1458D2A-7D59-40EB-9BD8-28A3AF90FE7B}"/>
              </a:ext>
            </a:extLst>
          </p:cNvPr>
          <p:cNvSpPr txBox="1"/>
          <p:nvPr/>
        </p:nvSpPr>
        <p:spPr>
          <a:xfrm>
            <a:off x="7896290" y="2418027"/>
            <a:ext cx="2172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LM Fine-tunning</a:t>
            </a:r>
            <a:endParaRPr lang="zh-CN" altLang="en-US" sz="2000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07B34A6-4C06-4059-9B54-AEE209692270}"/>
              </a:ext>
            </a:extLst>
          </p:cNvPr>
          <p:cNvSpPr txBox="1"/>
          <p:nvPr/>
        </p:nvSpPr>
        <p:spPr>
          <a:xfrm>
            <a:off x="4064339" y="1981533"/>
            <a:ext cx="4598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</a:rPr>
              <a:t>Language Model Fine-tuning</a:t>
            </a:r>
            <a:endParaRPr lang="zh-CN" altLang="en-US" sz="2000" b="1" dirty="0"/>
          </a:p>
        </p:txBody>
      </p:sp>
      <p:sp>
        <p:nvSpPr>
          <p:cNvPr id="158" name="圆柱体 157">
            <a:extLst>
              <a:ext uri="{FF2B5EF4-FFF2-40B4-BE49-F238E27FC236}">
                <a16:creationId xmlns:a16="http://schemas.microsoft.com/office/drawing/2014/main" id="{6FA43F2C-FAE4-4332-AD07-570B8EB4C3EC}"/>
              </a:ext>
            </a:extLst>
          </p:cNvPr>
          <p:cNvSpPr/>
          <p:nvPr/>
        </p:nvSpPr>
        <p:spPr>
          <a:xfrm>
            <a:off x="1591238" y="2753653"/>
            <a:ext cx="972124" cy="9174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Train </a:t>
            </a:r>
          </a:p>
          <a:p>
            <a:pPr algn="ctr"/>
            <a:r>
              <a:rPr lang="en-US" altLang="zh-CN" sz="2000" b="1" dirty="0"/>
              <a:t>set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1871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554042-97EF-4EB1-B3F1-D78A75276F04}"/>
              </a:ext>
            </a:extLst>
          </p:cNvPr>
          <p:cNvSpPr txBox="1"/>
          <p:nvPr/>
        </p:nvSpPr>
        <p:spPr>
          <a:xfrm>
            <a:off x="1092995" y="4375664"/>
            <a:ext cx="250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Original Instance</a:t>
            </a:r>
            <a:endParaRPr lang="zh-CN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FF318C-113F-4236-9B65-52A73FCBAD7C}"/>
              </a:ext>
            </a:extLst>
          </p:cNvPr>
          <p:cNvSpPr/>
          <p:nvPr/>
        </p:nvSpPr>
        <p:spPr>
          <a:xfrm>
            <a:off x="1062037" y="1700511"/>
            <a:ext cx="2562225" cy="262890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0" dirty="0">
                <a:effectLst/>
                <a:latin typeface="Arial" panose="020B0604020202020204" pitchFamily="34" charset="0"/>
              </a:rPr>
              <a:t>Lead to the end of the individual </a:t>
            </a:r>
            <a:r>
              <a:rPr lang="en-US" altLang="zh-CN" sz="2400" b="1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health insurance </a:t>
            </a:r>
            <a:r>
              <a:rPr lang="en-US" altLang="zh-CN" sz="2400" b="1" i="0" dirty="0">
                <a:effectLst/>
                <a:latin typeface="Arial" panose="020B0604020202020204" pitchFamily="34" charset="0"/>
              </a:rPr>
              <a:t>market.</a:t>
            </a:r>
            <a:endParaRPr lang="zh-CN" altLang="en-US" sz="24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36A1EC0-6EC2-4015-A5C0-B610244D3415}"/>
              </a:ext>
            </a:extLst>
          </p:cNvPr>
          <p:cNvSpPr/>
          <p:nvPr/>
        </p:nvSpPr>
        <p:spPr>
          <a:xfrm>
            <a:off x="6209241" y="158396"/>
            <a:ext cx="2562225" cy="262890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0" dirty="0">
                <a:effectLst/>
                <a:latin typeface="Arial" panose="020B0604020202020204" pitchFamily="34" charset="0"/>
              </a:rPr>
              <a:t>Lead to the end of the individual health insurance [MASK]</a:t>
            </a:r>
            <a:endParaRPr lang="zh-CN" altLang="en-US" sz="2400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73830C5-9390-439B-988F-867418881F51}"/>
              </a:ext>
            </a:extLst>
          </p:cNvPr>
          <p:cNvSpPr/>
          <p:nvPr/>
        </p:nvSpPr>
        <p:spPr>
          <a:xfrm>
            <a:off x="6209240" y="3545533"/>
            <a:ext cx="2562225" cy="262890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0" dirty="0">
                <a:effectLst/>
                <a:latin typeface="Arial" panose="020B0604020202020204" pitchFamily="34" charset="0"/>
              </a:rPr>
              <a:t>Lead to the end of the [MASK] health insurance market.</a:t>
            </a:r>
            <a:endParaRPr lang="zh-CN" altLang="en-US" sz="2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B374EBD-8AF8-457C-A7DA-CE302E6D65EF}"/>
              </a:ext>
            </a:extLst>
          </p:cNvPr>
          <p:cNvSpPr txBox="1"/>
          <p:nvPr/>
        </p:nvSpPr>
        <p:spPr>
          <a:xfrm>
            <a:off x="6396300" y="2832712"/>
            <a:ext cx="2433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Masked Instance</a:t>
            </a:r>
            <a:endParaRPr lang="zh-CN" altLang="en-US" sz="2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B11A04A-B529-4977-BA28-0F17BDDC32C5}"/>
              </a:ext>
            </a:extLst>
          </p:cNvPr>
          <p:cNvSpPr txBox="1"/>
          <p:nvPr/>
        </p:nvSpPr>
        <p:spPr>
          <a:xfrm>
            <a:off x="6396300" y="6215080"/>
            <a:ext cx="256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Masked Instance</a:t>
            </a:r>
            <a:endParaRPr lang="zh-CN" altLang="en-US" sz="2400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74CE01F-25BA-405F-BFD3-9ABA443911DF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 flipV="1">
            <a:off x="3624262" y="1472846"/>
            <a:ext cx="2584979" cy="1542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279DE74-CED1-4038-8144-4F709DFC3189}"/>
              </a:ext>
            </a:extLst>
          </p:cNvPr>
          <p:cNvCxnSpPr>
            <a:stCxn id="5" idx="3"/>
            <a:endCxn id="45" idx="1"/>
          </p:cNvCxnSpPr>
          <p:nvPr/>
        </p:nvCxnSpPr>
        <p:spPr>
          <a:xfrm>
            <a:off x="3624262" y="3014961"/>
            <a:ext cx="2584978" cy="1845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7">
            <a:extLst>
              <a:ext uri="{FF2B5EF4-FFF2-40B4-BE49-F238E27FC236}">
                <a16:creationId xmlns:a16="http://schemas.microsoft.com/office/drawing/2014/main" id="{F1D14A8D-ABD9-453E-B4FE-6C945C128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44415"/>
              </p:ext>
            </p:extLst>
          </p:nvPr>
        </p:nvGraphicFramePr>
        <p:xfrm>
          <a:off x="10521288" y="4014369"/>
          <a:ext cx="508053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856">
                  <a:extLst>
                    <a:ext uri="{9D8B030D-6E8A-4147-A177-3AD203B41FA5}">
                      <a16:colId xmlns:a16="http://schemas.microsoft.com/office/drawing/2014/main" val="2725328345"/>
                    </a:ext>
                  </a:extLst>
                </a:gridCol>
                <a:gridCol w="1184602">
                  <a:extLst>
                    <a:ext uri="{9D8B030D-6E8A-4147-A177-3AD203B41FA5}">
                      <a16:colId xmlns:a16="http://schemas.microsoft.com/office/drawing/2014/main" val="2933018645"/>
                    </a:ext>
                  </a:extLst>
                </a:gridCol>
                <a:gridCol w="1577627">
                  <a:extLst>
                    <a:ext uri="{9D8B030D-6E8A-4147-A177-3AD203B41FA5}">
                      <a16:colId xmlns:a16="http://schemas.microsoft.com/office/drawing/2014/main" val="3237979311"/>
                    </a:ext>
                  </a:extLst>
                </a:gridCol>
                <a:gridCol w="1495446">
                  <a:extLst>
                    <a:ext uri="{9D8B030D-6E8A-4147-A177-3AD203B41FA5}">
                      <a16:colId xmlns:a16="http://schemas.microsoft.com/office/drawing/2014/main" val="43469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 (0.517)</a:t>
                      </a:r>
                      <a:endParaRPr lang="zh-CN" altLang="en-US" sz="2400" b="1" dirty="0"/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american</a:t>
                      </a:r>
                      <a:r>
                        <a:rPr lang="en-US" altLang="zh-C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(0.13)</a:t>
                      </a:r>
                      <a:endParaRPr lang="zh-CN" altLang="en-US" sz="2400" b="1" dirty="0"/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 (0.128)</a:t>
                      </a:r>
                      <a:endParaRPr lang="zh-CN" altLang="en-US" sz="2400" b="1" dirty="0"/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7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Fox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(0.788)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(0.055)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(0.049)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43055"/>
                  </a:ext>
                </a:extLst>
              </a:tr>
            </a:tbl>
          </a:graphicData>
        </a:graphic>
      </p:graphicFrame>
      <p:graphicFrame>
        <p:nvGraphicFramePr>
          <p:cNvPr id="55" name="表格 17">
            <a:extLst>
              <a:ext uri="{FF2B5EF4-FFF2-40B4-BE49-F238E27FC236}">
                <a16:creationId xmlns:a16="http://schemas.microsoft.com/office/drawing/2014/main" id="{101D4176-4DF5-4315-8CF6-A7CC43584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13241"/>
              </p:ext>
            </p:extLst>
          </p:nvPr>
        </p:nvGraphicFramePr>
        <p:xfrm>
          <a:off x="10543248" y="625152"/>
          <a:ext cx="508053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856">
                  <a:extLst>
                    <a:ext uri="{9D8B030D-6E8A-4147-A177-3AD203B41FA5}">
                      <a16:colId xmlns:a16="http://schemas.microsoft.com/office/drawing/2014/main" val="2725328345"/>
                    </a:ext>
                  </a:extLst>
                </a:gridCol>
                <a:gridCol w="1184602">
                  <a:extLst>
                    <a:ext uri="{9D8B030D-6E8A-4147-A177-3AD203B41FA5}">
                      <a16:colId xmlns:a16="http://schemas.microsoft.com/office/drawing/2014/main" val="2933018645"/>
                    </a:ext>
                  </a:extLst>
                </a:gridCol>
                <a:gridCol w="1577627">
                  <a:extLst>
                    <a:ext uri="{9D8B030D-6E8A-4147-A177-3AD203B41FA5}">
                      <a16:colId xmlns:a16="http://schemas.microsoft.com/office/drawing/2014/main" val="3237979311"/>
                    </a:ext>
                  </a:extLst>
                </a:gridCol>
                <a:gridCol w="1495446">
                  <a:extLst>
                    <a:ext uri="{9D8B030D-6E8A-4147-A177-3AD203B41FA5}">
                      <a16:colId xmlns:a16="http://schemas.microsoft.com/office/drawing/2014/main" val="43469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 (0.640)</a:t>
                      </a:r>
                      <a:endParaRPr lang="zh-CN" altLang="en-US" sz="2400" b="1" dirty="0"/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zh-C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(0.079)</a:t>
                      </a:r>
                      <a:endParaRPr lang="zh-CN" altLang="en-US" sz="2400" b="1" dirty="0"/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markets (0.063)</a:t>
                      </a:r>
                      <a:endParaRPr lang="zh-CN" altLang="en-US" sz="2400" b="1" dirty="0"/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7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Fox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zh-CN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(0.511)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 (0.151)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(0.088)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43055"/>
                  </a:ext>
                </a:extLst>
              </a:tr>
            </a:tbl>
          </a:graphicData>
        </a:graphic>
      </p:graphicFrame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324EFC75-B61F-4F83-A6CE-197EF8E22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557393"/>
              </p:ext>
            </p:extLst>
          </p:nvPr>
        </p:nvGraphicFramePr>
        <p:xfrm>
          <a:off x="18014489" y="4174183"/>
          <a:ext cx="830738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915">
                  <a:extLst>
                    <a:ext uri="{9D8B030D-6E8A-4147-A177-3AD203B41FA5}">
                      <a16:colId xmlns:a16="http://schemas.microsoft.com/office/drawing/2014/main" val="59762572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89741706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86154868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69232337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74677387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239839375"/>
                    </a:ext>
                  </a:extLst>
                </a:gridCol>
                <a:gridCol w="1033197">
                  <a:extLst>
                    <a:ext uri="{9D8B030D-6E8A-4147-A177-3AD203B41FA5}">
                      <a16:colId xmlns:a16="http://schemas.microsoft.com/office/drawing/2014/main" val="82609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bg1"/>
                          </a:solidFill>
                        </a:rPr>
                        <a:t>american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individual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national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private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public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us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01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0.130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0.128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0.000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0.000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0.000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0.517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51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Fox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0.000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0.000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0.055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0.788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0.049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0.000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271272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DEFC0E-0A07-40EB-8C4D-8009B8F87FC9}"/>
              </a:ext>
            </a:extLst>
          </p:cNvPr>
          <p:cNvCxnSpPr>
            <a:stCxn id="44" idx="3"/>
            <a:endCxn id="55" idx="1"/>
          </p:cNvCxnSpPr>
          <p:nvPr/>
        </p:nvCxnSpPr>
        <p:spPr>
          <a:xfrm flipV="1">
            <a:off x="8771466" y="1448112"/>
            <a:ext cx="1771782" cy="24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5437991-C07D-4CD3-9B46-06C7E3939E37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8771465" y="4837329"/>
            <a:ext cx="1749823" cy="22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69E1AB-5539-410F-A056-0D7938E08180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15601819" y="4837329"/>
            <a:ext cx="2412670" cy="22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格 18">
            <a:extLst>
              <a:ext uri="{FF2B5EF4-FFF2-40B4-BE49-F238E27FC236}">
                <a16:creationId xmlns:a16="http://schemas.microsoft.com/office/drawing/2014/main" id="{9C46784C-6CEF-4FF5-B5C1-F0AB52DE0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90099"/>
              </p:ext>
            </p:extLst>
          </p:nvPr>
        </p:nvGraphicFramePr>
        <p:xfrm>
          <a:off x="18014489" y="782716"/>
          <a:ext cx="625501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915">
                  <a:extLst>
                    <a:ext uri="{9D8B030D-6E8A-4147-A177-3AD203B41FA5}">
                      <a16:colId xmlns:a16="http://schemas.microsoft.com/office/drawing/2014/main" val="59762572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89741706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86154868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69232337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74677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market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markets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system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01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0.079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0.640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0.063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0.000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51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Fox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0.511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0.151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0.000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0.088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271272"/>
                  </a:ext>
                </a:extLst>
              </a:tr>
            </a:tbl>
          </a:graphicData>
        </a:graphic>
      </p:graphicFrame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04FD88D-0C17-461E-99A8-28C309E774A8}"/>
              </a:ext>
            </a:extLst>
          </p:cNvPr>
          <p:cNvCxnSpPr>
            <a:cxnSpLocks/>
            <a:stCxn id="55" idx="3"/>
            <a:endCxn id="73" idx="1"/>
          </p:cNvCxnSpPr>
          <p:nvPr/>
        </p:nvCxnSpPr>
        <p:spPr>
          <a:xfrm>
            <a:off x="15623779" y="1448112"/>
            <a:ext cx="2390710" cy="20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7794C709-61C3-4C88-AA50-7A9C44B085F8}"/>
              </a:ext>
            </a:extLst>
          </p:cNvPr>
          <p:cNvSpPr txBox="1"/>
          <p:nvPr/>
        </p:nvSpPr>
        <p:spPr>
          <a:xfrm>
            <a:off x="8891113" y="515295"/>
            <a:ext cx="256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Fine-tuned </a:t>
            </a:r>
          </a:p>
          <a:p>
            <a:r>
              <a:rPr lang="en-US" altLang="zh-CN" sz="2400" b="1" dirty="0"/>
              <a:t>LM</a:t>
            </a:r>
            <a:endParaRPr lang="zh-CN" altLang="en-US" sz="2400" b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3B9B8A7-28A2-4B70-9A2A-4BB8CE9353A5}"/>
              </a:ext>
            </a:extLst>
          </p:cNvPr>
          <p:cNvSpPr txBox="1"/>
          <p:nvPr/>
        </p:nvSpPr>
        <p:spPr>
          <a:xfrm>
            <a:off x="8911429" y="3810729"/>
            <a:ext cx="230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Fine-tuned </a:t>
            </a:r>
          </a:p>
          <a:p>
            <a:r>
              <a:rPr lang="en-US" altLang="zh-CN" sz="2400" b="1" dirty="0"/>
              <a:t>LM</a:t>
            </a:r>
            <a:endParaRPr lang="zh-CN" altLang="en-US" sz="2400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81FC1D8-48F4-416F-9026-97DE8FE78224}"/>
              </a:ext>
            </a:extLst>
          </p:cNvPr>
          <p:cNvSpPr txBox="1"/>
          <p:nvPr/>
        </p:nvSpPr>
        <p:spPr>
          <a:xfrm>
            <a:off x="3758602" y="1469678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Mask Model</a:t>
            </a:r>
            <a:endParaRPr lang="zh-CN" altLang="en-US" sz="2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27EA0F7-91D5-45BA-8833-1C3DAF03CF5F}"/>
              </a:ext>
            </a:extLst>
          </p:cNvPr>
          <p:cNvSpPr txBox="1"/>
          <p:nvPr/>
        </p:nvSpPr>
        <p:spPr>
          <a:xfrm>
            <a:off x="3764226" y="4375664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Mask Model</a:t>
            </a:r>
            <a:endParaRPr lang="zh-CN" altLang="en-US" sz="24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C64BC0F-EC3B-44D9-AD5A-726133349DF4}"/>
              </a:ext>
            </a:extLst>
          </p:cNvPr>
          <p:cNvSpPr txBox="1"/>
          <p:nvPr/>
        </p:nvSpPr>
        <p:spPr>
          <a:xfrm>
            <a:off x="15709439" y="637519"/>
            <a:ext cx="230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Representation Generator</a:t>
            </a:r>
            <a:endParaRPr lang="zh-CN" altLang="en-US" sz="24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CD02FBA-FA41-4081-88EB-15EC4D8903D1}"/>
              </a:ext>
            </a:extLst>
          </p:cNvPr>
          <p:cNvSpPr txBox="1"/>
          <p:nvPr/>
        </p:nvSpPr>
        <p:spPr>
          <a:xfrm>
            <a:off x="15709439" y="4028986"/>
            <a:ext cx="230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Representation Generator</a:t>
            </a:r>
            <a:endParaRPr lang="zh-CN" altLang="en-US" sz="2400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B615681-F1A3-4E73-9069-41B226BABC60}"/>
              </a:ext>
            </a:extLst>
          </p:cNvPr>
          <p:cNvSpPr txBox="1"/>
          <p:nvPr/>
        </p:nvSpPr>
        <p:spPr>
          <a:xfrm>
            <a:off x="11797504" y="5660289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Predicted Token</a:t>
            </a:r>
            <a:endParaRPr lang="zh-CN" altLang="en-US" sz="2400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CB41785E-F9B0-4178-8599-F9D10B2AE2F6}"/>
              </a:ext>
            </a:extLst>
          </p:cNvPr>
          <p:cNvSpPr txBox="1"/>
          <p:nvPr/>
        </p:nvSpPr>
        <p:spPr>
          <a:xfrm>
            <a:off x="11797504" y="2271072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Predicted Token</a:t>
            </a:r>
            <a:endParaRPr lang="zh-CN" altLang="en-US" sz="2400" b="1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8862DCB-7FC1-4F8C-8615-9724D7D3BDCE}"/>
              </a:ext>
            </a:extLst>
          </p:cNvPr>
          <p:cNvSpPr txBox="1"/>
          <p:nvPr/>
        </p:nvSpPr>
        <p:spPr>
          <a:xfrm>
            <a:off x="21015657" y="5460147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Instance Vector</a:t>
            </a:r>
            <a:endParaRPr lang="zh-CN" altLang="en-US" sz="2400" b="1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DD40A72-37D0-4B69-BF70-424579E1768C}"/>
              </a:ext>
            </a:extLst>
          </p:cNvPr>
          <p:cNvSpPr txBox="1"/>
          <p:nvPr/>
        </p:nvSpPr>
        <p:spPr>
          <a:xfrm>
            <a:off x="19989471" y="2111485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Instance Vector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5652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3830C5-9390-439B-988F-867418881F51}"/>
              </a:ext>
            </a:extLst>
          </p:cNvPr>
          <p:cNvSpPr/>
          <p:nvPr/>
        </p:nvSpPr>
        <p:spPr>
          <a:xfrm>
            <a:off x="7276857" y="2405124"/>
            <a:ext cx="2750044" cy="1701073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i="0" dirty="0">
                <a:effectLst/>
                <a:latin typeface="Arial" panose="020B0604020202020204" pitchFamily="34" charset="0"/>
              </a:rPr>
              <a:t>Lead to the end of the [MASK] health insurance market.</a:t>
            </a:r>
            <a:endParaRPr lang="zh-CN" altLang="en-US" sz="2400" b="1" dirty="0"/>
          </a:p>
        </p:txBody>
      </p:sp>
      <p:sp>
        <p:nvSpPr>
          <p:cNvPr id="5" name="文本框 46">
            <a:extLst>
              <a:ext uri="{FF2B5EF4-FFF2-40B4-BE49-F238E27FC236}">
                <a16:creationId xmlns:a16="http://schemas.microsoft.com/office/drawing/2014/main" id="{EB11A04A-B529-4977-BA28-0F17BDDC32C5}"/>
              </a:ext>
            </a:extLst>
          </p:cNvPr>
          <p:cNvSpPr txBox="1"/>
          <p:nvPr/>
        </p:nvSpPr>
        <p:spPr>
          <a:xfrm>
            <a:off x="7494184" y="4164120"/>
            <a:ext cx="256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Masked Instance</a:t>
            </a:r>
            <a:endParaRPr lang="zh-CN" altLang="en-US" sz="2400" b="1" dirty="0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E8429F91-9A74-DFFE-A663-6A270BA0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267" y="2435855"/>
            <a:ext cx="3585085" cy="1645920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2AB9FFE4-A169-0C10-5DA6-159E458F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2090" y="2561688"/>
            <a:ext cx="5333715" cy="13716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5437991-C07D-4CD3-9B46-06C7E3939E3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0026901" y="3255661"/>
            <a:ext cx="1639366" cy="3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D69E1AB-5539-410F-A056-0D7938E08180}"/>
              </a:ext>
            </a:extLst>
          </p:cNvPr>
          <p:cNvCxnSpPr>
            <a:cxnSpLocks/>
          </p:cNvCxnSpPr>
          <p:nvPr/>
        </p:nvCxnSpPr>
        <p:spPr>
          <a:xfrm flipV="1">
            <a:off x="15251352" y="3247488"/>
            <a:ext cx="2301231" cy="11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85">
            <a:extLst>
              <a:ext uri="{FF2B5EF4-FFF2-40B4-BE49-F238E27FC236}">
                <a16:creationId xmlns:a16="http://schemas.microsoft.com/office/drawing/2014/main" id="{C3B9B8A7-28A2-4B70-9A2A-4BB8CE9353A5}"/>
              </a:ext>
            </a:extLst>
          </p:cNvPr>
          <p:cNvSpPr txBox="1"/>
          <p:nvPr/>
        </p:nvSpPr>
        <p:spPr>
          <a:xfrm>
            <a:off x="10056408" y="2232215"/>
            <a:ext cx="1609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Fine-tuned </a:t>
            </a:r>
          </a:p>
          <a:p>
            <a:r>
              <a:rPr lang="en-US" altLang="zh-CN" sz="2400" b="1" dirty="0"/>
              <a:t>LM</a:t>
            </a:r>
            <a:endParaRPr lang="zh-CN" altLang="en-US" sz="2400" b="1" dirty="0"/>
          </a:p>
        </p:txBody>
      </p:sp>
      <p:sp>
        <p:nvSpPr>
          <p:cNvPr id="11" name="文本框 96">
            <a:extLst>
              <a:ext uri="{FF2B5EF4-FFF2-40B4-BE49-F238E27FC236}">
                <a16:creationId xmlns:a16="http://schemas.microsoft.com/office/drawing/2014/main" id="{5CD02FBA-FA41-4081-88EB-15EC4D8903D1}"/>
              </a:ext>
            </a:extLst>
          </p:cNvPr>
          <p:cNvSpPr txBox="1"/>
          <p:nvPr/>
        </p:nvSpPr>
        <p:spPr>
          <a:xfrm>
            <a:off x="15247533" y="2424664"/>
            <a:ext cx="230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Representation Generator</a:t>
            </a:r>
            <a:endParaRPr lang="zh-CN" altLang="en-US" sz="2400" b="1" dirty="0"/>
          </a:p>
        </p:txBody>
      </p:sp>
      <p:sp>
        <p:nvSpPr>
          <p:cNvPr id="12" name="文本框 123">
            <a:extLst>
              <a:ext uri="{FF2B5EF4-FFF2-40B4-BE49-F238E27FC236}">
                <a16:creationId xmlns:a16="http://schemas.microsoft.com/office/drawing/2014/main" id="{9B615681-F1A3-4E73-9069-41B226BABC60}"/>
              </a:ext>
            </a:extLst>
          </p:cNvPr>
          <p:cNvSpPr txBox="1"/>
          <p:nvPr/>
        </p:nvSpPr>
        <p:spPr>
          <a:xfrm>
            <a:off x="12942483" y="4081775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Predicted Token</a:t>
            </a:r>
            <a:endParaRPr lang="zh-CN" altLang="en-US" sz="2400" b="1" dirty="0"/>
          </a:p>
        </p:txBody>
      </p:sp>
      <p:sp>
        <p:nvSpPr>
          <p:cNvPr id="13" name="文本框 125">
            <a:extLst>
              <a:ext uri="{FF2B5EF4-FFF2-40B4-BE49-F238E27FC236}">
                <a16:creationId xmlns:a16="http://schemas.microsoft.com/office/drawing/2014/main" id="{78862DCB-7FC1-4F8C-8615-9724D7D3BDCE}"/>
              </a:ext>
            </a:extLst>
          </p:cNvPr>
          <p:cNvSpPr txBox="1"/>
          <p:nvPr/>
        </p:nvSpPr>
        <p:spPr>
          <a:xfrm>
            <a:off x="18921325" y="3933288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Instance Vector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67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03A576-58F8-9632-AF53-1402710DD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99753"/>
              </p:ext>
            </p:extLst>
          </p:nvPr>
        </p:nvGraphicFramePr>
        <p:xfrm>
          <a:off x="2104061" y="1717867"/>
          <a:ext cx="107451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389">
                  <a:extLst>
                    <a:ext uri="{9D8B030D-6E8A-4147-A177-3AD203B41FA5}">
                      <a16:colId xmlns:a16="http://schemas.microsoft.com/office/drawing/2014/main" val="1205066866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3273854402"/>
                    </a:ext>
                  </a:extLst>
                </a:gridCol>
                <a:gridCol w="3990975">
                  <a:extLst>
                    <a:ext uri="{9D8B030D-6E8A-4147-A177-3AD203B41FA5}">
                      <a16:colId xmlns:a16="http://schemas.microsoft.com/office/drawing/2014/main" val="2188428995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Question-answer pair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Single sentence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497352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Declarative 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Obamacare is good. ___(Y/T/M/N/F)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altLang="zh-CN" sz="2400" b="1" dirty="0"/>
                        <a:t>Obamacare is ___(good/bad).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02770"/>
                  </a:ext>
                </a:extLst>
              </a:tr>
              <a:tr h="388577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Interrogative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Is Obamacare good? ___(Y/T/M/N/F)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Is Obamacare ___(good/bad)? 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47"/>
                  </a:ext>
                </a:extLst>
              </a:tr>
              <a:tr h="449656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Association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Obamacare good. ___(Y/T/M/N/F)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Obamacare ___(good/bad).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92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44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03A576-58F8-9632-AF53-1402710DD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00514"/>
              </p:ext>
            </p:extLst>
          </p:nvPr>
        </p:nvGraphicFramePr>
        <p:xfrm>
          <a:off x="2006808" y="1934183"/>
          <a:ext cx="1119905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925">
                  <a:extLst>
                    <a:ext uri="{9D8B030D-6E8A-4147-A177-3AD203B41FA5}">
                      <a16:colId xmlns:a16="http://schemas.microsoft.com/office/drawing/2014/main" val="120506686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720950529"/>
                    </a:ext>
                  </a:extLst>
                </a:gridCol>
                <a:gridCol w="3927107">
                  <a:extLst>
                    <a:ext uri="{9D8B030D-6E8A-4147-A177-3AD203B41FA5}">
                      <a16:colId xmlns:a16="http://schemas.microsoft.com/office/drawing/2014/main" val="3273854402"/>
                    </a:ext>
                  </a:extLst>
                </a:gridCol>
                <a:gridCol w="4061861">
                  <a:extLst>
                    <a:ext uri="{9D8B030D-6E8A-4147-A177-3AD203B41FA5}">
                      <a16:colId xmlns:a16="http://schemas.microsoft.com/office/drawing/2014/main" val="2188428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Question-answer pair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Single sentence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4973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/>
                        <a:t>Declarative 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Pattern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Topic is Adj / Noun. ___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Topic is ___.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027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altLang="zh-CN" sz="2400" b="1" dirty="0"/>
                        <a:t>Declarative 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Example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Obamacare is good. ___(Y/N)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Obamacare is ___(good/bad).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4150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/>
                        <a:t>Interrogative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Pattern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Is Topic Adj / Noun? ___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Is Topic ___.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altLang="zh-CN" sz="2400" b="1" dirty="0"/>
                        <a:t>Interrogative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Example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Is Obamacare good? ___(Y/N)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Is Obamacare ___(good/bad)? 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021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/>
                        <a:t>Association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Pattern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Topic Adj / Noun. ___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Topic ___.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925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altLang="zh-CN" sz="2400" b="1" dirty="0"/>
                        <a:t>Association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Example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Obamacare good. ___(Y/N)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Obamacare ___(good/bad).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03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58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387</Words>
  <Application>Microsoft Office PowerPoint</Application>
  <PresentationFormat>自定义</PresentationFormat>
  <Paragraphs>142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晓波 郭</dc:creator>
  <cp:lastModifiedBy>晓波 郭</cp:lastModifiedBy>
  <cp:revision>7</cp:revision>
  <dcterms:created xsi:type="dcterms:W3CDTF">2021-11-03T17:48:12Z</dcterms:created>
  <dcterms:modified xsi:type="dcterms:W3CDTF">2022-05-22T21:47:32Z</dcterms:modified>
</cp:coreProperties>
</file>