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1" autoAdjust="0"/>
    <p:restoredTop sz="94660"/>
  </p:normalViewPr>
  <p:slideViewPr>
    <p:cSldViewPr snapToGrid="0" showGuides="1">
      <p:cViewPr varScale="1">
        <p:scale>
          <a:sx n="156" d="100"/>
          <a:sy n="156" d="100"/>
        </p:scale>
        <p:origin x="144" y="2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20F69B-7D14-ADC4-B69E-38BDA6A5B1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726C0BB0-463F-1CD3-7F79-AAC64B6032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7A5FFBA5-76F1-B7DE-EC61-2F9CB0804E85}"/>
              </a:ext>
            </a:extLst>
          </p:cNvPr>
          <p:cNvSpPr>
            <a:spLocks noGrp="1"/>
          </p:cNvSpPr>
          <p:nvPr>
            <p:ph type="dt" sz="half" idx="10"/>
          </p:nvPr>
        </p:nvSpPr>
        <p:spPr/>
        <p:txBody>
          <a:bodyPr/>
          <a:lstStyle/>
          <a:p>
            <a:fld id="{0B0BFDF5-B90D-42C7-9C86-BBDE09DFB62C}" type="datetimeFigureOut">
              <a:rPr lang="en-US" smtClean="0"/>
              <a:t>3/3/2025</a:t>
            </a:fld>
            <a:endParaRPr lang="en-US"/>
          </a:p>
        </p:txBody>
      </p:sp>
      <p:sp>
        <p:nvSpPr>
          <p:cNvPr id="5" name="页脚占位符 4">
            <a:extLst>
              <a:ext uri="{FF2B5EF4-FFF2-40B4-BE49-F238E27FC236}">
                <a16:creationId xmlns:a16="http://schemas.microsoft.com/office/drawing/2014/main" id="{AB6A384F-C70A-B892-26D4-40CD33435C9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8820551-5EDD-0BA6-B855-188A0C3D88F8}"/>
              </a:ext>
            </a:extLst>
          </p:cNvPr>
          <p:cNvSpPr>
            <a:spLocks noGrp="1"/>
          </p:cNvSpPr>
          <p:nvPr>
            <p:ph type="sldNum" sz="quarter" idx="12"/>
          </p:nvPr>
        </p:nvSpPr>
        <p:spPr/>
        <p:txBody>
          <a:bodyPr/>
          <a:lstStyle/>
          <a:p>
            <a:fld id="{6F19244E-52CE-47CB-8075-A9E09AF649FD}" type="slidenum">
              <a:rPr lang="en-US" smtClean="0"/>
              <a:t>‹#›</a:t>
            </a:fld>
            <a:endParaRPr lang="en-US"/>
          </a:p>
        </p:txBody>
      </p:sp>
    </p:spTree>
    <p:extLst>
      <p:ext uri="{BB962C8B-B14F-4D97-AF65-F5344CB8AC3E}">
        <p14:creationId xmlns:p14="http://schemas.microsoft.com/office/powerpoint/2010/main" val="243242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5E660-F048-D68B-866A-D9DC913855C6}"/>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6BE0614E-83F1-1705-BC06-9A840B31EA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9C0154B2-F143-100B-F618-3AD413E9B199}"/>
              </a:ext>
            </a:extLst>
          </p:cNvPr>
          <p:cNvSpPr>
            <a:spLocks noGrp="1"/>
          </p:cNvSpPr>
          <p:nvPr>
            <p:ph type="dt" sz="half" idx="10"/>
          </p:nvPr>
        </p:nvSpPr>
        <p:spPr/>
        <p:txBody>
          <a:bodyPr/>
          <a:lstStyle/>
          <a:p>
            <a:fld id="{0B0BFDF5-B90D-42C7-9C86-BBDE09DFB62C}" type="datetimeFigureOut">
              <a:rPr lang="en-US" smtClean="0"/>
              <a:t>3/3/2025</a:t>
            </a:fld>
            <a:endParaRPr lang="en-US"/>
          </a:p>
        </p:txBody>
      </p:sp>
      <p:sp>
        <p:nvSpPr>
          <p:cNvPr id="5" name="页脚占位符 4">
            <a:extLst>
              <a:ext uri="{FF2B5EF4-FFF2-40B4-BE49-F238E27FC236}">
                <a16:creationId xmlns:a16="http://schemas.microsoft.com/office/drawing/2014/main" id="{3B905BA7-7288-99D4-24B9-6F0D83C000E4}"/>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5105795-F6F4-C4E3-3E74-C10C7279823F}"/>
              </a:ext>
            </a:extLst>
          </p:cNvPr>
          <p:cNvSpPr>
            <a:spLocks noGrp="1"/>
          </p:cNvSpPr>
          <p:nvPr>
            <p:ph type="sldNum" sz="quarter" idx="12"/>
          </p:nvPr>
        </p:nvSpPr>
        <p:spPr/>
        <p:txBody>
          <a:bodyPr/>
          <a:lstStyle/>
          <a:p>
            <a:fld id="{6F19244E-52CE-47CB-8075-A9E09AF649FD}" type="slidenum">
              <a:rPr lang="en-US" smtClean="0"/>
              <a:t>‹#›</a:t>
            </a:fld>
            <a:endParaRPr lang="en-US"/>
          </a:p>
        </p:txBody>
      </p:sp>
    </p:spTree>
    <p:extLst>
      <p:ext uri="{BB962C8B-B14F-4D97-AF65-F5344CB8AC3E}">
        <p14:creationId xmlns:p14="http://schemas.microsoft.com/office/powerpoint/2010/main" val="242899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40527D4-3DD9-1CDE-E29C-40FF36D0DC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14C5A5AE-5500-750D-5DE8-C91E0A588DF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4E39958F-F5F3-6D2C-958D-E77091C475C4}"/>
              </a:ext>
            </a:extLst>
          </p:cNvPr>
          <p:cNvSpPr>
            <a:spLocks noGrp="1"/>
          </p:cNvSpPr>
          <p:nvPr>
            <p:ph type="dt" sz="half" idx="10"/>
          </p:nvPr>
        </p:nvSpPr>
        <p:spPr/>
        <p:txBody>
          <a:bodyPr/>
          <a:lstStyle/>
          <a:p>
            <a:fld id="{0B0BFDF5-B90D-42C7-9C86-BBDE09DFB62C}" type="datetimeFigureOut">
              <a:rPr lang="en-US" smtClean="0"/>
              <a:t>3/3/2025</a:t>
            </a:fld>
            <a:endParaRPr lang="en-US"/>
          </a:p>
        </p:txBody>
      </p:sp>
      <p:sp>
        <p:nvSpPr>
          <p:cNvPr id="5" name="页脚占位符 4">
            <a:extLst>
              <a:ext uri="{FF2B5EF4-FFF2-40B4-BE49-F238E27FC236}">
                <a16:creationId xmlns:a16="http://schemas.microsoft.com/office/drawing/2014/main" id="{73333C10-99EC-1EF7-F1F3-90949F3E780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218BE21F-B4CD-DC1D-B127-CB9FF68D5E06}"/>
              </a:ext>
            </a:extLst>
          </p:cNvPr>
          <p:cNvSpPr>
            <a:spLocks noGrp="1"/>
          </p:cNvSpPr>
          <p:nvPr>
            <p:ph type="sldNum" sz="quarter" idx="12"/>
          </p:nvPr>
        </p:nvSpPr>
        <p:spPr/>
        <p:txBody>
          <a:bodyPr/>
          <a:lstStyle/>
          <a:p>
            <a:fld id="{6F19244E-52CE-47CB-8075-A9E09AF649FD}" type="slidenum">
              <a:rPr lang="en-US" smtClean="0"/>
              <a:t>‹#›</a:t>
            </a:fld>
            <a:endParaRPr lang="en-US"/>
          </a:p>
        </p:txBody>
      </p:sp>
    </p:spTree>
    <p:extLst>
      <p:ext uri="{BB962C8B-B14F-4D97-AF65-F5344CB8AC3E}">
        <p14:creationId xmlns:p14="http://schemas.microsoft.com/office/powerpoint/2010/main" val="286941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60AF9-80C6-79F9-C3C4-D5BCB8F5E780}"/>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873039DC-CD0D-DD7C-F970-B71FF3B537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18390600-3F05-072B-886C-6BC6E969080C}"/>
              </a:ext>
            </a:extLst>
          </p:cNvPr>
          <p:cNvSpPr>
            <a:spLocks noGrp="1"/>
          </p:cNvSpPr>
          <p:nvPr>
            <p:ph type="dt" sz="half" idx="10"/>
          </p:nvPr>
        </p:nvSpPr>
        <p:spPr/>
        <p:txBody>
          <a:bodyPr/>
          <a:lstStyle/>
          <a:p>
            <a:fld id="{0B0BFDF5-B90D-42C7-9C86-BBDE09DFB62C}" type="datetimeFigureOut">
              <a:rPr lang="en-US" smtClean="0"/>
              <a:t>3/3/2025</a:t>
            </a:fld>
            <a:endParaRPr lang="en-US"/>
          </a:p>
        </p:txBody>
      </p:sp>
      <p:sp>
        <p:nvSpPr>
          <p:cNvPr id="5" name="页脚占位符 4">
            <a:extLst>
              <a:ext uri="{FF2B5EF4-FFF2-40B4-BE49-F238E27FC236}">
                <a16:creationId xmlns:a16="http://schemas.microsoft.com/office/drawing/2014/main" id="{FA1633D3-154A-4E62-F6E5-DF25E87D1DC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9DE9B7C4-570A-637C-ECAC-49F1CCB91454}"/>
              </a:ext>
            </a:extLst>
          </p:cNvPr>
          <p:cNvSpPr>
            <a:spLocks noGrp="1"/>
          </p:cNvSpPr>
          <p:nvPr>
            <p:ph type="sldNum" sz="quarter" idx="12"/>
          </p:nvPr>
        </p:nvSpPr>
        <p:spPr/>
        <p:txBody>
          <a:bodyPr/>
          <a:lstStyle/>
          <a:p>
            <a:fld id="{6F19244E-52CE-47CB-8075-A9E09AF649FD}" type="slidenum">
              <a:rPr lang="en-US" smtClean="0"/>
              <a:t>‹#›</a:t>
            </a:fld>
            <a:endParaRPr lang="en-US"/>
          </a:p>
        </p:txBody>
      </p:sp>
    </p:spTree>
    <p:extLst>
      <p:ext uri="{BB962C8B-B14F-4D97-AF65-F5344CB8AC3E}">
        <p14:creationId xmlns:p14="http://schemas.microsoft.com/office/powerpoint/2010/main" val="253945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2CAC0-2CD8-8DB3-08AA-F9DB6A55D7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7FB6227-83D1-370D-9CE5-2557D0538B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F118E13-7A55-C28F-7B2B-EF2726C9306B}"/>
              </a:ext>
            </a:extLst>
          </p:cNvPr>
          <p:cNvSpPr>
            <a:spLocks noGrp="1"/>
          </p:cNvSpPr>
          <p:nvPr>
            <p:ph type="dt" sz="half" idx="10"/>
          </p:nvPr>
        </p:nvSpPr>
        <p:spPr/>
        <p:txBody>
          <a:bodyPr/>
          <a:lstStyle/>
          <a:p>
            <a:fld id="{0B0BFDF5-B90D-42C7-9C86-BBDE09DFB62C}" type="datetimeFigureOut">
              <a:rPr lang="en-US" smtClean="0"/>
              <a:t>3/3/2025</a:t>
            </a:fld>
            <a:endParaRPr lang="en-US"/>
          </a:p>
        </p:txBody>
      </p:sp>
      <p:sp>
        <p:nvSpPr>
          <p:cNvPr id="5" name="页脚占位符 4">
            <a:extLst>
              <a:ext uri="{FF2B5EF4-FFF2-40B4-BE49-F238E27FC236}">
                <a16:creationId xmlns:a16="http://schemas.microsoft.com/office/drawing/2014/main" id="{01CEAE82-CA65-A5FE-C538-F114AFFAFF4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65C0351-8E53-164F-17F7-31CA051BEDA9}"/>
              </a:ext>
            </a:extLst>
          </p:cNvPr>
          <p:cNvSpPr>
            <a:spLocks noGrp="1"/>
          </p:cNvSpPr>
          <p:nvPr>
            <p:ph type="sldNum" sz="quarter" idx="12"/>
          </p:nvPr>
        </p:nvSpPr>
        <p:spPr/>
        <p:txBody>
          <a:bodyPr/>
          <a:lstStyle/>
          <a:p>
            <a:fld id="{6F19244E-52CE-47CB-8075-A9E09AF649FD}" type="slidenum">
              <a:rPr lang="en-US" smtClean="0"/>
              <a:t>‹#›</a:t>
            </a:fld>
            <a:endParaRPr lang="en-US"/>
          </a:p>
        </p:txBody>
      </p:sp>
    </p:spTree>
    <p:extLst>
      <p:ext uri="{BB962C8B-B14F-4D97-AF65-F5344CB8AC3E}">
        <p14:creationId xmlns:p14="http://schemas.microsoft.com/office/powerpoint/2010/main" val="51122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8C858-5598-AB5D-2FF9-DDE2AF8D287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4B4EC071-8390-11B5-D4D1-5B3D6CF6261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7CE82903-0104-22B8-1D48-D3FB9F86293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5849F958-B4B1-02CE-AED7-A732107C3DE6}"/>
              </a:ext>
            </a:extLst>
          </p:cNvPr>
          <p:cNvSpPr>
            <a:spLocks noGrp="1"/>
          </p:cNvSpPr>
          <p:nvPr>
            <p:ph type="dt" sz="half" idx="10"/>
          </p:nvPr>
        </p:nvSpPr>
        <p:spPr/>
        <p:txBody>
          <a:bodyPr/>
          <a:lstStyle/>
          <a:p>
            <a:fld id="{0B0BFDF5-B90D-42C7-9C86-BBDE09DFB62C}" type="datetimeFigureOut">
              <a:rPr lang="en-US" smtClean="0"/>
              <a:t>3/3/2025</a:t>
            </a:fld>
            <a:endParaRPr lang="en-US"/>
          </a:p>
        </p:txBody>
      </p:sp>
      <p:sp>
        <p:nvSpPr>
          <p:cNvPr id="6" name="页脚占位符 5">
            <a:extLst>
              <a:ext uri="{FF2B5EF4-FFF2-40B4-BE49-F238E27FC236}">
                <a16:creationId xmlns:a16="http://schemas.microsoft.com/office/drawing/2014/main" id="{DFAFAD8A-E67A-C947-2053-D6C6C3A649A2}"/>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D3D74B6-473B-92EC-E9B2-C1FE35362EB1}"/>
              </a:ext>
            </a:extLst>
          </p:cNvPr>
          <p:cNvSpPr>
            <a:spLocks noGrp="1"/>
          </p:cNvSpPr>
          <p:nvPr>
            <p:ph type="sldNum" sz="quarter" idx="12"/>
          </p:nvPr>
        </p:nvSpPr>
        <p:spPr/>
        <p:txBody>
          <a:bodyPr/>
          <a:lstStyle/>
          <a:p>
            <a:fld id="{6F19244E-52CE-47CB-8075-A9E09AF649FD}" type="slidenum">
              <a:rPr lang="en-US" smtClean="0"/>
              <a:t>‹#›</a:t>
            </a:fld>
            <a:endParaRPr lang="en-US"/>
          </a:p>
        </p:txBody>
      </p:sp>
    </p:spTree>
    <p:extLst>
      <p:ext uri="{BB962C8B-B14F-4D97-AF65-F5344CB8AC3E}">
        <p14:creationId xmlns:p14="http://schemas.microsoft.com/office/powerpoint/2010/main" val="115699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2ED4F9-AA3F-4C27-2476-23E2E8E331C5}"/>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67926C5B-6A40-DE34-3CD5-4912BBDAC3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891912-F923-9BB8-0C3C-4C4B2CF5D20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CC118545-D9F4-D69A-892F-AE06BAB29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6D6F5AA-1458-0344-2457-5DA5DDC2597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582E50E4-0794-7D65-F196-BB367E2468F3}"/>
              </a:ext>
            </a:extLst>
          </p:cNvPr>
          <p:cNvSpPr>
            <a:spLocks noGrp="1"/>
          </p:cNvSpPr>
          <p:nvPr>
            <p:ph type="dt" sz="half" idx="10"/>
          </p:nvPr>
        </p:nvSpPr>
        <p:spPr/>
        <p:txBody>
          <a:bodyPr/>
          <a:lstStyle/>
          <a:p>
            <a:fld id="{0B0BFDF5-B90D-42C7-9C86-BBDE09DFB62C}" type="datetimeFigureOut">
              <a:rPr lang="en-US" smtClean="0"/>
              <a:t>3/3/2025</a:t>
            </a:fld>
            <a:endParaRPr lang="en-US"/>
          </a:p>
        </p:txBody>
      </p:sp>
      <p:sp>
        <p:nvSpPr>
          <p:cNvPr id="8" name="页脚占位符 7">
            <a:extLst>
              <a:ext uri="{FF2B5EF4-FFF2-40B4-BE49-F238E27FC236}">
                <a16:creationId xmlns:a16="http://schemas.microsoft.com/office/drawing/2014/main" id="{5A7DEDE5-2B99-AB75-BCFD-84B47BC4D1BE}"/>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A5523693-2C2F-4BAF-0306-070DD597E6EC}"/>
              </a:ext>
            </a:extLst>
          </p:cNvPr>
          <p:cNvSpPr>
            <a:spLocks noGrp="1"/>
          </p:cNvSpPr>
          <p:nvPr>
            <p:ph type="sldNum" sz="quarter" idx="12"/>
          </p:nvPr>
        </p:nvSpPr>
        <p:spPr/>
        <p:txBody>
          <a:bodyPr/>
          <a:lstStyle/>
          <a:p>
            <a:fld id="{6F19244E-52CE-47CB-8075-A9E09AF649FD}" type="slidenum">
              <a:rPr lang="en-US" smtClean="0"/>
              <a:t>‹#›</a:t>
            </a:fld>
            <a:endParaRPr lang="en-US"/>
          </a:p>
        </p:txBody>
      </p:sp>
    </p:spTree>
    <p:extLst>
      <p:ext uri="{BB962C8B-B14F-4D97-AF65-F5344CB8AC3E}">
        <p14:creationId xmlns:p14="http://schemas.microsoft.com/office/powerpoint/2010/main" val="1285608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A8470-A958-D730-4452-532F9181EAA2}"/>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C59587FF-3ED3-EDF1-A351-6C2EA4F3CCF2}"/>
              </a:ext>
            </a:extLst>
          </p:cNvPr>
          <p:cNvSpPr>
            <a:spLocks noGrp="1"/>
          </p:cNvSpPr>
          <p:nvPr>
            <p:ph type="dt" sz="half" idx="10"/>
          </p:nvPr>
        </p:nvSpPr>
        <p:spPr/>
        <p:txBody>
          <a:bodyPr/>
          <a:lstStyle/>
          <a:p>
            <a:fld id="{0B0BFDF5-B90D-42C7-9C86-BBDE09DFB62C}" type="datetimeFigureOut">
              <a:rPr lang="en-US" smtClean="0"/>
              <a:t>3/3/2025</a:t>
            </a:fld>
            <a:endParaRPr lang="en-US"/>
          </a:p>
        </p:txBody>
      </p:sp>
      <p:sp>
        <p:nvSpPr>
          <p:cNvPr id="4" name="页脚占位符 3">
            <a:extLst>
              <a:ext uri="{FF2B5EF4-FFF2-40B4-BE49-F238E27FC236}">
                <a16:creationId xmlns:a16="http://schemas.microsoft.com/office/drawing/2014/main" id="{C87A039E-FDC8-8D6D-CBD5-98783AEF382A}"/>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1E3356B4-3A9D-5208-8F8D-A012A8A2B39C}"/>
              </a:ext>
            </a:extLst>
          </p:cNvPr>
          <p:cNvSpPr>
            <a:spLocks noGrp="1"/>
          </p:cNvSpPr>
          <p:nvPr>
            <p:ph type="sldNum" sz="quarter" idx="12"/>
          </p:nvPr>
        </p:nvSpPr>
        <p:spPr/>
        <p:txBody>
          <a:bodyPr/>
          <a:lstStyle/>
          <a:p>
            <a:fld id="{6F19244E-52CE-47CB-8075-A9E09AF649FD}" type="slidenum">
              <a:rPr lang="en-US" smtClean="0"/>
              <a:t>‹#›</a:t>
            </a:fld>
            <a:endParaRPr lang="en-US"/>
          </a:p>
        </p:txBody>
      </p:sp>
    </p:spTree>
    <p:extLst>
      <p:ext uri="{BB962C8B-B14F-4D97-AF65-F5344CB8AC3E}">
        <p14:creationId xmlns:p14="http://schemas.microsoft.com/office/powerpoint/2010/main" val="41068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A5D49B-83AA-22CE-E191-79BEE8F86F56}"/>
              </a:ext>
            </a:extLst>
          </p:cNvPr>
          <p:cNvSpPr>
            <a:spLocks noGrp="1"/>
          </p:cNvSpPr>
          <p:nvPr>
            <p:ph type="dt" sz="half" idx="10"/>
          </p:nvPr>
        </p:nvSpPr>
        <p:spPr/>
        <p:txBody>
          <a:bodyPr/>
          <a:lstStyle/>
          <a:p>
            <a:fld id="{0B0BFDF5-B90D-42C7-9C86-BBDE09DFB62C}" type="datetimeFigureOut">
              <a:rPr lang="en-US" smtClean="0"/>
              <a:t>3/3/2025</a:t>
            </a:fld>
            <a:endParaRPr lang="en-US"/>
          </a:p>
        </p:txBody>
      </p:sp>
      <p:sp>
        <p:nvSpPr>
          <p:cNvPr id="3" name="页脚占位符 2">
            <a:extLst>
              <a:ext uri="{FF2B5EF4-FFF2-40B4-BE49-F238E27FC236}">
                <a16:creationId xmlns:a16="http://schemas.microsoft.com/office/drawing/2014/main" id="{94FE6268-F52B-5B9D-6E94-CF62B7A2745E}"/>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5C1625CE-CACB-BA90-6837-4531979BCE29}"/>
              </a:ext>
            </a:extLst>
          </p:cNvPr>
          <p:cNvSpPr>
            <a:spLocks noGrp="1"/>
          </p:cNvSpPr>
          <p:nvPr>
            <p:ph type="sldNum" sz="quarter" idx="12"/>
          </p:nvPr>
        </p:nvSpPr>
        <p:spPr/>
        <p:txBody>
          <a:bodyPr/>
          <a:lstStyle/>
          <a:p>
            <a:fld id="{6F19244E-52CE-47CB-8075-A9E09AF649FD}" type="slidenum">
              <a:rPr lang="en-US" smtClean="0"/>
              <a:t>‹#›</a:t>
            </a:fld>
            <a:endParaRPr lang="en-US"/>
          </a:p>
        </p:txBody>
      </p:sp>
    </p:spTree>
    <p:extLst>
      <p:ext uri="{BB962C8B-B14F-4D97-AF65-F5344CB8AC3E}">
        <p14:creationId xmlns:p14="http://schemas.microsoft.com/office/powerpoint/2010/main" val="192421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07933-572F-6DBB-A5D0-B371F5BAA8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21E5F472-9A75-DE01-E109-EB668BCD5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04E2AFC2-DBB6-6C35-B75F-6D31E17D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7045208-BC90-B4F1-1B75-6FAD5C721511}"/>
              </a:ext>
            </a:extLst>
          </p:cNvPr>
          <p:cNvSpPr>
            <a:spLocks noGrp="1"/>
          </p:cNvSpPr>
          <p:nvPr>
            <p:ph type="dt" sz="half" idx="10"/>
          </p:nvPr>
        </p:nvSpPr>
        <p:spPr/>
        <p:txBody>
          <a:bodyPr/>
          <a:lstStyle/>
          <a:p>
            <a:fld id="{0B0BFDF5-B90D-42C7-9C86-BBDE09DFB62C}" type="datetimeFigureOut">
              <a:rPr lang="en-US" smtClean="0"/>
              <a:t>3/3/2025</a:t>
            </a:fld>
            <a:endParaRPr lang="en-US"/>
          </a:p>
        </p:txBody>
      </p:sp>
      <p:sp>
        <p:nvSpPr>
          <p:cNvPr id="6" name="页脚占位符 5">
            <a:extLst>
              <a:ext uri="{FF2B5EF4-FFF2-40B4-BE49-F238E27FC236}">
                <a16:creationId xmlns:a16="http://schemas.microsoft.com/office/drawing/2014/main" id="{59890008-918F-8D8A-BD62-B1F993DE38C6}"/>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DF4D7AD9-E848-1578-A99B-5B4A882BE0F2}"/>
              </a:ext>
            </a:extLst>
          </p:cNvPr>
          <p:cNvSpPr>
            <a:spLocks noGrp="1"/>
          </p:cNvSpPr>
          <p:nvPr>
            <p:ph type="sldNum" sz="quarter" idx="12"/>
          </p:nvPr>
        </p:nvSpPr>
        <p:spPr/>
        <p:txBody>
          <a:bodyPr/>
          <a:lstStyle/>
          <a:p>
            <a:fld id="{6F19244E-52CE-47CB-8075-A9E09AF649FD}" type="slidenum">
              <a:rPr lang="en-US" smtClean="0"/>
              <a:t>‹#›</a:t>
            </a:fld>
            <a:endParaRPr lang="en-US"/>
          </a:p>
        </p:txBody>
      </p:sp>
    </p:spTree>
    <p:extLst>
      <p:ext uri="{BB962C8B-B14F-4D97-AF65-F5344CB8AC3E}">
        <p14:creationId xmlns:p14="http://schemas.microsoft.com/office/powerpoint/2010/main" val="282401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29EBC-EA94-1A80-7F71-FA382613077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FC451D1A-C070-432C-3268-2E7D8140B8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D85FE90B-CD1F-A6E6-68F0-8E1212F6C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093C88-9F74-A0D4-631A-04D037BCCF66}"/>
              </a:ext>
            </a:extLst>
          </p:cNvPr>
          <p:cNvSpPr>
            <a:spLocks noGrp="1"/>
          </p:cNvSpPr>
          <p:nvPr>
            <p:ph type="dt" sz="half" idx="10"/>
          </p:nvPr>
        </p:nvSpPr>
        <p:spPr/>
        <p:txBody>
          <a:bodyPr/>
          <a:lstStyle/>
          <a:p>
            <a:fld id="{0B0BFDF5-B90D-42C7-9C86-BBDE09DFB62C}" type="datetimeFigureOut">
              <a:rPr lang="en-US" smtClean="0"/>
              <a:t>3/3/2025</a:t>
            </a:fld>
            <a:endParaRPr lang="en-US"/>
          </a:p>
        </p:txBody>
      </p:sp>
      <p:sp>
        <p:nvSpPr>
          <p:cNvPr id="6" name="页脚占位符 5">
            <a:extLst>
              <a:ext uri="{FF2B5EF4-FFF2-40B4-BE49-F238E27FC236}">
                <a16:creationId xmlns:a16="http://schemas.microsoft.com/office/drawing/2014/main" id="{8B0B6EC0-8320-31A6-04B2-B4D5347F47D4}"/>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9009EEAC-307F-BF10-47D5-269162BE90C2}"/>
              </a:ext>
            </a:extLst>
          </p:cNvPr>
          <p:cNvSpPr>
            <a:spLocks noGrp="1"/>
          </p:cNvSpPr>
          <p:nvPr>
            <p:ph type="sldNum" sz="quarter" idx="12"/>
          </p:nvPr>
        </p:nvSpPr>
        <p:spPr/>
        <p:txBody>
          <a:bodyPr/>
          <a:lstStyle/>
          <a:p>
            <a:fld id="{6F19244E-52CE-47CB-8075-A9E09AF649FD}" type="slidenum">
              <a:rPr lang="en-US" smtClean="0"/>
              <a:t>‹#›</a:t>
            </a:fld>
            <a:endParaRPr lang="en-US"/>
          </a:p>
        </p:txBody>
      </p:sp>
    </p:spTree>
    <p:extLst>
      <p:ext uri="{BB962C8B-B14F-4D97-AF65-F5344CB8AC3E}">
        <p14:creationId xmlns:p14="http://schemas.microsoft.com/office/powerpoint/2010/main" val="4288969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816F0E-40C4-DB50-90DA-EFD1933AE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42151A28-4E38-C7CA-E845-E9FE674958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3EFB6527-8428-4D6A-FB56-27DA39D54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BFDF5-B90D-42C7-9C86-BBDE09DFB62C}" type="datetimeFigureOut">
              <a:rPr lang="en-US" smtClean="0"/>
              <a:t>3/3/2025</a:t>
            </a:fld>
            <a:endParaRPr lang="en-US"/>
          </a:p>
        </p:txBody>
      </p:sp>
      <p:sp>
        <p:nvSpPr>
          <p:cNvPr id="5" name="页脚占位符 4">
            <a:extLst>
              <a:ext uri="{FF2B5EF4-FFF2-40B4-BE49-F238E27FC236}">
                <a16:creationId xmlns:a16="http://schemas.microsoft.com/office/drawing/2014/main" id="{ADADEE78-F0DB-698D-382F-4FF522A5C6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9792D5B7-010C-A695-0E63-590FF5527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244E-52CE-47CB-8075-A9E09AF649FD}" type="slidenum">
              <a:rPr lang="en-US" smtClean="0"/>
              <a:t>‹#›</a:t>
            </a:fld>
            <a:endParaRPr lang="en-US"/>
          </a:p>
        </p:txBody>
      </p:sp>
    </p:spTree>
    <p:extLst>
      <p:ext uri="{BB962C8B-B14F-4D97-AF65-F5344CB8AC3E}">
        <p14:creationId xmlns:p14="http://schemas.microsoft.com/office/powerpoint/2010/main" val="828070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rive.google.com/drive/folders/0B2GupjNVYusicmxGNEF4SV9peGM?resourcekey=0-4AsfVgEzdprCmpkD76NVa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6E2C0-1E16-B3BC-0812-BF8B7F2129C6}"/>
              </a:ext>
            </a:extLst>
          </p:cNvPr>
          <p:cNvSpPr>
            <a:spLocks noGrp="1"/>
          </p:cNvSpPr>
          <p:nvPr>
            <p:ph type="ctrTitle"/>
          </p:nvPr>
        </p:nvSpPr>
        <p:spPr/>
        <p:txBody>
          <a:bodyPr/>
          <a:lstStyle/>
          <a:p>
            <a:r>
              <a:rPr lang="en-US" dirty="0"/>
              <a:t>Gravity Equation Estimation Using Stat</a:t>
            </a:r>
            <a:r>
              <a:rPr lang="en-US" altLang="zh-CN" dirty="0"/>
              <a:t>a</a:t>
            </a:r>
            <a:endParaRPr lang="en-US" dirty="0"/>
          </a:p>
        </p:txBody>
      </p:sp>
      <p:sp>
        <p:nvSpPr>
          <p:cNvPr id="3" name="副标题 2">
            <a:extLst>
              <a:ext uri="{FF2B5EF4-FFF2-40B4-BE49-F238E27FC236}">
                <a16:creationId xmlns:a16="http://schemas.microsoft.com/office/drawing/2014/main" id="{28D7B519-EB0C-A606-C2B7-2B1B81170A73}"/>
              </a:ext>
            </a:extLst>
          </p:cNvPr>
          <p:cNvSpPr>
            <a:spLocks noGrp="1"/>
          </p:cNvSpPr>
          <p:nvPr>
            <p:ph type="subTitle" idx="1"/>
          </p:nvPr>
        </p:nvSpPr>
        <p:spPr/>
        <p:txBody>
          <a:bodyPr/>
          <a:lstStyle/>
          <a:p>
            <a:r>
              <a:rPr lang="en-US" altLang="zh-CN" dirty="0"/>
              <a:t>Guoxuan</a:t>
            </a:r>
          </a:p>
          <a:p>
            <a:r>
              <a:rPr lang="en-US" dirty="0"/>
              <a:t>UIBE</a:t>
            </a:r>
          </a:p>
        </p:txBody>
      </p:sp>
    </p:spTree>
    <p:extLst>
      <p:ext uri="{BB962C8B-B14F-4D97-AF65-F5344CB8AC3E}">
        <p14:creationId xmlns:p14="http://schemas.microsoft.com/office/powerpoint/2010/main" val="3741892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069E-A3DC-DA49-8C49-C8F7CF1F4F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81C414-AFF5-E24F-B2CB-91AD2FC55DC1}"/>
              </a:ext>
            </a:extLst>
          </p:cNvPr>
          <p:cNvSpPr>
            <a:spLocks noGrp="1"/>
          </p:cNvSpPr>
          <p:nvPr>
            <p:ph idx="1"/>
          </p:nvPr>
        </p:nvSpPr>
        <p:spPr/>
        <p:txBody>
          <a:bodyPr/>
          <a:lstStyle/>
          <a:p>
            <a:r>
              <a:rPr lang="en-US" altLang="zh-CN" sz="2000" dirty="0"/>
              <a:t>gen</a:t>
            </a:r>
            <a:r>
              <a:rPr lang="zh-CN" altLang="en-US" sz="2000" dirty="0"/>
              <a:t> </a:t>
            </a:r>
            <a:r>
              <a:rPr lang="en-US" altLang="zh-CN" sz="2000" dirty="0" err="1"/>
              <a:t>ln_gdp_both</a:t>
            </a:r>
            <a:r>
              <a:rPr lang="zh-CN" altLang="en-US" sz="2000" dirty="0"/>
              <a:t> </a:t>
            </a:r>
            <a:r>
              <a:rPr lang="en-US" altLang="zh-CN" sz="2000" dirty="0"/>
              <a:t>=</a:t>
            </a:r>
            <a:r>
              <a:rPr lang="zh-CN" altLang="en-US" sz="2000" dirty="0"/>
              <a:t> </a:t>
            </a:r>
            <a:r>
              <a:rPr lang="en-US" altLang="zh-CN" sz="2000" dirty="0"/>
              <a:t>ln(</a:t>
            </a:r>
            <a:r>
              <a:rPr lang="en-US" altLang="zh-CN" sz="2000" dirty="0" err="1"/>
              <a:t>gdp_exp</a:t>
            </a:r>
            <a:r>
              <a:rPr lang="zh-CN" altLang="en-US" sz="2000" dirty="0"/>
              <a:t>*</a:t>
            </a:r>
            <a:r>
              <a:rPr lang="en-US" altLang="zh-CN" sz="2000" dirty="0" err="1"/>
              <a:t>gdp_imp</a:t>
            </a:r>
            <a:r>
              <a:rPr lang="en-US" altLang="zh-CN" sz="2000" dirty="0"/>
              <a:t>)</a:t>
            </a:r>
          </a:p>
          <a:p>
            <a:r>
              <a:rPr lang="en-US" altLang="zh-CN" sz="2000" dirty="0" err="1"/>
              <a:t>twoway</a:t>
            </a:r>
            <a:r>
              <a:rPr lang="zh-CN" altLang="en-US" sz="2000" dirty="0"/>
              <a:t> </a:t>
            </a:r>
            <a:r>
              <a:rPr lang="en-US" altLang="zh-CN" sz="2000" dirty="0"/>
              <a:t>(scatter</a:t>
            </a:r>
            <a:r>
              <a:rPr lang="zh-CN" altLang="en-US" sz="2000" dirty="0"/>
              <a:t> </a:t>
            </a:r>
            <a:r>
              <a:rPr lang="en-US" altLang="zh-CN" sz="2000" dirty="0" err="1"/>
              <a:t>ln_trade</a:t>
            </a:r>
            <a:r>
              <a:rPr lang="zh-CN" altLang="en-US" sz="2000" dirty="0"/>
              <a:t> </a:t>
            </a:r>
            <a:r>
              <a:rPr lang="en-US" altLang="zh-CN" sz="2000" dirty="0" err="1"/>
              <a:t>ln_gdp_both</a:t>
            </a:r>
            <a:r>
              <a:rPr lang="zh-CN" altLang="en-US" sz="2000" dirty="0"/>
              <a:t> </a:t>
            </a:r>
            <a:r>
              <a:rPr lang="en-US" altLang="zh-CN" sz="2000" dirty="0"/>
              <a:t>if</a:t>
            </a:r>
            <a:r>
              <a:rPr lang="zh-CN" altLang="en-US" sz="2000" dirty="0"/>
              <a:t> </a:t>
            </a:r>
            <a:r>
              <a:rPr lang="en-US" altLang="zh-CN" sz="2000" dirty="0"/>
              <a:t>sector</a:t>
            </a:r>
            <a:r>
              <a:rPr lang="zh-CN" altLang="en-US" sz="2000" dirty="0"/>
              <a:t> </a:t>
            </a:r>
            <a:r>
              <a:rPr lang="en-US" altLang="zh-CN" sz="2000" dirty="0"/>
              <a:t>==</a:t>
            </a:r>
            <a:r>
              <a:rPr lang="zh-CN" altLang="en-US" sz="2000" dirty="0"/>
              <a:t> </a:t>
            </a:r>
            <a:r>
              <a:rPr lang="en-US" altLang="zh-CN" sz="2000" dirty="0"/>
              <a:t>“SER”)</a:t>
            </a:r>
            <a:r>
              <a:rPr lang="zh-CN" altLang="en-US" sz="2000" dirty="0"/>
              <a:t> </a:t>
            </a:r>
            <a:r>
              <a:rPr lang="en-US" altLang="zh-CN" sz="2000" dirty="0"/>
              <a:t>(</a:t>
            </a:r>
            <a:r>
              <a:rPr lang="en-US" altLang="zh-CN" sz="2000" dirty="0" err="1"/>
              <a:t>lfit</a:t>
            </a:r>
            <a:r>
              <a:rPr lang="zh-CN" altLang="en-US" sz="2000" dirty="0"/>
              <a:t> </a:t>
            </a:r>
            <a:r>
              <a:rPr lang="en-US" altLang="zh-CN" sz="2000" dirty="0" err="1"/>
              <a:t>ln_trade</a:t>
            </a:r>
            <a:r>
              <a:rPr lang="zh-CN" altLang="en-US" sz="2000" dirty="0"/>
              <a:t> </a:t>
            </a:r>
            <a:r>
              <a:rPr lang="en-US" altLang="zh-CN" sz="2000" dirty="0" err="1"/>
              <a:t>ln_gdp_both</a:t>
            </a:r>
            <a:r>
              <a:rPr lang="zh-CN" altLang="en-US" sz="2000" dirty="0"/>
              <a:t> </a:t>
            </a:r>
            <a:r>
              <a:rPr lang="en-US" altLang="zh-CN" sz="2000" dirty="0"/>
              <a:t>if</a:t>
            </a:r>
            <a:r>
              <a:rPr lang="zh-CN" altLang="en-US" sz="2000" dirty="0"/>
              <a:t> </a:t>
            </a:r>
            <a:r>
              <a:rPr lang="en-US" altLang="zh-CN" sz="2000" dirty="0"/>
              <a:t>sector</a:t>
            </a:r>
            <a:r>
              <a:rPr lang="zh-CN" altLang="en-US" sz="2000" dirty="0"/>
              <a:t> </a:t>
            </a:r>
            <a:r>
              <a:rPr lang="en-US" altLang="zh-CN" sz="2000" dirty="0"/>
              <a:t>==“SER”)</a:t>
            </a:r>
          </a:p>
          <a:p>
            <a:r>
              <a:rPr lang="en-US" altLang="zh-CN" sz="2000" dirty="0" err="1"/>
              <a:t>twoway</a:t>
            </a:r>
            <a:r>
              <a:rPr lang="zh-CN" altLang="en-US" sz="2000" dirty="0"/>
              <a:t> </a:t>
            </a:r>
            <a:r>
              <a:rPr lang="en-US" altLang="zh-CN" sz="2000" dirty="0"/>
              <a:t>(scatter</a:t>
            </a:r>
            <a:r>
              <a:rPr lang="zh-CN" altLang="en-US" sz="2000" dirty="0"/>
              <a:t> </a:t>
            </a:r>
            <a:r>
              <a:rPr lang="en-US" altLang="zh-CN" sz="2000" dirty="0" err="1"/>
              <a:t>ln_trade</a:t>
            </a:r>
            <a:r>
              <a:rPr lang="zh-CN" altLang="en-US" sz="2000" dirty="0"/>
              <a:t> </a:t>
            </a:r>
            <a:r>
              <a:rPr lang="en-US" altLang="zh-CN" sz="2000" dirty="0" err="1"/>
              <a:t>ln_distance</a:t>
            </a:r>
            <a:r>
              <a:rPr lang="zh-CN" altLang="en-US" sz="2000" dirty="0"/>
              <a:t> </a:t>
            </a:r>
            <a:r>
              <a:rPr lang="en-US" altLang="zh-CN" sz="2000" dirty="0"/>
              <a:t>if</a:t>
            </a:r>
            <a:r>
              <a:rPr lang="zh-CN" altLang="en-US" sz="2000" dirty="0"/>
              <a:t> </a:t>
            </a:r>
            <a:r>
              <a:rPr lang="en-US" altLang="zh-CN" sz="2000" dirty="0"/>
              <a:t>sector</a:t>
            </a:r>
            <a:r>
              <a:rPr lang="zh-CN" altLang="en-US" sz="2000" dirty="0"/>
              <a:t> </a:t>
            </a:r>
            <a:r>
              <a:rPr lang="en-US" altLang="zh-CN" sz="2000" dirty="0"/>
              <a:t>==</a:t>
            </a:r>
            <a:r>
              <a:rPr lang="zh-CN" altLang="en-US" sz="2000" dirty="0"/>
              <a:t> </a:t>
            </a:r>
            <a:r>
              <a:rPr lang="en-US" altLang="zh-CN" sz="2000" dirty="0"/>
              <a:t>“SER”)</a:t>
            </a:r>
            <a:r>
              <a:rPr lang="zh-CN" altLang="en-US" sz="2000" dirty="0"/>
              <a:t> </a:t>
            </a:r>
            <a:r>
              <a:rPr lang="en-US" altLang="zh-CN" sz="2000" dirty="0"/>
              <a:t>(</a:t>
            </a:r>
            <a:r>
              <a:rPr lang="en-US" altLang="zh-CN" sz="2000" dirty="0" err="1"/>
              <a:t>lfit</a:t>
            </a:r>
            <a:r>
              <a:rPr lang="zh-CN" altLang="en-US" sz="2000" dirty="0"/>
              <a:t> </a:t>
            </a:r>
            <a:r>
              <a:rPr lang="en-US" altLang="zh-CN" sz="2000" dirty="0" err="1"/>
              <a:t>ln_trade</a:t>
            </a:r>
            <a:r>
              <a:rPr lang="zh-CN" altLang="en-US" sz="2000" dirty="0"/>
              <a:t> </a:t>
            </a:r>
            <a:r>
              <a:rPr lang="en-US" altLang="zh-CN" sz="2000" dirty="0" err="1"/>
              <a:t>ln_distance</a:t>
            </a:r>
            <a:r>
              <a:rPr lang="zh-CN" altLang="en-US" sz="2000" dirty="0"/>
              <a:t> </a:t>
            </a:r>
            <a:r>
              <a:rPr lang="en-US" altLang="zh-CN" sz="2000" dirty="0"/>
              <a:t>if</a:t>
            </a:r>
            <a:r>
              <a:rPr lang="zh-CN" altLang="en-US" sz="2000" dirty="0"/>
              <a:t> </a:t>
            </a:r>
            <a:r>
              <a:rPr lang="en-US" altLang="zh-CN" sz="2000" dirty="0"/>
              <a:t>sector</a:t>
            </a:r>
            <a:r>
              <a:rPr lang="zh-CN" altLang="en-US" sz="2000" dirty="0"/>
              <a:t> </a:t>
            </a:r>
            <a:r>
              <a:rPr lang="en-US" altLang="zh-CN" sz="2000" dirty="0"/>
              <a:t>==</a:t>
            </a:r>
            <a:r>
              <a:rPr lang="zh-CN" altLang="en-US" sz="2000" dirty="0"/>
              <a:t> </a:t>
            </a:r>
            <a:r>
              <a:rPr lang="en-US" altLang="zh-CN" sz="2000" dirty="0"/>
              <a:t>“SER”)</a:t>
            </a:r>
          </a:p>
          <a:p>
            <a:endParaRPr lang="en-US" dirty="0"/>
          </a:p>
        </p:txBody>
      </p:sp>
      <p:pic>
        <p:nvPicPr>
          <p:cNvPr id="4" name="Picture 3">
            <a:extLst>
              <a:ext uri="{FF2B5EF4-FFF2-40B4-BE49-F238E27FC236}">
                <a16:creationId xmlns:a16="http://schemas.microsoft.com/office/drawing/2014/main" id="{B11D1DD3-3832-6B41-83B0-B0F49EBF4DF2}"/>
              </a:ext>
            </a:extLst>
          </p:cNvPr>
          <p:cNvPicPr>
            <a:picLocks noChangeAspect="1"/>
          </p:cNvPicPr>
          <p:nvPr/>
        </p:nvPicPr>
        <p:blipFill>
          <a:blip r:embed="rId2"/>
          <a:stretch>
            <a:fillRect/>
          </a:stretch>
        </p:blipFill>
        <p:spPr>
          <a:xfrm>
            <a:off x="1085850" y="3429000"/>
            <a:ext cx="4514850" cy="3334925"/>
          </a:xfrm>
          <a:prstGeom prst="rect">
            <a:avLst/>
          </a:prstGeom>
        </p:spPr>
      </p:pic>
      <p:pic>
        <p:nvPicPr>
          <p:cNvPr id="5" name="Picture 4">
            <a:extLst>
              <a:ext uri="{FF2B5EF4-FFF2-40B4-BE49-F238E27FC236}">
                <a16:creationId xmlns:a16="http://schemas.microsoft.com/office/drawing/2014/main" id="{4E0A55D0-0D2D-ED41-BCDB-2000013F8B82}"/>
              </a:ext>
            </a:extLst>
          </p:cNvPr>
          <p:cNvPicPr>
            <a:picLocks noChangeAspect="1"/>
          </p:cNvPicPr>
          <p:nvPr/>
        </p:nvPicPr>
        <p:blipFill>
          <a:blip r:embed="rId3"/>
          <a:stretch>
            <a:fillRect/>
          </a:stretch>
        </p:blipFill>
        <p:spPr>
          <a:xfrm>
            <a:off x="6096000" y="3429000"/>
            <a:ext cx="4533900" cy="3330356"/>
          </a:xfrm>
          <a:prstGeom prst="rect">
            <a:avLst/>
          </a:prstGeom>
        </p:spPr>
      </p:pic>
    </p:spTree>
    <p:extLst>
      <p:ext uri="{BB962C8B-B14F-4D97-AF65-F5344CB8AC3E}">
        <p14:creationId xmlns:p14="http://schemas.microsoft.com/office/powerpoint/2010/main" val="3013532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C720-4CDA-9D43-9251-6410D0D113B0}"/>
              </a:ext>
            </a:extLst>
          </p:cNvPr>
          <p:cNvSpPr>
            <a:spLocks noGrp="1"/>
          </p:cNvSpPr>
          <p:nvPr>
            <p:ph type="title"/>
          </p:nvPr>
        </p:nvSpPr>
        <p:spPr/>
        <p:txBody>
          <a:bodyPr/>
          <a:lstStyle/>
          <a:p>
            <a:r>
              <a:rPr lang="en-US" b="1" dirty="0"/>
              <a:t>Problems with the Intuitive Gravity Model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0C0F04-87B9-0E4B-8E4C-352C48DD9F85}"/>
                  </a:ext>
                </a:extLst>
              </p:cNvPr>
              <p:cNvSpPr>
                <a:spLocks noGrp="1"/>
              </p:cNvSpPr>
              <p:nvPr>
                <p:ph idx="1"/>
              </p:nvPr>
            </p:nvSpPr>
            <p:spPr/>
            <p:txBody>
              <a:bodyPr/>
              <a:lstStyle/>
              <a:p>
                <a:r>
                  <a:rPr lang="en-US" dirty="0"/>
                  <a:t>Consider the impact on trade between countries </a:t>
                </a:r>
                <a:r>
                  <a:rPr lang="en-US" dirty="0" err="1"/>
                  <a:t>i</a:t>
                </a:r>
                <a:r>
                  <a:rPr lang="en-US" dirty="0"/>
                  <a:t> and j of a change in trade costs between countries </a:t>
                </a:r>
                <a:r>
                  <a:rPr lang="en-US" dirty="0" err="1"/>
                  <a:t>i</a:t>
                </a:r>
                <a:r>
                  <a:rPr lang="en-US" dirty="0"/>
                  <a:t> and k. </a:t>
                </a:r>
              </a:p>
              <a:p>
                <a:pPr lvl="1"/>
                <a:r>
                  <a:rPr lang="en-US" dirty="0"/>
                  <a:t>An example of such a change might be that countries </a:t>
                </a:r>
                <a:r>
                  <a:rPr lang="en-US" dirty="0" err="1"/>
                  <a:t>i</a:t>
                </a:r>
                <a:r>
                  <a:rPr lang="en-US" dirty="0"/>
                  <a:t> and k enter into a preferential trade agreement that lowers tariffs on their respective goods. </a:t>
                </a:r>
              </a:p>
              <a:p>
                <a:pPr lvl="1"/>
                <a:r>
                  <a:rPr lang="en-US" dirty="0"/>
                  <a:t>Basic economic theory suggests that such a move may well impact the trade of country j, even though it is not party to the agreement. </a:t>
                </a:r>
              </a:p>
              <a:p>
                <a:r>
                  <a:rPr lang="en-US" dirty="0"/>
                  <a:t>However, the intuitive gravity model does not account for this issue at all. </a:t>
                </a:r>
              </a:p>
              <a:p>
                <a:pPr lvl="1"/>
                <a14:m>
                  <m:oMath xmlns:m="http://schemas.openxmlformats.org/officeDocument/2006/math">
                    <m:f>
                      <m:fPr>
                        <m:ctrlPr>
                          <a:rPr lang="en-US" i="1" smtClean="0">
                            <a:latin typeface="Cambria Math" panose="02040503050406030204" pitchFamily="18" charset="0"/>
                          </a:rPr>
                        </m:ctrlPr>
                      </m:fPr>
                      <m:num>
                        <m:r>
                          <a:rPr lang="en-US" altLang="zh-CN" b="0" i="1" smtClean="0">
                            <a:latin typeface="Cambria Math" panose="02040503050406030204" pitchFamily="18" charset="0"/>
                          </a:rPr>
                          <m:t>𝜕</m:t>
                        </m:r>
                        <m:func>
                          <m:funcPr>
                            <m:ctrlPr>
                              <a:rPr lang="zh-CN" altLang="en-US"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e>
                        </m:func>
                      </m:num>
                      <m:den>
                        <m:r>
                          <a:rPr lang="en-US" altLang="zh-CN" i="1">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en-US" altLang="zh-CN">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i="1">
                                    <a:latin typeface="Cambria Math" panose="02040503050406030204" pitchFamily="18" charset="0"/>
                                  </a:rPr>
                                  <m:t>𝑖</m:t>
                                </m:r>
                                <m:r>
                                  <a:rPr lang="en-US" altLang="zh-CN" b="0" i="1" smtClean="0">
                                    <a:latin typeface="Cambria Math" panose="02040503050406030204" pitchFamily="18" charset="0"/>
                                  </a:rPr>
                                  <m:t>𝑘</m:t>
                                </m:r>
                              </m:sub>
                            </m:sSub>
                          </m:e>
                        </m:func>
                      </m:den>
                    </m:f>
                    <m:r>
                      <a:rPr lang="en-US" altLang="zh-CN" b="0" i="1" smtClean="0">
                        <a:latin typeface="Cambria Math" panose="02040503050406030204" pitchFamily="18" charset="0"/>
                      </a:rPr>
                      <m:t>=0</m:t>
                    </m:r>
                  </m:oMath>
                </a14:m>
                <a:r>
                  <a:rPr lang="zh-CN" altLang="en-US" dirty="0"/>
                  <a:t> </a:t>
                </a:r>
                <a:r>
                  <a:rPr lang="en-US" altLang="zh-CN" dirty="0"/>
                  <a:t>-&gt;</a:t>
                </a:r>
                <a:r>
                  <a:rPr lang="zh-CN" altLang="en-US" dirty="0"/>
                  <a:t> </a:t>
                </a:r>
                <a:r>
                  <a:rPr lang="en-US" dirty="0"/>
                  <a:t>Reducing trade costs on one bilateral route therefore does not affect trade on other routes in the basic mode</a:t>
                </a:r>
                <a:r>
                  <a:rPr lang="en-US" altLang="zh-CN" dirty="0"/>
                  <a:t>l</a:t>
                </a:r>
                <a:r>
                  <a:rPr lang="en-US" dirty="0"/>
                  <a:t> </a:t>
                </a:r>
              </a:p>
              <a:p>
                <a:pPr lvl="1"/>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090C0F04-87B9-0E4B-8E4C-352C48DD9F85}"/>
                  </a:ext>
                </a:extLst>
              </p:cNvPr>
              <p:cNvSpPr>
                <a:spLocks noGrp="1" noRot="1" noChangeAspect="1" noMove="1" noResize="1" noEditPoints="1" noAdjustHandles="1" noChangeArrowheads="1" noChangeShapeType="1" noTextEdit="1"/>
              </p:cNvSpPr>
              <p:nvPr>
                <p:ph idx="1"/>
              </p:nvPr>
            </p:nvSpPr>
            <p:spPr>
              <a:blipFill>
                <a:blip r:embed="rId2"/>
                <a:stretch>
                  <a:fillRect l="-965" t="-2632" r="-1568"/>
                </a:stretch>
              </a:blipFill>
            </p:spPr>
            <p:txBody>
              <a:bodyPr/>
              <a:lstStyle/>
              <a:p>
                <a:r>
                  <a:rPr lang="en-US">
                    <a:noFill/>
                  </a:rPr>
                  <a:t> </a:t>
                </a:r>
              </a:p>
            </p:txBody>
          </p:sp>
        </mc:Fallback>
      </mc:AlternateContent>
    </p:spTree>
    <p:extLst>
      <p:ext uri="{BB962C8B-B14F-4D97-AF65-F5344CB8AC3E}">
        <p14:creationId xmlns:p14="http://schemas.microsoft.com/office/powerpoint/2010/main" val="221474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AFC5-2592-AD42-84C3-0E49D4805882}"/>
              </a:ext>
            </a:extLst>
          </p:cNvPr>
          <p:cNvSpPr>
            <a:spLocks noGrp="1"/>
          </p:cNvSpPr>
          <p:nvPr>
            <p:ph type="title"/>
          </p:nvPr>
        </p:nvSpPr>
        <p:spPr/>
        <p:txBody>
          <a:bodyPr/>
          <a:lstStyle/>
          <a:p>
            <a:r>
              <a:rPr lang="en-US" b="1" dirty="0"/>
              <a:t>Problems with the Intuitive Gravity Model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3CDD98-2D72-C748-835D-F0FB680C62EA}"/>
                  </a:ext>
                </a:extLst>
              </p:cNvPr>
              <p:cNvSpPr>
                <a:spLocks noGrp="1"/>
              </p:cNvSpPr>
              <p:nvPr>
                <p:ph idx="1"/>
              </p:nvPr>
            </p:nvSpPr>
            <p:spPr/>
            <p:txBody>
              <a:bodyPr/>
              <a:lstStyle/>
              <a:p>
                <a:r>
                  <a:rPr lang="en-US" dirty="0"/>
                  <a:t>If we consider equal decreases in trade costs across all routes, including domestic trade (goods that a country sells internally,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𝑖𝑖</m:t>
                        </m:r>
                      </m:sub>
                    </m:sSub>
                  </m:oMath>
                </a14:m>
                <a:r>
                  <a:rPr lang="en-US" dirty="0"/>
                  <a:t>). </a:t>
                </a:r>
              </a:p>
              <a:p>
                <a:pPr lvl="1"/>
                <a:r>
                  <a:rPr lang="en-US" altLang="zh-CN" dirty="0"/>
                  <a:t>E.g.,</a:t>
                </a:r>
                <a:r>
                  <a:rPr lang="zh-CN" altLang="en-US" dirty="0"/>
                  <a:t> </a:t>
                </a:r>
                <a:r>
                  <a:rPr lang="en-US" altLang="zh-CN" dirty="0"/>
                  <a:t>a</a:t>
                </a:r>
                <a:r>
                  <a:rPr lang="zh-CN" altLang="en-US" dirty="0"/>
                  <a:t> </a:t>
                </a:r>
                <a:r>
                  <a:rPr lang="en-US" dirty="0"/>
                  <a:t>fall in the price of oil, which lowers transport costs everywhere, including within countries.</a:t>
                </a:r>
              </a:p>
              <a:p>
                <a:r>
                  <a:rPr lang="en-US" dirty="0"/>
                  <a:t>In the basic model, this move would result in proportional increases in trade across all bilateral routes, including domestic trade. </a:t>
                </a:r>
              </a:p>
              <a:p>
                <a:r>
                  <a:rPr lang="en-US" altLang="zh-CN" dirty="0"/>
                  <a:t>In</a:t>
                </a:r>
                <a:r>
                  <a:rPr lang="zh-CN" altLang="en-US" dirty="0"/>
                  <a:t> </a:t>
                </a:r>
                <a:r>
                  <a:rPr lang="en-US" altLang="zh-CN" dirty="0"/>
                  <a:t>the</a:t>
                </a:r>
                <a:r>
                  <a:rPr lang="zh-CN" altLang="en-US" dirty="0"/>
                  <a:t> </a:t>
                </a:r>
                <a:r>
                  <a:rPr lang="en-US" altLang="zh-CN" dirty="0"/>
                  <a:t>basic</a:t>
                </a:r>
                <a:r>
                  <a:rPr lang="zh-CN" altLang="en-US" dirty="0"/>
                  <a:t> </a:t>
                </a:r>
                <a:r>
                  <a:rPr lang="en-US" altLang="zh-CN" dirty="0"/>
                  <a:t>model,</a:t>
                </a:r>
                <a:r>
                  <a:rPr lang="zh-CN" altLang="en-US" dirty="0"/>
                  <a:t> </a:t>
                </a:r>
                <a:r>
                  <a:rPr lang="en-US" dirty="0"/>
                  <a:t>relative prices have not changed at all</a:t>
                </a:r>
                <a:r>
                  <a:rPr lang="en-US" altLang="zh-CN" dirty="0"/>
                  <a:t>,</a:t>
                </a:r>
                <a:r>
                  <a:rPr lang="zh-CN" altLang="en-US" dirty="0"/>
                  <a:t> </a:t>
                </a:r>
                <a:r>
                  <a:rPr lang="en-US" altLang="zh-CN" dirty="0"/>
                  <a:t>which</a:t>
                </a:r>
                <a:r>
                  <a:rPr lang="zh-CN" altLang="en-US" dirty="0"/>
                  <a:t> </a:t>
                </a:r>
                <a:r>
                  <a:rPr lang="en-US" altLang="zh-CN" dirty="0"/>
                  <a:t>leads</a:t>
                </a:r>
                <a:r>
                  <a:rPr lang="zh-CN" altLang="en-US" dirty="0"/>
                  <a:t> </a:t>
                </a:r>
                <a:r>
                  <a:rPr lang="en-US" altLang="zh-CN" dirty="0"/>
                  <a:t>to</a:t>
                </a:r>
                <a:r>
                  <a:rPr lang="zh-CN" altLang="en-US" dirty="0"/>
                  <a:t> </a:t>
                </a:r>
                <a:r>
                  <a:rPr lang="en-US" altLang="zh-CN" dirty="0"/>
                  <a:t>the</a:t>
                </a:r>
                <a:r>
                  <a:rPr lang="zh-CN" altLang="en-US" dirty="0"/>
                  <a:t> </a:t>
                </a:r>
                <a:r>
                  <a:rPr lang="en-US" altLang="zh-CN" dirty="0"/>
                  <a:t>consumption</a:t>
                </a:r>
                <a:r>
                  <a:rPr lang="zh-CN" altLang="en-US" dirty="0"/>
                  <a:t> </a:t>
                </a:r>
                <a:r>
                  <a:rPr lang="en-US" altLang="zh-CN" dirty="0"/>
                  <a:t>not</a:t>
                </a:r>
                <a:r>
                  <a:rPr lang="zh-CN" altLang="en-US" dirty="0"/>
                  <a:t> </a:t>
                </a:r>
                <a:r>
                  <a:rPr lang="en-US" altLang="zh-CN" dirty="0"/>
                  <a:t>changed</a:t>
                </a:r>
                <a:r>
                  <a:rPr lang="zh-CN" altLang="en-US" dirty="0"/>
                  <a:t> </a:t>
                </a:r>
                <a:r>
                  <a:rPr lang="en-US" altLang="zh-CN" dirty="0"/>
                  <a:t>at</a:t>
                </a:r>
                <a:r>
                  <a:rPr lang="zh-CN" altLang="en-US" dirty="0"/>
                  <a:t> </a:t>
                </a:r>
                <a:r>
                  <a:rPr lang="en-US" altLang="zh-CN" dirty="0"/>
                  <a:t>al</a:t>
                </a:r>
                <a:r>
                  <a:rPr lang="zh-CN" altLang="en-US" dirty="0"/>
                  <a:t> </a:t>
                </a:r>
                <a:r>
                  <a:rPr lang="en-US" altLang="zh-CN" dirty="0"/>
                  <a:t>(GDP).</a:t>
                </a:r>
                <a:r>
                  <a:rPr lang="zh-CN" altLang="en-US" dirty="0"/>
                  <a:t> </a:t>
                </a:r>
                <a:r>
                  <a:rPr lang="en-US" dirty="0"/>
                  <a:t>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3CDD98-2D72-C748-835D-F0FB680C62E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18943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D806-B727-4348-A896-9383445454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5A50C1-F200-864B-802F-E3DB003AF118}"/>
              </a:ext>
            </a:extLst>
          </p:cNvPr>
          <p:cNvSpPr>
            <a:spLocks noGrp="1"/>
          </p:cNvSpPr>
          <p:nvPr>
            <p:ph idx="1"/>
          </p:nvPr>
        </p:nvSpPr>
        <p:spPr/>
        <p:txBody>
          <a:bodyPr/>
          <a:lstStyle/>
          <a:p>
            <a:r>
              <a:rPr lang="en-US" dirty="0"/>
              <a:t>Issues such as those </a:t>
            </a:r>
            <a:r>
              <a:rPr lang="en-US"/>
              <a:t>identified previously </a:t>
            </a:r>
            <a:r>
              <a:rPr lang="en-US" dirty="0"/>
              <a:t>led some researchers to turn to theory to provide a basis for a gravity-like model of trade. </a:t>
            </a:r>
          </a:p>
          <a:p>
            <a:r>
              <a:rPr lang="en-US" dirty="0"/>
              <a:t>The first example of such an approach is Anderson (1979). </a:t>
            </a:r>
          </a:p>
          <a:p>
            <a:r>
              <a:rPr lang="en-US" altLang="zh-CN" dirty="0"/>
              <a:t>T</a:t>
            </a:r>
            <a:r>
              <a:rPr lang="en-US" dirty="0"/>
              <a:t>he famous “gravity with gravitas” model of Anderson and Van </a:t>
            </a:r>
            <a:r>
              <a:rPr lang="en-US" dirty="0" err="1"/>
              <a:t>Wincoop</a:t>
            </a:r>
            <a:r>
              <a:rPr lang="en-US" dirty="0"/>
              <a:t> (2003). </a:t>
            </a:r>
          </a:p>
          <a:p>
            <a:endParaRPr lang="en-US" dirty="0"/>
          </a:p>
          <a:p>
            <a:endParaRPr lang="en-US" dirty="0"/>
          </a:p>
        </p:txBody>
      </p:sp>
    </p:spTree>
    <p:extLst>
      <p:ext uri="{BB962C8B-B14F-4D97-AF65-F5344CB8AC3E}">
        <p14:creationId xmlns:p14="http://schemas.microsoft.com/office/powerpoint/2010/main" val="322249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086F-9723-F241-B77C-12CE061140B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D567E-7551-7F41-8DE9-520D19B38217}"/>
                  </a:ext>
                </a:extLst>
              </p:cNvPr>
              <p:cNvSpPr>
                <a:spLocks noGrp="1"/>
              </p:cNvSpPr>
              <p:nvPr>
                <p:ph idx="1"/>
              </p:nvPr>
            </p:nvSpPr>
            <p:spPr/>
            <p:txBody>
              <a:bodyPr>
                <a:normAutofit fontScale="85000" lnSpcReduction="10000"/>
              </a:bodyPr>
              <a:lstStyle/>
              <a:p>
                <a14:m>
                  <m:oMath xmlns:m="http://schemas.openxmlformats.org/officeDocument/2006/math">
                    <m:func>
                      <m:funcPr>
                        <m:ctrlPr>
                          <a:rPr lang="zh-CN" altLang="en-US" sz="3000" b="0" i="1" smtClean="0">
                            <a:latin typeface="Cambria Math" panose="02040503050406030204" pitchFamily="18" charset="0"/>
                          </a:rPr>
                        </m:ctrlPr>
                      </m:funcPr>
                      <m:fName>
                        <m:r>
                          <m:rPr>
                            <m:sty m:val="p"/>
                          </m:rPr>
                          <a:rPr lang="en-US" altLang="zh-CN" sz="3000" b="0" i="0" smtClean="0">
                            <a:latin typeface="Cambria Math" panose="02040503050406030204" pitchFamily="18" charset="0"/>
                          </a:rPr>
                          <m:t>log</m:t>
                        </m:r>
                      </m:fName>
                      <m:e>
                        <m:sSubSup>
                          <m:sSubSupPr>
                            <m:ctrlPr>
                              <a:rPr lang="en-US" altLang="zh-CN" sz="3000" b="0" i="1" smtClean="0">
                                <a:latin typeface="Cambria Math" panose="02040503050406030204" pitchFamily="18" charset="0"/>
                              </a:rPr>
                            </m:ctrlPr>
                          </m:sSubSupPr>
                          <m:e>
                            <m:r>
                              <a:rPr lang="en-US" altLang="zh-CN" sz="3000" b="0" i="1" smtClean="0">
                                <a:latin typeface="Cambria Math" panose="02040503050406030204" pitchFamily="18" charset="0"/>
                              </a:rPr>
                              <m:t>𝑋</m:t>
                            </m:r>
                          </m:e>
                          <m:sub>
                            <m:r>
                              <a:rPr lang="en-US" altLang="zh-CN" sz="3000" b="0" i="1" smtClean="0">
                                <a:latin typeface="Cambria Math" panose="02040503050406030204" pitchFamily="18" charset="0"/>
                              </a:rPr>
                              <m:t>𝑖𝑗</m:t>
                            </m:r>
                          </m:sub>
                          <m:sup>
                            <m:r>
                              <a:rPr lang="en-US" altLang="zh-CN" sz="3000" b="0" i="1" smtClean="0">
                                <a:latin typeface="Cambria Math" panose="02040503050406030204" pitchFamily="18" charset="0"/>
                              </a:rPr>
                              <m:t>𝑘</m:t>
                            </m:r>
                          </m:sup>
                        </m:sSubSup>
                      </m:e>
                    </m:func>
                    <m:r>
                      <a:rPr lang="en-US" altLang="zh-CN" sz="3000" b="0" i="1" smtClean="0">
                        <a:latin typeface="Cambria Math" panose="02040503050406030204" pitchFamily="18" charset="0"/>
                      </a:rPr>
                      <m:t>=</m:t>
                    </m:r>
                    <m:func>
                      <m:funcPr>
                        <m:ctrlPr>
                          <a:rPr lang="zh-CN" altLang="en-US" sz="3000" b="0" i="1" smtClean="0">
                            <a:latin typeface="Cambria Math" panose="02040503050406030204" pitchFamily="18" charset="0"/>
                          </a:rPr>
                        </m:ctrlPr>
                      </m:funcPr>
                      <m:fName>
                        <m:r>
                          <m:rPr>
                            <m:sty m:val="p"/>
                          </m:rPr>
                          <a:rPr lang="en-US" altLang="zh-CN" sz="3000" b="0" i="0" smtClean="0">
                            <a:latin typeface="Cambria Math" panose="02040503050406030204" pitchFamily="18" charset="0"/>
                          </a:rPr>
                          <m:t>log</m:t>
                        </m:r>
                      </m:fName>
                      <m:e>
                        <m:sSubSup>
                          <m:sSubSupPr>
                            <m:ctrlPr>
                              <a:rPr lang="en-US" altLang="zh-CN" sz="3000" b="0" i="1" smtClean="0">
                                <a:latin typeface="Cambria Math" panose="02040503050406030204" pitchFamily="18" charset="0"/>
                              </a:rPr>
                            </m:ctrlPr>
                          </m:sSubSupPr>
                          <m:e>
                            <m:r>
                              <a:rPr lang="en-US" altLang="zh-CN" sz="3000" b="0" i="1" smtClean="0">
                                <a:latin typeface="Cambria Math" panose="02040503050406030204" pitchFamily="18" charset="0"/>
                              </a:rPr>
                              <m:t>𝑌</m:t>
                            </m:r>
                          </m:e>
                          <m:sub>
                            <m:r>
                              <a:rPr lang="en-US" altLang="zh-CN" sz="3000" b="0" i="1" smtClean="0">
                                <a:latin typeface="Cambria Math" panose="02040503050406030204" pitchFamily="18" charset="0"/>
                              </a:rPr>
                              <m:t>𝑖</m:t>
                            </m:r>
                          </m:sub>
                          <m:sup>
                            <m:r>
                              <a:rPr lang="en-US" altLang="zh-CN" sz="3000" b="0" i="1" smtClean="0">
                                <a:latin typeface="Cambria Math" panose="02040503050406030204" pitchFamily="18" charset="0"/>
                              </a:rPr>
                              <m:t>𝑘</m:t>
                            </m:r>
                          </m:sup>
                        </m:sSubSup>
                      </m:e>
                    </m:func>
                    <m:r>
                      <a:rPr lang="en-US" altLang="zh-CN" sz="3000" b="0" i="1" smtClean="0">
                        <a:latin typeface="Cambria Math" panose="02040503050406030204" pitchFamily="18" charset="0"/>
                      </a:rPr>
                      <m:t>+</m:t>
                    </m:r>
                    <m:func>
                      <m:funcPr>
                        <m:ctrlPr>
                          <a:rPr lang="zh-CN" altLang="en-US" sz="3000" b="0" i="1" smtClean="0">
                            <a:latin typeface="Cambria Math" panose="02040503050406030204" pitchFamily="18" charset="0"/>
                          </a:rPr>
                        </m:ctrlPr>
                      </m:funcPr>
                      <m:fName>
                        <m:r>
                          <m:rPr>
                            <m:sty m:val="p"/>
                          </m:rPr>
                          <a:rPr lang="en-US" altLang="zh-CN" sz="3000" b="0" i="0" smtClean="0">
                            <a:latin typeface="Cambria Math" panose="02040503050406030204" pitchFamily="18" charset="0"/>
                          </a:rPr>
                          <m:t>log</m:t>
                        </m:r>
                      </m:fName>
                      <m:e>
                        <m:sSubSup>
                          <m:sSubSupPr>
                            <m:ctrlPr>
                              <a:rPr lang="en-US" altLang="zh-CN" sz="3000" b="0" i="1" smtClean="0">
                                <a:latin typeface="Cambria Math" panose="02040503050406030204" pitchFamily="18" charset="0"/>
                              </a:rPr>
                            </m:ctrlPr>
                          </m:sSubSupPr>
                          <m:e>
                            <m:r>
                              <a:rPr lang="en-US" altLang="zh-CN" sz="3000" b="0" i="1" smtClean="0">
                                <a:latin typeface="Cambria Math" panose="02040503050406030204" pitchFamily="18" charset="0"/>
                              </a:rPr>
                              <m:t>𝐸</m:t>
                            </m:r>
                          </m:e>
                          <m:sub>
                            <m:r>
                              <a:rPr lang="en-US" altLang="zh-CN" sz="3000" b="0" i="1" smtClean="0">
                                <a:latin typeface="Cambria Math" panose="02040503050406030204" pitchFamily="18" charset="0"/>
                              </a:rPr>
                              <m:t>𝑗</m:t>
                            </m:r>
                          </m:sub>
                          <m:sup>
                            <m:r>
                              <a:rPr lang="en-US" altLang="zh-CN" sz="3000" b="0" i="1" smtClean="0">
                                <a:latin typeface="Cambria Math" panose="02040503050406030204" pitchFamily="18" charset="0"/>
                              </a:rPr>
                              <m:t>𝑘</m:t>
                            </m:r>
                          </m:sup>
                        </m:sSubSup>
                      </m:e>
                    </m:func>
                    <m:r>
                      <a:rPr lang="en-US" altLang="zh-CN" sz="3000" i="1">
                        <a:latin typeface="Cambria Math" panose="02040503050406030204" pitchFamily="18" charset="0"/>
                      </a:rPr>
                      <m:t>−</m:t>
                    </m:r>
                    <m:func>
                      <m:funcPr>
                        <m:ctrlPr>
                          <a:rPr lang="zh-CN" altLang="en-US" sz="3000" i="1">
                            <a:latin typeface="Cambria Math" panose="02040503050406030204" pitchFamily="18" charset="0"/>
                          </a:rPr>
                        </m:ctrlPr>
                      </m:funcPr>
                      <m:fName>
                        <m:r>
                          <m:rPr>
                            <m:sty m:val="p"/>
                          </m:rPr>
                          <a:rPr lang="en-US" altLang="zh-CN" sz="3000">
                            <a:latin typeface="Cambria Math" panose="02040503050406030204" pitchFamily="18" charset="0"/>
                          </a:rPr>
                          <m:t>log</m:t>
                        </m:r>
                      </m:fName>
                      <m:e>
                        <m:sSup>
                          <m:sSupPr>
                            <m:ctrlPr>
                              <a:rPr lang="en-US" altLang="zh-CN" sz="3000" i="1">
                                <a:latin typeface="Cambria Math" panose="02040503050406030204" pitchFamily="18" charset="0"/>
                              </a:rPr>
                            </m:ctrlPr>
                          </m:sSupPr>
                          <m:e>
                            <m:r>
                              <a:rPr lang="en-US" altLang="zh-CN" sz="3000" i="1">
                                <a:latin typeface="Cambria Math" panose="02040503050406030204" pitchFamily="18" charset="0"/>
                              </a:rPr>
                              <m:t>𝑌</m:t>
                            </m:r>
                          </m:e>
                          <m:sup>
                            <m:r>
                              <a:rPr lang="en-US" altLang="zh-CN" sz="3000" i="1">
                                <a:latin typeface="Cambria Math" panose="02040503050406030204" pitchFamily="18" charset="0"/>
                              </a:rPr>
                              <m:t>𝑘</m:t>
                            </m:r>
                          </m:sup>
                        </m:sSup>
                      </m:e>
                    </m:func>
                    <m:r>
                      <a:rPr lang="en-US" altLang="zh-CN" sz="3000" b="0" i="1" smtClean="0">
                        <a:latin typeface="Cambria Math" panose="02040503050406030204" pitchFamily="18" charset="0"/>
                      </a:rPr>
                      <m:t>+</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1−</m:t>
                        </m:r>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𝜎</m:t>
                            </m:r>
                          </m:e>
                          <m:sub>
                            <m:r>
                              <a:rPr lang="en-US" altLang="zh-CN" sz="3000" b="0" i="1" smtClean="0">
                                <a:latin typeface="Cambria Math" panose="02040503050406030204" pitchFamily="18" charset="0"/>
                              </a:rPr>
                              <m:t>𝑘</m:t>
                            </m:r>
                          </m:sub>
                        </m:sSub>
                      </m:e>
                    </m:d>
                    <m:d>
                      <m:dPr>
                        <m:begChr m:val="["/>
                        <m:endChr m:val="]"/>
                        <m:ctrlPr>
                          <a:rPr lang="en-US" altLang="zh-CN" sz="3000" b="0" i="1" smtClean="0">
                            <a:latin typeface="Cambria Math" panose="02040503050406030204" pitchFamily="18" charset="0"/>
                          </a:rPr>
                        </m:ctrlPr>
                      </m:dPr>
                      <m:e>
                        <m:func>
                          <m:funcPr>
                            <m:ctrlPr>
                              <a:rPr lang="zh-CN" altLang="en-US" sz="3000" b="0" i="1" smtClean="0">
                                <a:latin typeface="Cambria Math" panose="02040503050406030204" pitchFamily="18" charset="0"/>
                              </a:rPr>
                            </m:ctrlPr>
                          </m:funcPr>
                          <m:fName>
                            <m:r>
                              <m:rPr>
                                <m:sty m:val="p"/>
                              </m:rPr>
                              <a:rPr lang="en-US" altLang="zh-CN" sz="3000" b="0" i="0" smtClean="0">
                                <a:latin typeface="Cambria Math" panose="02040503050406030204" pitchFamily="18" charset="0"/>
                              </a:rPr>
                              <m:t>log</m:t>
                            </m:r>
                          </m:fName>
                          <m:e>
                            <m:sSubSup>
                              <m:sSubSupPr>
                                <m:ctrlPr>
                                  <a:rPr lang="en-US" altLang="zh-CN" sz="3000" b="0" i="1" smtClean="0">
                                    <a:latin typeface="Cambria Math" panose="02040503050406030204" pitchFamily="18" charset="0"/>
                                  </a:rPr>
                                </m:ctrlPr>
                              </m:sSubSupPr>
                              <m:e>
                                <m:r>
                                  <a:rPr lang="en-US" altLang="zh-CN" sz="3000" b="0" i="1" smtClean="0">
                                    <a:latin typeface="Cambria Math" panose="02040503050406030204" pitchFamily="18" charset="0"/>
                                  </a:rPr>
                                  <m:t>𝜏</m:t>
                                </m:r>
                              </m:e>
                              <m:sub>
                                <m:r>
                                  <a:rPr lang="en-US" altLang="zh-CN" sz="3000" b="0" i="1" smtClean="0">
                                    <a:latin typeface="Cambria Math" panose="02040503050406030204" pitchFamily="18" charset="0"/>
                                  </a:rPr>
                                  <m:t>𝑖𝑗</m:t>
                                </m:r>
                              </m:sub>
                              <m:sup>
                                <m:r>
                                  <a:rPr lang="en-US" altLang="zh-CN" sz="3000" b="0" i="1" smtClean="0">
                                    <a:latin typeface="Cambria Math" panose="02040503050406030204" pitchFamily="18" charset="0"/>
                                  </a:rPr>
                                  <m:t>𝑘</m:t>
                                </m:r>
                              </m:sup>
                            </m:sSubSup>
                          </m:e>
                        </m:func>
                        <m:r>
                          <a:rPr lang="en-US" altLang="zh-CN" sz="3000" b="0" i="1" smtClean="0">
                            <a:latin typeface="Cambria Math" panose="02040503050406030204" pitchFamily="18" charset="0"/>
                          </a:rPr>
                          <m:t>−</m:t>
                        </m:r>
                        <m:func>
                          <m:funcPr>
                            <m:ctrlPr>
                              <a:rPr lang="zh-CN" altLang="en-US" sz="3000" b="0" i="1" smtClean="0">
                                <a:latin typeface="Cambria Math" panose="02040503050406030204" pitchFamily="18" charset="0"/>
                              </a:rPr>
                            </m:ctrlPr>
                          </m:funcPr>
                          <m:fName>
                            <m:r>
                              <m:rPr>
                                <m:sty m:val="p"/>
                              </m:rPr>
                              <a:rPr lang="en-US" altLang="zh-CN" sz="3000" b="0" i="0" smtClean="0">
                                <a:latin typeface="Cambria Math" panose="02040503050406030204" pitchFamily="18" charset="0"/>
                              </a:rPr>
                              <m:t>log</m:t>
                            </m:r>
                          </m:fName>
                          <m:e>
                            <m:sSubSup>
                              <m:sSubSupPr>
                                <m:ctrlPr>
                                  <a:rPr lang="en-US" altLang="zh-CN" sz="3000" b="0" i="1" smtClean="0">
                                    <a:latin typeface="Cambria Math" panose="02040503050406030204" pitchFamily="18" charset="0"/>
                                    <a:ea typeface="Cambria Math" panose="02040503050406030204" pitchFamily="18" charset="0"/>
                                  </a:rPr>
                                </m:ctrlPr>
                              </m:sSubSupPr>
                              <m:e>
                                <m:r>
                                  <m:rPr>
                                    <m:sty m:val="p"/>
                                  </m:rPr>
                                  <a:rPr lang="el-GR" altLang="zh-CN" sz="3000" b="0" i="1" smtClean="0">
                                    <a:latin typeface="Cambria Math" panose="02040503050406030204" pitchFamily="18" charset="0"/>
                                    <a:ea typeface="Cambria Math" panose="02040503050406030204" pitchFamily="18" charset="0"/>
                                  </a:rPr>
                                  <m:t>Π</m:t>
                                </m:r>
                              </m:e>
                              <m:sub>
                                <m:r>
                                  <a:rPr lang="en-US" altLang="zh-CN" sz="3000" b="0" i="1" smtClean="0">
                                    <a:latin typeface="Cambria Math" panose="02040503050406030204" pitchFamily="18" charset="0"/>
                                    <a:ea typeface="Cambria Math" panose="02040503050406030204" pitchFamily="18" charset="0"/>
                                  </a:rPr>
                                  <m:t>𝑖</m:t>
                                </m:r>
                              </m:sub>
                              <m:sup>
                                <m:r>
                                  <a:rPr lang="en-US" altLang="zh-CN" sz="3000" b="0" i="1" smtClean="0">
                                    <a:latin typeface="Cambria Math" panose="02040503050406030204" pitchFamily="18" charset="0"/>
                                    <a:ea typeface="Cambria Math" panose="02040503050406030204" pitchFamily="18" charset="0"/>
                                  </a:rPr>
                                  <m:t>𝑘</m:t>
                                </m:r>
                              </m:sup>
                            </m:sSubSup>
                          </m:e>
                        </m:func>
                        <m:r>
                          <a:rPr lang="en-US" altLang="zh-CN" sz="3000" b="0" i="1" smtClean="0">
                            <a:latin typeface="Cambria Math" panose="02040503050406030204" pitchFamily="18" charset="0"/>
                          </a:rPr>
                          <m:t>−</m:t>
                        </m:r>
                        <m:func>
                          <m:funcPr>
                            <m:ctrlPr>
                              <a:rPr lang="zh-CN" altLang="en-US" sz="3000" b="0" i="1" smtClean="0">
                                <a:latin typeface="Cambria Math" panose="02040503050406030204" pitchFamily="18" charset="0"/>
                              </a:rPr>
                            </m:ctrlPr>
                          </m:funcPr>
                          <m:fName>
                            <m:r>
                              <m:rPr>
                                <m:sty m:val="p"/>
                              </m:rPr>
                              <a:rPr lang="en-US" altLang="zh-CN" sz="3000" b="0" i="0" smtClean="0">
                                <a:latin typeface="Cambria Math" panose="02040503050406030204" pitchFamily="18" charset="0"/>
                              </a:rPr>
                              <m:t>log</m:t>
                            </m:r>
                          </m:fName>
                          <m:e>
                            <m:sSubSup>
                              <m:sSubSupPr>
                                <m:ctrlPr>
                                  <a:rPr lang="en-US" altLang="zh-CN" sz="3000" b="0" i="1" smtClean="0">
                                    <a:latin typeface="Cambria Math" panose="02040503050406030204" pitchFamily="18" charset="0"/>
                                  </a:rPr>
                                </m:ctrlPr>
                              </m:sSubSupPr>
                              <m:e>
                                <m:r>
                                  <a:rPr lang="en-US" altLang="zh-CN" sz="3000" b="0" i="1" smtClean="0">
                                    <a:latin typeface="Cambria Math" panose="02040503050406030204" pitchFamily="18" charset="0"/>
                                  </a:rPr>
                                  <m:t>𝑃</m:t>
                                </m:r>
                              </m:e>
                              <m:sub>
                                <m:r>
                                  <a:rPr lang="en-US" altLang="zh-CN" sz="3000" b="0" i="1" smtClean="0">
                                    <a:latin typeface="Cambria Math" panose="02040503050406030204" pitchFamily="18" charset="0"/>
                                  </a:rPr>
                                  <m:t>𝑗</m:t>
                                </m:r>
                              </m:sub>
                              <m:sup>
                                <m:r>
                                  <a:rPr lang="en-US" altLang="zh-CN" sz="3000" b="0" i="1" smtClean="0">
                                    <a:latin typeface="Cambria Math" panose="02040503050406030204" pitchFamily="18" charset="0"/>
                                  </a:rPr>
                                  <m:t>𝑘</m:t>
                                </m:r>
                              </m:sup>
                            </m:sSubSup>
                          </m:e>
                        </m:func>
                      </m:e>
                    </m:d>
                  </m:oMath>
                </a14:m>
                <a:endParaRPr lang="en-US" altLang="zh-CN" sz="3000" b="0" dirty="0"/>
              </a:p>
              <a:p>
                <a14:m>
                  <m:oMath xmlns:m="http://schemas.openxmlformats.org/officeDocument/2006/math">
                    <m:sSubSup>
                      <m:sSubSupPr>
                        <m:ctrlPr>
                          <a:rPr lang="en-US" altLang="zh-CN" sz="3000" b="0" i="1" smtClean="0">
                            <a:latin typeface="Cambria Math" panose="02040503050406030204" pitchFamily="18" charset="0"/>
                            <a:ea typeface="Cambria Math" panose="02040503050406030204" pitchFamily="18" charset="0"/>
                          </a:rPr>
                        </m:ctrlPr>
                      </m:sSubSupPr>
                      <m:e>
                        <m:r>
                          <m:rPr>
                            <m:sty m:val="p"/>
                          </m:rPr>
                          <a:rPr lang="el-GR" sz="3000" i="1" smtClean="0">
                            <a:latin typeface="Cambria Math" panose="02040503050406030204" pitchFamily="18" charset="0"/>
                            <a:ea typeface="Cambria Math" panose="02040503050406030204" pitchFamily="18" charset="0"/>
                          </a:rPr>
                          <m:t>Π</m:t>
                        </m:r>
                      </m:e>
                      <m:sub>
                        <m:r>
                          <a:rPr lang="en-US" altLang="zh-CN" sz="3000" b="0" i="1" smtClean="0">
                            <a:latin typeface="Cambria Math" panose="02040503050406030204" pitchFamily="18" charset="0"/>
                            <a:ea typeface="Cambria Math" panose="02040503050406030204" pitchFamily="18" charset="0"/>
                          </a:rPr>
                          <m:t>𝑖</m:t>
                        </m:r>
                      </m:sub>
                      <m:sup>
                        <m:r>
                          <a:rPr lang="en-US" altLang="zh-CN" sz="3000" b="0" i="1" smtClean="0">
                            <a:latin typeface="Cambria Math" panose="02040503050406030204" pitchFamily="18" charset="0"/>
                            <a:ea typeface="Cambria Math" panose="02040503050406030204" pitchFamily="18" charset="0"/>
                          </a:rPr>
                          <m:t>𝑘</m:t>
                        </m:r>
                      </m:sup>
                    </m:sSubSup>
                    <m:r>
                      <a:rPr lang="en-US" altLang="zh-CN" sz="3000" b="0" i="1" smtClean="0">
                        <a:latin typeface="Cambria Math" panose="02040503050406030204" pitchFamily="18" charset="0"/>
                        <a:ea typeface="Cambria Math" panose="02040503050406030204" pitchFamily="18" charset="0"/>
                      </a:rPr>
                      <m:t>=</m:t>
                    </m:r>
                    <m:nary>
                      <m:naryPr>
                        <m:chr m:val="∑"/>
                        <m:ctrlPr>
                          <a:rPr lang="en-US" altLang="zh-CN" sz="3000" b="0" i="1" smtClean="0">
                            <a:latin typeface="Cambria Math" panose="02040503050406030204" pitchFamily="18" charset="0"/>
                            <a:ea typeface="Cambria Math" panose="02040503050406030204" pitchFamily="18" charset="0"/>
                          </a:rPr>
                        </m:ctrlPr>
                      </m:naryPr>
                      <m:sub>
                        <m:r>
                          <m:rPr>
                            <m:brk m:alnAt="23"/>
                          </m:rPr>
                          <a:rPr lang="en-US" altLang="zh-CN" sz="3000" b="0" i="1" smtClean="0">
                            <a:latin typeface="Cambria Math" panose="02040503050406030204" pitchFamily="18" charset="0"/>
                            <a:ea typeface="Cambria Math" panose="02040503050406030204" pitchFamily="18" charset="0"/>
                          </a:rPr>
                          <m:t>𝑗</m:t>
                        </m:r>
                        <m:r>
                          <a:rPr lang="en-US" altLang="zh-CN" sz="3000" b="0" i="1" smtClean="0">
                            <a:latin typeface="Cambria Math" panose="02040503050406030204" pitchFamily="18" charset="0"/>
                            <a:ea typeface="Cambria Math" panose="02040503050406030204" pitchFamily="18" charset="0"/>
                          </a:rPr>
                          <m:t>=1</m:t>
                        </m:r>
                      </m:sub>
                      <m:sup>
                        <m:r>
                          <a:rPr lang="en-US" altLang="zh-CN" sz="3000" b="0" i="1" smtClean="0">
                            <a:latin typeface="Cambria Math" panose="02040503050406030204" pitchFamily="18" charset="0"/>
                            <a:ea typeface="Cambria Math" panose="02040503050406030204" pitchFamily="18" charset="0"/>
                          </a:rPr>
                          <m:t>𝐶</m:t>
                        </m:r>
                      </m:sup>
                      <m:e>
                        <m:sSup>
                          <m:sSupPr>
                            <m:ctrlPr>
                              <a:rPr lang="en-US" altLang="zh-CN" sz="3000" b="0" i="1" smtClean="0">
                                <a:latin typeface="Cambria Math" panose="02040503050406030204" pitchFamily="18" charset="0"/>
                                <a:ea typeface="Cambria Math" panose="02040503050406030204" pitchFamily="18" charset="0"/>
                              </a:rPr>
                            </m:ctrlPr>
                          </m:sSupPr>
                          <m:e>
                            <m:d>
                              <m:dPr>
                                <m:begChr m:val="{"/>
                                <m:endChr m:val="}"/>
                                <m:ctrlPr>
                                  <a:rPr lang="en-US" altLang="zh-CN" sz="3000" b="0" i="1" smtClean="0">
                                    <a:latin typeface="Cambria Math" panose="02040503050406030204" pitchFamily="18" charset="0"/>
                                    <a:ea typeface="Cambria Math" panose="02040503050406030204" pitchFamily="18" charset="0"/>
                                  </a:rPr>
                                </m:ctrlPr>
                              </m:dPr>
                              <m:e>
                                <m:f>
                                  <m:fPr>
                                    <m:ctrlPr>
                                      <a:rPr lang="en-US" altLang="zh-CN" sz="3000" b="0" i="1" smtClean="0">
                                        <a:latin typeface="Cambria Math" panose="02040503050406030204" pitchFamily="18" charset="0"/>
                                        <a:ea typeface="Cambria Math" panose="02040503050406030204" pitchFamily="18" charset="0"/>
                                      </a:rPr>
                                    </m:ctrlPr>
                                  </m:fPr>
                                  <m:num>
                                    <m:sSubSup>
                                      <m:sSubSupPr>
                                        <m:ctrlPr>
                                          <a:rPr lang="en-US" altLang="zh-CN" sz="3000" b="0" i="1" smtClean="0">
                                            <a:latin typeface="Cambria Math" panose="02040503050406030204" pitchFamily="18" charset="0"/>
                                            <a:ea typeface="Cambria Math" panose="02040503050406030204" pitchFamily="18" charset="0"/>
                                          </a:rPr>
                                        </m:ctrlPr>
                                      </m:sSubSupPr>
                                      <m:e>
                                        <m:r>
                                          <a:rPr lang="en-US" altLang="zh-CN" sz="3000" b="0" i="1" smtClean="0">
                                            <a:latin typeface="Cambria Math" panose="02040503050406030204" pitchFamily="18" charset="0"/>
                                            <a:ea typeface="Cambria Math" panose="02040503050406030204" pitchFamily="18" charset="0"/>
                                          </a:rPr>
                                          <m:t>𝜏</m:t>
                                        </m:r>
                                      </m:e>
                                      <m:sub>
                                        <m:r>
                                          <a:rPr lang="en-US" altLang="zh-CN" sz="3000" b="0" i="1" smtClean="0">
                                            <a:latin typeface="Cambria Math" panose="02040503050406030204" pitchFamily="18" charset="0"/>
                                            <a:ea typeface="Cambria Math" panose="02040503050406030204" pitchFamily="18" charset="0"/>
                                          </a:rPr>
                                          <m:t>𝑖𝑗</m:t>
                                        </m:r>
                                      </m:sub>
                                      <m:sup>
                                        <m:r>
                                          <a:rPr lang="en-US" altLang="zh-CN" sz="3000" b="0" i="1" smtClean="0">
                                            <a:latin typeface="Cambria Math" panose="02040503050406030204" pitchFamily="18" charset="0"/>
                                            <a:ea typeface="Cambria Math" panose="02040503050406030204" pitchFamily="18" charset="0"/>
                                          </a:rPr>
                                          <m:t>𝑘</m:t>
                                        </m:r>
                                      </m:sup>
                                    </m:sSubSup>
                                  </m:num>
                                  <m:den>
                                    <m:sSubSup>
                                      <m:sSubSupPr>
                                        <m:ctrlPr>
                                          <a:rPr lang="en-US" altLang="zh-CN" sz="3000" b="0" i="1" smtClean="0">
                                            <a:latin typeface="Cambria Math" panose="02040503050406030204" pitchFamily="18" charset="0"/>
                                            <a:ea typeface="Cambria Math" panose="02040503050406030204" pitchFamily="18" charset="0"/>
                                          </a:rPr>
                                        </m:ctrlPr>
                                      </m:sSubSupPr>
                                      <m:e>
                                        <m:r>
                                          <a:rPr lang="en-US" altLang="zh-CN" sz="3000" b="0" i="1" smtClean="0">
                                            <a:latin typeface="Cambria Math" panose="02040503050406030204" pitchFamily="18" charset="0"/>
                                            <a:ea typeface="Cambria Math" panose="02040503050406030204" pitchFamily="18" charset="0"/>
                                          </a:rPr>
                                          <m:t>𝑃</m:t>
                                        </m:r>
                                      </m:e>
                                      <m:sub>
                                        <m:r>
                                          <a:rPr lang="en-US" altLang="zh-CN" sz="3000" b="0" i="1" smtClean="0">
                                            <a:latin typeface="Cambria Math" panose="02040503050406030204" pitchFamily="18" charset="0"/>
                                            <a:ea typeface="Cambria Math" panose="02040503050406030204" pitchFamily="18" charset="0"/>
                                          </a:rPr>
                                          <m:t>𝑗</m:t>
                                        </m:r>
                                      </m:sub>
                                      <m:sup>
                                        <m:r>
                                          <a:rPr lang="en-US" altLang="zh-CN" sz="3000" b="0" i="1" smtClean="0">
                                            <a:latin typeface="Cambria Math" panose="02040503050406030204" pitchFamily="18" charset="0"/>
                                            <a:ea typeface="Cambria Math" panose="02040503050406030204" pitchFamily="18" charset="0"/>
                                          </a:rPr>
                                          <m:t>𝑘</m:t>
                                        </m:r>
                                      </m:sup>
                                    </m:sSubSup>
                                  </m:den>
                                </m:f>
                              </m:e>
                            </m:d>
                          </m:e>
                          <m:sup>
                            <m:r>
                              <a:rPr lang="en-US" altLang="zh-CN" sz="3000" b="0" i="1" smtClean="0">
                                <a:latin typeface="Cambria Math" panose="02040503050406030204" pitchFamily="18" charset="0"/>
                                <a:ea typeface="Cambria Math" panose="02040503050406030204" pitchFamily="18" charset="0"/>
                              </a:rPr>
                              <m:t>1−</m:t>
                            </m:r>
                            <m:sSub>
                              <m:sSubPr>
                                <m:ctrlPr>
                                  <a:rPr lang="en-US" altLang="zh-CN" sz="3000" b="0" i="1" smtClean="0">
                                    <a:latin typeface="Cambria Math" panose="02040503050406030204" pitchFamily="18" charset="0"/>
                                    <a:ea typeface="Cambria Math" panose="02040503050406030204" pitchFamily="18" charset="0"/>
                                  </a:rPr>
                                </m:ctrlPr>
                              </m:sSubPr>
                              <m:e>
                                <m:r>
                                  <a:rPr lang="en-US" altLang="zh-CN" sz="3000" b="0" i="1" smtClean="0">
                                    <a:latin typeface="Cambria Math" panose="02040503050406030204" pitchFamily="18" charset="0"/>
                                    <a:ea typeface="Cambria Math" panose="02040503050406030204" pitchFamily="18" charset="0"/>
                                  </a:rPr>
                                  <m:t>𝜎</m:t>
                                </m:r>
                              </m:e>
                              <m:sub>
                                <m:r>
                                  <a:rPr lang="en-US" altLang="zh-CN" sz="3000" b="0" i="1" smtClean="0">
                                    <a:latin typeface="Cambria Math" panose="02040503050406030204" pitchFamily="18" charset="0"/>
                                    <a:ea typeface="Cambria Math" panose="02040503050406030204" pitchFamily="18" charset="0"/>
                                  </a:rPr>
                                  <m:t>𝑘</m:t>
                                </m:r>
                                <m:r>
                                  <a:rPr lang="zh-CN" altLang="en-US" sz="3000" b="0" i="1" smtClean="0">
                                    <a:latin typeface="Cambria Math" panose="02040503050406030204" pitchFamily="18" charset="0"/>
                                    <a:ea typeface="Cambria Math" panose="02040503050406030204" pitchFamily="18" charset="0"/>
                                  </a:rPr>
                                  <m:t> </m:t>
                                </m:r>
                              </m:sub>
                            </m:sSub>
                          </m:sup>
                        </m:sSup>
                        <m:f>
                          <m:fPr>
                            <m:ctrlPr>
                              <a:rPr lang="en-US" altLang="zh-CN" sz="3000" b="0" i="1" smtClean="0">
                                <a:latin typeface="Cambria Math" panose="02040503050406030204" pitchFamily="18" charset="0"/>
                                <a:ea typeface="Cambria Math" panose="02040503050406030204" pitchFamily="18" charset="0"/>
                              </a:rPr>
                            </m:ctrlPr>
                          </m:fPr>
                          <m:num>
                            <m:sSubSup>
                              <m:sSubSupPr>
                                <m:ctrlPr>
                                  <a:rPr lang="en-US" altLang="zh-CN" sz="3000" b="0" i="1" smtClean="0">
                                    <a:latin typeface="Cambria Math" panose="02040503050406030204" pitchFamily="18" charset="0"/>
                                    <a:ea typeface="Cambria Math" panose="02040503050406030204" pitchFamily="18" charset="0"/>
                                  </a:rPr>
                                </m:ctrlPr>
                              </m:sSubSupPr>
                              <m:e>
                                <m:r>
                                  <a:rPr lang="en-US" altLang="zh-CN" sz="3000" i="1">
                                    <a:latin typeface="Cambria Math" panose="02040503050406030204" pitchFamily="18" charset="0"/>
                                    <a:ea typeface="Cambria Math" panose="02040503050406030204" pitchFamily="18" charset="0"/>
                                  </a:rPr>
                                  <m:t>𝐸</m:t>
                                </m:r>
                              </m:e>
                              <m:sub>
                                <m:r>
                                  <a:rPr lang="en-US" altLang="zh-CN" sz="3000" b="0" i="1" smtClean="0">
                                    <a:latin typeface="Cambria Math" panose="02040503050406030204" pitchFamily="18" charset="0"/>
                                    <a:ea typeface="Cambria Math" panose="02040503050406030204" pitchFamily="18" charset="0"/>
                                  </a:rPr>
                                  <m:t>𝑗</m:t>
                                </m:r>
                              </m:sub>
                              <m:sup>
                                <m:r>
                                  <a:rPr lang="en-US" altLang="zh-CN" sz="3000" b="0" i="1" smtClean="0">
                                    <a:latin typeface="Cambria Math" panose="02040503050406030204" pitchFamily="18" charset="0"/>
                                    <a:ea typeface="Cambria Math" panose="02040503050406030204" pitchFamily="18" charset="0"/>
                                  </a:rPr>
                                  <m:t>𝑘</m:t>
                                </m:r>
                              </m:sup>
                            </m:sSubSup>
                          </m:num>
                          <m:den>
                            <m:sSup>
                              <m:sSupPr>
                                <m:ctrlPr>
                                  <a:rPr lang="en-US" altLang="zh-CN" sz="3000" b="0" i="1" smtClean="0">
                                    <a:latin typeface="Cambria Math" panose="02040503050406030204" pitchFamily="18" charset="0"/>
                                    <a:ea typeface="Cambria Math" panose="02040503050406030204" pitchFamily="18" charset="0"/>
                                  </a:rPr>
                                </m:ctrlPr>
                              </m:sSupPr>
                              <m:e>
                                <m:r>
                                  <a:rPr lang="en-US" altLang="zh-CN" sz="3000" b="0" i="1" smtClean="0">
                                    <a:latin typeface="Cambria Math" panose="02040503050406030204" pitchFamily="18" charset="0"/>
                                    <a:ea typeface="Cambria Math" panose="02040503050406030204" pitchFamily="18" charset="0"/>
                                  </a:rPr>
                                  <m:t>𝑌</m:t>
                                </m:r>
                              </m:e>
                              <m:sup>
                                <m:r>
                                  <a:rPr lang="en-US" altLang="zh-CN" sz="3000" b="0" i="1" smtClean="0">
                                    <a:latin typeface="Cambria Math" panose="02040503050406030204" pitchFamily="18" charset="0"/>
                                    <a:ea typeface="Cambria Math" panose="02040503050406030204" pitchFamily="18" charset="0"/>
                                  </a:rPr>
                                  <m:t>𝑘</m:t>
                                </m:r>
                              </m:sup>
                            </m:sSup>
                          </m:den>
                        </m:f>
                      </m:e>
                    </m:nary>
                  </m:oMath>
                </a14:m>
                <a:endParaRPr lang="en-US" sz="3000" dirty="0"/>
              </a:p>
              <a:p>
                <a14:m>
                  <m:oMath xmlns:m="http://schemas.openxmlformats.org/officeDocument/2006/math">
                    <m:sSubSup>
                      <m:sSubSupPr>
                        <m:ctrlPr>
                          <a:rPr lang="en-US" altLang="zh-CN" sz="3000" b="0" i="1" smtClean="0">
                            <a:latin typeface="Cambria Math" panose="02040503050406030204" pitchFamily="18" charset="0"/>
                          </a:rPr>
                        </m:ctrlPr>
                      </m:sSubSupPr>
                      <m:e>
                        <m:r>
                          <a:rPr lang="en-US" altLang="zh-CN" sz="3000" b="0" i="1" smtClean="0">
                            <a:latin typeface="Cambria Math" panose="02040503050406030204" pitchFamily="18" charset="0"/>
                          </a:rPr>
                          <m:t>𝑃</m:t>
                        </m:r>
                      </m:e>
                      <m:sub>
                        <m:r>
                          <a:rPr lang="en-US" altLang="zh-CN" sz="3000" b="0" i="1" smtClean="0">
                            <a:latin typeface="Cambria Math" panose="02040503050406030204" pitchFamily="18" charset="0"/>
                          </a:rPr>
                          <m:t>𝑗</m:t>
                        </m:r>
                      </m:sub>
                      <m:sup>
                        <m:r>
                          <a:rPr lang="en-US" altLang="zh-CN" sz="3000" b="0" i="1" smtClean="0">
                            <a:latin typeface="Cambria Math" panose="02040503050406030204" pitchFamily="18" charset="0"/>
                          </a:rPr>
                          <m:t>𝑘</m:t>
                        </m:r>
                      </m:sup>
                    </m:sSubSup>
                    <m:r>
                      <a:rPr lang="en-US" altLang="zh-CN" sz="3000" b="0" i="1" smtClean="0">
                        <a:latin typeface="Cambria Math" panose="02040503050406030204" pitchFamily="18" charset="0"/>
                      </a:rPr>
                      <m:t>=</m:t>
                    </m:r>
                    <m:nary>
                      <m:naryPr>
                        <m:chr m:val="∑"/>
                        <m:ctrlPr>
                          <a:rPr lang="en-US" altLang="zh-CN" sz="3000" b="0" i="1" smtClean="0">
                            <a:latin typeface="Cambria Math" panose="02040503050406030204" pitchFamily="18" charset="0"/>
                          </a:rPr>
                        </m:ctrlPr>
                      </m:naryPr>
                      <m:sub>
                        <m:r>
                          <m:rPr>
                            <m:brk m:alnAt="23"/>
                          </m:rPr>
                          <a:rPr lang="en-US" altLang="zh-CN" sz="3000" b="0" i="1" smtClean="0">
                            <a:latin typeface="Cambria Math" panose="02040503050406030204" pitchFamily="18" charset="0"/>
                          </a:rPr>
                          <m:t>𝑖</m:t>
                        </m:r>
                        <m:r>
                          <a:rPr lang="en-US" altLang="zh-CN" sz="3000" b="0" i="1" smtClean="0">
                            <a:latin typeface="Cambria Math" panose="02040503050406030204" pitchFamily="18" charset="0"/>
                          </a:rPr>
                          <m:t>=1</m:t>
                        </m:r>
                      </m:sub>
                      <m:sup>
                        <m:r>
                          <a:rPr lang="en-US" altLang="zh-CN" sz="3000" b="0" i="1" smtClean="0">
                            <a:latin typeface="Cambria Math" panose="02040503050406030204" pitchFamily="18" charset="0"/>
                          </a:rPr>
                          <m:t>𝐶</m:t>
                        </m:r>
                      </m:sup>
                      <m:e>
                        <m:sSup>
                          <m:sSupPr>
                            <m:ctrlPr>
                              <a:rPr lang="en-US" altLang="zh-CN" sz="3000" i="1">
                                <a:latin typeface="Cambria Math" panose="02040503050406030204" pitchFamily="18" charset="0"/>
                                <a:ea typeface="Cambria Math" panose="02040503050406030204" pitchFamily="18" charset="0"/>
                              </a:rPr>
                            </m:ctrlPr>
                          </m:sSupPr>
                          <m:e>
                            <m:d>
                              <m:dPr>
                                <m:begChr m:val="{"/>
                                <m:endChr m:val="}"/>
                                <m:ctrlPr>
                                  <a:rPr lang="en-US" altLang="zh-CN" sz="3000" i="1">
                                    <a:latin typeface="Cambria Math" panose="02040503050406030204" pitchFamily="18" charset="0"/>
                                    <a:ea typeface="Cambria Math" panose="02040503050406030204" pitchFamily="18" charset="0"/>
                                  </a:rPr>
                                </m:ctrlPr>
                              </m:dPr>
                              <m:e>
                                <m:f>
                                  <m:fPr>
                                    <m:ctrlPr>
                                      <a:rPr lang="en-US" altLang="zh-CN" sz="3000" i="1">
                                        <a:latin typeface="Cambria Math" panose="02040503050406030204" pitchFamily="18" charset="0"/>
                                        <a:ea typeface="Cambria Math" panose="02040503050406030204" pitchFamily="18" charset="0"/>
                                      </a:rPr>
                                    </m:ctrlPr>
                                  </m:fPr>
                                  <m:num>
                                    <m:sSubSup>
                                      <m:sSubSupPr>
                                        <m:ctrlPr>
                                          <a:rPr lang="en-US" altLang="zh-CN" sz="3000" i="1">
                                            <a:latin typeface="Cambria Math" panose="02040503050406030204" pitchFamily="18" charset="0"/>
                                            <a:ea typeface="Cambria Math" panose="02040503050406030204" pitchFamily="18" charset="0"/>
                                          </a:rPr>
                                        </m:ctrlPr>
                                      </m:sSubSupPr>
                                      <m:e>
                                        <m:r>
                                          <a:rPr lang="en-US" altLang="zh-CN" sz="3000" i="1">
                                            <a:latin typeface="Cambria Math" panose="02040503050406030204" pitchFamily="18" charset="0"/>
                                            <a:ea typeface="Cambria Math" panose="02040503050406030204" pitchFamily="18" charset="0"/>
                                          </a:rPr>
                                          <m:t>𝜏</m:t>
                                        </m:r>
                                      </m:e>
                                      <m:sub>
                                        <m:r>
                                          <a:rPr lang="en-US" altLang="zh-CN" sz="3000" i="1">
                                            <a:latin typeface="Cambria Math" panose="02040503050406030204" pitchFamily="18" charset="0"/>
                                            <a:ea typeface="Cambria Math" panose="02040503050406030204" pitchFamily="18" charset="0"/>
                                          </a:rPr>
                                          <m:t>𝑖𝑗</m:t>
                                        </m:r>
                                      </m:sub>
                                      <m:sup>
                                        <m:r>
                                          <a:rPr lang="en-US" altLang="zh-CN" sz="3000" i="1">
                                            <a:latin typeface="Cambria Math" panose="02040503050406030204" pitchFamily="18" charset="0"/>
                                            <a:ea typeface="Cambria Math" panose="02040503050406030204" pitchFamily="18" charset="0"/>
                                          </a:rPr>
                                          <m:t>𝑘</m:t>
                                        </m:r>
                                      </m:sup>
                                    </m:sSubSup>
                                  </m:num>
                                  <m:den>
                                    <m:sSubSup>
                                      <m:sSubSupPr>
                                        <m:ctrlPr>
                                          <a:rPr lang="en-US" altLang="zh-CN" sz="3000" b="0" i="1" smtClean="0">
                                            <a:latin typeface="Cambria Math" panose="02040503050406030204" pitchFamily="18" charset="0"/>
                                            <a:ea typeface="Cambria Math" panose="02040503050406030204" pitchFamily="18" charset="0"/>
                                          </a:rPr>
                                        </m:ctrlPr>
                                      </m:sSubSupPr>
                                      <m:e>
                                        <m:r>
                                          <m:rPr>
                                            <m:sty m:val="p"/>
                                          </m:rPr>
                                          <a:rPr lang="el-GR" altLang="zh-CN" sz="3000" i="1" smtClean="0">
                                            <a:latin typeface="Cambria Math" panose="02040503050406030204" pitchFamily="18" charset="0"/>
                                            <a:ea typeface="Cambria Math" panose="02040503050406030204" pitchFamily="18" charset="0"/>
                                          </a:rPr>
                                          <m:t>Π</m:t>
                                        </m:r>
                                      </m:e>
                                      <m:sub>
                                        <m:r>
                                          <a:rPr lang="en-US" altLang="zh-CN" sz="3000" b="0" i="1" smtClean="0">
                                            <a:latin typeface="Cambria Math" panose="02040503050406030204" pitchFamily="18" charset="0"/>
                                            <a:ea typeface="Cambria Math" panose="02040503050406030204" pitchFamily="18" charset="0"/>
                                          </a:rPr>
                                          <m:t>𝑖</m:t>
                                        </m:r>
                                      </m:sub>
                                      <m:sup>
                                        <m:r>
                                          <a:rPr lang="en-US" altLang="zh-CN" sz="3000" b="0" i="1" smtClean="0">
                                            <a:latin typeface="Cambria Math" panose="02040503050406030204" pitchFamily="18" charset="0"/>
                                            <a:ea typeface="Cambria Math" panose="02040503050406030204" pitchFamily="18" charset="0"/>
                                          </a:rPr>
                                          <m:t>𝑘</m:t>
                                        </m:r>
                                      </m:sup>
                                    </m:sSubSup>
                                  </m:den>
                                </m:f>
                              </m:e>
                            </m:d>
                          </m:e>
                          <m:sup>
                            <m:r>
                              <a:rPr lang="en-US" altLang="zh-CN" sz="3000" i="1">
                                <a:latin typeface="Cambria Math" panose="02040503050406030204" pitchFamily="18" charset="0"/>
                                <a:ea typeface="Cambria Math" panose="02040503050406030204" pitchFamily="18" charset="0"/>
                              </a:rPr>
                              <m:t>1−</m:t>
                            </m:r>
                            <m:sSub>
                              <m:sSubPr>
                                <m:ctrlPr>
                                  <a:rPr lang="en-US" altLang="zh-CN" sz="3000" i="1">
                                    <a:latin typeface="Cambria Math" panose="02040503050406030204" pitchFamily="18" charset="0"/>
                                    <a:ea typeface="Cambria Math" panose="02040503050406030204" pitchFamily="18" charset="0"/>
                                  </a:rPr>
                                </m:ctrlPr>
                              </m:sSubPr>
                              <m:e>
                                <m:r>
                                  <a:rPr lang="en-US" altLang="zh-CN" sz="3000" i="1">
                                    <a:latin typeface="Cambria Math" panose="02040503050406030204" pitchFamily="18" charset="0"/>
                                    <a:ea typeface="Cambria Math" panose="02040503050406030204" pitchFamily="18" charset="0"/>
                                  </a:rPr>
                                  <m:t>𝜎</m:t>
                                </m:r>
                              </m:e>
                              <m:sub>
                                <m:r>
                                  <a:rPr lang="en-US" altLang="zh-CN" sz="3000" i="1">
                                    <a:latin typeface="Cambria Math" panose="02040503050406030204" pitchFamily="18" charset="0"/>
                                    <a:ea typeface="Cambria Math" panose="02040503050406030204" pitchFamily="18" charset="0"/>
                                  </a:rPr>
                                  <m:t>𝑘</m:t>
                                </m:r>
                                <m:r>
                                  <a:rPr lang="zh-CN" altLang="en-US" sz="3000" i="1">
                                    <a:latin typeface="Cambria Math" panose="02040503050406030204" pitchFamily="18" charset="0"/>
                                    <a:ea typeface="Cambria Math" panose="02040503050406030204" pitchFamily="18" charset="0"/>
                                  </a:rPr>
                                  <m:t> </m:t>
                                </m:r>
                              </m:sub>
                            </m:sSub>
                          </m:sup>
                        </m:sSup>
                        <m:f>
                          <m:fPr>
                            <m:ctrlPr>
                              <a:rPr lang="en-US" altLang="zh-CN" sz="3000" i="1">
                                <a:latin typeface="Cambria Math" panose="02040503050406030204" pitchFamily="18" charset="0"/>
                                <a:ea typeface="Cambria Math" panose="02040503050406030204" pitchFamily="18" charset="0"/>
                              </a:rPr>
                            </m:ctrlPr>
                          </m:fPr>
                          <m:num>
                            <m:sSubSup>
                              <m:sSubSupPr>
                                <m:ctrlPr>
                                  <a:rPr lang="en-US" altLang="zh-CN" sz="3000" i="1">
                                    <a:latin typeface="Cambria Math" panose="02040503050406030204" pitchFamily="18" charset="0"/>
                                    <a:ea typeface="Cambria Math" panose="02040503050406030204" pitchFamily="18" charset="0"/>
                                  </a:rPr>
                                </m:ctrlPr>
                              </m:sSubSupPr>
                              <m:e>
                                <m:r>
                                  <a:rPr lang="en-US" altLang="zh-CN" sz="3000" b="0" i="1" smtClean="0">
                                    <a:latin typeface="Cambria Math" panose="02040503050406030204" pitchFamily="18" charset="0"/>
                                    <a:ea typeface="Cambria Math" panose="02040503050406030204" pitchFamily="18" charset="0"/>
                                  </a:rPr>
                                  <m:t>𝑌</m:t>
                                </m:r>
                              </m:e>
                              <m:sub>
                                <m:r>
                                  <a:rPr lang="en-US" altLang="zh-CN" sz="3000" b="0" i="1" smtClean="0">
                                    <a:latin typeface="Cambria Math" panose="02040503050406030204" pitchFamily="18" charset="0"/>
                                    <a:ea typeface="Cambria Math" panose="02040503050406030204" pitchFamily="18" charset="0"/>
                                  </a:rPr>
                                  <m:t>𝑖</m:t>
                                </m:r>
                              </m:sub>
                              <m:sup>
                                <m:r>
                                  <a:rPr lang="en-US" altLang="zh-CN" sz="3000" i="1">
                                    <a:latin typeface="Cambria Math" panose="02040503050406030204" pitchFamily="18" charset="0"/>
                                    <a:ea typeface="Cambria Math" panose="02040503050406030204" pitchFamily="18" charset="0"/>
                                  </a:rPr>
                                  <m:t>𝑘</m:t>
                                </m:r>
                              </m:sup>
                            </m:sSubSup>
                          </m:num>
                          <m:den>
                            <m:sSup>
                              <m:sSupPr>
                                <m:ctrlPr>
                                  <a:rPr lang="en-US" altLang="zh-CN" sz="3000" i="1">
                                    <a:latin typeface="Cambria Math" panose="02040503050406030204" pitchFamily="18" charset="0"/>
                                    <a:ea typeface="Cambria Math" panose="02040503050406030204" pitchFamily="18" charset="0"/>
                                  </a:rPr>
                                </m:ctrlPr>
                              </m:sSupPr>
                              <m:e>
                                <m:r>
                                  <a:rPr lang="en-US" altLang="zh-CN" sz="3000" i="1">
                                    <a:latin typeface="Cambria Math" panose="02040503050406030204" pitchFamily="18" charset="0"/>
                                    <a:ea typeface="Cambria Math" panose="02040503050406030204" pitchFamily="18" charset="0"/>
                                  </a:rPr>
                                  <m:t>𝑌</m:t>
                                </m:r>
                              </m:e>
                              <m:sup>
                                <m:r>
                                  <a:rPr lang="en-US" altLang="zh-CN" sz="3000" i="1">
                                    <a:latin typeface="Cambria Math" panose="02040503050406030204" pitchFamily="18" charset="0"/>
                                    <a:ea typeface="Cambria Math" panose="02040503050406030204" pitchFamily="18" charset="0"/>
                                  </a:rPr>
                                  <m:t>𝑘</m:t>
                                </m:r>
                              </m:sup>
                            </m:sSup>
                          </m:den>
                        </m:f>
                      </m:e>
                    </m:nary>
                  </m:oMath>
                </a14:m>
                <a:endParaRPr lang="en-US" sz="3000" dirty="0"/>
              </a:p>
              <a:p>
                <a:r>
                  <a:rPr lang="en-US" sz="3000" dirty="0"/>
                  <a:t>X is exports indexed over countries (</a:t>
                </a:r>
                <a:r>
                  <a:rPr lang="en-US" sz="3000" dirty="0" err="1"/>
                  <a:t>i</a:t>
                </a:r>
                <a:r>
                  <a:rPr lang="en-US" sz="3000" dirty="0"/>
                  <a:t> and j)  and sectors (k), Y is GDP, E is expenditure (which is not necessarily the same as GDP on a sectoral basis), </a:t>
                </a:r>
                <a14:m>
                  <m:oMath xmlns:m="http://schemas.openxmlformats.org/officeDocument/2006/math">
                    <m:sSup>
                      <m:sSupPr>
                        <m:ctrlPr>
                          <a:rPr lang="en-US" altLang="zh-CN" sz="3000" b="0" i="1" smtClean="0">
                            <a:latin typeface="Cambria Math" panose="02040503050406030204" pitchFamily="18" charset="0"/>
                          </a:rPr>
                        </m:ctrlPr>
                      </m:sSupPr>
                      <m:e>
                        <m:r>
                          <a:rPr lang="en-US" altLang="zh-CN" sz="3000" b="0" i="1" smtClean="0">
                            <a:latin typeface="Cambria Math" panose="02040503050406030204" pitchFamily="18" charset="0"/>
                          </a:rPr>
                          <m:t>𝑌</m:t>
                        </m:r>
                      </m:e>
                      <m:sup>
                        <m:r>
                          <a:rPr lang="en-US" altLang="zh-CN" sz="3000" b="0" i="1" smtClean="0">
                            <a:latin typeface="Cambria Math" panose="02040503050406030204" pitchFamily="18" charset="0"/>
                          </a:rPr>
                          <m:t>𝑘</m:t>
                        </m:r>
                      </m:sup>
                    </m:sSup>
                    <m:r>
                      <a:rPr lang="en-US" altLang="zh-CN" sz="3000" b="0" i="1" smtClean="0">
                        <a:latin typeface="Cambria Math" panose="02040503050406030204" pitchFamily="18" charset="0"/>
                      </a:rPr>
                      <m:t>=</m:t>
                    </m:r>
                    <m:nary>
                      <m:naryPr>
                        <m:chr m:val="∑"/>
                        <m:limLoc m:val="subSup"/>
                        <m:ctrlPr>
                          <a:rPr lang="en-US" altLang="zh-CN" sz="3000" b="0" i="1" smtClean="0">
                            <a:latin typeface="Cambria Math" panose="02040503050406030204" pitchFamily="18" charset="0"/>
                          </a:rPr>
                        </m:ctrlPr>
                      </m:naryPr>
                      <m:sub>
                        <m:r>
                          <m:rPr>
                            <m:brk m:alnAt="25"/>
                          </m:rPr>
                          <a:rPr lang="en-US" altLang="zh-CN" sz="3000" b="0" i="1" smtClean="0">
                            <a:latin typeface="Cambria Math" panose="02040503050406030204" pitchFamily="18" charset="0"/>
                          </a:rPr>
                          <m:t>𝑖</m:t>
                        </m:r>
                        <m:r>
                          <a:rPr lang="en-US" altLang="zh-CN" sz="3000" b="0" i="1" smtClean="0">
                            <a:latin typeface="Cambria Math" panose="02040503050406030204" pitchFamily="18" charset="0"/>
                          </a:rPr>
                          <m:t>=1</m:t>
                        </m:r>
                      </m:sub>
                      <m:sup>
                        <m:r>
                          <a:rPr lang="en-US" altLang="zh-CN" sz="3000" b="0" i="1" smtClean="0">
                            <a:latin typeface="Cambria Math" panose="02040503050406030204" pitchFamily="18" charset="0"/>
                          </a:rPr>
                          <m:t>𝐶</m:t>
                        </m:r>
                      </m:sup>
                      <m:e>
                        <m:sSubSup>
                          <m:sSubSupPr>
                            <m:ctrlPr>
                              <a:rPr lang="en-US" altLang="zh-CN" sz="3000" b="0" i="1" smtClean="0">
                                <a:latin typeface="Cambria Math" panose="02040503050406030204" pitchFamily="18" charset="0"/>
                              </a:rPr>
                            </m:ctrlPr>
                          </m:sSubSupPr>
                          <m:e>
                            <m:r>
                              <a:rPr lang="en-US" altLang="zh-CN" sz="3000" b="0" i="1" smtClean="0">
                                <a:latin typeface="Cambria Math" panose="02040503050406030204" pitchFamily="18" charset="0"/>
                              </a:rPr>
                              <m:t>𝑌</m:t>
                            </m:r>
                          </m:e>
                          <m:sub>
                            <m:r>
                              <a:rPr lang="en-US" altLang="zh-CN" sz="3000" b="0" i="1" smtClean="0">
                                <a:latin typeface="Cambria Math" panose="02040503050406030204" pitchFamily="18" charset="0"/>
                              </a:rPr>
                              <m:t>𝑖</m:t>
                            </m:r>
                          </m:sub>
                          <m:sup>
                            <m:r>
                              <a:rPr lang="en-US" altLang="zh-CN" sz="3000" b="0" i="1" smtClean="0">
                                <a:latin typeface="Cambria Math" panose="02040503050406030204" pitchFamily="18" charset="0"/>
                              </a:rPr>
                              <m:t>𝑘</m:t>
                            </m:r>
                          </m:sup>
                        </m:sSubSup>
                      </m:e>
                    </m:nary>
                  </m:oMath>
                </a14:m>
                <a:r>
                  <a:rPr lang="en-US" sz="3000" dirty="0"/>
                  <a:t> (i.e., world GDP), </a:t>
                </a:r>
                <a14:m>
                  <m:oMath xmlns:m="http://schemas.openxmlformats.org/officeDocument/2006/math">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𝜎</m:t>
                        </m:r>
                      </m:e>
                      <m:sub>
                        <m:r>
                          <a:rPr lang="en-US" altLang="zh-CN" sz="3000" b="0" i="1" smtClean="0">
                            <a:latin typeface="Cambria Math" panose="02040503050406030204" pitchFamily="18" charset="0"/>
                          </a:rPr>
                          <m:t>𝑘</m:t>
                        </m:r>
                      </m:sub>
                    </m:sSub>
                  </m:oMath>
                </a14:m>
                <a:r>
                  <a:rPr lang="en-US" sz="3000" dirty="0"/>
                  <a:t> is the intra-sectoral elasticity of substitution (between varieties), and </a:t>
                </a:r>
                <a14:m>
                  <m:oMath xmlns:m="http://schemas.openxmlformats.org/officeDocument/2006/math">
                    <m:sSubSup>
                      <m:sSubSupPr>
                        <m:ctrlPr>
                          <a:rPr lang="en-US" altLang="zh-CN" sz="3000" b="0" i="1" smtClean="0">
                            <a:latin typeface="Cambria Math" panose="02040503050406030204" pitchFamily="18" charset="0"/>
                          </a:rPr>
                        </m:ctrlPr>
                      </m:sSubSupPr>
                      <m:e>
                        <m:r>
                          <a:rPr lang="en-US" altLang="zh-CN" sz="3000" b="0" i="1" smtClean="0">
                            <a:latin typeface="Cambria Math" panose="02040503050406030204" pitchFamily="18" charset="0"/>
                          </a:rPr>
                          <m:t>𝜏</m:t>
                        </m:r>
                      </m:e>
                      <m:sub>
                        <m:r>
                          <a:rPr lang="en-US" altLang="zh-CN" sz="3000" b="0" i="1" smtClean="0">
                            <a:latin typeface="Cambria Math" panose="02040503050406030204" pitchFamily="18" charset="0"/>
                          </a:rPr>
                          <m:t>𝑖𝑗</m:t>
                        </m:r>
                      </m:sub>
                      <m:sup>
                        <m:r>
                          <a:rPr lang="en-US" altLang="zh-CN" sz="3000" b="0" i="1" smtClean="0">
                            <a:latin typeface="Cambria Math" panose="02040503050406030204" pitchFamily="18" charset="0"/>
                          </a:rPr>
                          <m:t>𝑘</m:t>
                        </m:r>
                      </m:sup>
                    </m:sSubSup>
                  </m:oMath>
                </a14:m>
                <a:r>
                  <a:rPr lang="en-US" sz="3000" dirty="0"/>
                  <a:t> is trade costs. </a:t>
                </a:r>
              </a:p>
              <a:p>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E34D567E-7551-7F41-8DE9-520D19B38217}"/>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US">
                    <a:noFill/>
                  </a:rPr>
                  <a:t> </a:t>
                </a:r>
              </a:p>
            </p:txBody>
          </p:sp>
        </mc:Fallback>
      </mc:AlternateContent>
    </p:spTree>
    <p:extLst>
      <p:ext uri="{BB962C8B-B14F-4D97-AF65-F5344CB8AC3E}">
        <p14:creationId xmlns:p14="http://schemas.microsoft.com/office/powerpoint/2010/main" val="33517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493D-5581-494C-8227-3802934791E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30DCE1-BBC3-7041-A288-BFF51F0F2E9D}"/>
                  </a:ext>
                </a:extLst>
              </p:cNvPr>
              <p:cNvSpPr>
                <a:spLocks noGrp="1"/>
              </p:cNvSpPr>
              <p:nvPr>
                <p:ph idx="1"/>
              </p:nvPr>
            </p:nvSpPr>
            <p:spPr/>
            <p:txBody>
              <a:bodyPr/>
              <a:lstStyle/>
              <a:p>
                <a:r>
                  <a:rPr lang="en-US" dirty="0"/>
                  <a:t>The first notable feature of the Anderson and Van </a:t>
                </a:r>
                <a:r>
                  <a:rPr lang="en-US" dirty="0" err="1"/>
                  <a:t>Wincoop</a:t>
                </a:r>
                <a:r>
                  <a:rPr lang="en-US" dirty="0"/>
                  <a:t> (2003) model is its inclusion of two additional variables </a:t>
                </a:r>
                <a14:m>
                  <m:oMath xmlns:m="http://schemas.openxmlformats.org/officeDocument/2006/math">
                    <m:sSubSup>
                      <m:sSubSupPr>
                        <m:ctrlPr>
                          <a:rPr lang="en-US" altLang="zh-CN" b="0" i="1" smtClean="0">
                            <a:latin typeface="Cambria Math" panose="02040503050406030204" pitchFamily="18" charset="0"/>
                            <a:ea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𝑘</m:t>
                        </m:r>
                      </m:sup>
                    </m:sSubSup>
                  </m:oMath>
                </a14:m>
                <a:r>
                  <a:rPr lang="zh-CN" altLang="en-US" dirty="0"/>
                  <a:t> </a:t>
                </a:r>
                <a:r>
                  <a:rPr lang="en-US" altLang="zh-CN" dirty="0"/>
                  <a:t>and</a:t>
                </a:r>
                <a:r>
                  <a:rPr lang="zh-CN" altLang="en-US" dirty="0"/>
                  <a:t>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𝑘</m:t>
                        </m:r>
                      </m:sup>
                    </m:sSubSup>
                  </m:oMath>
                </a14:m>
                <a:endParaRPr lang="en-US" dirty="0"/>
              </a:p>
              <a:p>
                <a:r>
                  <a:rPr lang="en-US" dirty="0"/>
                  <a:t>The first is called outward multilateral resistance, and it essentially captures the fact that exports from country </a:t>
                </a:r>
                <a14:m>
                  <m:oMath xmlns:m="http://schemas.openxmlformats.org/officeDocument/2006/math">
                    <m:r>
                      <a:rPr lang="en-US" i="1" dirty="0" smtClean="0">
                        <a:latin typeface="Cambria Math" panose="02040503050406030204" pitchFamily="18" charset="0"/>
                      </a:rPr>
                      <m:t>𝑖</m:t>
                    </m:r>
                  </m:oMath>
                </a14:m>
                <a:r>
                  <a:rPr lang="en-US" dirty="0"/>
                  <a:t> to country </a:t>
                </a:r>
                <a14:m>
                  <m:oMath xmlns:m="http://schemas.openxmlformats.org/officeDocument/2006/math">
                    <m:r>
                      <a:rPr lang="en-US" i="1" dirty="0" smtClean="0">
                        <a:latin typeface="Cambria Math" panose="02040503050406030204" pitchFamily="18" charset="0"/>
                      </a:rPr>
                      <m:t>𝑗</m:t>
                    </m:r>
                  </m:oMath>
                </a14:m>
                <a:r>
                  <a:rPr lang="en-US" dirty="0"/>
                  <a:t> depend on trade costs across all possible export markets. </a:t>
                </a:r>
              </a:p>
              <a:p>
                <a:r>
                  <a:rPr lang="en-US" dirty="0"/>
                  <a:t>The second is called inward multilateral resistance, and it likewise captures the dependence of imports into country </a:t>
                </a:r>
                <a14:m>
                  <m:oMath xmlns:m="http://schemas.openxmlformats.org/officeDocument/2006/math">
                    <m:r>
                      <a:rPr lang="en-US" i="1" dirty="0" smtClean="0">
                        <a:latin typeface="Cambria Math" panose="02040503050406030204" pitchFamily="18" charset="0"/>
                      </a:rPr>
                      <m:t>𝑖</m:t>
                    </m:r>
                  </m:oMath>
                </a14:m>
                <a:r>
                  <a:rPr lang="en-US" dirty="0"/>
                  <a:t> from country j on trade costs across all possible suppliers</a:t>
                </a:r>
                <a:r>
                  <a:rPr lang="en-US" altLang="zh-CN" dirty="0"/>
                  <a:t>.</a:t>
                </a:r>
                <a:r>
                  <a:rPr lang="en-US" dirty="0"/>
                  <a:t> </a:t>
                </a:r>
              </a:p>
              <a:p>
                <a:r>
                  <a:rPr lang="en-US" altLang="zh-CN" dirty="0"/>
                  <a:t>Simply</a:t>
                </a:r>
                <a:r>
                  <a:rPr lang="zh-CN" altLang="en-US" dirty="0"/>
                  <a:t> </a:t>
                </a:r>
                <a:r>
                  <a:rPr lang="en-US" altLang="zh-CN" dirty="0"/>
                  <a:t>speaking</a:t>
                </a:r>
                <a:r>
                  <a:rPr lang="zh-CN" altLang="en-US" dirty="0"/>
                  <a:t> </a:t>
                </a:r>
                <a14:m>
                  <m:oMath xmlns:m="http://schemas.openxmlformats.org/officeDocument/2006/math">
                    <m:f>
                      <m:fPr>
                        <m:ctrlPr>
                          <a:rPr lang="en-US" i="1">
                            <a:latin typeface="Cambria Math" panose="02040503050406030204" pitchFamily="18" charset="0"/>
                          </a:rPr>
                        </m:ctrlPr>
                      </m:fPr>
                      <m:num>
                        <m:r>
                          <a:rPr lang="en-US" altLang="zh-CN" i="1">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en-US" altLang="zh-CN">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𝑖𝑗</m:t>
                                </m:r>
                              </m:sub>
                            </m:sSub>
                          </m:e>
                        </m:func>
                      </m:num>
                      <m:den>
                        <m:r>
                          <a:rPr lang="en-US" altLang="zh-CN" i="1">
                            <a:latin typeface="Cambria Math" panose="02040503050406030204" pitchFamily="18" charset="0"/>
                          </a:rPr>
                          <m:t>𝜕</m:t>
                        </m:r>
                        <m:func>
                          <m:funcPr>
                            <m:ctrlPr>
                              <a:rPr lang="zh-CN" altLang="en-US" i="1">
                                <a:latin typeface="Cambria Math" panose="02040503050406030204" pitchFamily="18" charset="0"/>
                              </a:rPr>
                            </m:ctrlPr>
                          </m:funcPr>
                          <m:fName>
                            <m:r>
                              <m:rPr>
                                <m:sty m:val="p"/>
                              </m:rPr>
                              <a:rPr lang="en-US" altLang="zh-CN">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𝑖𝑘</m:t>
                                </m:r>
                              </m:sub>
                            </m:sSub>
                          </m:e>
                        </m:func>
                      </m:den>
                    </m:f>
                    <m:r>
                      <a:rPr lang="en-US" altLang="zh-CN" b="0" i="1" smtClean="0">
                        <a:latin typeface="Cambria Math" panose="02040503050406030204" pitchFamily="18" charset="0"/>
                      </a:rPr>
                      <m:t>≠</m:t>
                    </m:r>
                    <m:r>
                      <a:rPr lang="en-US" altLang="zh-CN" i="1">
                        <a:latin typeface="Cambria Math" panose="02040503050406030204" pitchFamily="18" charset="0"/>
                      </a:rPr>
                      <m:t>0</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7630DCE1-BBC3-7041-A288-BFF51F0F2E9D}"/>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776956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CC69-B764-764D-83EC-4F0DA150B96D}"/>
              </a:ext>
            </a:extLst>
          </p:cNvPr>
          <p:cNvSpPr>
            <a:spLocks noGrp="1"/>
          </p:cNvSpPr>
          <p:nvPr>
            <p:ph type="title"/>
          </p:nvPr>
        </p:nvSpPr>
        <p:spPr/>
        <p:txBody>
          <a:bodyPr/>
          <a:lstStyle/>
          <a:p>
            <a:r>
              <a:rPr lang="en-US" altLang="zh-CN" dirty="0"/>
              <a:t>Empirical</a:t>
            </a:r>
            <a:r>
              <a:rPr lang="zh-CN" altLang="en-US" dirty="0"/>
              <a:t> </a:t>
            </a:r>
            <a:r>
              <a:rPr lang="en-US" altLang="zh-CN" dirty="0"/>
              <a:t>Corrections</a:t>
            </a:r>
            <a:r>
              <a:rPr lang="zh-CN" altLang="en-US" dirty="0"/>
              <a:t>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6729FF-8059-394F-A916-37B8AB3BD01F}"/>
                  </a:ext>
                </a:extLst>
              </p:cNvPr>
              <p:cNvSpPr>
                <a:spLocks noGrp="1"/>
              </p:cNvSpPr>
              <p:nvPr>
                <p:ph idx="1"/>
              </p:nvPr>
            </p:nvSpPr>
            <p:spPr/>
            <p:txBody>
              <a:bodyPr>
                <a:normAutofit fontScale="92500" lnSpcReduction="10000"/>
              </a:bodyPr>
              <a:lstStyle/>
              <a:p>
                <a:r>
                  <a:rPr lang="en-US" sz="3000" dirty="0"/>
                  <a:t>Total trade </a:t>
                </a:r>
                <a:r>
                  <a:rPr lang="en-US" altLang="zh-CN" sz="3000" dirty="0"/>
                  <a:t>(sum</a:t>
                </a:r>
                <a:r>
                  <a:rPr lang="zh-CN" altLang="en-US" sz="3000" dirty="0"/>
                  <a:t> </a:t>
                </a:r>
                <a:r>
                  <a:rPr lang="en-US" altLang="zh-CN" sz="3000" dirty="0"/>
                  <a:t>of</a:t>
                </a:r>
                <a:r>
                  <a:rPr lang="zh-CN" altLang="en-US" sz="3000" dirty="0"/>
                  <a:t> </a:t>
                </a:r>
                <a:r>
                  <a:rPr lang="en-US" altLang="zh-CN" sz="3000" dirty="0"/>
                  <a:t>import</a:t>
                </a:r>
                <a:r>
                  <a:rPr lang="zh-CN" altLang="en-US" sz="3000" dirty="0"/>
                  <a:t> </a:t>
                </a:r>
                <a:r>
                  <a:rPr lang="en-US" altLang="zh-CN" sz="3000" dirty="0"/>
                  <a:t>and</a:t>
                </a:r>
                <a:r>
                  <a:rPr lang="zh-CN" altLang="en-US" sz="3000" dirty="0"/>
                  <a:t> </a:t>
                </a:r>
                <a:r>
                  <a:rPr lang="en-US" altLang="zh-CN" sz="3000" dirty="0"/>
                  <a:t>export)</a:t>
                </a:r>
                <a:r>
                  <a:rPr lang="zh-CN" altLang="en-US" sz="3000" dirty="0"/>
                  <a:t> </a:t>
                </a:r>
                <a:r>
                  <a:rPr lang="en-US" altLang="zh-CN" sz="3000" dirty="0"/>
                  <a:t>-&gt;</a:t>
                </a:r>
                <a:r>
                  <a:rPr lang="zh-CN" altLang="en-US" sz="3000" dirty="0"/>
                  <a:t> </a:t>
                </a:r>
                <a:r>
                  <a:rPr lang="en-US" altLang="zh-CN" sz="3000" dirty="0"/>
                  <a:t>separate</a:t>
                </a:r>
                <a:r>
                  <a:rPr lang="zh-CN" altLang="en-US" sz="3000" dirty="0"/>
                  <a:t> </a:t>
                </a:r>
                <a:r>
                  <a:rPr lang="en-US" altLang="zh-CN" sz="3000" dirty="0"/>
                  <a:t>it</a:t>
                </a:r>
                <a:r>
                  <a:rPr lang="zh-CN" altLang="en-US" sz="3000" dirty="0"/>
                  <a:t> </a:t>
                </a:r>
                <a:r>
                  <a:rPr lang="en-US" altLang="zh-CN" sz="3000" dirty="0"/>
                  <a:t>out</a:t>
                </a:r>
                <a:r>
                  <a:rPr lang="zh-CN" altLang="en-US" sz="3000" dirty="0"/>
                  <a:t> </a:t>
                </a:r>
                <a:endParaRPr lang="en-US" altLang="zh-CN" sz="3000" dirty="0"/>
              </a:p>
              <a:p>
                <a:r>
                  <a:rPr lang="en-US" altLang="zh-CN" sz="3000" dirty="0"/>
                  <a:t>Trade</a:t>
                </a:r>
                <a:r>
                  <a:rPr lang="zh-CN" altLang="en-US" sz="3000" dirty="0"/>
                  <a:t> </a:t>
                </a:r>
                <a:r>
                  <a:rPr lang="en-US" altLang="zh-CN" sz="3000" dirty="0"/>
                  <a:t>values</a:t>
                </a:r>
                <a:r>
                  <a:rPr lang="zh-CN" altLang="en-US" sz="3000" dirty="0"/>
                  <a:t> </a:t>
                </a:r>
                <a:r>
                  <a:rPr lang="en-US" altLang="zh-CN" sz="3000" dirty="0"/>
                  <a:t>nominal</a:t>
                </a:r>
                <a:r>
                  <a:rPr lang="zh-CN" altLang="en-US" sz="3000" dirty="0"/>
                  <a:t> </a:t>
                </a:r>
                <a:r>
                  <a:rPr lang="en-US" altLang="zh-CN" sz="3000" dirty="0"/>
                  <a:t>or</a:t>
                </a:r>
                <a:r>
                  <a:rPr lang="zh-CN" altLang="en-US" sz="3000" dirty="0"/>
                  <a:t> </a:t>
                </a:r>
                <a:r>
                  <a:rPr lang="en-US" altLang="zh-CN" sz="3000" dirty="0"/>
                  <a:t>real</a:t>
                </a:r>
                <a:r>
                  <a:rPr lang="zh-CN" altLang="en-US" sz="3000" dirty="0"/>
                  <a:t> </a:t>
                </a:r>
                <a:r>
                  <a:rPr lang="en-US" altLang="zh-CN" sz="3000" dirty="0"/>
                  <a:t>term</a:t>
                </a:r>
                <a:r>
                  <a:rPr lang="zh-CN" altLang="en-US" sz="3000" dirty="0"/>
                  <a:t> </a:t>
                </a:r>
                <a:r>
                  <a:rPr lang="en-US" altLang="zh-CN" sz="3000" dirty="0"/>
                  <a:t>-&gt;</a:t>
                </a:r>
                <a:r>
                  <a:rPr lang="zh-CN" altLang="en-US" sz="3000" dirty="0"/>
                  <a:t> </a:t>
                </a:r>
                <a:r>
                  <a:rPr lang="en-US" altLang="zh-CN" sz="3000" dirty="0"/>
                  <a:t>nominal</a:t>
                </a:r>
                <a:r>
                  <a:rPr lang="zh-CN" altLang="en-US" sz="3000" dirty="0"/>
                  <a:t> </a:t>
                </a:r>
                <a:endParaRPr lang="en-US" altLang="zh-CN" sz="3000" dirty="0"/>
              </a:p>
              <a:p>
                <a:r>
                  <a:rPr lang="en-US" altLang="zh-CN" sz="3000" dirty="0"/>
                  <a:t>GDP</a:t>
                </a:r>
                <a:r>
                  <a:rPr lang="zh-CN" altLang="en-US" sz="3000" dirty="0"/>
                  <a:t> </a:t>
                </a:r>
                <a:r>
                  <a:rPr lang="en-US" altLang="zh-CN" sz="3000" dirty="0"/>
                  <a:t>data</a:t>
                </a:r>
                <a:r>
                  <a:rPr lang="zh-CN" altLang="en-US" sz="3000" dirty="0"/>
                  <a:t> </a:t>
                </a:r>
                <a:r>
                  <a:rPr lang="en-US" altLang="zh-CN" sz="3000" dirty="0"/>
                  <a:t>-&gt;</a:t>
                </a:r>
                <a:r>
                  <a:rPr lang="zh-CN" altLang="en-US" sz="3000" dirty="0"/>
                  <a:t> </a:t>
                </a:r>
                <a:r>
                  <a:rPr lang="en-US" altLang="zh-CN" sz="3000" dirty="0"/>
                  <a:t>nominal</a:t>
                </a:r>
                <a:r>
                  <a:rPr lang="zh-CN" altLang="en-US" sz="3000" dirty="0"/>
                  <a:t> </a:t>
                </a:r>
                <a:endParaRPr lang="en-US" altLang="zh-CN" sz="3000" dirty="0"/>
              </a:p>
              <a:p>
                <a:r>
                  <a:rPr lang="en-US" sz="3000" dirty="0"/>
                  <a:t>Intra-nationa</a:t>
                </a:r>
                <a:r>
                  <a:rPr lang="en-US" altLang="zh-CN" sz="3000" dirty="0"/>
                  <a:t>l</a:t>
                </a:r>
                <a:r>
                  <a:rPr lang="zh-CN" altLang="en-US" sz="3000" dirty="0"/>
                  <a:t> </a:t>
                </a:r>
                <a:r>
                  <a:rPr lang="en-US" altLang="zh-CN" sz="3000" dirty="0"/>
                  <a:t>trade</a:t>
                </a:r>
                <a:r>
                  <a:rPr lang="zh-CN" altLang="en-US" sz="3000" dirty="0"/>
                  <a:t> </a:t>
                </a:r>
                <a:r>
                  <a:rPr lang="en-US" altLang="zh-CN" sz="3000" dirty="0"/>
                  <a:t>flow</a:t>
                </a:r>
                <a:r>
                  <a:rPr lang="zh-CN" altLang="en-US" sz="3000" dirty="0"/>
                  <a:t> </a:t>
                </a:r>
                <a:r>
                  <a:rPr lang="en-US" altLang="zh-CN" sz="3000" dirty="0"/>
                  <a:t>-&gt;</a:t>
                </a:r>
                <a:r>
                  <a:rPr lang="zh-CN" altLang="en-US" sz="3000" dirty="0"/>
                  <a:t> </a:t>
                </a:r>
                <a:r>
                  <a:rPr lang="en-US" altLang="zh-CN" sz="3000" dirty="0"/>
                  <a:t>YES</a:t>
                </a:r>
                <a:r>
                  <a:rPr lang="zh-CN" altLang="en-US" sz="3000" dirty="0"/>
                  <a:t> </a:t>
                </a:r>
                <a:endParaRPr lang="en-US" altLang="zh-CN" sz="3000" dirty="0"/>
              </a:p>
              <a:p>
                <a:r>
                  <a:rPr lang="en-US" altLang="zh-CN" sz="3000" dirty="0"/>
                  <a:t>Trade</a:t>
                </a:r>
                <a:r>
                  <a:rPr lang="zh-CN" altLang="en-US" sz="3000" dirty="0"/>
                  <a:t> </a:t>
                </a:r>
                <a:r>
                  <a:rPr lang="en-US" altLang="zh-CN" sz="3000" dirty="0"/>
                  <a:t>cost</a:t>
                </a:r>
                <a:r>
                  <a:rPr lang="zh-CN" altLang="en-US" sz="3000" dirty="0"/>
                  <a:t> </a:t>
                </a:r>
                <a:r>
                  <a:rPr lang="en-US" altLang="zh-CN" sz="3000" dirty="0"/>
                  <a:t>function</a:t>
                </a:r>
                <a:r>
                  <a:rPr lang="zh-CN" altLang="en-US" sz="3000" dirty="0"/>
                  <a:t> </a:t>
                </a:r>
                <a:endParaRPr lang="en-US" altLang="zh-CN" sz="3000" dirty="0"/>
              </a:p>
              <a:p>
                <a:pPr lvl="1"/>
                <a14:m>
                  <m:oMath xmlns:m="http://schemas.openxmlformats.org/officeDocument/2006/math">
                    <m:func>
                      <m:funcPr>
                        <m:ctrlPr>
                          <a:rPr lang="zh-CN" altLang="en-US"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𝑘</m:t>
                            </m:r>
                          </m:sup>
                        </m:sSubSup>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func>
                      <m:funcPr>
                        <m:ctrlPr>
                          <a:rPr lang="zh-CN" altLang="en-US"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𝑑𝑖𝑠𝑡𝑎𝑛𝑐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𝑖𝑗</m:t>
                            </m:r>
                          </m:sub>
                        </m:sSub>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𝑐𝑜𝑛𝑡𝑖𝑔</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𝑐𝑜𝑚𝑙𝑎𝑛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𝑜𝑓𝑓</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𝑐𝑜𝑙𝑜𝑛𝑦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𝑐𝑜𝑚𝑐𝑜𝑙</m:t>
                    </m:r>
                  </m:oMath>
                </a14:m>
                <a:endParaRPr lang="en-US" dirty="0"/>
              </a:p>
              <a:p>
                <a:pPr lvl="1"/>
                <a:r>
                  <a:rPr lang="en-US" altLang="zh-CN" dirty="0"/>
                  <a:t>contig</a:t>
                </a:r>
                <a:r>
                  <a:rPr lang="zh-CN" altLang="en-US" dirty="0"/>
                  <a:t> </a:t>
                </a:r>
                <a:r>
                  <a:rPr lang="en-US" altLang="zh-CN" dirty="0"/>
                  <a:t>-&gt;</a:t>
                </a:r>
                <a:r>
                  <a:rPr lang="zh-CN" altLang="en-US" dirty="0"/>
                  <a:t> </a:t>
                </a:r>
                <a:r>
                  <a:rPr lang="en-US" altLang="zh-CN" dirty="0"/>
                  <a:t>share</a:t>
                </a:r>
                <a:r>
                  <a:rPr lang="zh-CN" altLang="en-US" dirty="0"/>
                  <a:t> </a:t>
                </a:r>
                <a:r>
                  <a:rPr lang="en-US" altLang="zh-CN" dirty="0"/>
                  <a:t>a</a:t>
                </a:r>
                <a:r>
                  <a:rPr lang="zh-CN" altLang="en-US" dirty="0"/>
                  <a:t> </a:t>
                </a:r>
                <a:r>
                  <a:rPr lang="en-US" altLang="zh-CN" dirty="0"/>
                  <a:t>common</a:t>
                </a:r>
                <a:r>
                  <a:rPr lang="zh-CN" altLang="en-US" dirty="0"/>
                  <a:t> </a:t>
                </a:r>
                <a:r>
                  <a:rPr lang="en-US" altLang="zh-CN" dirty="0"/>
                  <a:t>border</a:t>
                </a:r>
                <a:r>
                  <a:rPr lang="zh-CN" altLang="en-US" dirty="0"/>
                  <a:t> </a:t>
                </a:r>
                <a:r>
                  <a:rPr lang="en-US" altLang="zh-CN" dirty="0"/>
                  <a:t>land</a:t>
                </a:r>
                <a:r>
                  <a:rPr lang="zh-CN" altLang="en-US" dirty="0"/>
                  <a:t> </a:t>
                </a:r>
                <a:endParaRPr lang="en-US" altLang="zh-CN" dirty="0"/>
              </a:p>
              <a:p>
                <a:pPr lvl="1"/>
                <a:r>
                  <a:rPr lang="en-US" altLang="zh-CN" dirty="0"/>
                  <a:t>colony</a:t>
                </a:r>
                <a:r>
                  <a:rPr lang="zh-CN" altLang="en-US" dirty="0"/>
                  <a:t> </a:t>
                </a:r>
                <a:r>
                  <a:rPr lang="en-US" altLang="zh-CN" dirty="0"/>
                  <a:t>-&gt;</a:t>
                </a:r>
                <a:r>
                  <a:rPr lang="zh-CN" altLang="en-US" dirty="0"/>
                  <a:t> </a:t>
                </a:r>
                <a:r>
                  <a:rPr lang="en-US" altLang="zh-CN" dirty="0"/>
                  <a:t>once</a:t>
                </a:r>
                <a:r>
                  <a:rPr lang="zh-CN" altLang="en-US" dirty="0"/>
                  <a:t> </a:t>
                </a:r>
                <a:r>
                  <a:rPr lang="en-US" altLang="zh-CN" dirty="0"/>
                  <a:t>a</a:t>
                </a:r>
                <a:r>
                  <a:rPr lang="zh-CN" altLang="en-US" dirty="0"/>
                  <a:t> </a:t>
                </a:r>
                <a:r>
                  <a:rPr lang="en-US" altLang="zh-CN" dirty="0"/>
                  <a:t>colony</a:t>
                </a:r>
                <a:r>
                  <a:rPr lang="zh-CN" altLang="en-US" dirty="0"/>
                  <a:t> </a:t>
                </a:r>
                <a:r>
                  <a:rPr lang="en-US" altLang="zh-CN" dirty="0"/>
                  <a:t>relationship</a:t>
                </a:r>
                <a:r>
                  <a:rPr lang="zh-CN" altLang="en-US" dirty="0"/>
                  <a:t> </a:t>
                </a:r>
                <a:r>
                  <a:rPr lang="en-US" altLang="zh-CN" dirty="0"/>
                  <a:t>between</a:t>
                </a:r>
                <a:r>
                  <a:rPr lang="zh-CN" altLang="en-US" dirty="0"/>
                  <a:t> </a:t>
                </a:r>
                <a:r>
                  <a:rPr lang="en-US" altLang="zh-CN" dirty="0" err="1"/>
                  <a:t>i</a:t>
                </a:r>
                <a:r>
                  <a:rPr lang="zh-CN" altLang="en-US" dirty="0"/>
                  <a:t> </a:t>
                </a:r>
                <a:r>
                  <a:rPr lang="en-US" altLang="zh-CN" dirty="0"/>
                  <a:t>and</a:t>
                </a:r>
                <a:r>
                  <a:rPr lang="zh-CN" altLang="en-US" dirty="0"/>
                  <a:t> </a:t>
                </a:r>
                <a:r>
                  <a:rPr lang="en-US" altLang="zh-CN" dirty="0"/>
                  <a:t>j</a:t>
                </a:r>
                <a:r>
                  <a:rPr lang="zh-CN" altLang="en-US" dirty="0"/>
                  <a:t> </a:t>
                </a:r>
                <a:endParaRPr lang="en-US" altLang="zh-CN" dirty="0"/>
              </a:p>
              <a:p>
                <a:pPr lvl="1"/>
                <a:r>
                  <a:rPr lang="en-US" altLang="zh-CN" dirty="0" err="1"/>
                  <a:t>comcol</a:t>
                </a:r>
                <a:r>
                  <a:rPr lang="zh-CN" altLang="en-US" dirty="0"/>
                  <a:t> </a:t>
                </a:r>
                <a:r>
                  <a:rPr lang="en-US" altLang="zh-CN" dirty="0"/>
                  <a:t>-&gt;</a:t>
                </a:r>
                <a:r>
                  <a:rPr lang="zh-CN" altLang="en-US" dirty="0"/>
                  <a:t> </a:t>
                </a:r>
                <a:r>
                  <a:rPr lang="en-US" altLang="zh-CN" dirty="0"/>
                  <a:t>colonized</a:t>
                </a:r>
                <a:r>
                  <a:rPr lang="zh-CN" altLang="en-US" dirty="0"/>
                  <a:t> </a:t>
                </a:r>
                <a:r>
                  <a:rPr lang="en-US" altLang="zh-CN" dirty="0"/>
                  <a:t>by</a:t>
                </a:r>
                <a:r>
                  <a:rPr lang="zh-CN" altLang="en-US" dirty="0"/>
                  <a:t> </a:t>
                </a:r>
                <a:r>
                  <a:rPr lang="en-US" altLang="zh-CN" dirty="0"/>
                  <a:t>the</a:t>
                </a:r>
                <a:r>
                  <a:rPr lang="zh-CN" altLang="en-US" dirty="0"/>
                  <a:t> </a:t>
                </a:r>
                <a:r>
                  <a:rPr lang="en-US" altLang="zh-CN" dirty="0"/>
                  <a:t>same</a:t>
                </a:r>
                <a:r>
                  <a:rPr lang="zh-CN" altLang="en-US" dirty="0"/>
                  <a:t> </a:t>
                </a:r>
                <a:r>
                  <a:rPr lang="en-US" altLang="zh-CN" dirty="0"/>
                  <a:t>power</a:t>
                </a:r>
                <a:r>
                  <a:rPr lang="zh-CN" altLang="en-US" dirty="0"/>
                  <a:t> </a:t>
                </a:r>
                <a:r>
                  <a:rPr lang="en-US" altLang="zh-CN" dirty="0" err="1"/>
                  <a:t>i</a:t>
                </a:r>
                <a:r>
                  <a:rPr lang="zh-CN" altLang="en-US" dirty="0"/>
                  <a:t> </a:t>
                </a:r>
                <a:r>
                  <a:rPr lang="en-US" altLang="zh-CN" dirty="0"/>
                  <a:t>and</a:t>
                </a:r>
                <a:r>
                  <a:rPr lang="zh-CN" altLang="en-US" dirty="0"/>
                  <a:t> </a:t>
                </a:r>
                <a:r>
                  <a:rPr lang="en-US" altLang="zh-CN" dirty="0"/>
                  <a:t>j</a:t>
                </a:r>
              </a:p>
              <a:p>
                <a:pPr lvl="1"/>
                <a:r>
                  <a:rPr lang="en-US" altLang="zh-CN" dirty="0" err="1"/>
                  <a:t>comlang_off</a:t>
                </a:r>
                <a:r>
                  <a:rPr lang="zh-CN" altLang="en-US" dirty="0"/>
                  <a:t> </a:t>
                </a:r>
                <a:r>
                  <a:rPr lang="en-US" altLang="zh-CN" dirty="0"/>
                  <a:t>-&gt;</a:t>
                </a:r>
                <a:r>
                  <a:rPr lang="zh-CN" altLang="en-US" dirty="0"/>
                  <a:t> </a:t>
                </a:r>
                <a:r>
                  <a:rPr lang="en-US" altLang="zh-CN" dirty="0"/>
                  <a:t>share</a:t>
                </a:r>
                <a:r>
                  <a:rPr lang="zh-CN" altLang="en-US" dirty="0"/>
                  <a:t> </a:t>
                </a:r>
                <a:r>
                  <a:rPr lang="en-US" altLang="zh-CN" dirty="0"/>
                  <a:t>a</a:t>
                </a:r>
                <a:r>
                  <a:rPr lang="zh-CN" altLang="en-US" dirty="0"/>
                  <a:t> </a:t>
                </a:r>
                <a:r>
                  <a:rPr lang="en-US" altLang="zh-CN" dirty="0"/>
                  <a:t>common</a:t>
                </a:r>
                <a:r>
                  <a:rPr lang="zh-CN" altLang="en-US" dirty="0"/>
                  <a:t> </a:t>
                </a:r>
                <a:r>
                  <a:rPr lang="en-US" altLang="zh-CN" dirty="0"/>
                  <a:t>official</a:t>
                </a:r>
                <a:r>
                  <a:rPr lang="zh-CN" altLang="en-US" dirty="0"/>
                  <a:t> </a:t>
                </a:r>
                <a:r>
                  <a:rPr lang="en-US" altLang="zh-CN" dirty="0"/>
                  <a:t>language</a:t>
                </a:r>
                <a:r>
                  <a:rPr lang="zh-CN" altLang="en-US" dirty="0"/>
                  <a:t> </a:t>
                </a:r>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C56729FF-8059-394F-A916-37B8AB3BD01F}"/>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154841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13B1-9C2E-8647-A811-A5B71EC0FD6E}"/>
              </a:ext>
            </a:extLst>
          </p:cNvPr>
          <p:cNvSpPr>
            <a:spLocks noGrp="1"/>
          </p:cNvSpPr>
          <p:nvPr>
            <p:ph type="title"/>
          </p:nvPr>
        </p:nvSpPr>
        <p:spPr/>
        <p:txBody>
          <a:bodyPr/>
          <a:lstStyle/>
          <a:p>
            <a:r>
              <a:rPr lang="en-US" dirty="0"/>
              <a:t>Es</a:t>
            </a:r>
            <a:r>
              <a:rPr lang="en-US" altLang="zh-CN" dirty="0"/>
              <a:t>timating</a:t>
            </a:r>
            <a:r>
              <a:rPr lang="zh-CN" altLang="en-US" dirty="0"/>
              <a:t> </a:t>
            </a:r>
            <a:r>
              <a:rPr lang="en-US" altLang="zh-CN" dirty="0"/>
              <a:t>Gravity</a:t>
            </a:r>
            <a:r>
              <a:rPr lang="zh-CN" altLang="en-US" dirty="0"/>
              <a:t> </a:t>
            </a:r>
            <a:r>
              <a:rPr lang="en-US" altLang="zh-CN" dirty="0"/>
              <a:t>Equation</a:t>
            </a:r>
            <a:endParaRPr lang="en-US" dirty="0"/>
          </a:p>
        </p:txBody>
      </p:sp>
      <p:sp>
        <p:nvSpPr>
          <p:cNvPr id="3" name="Content Placeholder 2">
            <a:extLst>
              <a:ext uri="{FF2B5EF4-FFF2-40B4-BE49-F238E27FC236}">
                <a16:creationId xmlns:a16="http://schemas.microsoft.com/office/drawing/2014/main" id="{19ED3B3C-058F-DF4F-BB1B-B5F25B416041}"/>
              </a:ext>
            </a:extLst>
          </p:cNvPr>
          <p:cNvSpPr>
            <a:spLocks noGrp="1"/>
          </p:cNvSpPr>
          <p:nvPr>
            <p:ph idx="1"/>
          </p:nvPr>
        </p:nvSpPr>
        <p:spPr/>
        <p:txBody>
          <a:bodyPr>
            <a:normAutofit lnSpcReduction="10000"/>
          </a:bodyPr>
          <a:lstStyle/>
          <a:p>
            <a:r>
              <a:rPr lang="en-US" altLang="zh-CN" dirty="0"/>
              <a:t>Standard</a:t>
            </a:r>
            <a:r>
              <a:rPr lang="zh-CN" altLang="en-US" dirty="0"/>
              <a:t> </a:t>
            </a:r>
            <a:r>
              <a:rPr lang="en-US" altLang="zh-CN" dirty="0"/>
              <a:t>OLS</a:t>
            </a:r>
            <a:r>
              <a:rPr lang="zh-CN" altLang="en-US" dirty="0"/>
              <a:t> </a:t>
            </a:r>
            <a:r>
              <a:rPr lang="en-US" altLang="zh-CN" dirty="0"/>
              <a:t>assumptions</a:t>
            </a:r>
          </a:p>
          <a:p>
            <a:pPr lvl="1"/>
            <a:r>
              <a:rPr lang="en-US" altLang="zh-CN" dirty="0"/>
              <a:t>reg</a:t>
            </a:r>
            <a:r>
              <a:rPr lang="zh-CN" altLang="en-US" dirty="0"/>
              <a:t> </a:t>
            </a:r>
            <a:r>
              <a:rPr lang="en-US" altLang="zh-CN" dirty="0" err="1"/>
              <a:t>ln_trade</a:t>
            </a:r>
            <a:r>
              <a:rPr lang="zh-CN" altLang="en-US" dirty="0"/>
              <a:t> </a:t>
            </a:r>
            <a:r>
              <a:rPr lang="en-US" altLang="zh-CN" dirty="0" err="1"/>
              <a:t>ln_gdp_exp</a:t>
            </a:r>
            <a:r>
              <a:rPr lang="zh-CN" altLang="en-US" dirty="0"/>
              <a:t> </a:t>
            </a:r>
            <a:r>
              <a:rPr lang="en-US" altLang="zh-CN" dirty="0" err="1"/>
              <a:t>ln_gdp_imp</a:t>
            </a:r>
            <a:r>
              <a:rPr lang="zh-CN" altLang="en-US" dirty="0"/>
              <a:t> </a:t>
            </a:r>
            <a:r>
              <a:rPr lang="en-US" altLang="zh-CN" dirty="0" err="1"/>
              <a:t>ln_distance</a:t>
            </a:r>
            <a:r>
              <a:rPr lang="zh-CN" altLang="en-US" dirty="0"/>
              <a:t> </a:t>
            </a:r>
            <a:r>
              <a:rPr lang="en-US" altLang="zh-CN" dirty="0"/>
              <a:t>contig</a:t>
            </a:r>
            <a:r>
              <a:rPr lang="zh-CN" altLang="en-US" dirty="0"/>
              <a:t> </a:t>
            </a:r>
            <a:r>
              <a:rPr lang="en-US" altLang="zh-CN" dirty="0" err="1"/>
              <a:t>comlan_off</a:t>
            </a:r>
            <a:r>
              <a:rPr lang="zh-CN" altLang="en-US" dirty="0"/>
              <a:t> </a:t>
            </a:r>
            <a:r>
              <a:rPr lang="en-US" altLang="zh-CN" dirty="0"/>
              <a:t>colony</a:t>
            </a:r>
            <a:r>
              <a:rPr lang="zh-CN" altLang="en-US" dirty="0"/>
              <a:t> </a:t>
            </a:r>
            <a:r>
              <a:rPr lang="en-US" altLang="zh-CN" dirty="0" err="1"/>
              <a:t>comcol</a:t>
            </a:r>
            <a:r>
              <a:rPr lang="zh-CN" altLang="en-US" dirty="0"/>
              <a:t> </a:t>
            </a:r>
            <a:r>
              <a:rPr lang="en-US" altLang="zh-CN" dirty="0"/>
              <a:t>if</a:t>
            </a:r>
            <a:r>
              <a:rPr lang="zh-CN" altLang="en-US" dirty="0"/>
              <a:t> </a:t>
            </a:r>
            <a:r>
              <a:rPr lang="en-US" altLang="zh-CN" dirty="0"/>
              <a:t>sector</a:t>
            </a:r>
            <a:r>
              <a:rPr lang="zh-CN" altLang="en-US" dirty="0"/>
              <a:t> </a:t>
            </a:r>
            <a:r>
              <a:rPr lang="en-US" altLang="zh-CN" dirty="0"/>
              <a:t>==</a:t>
            </a:r>
            <a:r>
              <a:rPr lang="zh-CN" altLang="en-US" dirty="0"/>
              <a:t> </a:t>
            </a:r>
            <a:r>
              <a:rPr lang="en-US" altLang="zh-CN" dirty="0"/>
              <a:t>“SER”,</a:t>
            </a:r>
            <a:r>
              <a:rPr lang="zh-CN" altLang="en-US" dirty="0"/>
              <a:t> </a:t>
            </a:r>
            <a:r>
              <a:rPr lang="en-US" altLang="zh-CN" dirty="0"/>
              <a:t>robust</a:t>
            </a:r>
            <a:r>
              <a:rPr lang="zh-CN" altLang="en-US" dirty="0"/>
              <a:t> </a:t>
            </a:r>
            <a:r>
              <a:rPr lang="en-US" altLang="zh-CN" dirty="0"/>
              <a:t>cluster(</a:t>
            </a:r>
            <a:r>
              <a:rPr lang="en-US" altLang="zh-CN" dirty="0" err="1"/>
              <a:t>dist</a:t>
            </a:r>
            <a:r>
              <a:rPr lang="en-US" altLang="zh-CN" dirty="0"/>
              <a:t>)</a:t>
            </a:r>
          </a:p>
          <a:p>
            <a:endParaRPr lang="en-US" dirty="0"/>
          </a:p>
          <a:p>
            <a:r>
              <a:rPr lang="en-US" dirty="0"/>
              <a:t>we need to look more closely at the estimated coefficients and their corresponding t-tests </a:t>
            </a:r>
          </a:p>
          <a:p>
            <a:pPr lvl="1"/>
            <a:r>
              <a:rPr lang="en-US" dirty="0"/>
              <a:t>importer and exporter GDP are both positively associated with trade</a:t>
            </a:r>
          </a:p>
          <a:p>
            <a:pPr lvl="1"/>
            <a:r>
              <a:rPr lang="en-US" dirty="0"/>
              <a:t>The coefficient on distance</a:t>
            </a:r>
            <a:r>
              <a:rPr lang="zh-CN" altLang="en-US" dirty="0"/>
              <a:t> </a:t>
            </a:r>
            <a:r>
              <a:rPr lang="en-US" dirty="0"/>
              <a:t>is negative and 1% statistically significant</a:t>
            </a:r>
          </a:p>
          <a:p>
            <a:pPr lvl="1"/>
            <a:r>
              <a:rPr lang="en-US" dirty="0"/>
              <a:t>Of the remaining geographical and historical variables, all except the common colonizer dummy have the expected positively signed coefficient and are statistically significant at the 5% level or better. </a:t>
            </a:r>
          </a:p>
          <a:p>
            <a:pPr lvl="1"/>
            <a:endParaRPr lang="en-US" dirty="0"/>
          </a:p>
          <a:p>
            <a:pPr lvl="1"/>
            <a:endParaRPr lang="en-US" dirty="0"/>
          </a:p>
        </p:txBody>
      </p:sp>
    </p:spTree>
    <p:extLst>
      <p:ext uri="{BB962C8B-B14F-4D97-AF65-F5344CB8AC3E}">
        <p14:creationId xmlns:p14="http://schemas.microsoft.com/office/powerpoint/2010/main" val="103287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63ABA-ABBF-3242-A75F-EDE4EFED9DE7}"/>
              </a:ext>
            </a:extLst>
          </p:cNvPr>
          <p:cNvSpPr>
            <a:spLocks noGrp="1"/>
          </p:cNvSpPr>
          <p:nvPr>
            <p:ph type="title"/>
          </p:nvPr>
        </p:nvSpPr>
        <p:spPr/>
        <p:txBody>
          <a:bodyPr/>
          <a:lstStyle/>
          <a:p>
            <a:r>
              <a:rPr lang="en-US" altLang="zh-CN" dirty="0"/>
              <a:t>Tests</a:t>
            </a:r>
            <a:endParaRPr lang="en-US" dirty="0"/>
          </a:p>
        </p:txBody>
      </p:sp>
      <p:sp>
        <p:nvSpPr>
          <p:cNvPr id="3" name="Content Placeholder 2">
            <a:extLst>
              <a:ext uri="{FF2B5EF4-FFF2-40B4-BE49-F238E27FC236}">
                <a16:creationId xmlns:a16="http://schemas.microsoft.com/office/drawing/2014/main" id="{D75283F9-199E-B94B-BBF9-EAD0E9656714}"/>
              </a:ext>
            </a:extLst>
          </p:cNvPr>
          <p:cNvSpPr>
            <a:spLocks noGrp="1"/>
          </p:cNvSpPr>
          <p:nvPr>
            <p:ph idx="1"/>
          </p:nvPr>
        </p:nvSpPr>
        <p:spPr/>
        <p:txBody>
          <a:bodyPr>
            <a:normAutofit/>
          </a:bodyPr>
          <a:lstStyle/>
          <a:p>
            <a:r>
              <a:rPr lang="en-US" b="0" dirty="0">
                <a:solidFill>
                  <a:srgbClr val="000000"/>
                </a:solidFill>
                <a:effectLst/>
                <a:latin typeface="Calibri" panose="020F0502020204030204" pitchFamily="34" charset="0"/>
              </a:rPr>
              <a:t>GDP coefficients in the goods trade literature are frequently found to be close to unity—and some theories suggest they should be exactly unity—so we can test whether that is in fact the case in our services data. </a:t>
            </a:r>
          </a:p>
          <a:p>
            <a:pPr lvl="1"/>
            <a:r>
              <a:rPr lang="en-US" dirty="0">
                <a:solidFill>
                  <a:srgbClr val="000000"/>
                </a:solidFill>
                <a:latin typeface="Calibri" panose="020F0502020204030204" pitchFamily="34" charset="0"/>
              </a:rPr>
              <a:t>test (</a:t>
            </a:r>
            <a:r>
              <a:rPr lang="en-US" dirty="0" err="1">
                <a:solidFill>
                  <a:srgbClr val="000000"/>
                </a:solidFill>
                <a:latin typeface="Calibri" panose="020F0502020204030204" pitchFamily="34" charset="0"/>
              </a:rPr>
              <a:t>ln_gdp_exp</a:t>
            </a:r>
            <a:r>
              <a:rPr lang="en-US" dirty="0">
                <a:solidFill>
                  <a:srgbClr val="000000"/>
                </a:solidFill>
                <a:latin typeface="Calibri" panose="020F0502020204030204" pitchFamily="34" charset="0"/>
              </a:rPr>
              <a:t> = </a:t>
            </a:r>
            <a:r>
              <a:rPr lang="en-US" dirty="0" err="1">
                <a:solidFill>
                  <a:srgbClr val="000000"/>
                </a:solidFill>
                <a:latin typeface="Calibri" panose="020F0502020204030204" pitchFamily="34" charset="0"/>
              </a:rPr>
              <a:t>ln_gdp_imp</a:t>
            </a:r>
            <a:r>
              <a:rPr lang="en-US" dirty="0">
                <a:solidFill>
                  <a:srgbClr val="000000"/>
                </a:solidFill>
                <a:latin typeface="Calibri" panose="020F0502020204030204" pitchFamily="34" charset="0"/>
              </a:rPr>
              <a:t> = 1)</a:t>
            </a:r>
          </a:p>
          <a:p>
            <a:r>
              <a:rPr lang="en-US" b="0" dirty="0">
                <a:solidFill>
                  <a:srgbClr val="000000"/>
                </a:solidFill>
                <a:effectLst/>
                <a:latin typeface="Calibri" panose="020F0502020204030204" pitchFamily="34" charset="0"/>
              </a:rPr>
              <a:t>Using the same approach, we can test the compound hypothesis that historical and cultural links do not matter for trade in services</a:t>
            </a:r>
          </a:p>
          <a:p>
            <a:pPr lvl="1"/>
            <a:r>
              <a:rPr lang="en-US" dirty="0">
                <a:solidFill>
                  <a:srgbClr val="000000"/>
                </a:solidFill>
                <a:latin typeface="Calibri" panose="020F0502020204030204" pitchFamily="34" charset="0"/>
              </a:rPr>
              <a:t>test</a:t>
            </a:r>
            <a:r>
              <a:rPr lang="en-US" sz="2000" dirty="0">
                <a:solidFill>
                  <a:srgbClr val="000000"/>
                </a:solidFill>
                <a:latin typeface="Calibri" panose="020F0502020204030204" pitchFamily="34" charset="0"/>
              </a:rPr>
              <a:t> (contig = </a:t>
            </a:r>
            <a:r>
              <a:rPr lang="en-US" sz="2000" dirty="0" err="1">
                <a:solidFill>
                  <a:srgbClr val="000000"/>
                </a:solidFill>
                <a:latin typeface="Calibri" panose="020F0502020204030204" pitchFamily="34" charset="0"/>
              </a:rPr>
              <a:t>comlang_off</a:t>
            </a:r>
            <a:r>
              <a:rPr lang="en-US" sz="2000" dirty="0">
                <a:solidFill>
                  <a:srgbClr val="000000"/>
                </a:solidFill>
                <a:latin typeface="Calibri" panose="020F0502020204030204" pitchFamily="34" charset="0"/>
              </a:rPr>
              <a:t> = colony = </a:t>
            </a:r>
            <a:r>
              <a:rPr lang="en-US" sz="2000" dirty="0" err="1">
                <a:solidFill>
                  <a:srgbClr val="000000"/>
                </a:solidFill>
                <a:latin typeface="Calibri" panose="020F0502020204030204" pitchFamily="34" charset="0"/>
              </a:rPr>
              <a:t>comcol</a:t>
            </a:r>
            <a:r>
              <a:rPr lang="en-US" sz="2000" dirty="0">
                <a:solidFill>
                  <a:srgbClr val="000000"/>
                </a:solidFill>
                <a:latin typeface="Calibri" panose="020F0502020204030204" pitchFamily="34" charset="0"/>
              </a:rPr>
              <a:t> = 0 )</a:t>
            </a:r>
          </a:p>
        </p:txBody>
      </p:sp>
    </p:spTree>
    <p:extLst>
      <p:ext uri="{BB962C8B-B14F-4D97-AF65-F5344CB8AC3E}">
        <p14:creationId xmlns:p14="http://schemas.microsoft.com/office/powerpoint/2010/main" val="349339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41ABD-F696-8D2E-A458-5C82889DDA3D}"/>
              </a:ext>
            </a:extLst>
          </p:cNvPr>
          <p:cNvSpPr>
            <a:spLocks noGrp="1"/>
          </p:cNvSpPr>
          <p:nvPr>
            <p:ph type="title"/>
          </p:nvPr>
        </p:nvSpPr>
        <p:spPr/>
        <p:txBody>
          <a:bodyPr/>
          <a:lstStyle/>
          <a:p>
            <a:r>
              <a:rPr lang="en-US" dirty="0"/>
              <a:t>Fixed effect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BF25CF-014F-616B-73F3-8EB3289B122B}"/>
                  </a:ext>
                </a:extLst>
              </p:cNvPr>
              <p:cNvSpPr>
                <a:spLocks noGrp="1"/>
              </p:cNvSpPr>
              <p:nvPr>
                <p:ph idx="1"/>
              </p:nvPr>
            </p:nvSpPr>
            <p:spPr/>
            <p:txBody>
              <a:bodyPr>
                <a:normAutofit fontScale="92500"/>
              </a:bodyPr>
              <a:lstStyle/>
              <a:p>
                <a:r>
                  <a:rPr lang="en-US" sz="3000" dirty="0"/>
                  <a:t>Recall the structure Gravity equation </a:t>
                </a:r>
              </a:p>
              <a:p>
                <a:pPr lvl="1"/>
                <a14:m>
                  <m:oMath xmlns:m="http://schemas.openxmlformats.org/officeDocument/2006/math">
                    <m:func>
                      <m:funcPr>
                        <m:ctrlPr>
                          <a:rPr lang="zh-CN" altLang="en-US" sz="2600" b="0" i="1" smtClean="0">
                            <a:latin typeface="Cambria Math" panose="02040503050406030204" pitchFamily="18" charset="0"/>
                          </a:rPr>
                        </m:ctrlPr>
                      </m:funcPr>
                      <m:fName>
                        <m:r>
                          <m:rPr>
                            <m:sty m:val="p"/>
                          </m:rPr>
                          <a:rPr lang="en-US" altLang="zh-CN" sz="2600" b="0" i="0" smtClean="0">
                            <a:latin typeface="Cambria Math" panose="02040503050406030204" pitchFamily="18" charset="0"/>
                          </a:rPr>
                          <m:t>log</m:t>
                        </m:r>
                      </m:fName>
                      <m:e>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𝑋</m:t>
                            </m:r>
                          </m:e>
                          <m:sub>
                            <m:r>
                              <a:rPr lang="en-US" altLang="zh-CN" sz="2600" b="0" i="1" smtClean="0">
                                <a:latin typeface="Cambria Math" panose="02040503050406030204" pitchFamily="18" charset="0"/>
                              </a:rPr>
                              <m:t>𝑖𝑗</m:t>
                            </m:r>
                          </m:sub>
                          <m:sup>
                            <m:r>
                              <a:rPr lang="en-US" altLang="zh-CN" sz="2600" b="0" i="1" smtClean="0">
                                <a:latin typeface="Cambria Math" panose="02040503050406030204" pitchFamily="18" charset="0"/>
                              </a:rPr>
                              <m:t>𝑘</m:t>
                            </m:r>
                          </m:sup>
                        </m:sSubSup>
                      </m:e>
                    </m:func>
                    <m:r>
                      <a:rPr lang="en-US" altLang="zh-CN" sz="2600" b="0" i="1" smtClean="0">
                        <a:latin typeface="Cambria Math" panose="02040503050406030204" pitchFamily="18" charset="0"/>
                      </a:rPr>
                      <m:t>=</m:t>
                    </m:r>
                    <m:func>
                      <m:funcPr>
                        <m:ctrlPr>
                          <a:rPr lang="zh-CN" altLang="en-US" sz="2600" b="0" i="1" smtClean="0">
                            <a:latin typeface="Cambria Math" panose="02040503050406030204" pitchFamily="18" charset="0"/>
                          </a:rPr>
                        </m:ctrlPr>
                      </m:funcPr>
                      <m:fName>
                        <m:r>
                          <m:rPr>
                            <m:sty m:val="p"/>
                          </m:rPr>
                          <a:rPr lang="en-US" altLang="zh-CN" sz="2600" b="0" i="0" smtClean="0">
                            <a:latin typeface="Cambria Math" panose="02040503050406030204" pitchFamily="18" charset="0"/>
                          </a:rPr>
                          <m:t>log</m:t>
                        </m:r>
                      </m:fName>
                      <m:e>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𝑌</m:t>
                            </m:r>
                          </m:e>
                          <m:sub>
                            <m:r>
                              <a:rPr lang="en-US" altLang="zh-CN" sz="2600" b="0" i="1" smtClean="0">
                                <a:latin typeface="Cambria Math" panose="02040503050406030204" pitchFamily="18" charset="0"/>
                              </a:rPr>
                              <m:t>𝑖</m:t>
                            </m:r>
                          </m:sub>
                          <m:sup>
                            <m:r>
                              <a:rPr lang="en-US" altLang="zh-CN" sz="2600" b="0" i="1" smtClean="0">
                                <a:latin typeface="Cambria Math" panose="02040503050406030204" pitchFamily="18" charset="0"/>
                              </a:rPr>
                              <m:t>𝑘</m:t>
                            </m:r>
                          </m:sup>
                        </m:sSubSup>
                      </m:e>
                    </m:func>
                    <m:r>
                      <a:rPr lang="en-US" altLang="zh-CN" sz="2600" b="0" i="1" smtClean="0">
                        <a:latin typeface="Cambria Math" panose="02040503050406030204" pitchFamily="18" charset="0"/>
                      </a:rPr>
                      <m:t>+</m:t>
                    </m:r>
                    <m:func>
                      <m:funcPr>
                        <m:ctrlPr>
                          <a:rPr lang="zh-CN" altLang="en-US" sz="2600" b="0" i="1" smtClean="0">
                            <a:latin typeface="Cambria Math" panose="02040503050406030204" pitchFamily="18" charset="0"/>
                          </a:rPr>
                        </m:ctrlPr>
                      </m:funcPr>
                      <m:fName>
                        <m:r>
                          <m:rPr>
                            <m:sty m:val="p"/>
                          </m:rPr>
                          <a:rPr lang="en-US" altLang="zh-CN" sz="2600" b="0" i="0" smtClean="0">
                            <a:latin typeface="Cambria Math" panose="02040503050406030204" pitchFamily="18" charset="0"/>
                          </a:rPr>
                          <m:t>log</m:t>
                        </m:r>
                      </m:fName>
                      <m:e>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𝐸</m:t>
                            </m:r>
                          </m:e>
                          <m:sub>
                            <m:r>
                              <a:rPr lang="en-US" altLang="zh-CN" sz="2600" b="0" i="1" smtClean="0">
                                <a:latin typeface="Cambria Math" panose="02040503050406030204" pitchFamily="18" charset="0"/>
                              </a:rPr>
                              <m:t>𝑗</m:t>
                            </m:r>
                          </m:sub>
                          <m:sup>
                            <m:r>
                              <a:rPr lang="en-US" altLang="zh-CN" sz="2600" b="0" i="1" smtClean="0">
                                <a:latin typeface="Cambria Math" panose="02040503050406030204" pitchFamily="18" charset="0"/>
                              </a:rPr>
                              <m:t>𝑘</m:t>
                            </m:r>
                          </m:sup>
                        </m:sSubSup>
                      </m:e>
                    </m:func>
                    <m:r>
                      <a:rPr lang="en-US" altLang="zh-CN" sz="2600" i="1">
                        <a:latin typeface="Cambria Math" panose="02040503050406030204" pitchFamily="18" charset="0"/>
                      </a:rPr>
                      <m:t>−</m:t>
                    </m:r>
                    <m:func>
                      <m:funcPr>
                        <m:ctrlPr>
                          <a:rPr lang="zh-CN" altLang="en-US" sz="2600" i="1">
                            <a:latin typeface="Cambria Math" panose="02040503050406030204" pitchFamily="18" charset="0"/>
                          </a:rPr>
                        </m:ctrlPr>
                      </m:funcPr>
                      <m:fName>
                        <m:r>
                          <m:rPr>
                            <m:sty m:val="p"/>
                          </m:rPr>
                          <a:rPr lang="en-US" altLang="zh-CN" sz="2600">
                            <a:latin typeface="Cambria Math" panose="02040503050406030204" pitchFamily="18" charset="0"/>
                          </a:rPr>
                          <m:t>log</m:t>
                        </m:r>
                      </m:fName>
                      <m:e>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𝑌</m:t>
                            </m:r>
                          </m:e>
                          <m:sup>
                            <m:r>
                              <a:rPr lang="en-US" altLang="zh-CN" sz="2600" i="1">
                                <a:latin typeface="Cambria Math" panose="02040503050406030204" pitchFamily="18" charset="0"/>
                              </a:rPr>
                              <m:t>𝑘</m:t>
                            </m:r>
                          </m:sup>
                        </m:sSup>
                      </m:e>
                    </m:func>
                    <m:r>
                      <a:rPr lang="en-US" altLang="zh-CN" sz="2600" b="0" i="1" smtClean="0">
                        <a:latin typeface="Cambria Math" panose="02040503050406030204" pitchFamily="18" charset="0"/>
                      </a:rPr>
                      <m:t>+</m:t>
                    </m:r>
                    <m:d>
                      <m:dPr>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1−</m:t>
                        </m:r>
                        <m:sSub>
                          <m:sSubPr>
                            <m:ctrlPr>
                              <a:rPr lang="en-US" altLang="zh-CN" sz="2600" b="0" i="1" smtClean="0">
                                <a:latin typeface="Cambria Math" panose="02040503050406030204" pitchFamily="18" charset="0"/>
                              </a:rPr>
                            </m:ctrlPr>
                          </m:sSubPr>
                          <m:e>
                            <m:r>
                              <a:rPr lang="en-US" altLang="zh-CN" sz="2600" b="0" i="1" smtClean="0">
                                <a:latin typeface="Cambria Math" panose="02040503050406030204" pitchFamily="18" charset="0"/>
                              </a:rPr>
                              <m:t>𝜎</m:t>
                            </m:r>
                          </m:e>
                          <m:sub>
                            <m:r>
                              <a:rPr lang="en-US" altLang="zh-CN" sz="2600" b="0" i="1" smtClean="0">
                                <a:latin typeface="Cambria Math" panose="02040503050406030204" pitchFamily="18" charset="0"/>
                              </a:rPr>
                              <m:t>𝑘</m:t>
                            </m:r>
                          </m:sub>
                        </m:sSub>
                      </m:e>
                    </m:d>
                    <m:d>
                      <m:dPr>
                        <m:begChr m:val="["/>
                        <m:endChr m:val="]"/>
                        <m:ctrlPr>
                          <a:rPr lang="en-US" altLang="zh-CN" sz="2600" b="0" i="1" smtClean="0">
                            <a:latin typeface="Cambria Math" panose="02040503050406030204" pitchFamily="18" charset="0"/>
                          </a:rPr>
                        </m:ctrlPr>
                      </m:dPr>
                      <m:e>
                        <m:func>
                          <m:funcPr>
                            <m:ctrlPr>
                              <a:rPr lang="zh-CN" altLang="en-US" sz="2600" b="0" i="1" smtClean="0">
                                <a:latin typeface="Cambria Math" panose="02040503050406030204" pitchFamily="18" charset="0"/>
                              </a:rPr>
                            </m:ctrlPr>
                          </m:funcPr>
                          <m:fName>
                            <m:r>
                              <m:rPr>
                                <m:sty m:val="p"/>
                              </m:rPr>
                              <a:rPr lang="en-US" altLang="zh-CN" sz="2600" b="0" i="0" smtClean="0">
                                <a:latin typeface="Cambria Math" panose="02040503050406030204" pitchFamily="18" charset="0"/>
                              </a:rPr>
                              <m:t>log</m:t>
                            </m:r>
                          </m:fName>
                          <m:e>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𝜏</m:t>
                                </m:r>
                              </m:e>
                              <m:sub>
                                <m:r>
                                  <a:rPr lang="en-US" altLang="zh-CN" sz="2600" b="0" i="1" smtClean="0">
                                    <a:latin typeface="Cambria Math" panose="02040503050406030204" pitchFamily="18" charset="0"/>
                                  </a:rPr>
                                  <m:t>𝑖𝑗</m:t>
                                </m:r>
                              </m:sub>
                              <m:sup>
                                <m:r>
                                  <a:rPr lang="en-US" altLang="zh-CN" sz="2600" b="0" i="1" smtClean="0">
                                    <a:latin typeface="Cambria Math" panose="02040503050406030204" pitchFamily="18" charset="0"/>
                                  </a:rPr>
                                  <m:t>𝑘</m:t>
                                </m:r>
                              </m:sup>
                            </m:sSubSup>
                          </m:e>
                        </m:func>
                        <m:r>
                          <a:rPr lang="en-US" altLang="zh-CN" sz="2600" b="0" i="1" smtClean="0">
                            <a:latin typeface="Cambria Math" panose="02040503050406030204" pitchFamily="18" charset="0"/>
                          </a:rPr>
                          <m:t>−</m:t>
                        </m:r>
                        <m:func>
                          <m:funcPr>
                            <m:ctrlPr>
                              <a:rPr lang="zh-CN" altLang="en-US" sz="2600" b="0" i="1" smtClean="0">
                                <a:latin typeface="Cambria Math" panose="02040503050406030204" pitchFamily="18" charset="0"/>
                              </a:rPr>
                            </m:ctrlPr>
                          </m:funcPr>
                          <m:fName>
                            <m:r>
                              <m:rPr>
                                <m:sty m:val="p"/>
                              </m:rPr>
                              <a:rPr lang="en-US" altLang="zh-CN" sz="2600" b="0" i="0" smtClean="0">
                                <a:latin typeface="Cambria Math" panose="02040503050406030204" pitchFamily="18" charset="0"/>
                              </a:rPr>
                              <m:t>log</m:t>
                            </m:r>
                          </m:fName>
                          <m:e>
                            <m:sSubSup>
                              <m:sSubSupPr>
                                <m:ctrlPr>
                                  <a:rPr lang="en-US" altLang="zh-CN" sz="2600" b="0" i="1" smtClean="0">
                                    <a:latin typeface="Cambria Math" panose="02040503050406030204" pitchFamily="18" charset="0"/>
                                    <a:ea typeface="Cambria Math" panose="02040503050406030204" pitchFamily="18" charset="0"/>
                                  </a:rPr>
                                </m:ctrlPr>
                              </m:sSubSupPr>
                              <m:e>
                                <m:r>
                                  <m:rPr>
                                    <m:sty m:val="p"/>
                                  </m:rPr>
                                  <a:rPr lang="el-GR" altLang="zh-CN" sz="2600" b="0" i="1" smtClean="0">
                                    <a:latin typeface="Cambria Math" panose="02040503050406030204" pitchFamily="18" charset="0"/>
                                    <a:ea typeface="Cambria Math" panose="02040503050406030204" pitchFamily="18" charset="0"/>
                                  </a:rPr>
                                  <m:t>Π</m:t>
                                </m:r>
                              </m:e>
                              <m:sub>
                                <m:r>
                                  <a:rPr lang="en-US" altLang="zh-CN" sz="2600" b="0" i="1" smtClean="0">
                                    <a:latin typeface="Cambria Math" panose="02040503050406030204" pitchFamily="18" charset="0"/>
                                    <a:ea typeface="Cambria Math" panose="02040503050406030204" pitchFamily="18" charset="0"/>
                                  </a:rPr>
                                  <m:t>𝑖</m:t>
                                </m:r>
                              </m:sub>
                              <m:sup>
                                <m:r>
                                  <a:rPr lang="en-US" altLang="zh-CN" sz="2600" b="0" i="1" smtClean="0">
                                    <a:latin typeface="Cambria Math" panose="02040503050406030204" pitchFamily="18" charset="0"/>
                                    <a:ea typeface="Cambria Math" panose="02040503050406030204" pitchFamily="18" charset="0"/>
                                  </a:rPr>
                                  <m:t>𝑘</m:t>
                                </m:r>
                              </m:sup>
                            </m:sSubSup>
                          </m:e>
                        </m:func>
                        <m:r>
                          <a:rPr lang="en-US" altLang="zh-CN" sz="2600" b="0" i="1" smtClean="0">
                            <a:latin typeface="Cambria Math" panose="02040503050406030204" pitchFamily="18" charset="0"/>
                          </a:rPr>
                          <m:t>−</m:t>
                        </m:r>
                        <m:func>
                          <m:funcPr>
                            <m:ctrlPr>
                              <a:rPr lang="zh-CN" altLang="en-US" sz="2600" b="0" i="1" smtClean="0">
                                <a:latin typeface="Cambria Math" panose="02040503050406030204" pitchFamily="18" charset="0"/>
                              </a:rPr>
                            </m:ctrlPr>
                          </m:funcPr>
                          <m:fName>
                            <m:r>
                              <m:rPr>
                                <m:sty m:val="p"/>
                              </m:rPr>
                              <a:rPr lang="en-US" altLang="zh-CN" sz="2600" b="0" i="0" smtClean="0">
                                <a:latin typeface="Cambria Math" panose="02040503050406030204" pitchFamily="18" charset="0"/>
                              </a:rPr>
                              <m:t>log</m:t>
                            </m:r>
                          </m:fName>
                          <m:e>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𝑃</m:t>
                                </m:r>
                              </m:e>
                              <m:sub>
                                <m:r>
                                  <a:rPr lang="en-US" altLang="zh-CN" sz="2600" b="0" i="1" smtClean="0">
                                    <a:latin typeface="Cambria Math" panose="02040503050406030204" pitchFamily="18" charset="0"/>
                                  </a:rPr>
                                  <m:t>𝑗</m:t>
                                </m:r>
                              </m:sub>
                              <m:sup>
                                <m:r>
                                  <a:rPr lang="en-US" altLang="zh-CN" sz="2600" b="0" i="1" smtClean="0">
                                    <a:latin typeface="Cambria Math" panose="02040503050406030204" pitchFamily="18" charset="0"/>
                                  </a:rPr>
                                  <m:t>𝑘</m:t>
                                </m:r>
                              </m:sup>
                            </m:sSubSup>
                          </m:e>
                        </m:func>
                      </m:e>
                    </m:d>
                  </m:oMath>
                </a14:m>
                <a:endParaRPr lang="en-US" altLang="zh-CN" sz="2600" b="0" dirty="0"/>
              </a:p>
              <a:p>
                <a:pPr lvl="1"/>
                <a14:m>
                  <m:oMath xmlns:m="http://schemas.openxmlformats.org/officeDocument/2006/math">
                    <m:sSubSup>
                      <m:sSubSupPr>
                        <m:ctrlPr>
                          <a:rPr lang="en-US" altLang="zh-CN" sz="2600" b="0" i="1" smtClean="0">
                            <a:latin typeface="Cambria Math" panose="02040503050406030204" pitchFamily="18" charset="0"/>
                            <a:ea typeface="Cambria Math" panose="02040503050406030204" pitchFamily="18" charset="0"/>
                          </a:rPr>
                        </m:ctrlPr>
                      </m:sSubSupPr>
                      <m:e>
                        <m:r>
                          <m:rPr>
                            <m:sty m:val="p"/>
                          </m:rPr>
                          <a:rPr lang="el-GR" sz="2600" i="1" smtClean="0">
                            <a:latin typeface="Cambria Math" panose="02040503050406030204" pitchFamily="18" charset="0"/>
                            <a:ea typeface="Cambria Math" panose="02040503050406030204" pitchFamily="18" charset="0"/>
                          </a:rPr>
                          <m:t>Π</m:t>
                        </m:r>
                      </m:e>
                      <m:sub>
                        <m:r>
                          <a:rPr lang="en-US" altLang="zh-CN" sz="2600" b="0" i="1" smtClean="0">
                            <a:latin typeface="Cambria Math" panose="02040503050406030204" pitchFamily="18" charset="0"/>
                            <a:ea typeface="Cambria Math" panose="02040503050406030204" pitchFamily="18" charset="0"/>
                          </a:rPr>
                          <m:t>𝑖</m:t>
                        </m:r>
                      </m:sub>
                      <m:sup>
                        <m:r>
                          <a:rPr lang="en-US" altLang="zh-CN" sz="2600" b="0" i="1" smtClean="0">
                            <a:latin typeface="Cambria Math" panose="02040503050406030204" pitchFamily="18" charset="0"/>
                            <a:ea typeface="Cambria Math" panose="02040503050406030204" pitchFamily="18" charset="0"/>
                          </a:rPr>
                          <m:t>𝑘</m:t>
                        </m:r>
                      </m:sup>
                    </m:sSubSup>
                    <m:r>
                      <a:rPr lang="en-US" altLang="zh-CN" sz="2600" b="0" i="1" smtClean="0">
                        <a:latin typeface="Cambria Math" panose="02040503050406030204" pitchFamily="18" charset="0"/>
                        <a:ea typeface="Cambria Math" panose="02040503050406030204" pitchFamily="18" charset="0"/>
                      </a:rPr>
                      <m:t>=</m:t>
                    </m:r>
                    <m:nary>
                      <m:naryPr>
                        <m:chr m:val="∑"/>
                        <m:ctrlPr>
                          <a:rPr lang="en-US" altLang="zh-CN" sz="2600" b="0" i="1" smtClean="0">
                            <a:latin typeface="Cambria Math" panose="02040503050406030204" pitchFamily="18" charset="0"/>
                            <a:ea typeface="Cambria Math" panose="02040503050406030204" pitchFamily="18" charset="0"/>
                          </a:rPr>
                        </m:ctrlPr>
                      </m:naryPr>
                      <m:sub>
                        <m:r>
                          <m:rPr>
                            <m:brk m:alnAt="23"/>
                          </m:rPr>
                          <a:rPr lang="en-US" altLang="zh-CN" sz="2600" b="0" i="1" smtClean="0">
                            <a:latin typeface="Cambria Math" panose="02040503050406030204" pitchFamily="18" charset="0"/>
                            <a:ea typeface="Cambria Math" panose="02040503050406030204" pitchFamily="18" charset="0"/>
                          </a:rPr>
                          <m:t>𝑗</m:t>
                        </m:r>
                        <m:r>
                          <a:rPr lang="en-US" altLang="zh-CN" sz="2600" b="0" i="1" smtClean="0">
                            <a:latin typeface="Cambria Math" panose="02040503050406030204" pitchFamily="18" charset="0"/>
                            <a:ea typeface="Cambria Math" panose="02040503050406030204" pitchFamily="18" charset="0"/>
                          </a:rPr>
                          <m:t>=1</m:t>
                        </m:r>
                      </m:sub>
                      <m:sup>
                        <m:r>
                          <a:rPr lang="en-US" altLang="zh-CN" sz="2600" b="0" i="1" smtClean="0">
                            <a:latin typeface="Cambria Math" panose="02040503050406030204" pitchFamily="18" charset="0"/>
                            <a:ea typeface="Cambria Math" panose="02040503050406030204" pitchFamily="18" charset="0"/>
                          </a:rPr>
                          <m:t>𝐶</m:t>
                        </m:r>
                      </m:sup>
                      <m:e>
                        <m:sSup>
                          <m:sSupPr>
                            <m:ctrlPr>
                              <a:rPr lang="en-US" altLang="zh-CN" sz="2600" b="0" i="1" smtClean="0">
                                <a:latin typeface="Cambria Math" panose="02040503050406030204" pitchFamily="18" charset="0"/>
                                <a:ea typeface="Cambria Math" panose="02040503050406030204" pitchFamily="18" charset="0"/>
                              </a:rPr>
                            </m:ctrlPr>
                          </m:sSupPr>
                          <m:e>
                            <m:d>
                              <m:dPr>
                                <m:begChr m:val="{"/>
                                <m:endChr m:val="}"/>
                                <m:ctrlPr>
                                  <a:rPr lang="en-US" altLang="zh-CN" sz="2600" b="0" i="1" smtClean="0">
                                    <a:latin typeface="Cambria Math" panose="02040503050406030204" pitchFamily="18" charset="0"/>
                                    <a:ea typeface="Cambria Math" panose="02040503050406030204" pitchFamily="18" charset="0"/>
                                  </a:rPr>
                                </m:ctrlPr>
                              </m:dPr>
                              <m:e>
                                <m:f>
                                  <m:fPr>
                                    <m:ctrlPr>
                                      <a:rPr lang="en-US" altLang="zh-CN" sz="2600" b="0" i="1" smtClean="0">
                                        <a:latin typeface="Cambria Math" panose="02040503050406030204" pitchFamily="18" charset="0"/>
                                        <a:ea typeface="Cambria Math" panose="02040503050406030204" pitchFamily="18" charset="0"/>
                                      </a:rPr>
                                    </m:ctrlPr>
                                  </m:fPr>
                                  <m:num>
                                    <m:sSubSup>
                                      <m:sSubSupPr>
                                        <m:ctrlPr>
                                          <a:rPr lang="en-US" altLang="zh-CN" sz="2600" b="0" i="1" smtClean="0">
                                            <a:latin typeface="Cambria Math" panose="02040503050406030204" pitchFamily="18" charset="0"/>
                                            <a:ea typeface="Cambria Math" panose="02040503050406030204" pitchFamily="18" charset="0"/>
                                          </a:rPr>
                                        </m:ctrlPr>
                                      </m:sSubSupPr>
                                      <m:e>
                                        <m:r>
                                          <a:rPr lang="en-US" altLang="zh-CN" sz="2600" b="0" i="1" smtClean="0">
                                            <a:latin typeface="Cambria Math" panose="02040503050406030204" pitchFamily="18" charset="0"/>
                                            <a:ea typeface="Cambria Math" panose="02040503050406030204" pitchFamily="18" charset="0"/>
                                          </a:rPr>
                                          <m:t>𝜏</m:t>
                                        </m:r>
                                      </m:e>
                                      <m:sub>
                                        <m:r>
                                          <a:rPr lang="en-US" altLang="zh-CN" sz="2600" b="0" i="1" smtClean="0">
                                            <a:latin typeface="Cambria Math" panose="02040503050406030204" pitchFamily="18" charset="0"/>
                                            <a:ea typeface="Cambria Math" panose="02040503050406030204" pitchFamily="18" charset="0"/>
                                          </a:rPr>
                                          <m:t>𝑖𝑗</m:t>
                                        </m:r>
                                      </m:sub>
                                      <m:sup>
                                        <m:r>
                                          <a:rPr lang="en-US" altLang="zh-CN" sz="2600" b="0" i="1" smtClean="0">
                                            <a:latin typeface="Cambria Math" panose="02040503050406030204" pitchFamily="18" charset="0"/>
                                            <a:ea typeface="Cambria Math" panose="02040503050406030204" pitchFamily="18" charset="0"/>
                                          </a:rPr>
                                          <m:t>𝑘</m:t>
                                        </m:r>
                                      </m:sup>
                                    </m:sSubSup>
                                  </m:num>
                                  <m:den>
                                    <m:sSubSup>
                                      <m:sSubSupPr>
                                        <m:ctrlPr>
                                          <a:rPr lang="en-US" altLang="zh-CN" sz="2600" b="0" i="1" smtClean="0">
                                            <a:latin typeface="Cambria Math" panose="02040503050406030204" pitchFamily="18" charset="0"/>
                                            <a:ea typeface="Cambria Math" panose="02040503050406030204" pitchFamily="18" charset="0"/>
                                          </a:rPr>
                                        </m:ctrlPr>
                                      </m:sSubSupPr>
                                      <m:e>
                                        <m:r>
                                          <a:rPr lang="en-US" altLang="zh-CN" sz="2600" b="0" i="1" smtClean="0">
                                            <a:latin typeface="Cambria Math" panose="02040503050406030204" pitchFamily="18" charset="0"/>
                                            <a:ea typeface="Cambria Math" panose="02040503050406030204" pitchFamily="18" charset="0"/>
                                          </a:rPr>
                                          <m:t>𝑃</m:t>
                                        </m:r>
                                      </m:e>
                                      <m:sub>
                                        <m:r>
                                          <a:rPr lang="en-US" altLang="zh-CN" sz="2600" b="0" i="1" smtClean="0">
                                            <a:latin typeface="Cambria Math" panose="02040503050406030204" pitchFamily="18" charset="0"/>
                                            <a:ea typeface="Cambria Math" panose="02040503050406030204" pitchFamily="18" charset="0"/>
                                          </a:rPr>
                                          <m:t>𝑗</m:t>
                                        </m:r>
                                      </m:sub>
                                      <m:sup>
                                        <m:r>
                                          <a:rPr lang="en-US" altLang="zh-CN" sz="2600" b="0" i="1" smtClean="0">
                                            <a:latin typeface="Cambria Math" panose="02040503050406030204" pitchFamily="18" charset="0"/>
                                            <a:ea typeface="Cambria Math" panose="02040503050406030204" pitchFamily="18" charset="0"/>
                                          </a:rPr>
                                          <m:t>𝑘</m:t>
                                        </m:r>
                                      </m:sup>
                                    </m:sSubSup>
                                  </m:den>
                                </m:f>
                              </m:e>
                            </m:d>
                          </m:e>
                          <m:sup>
                            <m:r>
                              <a:rPr lang="en-US" altLang="zh-CN" sz="2600" b="0" i="1" smtClean="0">
                                <a:latin typeface="Cambria Math" panose="02040503050406030204" pitchFamily="18" charset="0"/>
                                <a:ea typeface="Cambria Math" panose="02040503050406030204" pitchFamily="18" charset="0"/>
                              </a:rPr>
                              <m:t>1−</m:t>
                            </m:r>
                            <m:sSub>
                              <m:sSubPr>
                                <m:ctrlPr>
                                  <a:rPr lang="en-US" altLang="zh-CN" sz="2600" b="0" i="1" smtClean="0">
                                    <a:latin typeface="Cambria Math" panose="02040503050406030204" pitchFamily="18" charset="0"/>
                                    <a:ea typeface="Cambria Math" panose="02040503050406030204" pitchFamily="18" charset="0"/>
                                  </a:rPr>
                                </m:ctrlPr>
                              </m:sSubPr>
                              <m:e>
                                <m:r>
                                  <a:rPr lang="en-US" altLang="zh-CN" sz="2600" b="0" i="1" smtClean="0">
                                    <a:latin typeface="Cambria Math" panose="02040503050406030204" pitchFamily="18" charset="0"/>
                                    <a:ea typeface="Cambria Math" panose="02040503050406030204" pitchFamily="18" charset="0"/>
                                  </a:rPr>
                                  <m:t>𝜎</m:t>
                                </m:r>
                              </m:e>
                              <m:sub>
                                <m:r>
                                  <a:rPr lang="en-US" altLang="zh-CN" sz="2600" b="0" i="1" smtClean="0">
                                    <a:latin typeface="Cambria Math" panose="02040503050406030204" pitchFamily="18" charset="0"/>
                                    <a:ea typeface="Cambria Math" panose="02040503050406030204" pitchFamily="18" charset="0"/>
                                  </a:rPr>
                                  <m:t>𝑘</m:t>
                                </m:r>
                                <m:r>
                                  <a:rPr lang="zh-CN" altLang="en-US" sz="2600" b="0" i="1" smtClean="0">
                                    <a:latin typeface="Cambria Math" panose="02040503050406030204" pitchFamily="18" charset="0"/>
                                    <a:ea typeface="Cambria Math" panose="02040503050406030204" pitchFamily="18" charset="0"/>
                                  </a:rPr>
                                  <m:t> </m:t>
                                </m:r>
                              </m:sub>
                            </m:sSub>
                          </m:sup>
                        </m:sSup>
                        <m:f>
                          <m:fPr>
                            <m:ctrlPr>
                              <a:rPr lang="en-US" altLang="zh-CN" sz="2600" b="0" i="1" smtClean="0">
                                <a:latin typeface="Cambria Math" panose="02040503050406030204" pitchFamily="18" charset="0"/>
                                <a:ea typeface="Cambria Math" panose="02040503050406030204" pitchFamily="18" charset="0"/>
                              </a:rPr>
                            </m:ctrlPr>
                          </m:fPr>
                          <m:num>
                            <m:sSubSup>
                              <m:sSubSupPr>
                                <m:ctrlPr>
                                  <a:rPr lang="en-US" altLang="zh-CN" sz="2600" b="0" i="1" smtClean="0">
                                    <a:latin typeface="Cambria Math" panose="02040503050406030204" pitchFamily="18" charset="0"/>
                                    <a:ea typeface="Cambria Math" panose="02040503050406030204" pitchFamily="18" charset="0"/>
                                  </a:rPr>
                                </m:ctrlPr>
                              </m:sSubSupPr>
                              <m:e>
                                <m:r>
                                  <a:rPr lang="en-US" altLang="zh-CN" sz="2600" i="1">
                                    <a:latin typeface="Cambria Math" panose="02040503050406030204" pitchFamily="18" charset="0"/>
                                    <a:ea typeface="Cambria Math" panose="02040503050406030204" pitchFamily="18" charset="0"/>
                                  </a:rPr>
                                  <m:t>𝐸</m:t>
                                </m:r>
                              </m:e>
                              <m:sub>
                                <m:r>
                                  <a:rPr lang="en-US" altLang="zh-CN" sz="2600" b="0" i="1" smtClean="0">
                                    <a:latin typeface="Cambria Math" panose="02040503050406030204" pitchFamily="18" charset="0"/>
                                    <a:ea typeface="Cambria Math" panose="02040503050406030204" pitchFamily="18" charset="0"/>
                                  </a:rPr>
                                  <m:t>𝑗</m:t>
                                </m:r>
                              </m:sub>
                              <m:sup>
                                <m:r>
                                  <a:rPr lang="en-US" altLang="zh-CN" sz="2600" b="0" i="1" smtClean="0">
                                    <a:latin typeface="Cambria Math" panose="02040503050406030204" pitchFamily="18" charset="0"/>
                                    <a:ea typeface="Cambria Math" panose="02040503050406030204" pitchFamily="18" charset="0"/>
                                  </a:rPr>
                                  <m:t>𝑘</m:t>
                                </m:r>
                              </m:sup>
                            </m:sSubSup>
                          </m:num>
                          <m:den>
                            <m:sSup>
                              <m:sSupPr>
                                <m:ctrlPr>
                                  <a:rPr lang="en-US" altLang="zh-CN" sz="2600" b="0" i="1" smtClean="0">
                                    <a:latin typeface="Cambria Math" panose="02040503050406030204" pitchFamily="18" charset="0"/>
                                    <a:ea typeface="Cambria Math" panose="02040503050406030204" pitchFamily="18" charset="0"/>
                                  </a:rPr>
                                </m:ctrlPr>
                              </m:sSupPr>
                              <m:e>
                                <m:r>
                                  <a:rPr lang="en-US" altLang="zh-CN" sz="2600" b="0" i="1" smtClean="0">
                                    <a:latin typeface="Cambria Math" panose="02040503050406030204" pitchFamily="18" charset="0"/>
                                    <a:ea typeface="Cambria Math" panose="02040503050406030204" pitchFamily="18" charset="0"/>
                                  </a:rPr>
                                  <m:t>𝑌</m:t>
                                </m:r>
                              </m:e>
                              <m:sup>
                                <m:r>
                                  <a:rPr lang="en-US" altLang="zh-CN" sz="2600" b="0" i="1" smtClean="0">
                                    <a:latin typeface="Cambria Math" panose="02040503050406030204" pitchFamily="18" charset="0"/>
                                    <a:ea typeface="Cambria Math" panose="02040503050406030204" pitchFamily="18" charset="0"/>
                                  </a:rPr>
                                  <m:t>𝑘</m:t>
                                </m:r>
                              </m:sup>
                            </m:sSup>
                          </m:den>
                        </m:f>
                      </m:e>
                    </m:nary>
                  </m:oMath>
                </a14:m>
                <a:endParaRPr lang="en-US" sz="2600" dirty="0"/>
              </a:p>
              <a:p>
                <a:pPr lvl="1"/>
                <a14:m>
                  <m:oMath xmlns:m="http://schemas.openxmlformats.org/officeDocument/2006/math">
                    <m:sSubSup>
                      <m:sSubSupPr>
                        <m:ctrlPr>
                          <a:rPr lang="en-US" altLang="zh-CN" sz="2600" b="0" i="1" smtClean="0">
                            <a:latin typeface="Cambria Math" panose="02040503050406030204" pitchFamily="18" charset="0"/>
                          </a:rPr>
                        </m:ctrlPr>
                      </m:sSubSupPr>
                      <m:e>
                        <m:r>
                          <a:rPr lang="en-US" altLang="zh-CN" sz="2600" b="0" i="1" smtClean="0">
                            <a:latin typeface="Cambria Math" panose="02040503050406030204" pitchFamily="18" charset="0"/>
                          </a:rPr>
                          <m:t>𝑃</m:t>
                        </m:r>
                      </m:e>
                      <m:sub>
                        <m:r>
                          <a:rPr lang="en-US" altLang="zh-CN" sz="2600" b="0" i="1" smtClean="0">
                            <a:latin typeface="Cambria Math" panose="02040503050406030204" pitchFamily="18" charset="0"/>
                          </a:rPr>
                          <m:t>𝑗</m:t>
                        </m:r>
                      </m:sub>
                      <m:sup>
                        <m:r>
                          <a:rPr lang="en-US" altLang="zh-CN" sz="2600" b="0" i="1" smtClean="0">
                            <a:latin typeface="Cambria Math" panose="02040503050406030204" pitchFamily="18" charset="0"/>
                          </a:rPr>
                          <m:t>𝑘</m:t>
                        </m:r>
                      </m:sup>
                    </m:sSubSup>
                    <m:r>
                      <a:rPr lang="en-US" altLang="zh-CN" sz="2600" b="0" i="1" smtClean="0">
                        <a:latin typeface="Cambria Math" panose="02040503050406030204" pitchFamily="18" charset="0"/>
                      </a:rPr>
                      <m:t>=</m:t>
                    </m:r>
                    <m:nary>
                      <m:naryPr>
                        <m:chr m:val="∑"/>
                        <m:ctrlPr>
                          <a:rPr lang="en-US" altLang="zh-CN" sz="2600" b="0" i="1" smtClean="0">
                            <a:latin typeface="Cambria Math" panose="02040503050406030204" pitchFamily="18" charset="0"/>
                          </a:rPr>
                        </m:ctrlPr>
                      </m:naryPr>
                      <m:sub>
                        <m:r>
                          <m:rPr>
                            <m:brk m:alnAt="23"/>
                          </m:rPr>
                          <a:rPr lang="en-US" altLang="zh-CN" sz="2600" b="0" i="1" smtClean="0">
                            <a:latin typeface="Cambria Math" panose="02040503050406030204" pitchFamily="18" charset="0"/>
                          </a:rPr>
                          <m:t>𝑖</m:t>
                        </m:r>
                        <m:r>
                          <a:rPr lang="en-US" altLang="zh-CN" sz="2600" b="0" i="1" smtClean="0">
                            <a:latin typeface="Cambria Math" panose="02040503050406030204" pitchFamily="18" charset="0"/>
                          </a:rPr>
                          <m:t>=1</m:t>
                        </m:r>
                      </m:sub>
                      <m:sup>
                        <m:r>
                          <a:rPr lang="en-US" altLang="zh-CN" sz="2600" b="0" i="1" smtClean="0">
                            <a:latin typeface="Cambria Math" panose="02040503050406030204" pitchFamily="18" charset="0"/>
                          </a:rPr>
                          <m:t>𝐶</m:t>
                        </m:r>
                      </m:sup>
                      <m:e>
                        <m:sSup>
                          <m:sSupPr>
                            <m:ctrlPr>
                              <a:rPr lang="en-US" altLang="zh-CN" sz="2600" i="1">
                                <a:latin typeface="Cambria Math" panose="02040503050406030204" pitchFamily="18" charset="0"/>
                                <a:ea typeface="Cambria Math" panose="02040503050406030204" pitchFamily="18" charset="0"/>
                              </a:rPr>
                            </m:ctrlPr>
                          </m:sSupPr>
                          <m:e>
                            <m:d>
                              <m:dPr>
                                <m:begChr m:val="{"/>
                                <m:endChr m:val="}"/>
                                <m:ctrlPr>
                                  <a:rPr lang="en-US" altLang="zh-CN" sz="2600" i="1">
                                    <a:latin typeface="Cambria Math" panose="02040503050406030204" pitchFamily="18" charset="0"/>
                                    <a:ea typeface="Cambria Math" panose="02040503050406030204" pitchFamily="18" charset="0"/>
                                  </a:rPr>
                                </m:ctrlPr>
                              </m:dPr>
                              <m:e>
                                <m:f>
                                  <m:fPr>
                                    <m:ctrlPr>
                                      <a:rPr lang="en-US" altLang="zh-CN" sz="2600" i="1">
                                        <a:latin typeface="Cambria Math" panose="02040503050406030204" pitchFamily="18" charset="0"/>
                                        <a:ea typeface="Cambria Math" panose="02040503050406030204" pitchFamily="18" charset="0"/>
                                      </a:rPr>
                                    </m:ctrlPr>
                                  </m:fPr>
                                  <m:num>
                                    <m:sSubSup>
                                      <m:sSubSupPr>
                                        <m:ctrlPr>
                                          <a:rPr lang="en-US" altLang="zh-CN" sz="2600" i="1">
                                            <a:latin typeface="Cambria Math" panose="02040503050406030204" pitchFamily="18" charset="0"/>
                                            <a:ea typeface="Cambria Math" panose="02040503050406030204" pitchFamily="18" charset="0"/>
                                          </a:rPr>
                                        </m:ctrlPr>
                                      </m:sSubSupPr>
                                      <m:e>
                                        <m:r>
                                          <a:rPr lang="en-US" altLang="zh-CN" sz="2600" i="1">
                                            <a:latin typeface="Cambria Math" panose="02040503050406030204" pitchFamily="18" charset="0"/>
                                            <a:ea typeface="Cambria Math" panose="02040503050406030204" pitchFamily="18" charset="0"/>
                                          </a:rPr>
                                          <m:t>𝜏</m:t>
                                        </m:r>
                                      </m:e>
                                      <m:sub>
                                        <m:r>
                                          <a:rPr lang="en-US" altLang="zh-CN" sz="2600" i="1">
                                            <a:latin typeface="Cambria Math" panose="02040503050406030204" pitchFamily="18" charset="0"/>
                                            <a:ea typeface="Cambria Math" panose="02040503050406030204" pitchFamily="18" charset="0"/>
                                          </a:rPr>
                                          <m:t>𝑖𝑗</m:t>
                                        </m:r>
                                      </m:sub>
                                      <m:sup>
                                        <m:r>
                                          <a:rPr lang="en-US" altLang="zh-CN" sz="2600" i="1">
                                            <a:latin typeface="Cambria Math" panose="02040503050406030204" pitchFamily="18" charset="0"/>
                                            <a:ea typeface="Cambria Math" panose="02040503050406030204" pitchFamily="18" charset="0"/>
                                          </a:rPr>
                                          <m:t>𝑘</m:t>
                                        </m:r>
                                      </m:sup>
                                    </m:sSubSup>
                                  </m:num>
                                  <m:den>
                                    <m:sSubSup>
                                      <m:sSubSupPr>
                                        <m:ctrlPr>
                                          <a:rPr lang="en-US" altLang="zh-CN" sz="2600" b="0" i="1" smtClean="0">
                                            <a:latin typeface="Cambria Math" panose="02040503050406030204" pitchFamily="18" charset="0"/>
                                            <a:ea typeface="Cambria Math" panose="02040503050406030204" pitchFamily="18" charset="0"/>
                                          </a:rPr>
                                        </m:ctrlPr>
                                      </m:sSubSupPr>
                                      <m:e>
                                        <m:r>
                                          <m:rPr>
                                            <m:sty m:val="p"/>
                                          </m:rPr>
                                          <a:rPr lang="el-GR" altLang="zh-CN" sz="2600" i="1" smtClean="0">
                                            <a:latin typeface="Cambria Math" panose="02040503050406030204" pitchFamily="18" charset="0"/>
                                            <a:ea typeface="Cambria Math" panose="02040503050406030204" pitchFamily="18" charset="0"/>
                                          </a:rPr>
                                          <m:t>Π</m:t>
                                        </m:r>
                                      </m:e>
                                      <m:sub>
                                        <m:r>
                                          <a:rPr lang="en-US" altLang="zh-CN" sz="2600" b="0" i="1" smtClean="0">
                                            <a:latin typeface="Cambria Math" panose="02040503050406030204" pitchFamily="18" charset="0"/>
                                            <a:ea typeface="Cambria Math" panose="02040503050406030204" pitchFamily="18" charset="0"/>
                                          </a:rPr>
                                          <m:t>𝑖</m:t>
                                        </m:r>
                                      </m:sub>
                                      <m:sup>
                                        <m:r>
                                          <a:rPr lang="en-US" altLang="zh-CN" sz="2600" b="0" i="1" smtClean="0">
                                            <a:latin typeface="Cambria Math" panose="02040503050406030204" pitchFamily="18" charset="0"/>
                                            <a:ea typeface="Cambria Math" panose="02040503050406030204" pitchFamily="18" charset="0"/>
                                          </a:rPr>
                                          <m:t>𝑘</m:t>
                                        </m:r>
                                      </m:sup>
                                    </m:sSubSup>
                                  </m:den>
                                </m:f>
                              </m:e>
                            </m:d>
                          </m:e>
                          <m:sup>
                            <m:r>
                              <a:rPr lang="en-US" altLang="zh-CN" sz="2600" i="1">
                                <a:latin typeface="Cambria Math" panose="02040503050406030204" pitchFamily="18" charset="0"/>
                                <a:ea typeface="Cambria Math" panose="02040503050406030204" pitchFamily="18" charset="0"/>
                              </a:rPr>
                              <m:t>1−</m:t>
                            </m:r>
                            <m:sSub>
                              <m:sSubPr>
                                <m:ctrlPr>
                                  <a:rPr lang="en-US" altLang="zh-CN" sz="2600" i="1">
                                    <a:latin typeface="Cambria Math" panose="02040503050406030204" pitchFamily="18" charset="0"/>
                                    <a:ea typeface="Cambria Math" panose="02040503050406030204" pitchFamily="18" charset="0"/>
                                  </a:rPr>
                                </m:ctrlPr>
                              </m:sSubPr>
                              <m:e>
                                <m:r>
                                  <a:rPr lang="en-US" altLang="zh-CN" sz="2600" i="1">
                                    <a:latin typeface="Cambria Math" panose="02040503050406030204" pitchFamily="18" charset="0"/>
                                    <a:ea typeface="Cambria Math" panose="02040503050406030204" pitchFamily="18" charset="0"/>
                                  </a:rPr>
                                  <m:t>𝜎</m:t>
                                </m:r>
                              </m:e>
                              <m:sub>
                                <m:r>
                                  <a:rPr lang="en-US" altLang="zh-CN" sz="2600" i="1">
                                    <a:latin typeface="Cambria Math" panose="02040503050406030204" pitchFamily="18" charset="0"/>
                                    <a:ea typeface="Cambria Math" panose="02040503050406030204" pitchFamily="18" charset="0"/>
                                  </a:rPr>
                                  <m:t>𝑘</m:t>
                                </m:r>
                                <m:r>
                                  <a:rPr lang="zh-CN" altLang="en-US" sz="2600" i="1">
                                    <a:latin typeface="Cambria Math" panose="02040503050406030204" pitchFamily="18" charset="0"/>
                                    <a:ea typeface="Cambria Math" panose="02040503050406030204" pitchFamily="18" charset="0"/>
                                  </a:rPr>
                                  <m:t> </m:t>
                                </m:r>
                              </m:sub>
                            </m:sSub>
                          </m:sup>
                        </m:sSup>
                        <m:f>
                          <m:fPr>
                            <m:ctrlPr>
                              <a:rPr lang="en-US" altLang="zh-CN" sz="2600" i="1">
                                <a:latin typeface="Cambria Math" panose="02040503050406030204" pitchFamily="18" charset="0"/>
                                <a:ea typeface="Cambria Math" panose="02040503050406030204" pitchFamily="18" charset="0"/>
                              </a:rPr>
                            </m:ctrlPr>
                          </m:fPr>
                          <m:num>
                            <m:sSubSup>
                              <m:sSubSupPr>
                                <m:ctrlPr>
                                  <a:rPr lang="en-US" altLang="zh-CN" sz="2600" i="1">
                                    <a:latin typeface="Cambria Math" panose="02040503050406030204" pitchFamily="18" charset="0"/>
                                    <a:ea typeface="Cambria Math" panose="02040503050406030204" pitchFamily="18" charset="0"/>
                                  </a:rPr>
                                </m:ctrlPr>
                              </m:sSubSupPr>
                              <m:e>
                                <m:r>
                                  <a:rPr lang="en-US" altLang="zh-CN" sz="2600" b="0" i="1" smtClean="0">
                                    <a:latin typeface="Cambria Math" panose="02040503050406030204" pitchFamily="18" charset="0"/>
                                    <a:ea typeface="Cambria Math" panose="02040503050406030204" pitchFamily="18" charset="0"/>
                                  </a:rPr>
                                  <m:t>𝑌</m:t>
                                </m:r>
                              </m:e>
                              <m:sub>
                                <m:r>
                                  <a:rPr lang="en-US" altLang="zh-CN" sz="2600" b="0" i="1" smtClean="0">
                                    <a:latin typeface="Cambria Math" panose="02040503050406030204" pitchFamily="18" charset="0"/>
                                    <a:ea typeface="Cambria Math" panose="02040503050406030204" pitchFamily="18" charset="0"/>
                                  </a:rPr>
                                  <m:t>𝑖</m:t>
                                </m:r>
                              </m:sub>
                              <m:sup>
                                <m:r>
                                  <a:rPr lang="en-US" altLang="zh-CN" sz="2600" i="1">
                                    <a:latin typeface="Cambria Math" panose="02040503050406030204" pitchFamily="18" charset="0"/>
                                    <a:ea typeface="Cambria Math" panose="02040503050406030204" pitchFamily="18" charset="0"/>
                                  </a:rPr>
                                  <m:t>𝑘</m:t>
                                </m:r>
                              </m:sup>
                            </m:sSubSup>
                          </m:num>
                          <m:den>
                            <m:sSup>
                              <m:sSupPr>
                                <m:ctrlPr>
                                  <a:rPr lang="en-US" altLang="zh-CN" sz="2600" i="1">
                                    <a:latin typeface="Cambria Math" panose="02040503050406030204" pitchFamily="18" charset="0"/>
                                    <a:ea typeface="Cambria Math" panose="02040503050406030204" pitchFamily="18" charset="0"/>
                                  </a:rPr>
                                </m:ctrlPr>
                              </m:sSupPr>
                              <m:e>
                                <m:r>
                                  <a:rPr lang="en-US" altLang="zh-CN" sz="2600" i="1">
                                    <a:latin typeface="Cambria Math" panose="02040503050406030204" pitchFamily="18" charset="0"/>
                                    <a:ea typeface="Cambria Math" panose="02040503050406030204" pitchFamily="18" charset="0"/>
                                  </a:rPr>
                                  <m:t>𝑌</m:t>
                                </m:r>
                              </m:e>
                              <m:sup>
                                <m:r>
                                  <a:rPr lang="en-US" altLang="zh-CN" sz="2600" i="1">
                                    <a:latin typeface="Cambria Math" panose="02040503050406030204" pitchFamily="18" charset="0"/>
                                    <a:ea typeface="Cambria Math" panose="02040503050406030204" pitchFamily="18" charset="0"/>
                                  </a:rPr>
                                  <m:t>𝑘</m:t>
                                </m:r>
                              </m:sup>
                            </m:sSup>
                          </m:den>
                        </m:f>
                      </m:e>
                    </m:nary>
                  </m:oMath>
                </a14:m>
                <a:endParaRPr lang="en-US" sz="2800" dirty="0"/>
              </a:p>
              <a:p>
                <a:r>
                  <a:rPr lang="en-US" altLang="zh-CN" sz="3000" b="0" dirty="0">
                    <a:solidFill>
                      <a:srgbClr val="000000"/>
                    </a:solidFill>
                    <a:effectLst/>
                    <a:latin typeface="Calibri" panose="020F0502020204030204" pitchFamily="34" charset="0"/>
                  </a:rPr>
                  <a:t>T</a:t>
                </a:r>
                <a:r>
                  <a:rPr lang="en-US" sz="3000" b="0" dirty="0">
                    <a:solidFill>
                      <a:srgbClr val="000000"/>
                    </a:solidFill>
                    <a:effectLst/>
                    <a:latin typeface="Calibri" panose="020F0502020204030204" pitchFamily="34" charset="0"/>
                  </a:rPr>
                  <a:t>he multilateral resistance terms are unobservable. We need an estimation approach that allows us to account for the effects of inward and outward multilateral resistance</a:t>
                </a:r>
              </a:p>
              <a:p>
                <a:pPr lvl="1"/>
                <a:r>
                  <a:rPr lang="en-US" sz="2600" dirty="0">
                    <a:solidFill>
                      <a:srgbClr val="000000"/>
                    </a:solidFill>
                    <a:latin typeface="Calibri" panose="020F0502020204030204" pitchFamily="34" charset="0"/>
                  </a:rPr>
                  <a:t>Fixed effect model</a:t>
                </a:r>
                <a:endParaRPr lang="en-US" sz="2600" dirty="0"/>
              </a:p>
            </p:txBody>
          </p:sp>
        </mc:Choice>
        <mc:Fallback xmlns="">
          <p:sp>
            <p:nvSpPr>
              <p:cNvPr id="3" name="内容占位符 2">
                <a:extLst>
                  <a:ext uri="{FF2B5EF4-FFF2-40B4-BE49-F238E27FC236}">
                    <a16:creationId xmlns:a16="http://schemas.microsoft.com/office/drawing/2014/main" id="{EDBF25CF-014F-616B-73F3-8EB3289B122B}"/>
                  </a:ext>
                </a:extLst>
              </p:cNvPr>
              <p:cNvSpPr>
                <a:spLocks noGrp="1" noRot="1" noChangeAspect="1" noMove="1" noResize="1" noEditPoints="1" noAdjustHandles="1" noChangeArrowheads="1" noChangeShapeType="1" noTextEdit="1"/>
              </p:cNvSpPr>
              <p:nvPr>
                <p:ph idx="1"/>
              </p:nvPr>
            </p:nvSpPr>
            <p:spPr>
              <a:blipFill>
                <a:blip r:embed="rId2"/>
                <a:stretch>
                  <a:fillRect l="-1043" t="-2241" b="-2661"/>
                </a:stretch>
              </a:blipFill>
            </p:spPr>
            <p:txBody>
              <a:bodyPr/>
              <a:lstStyle/>
              <a:p>
                <a:r>
                  <a:rPr lang="en-US">
                    <a:noFill/>
                  </a:rPr>
                  <a:t> </a:t>
                </a:r>
              </a:p>
            </p:txBody>
          </p:sp>
        </mc:Fallback>
      </mc:AlternateContent>
    </p:spTree>
    <p:extLst>
      <p:ext uri="{BB962C8B-B14F-4D97-AF65-F5344CB8AC3E}">
        <p14:creationId xmlns:p14="http://schemas.microsoft.com/office/powerpoint/2010/main" val="411907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1B5F-F710-7A4C-B659-0A3962060764}"/>
              </a:ext>
            </a:extLst>
          </p:cNvPr>
          <p:cNvSpPr>
            <a:spLocks noGrp="1"/>
          </p:cNvSpPr>
          <p:nvPr>
            <p:ph type="title"/>
          </p:nvPr>
        </p:nvSpPr>
        <p:spPr/>
        <p:txBody>
          <a:bodyPr/>
          <a:lstStyle/>
          <a:p>
            <a:r>
              <a:rPr lang="en-US" altLang="zh-CN" dirty="0"/>
              <a:t>International</a:t>
            </a:r>
            <a:r>
              <a:rPr lang="zh-CN" altLang="en-US" dirty="0"/>
              <a:t> </a:t>
            </a:r>
            <a:r>
              <a:rPr lang="en-US" altLang="zh-CN" dirty="0"/>
              <a:t>Trade</a:t>
            </a:r>
            <a:r>
              <a:rPr lang="zh-CN" altLang="en-US" dirty="0"/>
              <a:t> </a:t>
            </a:r>
            <a:r>
              <a:rPr lang="en-US" altLang="zh-CN" dirty="0"/>
              <a:t>and</a:t>
            </a:r>
            <a:r>
              <a:rPr lang="zh-CN" altLang="en-US" dirty="0"/>
              <a:t> </a:t>
            </a:r>
            <a:r>
              <a:rPr lang="en-US" altLang="zh-CN" dirty="0"/>
              <a:t>Gravity</a:t>
            </a:r>
            <a:r>
              <a:rPr lang="zh-CN" altLang="en-US" dirty="0"/>
              <a:t> </a:t>
            </a:r>
            <a:r>
              <a:rPr lang="en-US" altLang="zh-CN" dirty="0"/>
              <a:t>Equation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775C44-4746-8F46-A769-39AAD35A1F5F}"/>
                  </a:ext>
                </a:extLst>
              </p:cNvPr>
              <p:cNvSpPr>
                <a:spLocks noGrp="1"/>
              </p:cNvSpPr>
              <p:nvPr>
                <p:ph idx="1"/>
              </p:nvPr>
            </p:nvSpPr>
            <p:spPr/>
            <p:txBody>
              <a:bodyPr>
                <a:normAutofit fontScale="85000" lnSpcReduction="20000"/>
              </a:bodyPr>
              <a:lstStyle/>
              <a:p>
                <a:r>
                  <a:rPr lang="en-US" sz="3000" dirty="0"/>
                  <a:t>Jan Tinbergen (1962) used an analogy with Newton’s universal law of gravitation</a:t>
                </a:r>
                <a:r>
                  <a:rPr lang="zh-CN" altLang="en-US" sz="3000" dirty="0"/>
                  <a:t> </a:t>
                </a:r>
                <a:r>
                  <a:rPr lang="en-US" sz="3000" dirty="0"/>
                  <a:t>to describe the patterns of bilateral aggregate trade flows between two countries A and B as</a:t>
                </a:r>
                <a:r>
                  <a:rPr lang="zh-CN" altLang="en-US" sz="3000" dirty="0"/>
                  <a:t> </a:t>
                </a:r>
                <a:r>
                  <a:rPr lang="en-US" sz="3000" dirty="0"/>
                  <a:t>“proportional to the gross national products of those countries and inversely proportional to the distance between them,”</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sub>
                      </m:sSub>
                      <m:r>
                        <a:rPr lang="en-US" altLang="zh-CN" i="1">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𝐺𝐷</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𝐴</m:t>
                                      </m:r>
                                    </m:sub>
                                  </m:sSub>
                                </m:e>
                              </m:d>
                            </m:e>
                            <m:sup>
                              <m:r>
                                <a:rPr lang="en-US" altLang="zh-CN" b="0" i="1" smtClean="0">
                                  <a:latin typeface="Cambria Math" panose="02040503050406030204" pitchFamily="18" charset="0"/>
                                  <a:ea typeface="Cambria Math" panose="02040503050406030204" pitchFamily="18" charset="0"/>
                                </a:rPr>
                                <m:t>𝛼</m:t>
                              </m:r>
                            </m:sup>
                          </m:sSup>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𝐺𝐷</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𝐵</m:t>
                                      </m:r>
                                    </m:sub>
                                  </m:sSub>
                                </m:e>
                              </m:d>
                            </m:e>
                            <m:sup>
                              <m:r>
                                <a:rPr lang="en-US" altLang="zh-CN" b="0" i="1" smtClean="0">
                                  <a:latin typeface="Cambria Math" panose="02040503050406030204" pitchFamily="18" charset="0"/>
                                  <a:ea typeface="Cambria Math" panose="02040503050406030204" pitchFamily="18" charset="0"/>
                                </a:rPr>
                                <m:t>𝛽</m:t>
                              </m:r>
                            </m:sup>
                          </m:sSup>
                        </m:num>
                        <m:den>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𝐷𝑖𝑠</m:t>
                                      </m:r>
                                      <m:r>
                                        <a:rPr lang="en-US" altLang="zh-CN" b="0" i="1" smtClean="0">
                                          <a:latin typeface="Cambria Math" panose="02040503050406030204" pitchFamily="18" charset="0"/>
                                          <a:ea typeface="Cambria Math" panose="02040503050406030204" pitchFamily="18" charset="0"/>
                                        </a:rPr>
                                        <m:t>𝑡</m:t>
                                      </m:r>
                                      <m:r>
                                        <a:rPr lang="en-US" altLang="zh-CN" i="1">
                                          <a:latin typeface="Cambria Math" panose="02040503050406030204" pitchFamily="18" charset="0"/>
                                          <a:ea typeface="Cambria Math" panose="02040503050406030204" pitchFamily="18" charset="0"/>
                                        </a:rPr>
                                        <m:t>𝑎𝑛𝑐𝑒</m:t>
                                      </m:r>
                                    </m:e>
                                    <m:sub>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𝐵</m:t>
                                      </m:r>
                                    </m:sub>
                                  </m:sSub>
                                  <m:r>
                                    <a:rPr lang="zh-CN" altLang="en-US" b="0" i="1" smtClean="0">
                                      <a:latin typeface="Cambria Math" panose="02040503050406030204" pitchFamily="18" charset="0"/>
                                      <a:ea typeface="Cambria Math" panose="02040503050406030204" pitchFamily="18" charset="0"/>
                                    </a:rPr>
                                    <m:t> </m:t>
                                  </m:r>
                                </m:e>
                              </m:d>
                            </m:e>
                            <m:sup>
                              <m:r>
                                <a:rPr lang="en-US" altLang="zh-CN" b="0" i="1" smtClean="0">
                                  <a:latin typeface="Cambria Math" panose="02040503050406030204" pitchFamily="18" charset="0"/>
                                  <a:ea typeface="Cambria Math" panose="02040503050406030204" pitchFamily="18" charset="0"/>
                                </a:rPr>
                                <m:t>𝜁</m:t>
                              </m:r>
                            </m:sup>
                          </m:sSup>
                        </m:den>
                      </m:f>
                    </m:oMath>
                  </m:oMathPara>
                </a14:m>
                <a:endParaRPr lang="en-US" dirty="0"/>
              </a:p>
              <a:p>
                <a:pPr lvl="2"/>
                <a:r>
                  <a:rPr lang="en-US" altLang="zh-CN" dirty="0"/>
                  <a:t>with</a:t>
                </a:r>
                <a:r>
                  <a:rPr lang="zh-CN" altLang="en-US" dirty="0"/>
                  <a:t> </a:t>
                </a:r>
                <a14:m>
                  <m:oMath xmlns:m="http://schemas.openxmlformats.org/officeDocument/2006/math">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𝛽</m:t>
                    </m:r>
                    <m:r>
                      <a:rPr lang="en-US" altLang="zh-CN" b="0" i="1" smtClean="0">
                        <a:latin typeface="Cambria Math" panose="02040503050406030204" pitchFamily="18" charset="0"/>
                      </a:rPr>
                      <m:t>,</m:t>
                    </m:r>
                    <m:r>
                      <a:rPr lang="en-US" altLang="zh-CN" b="0" i="1" smtClean="0">
                        <a:latin typeface="Cambria Math" panose="02040503050406030204" pitchFamily="18" charset="0"/>
                      </a:rPr>
                      <m:t>𝜁</m:t>
                    </m:r>
                  </m:oMath>
                </a14:m>
                <a:endParaRPr lang="en-US" altLang="zh-CN" dirty="0"/>
              </a:p>
              <a:p>
                <a:pPr lvl="2"/>
                <a:endParaRPr lang="en-US" altLang="zh-CN" dirty="0"/>
              </a:p>
              <a:p>
                <a:r>
                  <a:rPr lang="en-US" sz="3300" i="1" dirty="0"/>
                  <a:t>The so called “gravity equation” in international trade has proven surprisingly</a:t>
                </a:r>
                <a:r>
                  <a:rPr lang="zh-CN" altLang="en-US" sz="3300" i="1" dirty="0"/>
                  <a:t> </a:t>
                </a:r>
                <a:r>
                  <a:rPr lang="en-US" sz="3300" i="1" dirty="0"/>
                  <a:t>stable over time and across different samples of countries and methodologies. It stands among the</a:t>
                </a:r>
                <a:r>
                  <a:rPr lang="zh-CN" altLang="en-US" sz="3300" i="1" dirty="0"/>
                  <a:t> </a:t>
                </a:r>
                <a:r>
                  <a:rPr lang="en-US" sz="3300" i="1" dirty="0"/>
                  <a:t>most stable and robust empirical regularities in economics.</a:t>
                </a:r>
                <a:endParaRPr lang="en-US" sz="3300" dirty="0"/>
              </a:p>
            </p:txBody>
          </p:sp>
        </mc:Choice>
        <mc:Fallback xmlns="">
          <p:sp>
            <p:nvSpPr>
              <p:cNvPr id="3" name="Content Placeholder 2">
                <a:extLst>
                  <a:ext uri="{FF2B5EF4-FFF2-40B4-BE49-F238E27FC236}">
                    <a16:creationId xmlns:a16="http://schemas.microsoft.com/office/drawing/2014/main" id="{C6775C44-4746-8F46-A769-39AAD35A1F5F}"/>
                  </a:ext>
                </a:extLst>
              </p:cNvPr>
              <p:cNvSpPr>
                <a:spLocks noGrp="1" noRot="1" noChangeAspect="1" noMove="1" noResize="1" noEditPoints="1" noAdjustHandles="1" noChangeArrowheads="1" noChangeShapeType="1" noTextEdit="1"/>
              </p:cNvSpPr>
              <p:nvPr>
                <p:ph idx="1"/>
              </p:nvPr>
            </p:nvSpPr>
            <p:spPr>
              <a:blipFill>
                <a:blip r:embed="rId2"/>
                <a:stretch>
                  <a:fillRect l="-1043" t="-3501" r="-986"/>
                </a:stretch>
              </a:blipFill>
            </p:spPr>
            <p:txBody>
              <a:bodyPr/>
              <a:lstStyle/>
              <a:p>
                <a:r>
                  <a:rPr lang="en-US">
                    <a:noFill/>
                  </a:rPr>
                  <a:t> </a:t>
                </a:r>
              </a:p>
            </p:txBody>
          </p:sp>
        </mc:Fallback>
      </mc:AlternateContent>
    </p:spTree>
    <p:extLst>
      <p:ext uri="{BB962C8B-B14F-4D97-AF65-F5344CB8AC3E}">
        <p14:creationId xmlns:p14="http://schemas.microsoft.com/office/powerpoint/2010/main" val="3779343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8C1409-D19D-2B82-208D-2D1B85F6F7D7}"/>
              </a:ext>
            </a:extLst>
          </p:cNvPr>
          <p:cNvSpPr>
            <a:spLocks noGrp="1"/>
          </p:cNvSpPr>
          <p:nvPr>
            <p:ph type="title"/>
          </p:nvPr>
        </p:nvSpPr>
        <p:spPr/>
        <p:txBody>
          <a:bodyPr/>
          <a:lstStyle/>
          <a:p>
            <a:r>
              <a:rPr lang="en-US" dirty="0">
                <a:solidFill>
                  <a:srgbClr val="000000"/>
                </a:solidFill>
                <a:latin typeface="Calibri" panose="020F0502020204030204" pitchFamily="34" charset="0"/>
              </a:rPr>
              <a:t>F</a:t>
            </a:r>
            <a:r>
              <a:rPr lang="en-US" sz="4400" b="0" dirty="0">
                <a:solidFill>
                  <a:srgbClr val="000000"/>
                </a:solidFill>
                <a:effectLst/>
                <a:latin typeface="Calibri" panose="020F0502020204030204" pitchFamily="34" charset="0"/>
              </a:rPr>
              <a:t>ixed Effects Estimation</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9BBC9C-84B9-EC2D-E777-CE24EA8404DE}"/>
                  </a:ext>
                </a:extLst>
              </p:cNvPr>
              <p:cNvSpPr>
                <a:spLocks noGrp="1"/>
              </p:cNvSpPr>
              <p:nvPr>
                <p:ph idx="1"/>
              </p:nvPr>
            </p:nvSpPr>
            <p:spPr/>
            <p:txBody>
              <a:bodyPr/>
              <a:lstStyle/>
              <a:p>
                <a:r>
                  <a:rPr lang="en-US" b="0" dirty="0">
                    <a:solidFill>
                      <a:srgbClr val="000000"/>
                    </a:solidFill>
                    <a:effectLst/>
                    <a:latin typeface="Calibri" panose="020F0502020204030204" pitchFamily="34" charset="0"/>
                  </a:rPr>
                  <a:t>Grouping terms together for exporters and importers allows us to rewrite the gravity model. </a:t>
                </a:r>
              </a:p>
              <a:p>
                <a14:m>
                  <m:oMath xmlns:m="http://schemas.openxmlformats.org/officeDocument/2006/math">
                    <m:func>
                      <m:funcPr>
                        <m:ctrlPr>
                          <a:rPr lang="en-US" sz="2400" b="0" i="1" smtClean="0">
                            <a:solidFill>
                              <a:srgbClr val="000000"/>
                            </a:solidFill>
                            <a:effectLst/>
                            <a:latin typeface="Cambria Math" panose="02040503050406030204" pitchFamily="18" charset="0"/>
                          </a:rPr>
                        </m:ctrlPr>
                      </m:funcPr>
                      <m:fName>
                        <m:r>
                          <m:rPr>
                            <m:sty m:val="p"/>
                          </m:rPr>
                          <a:rPr lang="en-US" sz="2400" b="0" i="0" smtClean="0">
                            <a:solidFill>
                              <a:srgbClr val="000000"/>
                            </a:solidFill>
                            <a:effectLst/>
                            <a:latin typeface="Cambria Math" panose="02040503050406030204" pitchFamily="18" charset="0"/>
                          </a:rPr>
                          <m:t>log</m:t>
                        </m:r>
                      </m:fName>
                      <m:e>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𝑋</m:t>
                            </m:r>
                          </m:e>
                          <m:sub>
                            <m:r>
                              <a:rPr lang="en-US" sz="2400" b="0" i="1" smtClean="0">
                                <a:solidFill>
                                  <a:srgbClr val="000000"/>
                                </a:solidFill>
                                <a:effectLst/>
                                <a:latin typeface="Cambria Math" panose="02040503050406030204" pitchFamily="18" charset="0"/>
                              </a:rPr>
                              <m:t>𝑖𝑗</m:t>
                            </m:r>
                          </m:sub>
                        </m:sSub>
                      </m:e>
                    </m:func>
                    <m:r>
                      <a:rPr lang="en-US" sz="2400" b="0" i="1" smtClean="0">
                        <a:solidFill>
                          <a:srgbClr val="000000"/>
                        </a:solidFill>
                        <a:effectLst/>
                        <a:latin typeface="Cambria Math" panose="02040503050406030204" pitchFamily="18" charset="0"/>
                      </a:rPr>
                      <m:t>=</m:t>
                    </m:r>
                    <m:r>
                      <a:rPr lang="en-US" sz="2400" b="0" i="1" smtClean="0">
                        <a:solidFill>
                          <a:srgbClr val="000000"/>
                        </a:solidFill>
                        <a:effectLst/>
                        <a:latin typeface="Cambria Math" panose="02040503050406030204" pitchFamily="18" charset="0"/>
                      </a:rPr>
                      <m:t>𝐶</m:t>
                    </m:r>
                    <m:r>
                      <a:rPr lang="en-US" sz="2400" b="0" i="1" smtClean="0">
                        <a:solidFill>
                          <a:srgbClr val="000000"/>
                        </a:solidFill>
                        <a:effectLst/>
                        <a:latin typeface="Cambria Math" panose="02040503050406030204" pitchFamily="18" charset="0"/>
                      </a:rPr>
                      <m:t>+</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𝐹</m:t>
                        </m:r>
                      </m:e>
                      <m:sub>
                        <m:r>
                          <a:rPr lang="en-US" sz="2400" b="0" i="1" smtClean="0">
                            <a:solidFill>
                              <a:srgbClr val="000000"/>
                            </a:solidFill>
                            <a:effectLst/>
                            <a:latin typeface="Cambria Math" panose="02040503050406030204" pitchFamily="18" charset="0"/>
                          </a:rPr>
                          <m:t>𝑖</m:t>
                        </m:r>
                      </m:sub>
                    </m:sSub>
                    <m:r>
                      <a:rPr lang="en-US" sz="2400" b="0" i="1" smtClean="0">
                        <a:solidFill>
                          <a:srgbClr val="000000"/>
                        </a:solidFill>
                        <a:effectLst/>
                        <a:latin typeface="Cambria Math" panose="02040503050406030204" pitchFamily="18" charset="0"/>
                      </a:rPr>
                      <m:t>+</m:t>
                    </m:r>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𝐹</m:t>
                        </m:r>
                      </m:e>
                      <m:sub>
                        <m:r>
                          <a:rPr lang="en-US" sz="2400" b="0" i="1" smtClean="0">
                            <a:solidFill>
                              <a:srgbClr val="000000"/>
                            </a:solidFill>
                            <a:effectLst/>
                            <a:latin typeface="Cambria Math" panose="02040503050406030204" pitchFamily="18" charset="0"/>
                          </a:rPr>
                          <m:t>𝑗</m:t>
                        </m:r>
                      </m:sub>
                    </m:sSub>
                    <m:r>
                      <a:rPr lang="en-US" sz="2400" b="0" i="1" smtClean="0">
                        <a:solidFill>
                          <a:srgbClr val="000000"/>
                        </a:solidFill>
                        <a:effectLst/>
                        <a:latin typeface="Cambria Math" panose="02040503050406030204" pitchFamily="18" charset="0"/>
                      </a:rPr>
                      <m:t>+</m:t>
                    </m:r>
                    <m:d>
                      <m:dPr>
                        <m:ctrlPr>
                          <a:rPr lang="en-US" sz="2400" b="0" i="1" smtClean="0">
                            <a:solidFill>
                              <a:srgbClr val="000000"/>
                            </a:solidFill>
                            <a:effectLst/>
                            <a:latin typeface="Cambria Math" panose="02040503050406030204" pitchFamily="18" charset="0"/>
                          </a:rPr>
                        </m:ctrlPr>
                      </m:dPr>
                      <m:e>
                        <m:r>
                          <a:rPr lang="en-US" sz="2400" b="0" i="1" smtClean="0">
                            <a:solidFill>
                              <a:srgbClr val="000000"/>
                            </a:solidFill>
                            <a:effectLst/>
                            <a:latin typeface="Cambria Math" panose="02040503050406030204" pitchFamily="18" charset="0"/>
                          </a:rPr>
                          <m:t>1−</m:t>
                        </m:r>
                        <m:r>
                          <a:rPr lang="en-US" sz="2400" b="0" i="1" smtClean="0">
                            <a:solidFill>
                              <a:srgbClr val="000000"/>
                            </a:solidFill>
                            <a:effectLst/>
                            <a:latin typeface="Cambria Math" panose="02040503050406030204" pitchFamily="18" charset="0"/>
                          </a:rPr>
                          <m:t>𝛿</m:t>
                        </m:r>
                      </m:e>
                    </m:d>
                    <m:r>
                      <a:rPr lang="en-US" sz="2400" b="0" i="1" smtClean="0">
                        <a:solidFill>
                          <a:srgbClr val="000000"/>
                        </a:solidFill>
                        <a:effectLst/>
                        <a:latin typeface="Cambria Math" panose="02040503050406030204" pitchFamily="18" charset="0"/>
                      </a:rPr>
                      <m:t>[</m:t>
                    </m:r>
                    <m:func>
                      <m:funcPr>
                        <m:ctrlPr>
                          <a:rPr lang="en-US" sz="2400" b="0" i="1" smtClean="0">
                            <a:solidFill>
                              <a:srgbClr val="000000"/>
                            </a:solidFill>
                            <a:effectLst/>
                            <a:latin typeface="Cambria Math" panose="02040503050406030204" pitchFamily="18" charset="0"/>
                          </a:rPr>
                        </m:ctrlPr>
                      </m:funcPr>
                      <m:fName>
                        <m:r>
                          <m:rPr>
                            <m:sty m:val="p"/>
                          </m:rPr>
                          <a:rPr lang="en-US" sz="2400" b="0" i="0" smtClean="0">
                            <a:solidFill>
                              <a:srgbClr val="000000"/>
                            </a:solidFill>
                            <a:effectLst/>
                            <a:latin typeface="Cambria Math" panose="02040503050406030204" pitchFamily="18" charset="0"/>
                          </a:rPr>
                          <m:t>log</m:t>
                        </m:r>
                      </m:fName>
                      <m:e>
                        <m:sSub>
                          <m:sSubPr>
                            <m:ctrlPr>
                              <a:rPr lang="en-US" sz="2400" b="0" i="1" smtClean="0">
                                <a:solidFill>
                                  <a:srgbClr val="000000"/>
                                </a:solidFill>
                                <a:effectLst/>
                                <a:latin typeface="Cambria Math" panose="02040503050406030204" pitchFamily="18" charset="0"/>
                              </a:rPr>
                            </m:ctrlPr>
                          </m:sSubPr>
                          <m:e>
                            <m:r>
                              <a:rPr lang="en-US" sz="2400" b="0" i="1" smtClean="0">
                                <a:solidFill>
                                  <a:srgbClr val="000000"/>
                                </a:solidFill>
                                <a:effectLst/>
                                <a:latin typeface="Cambria Math" panose="02040503050406030204" pitchFamily="18" charset="0"/>
                              </a:rPr>
                              <m:t>𝜏</m:t>
                            </m:r>
                          </m:e>
                          <m:sub>
                            <m:r>
                              <a:rPr lang="en-US" sz="2400" b="0" i="1" smtClean="0">
                                <a:solidFill>
                                  <a:srgbClr val="000000"/>
                                </a:solidFill>
                                <a:effectLst/>
                                <a:latin typeface="Cambria Math" panose="02040503050406030204" pitchFamily="18" charset="0"/>
                              </a:rPr>
                              <m:t>𝑖𝑗</m:t>
                            </m:r>
                          </m:sub>
                        </m:sSub>
                      </m:e>
                    </m:func>
                    <m:r>
                      <a:rPr lang="en-US" sz="2400" b="0" i="1" smtClean="0">
                        <a:solidFill>
                          <a:srgbClr val="000000"/>
                        </a:solidFill>
                        <a:effectLst/>
                        <a:latin typeface="Cambria Math" panose="02040503050406030204" pitchFamily="18" charset="0"/>
                      </a:rPr>
                      <m:t>]</m:t>
                    </m:r>
                  </m:oMath>
                </a14:m>
                <a:endParaRPr lang="en-US" sz="2400" b="0" dirty="0">
                  <a:solidFill>
                    <a:srgbClr val="000000"/>
                  </a:solidFill>
                  <a:effectLst/>
                  <a:latin typeface="Calibri" panose="020F0502020204030204" pitchFamily="34" charset="0"/>
                </a:endParaRPr>
              </a:p>
              <a:p>
                <a:pPr lvl="1"/>
                <a14:m>
                  <m:oMath xmlns:m="http://schemas.openxmlformats.org/officeDocument/2006/math">
                    <m:r>
                      <a:rPr lang="en-US" sz="2000" b="0" i="1" smtClean="0">
                        <a:solidFill>
                          <a:srgbClr val="000000"/>
                        </a:solidFill>
                        <a:effectLst/>
                        <a:latin typeface="Cambria Math" panose="02040503050406030204" pitchFamily="18" charset="0"/>
                      </a:rPr>
                      <m:t>𝐶</m:t>
                    </m:r>
                    <m:r>
                      <a:rPr lang="en-US" sz="2000" b="0" i="1" smtClean="0">
                        <a:solidFill>
                          <a:srgbClr val="000000"/>
                        </a:solidFill>
                        <a:effectLst/>
                        <a:latin typeface="Cambria Math" panose="02040503050406030204" pitchFamily="18" charset="0"/>
                      </a:rPr>
                      <m:t>=</m:t>
                    </m:r>
                    <m:func>
                      <m:funcPr>
                        <m:ctrlPr>
                          <a:rPr lang="en-US" sz="2000" b="0" i="1" smtClean="0">
                            <a:solidFill>
                              <a:srgbClr val="000000"/>
                            </a:solidFill>
                            <a:effectLst/>
                            <a:latin typeface="Cambria Math" panose="02040503050406030204" pitchFamily="18" charset="0"/>
                          </a:rPr>
                        </m:ctrlPr>
                      </m:funcPr>
                      <m:fName>
                        <m:r>
                          <m:rPr>
                            <m:sty m:val="p"/>
                          </m:rPr>
                          <a:rPr lang="en-US" sz="2000" b="0" i="0" smtClean="0">
                            <a:solidFill>
                              <a:srgbClr val="000000"/>
                            </a:solidFill>
                            <a:effectLst/>
                            <a:latin typeface="Cambria Math" panose="02040503050406030204" pitchFamily="18" charset="0"/>
                          </a:rPr>
                          <m:t>log</m:t>
                        </m:r>
                      </m:fName>
                      <m:e>
                        <m:r>
                          <a:rPr lang="en-US" sz="2000" b="0" i="1" smtClean="0">
                            <a:solidFill>
                              <a:srgbClr val="000000"/>
                            </a:solidFill>
                            <a:effectLst/>
                            <a:latin typeface="Cambria Math" panose="02040503050406030204" pitchFamily="18" charset="0"/>
                          </a:rPr>
                          <m:t>𝑌</m:t>
                        </m:r>
                      </m:e>
                    </m:func>
                  </m:oMath>
                </a14:m>
                <a:endParaRPr lang="en-US" sz="2000" b="0" dirty="0">
                  <a:solidFill>
                    <a:srgbClr val="000000"/>
                  </a:solidFill>
                  <a:effectLst/>
                  <a:latin typeface="Calibri" panose="020F0502020204030204" pitchFamily="34" charset="0"/>
                </a:endParaRPr>
              </a:p>
              <a:p>
                <a:pPr lvl="1"/>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𝐹</m:t>
                        </m:r>
                      </m:e>
                      <m:sub>
                        <m:r>
                          <a:rPr lang="en-US" sz="2000" b="0" i="1" smtClean="0">
                            <a:solidFill>
                              <a:srgbClr val="000000"/>
                            </a:solidFill>
                            <a:effectLst/>
                            <a:latin typeface="Cambria Math" panose="02040503050406030204" pitchFamily="18" charset="0"/>
                          </a:rPr>
                          <m:t>𝑖</m:t>
                        </m:r>
                      </m:sub>
                    </m:sSub>
                    <m:r>
                      <a:rPr lang="en-US" sz="2000" b="0" i="1" smtClean="0">
                        <a:solidFill>
                          <a:srgbClr val="000000"/>
                        </a:solidFill>
                        <a:effectLst/>
                        <a:latin typeface="Cambria Math" panose="02040503050406030204" pitchFamily="18" charset="0"/>
                      </a:rPr>
                      <m:t>=</m:t>
                    </m:r>
                    <m:func>
                      <m:funcPr>
                        <m:ctrlPr>
                          <a:rPr lang="en-US" sz="2000" b="0" i="1" smtClean="0">
                            <a:solidFill>
                              <a:srgbClr val="000000"/>
                            </a:solidFill>
                            <a:effectLst/>
                            <a:latin typeface="Cambria Math" panose="02040503050406030204" pitchFamily="18" charset="0"/>
                          </a:rPr>
                        </m:ctrlPr>
                      </m:funcPr>
                      <m:fName>
                        <m:r>
                          <m:rPr>
                            <m:sty m:val="p"/>
                          </m:rPr>
                          <a:rPr lang="en-US" sz="2000" b="0" i="0" smtClean="0">
                            <a:solidFill>
                              <a:srgbClr val="000000"/>
                            </a:solidFill>
                            <a:effectLst/>
                            <a:latin typeface="Cambria Math" panose="02040503050406030204" pitchFamily="18" charset="0"/>
                          </a:rPr>
                          <m:t>log</m:t>
                        </m:r>
                      </m:fName>
                      <m:e>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𝑌</m:t>
                            </m:r>
                          </m:e>
                          <m:sub>
                            <m:r>
                              <a:rPr lang="en-US" sz="2000" b="0" i="1" smtClean="0">
                                <a:solidFill>
                                  <a:srgbClr val="000000"/>
                                </a:solidFill>
                                <a:effectLst/>
                                <a:latin typeface="Cambria Math" panose="02040503050406030204" pitchFamily="18" charset="0"/>
                              </a:rPr>
                              <m:t>𝑖</m:t>
                            </m:r>
                          </m:sub>
                        </m:sSub>
                      </m:e>
                    </m:func>
                    <m:r>
                      <a:rPr lang="en-US" sz="2000" b="0" i="1" smtClean="0">
                        <a:solidFill>
                          <a:srgbClr val="000000"/>
                        </a:solidFill>
                        <a:effectLst/>
                        <a:latin typeface="Cambria Math" panose="02040503050406030204" pitchFamily="18" charset="0"/>
                      </a:rPr>
                      <m:t>−</m:t>
                    </m:r>
                    <m:func>
                      <m:funcPr>
                        <m:ctrlPr>
                          <a:rPr lang="en-US" sz="2000" b="0" i="1" smtClean="0">
                            <a:solidFill>
                              <a:srgbClr val="000000"/>
                            </a:solidFill>
                            <a:effectLst/>
                            <a:latin typeface="Cambria Math" panose="02040503050406030204" pitchFamily="18" charset="0"/>
                          </a:rPr>
                        </m:ctrlPr>
                      </m:funcPr>
                      <m:fName>
                        <m:r>
                          <m:rPr>
                            <m:sty m:val="p"/>
                          </m:rPr>
                          <a:rPr lang="en-US" sz="2000" b="0" i="0" smtClean="0">
                            <a:solidFill>
                              <a:srgbClr val="000000"/>
                            </a:solidFill>
                            <a:effectLst/>
                            <a:latin typeface="Cambria Math" panose="02040503050406030204" pitchFamily="18" charset="0"/>
                          </a:rPr>
                          <m:t>log</m:t>
                        </m:r>
                      </m:fName>
                      <m:e>
                        <m:sSub>
                          <m:sSubPr>
                            <m:ctrlPr>
                              <a:rPr lang="en-US" sz="2000" b="0" i="1" smtClean="0">
                                <a:solidFill>
                                  <a:srgbClr val="000000"/>
                                </a:solidFill>
                                <a:effectLst/>
                                <a:latin typeface="Cambria Math" panose="02040503050406030204" pitchFamily="18" charset="0"/>
                              </a:rPr>
                            </m:ctrlPr>
                          </m:sSubPr>
                          <m:e>
                            <m:r>
                              <m:rPr>
                                <m:sty m:val="p"/>
                              </m:rPr>
                              <a:rPr lang="en-US" sz="2000" b="0" i="0" smtClean="0">
                                <a:solidFill>
                                  <a:srgbClr val="000000"/>
                                </a:solidFill>
                                <a:effectLst/>
                                <a:latin typeface="Cambria Math" panose="02040503050406030204" pitchFamily="18" charset="0"/>
                              </a:rPr>
                              <m:t>Π</m:t>
                            </m:r>
                          </m:e>
                          <m:sub>
                            <m:r>
                              <a:rPr lang="en-US" sz="2000" b="0" i="1" smtClean="0">
                                <a:solidFill>
                                  <a:srgbClr val="000000"/>
                                </a:solidFill>
                                <a:effectLst/>
                                <a:latin typeface="Cambria Math" panose="02040503050406030204" pitchFamily="18" charset="0"/>
                              </a:rPr>
                              <m:t>𝑖</m:t>
                            </m:r>
                          </m:sub>
                        </m:sSub>
                      </m:e>
                    </m:func>
                  </m:oMath>
                </a14:m>
                <a:endParaRPr lang="en-US" sz="2000" b="0" dirty="0">
                  <a:solidFill>
                    <a:srgbClr val="000000"/>
                  </a:solidFill>
                  <a:effectLst/>
                  <a:latin typeface="Calibri" panose="020F0502020204030204" pitchFamily="34" charset="0"/>
                </a:endParaRPr>
              </a:p>
              <a:p>
                <a:pPr lvl="1"/>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𝐹</m:t>
                        </m:r>
                      </m:e>
                      <m:sub>
                        <m:r>
                          <a:rPr lang="en-US" sz="2000" b="0" i="1" smtClean="0">
                            <a:solidFill>
                              <a:srgbClr val="000000"/>
                            </a:solidFill>
                            <a:effectLst/>
                            <a:latin typeface="Cambria Math" panose="02040503050406030204" pitchFamily="18" charset="0"/>
                          </a:rPr>
                          <m:t>𝑗</m:t>
                        </m:r>
                      </m:sub>
                    </m:sSub>
                    <m:r>
                      <a:rPr lang="en-US" sz="2000" b="0" i="1" smtClean="0">
                        <a:solidFill>
                          <a:srgbClr val="000000"/>
                        </a:solidFill>
                        <a:effectLst/>
                        <a:latin typeface="Cambria Math" panose="02040503050406030204" pitchFamily="18" charset="0"/>
                      </a:rPr>
                      <m:t>=</m:t>
                    </m:r>
                    <m:func>
                      <m:funcPr>
                        <m:ctrlPr>
                          <a:rPr lang="en-US" sz="2000" b="0" i="1" smtClean="0">
                            <a:solidFill>
                              <a:srgbClr val="000000"/>
                            </a:solidFill>
                            <a:effectLst/>
                            <a:latin typeface="Cambria Math" panose="02040503050406030204" pitchFamily="18" charset="0"/>
                          </a:rPr>
                        </m:ctrlPr>
                      </m:funcPr>
                      <m:fName>
                        <m:r>
                          <m:rPr>
                            <m:sty m:val="p"/>
                          </m:rPr>
                          <a:rPr lang="en-US" sz="2000" b="0" i="0" smtClean="0">
                            <a:solidFill>
                              <a:srgbClr val="000000"/>
                            </a:solidFill>
                            <a:effectLst/>
                            <a:latin typeface="Cambria Math" panose="02040503050406030204" pitchFamily="18" charset="0"/>
                          </a:rPr>
                          <m:t>log</m:t>
                        </m:r>
                      </m:fName>
                      <m:e>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𝑌</m:t>
                            </m:r>
                          </m:e>
                          <m:sub>
                            <m:r>
                              <a:rPr lang="en-US" sz="2000" b="0" i="1" smtClean="0">
                                <a:solidFill>
                                  <a:srgbClr val="000000"/>
                                </a:solidFill>
                                <a:effectLst/>
                                <a:latin typeface="Cambria Math" panose="02040503050406030204" pitchFamily="18" charset="0"/>
                              </a:rPr>
                              <m:t>𝑗</m:t>
                            </m:r>
                          </m:sub>
                        </m:sSub>
                      </m:e>
                    </m:func>
                    <m:r>
                      <a:rPr lang="en-US" sz="2000" b="0" i="1" smtClean="0">
                        <a:solidFill>
                          <a:srgbClr val="000000"/>
                        </a:solidFill>
                        <a:effectLst/>
                        <a:latin typeface="Cambria Math" panose="02040503050406030204" pitchFamily="18" charset="0"/>
                      </a:rPr>
                      <m:t>−</m:t>
                    </m:r>
                    <m:func>
                      <m:funcPr>
                        <m:ctrlPr>
                          <a:rPr lang="en-US" sz="2000" b="0" i="1" smtClean="0">
                            <a:solidFill>
                              <a:srgbClr val="000000"/>
                            </a:solidFill>
                            <a:effectLst/>
                            <a:latin typeface="Cambria Math" panose="02040503050406030204" pitchFamily="18" charset="0"/>
                          </a:rPr>
                        </m:ctrlPr>
                      </m:funcPr>
                      <m:fName>
                        <m:r>
                          <m:rPr>
                            <m:sty m:val="p"/>
                          </m:rPr>
                          <a:rPr lang="en-US" sz="2000" b="0" i="0" smtClean="0">
                            <a:solidFill>
                              <a:srgbClr val="000000"/>
                            </a:solidFill>
                            <a:effectLst/>
                            <a:latin typeface="Cambria Math" panose="02040503050406030204" pitchFamily="18" charset="0"/>
                          </a:rPr>
                          <m:t>log</m:t>
                        </m:r>
                      </m:fName>
                      <m:e>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𝑃</m:t>
                            </m:r>
                          </m:e>
                          <m:sub>
                            <m:r>
                              <a:rPr lang="en-US" sz="2000" b="0" i="1" smtClean="0">
                                <a:solidFill>
                                  <a:srgbClr val="000000"/>
                                </a:solidFill>
                                <a:effectLst/>
                                <a:latin typeface="Cambria Math" panose="02040503050406030204" pitchFamily="18" charset="0"/>
                              </a:rPr>
                              <m:t>𝑗</m:t>
                            </m:r>
                          </m:sub>
                        </m:sSub>
                      </m:e>
                    </m:func>
                  </m:oMath>
                </a14:m>
                <a:endParaRPr lang="en-US" sz="1800" b="0" dirty="0">
                  <a:solidFill>
                    <a:srgbClr val="000000"/>
                  </a:solidFill>
                  <a:effectLst/>
                  <a:latin typeface="Calibri" panose="020F0502020204030204" pitchFamily="34" charset="0"/>
                </a:endParaRPr>
              </a:p>
              <a:p>
                <a14:m>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𝜏</m:t>
                            </m:r>
                          </m:e>
                          <m:sub>
                            <m:r>
                              <a:rPr lang="en-US" sz="2400" b="0" i="1" smtClean="0">
                                <a:latin typeface="Cambria Math" panose="02040503050406030204" pitchFamily="18" charset="0"/>
                              </a:rPr>
                              <m:t>𝑖𝑗</m:t>
                            </m:r>
                          </m:sub>
                        </m:sSub>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𝑑𝑖𝑠𝑡𝑎𝑛𝑐</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𝑖𝑗</m:t>
                            </m:r>
                          </m:sub>
                        </m:sSub>
                      </m:e>
                    </m:fun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𝑐𝑜𝑛𝑡𝑖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𝑐𝑜𝑚𝑙𝑎𝑛𝑔𝑜𝑓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4</m:t>
                        </m:r>
                      </m:sub>
                    </m:sSub>
                    <m:r>
                      <a:rPr lang="en-US" sz="2400" b="0" i="1" smtClean="0">
                        <a:latin typeface="Cambria Math" panose="02040503050406030204" pitchFamily="18" charset="0"/>
                      </a:rPr>
                      <m:t>𝑐𝑜𝑙𝑜𝑛</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5</m:t>
                        </m:r>
                      </m:sub>
                    </m:sSub>
                    <m:r>
                      <a:rPr lang="en-US" sz="2400" b="0" i="1" smtClean="0">
                        <a:latin typeface="Cambria Math" panose="02040503050406030204" pitchFamily="18" charset="0"/>
                      </a:rPr>
                      <m:t>𝑐𝑜𝑚𝑐𝑜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m:t>
                        </m:r>
                      </m:e>
                      <m:sub>
                        <m:r>
                          <a:rPr lang="en-US" sz="2400" b="0" i="1" smtClean="0">
                            <a:latin typeface="Cambria Math" panose="02040503050406030204" pitchFamily="18" charset="0"/>
                          </a:rPr>
                          <m:t>𝑖𝑗</m:t>
                        </m:r>
                      </m:sub>
                    </m:sSub>
                  </m:oMath>
                </a14:m>
                <a:endParaRPr lang="en-US" sz="3200" dirty="0"/>
              </a:p>
              <a:p>
                <a:pPr lvl="1"/>
                <a14:m>
                  <m:oMath xmlns:m="http://schemas.openxmlformats.org/officeDocument/2006/math">
                    <m:r>
                      <a:rPr lang="en-US" sz="2000" b="0" i="1" dirty="0" smtClean="0">
                        <a:solidFill>
                          <a:srgbClr val="000000"/>
                        </a:solidFill>
                        <a:effectLst/>
                        <a:latin typeface="Cambria Math" panose="02040503050406030204" pitchFamily="18" charset="0"/>
                      </a:rPr>
                      <m:t>𝐶</m:t>
                    </m:r>
                  </m:oMath>
                </a14:m>
                <a:r>
                  <a:rPr lang="en-US" sz="2000" b="0" dirty="0">
                    <a:solidFill>
                      <a:srgbClr val="000000"/>
                    </a:solidFill>
                    <a:effectLst/>
                    <a:latin typeface="Calibri" panose="020F0502020204030204" pitchFamily="34" charset="0"/>
                  </a:rPr>
                  <a:t> In terms of the theory, it is equal to world GDP.</a:t>
                </a:r>
              </a:p>
              <a:p>
                <a:pPr lvl="1"/>
                <a:r>
                  <a:rPr lang="en-US" sz="2000" b="0" dirty="0">
                    <a:solidFill>
                      <a:srgbClr val="000000"/>
                    </a:solidFill>
                    <a:effectLst/>
                    <a:latin typeface="Calibri" panose="020F0502020204030204" pitchFamily="34" charset="0"/>
                  </a:rPr>
                  <a:t> </a:t>
                </a:r>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𝐹</m:t>
                        </m:r>
                      </m:e>
                      <m:sub>
                        <m:r>
                          <a:rPr lang="en-US" sz="2000" b="0" i="1" smtClean="0">
                            <a:solidFill>
                              <a:srgbClr val="000000"/>
                            </a:solidFill>
                            <a:effectLst/>
                            <a:latin typeface="Cambria Math" panose="02040503050406030204" pitchFamily="18" charset="0"/>
                          </a:rPr>
                          <m:t>𝑖</m:t>
                        </m:r>
                      </m:sub>
                    </m:sSub>
                  </m:oMath>
                </a14:m>
                <a:r>
                  <a:rPr lang="en-US" sz="2000" dirty="0">
                    <a:solidFill>
                      <a:srgbClr val="000000"/>
                    </a:solidFill>
                    <a:latin typeface="Calibri" panose="020F0502020204030204" pitchFamily="34" charset="0"/>
                  </a:rPr>
                  <a:t> exporter fixed effects.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𝐹</m:t>
                        </m:r>
                      </m:e>
                      <m:sub>
                        <m:r>
                          <a:rPr lang="en-US" sz="2000" b="0" i="1" smtClean="0">
                            <a:solidFill>
                              <a:srgbClr val="000000"/>
                            </a:solidFill>
                            <a:latin typeface="Cambria Math" panose="02040503050406030204" pitchFamily="18" charset="0"/>
                          </a:rPr>
                          <m:t>𝑗</m:t>
                        </m:r>
                      </m:sub>
                    </m:sSub>
                  </m:oMath>
                </a14:m>
                <a:r>
                  <a:rPr lang="en-US" sz="2000" dirty="0">
                    <a:solidFill>
                      <a:srgbClr val="000000"/>
                    </a:solidFill>
                    <a:latin typeface="Calibri" panose="020F0502020204030204" pitchFamily="34" charset="0"/>
                  </a:rPr>
                  <a:t> importer fixed effects.</a:t>
                </a:r>
              </a:p>
              <a:p>
                <a:endParaRPr lang="en-US" sz="2000" dirty="0">
                  <a:solidFill>
                    <a:srgbClr val="000000"/>
                  </a:solidFill>
                  <a:latin typeface="Calibri" panose="020F0502020204030204" pitchFamily="34" charset="0"/>
                </a:endParaRPr>
              </a:p>
              <a:p>
                <a:endParaRPr lang="en-US" sz="2000" dirty="0">
                  <a:solidFill>
                    <a:srgbClr val="000000"/>
                  </a:solidFill>
                  <a:latin typeface="Calibri" panose="020F0502020204030204" pitchFamily="34" charset="0"/>
                </a:endParaRPr>
              </a:p>
              <a:p>
                <a:endParaRPr lang="en-US" dirty="0"/>
              </a:p>
            </p:txBody>
          </p:sp>
        </mc:Choice>
        <mc:Fallback xmlns="">
          <p:sp>
            <p:nvSpPr>
              <p:cNvPr id="3" name="内容占位符 2">
                <a:extLst>
                  <a:ext uri="{FF2B5EF4-FFF2-40B4-BE49-F238E27FC236}">
                    <a16:creationId xmlns:a16="http://schemas.microsoft.com/office/drawing/2014/main" id="{B99BBC9C-84B9-EC2D-E777-CE24EA8404D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50490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F8851-F134-3175-FA6A-711F13190871}"/>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C212585A-CF40-5441-8B0C-CDD5289BA78F}"/>
              </a:ext>
            </a:extLst>
          </p:cNvPr>
          <p:cNvSpPr>
            <a:spLocks noGrp="1"/>
          </p:cNvSpPr>
          <p:nvPr>
            <p:ph idx="1"/>
          </p:nvPr>
        </p:nvSpPr>
        <p:spPr/>
        <p:txBody>
          <a:bodyPr/>
          <a:lstStyle/>
          <a:p>
            <a:r>
              <a:rPr lang="en-US" sz="2000" dirty="0" err="1"/>
              <a:t>egen</a:t>
            </a:r>
            <a:r>
              <a:rPr lang="en-US" sz="2000" dirty="0"/>
              <a:t> exporters = group(exp)</a:t>
            </a:r>
          </a:p>
          <a:p>
            <a:r>
              <a:rPr lang="en-US" sz="2000" dirty="0" err="1"/>
              <a:t>egen</a:t>
            </a:r>
            <a:r>
              <a:rPr lang="en-US" sz="2000" dirty="0"/>
              <a:t> importers = group(imp)</a:t>
            </a:r>
          </a:p>
          <a:p>
            <a:r>
              <a:rPr lang="en-US" sz="2000" dirty="0"/>
              <a:t>reg </a:t>
            </a:r>
            <a:r>
              <a:rPr lang="en-US" altLang="zh-CN" sz="2000" dirty="0" err="1"/>
              <a:t>ln_trade</a:t>
            </a:r>
            <a:r>
              <a:rPr lang="zh-CN" altLang="en-US" sz="2000" dirty="0"/>
              <a:t> </a:t>
            </a:r>
            <a:r>
              <a:rPr lang="en-US" altLang="zh-CN" sz="2000" dirty="0" err="1"/>
              <a:t>ln_distance</a:t>
            </a:r>
            <a:r>
              <a:rPr lang="zh-CN" altLang="en-US" sz="2000" dirty="0"/>
              <a:t> </a:t>
            </a:r>
            <a:r>
              <a:rPr lang="en-US" altLang="zh-CN" sz="2000" dirty="0"/>
              <a:t>contig</a:t>
            </a:r>
            <a:r>
              <a:rPr lang="zh-CN" altLang="en-US" sz="2000" dirty="0"/>
              <a:t> </a:t>
            </a:r>
            <a:r>
              <a:rPr lang="en-US" altLang="zh-CN" sz="2000" dirty="0" err="1"/>
              <a:t>comlan_off</a:t>
            </a:r>
            <a:r>
              <a:rPr lang="zh-CN" altLang="en-US" sz="2000" dirty="0"/>
              <a:t> </a:t>
            </a:r>
            <a:r>
              <a:rPr lang="en-US" altLang="zh-CN" sz="2000" dirty="0"/>
              <a:t>colony</a:t>
            </a:r>
            <a:r>
              <a:rPr lang="zh-CN" altLang="en-US" sz="2000" dirty="0"/>
              <a:t> </a:t>
            </a:r>
            <a:r>
              <a:rPr lang="en-US" altLang="zh-CN" sz="2000" dirty="0" err="1"/>
              <a:t>comcol</a:t>
            </a:r>
            <a:r>
              <a:rPr lang="en-US" altLang="zh-CN" sz="2000" dirty="0"/>
              <a:t> </a:t>
            </a:r>
            <a:r>
              <a:rPr lang="en-US" altLang="zh-CN" sz="2000" dirty="0" err="1"/>
              <a:t>i.exporters</a:t>
            </a:r>
            <a:r>
              <a:rPr lang="en-US" altLang="zh-CN" sz="2000" dirty="0"/>
              <a:t> </a:t>
            </a:r>
            <a:r>
              <a:rPr lang="en-US" altLang="zh-CN" sz="2000" dirty="0" err="1"/>
              <a:t>i.importers</a:t>
            </a:r>
            <a:r>
              <a:rPr lang="zh-CN" altLang="en-US" sz="2000" dirty="0"/>
              <a:t> </a:t>
            </a:r>
            <a:r>
              <a:rPr lang="en-US" altLang="zh-CN" sz="2000" dirty="0"/>
              <a:t>if</a:t>
            </a:r>
            <a:r>
              <a:rPr lang="zh-CN" altLang="en-US" sz="2000" dirty="0"/>
              <a:t> </a:t>
            </a:r>
            <a:r>
              <a:rPr lang="en-US" altLang="zh-CN" sz="2000" dirty="0"/>
              <a:t>sector</a:t>
            </a:r>
            <a:r>
              <a:rPr lang="zh-CN" altLang="en-US" sz="2000" dirty="0"/>
              <a:t> </a:t>
            </a:r>
            <a:r>
              <a:rPr lang="en-US" altLang="zh-CN" sz="2000" dirty="0"/>
              <a:t>==</a:t>
            </a:r>
            <a:r>
              <a:rPr lang="zh-CN" altLang="en-US" sz="2000" dirty="0"/>
              <a:t> </a:t>
            </a:r>
            <a:r>
              <a:rPr lang="en-US" altLang="zh-CN" sz="2000" dirty="0"/>
              <a:t>“SER”,</a:t>
            </a:r>
            <a:r>
              <a:rPr lang="zh-CN" altLang="en-US" sz="2000" dirty="0"/>
              <a:t> </a:t>
            </a:r>
            <a:r>
              <a:rPr lang="en-US" altLang="zh-CN" sz="2000" dirty="0"/>
              <a:t>robust</a:t>
            </a:r>
            <a:r>
              <a:rPr lang="zh-CN" altLang="en-US" sz="2000" dirty="0"/>
              <a:t> </a:t>
            </a:r>
            <a:r>
              <a:rPr lang="en-US" altLang="zh-CN" sz="2000" dirty="0"/>
              <a:t>cluster(</a:t>
            </a:r>
            <a:r>
              <a:rPr lang="en-US" altLang="zh-CN" sz="2000" dirty="0" err="1"/>
              <a:t>dist</a:t>
            </a:r>
            <a:r>
              <a:rPr lang="en-US" altLang="zh-CN" sz="2000" dirty="0"/>
              <a:t>)</a:t>
            </a:r>
          </a:p>
          <a:p>
            <a:endParaRPr lang="en-US" dirty="0"/>
          </a:p>
        </p:txBody>
      </p:sp>
      <p:pic>
        <p:nvPicPr>
          <p:cNvPr id="5" name="图片 4">
            <a:extLst>
              <a:ext uri="{FF2B5EF4-FFF2-40B4-BE49-F238E27FC236}">
                <a16:creationId xmlns:a16="http://schemas.microsoft.com/office/drawing/2014/main" id="{56C40913-0BA2-4ECA-1625-3A97C2A7E0E8}"/>
              </a:ext>
            </a:extLst>
          </p:cNvPr>
          <p:cNvPicPr>
            <a:picLocks noChangeAspect="1"/>
          </p:cNvPicPr>
          <p:nvPr/>
        </p:nvPicPr>
        <p:blipFill>
          <a:blip r:embed="rId2"/>
          <a:stretch>
            <a:fillRect/>
          </a:stretch>
        </p:blipFill>
        <p:spPr>
          <a:xfrm>
            <a:off x="2854420" y="3583190"/>
            <a:ext cx="6298985" cy="2728710"/>
          </a:xfrm>
          <a:prstGeom prst="rect">
            <a:avLst/>
          </a:prstGeom>
        </p:spPr>
      </p:pic>
    </p:spTree>
    <p:extLst>
      <p:ext uri="{BB962C8B-B14F-4D97-AF65-F5344CB8AC3E}">
        <p14:creationId xmlns:p14="http://schemas.microsoft.com/office/powerpoint/2010/main" val="2975144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694C3A-53C8-12FD-3D97-760AEE9B8FB3}"/>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22E6765C-F29E-D42F-C09E-2B293CB2141F}"/>
              </a:ext>
            </a:extLst>
          </p:cNvPr>
          <p:cNvSpPr>
            <a:spLocks noGrp="1"/>
          </p:cNvSpPr>
          <p:nvPr>
            <p:ph idx="1"/>
          </p:nvPr>
        </p:nvSpPr>
        <p:spPr/>
        <p:txBody>
          <a:bodyPr>
            <a:normAutofit fontScale="70000" lnSpcReduction="20000"/>
          </a:bodyPr>
          <a:lstStyle/>
          <a:p>
            <a:r>
              <a:rPr lang="en-US" sz="3600" b="0" dirty="0">
                <a:solidFill>
                  <a:srgbClr val="000000"/>
                </a:solidFill>
                <a:effectLst/>
                <a:latin typeface="Calibri" panose="020F0502020204030204" pitchFamily="34" charset="0"/>
              </a:rPr>
              <a:t>The model’s explanatory power is much greater</a:t>
            </a:r>
          </a:p>
          <a:p>
            <a:r>
              <a:rPr lang="en-US" sz="3600" b="0" dirty="0">
                <a:solidFill>
                  <a:srgbClr val="000000"/>
                </a:solidFill>
                <a:effectLst/>
                <a:latin typeface="Calibri" panose="020F0502020204030204" pitchFamily="34" charset="0"/>
              </a:rPr>
              <a:t>The distance elasticity is very close to -1 under fixed effect</a:t>
            </a:r>
          </a:p>
          <a:p>
            <a:r>
              <a:rPr lang="en-US" sz="3600" dirty="0">
                <a:solidFill>
                  <a:srgbClr val="000000"/>
                </a:solidFill>
                <a:latin typeface="Calibri" panose="020F0502020204030204" pitchFamily="34" charset="0"/>
              </a:rPr>
              <a:t>Number of dummies is large, recommend </a:t>
            </a:r>
            <a:r>
              <a:rPr lang="en-US" sz="3600" dirty="0" err="1">
                <a:solidFill>
                  <a:srgbClr val="000000"/>
                </a:solidFill>
                <a:latin typeface="Calibri" panose="020F0502020204030204" pitchFamily="34" charset="0"/>
              </a:rPr>
              <a:t>reghdfe</a:t>
            </a:r>
            <a:r>
              <a:rPr lang="en-US" sz="3600" dirty="0">
                <a:solidFill>
                  <a:srgbClr val="000000"/>
                </a:solidFill>
                <a:latin typeface="Calibri" panose="020F0502020204030204" pitchFamily="34" charset="0"/>
              </a:rPr>
              <a:t> </a:t>
            </a:r>
          </a:p>
          <a:p>
            <a:endParaRPr lang="en-US" sz="1800" dirty="0">
              <a:solidFill>
                <a:srgbClr val="000000"/>
              </a:solidFill>
              <a:latin typeface="Calibri" panose="020F0502020204030204" pitchFamily="34" charset="0"/>
            </a:endParaRPr>
          </a:p>
          <a:p>
            <a:endParaRPr lang="en-US" sz="1800" dirty="0">
              <a:solidFill>
                <a:srgbClr val="000000"/>
              </a:solidFill>
              <a:latin typeface="Calibri" panose="020F0502020204030204" pitchFamily="34" charset="0"/>
            </a:endParaRPr>
          </a:p>
          <a:p>
            <a:r>
              <a:rPr lang="en-US" sz="3600" b="1" dirty="0">
                <a:solidFill>
                  <a:srgbClr val="000000"/>
                </a:solidFill>
                <a:latin typeface="Calibri" panose="020F0502020204030204" pitchFamily="34" charset="0"/>
              </a:rPr>
              <a:t>Fixed effect </a:t>
            </a:r>
            <a:r>
              <a:rPr lang="en-US" altLang="zh-CN" sz="3600" b="1" dirty="0">
                <a:solidFill>
                  <a:srgbClr val="000000"/>
                </a:solidFill>
                <a:latin typeface="Calibri" panose="020F0502020204030204" pitchFamily="34" charset="0"/>
              </a:rPr>
              <a:t>Problem:</a:t>
            </a:r>
          </a:p>
          <a:p>
            <a:pPr lvl="1"/>
            <a:r>
              <a:rPr lang="en-US" sz="3100" dirty="0">
                <a:solidFill>
                  <a:srgbClr val="000000"/>
                </a:solidFill>
                <a:latin typeface="Calibri" panose="020F0502020204030204" pitchFamily="34" charset="0"/>
              </a:rPr>
              <a:t>N</a:t>
            </a:r>
            <a:r>
              <a:rPr lang="en-US" sz="3100" b="0" dirty="0">
                <a:solidFill>
                  <a:srgbClr val="000000"/>
                </a:solidFill>
                <a:effectLst/>
                <a:latin typeface="Calibri" panose="020F0502020204030204" pitchFamily="34" charset="0"/>
              </a:rPr>
              <a:t>eed to drop from the model any variables that are collinear with the fixed effects.</a:t>
            </a:r>
          </a:p>
          <a:p>
            <a:pPr lvl="1"/>
            <a:r>
              <a:rPr lang="en-US" sz="3100" dirty="0">
                <a:solidFill>
                  <a:srgbClr val="000000"/>
                </a:solidFill>
                <a:latin typeface="Calibri" panose="020F0502020204030204" pitchFamily="34" charset="0"/>
              </a:rPr>
              <a:t>I</a:t>
            </a:r>
            <a:r>
              <a:rPr lang="en-US" sz="3100" b="0" dirty="0">
                <a:solidFill>
                  <a:srgbClr val="000000"/>
                </a:solidFill>
                <a:effectLst/>
                <a:latin typeface="Calibri" panose="020F0502020204030204" pitchFamily="34" charset="0"/>
              </a:rPr>
              <a:t>t is not possible to estimate a fixed effects model that also includes data that only vary by exporter (constant across all importers) or by importer (constant across all exporters)</a:t>
            </a:r>
          </a:p>
          <a:p>
            <a:pPr lvl="1"/>
            <a:r>
              <a:rPr lang="en-US" sz="3100" b="0" dirty="0">
                <a:solidFill>
                  <a:srgbClr val="000000"/>
                </a:solidFill>
                <a:effectLst/>
                <a:latin typeface="Calibri" panose="020F0502020204030204" pitchFamily="34" charset="0"/>
              </a:rPr>
              <a:t>One way of dealing with this problem that does not require extra data is to take variables that vary by exporter or importer and transform them artificially into a variable that varies bilaterally</a:t>
            </a:r>
            <a:endParaRPr lang="en-US" sz="3100" dirty="0">
              <a:solidFill>
                <a:srgbClr val="000000"/>
              </a:solidFill>
              <a:latin typeface="Calibri" panose="020F0502020204030204" pitchFamily="34" charset="0"/>
            </a:endParaRPr>
          </a:p>
          <a:p>
            <a:pPr lvl="1"/>
            <a:r>
              <a:rPr lang="en-US" sz="3100" dirty="0">
                <a:solidFill>
                  <a:srgbClr val="000000"/>
                </a:solidFill>
                <a:latin typeface="Calibri" panose="020F0502020204030204" pitchFamily="34" charset="0"/>
              </a:rPr>
              <a:t>Then random effect~</a:t>
            </a:r>
            <a:endParaRPr lang="en-US" sz="3900" dirty="0"/>
          </a:p>
        </p:txBody>
      </p:sp>
    </p:spTree>
    <p:extLst>
      <p:ext uri="{BB962C8B-B14F-4D97-AF65-F5344CB8AC3E}">
        <p14:creationId xmlns:p14="http://schemas.microsoft.com/office/powerpoint/2010/main" val="1193924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7A948-EC11-D819-D513-CA7B2B815A92}"/>
              </a:ext>
            </a:extLst>
          </p:cNvPr>
          <p:cNvSpPr>
            <a:spLocks noGrp="1"/>
          </p:cNvSpPr>
          <p:nvPr>
            <p:ph type="title"/>
          </p:nvPr>
        </p:nvSpPr>
        <p:spPr/>
        <p:txBody>
          <a:bodyPr/>
          <a:lstStyle/>
          <a:p>
            <a:r>
              <a:rPr lang="en-US" dirty="0"/>
              <a:t>Baier and </a:t>
            </a:r>
            <a:r>
              <a:rPr lang="en-US" dirty="0" err="1"/>
              <a:t>Bergstrand</a:t>
            </a:r>
            <a:r>
              <a:rPr lang="en-US" dirty="0"/>
              <a:t> (2009)</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C04869D-84AF-BD36-D636-9A93366D013A}"/>
                  </a:ext>
                </a:extLst>
              </p:cNvPr>
              <p:cNvSpPr>
                <a:spLocks noGrp="1"/>
              </p:cNvSpPr>
              <p:nvPr>
                <p:ph idx="1"/>
              </p:nvPr>
            </p:nvSpPr>
            <p:spPr/>
            <p:txBody>
              <a:bodyPr/>
              <a:lstStyle/>
              <a:p>
                <a:r>
                  <a:rPr lang="en-US" b="0" dirty="0">
                    <a:solidFill>
                      <a:srgbClr val="000000"/>
                    </a:solidFill>
                    <a:effectLst/>
                    <a:latin typeface="Calibri" panose="020F0502020204030204" pitchFamily="34" charset="0"/>
                  </a:rPr>
                  <a:t>Baier and </a:t>
                </a:r>
                <a:r>
                  <a:rPr lang="en-US" b="0" dirty="0" err="1">
                    <a:solidFill>
                      <a:srgbClr val="000000"/>
                    </a:solidFill>
                    <a:effectLst/>
                    <a:latin typeface="Calibri" panose="020F0502020204030204" pitchFamily="34" charset="0"/>
                  </a:rPr>
                  <a:t>Bergstrand</a:t>
                </a:r>
                <a:r>
                  <a:rPr lang="en-US" b="0" dirty="0">
                    <a:solidFill>
                      <a:srgbClr val="000000"/>
                    </a:solidFill>
                    <a:effectLst/>
                    <a:latin typeface="Calibri" panose="020F0502020204030204" pitchFamily="34" charset="0"/>
                  </a:rPr>
                  <a:t> (2009) show that the following model provides estimates almost indistinguishable from those obtained using fixed effects, but without the inclusion of dummy variables: </a:t>
                </a:r>
              </a:p>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𝑘</m:t>
                            </m:r>
                          </m:sup>
                        </m:sSubSup>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𝐸</m:t>
                            </m:r>
                          </m:e>
                          <m:sub>
                            <m:r>
                              <a:rPr lang="en-US" b="0" i="1" smtClean="0">
                                <a:latin typeface="Cambria Math" panose="02040503050406030204" pitchFamily="18" charset="0"/>
                              </a:rPr>
                              <m:t>𝑗</m:t>
                            </m:r>
                          </m:sub>
                          <m:sup>
                            <m:r>
                              <a:rPr lang="en-US" b="0" i="1" smtClean="0">
                                <a:latin typeface="Cambria Math" panose="02040503050406030204" pitchFamily="18" charset="0"/>
                              </a:rPr>
                              <m:t>𝑘</m:t>
                            </m:r>
                          </m:sup>
                        </m:sSubSup>
                      </m:e>
                    </m:fun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𝑌</m:t>
                            </m:r>
                          </m:e>
                        </m:func>
                      </m:e>
                      <m:sup>
                        <m:r>
                          <a:rPr lang="en-US" b="0" i="1" smtClean="0">
                            <a:latin typeface="Cambria Math" panose="02040503050406030204" pitchFamily="18" charset="0"/>
                          </a:rPr>
                          <m:t>𝑘</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𝑘</m:t>
                            </m:r>
                          </m:sub>
                        </m:sSub>
                      </m:e>
                    </m:d>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e>
                            </m:func>
                          </m:e>
                          <m:sup>
                            <m:r>
                              <a:rPr lang="en-US" b="0" i="1" smtClean="0">
                                <a:latin typeface="Cambria Math" panose="02040503050406030204" pitchFamily="18" charset="0"/>
                              </a:rPr>
                              <m:t>𝑘</m:t>
                            </m:r>
                          </m:sup>
                        </m:sSup>
                      </m:e>
                    </m:d>
                  </m:oMath>
                </a14:m>
                <a:endParaRPr lang="en-US" b="0" dirty="0"/>
              </a:p>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e>
                    </m:func>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𝑗</m:t>
                            </m:r>
                          </m:sub>
                          <m:sup>
                            <m:r>
                              <a:rPr lang="en-US" b="0" i="1" smtClean="0">
                                <a:latin typeface="Cambria Math" panose="02040503050406030204" pitchFamily="18" charset="0"/>
                              </a:rPr>
                              <m:t>𝑘</m:t>
                            </m:r>
                          </m:sup>
                        </m:sSub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e>
                        </m:func>
                      </m:e>
                    </m:nary>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b="0" i="1" smtClean="0">
                                <a:latin typeface="Cambria Math" panose="02040503050406030204" pitchFamily="18" charset="0"/>
                              </a:rPr>
                              <m:t>𝑖</m:t>
                            </m:r>
                          </m:sub>
                          <m:sup>
                            <m:r>
                              <a:rPr lang="en-US" i="1">
                                <a:latin typeface="Cambria Math" panose="02040503050406030204" pitchFamily="18" charset="0"/>
                              </a:rPr>
                              <m:t>𝑘</m:t>
                            </m:r>
                          </m:sup>
                        </m:sSub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Sup>
                              <m:sSubSupPr>
                                <m:ctrlPr>
                                  <a:rPr lang="en-US" i="1">
                                    <a:latin typeface="Cambria Math" panose="02040503050406030204" pitchFamily="18" charset="0"/>
                                  </a:rPr>
                                </m:ctrlPr>
                              </m:sSubSupPr>
                              <m:e>
                                <m:r>
                                  <a:rPr lang="en-US" i="1">
                                    <a:latin typeface="Cambria Math" panose="02040503050406030204" pitchFamily="18" charset="0"/>
                                  </a:rPr>
                                  <m:t>𝜏</m:t>
                                </m:r>
                              </m:e>
                              <m:sub>
                                <m:r>
                                  <a:rPr lang="en-US" i="1">
                                    <a:latin typeface="Cambria Math" panose="02040503050406030204" pitchFamily="18" charset="0"/>
                                  </a:rPr>
                                  <m:t>𝑗</m:t>
                                </m:r>
                                <m:r>
                                  <a:rPr lang="en-US" b="0" i="1" smtClean="0">
                                    <a:latin typeface="Cambria Math" panose="02040503050406030204" pitchFamily="18" charset="0"/>
                                  </a:rPr>
                                  <m:t>𝑖</m:t>
                                </m:r>
                              </m:sub>
                              <m:sup>
                                <m:r>
                                  <a:rPr lang="en-US" i="1">
                                    <a:latin typeface="Cambria Math" panose="02040503050406030204" pitchFamily="18" charset="0"/>
                                  </a:rPr>
                                  <m:t>𝑘</m:t>
                                </m:r>
                              </m:sup>
                            </m:sSubSup>
                          </m:e>
                        </m:func>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𝑁</m:t>
                        </m:r>
                      </m:sup>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sub>
                          <m:sup>
                            <m:r>
                              <a:rPr lang="en-US" i="1">
                                <a:latin typeface="Cambria Math" panose="02040503050406030204" pitchFamily="18" charset="0"/>
                              </a:rPr>
                              <m:t>𝑘</m:t>
                            </m:r>
                          </m:sup>
                        </m:sSub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Sup>
                              <m:sSubSupPr>
                                <m:ctrlPr>
                                  <a:rPr lang="en-US" i="1">
                                    <a:latin typeface="Cambria Math" panose="02040503050406030204" pitchFamily="18" charset="0"/>
                                  </a:rPr>
                                </m:ctrlPr>
                              </m:sSubSupPr>
                              <m:e>
                                <m:r>
                                  <a:rPr lang="en-US" i="1">
                                    <a:latin typeface="Cambria Math" panose="02040503050406030204" pitchFamily="18" charset="0"/>
                                  </a:rPr>
                                  <m:t>𝜏</m:t>
                                </m:r>
                              </m:e>
                              <m:sub>
                                <m:r>
                                  <a:rPr lang="en-US" i="1">
                                    <a:latin typeface="Cambria Math" panose="02040503050406030204" pitchFamily="18" charset="0"/>
                                  </a:rPr>
                                  <m:t>𝑖𝑗</m:t>
                                </m:r>
                              </m:sub>
                              <m:sup>
                                <m:r>
                                  <a:rPr lang="en-US" i="1">
                                    <a:latin typeface="Cambria Math" panose="02040503050406030204" pitchFamily="18" charset="0"/>
                                  </a:rPr>
                                  <m:t>𝑘</m:t>
                                </m:r>
                              </m:sup>
                            </m:sSubSup>
                          </m:e>
                        </m:func>
                      </m:e>
                    </m:nary>
                  </m:oMath>
                </a14:m>
                <a:endParaRPr lang="en-US" dirty="0"/>
              </a:p>
              <a:p>
                <a:pPr lvl="1"/>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𝑗</m:t>
                        </m:r>
                      </m:sub>
                      <m:sup>
                        <m:r>
                          <a:rPr lang="en-US" b="0" i="1" smtClean="0">
                            <a:latin typeface="Cambria Math" panose="02040503050406030204" pitchFamily="18" charset="0"/>
                          </a:rPr>
                          <m:t>𝑘</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𝑌</m:t>
                            </m:r>
                          </m:e>
                          <m:sub>
                            <m:r>
                              <a:rPr lang="en-US" b="0" i="1" smtClean="0">
                                <a:latin typeface="Cambria Math" panose="02040503050406030204" pitchFamily="18" charset="0"/>
                              </a:rPr>
                              <m:t>𝑖</m:t>
                            </m:r>
                          </m:sub>
                          <m:sup>
                            <m:r>
                              <a:rPr lang="en-US" b="0" i="1" smtClean="0">
                                <a:latin typeface="Cambria Math" panose="02040503050406030204" pitchFamily="18" charset="0"/>
                              </a:rPr>
                              <m:t>𝑘</m:t>
                            </m:r>
                          </m:sup>
                        </m:sSub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𝑘</m:t>
                            </m:r>
                          </m:sup>
                        </m:sSup>
                      </m:den>
                    </m:f>
                  </m:oMath>
                </a14:m>
                <a:endParaRPr lang="en-US" dirty="0"/>
              </a:p>
              <a:p>
                <a:pPr lvl="1"/>
                <a:endParaRPr lang="en-US" dirty="0"/>
              </a:p>
              <a:p>
                <a:r>
                  <a:rPr lang="en-US" dirty="0"/>
                  <a:t>How to do in Empirical Application</a:t>
                </a:r>
              </a:p>
              <a:p>
                <a:pPr lvl="1"/>
                <a:r>
                  <a:rPr lang="en-US" dirty="0"/>
                  <a:t>Simple average by exporter and importer’s sectors</a:t>
                </a:r>
              </a:p>
            </p:txBody>
          </p:sp>
        </mc:Choice>
        <mc:Fallback xmlns="">
          <p:sp>
            <p:nvSpPr>
              <p:cNvPr id="3" name="内容占位符 2">
                <a:extLst>
                  <a:ext uri="{FF2B5EF4-FFF2-40B4-BE49-F238E27FC236}">
                    <a16:creationId xmlns:a16="http://schemas.microsoft.com/office/drawing/2014/main" id="{AC04869D-84AF-BD36-D636-9A93366D013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164244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C7913-55ED-F860-E4A4-06E92C52E189}"/>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410ABBEF-EB30-3E91-CC2F-90D62EE3B5DA}"/>
              </a:ext>
            </a:extLst>
          </p:cNvPr>
          <p:cNvSpPr>
            <a:spLocks noGrp="1"/>
          </p:cNvSpPr>
          <p:nvPr>
            <p:ph idx="1"/>
          </p:nvPr>
        </p:nvSpPr>
        <p:spPr/>
        <p:txBody>
          <a:bodyPr/>
          <a:lstStyle/>
          <a:p>
            <a:r>
              <a:rPr lang="en-US" dirty="0" err="1"/>
              <a:t>egen</a:t>
            </a:r>
            <a:r>
              <a:rPr lang="en-US" dirty="0"/>
              <a:t> temp1 = mean(</a:t>
            </a:r>
            <a:r>
              <a:rPr lang="en-US" dirty="0" err="1"/>
              <a:t>l</a:t>
            </a:r>
            <a:r>
              <a:rPr lang="en-US" altLang="zh-CN" dirty="0" err="1"/>
              <a:t>n_distance</a:t>
            </a:r>
            <a:r>
              <a:rPr lang="en-US" altLang="zh-CN" dirty="0"/>
              <a:t>), by(exp sector)</a:t>
            </a:r>
          </a:p>
          <a:p>
            <a:r>
              <a:rPr lang="en-US" dirty="0" err="1"/>
              <a:t>egen</a:t>
            </a:r>
            <a:r>
              <a:rPr lang="en-US" dirty="0"/>
              <a:t> temp2 = mean(</a:t>
            </a:r>
            <a:r>
              <a:rPr lang="en-US" dirty="0" err="1"/>
              <a:t>l</a:t>
            </a:r>
            <a:r>
              <a:rPr lang="en-US" altLang="zh-CN" dirty="0" err="1"/>
              <a:t>n_distance</a:t>
            </a:r>
            <a:r>
              <a:rPr lang="en-US" altLang="zh-CN" dirty="0"/>
              <a:t>), by(imp sector)</a:t>
            </a:r>
          </a:p>
          <a:p>
            <a:r>
              <a:rPr lang="en-US" dirty="0" err="1"/>
              <a:t>egen</a:t>
            </a:r>
            <a:r>
              <a:rPr lang="en-US" dirty="0"/>
              <a:t> temp3 = sum(</a:t>
            </a:r>
            <a:r>
              <a:rPr lang="en-US" dirty="0" err="1"/>
              <a:t>l</a:t>
            </a:r>
            <a:r>
              <a:rPr lang="en-US" altLang="zh-CN" dirty="0" err="1"/>
              <a:t>n_distance</a:t>
            </a:r>
            <a:r>
              <a:rPr lang="en-US" altLang="zh-CN" dirty="0"/>
              <a:t>), by(sector)</a:t>
            </a:r>
          </a:p>
          <a:p>
            <a:r>
              <a:rPr lang="en-US" dirty="0"/>
              <a:t>reg </a:t>
            </a:r>
            <a:r>
              <a:rPr lang="en-US" dirty="0" err="1"/>
              <a:t>ln_trade</a:t>
            </a:r>
            <a:r>
              <a:rPr lang="en-US" dirty="0"/>
              <a:t> </a:t>
            </a:r>
            <a:r>
              <a:rPr lang="en-US" dirty="0" err="1"/>
              <a:t>ln_distance_star</a:t>
            </a:r>
            <a:r>
              <a:rPr lang="en-US" dirty="0"/>
              <a:t> </a:t>
            </a:r>
            <a:r>
              <a:rPr lang="en-US" dirty="0" err="1"/>
              <a:t>ln_gdp_exp</a:t>
            </a:r>
            <a:r>
              <a:rPr lang="en-US" dirty="0"/>
              <a:t> </a:t>
            </a:r>
            <a:r>
              <a:rPr lang="en-US" dirty="0" err="1"/>
              <a:t>ln_gdp_imp</a:t>
            </a:r>
            <a:r>
              <a:rPr lang="en-US" dirty="0"/>
              <a:t> if sector == “SER”, robust cluster(</a:t>
            </a:r>
            <a:r>
              <a:rPr lang="en-US" dirty="0" err="1"/>
              <a:t>dist</a:t>
            </a:r>
            <a:r>
              <a:rPr lang="en-US" dirty="0"/>
              <a:t>)</a:t>
            </a:r>
          </a:p>
          <a:p>
            <a:endParaRPr lang="en-US" dirty="0"/>
          </a:p>
          <a:p>
            <a:endParaRPr lang="en-US" dirty="0"/>
          </a:p>
        </p:txBody>
      </p:sp>
    </p:spTree>
    <p:extLst>
      <p:ext uri="{BB962C8B-B14F-4D97-AF65-F5344CB8AC3E}">
        <p14:creationId xmlns:p14="http://schemas.microsoft.com/office/powerpoint/2010/main" val="2865108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11AD6-56E2-F67B-141E-85CD3CAEA6C6}"/>
              </a:ext>
            </a:extLst>
          </p:cNvPr>
          <p:cNvSpPr>
            <a:spLocks noGrp="1"/>
          </p:cNvSpPr>
          <p:nvPr>
            <p:ph type="title"/>
          </p:nvPr>
        </p:nvSpPr>
        <p:spPr/>
        <p:txBody>
          <a:bodyPr/>
          <a:lstStyle/>
          <a:p>
            <a:r>
              <a:rPr lang="en-US" dirty="0"/>
              <a:t>Dealing with Endogeneity</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90CCE0A-877D-13E2-C7C7-437D749EE6F0}"/>
                  </a:ext>
                </a:extLst>
              </p:cNvPr>
              <p:cNvSpPr>
                <a:spLocks noGrp="1"/>
              </p:cNvSpPr>
              <p:nvPr>
                <p:ph idx="1"/>
              </p:nvPr>
            </p:nvSpPr>
            <p:spPr/>
            <p:txBody>
              <a:bodyPr>
                <a:normAutofit fontScale="92500" lnSpcReduction="20000"/>
              </a:bodyPr>
              <a:lstStyle/>
              <a:p>
                <a:r>
                  <a:rPr lang="en-US" sz="2600" dirty="0"/>
                  <a:t>Endogeneity: Policy and Trade </a:t>
                </a:r>
              </a:p>
              <a:p>
                <a:r>
                  <a:rPr lang="en-US" sz="2600" dirty="0"/>
                  <a:t>The reason is that policies are often determined to some extent by the level of a country’s integration in international markets: creates a circular causal chain between policies and trade.</a:t>
                </a:r>
              </a:p>
              <a:p>
                <a:r>
                  <a:rPr lang="en-US" sz="2600" dirty="0"/>
                  <a:t>To see this, we can write down two equations that summarize the problem. </a:t>
                </a:r>
              </a:p>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e>
                    </m:func>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𝑖</m:t>
                        </m:r>
                      </m:sub>
                      <m:sup>
                        <m:r>
                          <a:rPr lang="en-US" b="0" i="1" smtClean="0">
                            <a:latin typeface="Cambria Math" panose="02040503050406030204" pitchFamily="18" charset="0"/>
                          </a:rPr>
                          <m:t>𝑘</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𝑗</m:t>
                        </m:r>
                      </m:sub>
                      <m:sup>
                        <m:r>
                          <a:rPr lang="en-US" b="0" i="1" smtClean="0">
                            <a:latin typeface="Cambria Math" panose="02040503050406030204" pitchFamily="18" charset="0"/>
                          </a:rPr>
                          <m:t>𝑘</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𝑘</m:t>
                            </m:r>
                          </m:sub>
                        </m:sSub>
                      </m:e>
                    </m:d>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e>
                        </m:func>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oMath>
                </a14:m>
                <a:endParaRPr lang="en-US" dirty="0"/>
              </a:p>
              <a:p>
                <a:r>
                  <a:rPr lang="en-US" sz="2600" dirty="0"/>
                  <a:t>Trade cost and trade flows</a:t>
                </a:r>
              </a:p>
              <a:p>
                <a:pPr lvl="1"/>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e>
                    </m:func>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𝑘</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𝑗</m:t>
                        </m:r>
                      </m:sub>
                      <m:sup>
                        <m:r>
                          <a:rPr lang="en-US" b="0" i="1" smtClean="0">
                            <a:latin typeface="Cambria Math" panose="02040503050406030204" pitchFamily="18" charset="0"/>
                          </a:rPr>
                          <m:t>𝑘</m:t>
                        </m:r>
                      </m:sup>
                    </m:sSubSup>
                    <m:r>
                      <a:rPr lang="en-US" b="0" i="1" smtClean="0">
                        <a:latin typeface="Cambria Math" panose="02040503050406030204" pitchFamily="18" charset="0"/>
                      </a:rPr>
                      <m:t>+</m:t>
                    </m:r>
                    <m:r>
                      <a:rPr lang="en-US" b="0" i="1" smtClean="0">
                        <a:latin typeface="Cambria Math" panose="02040503050406030204" pitchFamily="18" charset="0"/>
                      </a:rPr>
                      <m:t>𝑏</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e>
                    </m:func>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r>
                      <a:rPr lang="en-US" b="0" i="1" smtClean="0">
                        <a:latin typeface="Cambria Math" panose="02040503050406030204" pitchFamily="18" charset="0"/>
                      </a:rPr>
                      <m:t> </m:t>
                    </m:r>
                  </m:oMath>
                </a14:m>
                <a:endParaRPr lang="en-US" dirty="0"/>
              </a:p>
              <a:p>
                <a:r>
                  <a:rPr lang="en-US" sz="2600" dirty="0"/>
                  <a:t>Then ugly things happen</a:t>
                </a:r>
              </a:p>
              <a:p>
                <a:pPr lvl="1"/>
                <a:r>
                  <a:rPr lang="en-US" dirty="0"/>
                  <a:t>Usually,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oMath>
                </a14:m>
                <a:r>
                  <a:rPr lang="en-US" dirty="0"/>
                  <a:t> is correlated with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𝑖𝑗</m:t>
                        </m:r>
                      </m:sub>
                      <m:sup>
                        <m:r>
                          <a:rPr lang="en-US" b="0" i="1" smtClean="0">
                            <a:latin typeface="Cambria Math" panose="02040503050406030204" pitchFamily="18" charset="0"/>
                          </a:rPr>
                          <m:t>𝑘</m:t>
                        </m:r>
                      </m:sup>
                    </m:sSubSup>
                  </m:oMath>
                </a14:m>
                <a:r>
                  <a:rPr lang="en-US" dirty="0"/>
                  <a:t>, making the estimation bias. </a:t>
                </a:r>
              </a:p>
              <a:p>
                <a:r>
                  <a:rPr lang="en-US" sz="2600" dirty="0"/>
                  <a:t>Then we need IV estimation </a:t>
                </a:r>
              </a:p>
              <a:p>
                <a:pPr lvl="1"/>
                <a:r>
                  <a:rPr lang="en-US" sz="2000" dirty="0"/>
                  <a:t>IV: </a:t>
                </a:r>
                <a:r>
                  <a:rPr lang="en-US" b="0" dirty="0">
                    <a:solidFill>
                      <a:srgbClr val="000000"/>
                    </a:solidFill>
                    <a:effectLst/>
                    <a:latin typeface="Calibri" panose="020F0502020204030204" pitchFamily="34" charset="0"/>
                  </a:rPr>
                  <a:t>the absolute value of a country’s latitude as an instrument for its ETCR score.</a:t>
                </a:r>
              </a:p>
            </p:txBody>
          </p:sp>
        </mc:Choice>
        <mc:Fallback xmlns="">
          <p:sp>
            <p:nvSpPr>
              <p:cNvPr id="3" name="内容占位符 2">
                <a:extLst>
                  <a:ext uri="{FF2B5EF4-FFF2-40B4-BE49-F238E27FC236}">
                    <a16:creationId xmlns:a16="http://schemas.microsoft.com/office/drawing/2014/main" id="{D90CCE0A-877D-13E2-C7C7-437D749EE6F0}"/>
                  </a:ext>
                </a:extLst>
              </p:cNvPr>
              <p:cNvSpPr>
                <a:spLocks noGrp="1" noRot="1" noChangeAspect="1" noMove="1" noResize="1" noEditPoints="1" noAdjustHandles="1" noChangeArrowheads="1" noChangeShapeType="1" noTextEdit="1"/>
              </p:cNvSpPr>
              <p:nvPr>
                <p:ph idx="1"/>
              </p:nvPr>
            </p:nvSpPr>
            <p:spPr>
              <a:blipFill>
                <a:blip r:embed="rId2"/>
                <a:stretch>
                  <a:fillRect l="-812" t="-3221" b="-1261"/>
                </a:stretch>
              </a:blipFill>
            </p:spPr>
            <p:txBody>
              <a:bodyPr/>
              <a:lstStyle/>
              <a:p>
                <a:r>
                  <a:rPr lang="en-US">
                    <a:noFill/>
                  </a:rPr>
                  <a:t> </a:t>
                </a:r>
              </a:p>
            </p:txBody>
          </p:sp>
        </mc:Fallback>
      </mc:AlternateContent>
    </p:spTree>
    <p:extLst>
      <p:ext uri="{BB962C8B-B14F-4D97-AF65-F5344CB8AC3E}">
        <p14:creationId xmlns:p14="http://schemas.microsoft.com/office/powerpoint/2010/main" val="299890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0A15A-FE30-F7AD-81AC-BDC9D7E595E0}"/>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7CE3B629-62BB-280E-DECF-94CBA5E4331B}"/>
              </a:ext>
            </a:extLst>
          </p:cNvPr>
          <p:cNvSpPr>
            <a:spLocks noGrp="1"/>
          </p:cNvSpPr>
          <p:nvPr>
            <p:ph idx="1"/>
          </p:nvPr>
        </p:nvSpPr>
        <p:spPr/>
        <p:txBody>
          <a:bodyPr/>
          <a:lstStyle/>
          <a:p>
            <a:r>
              <a:rPr lang="en-US" dirty="0"/>
              <a:t>gen </a:t>
            </a:r>
            <a:r>
              <a:rPr lang="en-US" dirty="0" err="1"/>
              <a:t>ln_lat_exp</a:t>
            </a:r>
            <a:r>
              <a:rPr lang="en-US" dirty="0"/>
              <a:t> = ln(abs(</a:t>
            </a:r>
            <a:r>
              <a:rPr lang="en-US" dirty="0" err="1"/>
              <a:t>lat_exp</a:t>
            </a:r>
            <a:r>
              <a:rPr lang="en-US" dirty="0"/>
              <a:t>))</a:t>
            </a:r>
          </a:p>
          <a:p>
            <a:r>
              <a:rPr lang="en-US" dirty="0"/>
              <a:t>gen </a:t>
            </a:r>
            <a:r>
              <a:rPr lang="en-US" dirty="0" err="1"/>
              <a:t>ln_lat_imp</a:t>
            </a:r>
            <a:r>
              <a:rPr lang="en-US" dirty="0"/>
              <a:t> = ln(abs(</a:t>
            </a:r>
            <a:r>
              <a:rPr lang="en-US" dirty="0" err="1"/>
              <a:t>lat_imp</a:t>
            </a:r>
            <a:r>
              <a:rPr lang="en-US" dirty="0"/>
              <a:t>))</a:t>
            </a:r>
          </a:p>
          <a:p>
            <a:r>
              <a:rPr lang="en-US" dirty="0"/>
              <a:t>ivreg2 </a:t>
            </a:r>
            <a:r>
              <a:rPr lang="en-US" dirty="0" err="1"/>
              <a:t>ln_trade</a:t>
            </a:r>
            <a:r>
              <a:rPr lang="en-US" dirty="0"/>
              <a:t>(</a:t>
            </a:r>
            <a:r>
              <a:rPr lang="en-US" dirty="0" err="1"/>
              <a:t>etcr_exp</a:t>
            </a:r>
            <a:r>
              <a:rPr lang="en-US" dirty="0"/>
              <a:t> </a:t>
            </a:r>
            <a:r>
              <a:rPr lang="en-US" dirty="0" err="1"/>
              <a:t>etcr_imp</a:t>
            </a:r>
            <a:r>
              <a:rPr lang="en-US" dirty="0"/>
              <a:t> = </a:t>
            </a:r>
            <a:r>
              <a:rPr lang="en-US" dirty="0" err="1"/>
              <a:t>ln_lat_exp</a:t>
            </a:r>
            <a:r>
              <a:rPr lang="en-US" dirty="0"/>
              <a:t> </a:t>
            </a:r>
            <a:r>
              <a:rPr lang="en-US" dirty="0" err="1"/>
              <a:t>ln_lat_imp</a:t>
            </a:r>
            <a:r>
              <a:rPr lang="en-US" dirty="0"/>
              <a:t>) </a:t>
            </a:r>
            <a:r>
              <a:rPr lang="en-US" dirty="0" err="1"/>
              <a:t>ln_gdp_exp</a:t>
            </a:r>
            <a:r>
              <a:rPr lang="en-US" dirty="0"/>
              <a:t> </a:t>
            </a:r>
            <a:r>
              <a:rPr lang="en-US" dirty="0" err="1"/>
              <a:t>ln_gdp_imp</a:t>
            </a:r>
            <a:r>
              <a:rPr lang="en-US" dirty="0"/>
              <a:t> </a:t>
            </a:r>
            <a:r>
              <a:rPr lang="en-US" dirty="0" err="1"/>
              <a:t>ln_distance</a:t>
            </a:r>
            <a:r>
              <a:rPr lang="en-US" dirty="0"/>
              <a:t> contig </a:t>
            </a:r>
            <a:r>
              <a:rPr lang="en-US" dirty="0" err="1"/>
              <a:t>complang_off</a:t>
            </a:r>
            <a:r>
              <a:rPr lang="en-US" dirty="0"/>
              <a:t> colony </a:t>
            </a:r>
            <a:r>
              <a:rPr lang="en-US" dirty="0" err="1"/>
              <a:t>comcol</a:t>
            </a:r>
            <a:r>
              <a:rPr lang="en-US" dirty="0"/>
              <a:t>, robust cluster(</a:t>
            </a:r>
            <a:r>
              <a:rPr lang="en-US" dirty="0" err="1"/>
              <a:t>dist</a:t>
            </a:r>
            <a:r>
              <a:rPr lang="en-US" dirty="0"/>
              <a:t>) first </a:t>
            </a:r>
            <a:r>
              <a:rPr lang="en-US" dirty="0" err="1"/>
              <a:t>endog</a:t>
            </a:r>
            <a:r>
              <a:rPr lang="en-US" dirty="0"/>
              <a:t>( </a:t>
            </a:r>
            <a:r>
              <a:rPr lang="en-US" dirty="0" err="1"/>
              <a:t>etcr_exp</a:t>
            </a:r>
            <a:r>
              <a:rPr lang="en-US" dirty="0"/>
              <a:t> </a:t>
            </a:r>
            <a:r>
              <a:rPr lang="en-US" dirty="0" err="1"/>
              <a:t>etcr_imp</a:t>
            </a:r>
            <a:r>
              <a:rPr lang="en-US" dirty="0"/>
              <a:t>) </a:t>
            </a:r>
          </a:p>
          <a:p>
            <a:endParaRPr lang="en-US" dirty="0"/>
          </a:p>
        </p:txBody>
      </p:sp>
    </p:spTree>
    <p:extLst>
      <p:ext uri="{BB962C8B-B14F-4D97-AF65-F5344CB8AC3E}">
        <p14:creationId xmlns:p14="http://schemas.microsoft.com/office/powerpoint/2010/main" val="3178267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EC65C-D0A6-DA7B-E058-051262B1F6CF}"/>
              </a:ext>
            </a:extLst>
          </p:cNvPr>
          <p:cNvSpPr>
            <a:spLocks noGrp="1"/>
          </p:cNvSpPr>
          <p:nvPr>
            <p:ph type="title"/>
          </p:nvPr>
        </p:nvSpPr>
        <p:spPr/>
        <p:txBody>
          <a:bodyPr/>
          <a:lstStyle/>
          <a:p>
            <a:r>
              <a:rPr lang="en-US" dirty="0"/>
              <a:t>Heckman Sample Selection</a:t>
            </a:r>
          </a:p>
        </p:txBody>
      </p:sp>
      <p:sp>
        <p:nvSpPr>
          <p:cNvPr id="3" name="内容占位符 2">
            <a:extLst>
              <a:ext uri="{FF2B5EF4-FFF2-40B4-BE49-F238E27FC236}">
                <a16:creationId xmlns:a16="http://schemas.microsoft.com/office/drawing/2014/main" id="{C41B4347-7863-50A4-1703-99A3C5DFD1CF}"/>
              </a:ext>
            </a:extLst>
          </p:cNvPr>
          <p:cNvSpPr>
            <a:spLocks noGrp="1"/>
          </p:cNvSpPr>
          <p:nvPr>
            <p:ph idx="1"/>
          </p:nvPr>
        </p:nvSpPr>
        <p:spPr/>
        <p:txBody>
          <a:bodyPr>
            <a:noAutofit/>
          </a:bodyPr>
          <a:lstStyle/>
          <a:p>
            <a:r>
              <a:rPr lang="en-US" sz="2200" b="0" dirty="0">
                <a:solidFill>
                  <a:srgbClr val="000000"/>
                </a:solidFill>
                <a:effectLst/>
                <a:latin typeface="Calibri" panose="020F0502020204030204" pitchFamily="34" charset="0"/>
              </a:rPr>
              <a:t>As noted above, zero trade flows are relatively common in the bilateral trade matrix. As the level of product disaggregation becomes greater, so do zeros become more frequent. Even using aggregate trade data, </a:t>
            </a:r>
            <a:r>
              <a:rPr lang="en-US" sz="2200" b="0" dirty="0" err="1">
                <a:solidFill>
                  <a:srgbClr val="000000"/>
                </a:solidFill>
                <a:effectLst/>
                <a:latin typeface="Calibri" panose="020F0502020204030204" pitchFamily="34" charset="0"/>
              </a:rPr>
              <a:t>Helpman</a:t>
            </a:r>
            <a:r>
              <a:rPr lang="en-US" sz="2200" b="0" dirty="0">
                <a:solidFill>
                  <a:srgbClr val="000000"/>
                </a:solidFill>
                <a:effectLst/>
                <a:latin typeface="Calibri" panose="020F0502020204030204" pitchFamily="34" charset="0"/>
              </a:rPr>
              <a:t> et al. (2008) report that around half of the bilateral trade matrix is filled with zeros. </a:t>
            </a:r>
          </a:p>
          <a:p>
            <a:r>
              <a:rPr lang="en-US" sz="2200" b="0" dirty="0">
                <a:solidFill>
                  <a:srgbClr val="000000"/>
                </a:solidFill>
                <a:effectLst/>
                <a:latin typeface="Calibri" panose="020F0502020204030204" pitchFamily="34" charset="0"/>
              </a:rPr>
              <a:t>Dropping these observations—as OLS automatically does because the logarithm of zero is undefined— immediately gives rise to concerns about sample selection bias.</a:t>
            </a:r>
          </a:p>
          <a:p>
            <a:r>
              <a:rPr lang="en-US" sz="2200" b="0" dirty="0">
                <a:solidFill>
                  <a:srgbClr val="000000"/>
                </a:solidFill>
                <a:effectLst/>
                <a:latin typeface="Calibri" panose="020F0502020204030204" pitchFamily="34" charset="0"/>
              </a:rPr>
              <a:t>The sample from which the regression model is estimated is not drawn randomly from the population (all trade flows), but only consists of those trade flows which are strictly positive. </a:t>
            </a:r>
            <a:endParaRPr lang="en-US" sz="2200" dirty="0">
              <a:solidFill>
                <a:srgbClr val="000000"/>
              </a:solidFill>
              <a:latin typeface="Calibri" panose="020F0502020204030204" pitchFamily="34" charset="0"/>
            </a:endParaRPr>
          </a:p>
          <a:p>
            <a:r>
              <a:rPr lang="en-US" sz="2200" b="0" dirty="0">
                <a:solidFill>
                  <a:srgbClr val="000000"/>
                </a:solidFill>
                <a:effectLst/>
                <a:latin typeface="Calibri" panose="020F0502020204030204" pitchFamily="34" charset="0"/>
              </a:rPr>
              <a:t>One way of dealing with this problem is to use the sample selection correction introduced by Heckman (1979). </a:t>
            </a:r>
            <a:r>
              <a:rPr lang="en-US" sz="2200" b="0" dirty="0" err="1">
                <a:solidFill>
                  <a:srgbClr val="000000"/>
                </a:solidFill>
                <a:effectLst/>
                <a:latin typeface="Calibri" panose="020F0502020204030204" pitchFamily="34" charset="0"/>
              </a:rPr>
              <a:t>Helpman</a:t>
            </a:r>
            <a:r>
              <a:rPr lang="en-US" sz="2200" b="0" dirty="0">
                <a:solidFill>
                  <a:srgbClr val="000000"/>
                </a:solidFill>
                <a:effectLst/>
                <a:latin typeface="Calibri" panose="020F0502020204030204" pitchFamily="34" charset="0"/>
              </a:rPr>
              <a:t> et al. (2008) develop a model of international trade that yields a gravity equation with a Heckman correction combined with an additional correction for firm heterogeneity.</a:t>
            </a:r>
            <a:endParaRPr lang="en-US" sz="2200" dirty="0"/>
          </a:p>
        </p:txBody>
      </p:sp>
    </p:spTree>
    <p:extLst>
      <p:ext uri="{BB962C8B-B14F-4D97-AF65-F5344CB8AC3E}">
        <p14:creationId xmlns:p14="http://schemas.microsoft.com/office/powerpoint/2010/main" val="2119363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1E6593-BA73-7EA0-2CD3-476DA0B2D33A}"/>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A434C59-8B9E-7669-4AD7-F6E391201D3F}"/>
                  </a:ext>
                </a:extLst>
              </p:cNvPr>
              <p:cNvSpPr>
                <a:spLocks noGrp="1"/>
              </p:cNvSpPr>
              <p:nvPr>
                <p:ph idx="1"/>
              </p:nvPr>
            </p:nvSpPr>
            <p:spPr/>
            <p:txBody>
              <a:bodyPr>
                <a:noAutofit/>
              </a:bodyPr>
              <a:lstStyle/>
              <a:p>
                <a:r>
                  <a:rPr lang="en-US" sz="2000" b="0" dirty="0">
                    <a:solidFill>
                      <a:srgbClr val="000000"/>
                    </a:solidFill>
                    <a:effectLst/>
                    <a:latin typeface="Calibri" panose="020F0502020204030204" pitchFamily="34" charset="0"/>
                  </a:rPr>
                  <a:t>To apply the Heckman sample selection model to the gravity model, we first need to split it into two parts: an outcome equation, which describes the relationship between trade flows and a set of explanatory variables, and a selection equation, which describes the relationship between the probability of positive trade and a set of explanatory variables.</a:t>
                </a:r>
              </a:p>
              <a:p>
                <a:pPr lvl="1"/>
                <a14:m>
                  <m:oMath xmlns:m="http://schemas.openxmlformats.org/officeDocument/2006/math">
                    <m:func>
                      <m:funcPr>
                        <m:ctrlPr>
                          <a:rPr lang="en-US" sz="1800" b="0" i="1" smtClean="0">
                            <a:solidFill>
                              <a:srgbClr val="000000"/>
                            </a:solidFill>
                            <a:effectLst/>
                            <a:latin typeface="Cambria Math" panose="02040503050406030204" pitchFamily="18" charset="0"/>
                          </a:rPr>
                        </m:ctrlPr>
                      </m:funcPr>
                      <m:fName>
                        <m:r>
                          <m:rPr>
                            <m:sty m:val="p"/>
                          </m:rPr>
                          <a:rPr lang="en-US" sz="1800" b="0" i="0" smtClean="0">
                            <a:solidFill>
                              <a:srgbClr val="000000"/>
                            </a:solidFill>
                            <a:effectLst/>
                            <a:latin typeface="Cambria Math" panose="02040503050406030204" pitchFamily="18" charset="0"/>
                          </a:rPr>
                          <m:t>log</m:t>
                        </m:r>
                      </m:fName>
                      <m:e>
                        <m:sSubSup>
                          <m:sSubSupPr>
                            <m:ctrlPr>
                              <a:rPr lang="en-US" sz="1800" b="0" i="1" smtClean="0">
                                <a:solidFill>
                                  <a:srgbClr val="000000"/>
                                </a:solidFill>
                                <a:effectLst/>
                                <a:latin typeface="Cambria Math" panose="02040503050406030204" pitchFamily="18" charset="0"/>
                              </a:rPr>
                            </m:ctrlPr>
                          </m:sSubSupPr>
                          <m:e>
                            <m:r>
                              <a:rPr lang="en-US" sz="1800" b="0" i="1" smtClean="0">
                                <a:solidFill>
                                  <a:srgbClr val="000000"/>
                                </a:solidFill>
                                <a:effectLst/>
                                <a:latin typeface="Cambria Math" panose="02040503050406030204" pitchFamily="18" charset="0"/>
                              </a:rPr>
                              <m:t>𝑋</m:t>
                            </m:r>
                          </m:e>
                          <m:sub>
                            <m:r>
                              <a:rPr lang="en-US" sz="1800" b="0" i="1" smtClean="0">
                                <a:solidFill>
                                  <a:srgbClr val="000000"/>
                                </a:solidFill>
                                <a:effectLst/>
                                <a:latin typeface="Cambria Math" panose="02040503050406030204" pitchFamily="18" charset="0"/>
                              </a:rPr>
                              <m:t>𝑖𝑗</m:t>
                            </m:r>
                          </m:sub>
                          <m:sup>
                            <m:r>
                              <a:rPr lang="en-US" sz="1800" b="0" i="1" smtClean="0">
                                <a:solidFill>
                                  <a:srgbClr val="000000"/>
                                </a:solidFill>
                                <a:effectLst/>
                                <a:latin typeface="Cambria Math" panose="02040503050406030204" pitchFamily="18" charset="0"/>
                              </a:rPr>
                              <m:t>𝑘</m:t>
                            </m:r>
                          </m:sup>
                        </m:sSubSup>
                      </m:e>
                    </m:func>
                    <m:r>
                      <a:rPr lang="en-US" sz="1800" b="0" i="1" smtClean="0">
                        <a:solidFill>
                          <a:srgbClr val="000000"/>
                        </a:solidFill>
                        <a:effectLst/>
                        <a:latin typeface="Cambria Math" panose="02040503050406030204" pitchFamily="18" charset="0"/>
                      </a:rPr>
                      <m:t>=</m:t>
                    </m:r>
                    <m:func>
                      <m:funcPr>
                        <m:ctrlPr>
                          <a:rPr lang="en-US" sz="1800" b="0" i="1" smtClean="0">
                            <a:solidFill>
                              <a:srgbClr val="000000"/>
                            </a:solidFill>
                            <a:effectLst/>
                            <a:latin typeface="Cambria Math" panose="02040503050406030204" pitchFamily="18" charset="0"/>
                          </a:rPr>
                        </m:ctrlPr>
                      </m:funcPr>
                      <m:fName>
                        <m:r>
                          <m:rPr>
                            <m:sty m:val="p"/>
                          </m:rPr>
                          <a:rPr lang="en-US" sz="1800" b="0" i="0" smtClean="0">
                            <a:solidFill>
                              <a:srgbClr val="000000"/>
                            </a:solidFill>
                            <a:effectLst/>
                            <a:latin typeface="Cambria Math" panose="02040503050406030204" pitchFamily="18" charset="0"/>
                          </a:rPr>
                          <m:t>log</m:t>
                        </m:r>
                      </m:fName>
                      <m:e>
                        <m:sSubSup>
                          <m:sSubSupPr>
                            <m:ctrlPr>
                              <a:rPr lang="en-US" sz="1800" b="0" i="1" smtClean="0">
                                <a:solidFill>
                                  <a:srgbClr val="000000"/>
                                </a:solidFill>
                                <a:effectLst/>
                                <a:latin typeface="Cambria Math" panose="02040503050406030204" pitchFamily="18" charset="0"/>
                              </a:rPr>
                            </m:ctrlPr>
                          </m:sSubSupPr>
                          <m:e>
                            <m:r>
                              <a:rPr lang="en-US" sz="1800" b="0" i="1" smtClean="0">
                                <a:solidFill>
                                  <a:srgbClr val="000000"/>
                                </a:solidFill>
                                <a:effectLst/>
                                <a:latin typeface="Cambria Math" panose="02040503050406030204" pitchFamily="18" charset="0"/>
                              </a:rPr>
                              <m:t>𝑌</m:t>
                            </m:r>
                          </m:e>
                          <m:sub>
                            <m:r>
                              <a:rPr lang="en-US" sz="1800" b="0" i="1" smtClean="0">
                                <a:solidFill>
                                  <a:srgbClr val="000000"/>
                                </a:solidFill>
                                <a:effectLst/>
                                <a:latin typeface="Cambria Math" panose="02040503050406030204" pitchFamily="18" charset="0"/>
                              </a:rPr>
                              <m:t>𝑖</m:t>
                            </m:r>
                          </m:sub>
                          <m:sup>
                            <m:r>
                              <a:rPr lang="en-US" sz="1800" b="0" i="1" smtClean="0">
                                <a:solidFill>
                                  <a:srgbClr val="000000"/>
                                </a:solidFill>
                                <a:effectLst/>
                                <a:latin typeface="Cambria Math" panose="02040503050406030204" pitchFamily="18" charset="0"/>
                              </a:rPr>
                              <m:t>𝑘</m:t>
                            </m:r>
                          </m:sup>
                        </m:sSubSup>
                      </m:e>
                    </m:func>
                    <m:r>
                      <a:rPr lang="en-US" sz="1800" b="0" i="1" smtClean="0">
                        <a:solidFill>
                          <a:srgbClr val="000000"/>
                        </a:solidFill>
                        <a:effectLst/>
                        <a:latin typeface="Cambria Math" panose="02040503050406030204" pitchFamily="18" charset="0"/>
                      </a:rPr>
                      <m:t>+</m:t>
                    </m:r>
                    <m:func>
                      <m:funcPr>
                        <m:ctrlPr>
                          <a:rPr lang="en-US" sz="1800" b="0" i="1" smtClean="0">
                            <a:solidFill>
                              <a:srgbClr val="000000"/>
                            </a:solidFill>
                            <a:effectLst/>
                            <a:latin typeface="Cambria Math" panose="02040503050406030204" pitchFamily="18" charset="0"/>
                          </a:rPr>
                        </m:ctrlPr>
                      </m:funcPr>
                      <m:fName>
                        <m:r>
                          <m:rPr>
                            <m:sty m:val="p"/>
                          </m:rPr>
                          <a:rPr lang="en-US" sz="1800" b="0" i="0" smtClean="0">
                            <a:solidFill>
                              <a:srgbClr val="000000"/>
                            </a:solidFill>
                            <a:effectLst/>
                            <a:latin typeface="Cambria Math" panose="02040503050406030204" pitchFamily="18" charset="0"/>
                          </a:rPr>
                          <m:t>log</m:t>
                        </m:r>
                      </m:fName>
                      <m:e>
                        <m:sSubSup>
                          <m:sSubSupPr>
                            <m:ctrlPr>
                              <a:rPr lang="en-US" sz="1800" b="0" i="1" smtClean="0">
                                <a:solidFill>
                                  <a:srgbClr val="000000"/>
                                </a:solidFill>
                                <a:effectLst/>
                                <a:latin typeface="Cambria Math" panose="02040503050406030204" pitchFamily="18" charset="0"/>
                              </a:rPr>
                            </m:ctrlPr>
                          </m:sSubSupPr>
                          <m:e>
                            <m:r>
                              <a:rPr lang="en-US" sz="1800" b="0" i="1" smtClean="0">
                                <a:solidFill>
                                  <a:srgbClr val="000000"/>
                                </a:solidFill>
                                <a:effectLst/>
                                <a:latin typeface="Cambria Math" panose="02040503050406030204" pitchFamily="18" charset="0"/>
                              </a:rPr>
                              <m:t>𝐸</m:t>
                            </m:r>
                          </m:e>
                          <m:sub>
                            <m:r>
                              <a:rPr lang="en-US" sz="1800" b="0" i="1" smtClean="0">
                                <a:solidFill>
                                  <a:srgbClr val="000000"/>
                                </a:solidFill>
                                <a:effectLst/>
                                <a:latin typeface="Cambria Math" panose="02040503050406030204" pitchFamily="18" charset="0"/>
                              </a:rPr>
                              <m:t>𝑗</m:t>
                            </m:r>
                          </m:sub>
                          <m:sup>
                            <m:r>
                              <a:rPr lang="en-US" sz="1800" b="0" i="1" smtClean="0">
                                <a:solidFill>
                                  <a:srgbClr val="000000"/>
                                </a:solidFill>
                                <a:effectLst/>
                                <a:latin typeface="Cambria Math" panose="02040503050406030204" pitchFamily="18" charset="0"/>
                              </a:rPr>
                              <m:t>𝑘</m:t>
                            </m:r>
                          </m:sup>
                        </m:sSubSup>
                      </m:e>
                    </m:func>
                    <m:r>
                      <a:rPr lang="en-US" sz="1800" b="0" i="1" smtClean="0">
                        <a:solidFill>
                          <a:srgbClr val="000000"/>
                        </a:solidFill>
                        <a:effectLst/>
                        <a:latin typeface="Cambria Math" panose="02040503050406030204" pitchFamily="18" charset="0"/>
                      </a:rPr>
                      <m:t>−</m:t>
                    </m:r>
                    <m:func>
                      <m:funcPr>
                        <m:ctrlPr>
                          <a:rPr lang="en-US" sz="1800" b="0" i="1" smtClean="0">
                            <a:solidFill>
                              <a:srgbClr val="000000"/>
                            </a:solidFill>
                            <a:effectLst/>
                            <a:latin typeface="Cambria Math" panose="02040503050406030204" pitchFamily="18" charset="0"/>
                          </a:rPr>
                        </m:ctrlPr>
                      </m:funcPr>
                      <m:fName>
                        <m:r>
                          <m:rPr>
                            <m:sty m:val="p"/>
                          </m:rPr>
                          <a:rPr lang="en-US" sz="1800" b="0" i="0" smtClean="0">
                            <a:solidFill>
                              <a:srgbClr val="000000"/>
                            </a:solidFill>
                            <a:effectLst/>
                            <a:latin typeface="Cambria Math" panose="02040503050406030204" pitchFamily="18" charset="0"/>
                          </a:rPr>
                          <m:t>log</m:t>
                        </m:r>
                      </m:fName>
                      <m:e>
                        <m:sSup>
                          <m:sSupPr>
                            <m:ctrlPr>
                              <a:rPr lang="en-US" sz="1800" b="0" i="1" smtClean="0">
                                <a:solidFill>
                                  <a:srgbClr val="000000"/>
                                </a:solidFill>
                                <a:effectLst/>
                                <a:latin typeface="Cambria Math" panose="02040503050406030204" pitchFamily="18" charset="0"/>
                              </a:rPr>
                            </m:ctrlPr>
                          </m:sSupPr>
                          <m:e>
                            <m:r>
                              <a:rPr lang="en-US" sz="1800" b="0" i="1" smtClean="0">
                                <a:solidFill>
                                  <a:srgbClr val="000000"/>
                                </a:solidFill>
                                <a:effectLst/>
                                <a:latin typeface="Cambria Math" panose="02040503050406030204" pitchFamily="18" charset="0"/>
                              </a:rPr>
                              <m:t>𝑌</m:t>
                            </m:r>
                          </m:e>
                          <m:sup>
                            <m:r>
                              <a:rPr lang="en-US" sz="1800" b="0" i="1" smtClean="0">
                                <a:solidFill>
                                  <a:srgbClr val="000000"/>
                                </a:solidFill>
                                <a:effectLst/>
                                <a:latin typeface="Cambria Math" panose="02040503050406030204" pitchFamily="18" charset="0"/>
                              </a:rPr>
                              <m:t>𝑘</m:t>
                            </m:r>
                          </m:sup>
                        </m:sSup>
                      </m:e>
                    </m:func>
                    <m:r>
                      <a:rPr lang="en-US" sz="1800" b="0" i="1" smtClean="0">
                        <a:solidFill>
                          <a:srgbClr val="000000"/>
                        </a:solidFill>
                        <a:effectLst/>
                        <a:latin typeface="Cambria Math" panose="02040503050406030204" pitchFamily="18" charset="0"/>
                      </a:rPr>
                      <m:t>+</m:t>
                    </m:r>
                    <m:d>
                      <m:dPr>
                        <m:ctrlPr>
                          <a:rPr lang="en-US" sz="1800" b="0" i="1" smtClean="0">
                            <a:solidFill>
                              <a:srgbClr val="000000"/>
                            </a:solidFill>
                            <a:effectLst/>
                            <a:latin typeface="Cambria Math" panose="02040503050406030204" pitchFamily="18" charset="0"/>
                          </a:rPr>
                        </m:ctrlPr>
                      </m:dPr>
                      <m:e>
                        <m:r>
                          <a:rPr lang="en-US" sz="1800" b="0" i="1" smtClean="0">
                            <a:solidFill>
                              <a:srgbClr val="000000"/>
                            </a:solidFill>
                            <a:effectLst/>
                            <a:latin typeface="Cambria Math" panose="02040503050406030204" pitchFamily="18" charset="0"/>
                          </a:rPr>
                          <m:t>1−</m:t>
                        </m:r>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𝜎</m:t>
                            </m:r>
                          </m:e>
                          <m:sub>
                            <m:r>
                              <a:rPr lang="en-US" sz="1800" b="0" i="1" smtClean="0">
                                <a:solidFill>
                                  <a:srgbClr val="000000"/>
                                </a:solidFill>
                                <a:effectLst/>
                                <a:latin typeface="Cambria Math" panose="02040503050406030204" pitchFamily="18" charset="0"/>
                              </a:rPr>
                              <m:t>𝑘</m:t>
                            </m:r>
                          </m:sub>
                        </m:sSub>
                      </m:e>
                    </m:d>
                    <m:d>
                      <m:dPr>
                        <m:begChr m:val="["/>
                        <m:endChr m:val="]"/>
                        <m:ctrlPr>
                          <a:rPr lang="en-US" sz="1800" b="0" i="1" smtClean="0">
                            <a:solidFill>
                              <a:srgbClr val="000000"/>
                            </a:solidFill>
                            <a:effectLst/>
                            <a:latin typeface="Cambria Math" panose="02040503050406030204" pitchFamily="18" charset="0"/>
                          </a:rPr>
                        </m:ctrlPr>
                      </m:dPr>
                      <m:e>
                        <m:sSup>
                          <m:sSupPr>
                            <m:ctrlPr>
                              <a:rPr lang="en-US" sz="1800" b="0" i="1" smtClean="0">
                                <a:solidFill>
                                  <a:srgbClr val="000000"/>
                                </a:solidFill>
                                <a:effectLst/>
                                <a:latin typeface="Cambria Math" panose="02040503050406030204" pitchFamily="18" charset="0"/>
                              </a:rPr>
                            </m:ctrlPr>
                          </m:sSupPr>
                          <m:e>
                            <m:func>
                              <m:funcPr>
                                <m:ctrlPr>
                                  <a:rPr lang="en-US" sz="1800" b="0" i="1" smtClean="0">
                                    <a:solidFill>
                                      <a:srgbClr val="000000"/>
                                    </a:solidFill>
                                    <a:effectLst/>
                                    <a:latin typeface="Cambria Math" panose="02040503050406030204" pitchFamily="18" charset="0"/>
                                  </a:rPr>
                                </m:ctrlPr>
                              </m:funcPr>
                              <m:fName>
                                <m:r>
                                  <m:rPr>
                                    <m:sty m:val="p"/>
                                  </m:rPr>
                                  <a:rPr lang="en-US" sz="1800" b="0" i="0" smtClean="0">
                                    <a:solidFill>
                                      <a:srgbClr val="000000"/>
                                    </a:solidFill>
                                    <a:effectLst/>
                                    <a:latin typeface="Cambria Math" panose="02040503050406030204" pitchFamily="18" charset="0"/>
                                  </a:rPr>
                                  <m:t>log</m:t>
                                </m:r>
                              </m:fName>
                              <m:e>
                                <m:sSub>
                                  <m:sSubPr>
                                    <m:ctrlPr>
                                      <a:rPr lang="en-US" sz="1800" b="0" i="1" smtClean="0">
                                        <a:solidFill>
                                          <a:srgbClr val="000000"/>
                                        </a:solidFill>
                                        <a:effectLst/>
                                        <a:latin typeface="Cambria Math" panose="02040503050406030204" pitchFamily="18" charset="0"/>
                                      </a:rPr>
                                    </m:ctrlPr>
                                  </m:sSubPr>
                                  <m:e>
                                    <m:r>
                                      <a:rPr lang="en-US" sz="1800" b="0" i="1" smtClean="0">
                                        <a:solidFill>
                                          <a:srgbClr val="000000"/>
                                        </a:solidFill>
                                        <a:effectLst/>
                                        <a:latin typeface="Cambria Math" panose="02040503050406030204" pitchFamily="18" charset="0"/>
                                      </a:rPr>
                                      <m:t>𝜏</m:t>
                                    </m:r>
                                  </m:e>
                                  <m:sub>
                                    <m:r>
                                      <a:rPr lang="en-US" sz="1800" b="0" i="1" smtClean="0">
                                        <a:solidFill>
                                          <a:srgbClr val="000000"/>
                                        </a:solidFill>
                                        <a:effectLst/>
                                        <a:latin typeface="Cambria Math" panose="02040503050406030204" pitchFamily="18" charset="0"/>
                                      </a:rPr>
                                      <m:t>𝑖𝑗</m:t>
                                    </m:r>
                                  </m:sub>
                                </m:sSub>
                              </m:e>
                            </m:func>
                          </m:e>
                          <m:sup>
                            <m:r>
                              <a:rPr lang="en-US" sz="1800" b="0" i="1" smtClean="0">
                                <a:solidFill>
                                  <a:srgbClr val="000000"/>
                                </a:solidFill>
                                <a:effectLst/>
                                <a:latin typeface="Cambria Math" panose="02040503050406030204" pitchFamily="18" charset="0"/>
                              </a:rPr>
                              <m:t>𝑘</m:t>
                            </m:r>
                          </m:sup>
                        </m:sSup>
                        <m:r>
                          <a:rPr lang="en-US" sz="1800" b="0" i="1" smtClean="0">
                            <a:solidFill>
                              <a:srgbClr val="000000"/>
                            </a:solidFill>
                            <a:effectLst/>
                            <a:latin typeface="Cambria Math" panose="02040503050406030204" pitchFamily="18" charset="0"/>
                          </a:rPr>
                          <m:t>−</m:t>
                        </m:r>
                        <m:func>
                          <m:funcPr>
                            <m:ctrlPr>
                              <a:rPr lang="en-US" sz="1800" b="0" i="1" smtClean="0">
                                <a:solidFill>
                                  <a:srgbClr val="000000"/>
                                </a:solidFill>
                                <a:effectLst/>
                                <a:latin typeface="Cambria Math" panose="02040503050406030204" pitchFamily="18" charset="0"/>
                              </a:rPr>
                            </m:ctrlPr>
                          </m:funcPr>
                          <m:fName>
                            <m:r>
                              <m:rPr>
                                <m:sty m:val="p"/>
                              </m:rPr>
                              <a:rPr lang="en-US" sz="1800" b="0" i="0" smtClean="0">
                                <a:solidFill>
                                  <a:srgbClr val="000000"/>
                                </a:solidFill>
                                <a:effectLst/>
                                <a:latin typeface="Cambria Math" panose="02040503050406030204" pitchFamily="18" charset="0"/>
                              </a:rPr>
                              <m:t>log</m:t>
                            </m:r>
                          </m:fName>
                          <m:e>
                            <m:sSubSup>
                              <m:sSubSupPr>
                                <m:ctrlPr>
                                  <a:rPr lang="en-US" sz="1800" b="0" i="1" smtClean="0">
                                    <a:solidFill>
                                      <a:srgbClr val="000000"/>
                                    </a:solidFill>
                                    <a:effectLst/>
                                    <a:latin typeface="Cambria Math" panose="02040503050406030204" pitchFamily="18" charset="0"/>
                                  </a:rPr>
                                </m:ctrlPr>
                              </m:sSubSupPr>
                              <m:e>
                                <m:r>
                                  <m:rPr>
                                    <m:sty m:val="p"/>
                                  </m:rPr>
                                  <a:rPr lang="en-US" sz="1800" b="0" i="0" smtClean="0">
                                    <a:solidFill>
                                      <a:srgbClr val="000000"/>
                                    </a:solidFill>
                                    <a:effectLst/>
                                    <a:latin typeface="Cambria Math" panose="02040503050406030204" pitchFamily="18" charset="0"/>
                                  </a:rPr>
                                  <m:t>Π</m:t>
                                </m:r>
                              </m:e>
                              <m:sub>
                                <m:r>
                                  <a:rPr lang="en-US" sz="1800" b="0" i="1" smtClean="0">
                                    <a:solidFill>
                                      <a:srgbClr val="000000"/>
                                    </a:solidFill>
                                    <a:effectLst/>
                                    <a:latin typeface="Cambria Math" panose="02040503050406030204" pitchFamily="18" charset="0"/>
                                  </a:rPr>
                                  <m:t>𝑖</m:t>
                                </m:r>
                              </m:sub>
                              <m:sup>
                                <m:r>
                                  <a:rPr lang="en-US" sz="1800" b="0" i="1" smtClean="0">
                                    <a:solidFill>
                                      <a:srgbClr val="000000"/>
                                    </a:solidFill>
                                    <a:effectLst/>
                                    <a:latin typeface="Cambria Math" panose="02040503050406030204" pitchFamily="18" charset="0"/>
                                  </a:rPr>
                                  <m:t>𝑘</m:t>
                                </m:r>
                              </m:sup>
                            </m:sSubSup>
                          </m:e>
                        </m:func>
                        <m:r>
                          <a:rPr lang="en-US" sz="1800" b="0" i="1" smtClean="0">
                            <a:solidFill>
                              <a:srgbClr val="000000"/>
                            </a:solidFill>
                            <a:effectLst/>
                            <a:latin typeface="Cambria Math" panose="02040503050406030204" pitchFamily="18" charset="0"/>
                          </a:rPr>
                          <m:t>−</m:t>
                        </m:r>
                        <m:func>
                          <m:funcPr>
                            <m:ctrlPr>
                              <a:rPr lang="en-US" sz="1800" b="0" i="1" smtClean="0">
                                <a:solidFill>
                                  <a:srgbClr val="000000"/>
                                </a:solidFill>
                                <a:effectLst/>
                                <a:latin typeface="Cambria Math" panose="02040503050406030204" pitchFamily="18" charset="0"/>
                              </a:rPr>
                            </m:ctrlPr>
                          </m:funcPr>
                          <m:fName>
                            <m:r>
                              <m:rPr>
                                <m:sty m:val="p"/>
                              </m:rPr>
                              <a:rPr lang="en-US" sz="1800" b="0" i="0" smtClean="0">
                                <a:solidFill>
                                  <a:srgbClr val="000000"/>
                                </a:solidFill>
                                <a:effectLst/>
                                <a:latin typeface="Cambria Math" panose="02040503050406030204" pitchFamily="18" charset="0"/>
                              </a:rPr>
                              <m:t>log</m:t>
                            </m:r>
                          </m:fName>
                          <m:e>
                            <m:sSubSup>
                              <m:sSubSupPr>
                                <m:ctrlPr>
                                  <a:rPr lang="en-US" sz="1800" b="0" i="1" smtClean="0">
                                    <a:solidFill>
                                      <a:srgbClr val="000000"/>
                                    </a:solidFill>
                                    <a:effectLst/>
                                    <a:latin typeface="Cambria Math" panose="02040503050406030204" pitchFamily="18" charset="0"/>
                                  </a:rPr>
                                </m:ctrlPr>
                              </m:sSubSupPr>
                              <m:e>
                                <m:r>
                                  <a:rPr lang="en-US" sz="1800" b="0" i="1" smtClean="0">
                                    <a:solidFill>
                                      <a:srgbClr val="000000"/>
                                    </a:solidFill>
                                    <a:effectLst/>
                                    <a:latin typeface="Cambria Math" panose="02040503050406030204" pitchFamily="18" charset="0"/>
                                  </a:rPr>
                                  <m:t>𝑃</m:t>
                                </m:r>
                              </m:e>
                              <m:sub>
                                <m:r>
                                  <a:rPr lang="en-US" sz="1800" b="0" i="1" smtClean="0">
                                    <a:solidFill>
                                      <a:srgbClr val="000000"/>
                                    </a:solidFill>
                                    <a:effectLst/>
                                    <a:latin typeface="Cambria Math" panose="02040503050406030204" pitchFamily="18" charset="0"/>
                                  </a:rPr>
                                  <m:t>𝑗</m:t>
                                </m:r>
                              </m:sub>
                              <m:sup>
                                <m:r>
                                  <a:rPr lang="en-US" sz="1800" b="0" i="1" smtClean="0">
                                    <a:solidFill>
                                      <a:srgbClr val="000000"/>
                                    </a:solidFill>
                                    <a:effectLst/>
                                    <a:latin typeface="Cambria Math" panose="02040503050406030204" pitchFamily="18" charset="0"/>
                                  </a:rPr>
                                  <m:t>𝑘</m:t>
                                </m:r>
                              </m:sup>
                            </m:sSubSup>
                          </m:e>
                        </m:func>
                      </m:e>
                    </m:d>
                    <m:r>
                      <a:rPr lang="en-US" sz="1800" b="0" i="1" smtClean="0">
                        <a:solidFill>
                          <a:srgbClr val="000000"/>
                        </a:solidFill>
                        <a:effectLst/>
                        <a:latin typeface="Cambria Math" panose="02040503050406030204" pitchFamily="18" charset="0"/>
                      </a:rPr>
                      <m:t>+</m:t>
                    </m:r>
                    <m:sSubSup>
                      <m:sSubSupPr>
                        <m:ctrlPr>
                          <a:rPr lang="en-US" sz="1800" b="0" i="1" smtClean="0">
                            <a:solidFill>
                              <a:srgbClr val="000000"/>
                            </a:solidFill>
                            <a:effectLst/>
                            <a:latin typeface="Cambria Math" panose="02040503050406030204" pitchFamily="18" charset="0"/>
                          </a:rPr>
                        </m:ctrlPr>
                      </m:sSubSupPr>
                      <m:e>
                        <m:r>
                          <a:rPr lang="en-US" sz="1800" b="0" i="1" smtClean="0">
                            <a:solidFill>
                              <a:srgbClr val="000000"/>
                            </a:solidFill>
                            <a:effectLst/>
                            <a:latin typeface="Cambria Math" panose="02040503050406030204" pitchFamily="18" charset="0"/>
                          </a:rPr>
                          <m:t>𝑒</m:t>
                        </m:r>
                      </m:e>
                      <m:sub>
                        <m:r>
                          <a:rPr lang="en-US" sz="1800" b="0" i="1" smtClean="0">
                            <a:solidFill>
                              <a:srgbClr val="000000"/>
                            </a:solidFill>
                            <a:effectLst/>
                            <a:latin typeface="Cambria Math" panose="02040503050406030204" pitchFamily="18" charset="0"/>
                          </a:rPr>
                          <m:t>𝑖𝑗</m:t>
                        </m:r>
                      </m:sub>
                      <m:sup>
                        <m:r>
                          <a:rPr lang="en-US" sz="1800" b="0" i="1" smtClean="0">
                            <a:solidFill>
                              <a:srgbClr val="000000"/>
                            </a:solidFill>
                            <a:effectLst/>
                            <a:latin typeface="Cambria Math" panose="02040503050406030204" pitchFamily="18" charset="0"/>
                          </a:rPr>
                          <m:t>𝑘</m:t>
                        </m:r>
                      </m:sup>
                    </m:sSubSup>
                    <m:r>
                      <m:rPr>
                        <m:lit/>
                      </m:rPr>
                      <a:rPr lang="en-US" sz="1800" b="0" i="1" smtClean="0">
                        <a:solidFill>
                          <a:srgbClr val="000000"/>
                        </a:solidFill>
                        <a:effectLst/>
                        <a:latin typeface="Cambria Math" panose="02040503050406030204" pitchFamily="18" charset="0"/>
                      </a:rPr>
                      <m:t> </m:t>
                    </m:r>
                    <m:r>
                      <a:rPr lang="en-US" sz="1800" b="0" i="1" smtClean="0">
                        <a:solidFill>
                          <a:srgbClr val="000000"/>
                        </a:solidFill>
                        <a:effectLst/>
                        <a:latin typeface="Cambria Math" panose="02040503050406030204" pitchFamily="18" charset="0"/>
                      </a:rPr>
                      <m:t>   </m:t>
                    </m:r>
                    <m:r>
                      <a:rPr lang="en-US" sz="1800" b="0" i="1" smtClean="0">
                        <a:solidFill>
                          <a:srgbClr val="000000"/>
                        </a:solidFill>
                        <a:effectLst/>
                        <a:latin typeface="Cambria Math" panose="02040503050406030204" pitchFamily="18" charset="0"/>
                      </a:rPr>
                      <m:t>𝑖𝑓</m:t>
                    </m:r>
                    <m:r>
                      <a:rPr lang="en-US" sz="1800" b="0" i="1" smtClean="0">
                        <a:solidFill>
                          <a:srgbClr val="000000"/>
                        </a:solidFill>
                        <a:effectLst/>
                        <a:latin typeface="Cambria Math" panose="02040503050406030204" pitchFamily="18" charset="0"/>
                      </a:rPr>
                      <m:t> </m:t>
                    </m:r>
                    <m:sSubSup>
                      <m:sSubSupPr>
                        <m:ctrlPr>
                          <a:rPr lang="en-US" sz="1800" b="0" i="1" smtClean="0">
                            <a:solidFill>
                              <a:srgbClr val="000000"/>
                            </a:solidFill>
                            <a:effectLst/>
                            <a:latin typeface="Cambria Math" panose="02040503050406030204" pitchFamily="18" charset="0"/>
                          </a:rPr>
                        </m:ctrlPr>
                      </m:sSubSupPr>
                      <m:e>
                        <m:r>
                          <a:rPr lang="en-US" sz="1800" b="0" i="1" smtClean="0">
                            <a:solidFill>
                              <a:srgbClr val="000000"/>
                            </a:solidFill>
                            <a:effectLst/>
                            <a:latin typeface="Cambria Math" panose="02040503050406030204" pitchFamily="18" charset="0"/>
                          </a:rPr>
                          <m:t>𝑝</m:t>
                        </m:r>
                      </m:e>
                      <m:sub>
                        <m:r>
                          <a:rPr lang="en-US" sz="1800" b="0" i="1" smtClean="0">
                            <a:solidFill>
                              <a:srgbClr val="000000"/>
                            </a:solidFill>
                            <a:effectLst/>
                            <a:latin typeface="Cambria Math" panose="02040503050406030204" pitchFamily="18" charset="0"/>
                          </a:rPr>
                          <m:t>𝑖𝑗</m:t>
                        </m:r>
                      </m:sub>
                      <m:sup>
                        <m:r>
                          <a:rPr lang="en-US" sz="1800" b="0" i="1" smtClean="0">
                            <a:solidFill>
                              <a:srgbClr val="000000"/>
                            </a:solidFill>
                            <a:effectLst/>
                            <a:latin typeface="Cambria Math" panose="02040503050406030204" pitchFamily="18" charset="0"/>
                          </a:rPr>
                          <m:t>𝑘</m:t>
                        </m:r>
                      </m:sup>
                    </m:sSubSup>
                    <m:r>
                      <a:rPr lang="en-US" sz="1800" b="0" i="1" smtClean="0">
                        <a:solidFill>
                          <a:srgbClr val="000000"/>
                        </a:solidFill>
                        <a:effectLst/>
                        <a:latin typeface="Cambria Math" panose="02040503050406030204" pitchFamily="18" charset="0"/>
                      </a:rPr>
                      <m:t>&gt;0</m:t>
                    </m:r>
                  </m:oMath>
                </a14:m>
                <a:endParaRPr lang="en-US" sz="1800" b="0" dirty="0">
                  <a:solidFill>
                    <a:srgbClr val="000000"/>
                  </a:solidFill>
                  <a:effectLst/>
                  <a:latin typeface="Calibri" panose="020F0502020204030204" pitchFamily="34" charset="0"/>
                </a:endParaRPr>
              </a:p>
              <a:p>
                <a:pPr lvl="1"/>
                <a14:m>
                  <m:oMath xmlns:m="http://schemas.openxmlformats.org/officeDocument/2006/math">
                    <m:func>
                      <m:funcPr>
                        <m:ctrlPr>
                          <a:rPr lang="en-US" sz="1800" b="0" i="1" smtClean="0">
                            <a:solidFill>
                              <a:srgbClr val="000000"/>
                            </a:solidFill>
                            <a:effectLst/>
                            <a:latin typeface="Cambria Math" panose="02040503050406030204" pitchFamily="18" charset="0"/>
                          </a:rPr>
                        </m:ctrlPr>
                      </m:funcPr>
                      <m:fName>
                        <m:r>
                          <m:rPr>
                            <m:sty m:val="p"/>
                          </m:rPr>
                          <a:rPr lang="en-US" sz="1800" b="0" i="0" smtClean="0">
                            <a:solidFill>
                              <a:srgbClr val="000000"/>
                            </a:solidFill>
                            <a:effectLst/>
                            <a:latin typeface="Cambria Math" panose="02040503050406030204" pitchFamily="18" charset="0"/>
                          </a:rPr>
                          <m:t>log</m:t>
                        </m:r>
                      </m:fName>
                      <m:e>
                        <m:sSubSup>
                          <m:sSubSupPr>
                            <m:ctrlPr>
                              <a:rPr lang="en-US" sz="1800" b="0" i="1" smtClean="0">
                                <a:solidFill>
                                  <a:srgbClr val="000000"/>
                                </a:solidFill>
                                <a:effectLst/>
                                <a:latin typeface="Cambria Math" panose="02040503050406030204" pitchFamily="18" charset="0"/>
                              </a:rPr>
                            </m:ctrlPr>
                          </m:sSubSupPr>
                          <m:e>
                            <m:r>
                              <a:rPr lang="en-US" sz="1800" b="0" i="1" smtClean="0">
                                <a:solidFill>
                                  <a:srgbClr val="000000"/>
                                </a:solidFill>
                                <a:effectLst/>
                                <a:latin typeface="Cambria Math" panose="02040503050406030204" pitchFamily="18" charset="0"/>
                              </a:rPr>
                              <m:t>𝑋</m:t>
                            </m:r>
                          </m:e>
                          <m:sub>
                            <m:r>
                              <a:rPr lang="en-US" sz="1800" b="0" i="1" smtClean="0">
                                <a:solidFill>
                                  <a:srgbClr val="000000"/>
                                </a:solidFill>
                                <a:effectLst/>
                                <a:latin typeface="Cambria Math" panose="02040503050406030204" pitchFamily="18" charset="0"/>
                              </a:rPr>
                              <m:t>𝑖𝑗</m:t>
                            </m:r>
                          </m:sub>
                          <m:sup>
                            <m:r>
                              <a:rPr lang="en-US" sz="1800" b="0" i="1" smtClean="0">
                                <a:solidFill>
                                  <a:srgbClr val="000000"/>
                                </a:solidFill>
                                <a:effectLst/>
                                <a:latin typeface="Cambria Math" panose="02040503050406030204" pitchFamily="18" charset="0"/>
                              </a:rPr>
                              <m:t>𝑘</m:t>
                            </m:r>
                          </m:sup>
                        </m:sSubSup>
                      </m:e>
                    </m:func>
                    <m:r>
                      <a:rPr lang="en-US" sz="1800" b="0" i="1" smtClean="0">
                        <a:solidFill>
                          <a:srgbClr val="000000"/>
                        </a:solidFill>
                        <a:effectLst/>
                        <a:latin typeface="Cambria Math" panose="02040503050406030204" pitchFamily="18" charset="0"/>
                      </a:rPr>
                      <m:t>=</m:t>
                    </m:r>
                    <m:r>
                      <a:rPr lang="en-US" sz="1800" b="0" i="1" smtClean="0">
                        <a:solidFill>
                          <a:srgbClr val="000000"/>
                        </a:solidFill>
                        <a:effectLst/>
                        <a:latin typeface="Cambria Math" panose="02040503050406030204" pitchFamily="18" charset="0"/>
                      </a:rPr>
                      <m:t>𝑚𝑖𝑠𝑠𝑖𝑛𝑔</m:t>
                    </m:r>
                    <m:r>
                      <a:rPr lang="en-US" sz="1800" b="0" i="1" smtClean="0">
                        <a:solidFill>
                          <a:srgbClr val="000000"/>
                        </a:solidFill>
                        <a:effectLst/>
                        <a:latin typeface="Cambria Math" panose="02040503050406030204" pitchFamily="18" charset="0"/>
                      </a:rPr>
                      <m:t> </m:t>
                    </m:r>
                    <m:r>
                      <a:rPr lang="en-US" sz="1800" b="0" i="1" smtClean="0">
                        <a:solidFill>
                          <a:srgbClr val="000000"/>
                        </a:solidFill>
                        <a:effectLst/>
                        <a:latin typeface="Cambria Math" panose="02040503050406030204" pitchFamily="18" charset="0"/>
                      </a:rPr>
                      <m:t>𝑖𝑓</m:t>
                    </m:r>
                    <m:r>
                      <a:rPr lang="en-US" sz="1800" b="0" i="1" smtClean="0">
                        <a:solidFill>
                          <a:srgbClr val="000000"/>
                        </a:solidFill>
                        <a:effectLst/>
                        <a:latin typeface="Cambria Math" panose="02040503050406030204" pitchFamily="18" charset="0"/>
                      </a:rPr>
                      <m:t> </m:t>
                    </m:r>
                    <m:sSubSup>
                      <m:sSubSupPr>
                        <m:ctrlPr>
                          <a:rPr lang="en-US" sz="1800" b="0" i="1" smtClean="0">
                            <a:solidFill>
                              <a:srgbClr val="000000"/>
                            </a:solidFill>
                            <a:effectLst/>
                            <a:latin typeface="Cambria Math" panose="02040503050406030204" pitchFamily="18" charset="0"/>
                          </a:rPr>
                        </m:ctrlPr>
                      </m:sSubSupPr>
                      <m:e>
                        <m:r>
                          <a:rPr lang="en-US" sz="1800" b="0" i="1" smtClean="0">
                            <a:solidFill>
                              <a:srgbClr val="000000"/>
                            </a:solidFill>
                            <a:effectLst/>
                            <a:latin typeface="Cambria Math" panose="02040503050406030204" pitchFamily="18" charset="0"/>
                          </a:rPr>
                          <m:t>𝑝</m:t>
                        </m:r>
                      </m:e>
                      <m:sub>
                        <m:r>
                          <a:rPr lang="en-US" sz="1800" b="0" i="1" smtClean="0">
                            <a:solidFill>
                              <a:srgbClr val="000000"/>
                            </a:solidFill>
                            <a:effectLst/>
                            <a:latin typeface="Cambria Math" panose="02040503050406030204" pitchFamily="18" charset="0"/>
                          </a:rPr>
                          <m:t>𝑖𝑗</m:t>
                        </m:r>
                      </m:sub>
                      <m:sup>
                        <m:r>
                          <a:rPr lang="en-US" sz="1800" b="0" i="1" smtClean="0">
                            <a:solidFill>
                              <a:srgbClr val="000000"/>
                            </a:solidFill>
                            <a:effectLst/>
                            <a:latin typeface="Cambria Math" panose="02040503050406030204" pitchFamily="18" charset="0"/>
                          </a:rPr>
                          <m:t>𝑘</m:t>
                        </m:r>
                      </m:sup>
                    </m:sSubSup>
                    <m:r>
                      <a:rPr lang="en-US" sz="1800" b="0" i="1" smtClean="0">
                        <a:solidFill>
                          <a:srgbClr val="000000"/>
                        </a:solidFill>
                        <a:effectLst/>
                        <a:latin typeface="Cambria Math" panose="02040503050406030204" pitchFamily="18" charset="0"/>
                      </a:rPr>
                      <m:t>≤0</m:t>
                    </m:r>
                  </m:oMath>
                </a14:m>
                <a:endParaRPr lang="en-US" sz="1800" b="0" dirty="0">
                  <a:solidFill>
                    <a:srgbClr val="000000"/>
                  </a:solidFill>
                  <a:effectLst/>
                  <a:latin typeface="Calibri" panose="020F0502020204030204" pitchFamily="34" charset="0"/>
                </a:endParaRPr>
              </a:p>
              <a:p>
                <a:r>
                  <a:rPr lang="en-US" sz="1800" b="0" dirty="0">
                    <a:solidFill>
                      <a:srgbClr val="000000"/>
                    </a:solidFill>
                    <a:effectLst/>
                    <a:latin typeface="Calibri" panose="020F0502020204030204" pitchFamily="34" charset="0"/>
                  </a:rPr>
                  <a:t>The variable is </a:t>
                </a:r>
                <a14:m>
                  <m:oMath xmlns:m="http://schemas.openxmlformats.org/officeDocument/2006/math">
                    <m:sSubSup>
                      <m:sSubSupPr>
                        <m:ctrlPr>
                          <a:rPr lang="en-US" sz="1800" b="0" i="1" smtClean="0">
                            <a:solidFill>
                              <a:srgbClr val="000000"/>
                            </a:solidFill>
                            <a:effectLst/>
                            <a:latin typeface="Cambria Math" panose="02040503050406030204" pitchFamily="18" charset="0"/>
                          </a:rPr>
                        </m:ctrlPr>
                      </m:sSubSupPr>
                      <m:e>
                        <m:r>
                          <a:rPr lang="en-US" sz="1800" b="0" i="1" smtClean="0">
                            <a:solidFill>
                              <a:srgbClr val="000000"/>
                            </a:solidFill>
                            <a:effectLst/>
                            <a:latin typeface="Cambria Math" panose="02040503050406030204" pitchFamily="18" charset="0"/>
                          </a:rPr>
                          <m:t>𝑝</m:t>
                        </m:r>
                      </m:e>
                      <m:sub>
                        <m:r>
                          <a:rPr lang="en-US" sz="1800" b="0" i="1" smtClean="0">
                            <a:solidFill>
                              <a:srgbClr val="000000"/>
                            </a:solidFill>
                            <a:effectLst/>
                            <a:latin typeface="Cambria Math" panose="02040503050406030204" pitchFamily="18" charset="0"/>
                          </a:rPr>
                          <m:t>𝑖𝑗</m:t>
                        </m:r>
                      </m:sub>
                      <m:sup>
                        <m:r>
                          <a:rPr lang="en-US" sz="1800" b="0" i="1" smtClean="0">
                            <a:solidFill>
                              <a:srgbClr val="000000"/>
                            </a:solidFill>
                            <a:effectLst/>
                            <a:latin typeface="Cambria Math" panose="02040503050406030204" pitchFamily="18" charset="0"/>
                          </a:rPr>
                          <m:t>𝑘</m:t>
                        </m:r>
                      </m:sup>
                    </m:sSubSup>
                  </m:oMath>
                </a14:m>
                <a:r>
                  <a:rPr lang="en-US" sz="1800" b="0" dirty="0">
                    <a:solidFill>
                      <a:srgbClr val="000000"/>
                    </a:solidFill>
                    <a:effectLst/>
                    <a:latin typeface="Calibri" panose="020F0502020204030204" pitchFamily="34" charset="0"/>
                  </a:rPr>
                  <a:t> a latent (unobserved) variable that can be interpreted as the probability that a particular data point is included in the estimation sample. </a:t>
                </a:r>
              </a:p>
              <a:p>
                <a:r>
                  <a:rPr lang="en-US" sz="1800" b="0" dirty="0">
                    <a:solidFill>
                      <a:srgbClr val="000000"/>
                    </a:solidFill>
                    <a:effectLst/>
                    <a:latin typeface="Calibri" panose="020F0502020204030204" pitchFamily="34" charset="0"/>
                  </a:rPr>
                  <a:t>Intuitively, the solution proposed by Heckman (1979) amounts to a two-step procedure. The first step is to estimate the probability that a particular observation is included in the gravity model sample, using a probit estimator.</a:t>
                </a:r>
              </a:p>
              <a:p>
                <a:pPr lvl="1"/>
                <a14:m>
                  <m:oMath xmlns:m="http://schemas.openxmlformats.org/officeDocument/2006/math">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𝑝</m:t>
                        </m:r>
                      </m:e>
                      <m:sub>
                        <m:r>
                          <a:rPr lang="en-US" sz="1800" b="0" i="1" smtClean="0">
                            <a:latin typeface="Cambria Math" panose="02040503050406030204" pitchFamily="18" charset="0"/>
                          </a:rPr>
                          <m:t>𝑖𝑗</m:t>
                        </m:r>
                      </m:sub>
                      <m:sup>
                        <m:r>
                          <a:rPr lang="en-US" sz="1800" b="0" i="1" smtClean="0">
                            <a:latin typeface="Cambria Math" panose="02040503050406030204" pitchFamily="18" charset="0"/>
                          </a:rPr>
                          <m:t>𝑘</m:t>
                        </m:r>
                      </m:sup>
                    </m:sSubSup>
                    <m:r>
                      <a:rPr lang="en-US" sz="1800" b="0" i="1" smtClean="0">
                        <a:latin typeface="Cambria Math" panose="02040503050406030204" pitchFamily="18" charset="0"/>
                      </a:rPr>
                      <m:t>=</m:t>
                    </m:r>
                    <m:func>
                      <m:funcPr>
                        <m:ctrlPr>
                          <a:rPr lang="en-US" sz="1800" i="1">
                            <a:solidFill>
                              <a:srgbClr val="000000"/>
                            </a:solidFill>
                            <a:latin typeface="Cambria Math" panose="02040503050406030204" pitchFamily="18" charset="0"/>
                          </a:rPr>
                        </m:ctrlPr>
                      </m:funcPr>
                      <m:fName>
                        <m:r>
                          <m:rPr>
                            <m:sty m:val="p"/>
                          </m:rPr>
                          <a:rPr lang="en-US" sz="1800">
                            <a:solidFill>
                              <a:srgbClr val="000000"/>
                            </a:solidFill>
                            <a:latin typeface="Cambria Math" panose="02040503050406030204" pitchFamily="18" charset="0"/>
                          </a:rPr>
                          <m:t>log</m:t>
                        </m:r>
                      </m:fName>
                      <m:e>
                        <m:sSubSup>
                          <m:sSubSupPr>
                            <m:ctrlPr>
                              <a:rPr lang="en-US" sz="1800" i="1">
                                <a:solidFill>
                                  <a:srgbClr val="000000"/>
                                </a:solidFill>
                                <a:latin typeface="Cambria Math" panose="02040503050406030204" pitchFamily="18" charset="0"/>
                              </a:rPr>
                            </m:ctrlPr>
                          </m:sSubSupPr>
                          <m:e>
                            <m:r>
                              <a:rPr lang="en-US" sz="1800" i="1">
                                <a:solidFill>
                                  <a:srgbClr val="000000"/>
                                </a:solidFill>
                                <a:latin typeface="Cambria Math" panose="02040503050406030204" pitchFamily="18" charset="0"/>
                              </a:rPr>
                              <m:t>𝑌</m:t>
                            </m:r>
                          </m:e>
                          <m:sub>
                            <m:r>
                              <a:rPr lang="en-US" sz="1800" i="1">
                                <a:solidFill>
                                  <a:srgbClr val="000000"/>
                                </a:solidFill>
                                <a:latin typeface="Cambria Math" panose="02040503050406030204" pitchFamily="18" charset="0"/>
                              </a:rPr>
                              <m:t>𝑖</m:t>
                            </m:r>
                          </m:sub>
                          <m:sup>
                            <m:r>
                              <a:rPr lang="en-US" sz="1800" i="1">
                                <a:solidFill>
                                  <a:srgbClr val="000000"/>
                                </a:solidFill>
                                <a:latin typeface="Cambria Math" panose="02040503050406030204" pitchFamily="18" charset="0"/>
                              </a:rPr>
                              <m:t>𝑘</m:t>
                            </m:r>
                          </m:sup>
                        </m:sSubSup>
                      </m:e>
                    </m:func>
                    <m:r>
                      <a:rPr lang="en-US" sz="1800" i="1">
                        <a:solidFill>
                          <a:srgbClr val="000000"/>
                        </a:solidFill>
                        <a:latin typeface="Cambria Math" panose="02040503050406030204" pitchFamily="18" charset="0"/>
                      </a:rPr>
                      <m:t>+</m:t>
                    </m:r>
                    <m:func>
                      <m:funcPr>
                        <m:ctrlPr>
                          <a:rPr lang="en-US" sz="1800" i="1">
                            <a:solidFill>
                              <a:srgbClr val="000000"/>
                            </a:solidFill>
                            <a:latin typeface="Cambria Math" panose="02040503050406030204" pitchFamily="18" charset="0"/>
                          </a:rPr>
                        </m:ctrlPr>
                      </m:funcPr>
                      <m:fName>
                        <m:r>
                          <m:rPr>
                            <m:sty m:val="p"/>
                          </m:rPr>
                          <a:rPr lang="en-US" sz="1800">
                            <a:solidFill>
                              <a:srgbClr val="000000"/>
                            </a:solidFill>
                            <a:latin typeface="Cambria Math" panose="02040503050406030204" pitchFamily="18" charset="0"/>
                          </a:rPr>
                          <m:t>log</m:t>
                        </m:r>
                      </m:fName>
                      <m:e>
                        <m:sSubSup>
                          <m:sSubSupPr>
                            <m:ctrlPr>
                              <a:rPr lang="en-US" sz="1800" i="1">
                                <a:solidFill>
                                  <a:srgbClr val="000000"/>
                                </a:solidFill>
                                <a:latin typeface="Cambria Math" panose="02040503050406030204" pitchFamily="18" charset="0"/>
                              </a:rPr>
                            </m:ctrlPr>
                          </m:sSubSupPr>
                          <m:e>
                            <m:r>
                              <a:rPr lang="en-US" sz="1800" i="1">
                                <a:solidFill>
                                  <a:srgbClr val="000000"/>
                                </a:solidFill>
                                <a:latin typeface="Cambria Math" panose="02040503050406030204" pitchFamily="18" charset="0"/>
                              </a:rPr>
                              <m:t>𝐸</m:t>
                            </m:r>
                          </m:e>
                          <m:sub>
                            <m:r>
                              <a:rPr lang="en-US" sz="1800" i="1">
                                <a:solidFill>
                                  <a:srgbClr val="000000"/>
                                </a:solidFill>
                                <a:latin typeface="Cambria Math" panose="02040503050406030204" pitchFamily="18" charset="0"/>
                              </a:rPr>
                              <m:t>𝑗</m:t>
                            </m:r>
                          </m:sub>
                          <m:sup>
                            <m:r>
                              <a:rPr lang="en-US" sz="1800" i="1">
                                <a:solidFill>
                                  <a:srgbClr val="000000"/>
                                </a:solidFill>
                                <a:latin typeface="Cambria Math" panose="02040503050406030204" pitchFamily="18" charset="0"/>
                              </a:rPr>
                              <m:t>𝑘</m:t>
                            </m:r>
                          </m:sup>
                        </m:sSubSup>
                      </m:e>
                    </m:func>
                    <m:r>
                      <a:rPr lang="en-US" sz="1800" i="1">
                        <a:solidFill>
                          <a:srgbClr val="000000"/>
                        </a:solidFill>
                        <a:latin typeface="Cambria Math" panose="02040503050406030204" pitchFamily="18" charset="0"/>
                      </a:rPr>
                      <m:t>−</m:t>
                    </m:r>
                    <m:func>
                      <m:funcPr>
                        <m:ctrlPr>
                          <a:rPr lang="en-US" sz="1800" i="1">
                            <a:solidFill>
                              <a:srgbClr val="000000"/>
                            </a:solidFill>
                            <a:latin typeface="Cambria Math" panose="02040503050406030204" pitchFamily="18" charset="0"/>
                          </a:rPr>
                        </m:ctrlPr>
                      </m:funcPr>
                      <m:fName>
                        <m:r>
                          <m:rPr>
                            <m:sty m:val="p"/>
                          </m:rPr>
                          <a:rPr lang="en-US" sz="1800">
                            <a:solidFill>
                              <a:srgbClr val="000000"/>
                            </a:solidFill>
                            <a:latin typeface="Cambria Math" panose="02040503050406030204" pitchFamily="18" charset="0"/>
                          </a:rPr>
                          <m:t>log</m:t>
                        </m:r>
                      </m:fName>
                      <m:e>
                        <m:sSup>
                          <m:sSupPr>
                            <m:ctrlPr>
                              <a:rPr lang="en-US" sz="1800" i="1">
                                <a:solidFill>
                                  <a:srgbClr val="000000"/>
                                </a:solidFill>
                                <a:latin typeface="Cambria Math" panose="02040503050406030204" pitchFamily="18" charset="0"/>
                              </a:rPr>
                            </m:ctrlPr>
                          </m:sSupPr>
                          <m:e>
                            <m:r>
                              <a:rPr lang="en-US" sz="1800" i="1">
                                <a:solidFill>
                                  <a:srgbClr val="000000"/>
                                </a:solidFill>
                                <a:latin typeface="Cambria Math" panose="02040503050406030204" pitchFamily="18" charset="0"/>
                              </a:rPr>
                              <m:t>𝑌</m:t>
                            </m:r>
                          </m:e>
                          <m:sup>
                            <m:r>
                              <a:rPr lang="en-US" sz="1800" i="1">
                                <a:solidFill>
                                  <a:srgbClr val="000000"/>
                                </a:solidFill>
                                <a:latin typeface="Cambria Math" panose="02040503050406030204" pitchFamily="18" charset="0"/>
                              </a:rPr>
                              <m:t>𝑘</m:t>
                            </m:r>
                          </m:sup>
                        </m:sSup>
                      </m:e>
                    </m:func>
                    <m:r>
                      <a:rPr lang="en-US" sz="1800" i="1">
                        <a:solidFill>
                          <a:srgbClr val="000000"/>
                        </a:solidFill>
                        <a:latin typeface="Cambria Math" panose="02040503050406030204" pitchFamily="18" charset="0"/>
                      </a:rPr>
                      <m:t>+</m:t>
                    </m:r>
                    <m:d>
                      <m:dPr>
                        <m:ctrlPr>
                          <a:rPr lang="en-US" sz="1800" i="1">
                            <a:solidFill>
                              <a:srgbClr val="000000"/>
                            </a:solidFill>
                            <a:latin typeface="Cambria Math" panose="02040503050406030204" pitchFamily="18" charset="0"/>
                          </a:rPr>
                        </m:ctrlPr>
                      </m:dPr>
                      <m:e>
                        <m:r>
                          <a:rPr lang="en-US" sz="1800" i="1">
                            <a:solidFill>
                              <a:srgbClr val="000000"/>
                            </a:solidFill>
                            <a:latin typeface="Cambria Math" panose="02040503050406030204" pitchFamily="18" charset="0"/>
                          </a:rPr>
                          <m:t>1−</m:t>
                        </m:r>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𝜎</m:t>
                            </m:r>
                          </m:e>
                          <m:sub>
                            <m:r>
                              <a:rPr lang="en-US" sz="1800" i="1">
                                <a:solidFill>
                                  <a:srgbClr val="000000"/>
                                </a:solidFill>
                                <a:latin typeface="Cambria Math" panose="02040503050406030204" pitchFamily="18" charset="0"/>
                              </a:rPr>
                              <m:t>𝑘</m:t>
                            </m:r>
                          </m:sub>
                        </m:sSub>
                      </m:e>
                    </m:d>
                    <m:d>
                      <m:dPr>
                        <m:begChr m:val="["/>
                        <m:endChr m:val="]"/>
                        <m:ctrlPr>
                          <a:rPr lang="en-US" sz="1800" i="1">
                            <a:solidFill>
                              <a:srgbClr val="000000"/>
                            </a:solidFill>
                            <a:latin typeface="Cambria Math" panose="02040503050406030204" pitchFamily="18" charset="0"/>
                          </a:rPr>
                        </m:ctrlPr>
                      </m:dPr>
                      <m:e>
                        <m:sSup>
                          <m:sSupPr>
                            <m:ctrlPr>
                              <a:rPr lang="en-US" sz="1800" i="1">
                                <a:solidFill>
                                  <a:srgbClr val="000000"/>
                                </a:solidFill>
                                <a:latin typeface="Cambria Math" panose="02040503050406030204" pitchFamily="18" charset="0"/>
                              </a:rPr>
                            </m:ctrlPr>
                          </m:sSupPr>
                          <m:e>
                            <m:func>
                              <m:funcPr>
                                <m:ctrlPr>
                                  <a:rPr lang="en-US" sz="1800" i="1">
                                    <a:solidFill>
                                      <a:srgbClr val="000000"/>
                                    </a:solidFill>
                                    <a:latin typeface="Cambria Math" panose="02040503050406030204" pitchFamily="18" charset="0"/>
                                  </a:rPr>
                                </m:ctrlPr>
                              </m:funcPr>
                              <m:fName>
                                <m:r>
                                  <m:rPr>
                                    <m:sty m:val="p"/>
                                  </m:rPr>
                                  <a:rPr lang="en-US" sz="1800">
                                    <a:solidFill>
                                      <a:srgbClr val="000000"/>
                                    </a:solidFill>
                                    <a:latin typeface="Cambria Math" panose="02040503050406030204" pitchFamily="18" charset="0"/>
                                  </a:rPr>
                                  <m:t>log</m:t>
                                </m:r>
                              </m:fName>
                              <m:e>
                                <m:sSub>
                                  <m:sSubPr>
                                    <m:ctrlPr>
                                      <a:rPr lang="en-US" sz="1800" i="1">
                                        <a:solidFill>
                                          <a:srgbClr val="000000"/>
                                        </a:solidFill>
                                        <a:latin typeface="Cambria Math" panose="02040503050406030204" pitchFamily="18" charset="0"/>
                                      </a:rPr>
                                    </m:ctrlPr>
                                  </m:sSubPr>
                                  <m:e>
                                    <m:r>
                                      <a:rPr lang="en-US" sz="1800" i="1">
                                        <a:solidFill>
                                          <a:srgbClr val="000000"/>
                                        </a:solidFill>
                                        <a:latin typeface="Cambria Math" panose="02040503050406030204" pitchFamily="18" charset="0"/>
                                      </a:rPr>
                                      <m:t>𝜏</m:t>
                                    </m:r>
                                  </m:e>
                                  <m:sub>
                                    <m:r>
                                      <a:rPr lang="en-US" sz="1800" i="1">
                                        <a:solidFill>
                                          <a:srgbClr val="000000"/>
                                        </a:solidFill>
                                        <a:latin typeface="Cambria Math" panose="02040503050406030204" pitchFamily="18" charset="0"/>
                                      </a:rPr>
                                      <m:t>𝑖𝑗</m:t>
                                    </m:r>
                                  </m:sub>
                                </m:sSub>
                              </m:e>
                            </m:func>
                          </m:e>
                          <m:sup>
                            <m:r>
                              <a:rPr lang="en-US" sz="1800" i="1">
                                <a:solidFill>
                                  <a:srgbClr val="000000"/>
                                </a:solidFill>
                                <a:latin typeface="Cambria Math" panose="02040503050406030204" pitchFamily="18" charset="0"/>
                              </a:rPr>
                              <m:t>𝑘</m:t>
                            </m:r>
                          </m:sup>
                        </m:sSup>
                        <m:r>
                          <a:rPr lang="en-US" sz="1800" i="1">
                            <a:solidFill>
                              <a:srgbClr val="000000"/>
                            </a:solidFill>
                            <a:latin typeface="Cambria Math" panose="02040503050406030204" pitchFamily="18" charset="0"/>
                          </a:rPr>
                          <m:t>−</m:t>
                        </m:r>
                        <m:func>
                          <m:funcPr>
                            <m:ctrlPr>
                              <a:rPr lang="en-US" sz="1800" i="1">
                                <a:solidFill>
                                  <a:srgbClr val="000000"/>
                                </a:solidFill>
                                <a:latin typeface="Cambria Math" panose="02040503050406030204" pitchFamily="18" charset="0"/>
                              </a:rPr>
                            </m:ctrlPr>
                          </m:funcPr>
                          <m:fName>
                            <m:r>
                              <m:rPr>
                                <m:sty m:val="p"/>
                              </m:rPr>
                              <a:rPr lang="en-US" sz="1800">
                                <a:solidFill>
                                  <a:srgbClr val="000000"/>
                                </a:solidFill>
                                <a:latin typeface="Cambria Math" panose="02040503050406030204" pitchFamily="18" charset="0"/>
                              </a:rPr>
                              <m:t>log</m:t>
                            </m:r>
                          </m:fName>
                          <m:e>
                            <m:sSubSup>
                              <m:sSubSupPr>
                                <m:ctrlPr>
                                  <a:rPr lang="en-US" sz="1800" i="1">
                                    <a:solidFill>
                                      <a:srgbClr val="000000"/>
                                    </a:solidFill>
                                    <a:latin typeface="Cambria Math" panose="02040503050406030204" pitchFamily="18" charset="0"/>
                                  </a:rPr>
                                </m:ctrlPr>
                              </m:sSubSupPr>
                              <m:e>
                                <m:r>
                                  <m:rPr>
                                    <m:sty m:val="p"/>
                                  </m:rPr>
                                  <a:rPr lang="en-US" sz="1800">
                                    <a:solidFill>
                                      <a:srgbClr val="000000"/>
                                    </a:solidFill>
                                    <a:latin typeface="Cambria Math" panose="02040503050406030204" pitchFamily="18" charset="0"/>
                                  </a:rPr>
                                  <m:t>Π</m:t>
                                </m:r>
                              </m:e>
                              <m:sub>
                                <m:r>
                                  <a:rPr lang="en-US" sz="1800" i="1">
                                    <a:solidFill>
                                      <a:srgbClr val="000000"/>
                                    </a:solidFill>
                                    <a:latin typeface="Cambria Math" panose="02040503050406030204" pitchFamily="18" charset="0"/>
                                  </a:rPr>
                                  <m:t>𝑖</m:t>
                                </m:r>
                              </m:sub>
                              <m:sup>
                                <m:r>
                                  <a:rPr lang="en-US" sz="1800" i="1">
                                    <a:solidFill>
                                      <a:srgbClr val="000000"/>
                                    </a:solidFill>
                                    <a:latin typeface="Cambria Math" panose="02040503050406030204" pitchFamily="18" charset="0"/>
                                  </a:rPr>
                                  <m:t>𝑘</m:t>
                                </m:r>
                              </m:sup>
                            </m:sSubSup>
                          </m:e>
                        </m:func>
                        <m:r>
                          <a:rPr lang="en-US" sz="1800" i="1">
                            <a:solidFill>
                              <a:srgbClr val="000000"/>
                            </a:solidFill>
                            <a:latin typeface="Cambria Math" panose="02040503050406030204" pitchFamily="18" charset="0"/>
                          </a:rPr>
                          <m:t>−</m:t>
                        </m:r>
                        <m:func>
                          <m:funcPr>
                            <m:ctrlPr>
                              <a:rPr lang="en-US" sz="1800" i="1">
                                <a:solidFill>
                                  <a:srgbClr val="000000"/>
                                </a:solidFill>
                                <a:latin typeface="Cambria Math" panose="02040503050406030204" pitchFamily="18" charset="0"/>
                              </a:rPr>
                            </m:ctrlPr>
                          </m:funcPr>
                          <m:fName>
                            <m:r>
                              <m:rPr>
                                <m:sty m:val="p"/>
                              </m:rPr>
                              <a:rPr lang="en-US" sz="1800">
                                <a:solidFill>
                                  <a:srgbClr val="000000"/>
                                </a:solidFill>
                                <a:latin typeface="Cambria Math" panose="02040503050406030204" pitchFamily="18" charset="0"/>
                              </a:rPr>
                              <m:t>log</m:t>
                            </m:r>
                          </m:fName>
                          <m:e>
                            <m:sSubSup>
                              <m:sSubSupPr>
                                <m:ctrlPr>
                                  <a:rPr lang="en-US" sz="1800" i="1">
                                    <a:solidFill>
                                      <a:srgbClr val="000000"/>
                                    </a:solidFill>
                                    <a:latin typeface="Cambria Math" panose="02040503050406030204" pitchFamily="18" charset="0"/>
                                  </a:rPr>
                                </m:ctrlPr>
                              </m:sSubSupPr>
                              <m:e>
                                <m:r>
                                  <a:rPr lang="en-US" sz="1800" i="1">
                                    <a:solidFill>
                                      <a:srgbClr val="000000"/>
                                    </a:solidFill>
                                    <a:latin typeface="Cambria Math" panose="02040503050406030204" pitchFamily="18" charset="0"/>
                                  </a:rPr>
                                  <m:t>𝑃</m:t>
                                </m:r>
                              </m:e>
                              <m:sub>
                                <m:r>
                                  <a:rPr lang="en-US" sz="1800" i="1">
                                    <a:solidFill>
                                      <a:srgbClr val="000000"/>
                                    </a:solidFill>
                                    <a:latin typeface="Cambria Math" panose="02040503050406030204" pitchFamily="18" charset="0"/>
                                  </a:rPr>
                                  <m:t>𝑗</m:t>
                                </m:r>
                              </m:sub>
                              <m:sup>
                                <m:r>
                                  <a:rPr lang="en-US" sz="1800" i="1">
                                    <a:solidFill>
                                      <a:srgbClr val="000000"/>
                                    </a:solidFill>
                                    <a:latin typeface="Cambria Math" panose="02040503050406030204" pitchFamily="18" charset="0"/>
                                  </a:rPr>
                                  <m:t>𝑘</m:t>
                                </m:r>
                              </m:sup>
                            </m:sSubSup>
                          </m:e>
                        </m:func>
                      </m:e>
                    </m:d>
                    <m:r>
                      <a:rPr lang="en-US" sz="1800" i="1">
                        <a:solidFill>
                          <a:srgbClr val="000000"/>
                        </a:solidFill>
                        <a:latin typeface="Cambria Math" panose="02040503050406030204" pitchFamily="18" charset="0"/>
                      </a:rPr>
                      <m:t>+</m:t>
                    </m:r>
                    <m:r>
                      <a:rPr lang="en-US" sz="1800" b="0" i="1" smtClean="0">
                        <a:solidFill>
                          <a:srgbClr val="000000"/>
                        </a:solidFill>
                        <a:latin typeface="Cambria Math" panose="02040503050406030204" pitchFamily="18" charset="0"/>
                      </a:rPr>
                      <m:t>𝑏</m:t>
                    </m:r>
                    <m:func>
                      <m:funcPr>
                        <m:ctrlPr>
                          <a:rPr lang="en-US" sz="1800" b="0" i="1" smtClean="0">
                            <a:solidFill>
                              <a:srgbClr val="000000"/>
                            </a:solidFill>
                            <a:latin typeface="Cambria Math" panose="02040503050406030204" pitchFamily="18" charset="0"/>
                          </a:rPr>
                        </m:ctrlPr>
                      </m:funcPr>
                      <m:fName>
                        <m:r>
                          <m:rPr>
                            <m:sty m:val="p"/>
                          </m:rPr>
                          <a:rPr lang="en-US" sz="1800" b="0" i="0" smtClean="0">
                            <a:solidFill>
                              <a:srgbClr val="000000"/>
                            </a:solidFill>
                            <a:latin typeface="Cambria Math" panose="02040503050406030204" pitchFamily="18" charset="0"/>
                          </a:rPr>
                          <m:t>log</m:t>
                        </m:r>
                      </m:fName>
                      <m:e>
                        <m:r>
                          <a:rPr lang="en-US" sz="1800" b="0" i="1" smtClean="0">
                            <a:solidFill>
                              <a:srgbClr val="000000"/>
                            </a:solidFill>
                            <a:latin typeface="Cambria Math" panose="02040503050406030204" pitchFamily="18" charset="0"/>
                          </a:rPr>
                          <m:t>𝑒𝑛𝑡𝑟</m:t>
                        </m:r>
                        <m:sSub>
                          <m:sSubPr>
                            <m:ctrlPr>
                              <a:rPr lang="en-US" sz="1800" b="0" i="1" smtClean="0">
                                <a:solidFill>
                                  <a:srgbClr val="000000"/>
                                </a:solidFill>
                                <a:latin typeface="Cambria Math" panose="02040503050406030204" pitchFamily="18" charset="0"/>
                              </a:rPr>
                            </m:ctrlPr>
                          </m:sSubPr>
                          <m:e>
                            <m:r>
                              <a:rPr lang="en-US" sz="1800" b="0" i="1" smtClean="0">
                                <a:solidFill>
                                  <a:srgbClr val="000000"/>
                                </a:solidFill>
                                <a:latin typeface="Cambria Math" panose="02040503050406030204" pitchFamily="18" charset="0"/>
                              </a:rPr>
                              <m:t>𝑦</m:t>
                            </m:r>
                          </m:e>
                          <m:sub>
                            <m:r>
                              <a:rPr lang="en-US" sz="1800" b="0" i="1" smtClean="0">
                                <a:solidFill>
                                  <a:srgbClr val="000000"/>
                                </a:solidFill>
                                <a:latin typeface="Cambria Math" panose="02040503050406030204" pitchFamily="18" charset="0"/>
                              </a:rPr>
                              <m:t>𝑖𝑗</m:t>
                            </m:r>
                          </m:sub>
                        </m:sSub>
                      </m:e>
                    </m:func>
                    <m:r>
                      <a:rPr lang="en-US" sz="1800" b="0" i="1" smtClean="0">
                        <a:solidFill>
                          <a:srgbClr val="000000"/>
                        </a:solidFill>
                        <a:latin typeface="Cambria Math" panose="02040503050406030204" pitchFamily="18" charset="0"/>
                      </a:rPr>
                      <m:t>+</m:t>
                    </m:r>
                    <m:sSubSup>
                      <m:sSubSupPr>
                        <m:ctrlPr>
                          <a:rPr lang="en-US" sz="1800" b="0" i="1" smtClean="0">
                            <a:solidFill>
                              <a:srgbClr val="000000"/>
                            </a:solidFill>
                            <a:latin typeface="Cambria Math" panose="02040503050406030204" pitchFamily="18" charset="0"/>
                          </a:rPr>
                        </m:ctrlPr>
                      </m:sSubSupPr>
                      <m:e>
                        <m:r>
                          <a:rPr lang="en-US" sz="1800" b="0" i="1" smtClean="0">
                            <a:solidFill>
                              <a:srgbClr val="000000"/>
                            </a:solidFill>
                            <a:latin typeface="Cambria Math" panose="02040503050406030204" pitchFamily="18" charset="0"/>
                          </a:rPr>
                          <m:t>𝑤</m:t>
                        </m:r>
                      </m:e>
                      <m:sub>
                        <m:r>
                          <a:rPr lang="en-US" sz="1800" b="0" i="1" smtClean="0">
                            <a:solidFill>
                              <a:srgbClr val="000000"/>
                            </a:solidFill>
                            <a:latin typeface="Cambria Math" panose="02040503050406030204" pitchFamily="18" charset="0"/>
                          </a:rPr>
                          <m:t>𝑖𝑗</m:t>
                        </m:r>
                      </m:sub>
                      <m:sup>
                        <m:r>
                          <a:rPr lang="en-US" sz="1800" b="0" i="1" smtClean="0">
                            <a:solidFill>
                              <a:srgbClr val="000000"/>
                            </a:solidFill>
                            <a:latin typeface="Cambria Math" panose="02040503050406030204" pitchFamily="18" charset="0"/>
                          </a:rPr>
                          <m:t>𝑘</m:t>
                        </m:r>
                      </m:sup>
                    </m:sSubSup>
                    <m:r>
                      <a:rPr lang="en-US" sz="1800" b="0" i="1" smtClean="0">
                        <a:solidFill>
                          <a:srgbClr val="000000"/>
                        </a:solidFill>
                        <a:latin typeface="Cambria Math" panose="02040503050406030204" pitchFamily="18" charset="0"/>
                      </a:rPr>
                      <m:t>  </m:t>
                    </m:r>
                  </m:oMath>
                </a14:m>
                <a:endParaRPr lang="en-US" sz="1800" dirty="0"/>
              </a:p>
              <a:p>
                <a:pPr lvl="1"/>
                <a14:m>
                  <m:oMath xmlns:m="http://schemas.openxmlformats.org/officeDocument/2006/math">
                    <m:d>
                      <m:dPr>
                        <m:begChr m:val="{"/>
                        <m:endChr m:val=""/>
                        <m:ctrlPr>
                          <a:rPr lang="en-US" sz="1800" i="1" smtClean="0">
                            <a:latin typeface="Cambria Math" panose="02040503050406030204" pitchFamily="18" charset="0"/>
                          </a:rPr>
                        </m:ctrlPr>
                      </m:dPr>
                      <m:e>
                        <m:eqArr>
                          <m:eqArrPr>
                            <m:ctrlPr>
                              <a:rPr lang="en-US" sz="1800" i="1" smtClean="0">
                                <a:latin typeface="Cambria Math" panose="02040503050406030204" pitchFamily="18" charset="0"/>
                              </a:rPr>
                            </m:ctrlPr>
                          </m:eqArrPr>
                          <m:e>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𝑑</m:t>
                                </m:r>
                              </m:e>
                              <m:sub>
                                <m:r>
                                  <a:rPr lang="en-US" sz="1800" b="0" i="1" smtClean="0">
                                    <a:latin typeface="Cambria Math" panose="02040503050406030204" pitchFamily="18" charset="0"/>
                                  </a:rPr>
                                  <m:t>𝑖𝑗</m:t>
                                </m:r>
                              </m:sub>
                              <m:sup>
                                <m:r>
                                  <a:rPr lang="en-US" sz="1800" b="0" i="1" smtClean="0">
                                    <a:latin typeface="Cambria Math" panose="02040503050406030204" pitchFamily="18" charset="0"/>
                                  </a:rPr>
                                  <m:t>𝑘</m:t>
                                </m:r>
                              </m:sup>
                            </m:sSubSup>
                            <m:r>
                              <a:rPr lang="en-US" sz="1800" b="0" i="1" smtClean="0">
                                <a:latin typeface="Cambria Math" panose="02040503050406030204" pitchFamily="18" charset="0"/>
                              </a:rPr>
                              <m:t>=1   </m:t>
                            </m:r>
                            <m:r>
                              <a:rPr lang="en-US" sz="1800" b="0" i="1" smtClean="0">
                                <a:latin typeface="Cambria Math" panose="02040503050406030204" pitchFamily="18" charset="0"/>
                              </a:rPr>
                              <m:t>𝑖𝑓</m:t>
                            </m:r>
                            <m:r>
                              <a:rPr lang="en-US" sz="1800" b="0" i="1" smtClean="0">
                                <a:latin typeface="Cambria Math" panose="02040503050406030204" pitchFamily="18" charset="0"/>
                              </a:rPr>
                              <m:t> </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𝑝</m:t>
                                </m:r>
                              </m:e>
                              <m:sub>
                                <m:r>
                                  <a:rPr lang="en-US" sz="1800" b="0" i="1" smtClean="0">
                                    <a:latin typeface="Cambria Math" panose="02040503050406030204" pitchFamily="18" charset="0"/>
                                  </a:rPr>
                                  <m:t>𝑖𝑗</m:t>
                                </m:r>
                              </m:sub>
                              <m:sup>
                                <m:r>
                                  <a:rPr lang="en-US" sz="1800" b="0" i="1" smtClean="0">
                                    <a:latin typeface="Cambria Math" panose="02040503050406030204" pitchFamily="18" charset="0"/>
                                  </a:rPr>
                                  <m:t>𝑘</m:t>
                                </m:r>
                              </m:sup>
                            </m:sSubSup>
                            <m:r>
                              <a:rPr lang="en-US" sz="1800" b="0" i="1" smtClean="0">
                                <a:latin typeface="Cambria Math" panose="02040503050406030204" pitchFamily="18" charset="0"/>
                              </a:rPr>
                              <m:t>&gt;0</m:t>
                            </m:r>
                          </m:e>
                          <m:e>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𝑑</m:t>
                                </m:r>
                              </m:e>
                              <m:sub>
                                <m:r>
                                  <a:rPr lang="en-US" sz="1800" b="0" i="1" smtClean="0">
                                    <a:latin typeface="Cambria Math" panose="02040503050406030204" pitchFamily="18" charset="0"/>
                                  </a:rPr>
                                  <m:t>𝑖𝑗</m:t>
                                </m:r>
                              </m:sub>
                              <m:sup>
                                <m:r>
                                  <a:rPr lang="en-US" sz="1800" b="0" i="1" smtClean="0">
                                    <a:latin typeface="Cambria Math" panose="02040503050406030204" pitchFamily="18" charset="0"/>
                                  </a:rPr>
                                  <m:t>𝑘</m:t>
                                </m:r>
                              </m:sup>
                            </m:sSubSup>
                            <m:r>
                              <a:rPr lang="en-US" sz="1800" b="0" i="1" smtClean="0">
                                <a:latin typeface="Cambria Math" panose="02040503050406030204" pitchFamily="18" charset="0"/>
                              </a:rPr>
                              <m:t>=0   </m:t>
                            </m:r>
                            <m:r>
                              <a:rPr lang="en-US" sz="1800" b="0" i="1" smtClean="0">
                                <a:latin typeface="Cambria Math" panose="02040503050406030204" pitchFamily="18" charset="0"/>
                              </a:rPr>
                              <m:t>𝑖𝑓</m:t>
                            </m:r>
                            <m:r>
                              <a:rPr lang="en-US" sz="1800" b="0" i="1" smtClean="0">
                                <a:latin typeface="Cambria Math" panose="02040503050406030204" pitchFamily="18" charset="0"/>
                              </a:rPr>
                              <m:t> </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𝑝</m:t>
                                </m:r>
                              </m:e>
                              <m:sub>
                                <m:r>
                                  <a:rPr lang="en-US" sz="1800" b="0" i="1" smtClean="0">
                                    <a:latin typeface="Cambria Math" panose="02040503050406030204" pitchFamily="18" charset="0"/>
                                  </a:rPr>
                                  <m:t>𝑖𝑗</m:t>
                                </m:r>
                              </m:sub>
                              <m:sup>
                                <m:r>
                                  <a:rPr lang="en-US" sz="1800" b="0" i="1" smtClean="0">
                                    <a:latin typeface="Cambria Math" panose="02040503050406030204" pitchFamily="18" charset="0"/>
                                  </a:rPr>
                                  <m:t>𝑘</m:t>
                                </m:r>
                              </m:sup>
                            </m:sSubSup>
                            <m:r>
                              <a:rPr lang="en-US" sz="1800" b="0" i="1" smtClean="0">
                                <a:latin typeface="Cambria Math" panose="02040503050406030204" pitchFamily="18" charset="0"/>
                              </a:rPr>
                              <m:t>≤0 </m:t>
                            </m:r>
                          </m:e>
                        </m:eqArr>
                      </m:e>
                    </m:d>
                  </m:oMath>
                </a14:m>
                <a:endParaRPr lang="en-US" sz="1800" dirty="0"/>
              </a:p>
            </p:txBody>
          </p:sp>
        </mc:Choice>
        <mc:Fallback xmlns="">
          <p:sp>
            <p:nvSpPr>
              <p:cNvPr id="3" name="内容占位符 2">
                <a:extLst>
                  <a:ext uri="{FF2B5EF4-FFF2-40B4-BE49-F238E27FC236}">
                    <a16:creationId xmlns:a16="http://schemas.microsoft.com/office/drawing/2014/main" id="{DA434C59-8B9E-7669-4AD7-F6E391201D3F}"/>
                  </a:ext>
                </a:extLst>
              </p:cNvPr>
              <p:cNvSpPr>
                <a:spLocks noGrp="1" noRot="1" noChangeAspect="1" noMove="1" noResize="1" noEditPoints="1" noAdjustHandles="1" noChangeArrowheads="1" noChangeShapeType="1" noTextEdit="1"/>
              </p:cNvSpPr>
              <p:nvPr>
                <p:ph idx="1"/>
              </p:nvPr>
            </p:nvSpPr>
            <p:spPr>
              <a:blipFill>
                <a:blip r:embed="rId2"/>
                <a:stretch>
                  <a:fillRect l="-522" t="-1401" b="-6583"/>
                </a:stretch>
              </a:blipFill>
            </p:spPr>
            <p:txBody>
              <a:bodyPr/>
              <a:lstStyle/>
              <a:p>
                <a:r>
                  <a:rPr lang="en-US">
                    <a:noFill/>
                  </a:rPr>
                  <a:t> </a:t>
                </a:r>
              </a:p>
            </p:txBody>
          </p:sp>
        </mc:Fallback>
      </mc:AlternateContent>
    </p:spTree>
    <p:extLst>
      <p:ext uri="{BB962C8B-B14F-4D97-AF65-F5344CB8AC3E}">
        <p14:creationId xmlns:p14="http://schemas.microsoft.com/office/powerpoint/2010/main" val="417313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D631EC-6C81-8C03-53CE-92A01BABE8A7}"/>
              </a:ext>
            </a:extLst>
          </p:cNvPr>
          <p:cNvSpPr>
            <a:spLocks noGrp="1"/>
          </p:cNvSpPr>
          <p:nvPr>
            <p:ph type="title"/>
          </p:nvPr>
        </p:nvSpPr>
        <p:spPr/>
        <p:txBody>
          <a:bodyPr/>
          <a:lstStyle/>
          <a:p>
            <a:endParaRPr lang="en-US"/>
          </a:p>
        </p:txBody>
      </p:sp>
      <p:sp>
        <p:nvSpPr>
          <p:cNvPr id="3" name="内容占位符 2">
            <a:extLst>
              <a:ext uri="{FF2B5EF4-FFF2-40B4-BE49-F238E27FC236}">
                <a16:creationId xmlns:a16="http://schemas.microsoft.com/office/drawing/2014/main" id="{D2210AE6-5AB0-7598-CB43-12697D9C6ED7}"/>
              </a:ext>
            </a:extLst>
          </p:cNvPr>
          <p:cNvSpPr>
            <a:spLocks noGrp="1"/>
          </p:cNvSpPr>
          <p:nvPr>
            <p:ph idx="1"/>
          </p:nvPr>
        </p:nvSpPr>
        <p:spPr/>
        <p:txBody>
          <a:bodyPr>
            <a:normAutofit/>
          </a:bodyPr>
          <a:lstStyle/>
          <a:p>
            <a:r>
              <a:rPr lang="en-US" b="0" dirty="0">
                <a:solidFill>
                  <a:srgbClr val="000000"/>
                </a:solidFill>
                <a:effectLst/>
                <a:latin typeface="Calibri" panose="020F0502020204030204" pitchFamily="34" charset="0"/>
              </a:rPr>
              <a:t>The selection equation relates the latent variable to a set of observed explanatory variables. That set must include all variables in the outcome equation, and preferably at least one additional variable that affects the probability that two countries engage in trade, but not the volume of such trade once it takes place</a:t>
            </a:r>
          </a:p>
          <a:p>
            <a:pPr lvl="1"/>
            <a:r>
              <a:rPr lang="en-US" sz="2200" dirty="0" err="1">
                <a:solidFill>
                  <a:srgbClr val="000000"/>
                </a:solidFill>
                <a:latin typeface="Calibri" panose="020F0502020204030204" pitchFamily="34" charset="0"/>
              </a:rPr>
              <a:t>i</a:t>
            </a:r>
            <a:r>
              <a:rPr lang="en-US" sz="2200" dirty="0">
                <a:solidFill>
                  <a:srgbClr val="000000"/>
                </a:solidFill>
                <a:latin typeface="Calibri" panose="020F0502020204030204" pitchFamily="34" charset="0"/>
              </a:rPr>
              <a:t>,.e., </a:t>
            </a:r>
            <a:r>
              <a:rPr lang="en-US" sz="2200" b="0" dirty="0">
                <a:solidFill>
                  <a:srgbClr val="000000"/>
                </a:solidFill>
                <a:effectLst/>
                <a:latin typeface="Calibri" panose="020F0502020204030204" pitchFamily="34" charset="0"/>
              </a:rPr>
              <a:t>market entry in the exporter and the importer from the World Bank’s Doing Business dataset</a:t>
            </a:r>
          </a:p>
          <a:p>
            <a:pPr lvl="1"/>
            <a:r>
              <a:rPr lang="en-US" sz="2200" dirty="0" err="1">
                <a:solidFill>
                  <a:srgbClr val="000000"/>
                </a:solidFill>
                <a:latin typeface="Calibri" panose="020F0502020204030204" pitchFamily="34" charset="0"/>
              </a:rPr>
              <a:t>heckman</a:t>
            </a:r>
            <a:r>
              <a:rPr lang="en-US" sz="2200" dirty="0">
                <a:solidFill>
                  <a:srgbClr val="000000"/>
                </a:solidFill>
                <a:latin typeface="Calibri" panose="020F0502020204030204" pitchFamily="34" charset="0"/>
              </a:rPr>
              <a:t> </a:t>
            </a:r>
            <a:r>
              <a:rPr lang="en-US" sz="2200" dirty="0" err="1">
                <a:solidFill>
                  <a:srgbClr val="000000"/>
                </a:solidFill>
                <a:latin typeface="Calibri" panose="020F0502020204030204" pitchFamily="34" charset="0"/>
              </a:rPr>
              <a:t>ln_trade</a:t>
            </a:r>
            <a:r>
              <a:rPr lang="en-US" sz="2200" dirty="0">
                <a:solidFill>
                  <a:srgbClr val="000000"/>
                </a:solidFill>
                <a:latin typeface="Calibri" panose="020F0502020204030204" pitchFamily="34" charset="0"/>
              </a:rPr>
              <a:t> </a:t>
            </a:r>
            <a:r>
              <a:rPr lang="en-US" sz="2200" dirty="0" err="1">
                <a:solidFill>
                  <a:srgbClr val="000000"/>
                </a:solidFill>
                <a:latin typeface="Calibri" panose="020F0502020204030204" pitchFamily="34" charset="0"/>
              </a:rPr>
              <a:t>ln_distance</a:t>
            </a:r>
            <a:r>
              <a:rPr lang="en-US" sz="2200" dirty="0">
                <a:solidFill>
                  <a:srgbClr val="000000"/>
                </a:solidFill>
                <a:latin typeface="Calibri" panose="020F0502020204030204" pitchFamily="34" charset="0"/>
              </a:rPr>
              <a:t> contig </a:t>
            </a:r>
            <a:r>
              <a:rPr lang="en-US" sz="2200" dirty="0" err="1">
                <a:solidFill>
                  <a:srgbClr val="000000"/>
                </a:solidFill>
                <a:latin typeface="Calibri" panose="020F0502020204030204" pitchFamily="34" charset="0"/>
              </a:rPr>
              <a:t>comlang_off</a:t>
            </a:r>
            <a:r>
              <a:rPr lang="en-US" sz="2200" dirty="0">
                <a:solidFill>
                  <a:srgbClr val="000000"/>
                </a:solidFill>
                <a:latin typeface="Calibri" panose="020F0502020204030204" pitchFamily="34" charset="0"/>
              </a:rPr>
              <a:t> colony </a:t>
            </a:r>
            <a:r>
              <a:rPr lang="en-US" sz="2200" dirty="0" err="1">
                <a:solidFill>
                  <a:srgbClr val="000000"/>
                </a:solidFill>
                <a:latin typeface="Calibri" panose="020F0502020204030204" pitchFamily="34" charset="0"/>
              </a:rPr>
              <a:t>comcol</a:t>
            </a:r>
            <a:r>
              <a:rPr lang="en-US" sz="2200" dirty="0">
                <a:solidFill>
                  <a:srgbClr val="000000"/>
                </a:solidFill>
                <a:latin typeface="Calibri" panose="020F0502020204030204" pitchFamily="34" charset="0"/>
              </a:rPr>
              <a:t> </a:t>
            </a:r>
            <a:r>
              <a:rPr lang="en-US" sz="2200" dirty="0" err="1">
                <a:solidFill>
                  <a:srgbClr val="000000"/>
                </a:solidFill>
                <a:latin typeface="Calibri" panose="020F0502020204030204" pitchFamily="34" charset="0"/>
              </a:rPr>
              <a:t>i.exporters</a:t>
            </a:r>
            <a:r>
              <a:rPr lang="en-US" sz="2200" dirty="0">
                <a:solidFill>
                  <a:srgbClr val="000000"/>
                </a:solidFill>
                <a:latin typeface="Calibri" panose="020F0502020204030204" pitchFamily="34" charset="0"/>
              </a:rPr>
              <a:t> </a:t>
            </a:r>
            <a:r>
              <a:rPr lang="en-US" sz="2200" dirty="0" err="1">
                <a:solidFill>
                  <a:srgbClr val="000000"/>
                </a:solidFill>
                <a:latin typeface="Calibri" panose="020F0502020204030204" pitchFamily="34" charset="0"/>
              </a:rPr>
              <a:t>I.importers</a:t>
            </a:r>
            <a:r>
              <a:rPr lang="en-US" sz="2200" dirty="0">
                <a:solidFill>
                  <a:srgbClr val="000000"/>
                </a:solidFill>
                <a:latin typeface="Calibri" panose="020F0502020204030204" pitchFamily="34" charset="0"/>
              </a:rPr>
              <a:t> if sector == “SER”, select(</a:t>
            </a:r>
            <a:r>
              <a:rPr lang="en-US" sz="2200" dirty="0" err="1">
                <a:solidFill>
                  <a:srgbClr val="000000"/>
                </a:solidFill>
                <a:latin typeface="Calibri" panose="020F0502020204030204" pitchFamily="34" charset="0"/>
              </a:rPr>
              <a:t>ln_distance</a:t>
            </a:r>
            <a:r>
              <a:rPr lang="en-US" sz="2200" dirty="0">
                <a:solidFill>
                  <a:srgbClr val="000000"/>
                </a:solidFill>
                <a:latin typeface="Calibri" panose="020F0502020204030204" pitchFamily="34" charset="0"/>
              </a:rPr>
              <a:t> contig </a:t>
            </a:r>
            <a:r>
              <a:rPr lang="en-US" sz="2200" dirty="0" err="1">
                <a:solidFill>
                  <a:srgbClr val="000000"/>
                </a:solidFill>
                <a:latin typeface="Calibri" panose="020F0502020204030204" pitchFamily="34" charset="0"/>
              </a:rPr>
              <a:t>comlang_off</a:t>
            </a:r>
            <a:r>
              <a:rPr lang="en-US" sz="2200" dirty="0">
                <a:solidFill>
                  <a:srgbClr val="000000"/>
                </a:solidFill>
                <a:latin typeface="Calibri" panose="020F0502020204030204" pitchFamily="34" charset="0"/>
              </a:rPr>
              <a:t> colony </a:t>
            </a:r>
            <a:r>
              <a:rPr lang="en-US" sz="2200" dirty="0" err="1">
                <a:solidFill>
                  <a:srgbClr val="000000"/>
                </a:solidFill>
                <a:latin typeface="Calibri" panose="020F0502020204030204" pitchFamily="34" charset="0"/>
              </a:rPr>
              <a:t>comcol</a:t>
            </a:r>
            <a:r>
              <a:rPr lang="en-US" sz="2200" dirty="0">
                <a:solidFill>
                  <a:srgbClr val="000000"/>
                </a:solidFill>
                <a:latin typeface="Calibri" panose="020F0502020204030204" pitchFamily="34" charset="0"/>
              </a:rPr>
              <a:t> </a:t>
            </a:r>
            <a:r>
              <a:rPr lang="en-US" sz="2200" dirty="0" err="1">
                <a:solidFill>
                  <a:srgbClr val="000000"/>
                </a:solidFill>
                <a:latin typeface="Calibri" panose="020F0502020204030204" pitchFamily="34" charset="0"/>
              </a:rPr>
              <a:t>ent_cost_both</a:t>
            </a:r>
            <a:r>
              <a:rPr lang="en-US" sz="2200" dirty="0">
                <a:solidFill>
                  <a:srgbClr val="000000"/>
                </a:solidFill>
                <a:latin typeface="Calibri" panose="020F0502020204030204" pitchFamily="34" charset="0"/>
              </a:rPr>
              <a:t> </a:t>
            </a:r>
            <a:r>
              <a:rPr lang="en-US" sz="2200" dirty="0" err="1">
                <a:solidFill>
                  <a:srgbClr val="000000"/>
                </a:solidFill>
                <a:latin typeface="Calibri" panose="020F0502020204030204" pitchFamily="34" charset="0"/>
              </a:rPr>
              <a:t>i.exporter</a:t>
            </a:r>
            <a:r>
              <a:rPr lang="en-US" sz="2200" dirty="0">
                <a:solidFill>
                  <a:srgbClr val="000000"/>
                </a:solidFill>
                <a:latin typeface="Calibri" panose="020F0502020204030204" pitchFamily="34" charset="0"/>
              </a:rPr>
              <a:t> </a:t>
            </a:r>
            <a:r>
              <a:rPr lang="en-US" sz="2200" dirty="0" err="1">
                <a:solidFill>
                  <a:srgbClr val="000000"/>
                </a:solidFill>
                <a:latin typeface="Calibri" panose="020F0502020204030204" pitchFamily="34" charset="0"/>
              </a:rPr>
              <a:t>i.importers</a:t>
            </a:r>
            <a:r>
              <a:rPr lang="en-US" sz="2200" dirty="0">
                <a:solidFill>
                  <a:srgbClr val="000000"/>
                </a:solidFill>
                <a:latin typeface="Calibri" panose="020F0502020204030204" pitchFamily="34" charset="0"/>
              </a:rPr>
              <a:t>) robust cluster(</a:t>
            </a:r>
            <a:r>
              <a:rPr lang="en-US" sz="2200" dirty="0" err="1">
                <a:solidFill>
                  <a:srgbClr val="000000"/>
                </a:solidFill>
                <a:latin typeface="Calibri" panose="020F0502020204030204" pitchFamily="34" charset="0"/>
              </a:rPr>
              <a:t>dist</a:t>
            </a:r>
            <a:r>
              <a:rPr lang="en-US" sz="2200" dirty="0">
                <a:solidFill>
                  <a:srgbClr val="000000"/>
                </a:solidFill>
                <a:latin typeface="Calibri" panose="020F0502020204030204" pitchFamily="34" charset="0"/>
              </a:rPr>
              <a:t>)</a:t>
            </a:r>
          </a:p>
          <a:p>
            <a:endParaRPr lang="en-US" dirty="0">
              <a:solidFill>
                <a:srgbClr val="000000"/>
              </a:solidFill>
              <a:latin typeface="Calibri" panose="020F0502020204030204" pitchFamily="34" charset="0"/>
            </a:endParaRPr>
          </a:p>
          <a:p>
            <a:endParaRPr lang="en-US" dirty="0"/>
          </a:p>
        </p:txBody>
      </p:sp>
    </p:spTree>
    <p:extLst>
      <p:ext uri="{BB962C8B-B14F-4D97-AF65-F5344CB8AC3E}">
        <p14:creationId xmlns:p14="http://schemas.microsoft.com/office/powerpoint/2010/main" val="69004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244DE7-6747-0A74-50C5-96EA81DE9AED}"/>
              </a:ext>
            </a:extLst>
          </p:cNvPr>
          <p:cNvSpPr>
            <a:spLocks noGrp="1"/>
          </p:cNvSpPr>
          <p:nvPr>
            <p:ph type="title"/>
          </p:nvPr>
        </p:nvSpPr>
        <p:spPr/>
        <p:txBody>
          <a:bodyPr/>
          <a:lstStyle/>
          <a:p>
            <a:r>
              <a:rPr lang="en-US" dirty="0"/>
              <a:t>Gravity Equation</a:t>
            </a:r>
          </a:p>
        </p:txBody>
      </p:sp>
      <p:sp>
        <p:nvSpPr>
          <p:cNvPr id="3" name="内容占位符 2">
            <a:extLst>
              <a:ext uri="{FF2B5EF4-FFF2-40B4-BE49-F238E27FC236}">
                <a16:creationId xmlns:a16="http://schemas.microsoft.com/office/drawing/2014/main" id="{942C989F-6BF4-A1A1-8417-0CCB3E8ACD0B}"/>
              </a:ext>
            </a:extLst>
          </p:cNvPr>
          <p:cNvSpPr>
            <a:spLocks noGrp="1"/>
          </p:cNvSpPr>
          <p:nvPr>
            <p:ph idx="1"/>
          </p:nvPr>
        </p:nvSpPr>
        <p:spPr/>
        <p:txBody>
          <a:bodyPr/>
          <a:lstStyle/>
          <a:p>
            <a:r>
              <a:rPr lang="en-US" sz="1800" b="0" dirty="0">
                <a:solidFill>
                  <a:srgbClr val="000000"/>
                </a:solidFill>
                <a:effectLst/>
                <a:latin typeface="Calibri" panose="020F0502020204030204" pitchFamily="34" charset="0"/>
              </a:rPr>
              <a:t>Over the last half-century, the gravity model has become the workhorse of the applied international trade literature.</a:t>
            </a:r>
          </a:p>
          <a:p>
            <a:r>
              <a:rPr lang="en-US" sz="1800" b="0" dirty="0">
                <a:solidFill>
                  <a:srgbClr val="000000"/>
                </a:solidFill>
                <a:effectLst/>
                <a:latin typeface="Calibri" panose="020F0502020204030204" pitchFamily="34" charset="0"/>
              </a:rPr>
              <a:t>By linking trade flows directly with economic size and inversely with trade costs, usually proxied by geographical distance as an indicator of transport costs, the gravity model captures some deep regularities in the pattern of international trade and production.</a:t>
            </a:r>
          </a:p>
          <a:p>
            <a:r>
              <a:rPr lang="en-US" sz="1800" b="0" dirty="0">
                <a:solidFill>
                  <a:srgbClr val="000000"/>
                </a:solidFill>
                <a:effectLst/>
                <a:latin typeface="Calibri" panose="020F0502020204030204" pitchFamily="34" charset="0"/>
              </a:rPr>
              <a:t>The gravity model is a key tool for researchers interested in the effects of trade-related policies.</a:t>
            </a:r>
            <a:endParaRPr lang="en-US" sz="1800" dirty="0">
              <a:solidFill>
                <a:srgbClr val="000000"/>
              </a:solidFill>
              <a:latin typeface="Calibri" panose="020F0502020204030204" pitchFamily="34" charset="0"/>
            </a:endParaRPr>
          </a:p>
          <a:p>
            <a:r>
              <a:rPr lang="en-US" sz="1800" b="0" dirty="0">
                <a:solidFill>
                  <a:srgbClr val="000000"/>
                </a:solidFill>
                <a:effectLst/>
                <a:latin typeface="Calibri" panose="020F0502020204030204" pitchFamily="34" charset="0"/>
              </a:rPr>
              <a:t>It provides a convenient testing bed on which to assess the trade impacts of different policies. </a:t>
            </a:r>
          </a:p>
          <a:p>
            <a:r>
              <a:rPr lang="en-US" sz="1800" b="0" dirty="0">
                <a:solidFill>
                  <a:srgbClr val="000000"/>
                </a:solidFill>
                <a:effectLst/>
                <a:latin typeface="Calibri" panose="020F0502020204030204" pitchFamily="34" charset="0"/>
              </a:rPr>
              <a:t>Traditionally, gravity models have been based largely on intuitive ideas as to which variables are likely to influence trade. </a:t>
            </a:r>
          </a:p>
          <a:p>
            <a:r>
              <a:rPr lang="en-US" sz="1800" b="0" dirty="0">
                <a:solidFill>
                  <a:srgbClr val="000000"/>
                </a:solidFill>
                <a:effectLst/>
                <a:latin typeface="Calibri" panose="020F0502020204030204" pitchFamily="34" charset="0"/>
              </a:rPr>
              <a:t>More recently, however, a number of “theoretical” gravity models have been developed, which use various micro-founded theories of international trade to develop gravity-like models.</a:t>
            </a:r>
          </a:p>
          <a:p>
            <a:r>
              <a:rPr lang="en-US" sz="1800" b="0" dirty="0">
                <a:solidFill>
                  <a:srgbClr val="000000"/>
                </a:solidFill>
                <a:effectLst/>
                <a:latin typeface="Calibri" panose="020F0502020204030204" pitchFamily="34" charset="0"/>
              </a:rPr>
              <a:t>The current trend in the literature is towards the use of one of a number of “structural” (i.e., theoretically grounded) gravity models, which provide consistent and unbiased parameter estimates, as well as an appropriate platform for conducting counterfactual simulations.</a:t>
            </a:r>
          </a:p>
        </p:txBody>
      </p:sp>
    </p:spTree>
    <p:extLst>
      <p:ext uri="{BB962C8B-B14F-4D97-AF65-F5344CB8AC3E}">
        <p14:creationId xmlns:p14="http://schemas.microsoft.com/office/powerpoint/2010/main" val="1523056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A9DFA-8B2E-A8FC-D58D-C32833DD6E8E}"/>
              </a:ext>
            </a:extLst>
          </p:cNvPr>
          <p:cNvSpPr>
            <a:spLocks noGrp="1"/>
          </p:cNvSpPr>
          <p:nvPr>
            <p:ph type="title"/>
          </p:nvPr>
        </p:nvSpPr>
        <p:spPr/>
        <p:txBody>
          <a:bodyPr/>
          <a:lstStyle/>
          <a:p>
            <a:r>
              <a:rPr lang="en-US" dirty="0"/>
              <a:t>Limitations of Gravity Model</a:t>
            </a:r>
          </a:p>
        </p:txBody>
      </p:sp>
      <p:sp>
        <p:nvSpPr>
          <p:cNvPr id="3" name="内容占位符 2">
            <a:extLst>
              <a:ext uri="{FF2B5EF4-FFF2-40B4-BE49-F238E27FC236}">
                <a16:creationId xmlns:a16="http://schemas.microsoft.com/office/drawing/2014/main" id="{1FDC4CB6-3C3B-6B2B-AA34-43D851FBDD17}"/>
              </a:ext>
            </a:extLst>
          </p:cNvPr>
          <p:cNvSpPr>
            <a:spLocks noGrp="1"/>
          </p:cNvSpPr>
          <p:nvPr>
            <p:ph idx="1"/>
          </p:nvPr>
        </p:nvSpPr>
        <p:spPr/>
        <p:txBody>
          <a:bodyPr>
            <a:normAutofit/>
          </a:bodyPr>
          <a:lstStyle/>
          <a:p>
            <a:r>
              <a:rPr lang="en-US" dirty="0">
                <a:solidFill>
                  <a:srgbClr val="000000"/>
                </a:solidFill>
                <a:latin typeface="Calibri" panose="020F0502020204030204" pitchFamily="34" charset="0"/>
              </a:rPr>
              <a:t>T</a:t>
            </a:r>
            <a:r>
              <a:rPr lang="en-US" b="0" dirty="0">
                <a:solidFill>
                  <a:srgbClr val="000000"/>
                </a:solidFill>
                <a:effectLst/>
                <a:latin typeface="Calibri" panose="020F0502020204030204" pitchFamily="34" charset="0"/>
              </a:rPr>
              <a:t>he gravity model describes the behavior of trade flows, but not economic welfare as such. </a:t>
            </a:r>
          </a:p>
          <a:p>
            <a:r>
              <a:rPr lang="en-US" b="0" dirty="0">
                <a:solidFill>
                  <a:srgbClr val="000000"/>
                </a:solidFill>
                <a:effectLst/>
                <a:latin typeface="Calibri" panose="020F0502020204030204" pitchFamily="34" charset="0"/>
              </a:rPr>
              <a:t>For applications that focus on economic welfare, it would be more appropriate to use other methodologies, such as computable general equilibrium modeling, rather than gravity.</a:t>
            </a:r>
            <a:endParaRPr lang="en-US" dirty="0"/>
          </a:p>
        </p:txBody>
      </p:sp>
    </p:spTree>
    <p:extLst>
      <p:ext uri="{BB962C8B-B14F-4D97-AF65-F5344CB8AC3E}">
        <p14:creationId xmlns:p14="http://schemas.microsoft.com/office/powerpoint/2010/main" val="316661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E92B9-C292-958B-BA5C-E85E1156027A}"/>
              </a:ext>
            </a:extLst>
          </p:cNvPr>
          <p:cNvSpPr>
            <a:spLocks noGrp="1"/>
          </p:cNvSpPr>
          <p:nvPr>
            <p:ph type="title"/>
          </p:nvPr>
        </p:nvSpPr>
        <p:spPr/>
        <p:txBody>
          <a:bodyPr/>
          <a:lstStyle/>
          <a:p>
            <a:r>
              <a:rPr lang="en-US" dirty="0"/>
              <a:t>Final Exam Project</a:t>
            </a:r>
          </a:p>
        </p:txBody>
      </p:sp>
      <p:sp>
        <p:nvSpPr>
          <p:cNvPr id="3" name="内容占位符 2">
            <a:extLst>
              <a:ext uri="{FF2B5EF4-FFF2-40B4-BE49-F238E27FC236}">
                <a16:creationId xmlns:a16="http://schemas.microsoft.com/office/drawing/2014/main" id="{CFA80E20-636E-A761-A773-375E1DC0EE94}"/>
              </a:ext>
            </a:extLst>
          </p:cNvPr>
          <p:cNvSpPr>
            <a:spLocks noGrp="1"/>
          </p:cNvSpPr>
          <p:nvPr>
            <p:ph idx="1"/>
          </p:nvPr>
        </p:nvSpPr>
        <p:spPr/>
        <p:txBody>
          <a:bodyPr/>
          <a:lstStyle/>
          <a:p>
            <a:r>
              <a:rPr lang="en-US" dirty="0"/>
              <a:t>Replicate </a:t>
            </a:r>
            <a:r>
              <a:rPr lang="en-US" dirty="0" err="1"/>
              <a:t>Helpman</a:t>
            </a:r>
            <a:r>
              <a:rPr lang="en-US" dirty="0"/>
              <a:t> et al. (2008) Results</a:t>
            </a:r>
          </a:p>
          <a:p>
            <a:r>
              <a:rPr lang="en-US" dirty="0"/>
              <a:t>Your Research Summary</a:t>
            </a:r>
          </a:p>
        </p:txBody>
      </p:sp>
    </p:spTree>
    <p:extLst>
      <p:ext uri="{BB962C8B-B14F-4D97-AF65-F5344CB8AC3E}">
        <p14:creationId xmlns:p14="http://schemas.microsoft.com/office/powerpoint/2010/main" val="132170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A13C-05A4-AA4C-AA00-09D0CE846575}"/>
              </a:ext>
            </a:extLst>
          </p:cNvPr>
          <p:cNvSpPr>
            <a:spLocks noGrp="1"/>
          </p:cNvSpPr>
          <p:nvPr>
            <p:ph type="title"/>
          </p:nvPr>
        </p:nvSpPr>
        <p:spPr/>
        <p:txBody>
          <a:bodyPr/>
          <a:lstStyle/>
          <a:p>
            <a:r>
              <a:rPr lang="en-US" b="1" dirty="0"/>
              <a:t>The Gravity Intuition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80633D-25D8-2442-AA9C-00FE0CC1D9E8}"/>
                  </a:ext>
                </a:extLst>
              </p:cNvPr>
              <p:cNvSpPr>
                <a:spLocks noGrp="1"/>
              </p:cNvSpPr>
              <p:nvPr>
                <p:ph idx="1"/>
              </p:nvPr>
            </p:nvSpPr>
            <p:spPr/>
            <p:txBody>
              <a:bodyPr/>
              <a:lstStyle/>
              <a:p>
                <a:r>
                  <a:rPr lang="en-US" dirty="0"/>
                  <a:t>The</a:t>
                </a:r>
                <a:r>
                  <a:rPr lang="zh-CN" altLang="en-US" dirty="0"/>
                  <a:t> </a:t>
                </a:r>
                <a:r>
                  <a:rPr lang="en-US" altLang="zh-CN" dirty="0"/>
                  <a:t>basic</a:t>
                </a:r>
                <a:r>
                  <a:rPr lang="zh-CN" altLang="en-US" dirty="0"/>
                  <a:t> </a:t>
                </a:r>
                <a:r>
                  <a:rPr lang="en-US" altLang="zh-CN" dirty="0"/>
                  <a:t>form</a:t>
                </a:r>
                <a:r>
                  <a:rPr lang="zh-CN" altLang="en-US" dirty="0"/>
                  <a:t> </a:t>
                </a:r>
                <a:endParaRPr lang="en-US" altLang="zh-CN" dirty="0"/>
              </a:p>
              <a:p>
                <a:r>
                  <a:rPr lang="en-US" altLang="zh-CN" b="0" dirty="0"/>
                  <a:t>(1a)</a:t>
                </a:r>
                <a:r>
                  <a:rPr lang="zh-CN" altLang="en-US" b="0" dirty="0"/>
                  <a:t> </a:t>
                </a:r>
                <a14:m>
                  <m:oMath xmlns:m="http://schemas.openxmlformats.org/officeDocument/2006/math">
                    <m:func>
                      <m:funcPr>
                        <m:ctrlPr>
                          <a:rPr lang="zh-CN" altLang="en-US"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func>
                              <m:funcPr>
                                <m:ctrlPr>
                                  <a:rPr lang="zh-CN" altLang="en-US"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𝐺𝐷𝑃</m:t>
                                </m:r>
                              </m:e>
                            </m:func>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func>
                          <m:funcPr>
                            <m:ctrlPr>
                              <a:rPr lang="zh-CN" altLang="en-US"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𝐺𝐷</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𝑗</m:t>
                                </m:r>
                              </m:sub>
                            </m:sSub>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3</m:t>
                            </m:r>
                          </m:sub>
                        </m:sSub>
                        <m:func>
                          <m:funcPr>
                            <m:ctrlPr>
                              <a:rPr lang="zh-CN" altLang="en-US"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𝑖𝑗</m:t>
                                </m:r>
                              </m:sub>
                            </m:sSub>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𝑖𝑗</m:t>
                            </m:r>
                          </m:sub>
                        </m:sSub>
                      </m:e>
                    </m:func>
                  </m:oMath>
                </a14:m>
                <a:endParaRPr lang="en-US" altLang="zh-CN" b="0" dirty="0"/>
              </a:p>
              <a:p>
                <a:r>
                  <a:rPr lang="en-US" altLang="zh-CN" b="0" dirty="0"/>
                  <a:t>(1b)</a:t>
                </a:r>
                <a:r>
                  <a:rPr lang="zh-CN" altLang="en-US" b="0" dirty="0"/>
                  <a:t> </a:t>
                </a:r>
                <a14:m>
                  <m:oMath xmlns:m="http://schemas.openxmlformats.org/officeDocument/2006/math">
                    <m:func>
                      <m:funcPr>
                        <m:ctrlPr>
                          <a:rPr lang="zh-CN" altLang="en-US"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𝑖𝑗</m:t>
                            </m:r>
                          </m:sub>
                        </m:sSub>
                      </m:e>
                    </m:func>
                    <m:r>
                      <a:rPr lang="en-US" altLang="zh-CN" b="0" i="1" smtClean="0">
                        <a:latin typeface="Cambria Math" panose="02040503050406030204" pitchFamily="18" charset="0"/>
                      </a:rPr>
                      <m:t>=</m:t>
                    </m:r>
                    <m:func>
                      <m:funcPr>
                        <m:ctrlPr>
                          <a:rPr lang="zh-CN" altLang="en-US"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𝑑𝑖𝑠𝑡𝑎𝑛𝑐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e>
                    </m:func>
                  </m:oMath>
                </a14:m>
                <a:endParaRPr lang="en-US" dirty="0"/>
              </a:p>
              <a:p>
                <a:pPr lvl="1"/>
                <a:endParaRPr lang="en-US"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𝑖𝑗</m:t>
                        </m:r>
                      </m:sub>
                    </m:sSub>
                  </m:oMath>
                </a14:m>
                <a:r>
                  <a:rPr lang="zh-CN" altLang="en-US" dirty="0"/>
                  <a:t> </a:t>
                </a:r>
                <a:r>
                  <a:rPr lang="en-US" altLang="zh-CN" dirty="0"/>
                  <a:t>indicates</a:t>
                </a:r>
                <a:r>
                  <a:rPr lang="zh-CN" altLang="en-US" dirty="0"/>
                  <a:t> </a:t>
                </a:r>
                <a:r>
                  <a:rPr lang="en-US" altLang="zh-CN" dirty="0"/>
                  <a:t>exports</a:t>
                </a:r>
                <a:r>
                  <a:rPr lang="zh-CN" altLang="en-US" dirty="0"/>
                  <a:t> </a:t>
                </a:r>
                <a:r>
                  <a:rPr lang="en-US" altLang="zh-CN" dirty="0"/>
                  <a:t>from</a:t>
                </a:r>
                <a:r>
                  <a:rPr lang="zh-CN" altLang="en-US" dirty="0"/>
                  <a:t> </a:t>
                </a:r>
                <a:r>
                  <a:rPr lang="en-US" altLang="zh-CN" dirty="0"/>
                  <a:t>country</a:t>
                </a:r>
                <a:r>
                  <a:rPr lang="zh-CN" altLang="en-US" dirty="0"/>
                  <a:t> </a:t>
                </a:r>
                <a14:m>
                  <m:oMath xmlns:m="http://schemas.openxmlformats.org/officeDocument/2006/math">
                    <m:r>
                      <a:rPr lang="en-US" altLang="zh-CN" b="0" i="1" smtClean="0">
                        <a:latin typeface="Cambria Math" panose="02040503050406030204" pitchFamily="18" charset="0"/>
                      </a:rPr>
                      <m:t>𝑖</m:t>
                    </m:r>
                  </m:oMath>
                </a14:m>
                <a:r>
                  <a:rPr lang="zh-CN" altLang="en-US" dirty="0"/>
                  <a:t> </a:t>
                </a:r>
                <a:r>
                  <a:rPr lang="en-US" altLang="zh-CN" dirty="0"/>
                  <a:t>from</a:t>
                </a:r>
                <a:r>
                  <a:rPr lang="zh-CN" altLang="en-US" dirty="0"/>
                  <a:t> </a:t>
                </a:r>
                <a14:m>
                  <m:oMath xmlns:m="http://schemas.openxmlformats.org/officeDocument/2006/math">
                    <m:r>
                      <a:rPr lang="en-US" altLang="zh-CN" b="0" i="1" smtClean="0">
                        <a:latin typeface="Cambria Math" panose="02040503050406030204" pitchFamily="18" charset="0"/>
                      </a:rPr>
                      <m:t>𝑗</m:t>
                    </m:r>
                  </m:oMath>
                </a14:m>
                <a:endParaRPr lang="en-US"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𝜏</m:t>
                        </m:r>
                      </m:e>
                      <m:sub>
                        <m:r>
                          <a:rPr lang="en-US" altLang="zh-CN" b="0" i="1" smtClean="0">
                            <a:latin typeface="Cambria Math" panose="02040503050406030204" pitchFamily="18" charset="0"/>
                          </a:rPr>
                          <m:t>𝑖𝑗</m:t>
                        </m:r>
                      </m:sub>
                    </m:sSub>
                  </m:oMath>
                </a14:m>
                <a:r>
                  <a:rPr lang="zh-CN" altLang="en-US" dirty="0"/>
                  <a:t> </a:t>
                </a:r>
                <a:r>
                  <a:rPr lang="en-US" altLang="zh-CN" dirty="0"/>
                  <a:t>represents</a:t>
                </a:r>
                <a:r>
                  <a:rPr lang="zh-CN" altLang="en-US" dirty="0"/>
                  <a:t> </a:t>
                </a:r>
                <a:r>
                  <a:rPr lang="en-US" altLang="zh-CN" dirty="0"/>
                  <a:t>the</a:t>
                </a:r>
                <a:r>
                  <a:rPr lang="zh-CN" altLang="en-US" dirty="0"/>
                  <a:t> </a:t>
                </a:r>
                <a:r>
                  <a:rPr lang="en-US" altLang="zh-CN" dirty="0"/>
                  <a:t>trade</a:t>
                </a:r>
                <a:r>
                  <a:rPr lang="zh-CN" altLang="en-US" dirty="0"/>
                  <a:t> </a:t>
                </a:r>
                <a:r>
                  <a:rPr lang="en-US" altLang="zh-CN" dirty="0"/>
                  <a:t>cost</a:t>
                </a:r>
                <a:r>
                  <a:rPr lang="zh-CN" altLang="en-US" dirty="0"/>
                  <a:t> </a:t>
                </a:r>
                <a:r>
                  <a:rPr lang="en-US" altLang="zh-CN" dirty="0"/>
                  <a:t>(distance)</a:t>
                </a:r>
                <a:r>
                  <a:rPr lang="zh-CN" altLang="en-US" dirty="0"/>
                  <a:t> </a:t>
                </a:r>
                <a:r>
                  <a:rPr lang="en-US" altLang="zh-CN" dirty="0"/>
                  <a:t>between</a:t>
                </a:r>
                <a:r>
                  <a:rPr lang="zh-CN" altLang="en-US" dirty="0"/>
                  <a:t> </a:t>
                </a:r>
                <a:r>
                  <a:rPr lang="en-US" altLang="zh-CN" dirty="0"/>
                  <a:t>the</a:t>
                </a:r>
                <a:r>
                  <a:rPr lang="zh-CN" altLang="en-US" dirty="0"/>
                  <a:t> </a:t>
                </a:r>
                <a:r>
                  <a:rPr lang="en-US" altLang="zh-CN" dirty="0"/>
                  <a:t>two</a:t>
                </a:r>
                <a:r>
                  <a:rPr lang="zh-CN" altLang="en-US" dirty="0"/>
                  <a:t> </a:t>
                </a:r>
                <a:r>
                  <a:rPr lang="en-US" altLang="zh-CN" dirty="0"/>
                  <a:t>countries</a:t>
                </a:r>
                <a:r>
                  <a:rPr lang="zh-CN" altLang="en-US" dirty="0"/>
                  <a:t> </a:t>
                </a:r>
                <a:endParaRPr lang="en-US" dirty="0"/>
              </a:p>
            </p:txBody>
          </p:sp>
        </mc:Choice>
        <mc:Fallback xmlns="">
          <p:sp>
            <p:nvSpPr>
              <p:cNvPr id="3" name="Content Placeholder 2">
                <a:extLst>
                  <a:ext uri="{FF2B5EF4-FFF2-40B4-BE49-F238E27FC236}">
                    <a16:creationId xmlns:a16="http://schemas.microsoft.com/office/drawing/2014/main" id="{DB80633D-25D8-2442-AA9C-00FE0CC1D9E8}"/>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373959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375AD-8EF6-1747-BB1D-2977453C9C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33CA06-C0C7-B642-A8D9-8E262CD58C69}"/>
              </a:ext>
            </a:extLst>
          </p:cNvPr>
          <p:cNvSpPr>
            <a:spLocks noGrp="1"/>
          </p:cNvSpPr>
          <p:nvPr>
            <p:ph idx="1"/>
          </p:nvPr>
        </p:nvSpPr>
        <p:spPr/>
        <p:txBody>
          <a:bodyPr/>
          <a:lstStyle/>
          <a:p>
            <a:r>
              <a:rPr lang="en-US" dirty="0"/>
              <a:t>The name “gravity” comes from the fact that the nonlinear form of equation 1a resembles Newton’s law of gravity: exports are directly proportional to the exporting and importing countries’ economic “mass” (GDP), and inversely proportional to the distance between them (not the square of the distance between them, as in physics).</a:t>
            </a:r>
          </a:p>
          <a:p>
            <a:r>
              <a:rPr lang="en-US" dirty="0"/>
              <a:t>In other words, gravity says that we expect larger country pairs to trade more, but we expect countries that are further apart to trade less, perhaps because transport costs between them are higher </a:t>
            </a:r>
          </a:p>
          <a:p>
            <a:endParaRPr lang="en-US" dirty="0"/>
          </a:p>
        </p:txBody>
      </p:sp>
    </p:spTree>
    <p:extLst>
      <p:ext uri="{BB962C8B-B14F-4D97-AF65-F5344CB8AC3E}">
        <p14:creationId xmlns:p14="http://schemas.microsoft.com/office/powerpoint/2010/main" val="17493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332A5-B6D0-1045-80DD-3E05265C81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9017D0-5B71-3041-8CA1-49D559DBB8E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9D870BF-4657-3643-9DA7-FE09A8A3A814}"/>
              </a:ext>
            </a:extLst>
          </p:cNvPr>
          <p:cNvPicPr>
            <a:picLocks noChangeAspect="1"/>
          </p:cNvPicPr>
          <p:nvPr/>
        </p:nvPicPr>
        <p:blipFill>
          <a:blip r:embed="rId2"/>
          <a:stretch>
            <a:fillRect/>
          </a:stretch>
        </p:blipFill>
        <p:spPr>
          <a:xfrm>
            <a:off x="1265207" y="1006475"/>
            <a:ext cx="9661586" cy="5486400"/>
          </a:xfrm>
          <a:prstGeom prst="rect">
            <a:avLst/>
          </a:prstGeom>
        </p:spPr>
      </p:pic>
    </p:spTree>
    <p:extLst>
      <p:ext uri="{BB962C8B-B14F-4D97-AF65-F5344CB8AC3E}">
        <p14:creationId xmlns:p14="http://schemas.microsoft.com/office/powerpoint/2010/main" val="1081400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52D4-CE9C-E54A-B8D3-63E0AEF4882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80986CE-9B67-7D4B-B3C7-A06ED26F713C}"/>
              </a:ext>
            </a:extLst>
          </p:cNvPr>
          <p:cNvPicPr>
            <a:picLocks noGrp="1" noChangeAspect="1"/>
          </p:cNvPicPr>
          <p:nvPr>
            <p:ph idx="1"/>
          </p:nvPr>
        </p:nvPicPr>
        <p:blipFill>
          <a:blip r:embed="rId2"/>
          <a:stretch>
            <a:fillRect/>
          </a:stretch>
        </p:blipFill>
        <p:spPr>
          <a:xfrm>
            <a:off x="1415934" y="1006475"/>
            <a:ext cx="9360131" cy="5486400"/>
          </a:xfrm>
          <a:prstGeom prst="rect">
            <a:avLst/>
          </a:prstGeom>
        </p:spPr>
      </p:pic>
    </p:spTree>
    <p:extLst>
      <p:ext uri="{BB962C8B-B14F-4D97-AF65-F5344CB8AC3E}">
        <p14:creationId xmlns:p14="http://schemas.microsoft.com/office/powerpoint/2010/main" val="232691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8A4F-ABA4-DC46-8FA2-20E267F32694}"/>
              </a:ext>
            </a:extLst>
          </p:cNvPr>
          <p:cNvSpPr>
            <a:spLocks noGrp="1"/>
          </p:cNvSpPr>
          <p:nvPr>
            <p:ph type="title"/>
          </p:nvPr>
        </p:nvSpPr>
        <p:spPr/>
        <p:txBody>
          <a:bodyPr/>
          <a:lstStyle/>
          <a:p>
            <a:r>
              <a:rPr lang="en-US" dirty="0"/>
              <a:t>Data</a:t>
            </a:r>
            <a:r>
              <a:rPr lang="zh-CN" altLang="en-US" dirty="0"/>
              <a:t> </a:t>
            </a:r>
            <a:r>
              <a:rPr lang="en-US" altLang="zh-CN" dirty="0"/>
              <a:t>set</a:t>
            </a:r>
            <a:endParaRPr lang="en-US" dirty="0"/>
          </a:p>
        </p:txBody>
      </p:sp>
      <p:sp>
        <p:nvSpPr>
          <p:cNvPr id="3" name="Content Placeholder 2">
            <a:extLst>
              <a:ext uri="{FF2B5EF4-FFF2-40B4-BE49-F238E27FC236}">
                <a16:creationId xmlns:a16="http://schemas.microsoft.com/office/drawing/2014/main" id="{ACC783BE-2984-7947-8431-CDAA136A5C27}"/>
              </a:ext>
            </a:extLst>
          </p:cNvPr>
          <p:cNvSpPr>
            <a:spLocks noGrp="1"/>
          </p:cNvSpPr>
          <p:nvPr>
            <p:ph idx="1"/>
          </p:nvPr>
        </p:nvSpPr>
        <p:spPr/>
        <p:txBody>
          <a:bodyPr/>
          <a:lstStyle/>
          <a:p>
            <a:r>
              <a:rPr lang="en-US" dirty="0"/>
              <a:t>Dataset on bilateral trade in services compiled by Francois et al. (2009). </a:t>
            </a:r>
          </a:p>
          <a:p>
            <a:r>
              <a:rPr lang="en-US" altLang="zh-CN" dirty="0"/>
              <a:t>Sector:</a:t>
            </a:r>
            <a:r>
              <a:rPr lang="zh-CN" altLang="en-US" dirty="0"/>
              <a:t> </a:t>
            </a:r>
            <a:r>
              <a:rPr lang="en-US" altLang="zh-CN" dirty="0"/>
              <a:t>SER</a:t>
            </a:r>
          </a:p>
          <a:p>
            <a:r>
              <a:rPr lang="en-US" altLang="zh-CN" dirty="0">
                <a:hlinkClick r:id="rId2"/>
              </a:rPr>
              <a:t>Dataset</a:t>
            </a:r>
            <a:r>
              <a:rPr lang="zh-CN" altLang="en-US" dirty="0">
                <a:hlinkClick r:id="rId2"/>
              </a:rPr>
              <a:t> </a:t>
            </a:r>
            <a:r>
              <a:rPr lang="en-US" altLang="zh-CN" dirty="0">
                <a:hlinkClick r:id="rId2"/>
              </a:rPr>
              <a:t>download</a:t>
            </a:r>
            <a:r>
              <a:rPr lang="zh-CN" altLang="en-US" dirty="0">
                <a:hlinkClick r:id="rId2"/>
              </a:rPr>
              <a:t> </a:t>
            </a:r>
            <a:endParaRPr lang="en-US" altLang="zh-CN" dirty="0"/>
          </a:p>
          <a:p>
            <a:r>
              <a:rPr lang="en-US" dirty="0" err="1"/>
              <a:t>servicesdataset</a:t>
            </a:r>
            <a:r>
              <a:rPr lang="en-US" dirty="0"/>
              <a:t> 2.dta</a:t>
            </a:r>
          </a:p>
        </p:txBody>
      </p:sp>
    </p:spTree>
    <p:extLst>
      <p:ext uri="{BB962C8B-B14F-4D97-AF65-F5344CB8AC3E}">
        <p14:creationId xmlns:p14="http://schemas.microsoft.com/office/powerpoint/2010/main" val="367613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57BD-4469-C74D-947B-BE9293A550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B89143-0102-9742-9387-AB8674C48826}"/>
              </a:ext>
            </a:extLst>
          </p:cNvPr>
          <p:cNvSpPr>
            <a:spLocks noGrp="1"/>
          </p:cNvSpPr>
          <p:nvPr>
            <p:ph idx="1"/>
          </p:nvPr>
        </p:nvSpPr>
        <p:spPr/>
        <p:txBody>
          <a:bodyPr/>
          <a:lstStyle/>
          <a:p>
            <a:r>
              <a:rPr lang="en-US" altLang="zh-CN" dirty="0"/>
              <a:t>gen</a:t>
            </a:r>
            <a:r>
              <a:rPr lang="zh-CN" altLang="en-US" dirty="0"/>
              <a:t> </a:t>
            </a:r>
            <a:r>
              <a:rPr lang="en-US" altLang="zh-CN" dirty="0" err="1"/>
              <a:t>ln_trade</a:t>
            </a:r>
            <a:r>
              <a:rPr lang="zh-CN" altLang="en-US" dirty="0"/>
              <a:t> </a:t>
            </a:r>
            <a:r>
              <a:rPr lang="en-US" altLang="zh-CN" dirty="0"/>
              <a:t>=</a:t>
            </a:r>
            <a:r>
              <a:rPr lang="zh-CN" altLang="en-US" dirty="0"/>
              <a:t> </a:t>
            </a:r>
            <a:r>
              <a:rPr lang="en-US" altLang="zh-CN" dirty="0"/>
              <a:t>ln(trade)</a:t>
            </a:r>
          </a:p>
          <a:p>
            <a:r>
              <a:rPr lang="en-US" altLang="zh-CN" dirty="0"/>
              <a:t>gen</a:t>
            </a:r>
            <a:r>
              <a:rPr lang="zh-CN" altLang="en-US" dirty="0"/>
              <a:t> </a:t>
            </a:r>
            <a:r>
              <a:rPr lang="en-US" altLang="zh-CN" dirty="0" err="1"/>
              <a:t>ln_distance</a:t>
            </a:r>
            <a:r>
              <a:rPr lang="zh-CN" altLang="en-US" dirty="0"/>
              <a:t> </a:t>
            </a:r>
            <a:r>
              <a:rPr lang="en-US" altLang="zh-CN" dirty="0"/>
              <a:t>=</a:t>
            </a:r>
            <a:r>
              <a:rPr lang="zh-CN" altLang="en-US" dirty="0"/>
              <a:t> </a:t>
            </a:r>
            <a:r>
              <a:rPr lang="en-US" altLang="zh-CN" dirty="0"/>
              <a:t>ln(</a:t>
            </a:r>
            <a:r>
              <a:rPr lang="en-US" altLang="zh-CN" dirty="0" err="1"/>
              <a:t>dist</a:t>
            </a:r>
            <a:r>
              <a:rPr lang="en-US" altLang="zh-CN" dirty="0"/>
              <a:t>)</a:t>
            </a:r>
          </a:p>
          <a:p>
            <a:r>
              <a:rPr lang="en-US" altLang="zh-CN" dirty="0"/>
              <a:t>gen</a:t>
            </a:r>
            <a:r>
              <a:rPr lang="zh-CN" altLang="en-US" dirty="0"/>
              <a:t> </a:t>
            </a:r>
            <a:r>
              <a:rPr lang="en-US" altLang="zh-CN" dirty="0" err="1"/>
              <a:t>ln_gdp_exp</a:t>
            </a:r>
            <a:r>
              <a:rPr lang="zh-CN" altLang="en-US" dirty="0"/>
              <a:t> </a:t>
            </a:r>
            <a:r>
              <a:rPr lang="en-US" altLang="zh-CN" dirty="0"/>
              <a:t>=</a:t>
            </a:r>
            <a:r>
              <a:rPr lang="zh-CN" altLang="en-US" dirty="0"/>
              <a:t> </a:t>
            </a:r>
            <a:r>
              <a:rPr lang="en-US" altLang="zh-CN" dirty="0"/>
              <a:t>ln(</a:t>
            </a:r>
            <a:r>
              <a:rPr lang="en-US" altLang="zh-CN" dirty="0" err="1"/>
              <a:t>gdp_exp</a:t>
            </a:r>
            <a:r>
              <a:rPr lang="en-US" altLang="zh-CN" dirty="0"/>
              <a:t>)</a:t>
            </a:r>
          </a:p>
          <a:p>
            <a:r>
              <a:rPr lang="en-US" altLang="zh-CN" dirty="0"/>
              <a:t>gen</a:t>
            </a:r>
            <a:r>
              <a:rPr lang="zh-CN" altLang="en-US" dirty="0"/>
              <a:t> </a:t>
            </a:r>
            <a:r>
              <a:rPr lang="en-US" altLang="zh-CN" dirty="0" err="1"/>
              <a:t>ln_gdp_imp</a:t>
            </a:r>
            <a:r>
              <a:rPr lang="zh-CN" altLang="en-US" dirty="0"/>
              <a:t> </a:t>
            </a:r>
            <a:r>
              <a:rPr lang="en-US" altLang="zh-CN" dirty="0"/>
              <a:t>=</a:t>
            </a:r>
            <a:r>
              <a:rPr lang="zh-CN" altLang="en-US" dirty="0"/>
              <a:t> </a:t>
            </a:r>
            <a:r>
              <a:rPr lang="en-US" altLang="zh-CN" dirty="0"/>
              <a:t>ln(</a:t>
            </a:r>
            <a:r>
              <a:rPr lang="en-US" altLang="zh-CN" dirty="0" err="1"/>
              <a:t>gdp_imp</a:t>
            </a:r>
            <a:r>
              <a:rPr lang="en-US" altLang="zh-CN" dirty="0"/>
              <a:t>)</a:t>
            </a:r>
          </a:p>
          <a:p>
            <a:r>
              <a:rPr lang="en-US" altLang="zh-CN" dirty="0"/>
              <a:t>correlate</a:t>
            </a:r>
            <a:r>
              <a:rPr lang="zh-CN" altLang="en-US" dirty="0"/>
              <a:t> </a:t>
            </a:r>
            <a:r>
              <a:rPr lang="en-US" altLang="zh-CN" dirty="0" err="1"/>
              <a:t>ln_trade</a:t>
            </a:r>
            <a:r>
              <a:rPr lang="zh-CN" altLang="en-US" dirty="0"/>
              <a:t> </a:t>
            </a:r>
            <a:r>
              <a:rPr lang="en-US" altLang="zh-CN" dirty="0" err="1"/>
              <a:t>ln_gdp_exp</a:t>
            </a:r>
            <a:r>
              <a:rPr lang="zh-CN" altLang="en-US" dirty="0"/>
              <a:t> </a:t>
            </a:r>
            <a:endParaRPr lang="en-US" altLang="zh-CN" dirty="0"/>
          </a:p>
          <a:p>
            <a:endParaRPr lang="en-US" dirty="0"/>
          </a:p>
          <a:p>
            <a:endParaRPr lang="en-US" dirty="0"/>
          </a:p>
        </p:txBody>
      </p:sp>
    </p:spTree>
    <p:extLst>
      <p:ext uri="{BB962C8B-B14F-4D97-AF65-F5344CB8AC3E}">
        <p14:creationId xmlns:p14="http://schemas.microsoft.com/office/powerpoint/2010/main" val="22344510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1463</TotalTime>
  <Words>2522</Words>
  <Application>Microsoft Office PowerPoint</Application>
  <PresentationFormat>宽屏</PresentationFormat>
  <Paragraphs>166</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Arial</vt:lpstr>
      <vt:lpstr>Calibri</vt:lpstr>
      <vt:lpstr>Calibri Light</vt:lpstr>
      <vt:lpstr>Cambria Math</vt:lpstr>
      <vt:lpstr>Office 主题​​</vt:lpstr>
      <vt:lpstr>Gravity Equation Estimation Using Stata</vt:lpstr>
      <vt:lpstr>International Trade and Gravity Equation</vt:lpstr>
      <vt:lpstr>Gravity Equation</vt:lpstr>
      <vt:lpstr>The Gravity Intuition </vt:lpstr>
      <vt:lpstr>PowerPoint 演示文稿</vt:lpstr>
      <vt:lpstr>PowerPoint 演示文稿</vt:lpstr>
      <vt:lpstr>PowerPoint 演示文稿</vt:lpstr>
      <vt:lpstr>Data set</vt:lpstr>
      <vt:lpstr>PowerPoint 演示文稿</vt:lpstr>
      <vt:lpstr>PowerPoint 演示文稿</vt:lpstr>
      <vt:lpstr>Problems with the Intuitive Gravity Model </vt:lpstr>
      <vt:lpstr>Problems with the Intuitive Gravity Model </vt:lpstr>
      <vt:lpstr>PowerPoint 演示文稿</vt:lpstr>
      <vt:lpstr>PowerPoint 演示文稿</vt:lpstr>
      <vt:lpstr>PowerPoint 演示文稿</vt:lpstr>
      <vt:lpstr>Empirical Corrections </vt:lpstr>
      <vt:lpstr>Estimating Gravity Equation</vt:lpstr>
      <vt:lpstr>Tests</vt:lpstr>
      <vt:lpstr>Fixed effect</vt:lpstr>
      <vt:lpstr>Fixed Effects Estimation</vt:lpstr>
      <vt:lpstr>PowerPoint 演示文稿</vt:lpstr>
      <vt:lpstr>PowerPoint 演示文稿</vt:lpstr>
      <vt:lpstr>Baier and Bergstrand (2009)</vt:lpstr>
      <vt:lpstr>PowerPoint 演示文稿</vt:lpstr>
      <vt:lpstr>Dealing with Endogeneity</vt:lpstr>
      <vt:lpstr>PowerPoint 演示文稿</vt:lpstr>
      <vt:lpstr>Heckman Sample Selection</vt:lpstr>
      <vt:lpstr>PowerPoint 演示文稿</vt:lpstr>
      <vt:lpstr>PowerPoint 演示文稿</vt:lpstr>
      <vt:lpstr>Limitations of Gravity Model</vt:lpstr>
      <vt:lpstr>Final Exam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Gravity Equation Estimation Using Stata and R</dc:title>
  <dc:creator>Ma Guoxuan</dc:creator>
  <cp:lastModifiedBy>Guoxuan Ma</cp:lastModifiedBy>
  <cp:revision>216</cp:revision>
  <dcterms:created xsi:type="dcterms:W3CDTF">2023-05-30T15:59:57Z</dcterms:created>
  <dcterms:modified xsi:type="dcterms:W3CDTF">2025-03-02T16:19:11Z</dcterms:modified>
</cp:coreProperties>
</file>