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311" r:id="rId2"/>
    <p:sldId id="310" r:id="rId3"/>
    <p:sldId id="280" r:id="rId4"/>
    <p:sldId id="281" r:id="rId5"/>
    <p:sldId id="282" r:id="rId6"/>
    <p:sldId id="290" r:id="rId7"/>
    <p:sldId id="291" r:id="rId8"/>
    <p:sldId id="292" r:id="rId9"/>
    <p:sldId id="293" r:id="rId10"/>
    <p:sldId id="312" r:id="rId11"/>
    <p:sldId id="283" r:id="rId12"/>
    <p:sldId id="352" r:id="rId13"/>
    <p:sldId id="350" r:id="rId14"/>
    <p:sldId id="351" r:id="rId15"/>
    <p:sldId id="353" r:id="rId16"/>
    <p:sldId id="354" r:id="rId17"/>
    <p:sldId id="358" r:id="rId18"/>
    <p:sldId id="364" r:id="rId19"/>
    <p:sldId id="365" r:id="rId20"/>
    <p:sldId id="366" r:id="rId21"/>
    <p:sldId id="367" r:id="rId22"/>
    <p:sldId id="287" r:id="rId23"/>
    <p:sldId id="297" r:id="rId24"/>
    <p:sldId id="324" r:id="rId25"/>
    <p:sldId id="316" r:id="rId26"/>
    <p:sldId id="317" r:id="rId27"/>
    <p:sldId id="318" r:id="rId28"/>
    <p:sldId id="319" r:id="rId29"/>
    <p:sldId id="314" r:id="rId30"/>
    <p:sldId id="320" r:id="rId31"/>
    <p:sldId id="321" r:id="rId32"/>
    <p:sldId id="322" r:id="rId33"/>
    <p:sldId id="315" r:id="rId34"/>
    <p:sldId id="298" r:id="rId35"/>
    <p:sldId id="299" r:id="rId36"/>
    <p:sldId id="300" r:id="rId37"/>
    <p:sldId id="303" r:id="rId38"/>
    <p:sldId id="326" r:id="rId39"/>
    <p:sldId id="305" r:id="rId40"/>
    <p:sldId id="329" r:id="rId41"/>
    <p:sldId id="302" r:id="rId42"/>
    <p:sldId id="323" r:id="rId43"/>
    <p:sldId id="325" r:id="rId44"/>
    <p:sldId id="304" r:id="rId45"/>
    <p:sldId id="327" r:id="rId46"/>
    <p:sldId id="328" r:id="rId47"/>
    <p:sldId id="330" r:id="rId48"/>
    <p:sldId id="338" r:id="rId49"/>
    <p:sldId id="340" r:id="rId50"/>
    <p:sldId id="339" r:id="rId51"/>
    <p:sldId id="341" r:id="rId52"/>
    <p:sldId id="343" r:id="rId53"/>
    <p:sldId id="345" r:id="rId54"/>
    <p:sldId id="346" r:id="rId55"/>
    <p:sldId id="347" r:id="rId56"/>
    <p:sldId id="342" r:id="rId57"/>
    <p:sldId id="348" r:id="rId58"/>
    <p:sldId id="331" r:id="rId59"/>
    <p:sldId id="335" r:id="rId60"/>
    <p:sldId id="370" r:id="rId61"/>
    <p:sldId id="336" r:id="rId62"/>
    <p:sldId id="337" r:id="rId63"/>
    <p:sldId id="332" r:id="rId64"/>
    <p:sldId id="368" r:id="rId65"/>
    <p:sldId id="333" r:id="rId66"/>
    <p:sldId id="369" r:id="rId67"/>
    <p:sldId id="334" r:id="rId68"/>
    <p:sldId id="309" r:id="rId69"/>
    <p:sldId id="349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00"/>
    <a:srgbClr val="800000"/>
    <a:srgbClr val="A50021"/>
    <a:srgbClr val="000099"/>
    <a:srgbClr val="CC0000"/>
    <a:srgbClr val="FFFF99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92" autoAdjust="0"/>
  </p:normalViewPr>
  <p:slideViewPr>
    <p:cSldViewPr>
      <p:cViewPr>
        <p:scale>
          <a:sx n="75" d="100"/>
          <a:sy n="75" d="100"/>
        </p:scale>
        <p:origin x="-182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26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6F02D27-B276-445D-AF60-8158C127D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A7E9161-C02B-4DFF-964E-649404D94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 spd="med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Vert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838200" y="1085850"/>
            <a:ext cx="827246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81" name="Text Box 9"/>
          <p:cNvSpPr txBox="1">
            <a:spLocks noChangeArrowheads="1"/>
          </p:cNvSpPr>
          <p:nvPr userDrawn="1"/>
        </p:nvSpPr>
        <p:spPr bwMode="auto">
          <a:xfrm>
            <a:off x="3276600" y="6521450"/>
            <a:ext cx="304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600">
                <a:solidFill>
                  <a:schemeClr val="bg1"/>
                </a:solidFill>
                <a:ea typeface="楷体" pitchFamily="49" charset="-122"/>
              </a:rPr>
              <a:t>北京交通大学计算机学院</a:t>
            </a:r>
          </a:p>
        </p:txBody>
      </p:sp>
      <p:pic>
        <p:nvPicPr>
          <p:cNvPr id="1029" name="Picture 10" descr="校徽透明背景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07950" y="115888"/>
            <a:ext cx="86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slide" Target="slide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33375"/>
            <a:ext cx="3744912" cy="719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smtClean="0"/>
              <a:t>第四章  </a:t>
            </a:r>
            <a:r>
              <a:rPr lang="en-US" altLang="zh-CN" sz="3600" smtClean="0"/>
              <a:t>Vi</a:t>
            </a:r>
            <a:r>
              <a:rPr lang="zh-CN" altLang="en-US" sz="3600" smtClean="0"/>
              <a:t>和</a:t>
            </a:r>
            <a:r>
              <a:rPr lang="en-US" altLang="zh-CN" sz="3600" smtClean="0"/>
              <a:t>shell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341438"/>
            <a:ext cx="6192837" cy="40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sz="2800" smtClean="0"/>
              <a:t>4.1 Vi</a:t>
            </a:r>
            <a:r>
              <a:rPr lang="zh-CN" altLang="en-US" sz="2800" smtClean="0"/>
              <a:t>编辑器 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4.2 shell</a:t>
            </a:r>
            <a:r>
              <a:rPr lang="zh-CN" altLang="en-US" sz="2800" smtClean="0"/>
              <a:t>简介 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4.3 shell</a:t>
            </a:r>
            <a:r>
              <a:rPr lang="zh-CN" altLang="en-US" sz="2800" smtClean="0"/>
              <a:t>命令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"/>
          <p:cNvGrpSpPr>
            <a:grpSpLocks noChangeAspect="1"/>
          </p:cNvGrpSpPr>
          <p:nvPr/>
        </p:nvGrpSpPr>
        <p:grpSpPr bwMode="auto">
          <a:xfrm>
            <a:off x="1258888" y="1341438"/>
            <a:ext cx="7885112" cy="4865687"/>
            <a:chOff x="2221" y="8713"/>
            <a:chExt cx="6912" cy="4524"/>
          </a:xfrm>
        </p:grpSpPr>
        <p:sp>
          <p:nvSpPr>
            <p:cNvPr id="11269" name="AutoShape 5"/>
            <p:cNvSpPr>
              <a:spLocks noChangeAspect="1" noChangeArrowheads="1"/>
            </p:cNvSpPr>
            <p:nvPr/>
          </p:nvSpPr>
          <p:spPr bwMode="auto">
            <a:xfrm>
              <a:off x="2221" y="8713"/>
              <a:ext cx="6912" cy="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>
              <a:off x="3600" y="8809"/>
              <a:ext cx="1121" cy="351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10584" rIns="17640" bIns="10584" anchor="ctr"/>
            <a:lstStyle/>
            <a:p>
              <a:pPr algn="ctr"/>
              <a:r>
                <a:rPr lang="zh-CN" altLang="en-US" sz="1600">
                  <a:solidFill>
                    <a:srgbClr val="000099"/>
                  </a:solidFill>
                </a:rPr>
                <a:t>启动</a:t>
              </a:r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>
              <a:off x="3644" y="9681"/>
              <a:ext cx="1121" cy="35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10584" rIns="17640" bIns="10584" anchor="ctr"/>
            <a:lstStyle/>
            <a:p>
              <a:pPr algn="ctr"/>
              <a:r>
                <a:rPr lang="zh-CN" altLang="en-US" sz="1600">
                  <a:solidFill>
                    <a:srgbClr val="000099"/>
                  </a:solidFill>
                </a:rPr>
                <a:t>命令模式</a:t>
              </a:r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2661" y="11175"/>
              <a:ext cx="1120" cy="349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10584" rIns="17640" bIns="10584" anchor="ctr"/>
            <a:lstStyle/>
            <a:p>
              <a:pPr algn="ctr"/>
              <a:r>
                <a:rPr lang="zh-CN" altLang="en-US" sz="1600">
                  <a:solidFill>
                    <a:srgbClr val="000099"/>
                  </a:solidFill>
                </a:rPr>
                <a:t>末行模式</a:t>
              </a: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4994" y="11589"/>
              <a:ext cx="1121" cy="349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10584" rIns="17640" bIns="10584" anchor="ctr"/>
            <a:lstStyle/>
            <a:p>
              <a:pPr algn="ctr"/>
              <a:r>
                <a:rPr lang="zh-CN" altLang="en-US" sz="1600">
                  <a:solidFill>
                    <a:srgbClr val="000099"/>
                  </a:solidFill>
                </a:rPr>
                <a:t>插入模式</a:t>
              </a:r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4951" y="8795"/>
              <a:ext cx="1232" cy="350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10584" rIns="17640" bIns="10584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vi [filename]</a:t>
              </a:r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>
              <a:off x="5963" y="9755"/>
              <a:ext cx="299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i</a:t>
              </a:r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>
              <a:off x="6491" y="9755"/>
              <a:ext cx="300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I</a:t>
              </a:r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>
              <a:off x="5963" y="10124"/>
              <a:ext cx="299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11278" name="AutoShape 14"/>
            <p:cNvSpPr>
              <a:spLocks noChangeArrowheads="1"/>
            </p:cNvSpPr>
            <p:nvPr/>
          </p:nvSpPr>
          <p:spPr bwMode="auto">
            <a:xfrm>
              <a:off x="6491" y="10124"/>
              <a:ext cx="300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11279" name="AutoShape 15"/>
            <p:cNvSpPr>
              <a:spLocks noChangeArrowheads="1"/>
            </p:cNvSpPr>
            <p:nvPr/>
          </p:nvSpPr>
          <p:spPr bwMode="auto">
            <a:xfrm>
              <a:off x="5963" y="10480"/>
              <a:ext cx="299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o</a:t>
              </a:r>
            </a:p>
          </p:txBody>
        </p:sp>
        <p:sp>
          <p:nvSpPr>
            <p:cNvPr id="11280" name="AutoShape 16"/>
            <p:cNvSpPr>
              <a:spLocks noChangeArrowheads="1"/>
            </p:cNvSpPr>
            <p:nvPr/>
          </p:nvSpPr>
          <p:spPr bwMode="auto">
            <a:xfrm>
              <a:off x="6491" y="10480"/>
              <a:ext cx="300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O</a:t>
              </a:r>
            </a:p>
          </p:txBody>
        </p:sp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5963" y="10823"/>
              <a:ext cx="299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s</a:t>
              </a:r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>
              <a:off x="6491" y="10823"/>
              <a:ext cx="300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S</a:t>
              </a:r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5963" y="11157"/>
              <a:ext cx="299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u</a:t>
              </a:r>
            </a:p>
          </p:txBody>
        </p:sp>
        <p:sp>
          <p:nvSpPr>
            <p:cNvPr id="11284" name="AutoShape 20"/>
            <p:cNvSpPr>
              <a:spLocks noChangeArrowheads="1"/>
            </p:cNvSpPr>
            <p:nvPr/>
          </p:nvSpPr>
          <p:spPr bwMode="auto">
            <a:xfrm>
              <a:off x="6491" y="11157"/>
              <a:ext cx="300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U</a:t>
              </a: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6961" y="9755"/>
              <a:ext cx="912" cy="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7640" tIns="10584" rIns="17640" bIns="10584" anchor="ctr"/>
            <a:lstStyle/>
            <a:p>
              <a:pPr algn="ctr"/>
              <a:r>
                <a:rPr lang="zh-CN" altLang="en-US" sz="1600">
                  <a:solidFill>
                    <a:srgbClr val="000099"/>
                  </a:solidFill>
                </a:rPr>
                <a:t>插入字符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6946" y="10119"/>
              <a:ext cx="927" cy="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7640" tIns="10584" rIns="17640" bIns="10584" anchor="ctr"/>
            <a:lstStyle/>
            <a:p>
              <a:pPr algn="ctr"/>
              <a:r>
                <a:rPr lang="zh-CN" altLang="en-US" sz="1600">
                  <a:solidFill>
                    <a:srgbClr val="000099"/>
                  </a:solidFill>
                </a:rPr>
                <a:t>添加字符</a:t>
              </a: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6961" y="10474"/>
              <a:ext cx="912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7640" tIns="10584" rIns="17640" bIns="10584" anchor="ctr"/>
            <a:lstStyle/>
            <a:p>
              <a:pPr algn="ctr"/>
              <a:r>
                <a:rPr lang="zh-CN" altLang="en-US" sz="1600">
                  <a:solidFill>
                    <a:srgbClr val="000099"/>
                  </a:solidFill>
                </a:rPr>
                <a:t>插入空行</a:t>
              </a: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6976" y="10831"/>
              <a:ext cx="840" cy="3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7640" tIns="10584" rIns="17640" bIns="10584" anchor="ctr"/>
            <a:lstStyle/>
            <a:p>
              <a:pPr algn="ctr"/>
              <a:r>
                <a:rPr lang="zh-CN" altLang="en-US" sz="1600">
                  <a:solidFill>
                    <a:srgbClr val="000099"/>
                  </a:solidFill>
                </a:rPr>
                <a:t>替换字符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6976" y="11134"/>
              <a:ext cx="825" cy="2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7640" tIns="10584" rIns="17640" bIns="10584" anchor="ctr"/>
            <a:lstStyle/>
            <a:p>
              <a:pPr algn="ctr"/>
              <a:r>
                <a:rPr lang="zh-CN" altLang="en-US" sz="1600">
                  <a:solidFill>
                    <a:srgbClr val="000099"/>
                  </a:solidFill>
                </a:rPr>
                <a:t>取消修改</a:t>
              </a:r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4774" y="9778"/>
              <a:ext cx="9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5743" y="9778"/>
              <a:ext cx="1" cy="17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 flipV="1">
              <a:off x="5391" y="9931"/>
              <a:ext cx="1" cy="1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 flipH="1">
              <a:off x="4745" y="9931"/>
              <a:ext cx="64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H="1">
              <a:off x="2911" y="9778"/>
              <a:ext cx="7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911" y="9778"/>
              <a:ext cx="1" cy="1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 flipV="1">
              <a:off x="3322" y="9931"/>
              <a:ext cx="1" cy="1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3322" y="9931"/>
              <a:ext cx="3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AutoShape 34"/>
            <p:cNvSpPr>
              <a:spLocks noChangeArrowheads="1"/>
            </p:cNvSpPr>
            <p:nvPr/>
          </p:nvSpPr>
          <p:spPr bwMode="auto">
            <a:xfrm>
              <a:off x="3454" y="10236"/>
              <a:ext cx="538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Enter</a:t>
              </a:r>
            </a:p>
          </p:txBody>
        </p:sp>
        <p:sp>
          <p:nvSpPr>
            <p:cNvPr id="11299" name="AutoShape 35"/>
            <p:cNvSpPr>
              <a:spLocks noChangeArrowheads="1"/>
            </p:cNvSpPr>
            <p:nvPr/>
          </p:nvSpPr>
          <p:spPr bwMode="auto">
            <a:xfrm>
              <a:off x="2514" y="10280"/>
              <a:ext cx="300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:</a:t>
              </a:r>
            </a:p>
          </p:txBody>
        </p:sp>
        <p:sp>
          <p:nvSpPr>
            <p:cNvPr id="11300" name="AutoShape 36"/>
            <p:cNvSpPr>
              <a:spLocks noChangeArrowheads="1"/>
            </p:cNvSpPr>
            <p:nvPr/>
          </p:nvSpPr>
          <p:spPr bwMode="auto">
            <a:xfrm>
              <a:off x="4818" y="10389"/>
              <a:ext cx="472" cy="305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0" rIns="17640" bIns="0" anchor="ctr"/>
            <a:lstStyle/>
            <a:p>
              <a:pPr algn="ctr"/>
              <a:r>
                <a:rPr lang="en-US" altLang="zh-CN" sz="1600">
                  <a:solidFill>
                    <a:srgbClr val="000099"/>
                  </a:solidFill>
                </a:rPr>
                <a:t>Esc</a:t>
              </a:r>
            </a:p>
          </p:txBody>
        </p:sp>
        <p:grpSp>
          <p:nvGrpSpPr>
            <p:cNvPr id="11301" name="Group 37"/>
            <p:cNvGrpSpPr>
              <a:grpSpLocks/>
            </p:cNvGrpSpPr>
            <p:nvPr/>
          </p:nvGrpSpPr>
          <p:grpSpPr bwMode="auto">
            <a:xfrm>
              <a:off x="3833" y="11575"/>
              <a:ext cx="300" cy="1005"/>
              <a:chOff x="4620" y="4303"/>
              <a:chExt cx="306" cy="1027"/>
            </a:xfrm>
          </p:grpSpPr>
          <p:sp>
            <p:nvSpPr>
              <p:cNvPr id="11306" name="AutoShape 38"/>
              <p:cNvSpPr>
                <a:spLocks noChangeArrowheads="1"/>
              </p:cNvSpPr>
              <p:nvPr/>
            </p:nvSpPr>
            <p:spPr bwMode="auto">
              <a:xfrm>
                <a:off x="4620" y="4303"/>
                <a:ext cx="306" cy="312"/>
              </a:xfrm>
              <a:prstGeom prst="flowChartAlternateProcess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7640" tIns="0" rIns="17640" bIns="0" anchor="ctr"/>
              <a:lstStyle/>
              <a:p>
                <a:pPr algn="ctr"/>
                <a:r>
                  <a:rPr lang="en-US" altLang="zh-CN" sz="1600">
                    <a:solidFill>
                      <a:srgbClr val="000099"/>
                    </a:solidFill>
                  </a:rPr>
                  <a:t>q</a:t>
                </a:r>
              </a:p>
            </p:txBody>
          </p:sp>
          <p:sp>
            <p:nvSpPr>
              <p:cNvPr id="11307" name="AutoShape 39"/>
              <p:cNvSpPr>
                <a:spLocks noChangeArrowheads="1"/>
              </p:cNvSpPr>
              <p:nvPr/>
            </p:nvSpPr>
            <p:spPr bwMode="auto">
              <a:xfrm>
                <a:off x="4620" y="4667"/>
                <a:ext cx="306" cy="312"/>
              </a:xfrm>
              <a:prstGeom prst="flowChartAlternateProcess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7640" tIns="0" rIns="17640" bIns="0" anchor="ctr"/>
              <a:lstStyle/>
              <a:p>
                <a:pPr algn="ctr"/>
                <a:r>
                  <a:rPr lang="en-US" altLang="zh-CN" sz="1600">
                    <a:solidFill>
                      <a:srgbClr val="000099"/>
                    </a:solidFill>
                  </a:rPr>
                  <a:t>q!</a:t>
                </a:r>
              </a:p>
            </p:txBody>
          </p:sp>
          <p:sp>
            <p:nvSpPr>
              <p:cNvPr id="11308" name="AutoShape 40"/>
              <p:cNvSpPr>
                <a:spLocks noChangeArrowheads="1"/>
              </p:cNvSpPr>
              <p:nvPr/>
            </p:nvSpPr>
            <p:spPr bwMode="auto">
              <a:xfrm>
                <a:off x="4620" y="5018"/>
                <a:ext cx="306" cy="312"/>
              </a:xfrm>
              <a:prstGeom prst="flowChartAlternateProcess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7640" tIns="0" rIns="17640" bIns="0" anchor="ctr"/>
              <a:lstStyle/>
              <a:p>
                <a:pPr algn="ctr"/>
                <a:r>
                  <a:rPr lang="en-US" altLang="zh-CN" sz="1600">
                    <a:solidFill>
                      <a:srgbClr val="000099"/>
                    </a:solidFill>
                  </a:rPr>
                  <a:t>wq</a:t>
                </a:r>
              </a:p>
            </p:txBody>
          </p:sp>
        </p:grpSp>
        <p:sp>
          <p:nvSpPr>
            <p:cNvPr id="11302" name="Line 41"/>
            <p:cNvSpPr>
              <a:spLocks noChangeShapeType="1"/>
            </p:cNvSpPr>
            <p:nvPr/>
          </p:nvSpPr>
          <p:spPr bwMode="auto">
            <a:xfrm>
              <a:off x="4158" y="9212"/>
              <a:ext cx="1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AutoShape 42"/>
            <p:cNvSpPr>
              <a:spLocks noChangeArrowheads="1"/>
            </p:cNvSpPr>
            <p:nvPr/>
          </p:nvSpPr>
          <p:spPr bwMode="auto">
            <a:xfrm>
              <a:off x="3454" y="12706"/>
              <a:ext cx="1120" cy="349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7640" tIns="10584" rIns="17640" bIns="10584" anchor="ctr"/>
            <a:lstStyle/>
            <a:p>
              <a:pPr algn="ctr"/>
              <a:r>
                <a:rPr lang="zh-CN" altLang="en-US" sz="1600">
                  <a:solidFill>
                    <a:srgbClr val="000099"/>
                  </a:solidFill>
                </a:rPr>
                <a:t>退出</a:t>
              </a:r>
              <a:r>
                <a:rPr lang="en-US" altLang="zh-CN" sz="1600">
                  <a:solidFill>
                    <a:srgbClr val="000099"/>
                  </a:solidFill>
                </a:rPr>
                <a:t>vi</a:t>
              </a:r>
            </a:p>
          </p:txBody>
        </p:sp>
        <p:sp>
          <p:nvSpPr>
            <p:cNvPr id="11304" name="Line 43"/>
            <p:cNvSpPr>
              <a:spLocks noChangeShapeType="1"/>
            </p:cNvSpPr>
            <p:nvPr/>
          </p:nvSpPr>
          <p:spPr bwMode="auto">
            <a:xfrm>
              <a:off x="4349" y="10039"/>
              <a:ext cx="1" cy="26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44"/>
            <p:cNvSpPr>
              <a:spLocks noChangeShapeType="1"/>
            </p:cNvSpPr>
            <p:nvPr/>
          </p:nvSpPr>
          <p:spPr bwMode="auto">
            <a:xfrm>
              <a:off x="3584" y="11518"/>
              <a:ext cx="1" cy="1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357" name="Rectangle 45" descr="新闻纸"/>
          <p:cNvSpPr>
            <a:spLocks noChangeArrowheads="1"/>
          </p:cNvSpPr>
          <p:nvPr/>
        </p:nvSpPr>
        <p:spPr bwMode="auto">
          <a:xfrm>
            <a:off x="1258888" y="260350"/>
            <a:ext cx="3240087" cy="5032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1"/>
                </a:solidFill>
              </a:rPr>
              <a:t>4.1.3 vi</a:t>
            </a:r>
            <a:r>
              <a:rPr lang="zh-CN" altLang="en-US" sz="2800">
                <a:solidFill>
                  <a:schemeClr val="tx1"/>
                </a:solidFill>
              </a:rPr>
              <a:t>操作小结</a:t>
            </a:r>
          </a:p>
        </p:txBody>
      </p:sp>
      <p:sp>
        <p:nvSpPr>
          <p:cNvPr id="11268" name="AutoShape 4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93175" y="6642100"/>
            <a:ext cx="250825" cy="215900"/>
          </a:xfrm>
          <a:prstGeom prst="actionButtonBeginning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88913"/>
            <a:ext cx="3178175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smtClean="0"/>
              <a:t>4.2 shell</a:t>
            </a:r>
            <a:r>
              <a:rPr lang="zh-CN" altLang="en-US" sz="3600" smtClean="0"/>
              <a:t>简介</a:t>
            </a:r>
          </a:p>
        </p:txBody>
      </p:sp>
      <p:sp>
        <p:nvSpPr>
          <p:cNvPr id="85043" name="Rectangle 51" descr="新闻纸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27088" y="1268413"/>
            <a:ext cx="3248025" cy="576262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zh-CN" sz="2800" smtClean="0">
                <a:latin typeface="Times New Roman" pitchFamily="18" charset="0"/>
              </a:rPr>
              <a:t>4.2.1 shell</a:t>
            </a:r>
            <a:r>
              <a:rPr lang="zh-CN" altLang="en-US" sz="2800" smtClean="0">
                <a:latin typeface="Times New Roman" pitchFamily="18" charset="0"/>
              </a:rPr>
              <a:t>家族 </a:t>
            </a:r>
          </a:p>
        </p:txBody>
      </p:sp>
      <p:grpSp>
        <p:nvGrpSpPr>
          <p:cNvPr id="12292" name="Group 289"/>
          <p:cNvGrpSpPr>
            <a:grpSpLocks/>
          </p:cNvGrpSpPr>
          <p:nvPr/>
        </p:nvGrpSpPr>
        <p:grpSpPr bwMode="auto">
          <a:xfrm>
            <a:off x="1908175" y="2133600"/>
            <a:ext cx="5905500" cy="3602038"/>
            <a:chOff x="1202" y="1344"/>
            <a:chExt cx="3720" cy="2269"/>
          </a:xfrm>
        </p:grpSpPr>
        <p:grpSp>
          <p:nvGrpSpPr>
            <p:cNvPr id="12293" name="Group 54"/>
            <p:cNvGrpSpPr>
              <a:grpSpLocks noChangeAspect="1"/>
            </p:cNvGrpSpPr>
            <p:nvPr/>
          </p:nvGrpSpPr>
          <p:grpSpPr bwMode="auto">
            <a:xfrm>
              <a:off x="1202" y="1344"/>
              <a:ext cx="3720" cy="2269"/>
              <a:chOff x="4139" y="1829"/>
              <a:chExt cx="4860" cy="2964"/>
            </a:xfrm>
          </p:grpSpPr>
          <p:sp>
            <p:nvSpPr>
              <p:cNvPr id="12295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4139" y="1829"/>
                <a:ext cx="4860" cy="2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zh-CN" sz="2000">
                  <a:solidFill>
                    <a:srgbClr val="000099"/>
                  </a:solidFill>
                </a:endParaRPr>
              </a:p>
            </p:txBody>
          </p:sp>
          <p:sp>
            <p:nvSpPr>
              <p:cNvPr id="12296" name="Rectangle 56"/>
              <p:cNvSpPr>
                <a:spLocks noChangeArrowheads="1"/>
              </p:cNvSpPr>
              <p:nvPr/>
            </p:nvSpPr>
            <p:spPr bwMode="auto">
              <a:xfrm>
                <a:off x="6118" y="1985"/>
                <a:ext cx="608" cy="3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tcsh</a:t>
                </a:r>
              </a:p>
            </p:txBody>
          </p:sp>
          <p:sp>
            <p:nvSpPr>
              <p:cNvPr id="12297" name="Rectangle 57"/>
              <p:cNvSpPr>
                <a:spLocks noChangeArrowheads="1"/>
              </p:cNvSpPr>
              <p:nvPr/>
            </p:nvSpPr>
            <p:spPr bwMode="auto">
              <a:xfrm>
                <a:off x="5219" y="2453"/>
                <a:ext cx="607" cy="3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ksh</a:t>
                </a:r>
              </a:p>
            </p:txBody>
          </p:sp>
          <p:sp>
            <p:nvSpPr>
              <p:cNvPr id="12298" name="Rectangle 58"/>
              <p:cNvSpPr>
                <a:spLocks noChangeArrowheads="1"/>
              </p:cNvSpPr>
              <p:nvPr/>
            </p:nvSpPr>
            <p:spPr bwMode="auto">
              <a:xfrm>
                <a:off x="6118" y="3233"/>
                <a:ext cx="607" cy="3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csh</a:t>
                </a:r>
              </a:p>
            </p:txBody>
          </p:sp>
          <p:sp>
            <p:nvSpPr>
              <p:cNvPr id="12299" name="Rectangle 59"/>
              <p:cNvSpPr>
                <a:spLocks noChangeArrowheads="1"/>
              </p:cNvSpPr>
              <p:nvPr/>
            </p:nvSpPr>
            <p:spPr bwMode="auto">
              <a:xfrm>
                <a:off x="4499" y="3077"/>
                <a:ext cx="607" cy="35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bash</a:t>
                </a:r>
              </a:p>
            </p:txBody>
          </p:sp>
          <p:sp>
            <p:nvSpPr>
              <p:cNvPr id="12300" name="Rectangle 60"/>
              <p:cNvSpPr>
                <a:spLocks noChangeArrowheads="1"/>
              </p:cNvSpPr>
              <p:nvPr/>
            </p:nvSpPr>
            <p:spPr bwMode="auto">
              <a:xfrm>
                <a:off x="5219" y="4013"/>
                <a:ext cx="607" cy="3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sh</a:t>
                </a:r>
              </a:p>
            </p:txBody>
          </p:sp>
          <p:sp>
            <p:nvSpPr>
              <p:cNvPr id="12301" name="Rectangle 61"/>
              <p:cNvSpPr>
                <a:spLocks noChangeArrowheads="1"/>
              </p:cNvSpPr>
              <p:nvPr/>
            </p:nvSpPr>
            <p:spPr bwMode="auto">
              <a:xfrm>
                <a:off x="6974" y="2765"/>
                <a:ext cx="607" cy="3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Zsh</a:t>
                </a:r>
              </a:p>
            </p:txBody>
          </p:sp>
          <p:sp>
            <p:nvSpPr>
              <p:cNvPr id="12302" name="Rectangle 62"/>
              <p:cNvSpPr>
                <a:spLocks noChangeArrowheads="1"/>
              </p:cNvSpPr>
              <p:nvPr/>
            </p:nvSpPr>
            <p:spPr bwMode="auto">
              <a:xfrm>
                <a:off x="7019" y="4013"/>
                <a:ext cx="607" cy="3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rcsh</a:t>
                </a:r>
              </a:p>
            </p:txBody>
          </p:sp>
          <p:sp>
            <p:nvSpPr>
              <p:cNvPr id="12303" name="Line 63"/>
              <p:cNvSpPr>
                <a:spLocks noChangeShapeType="1"/>
              </p:cNvSpPr>
              <p:nvPr/>
            </p:nvSpPr>
            <p:spPr bwMode="auto">
              <a:xfrm flipV="1">
                <a:off x="5534" y="2816"/>
                <a:ext cx="1" cy="12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4" name="Line 64"/>
              <p:cNvSpPr>
                <a:spLocks noChangeShapeType="1"/>
              </p:cNvSpPr>
              <p:nvPr/>
            </p:nvSpPr>
            <p:spPr bwMode="auto">
              <a:xfrm flipV="1">
                <a:off x="6419" y="2342"/>
                <a:ext cx="1" cy="8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5" name="Line 65"/>
              <p:cNvSpPr>
                <a:spLocks noChangeShapeType="1"/>
              </p:cNvSpPr>
              <p:nvPr/>
            </p:nvSpPr>
            <p:spPr bwMode="auto">
              <a:xfrm flipV="1">
                <a:off x="5534" y="3590"/>
                <a:ext cx="900" cy="4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Line 66"/>
              <p:cNvSpPr>
                <a:spLocks noChangeShapeType="1"/>
              </p:cNvSpPr>
              <p:nvPr/>
            </p:nvSpPr>
            <p:spPr bwMode="auto">
              <a:xfrm flipH="1" flipV="1">
                <a:off x="4844" y="3440"/>
                <a:ext cx="720" cy="5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AutoShape 67"/>
              <p:cNvSpPr>
                <a:spLocks noChangeArrowheads="1"/>
              </p:cNvSpPr>
              <p:nvPr/>
            </p:nvSpPr>
            <p:spPr bwMode="auto">
              <a:xfrm>
                <a:off x="8099" y="1985"/>
                <a:ext cx="180" cy="2652"/>
              </a:xfrm>
              <a:prstGeom prst="upArrow">
                <a:avLst>
                  <a:gd name="adj1" fmla="val 50000"/>
                  <a:gd name="adj2" fmla="val 368333"/>
                </a:avLst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2308" name="Text Box 68"/>
              <p:cNvSpPr txBox="1">
                <a:spLocks noChangeArrowheads="1"/>
              </p:cNvSpPr>
              <p:nvPr/>
            </p:nvSpPr>
            <p:spPr bwMode="auto">
              <a:xfrm>
                <a:off x="8351" y="3077"/>
                <a:ext cx="180" cy="93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anchor="ctr"/>
              <a:lstStyle/>
              <a:p>
                <a:pPr algn="just"/>
                <a:r>
                  <a:rPr lang="zh-CN" altLang="en-US" sz="1800">
                    <a:solidFill>
                      <a:srgbClr val="000099"/>
                    </a:solidFill>
                  </a:rPr>
                  <a:t>功能</a:t>
                </a:r>
              </a:p>
            </p:txBody>
          </p:sp>
          <p:sp>
            <p:nvSpPr>
              <p:cNvPr id="12309" name="Text Box 69"/>
              <p:cNvSpPr txBox="1">
                <a:spLocks noChangeArrowheads="1"/>
              </p:cNvSpPr>
              <p:nvPr/>
            </p:nvSpPr>
            <p:spPr bwMode="auto">
              <a:xfrm>
                <a:off x="8351" y="4325"/>
                <a:ext cx="3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10800" rIns="18000" anchor="ctr"/>
              <a:lstStyle/>
              <a:p>
                <a:pPr algn="just"/>
                <a:r>
                  <a:rPr lang="zh-CN" altLang="en-US" sz="1800">
                    <a:solidFill>
                      <a:srgbClr val="CC0000"/>
                    </a:solidFill>
                  </a:rPr>
                  <a:t>小</a:t>
                </a:r>
              </a:p>
            </p:txBody>
          </p:sp>
        </p:grpSp>
        <p:sp>
          <p:nvSpPr>
            <p:cNvPr id="12294" name="Text Box 288"/>
            <p:cNvSpPr txBox="1">
              <a:spLocks noChangeArrowheads="1"/>
            </p:cNvSpPr>
            <p:nvPr/>
          </p:nvSpPr>
          <p:spPr bwMode="auto">
            <a:xfrm>
              <a:off x="4377" y="1480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CC0000"/>
                  </a:solidFill>
                </a:rPr>
                <a:t>大</a:t>
              </a:r>
            </a:p>
          </p:txBody>
        </p:sp>
      </p:grp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-36513" y="6496050"/>
            <a:ext cx="587376" cy="336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F912130-1D05-4D91-8807-FEECDEC5A241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分类</a:t>
            </a:r>
          </a:p>
        </p:txBody>
      </p:sp>
      <p:graphicFrame>
        <p:nvGraphicFramePr>
          <p:cNvPr id="1061942" name="Group 54"/>
          <p:cNvGraphicFramePr>
            <a:graphicFrameLocks noGrp="1"/>
          </p:cNvGraphicFramePr>
          <p:nvPr>
            <p:ph idx="1"/>
          </p:nvPr>
        </p:nvGraphicFramePr>
        <p:xfrm>
          <a:off x="714348" y="1285860"/>
          <a:ext cx="8137525" cy="4841876"/>
        </p:xfrm>
        <a:graphic>
          <a:graphicData uri="http://schemas.openxmlformats.org/drawingml/2006/table">
            <a:tbl>
              <a:tblPr/>
              <a:tblGrid>
                <a:gridCol w="1990725"/>
                <a:gridCol w="3968750"/>
                <a:gridCol w="2178050"/>
              </a:tblGrid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shell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名称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描述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位置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ash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小型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shell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/bin/ash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ash.static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不依靠软件库的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ash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版本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/bin/ash.static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bsh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ash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的一个符号链接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/bin/bsh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bash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“Bourne Again Shell”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。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Linux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中的主角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，来自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GNU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项目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/bin/bash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sh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bash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的一个符号链接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/bin/sh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csh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 shell, tcsh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的一个符号链接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/bin/csh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tcsh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csh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兼容的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shell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/bin/tcsh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ksh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Korn Shell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/bin/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ksh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Shell</a:t>
            </a:r>
            <a:r>
              <a:rPr lang="zh-CN" altLang="en-US" dirty="0" smtClean="0"/>
              <a:t>：</a:t>
            </a:r>
            <a:r>
              <a:rPr lang="zh-CN" altLang="en-US" dirty="0" smtClean="0">
                <a:ea typeface="+mn-ea"/>
              </a:rPr>
              <a:t>用户</a:t>
            </a:r>
            <a:r>
              <a:rPr lang="zh-CN" altLang="en-US" dirty="0" smtClean="0">
                <a:ea typeface="+mn-ea"/>
              </a:rPr>
              <a:t>和操作系统之间的接口</a:t>
            </a:r>
            <a:br>
              <a:rPr lang="zh-CN" altLang="en-US" dirty="0" smtClean="0">
                <a:ea typeface="+mn-ea"/>
              </a:rPr>
            </a:b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71604" y="1500174"/>
            <a:ext cx="6881812" cy="4392612"/>
            <a:chOff x="793" y="482"/>
            <a:chExt cx="4680" cy="3720"/>
          </a:xfrm>
        </p:grpSpPr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1429" y="2115"/>
              <a:ext cx="1179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solidFill>
                    <a:schemeClr val="tx1"/>
                  </a:solidFill>
                </a:rPr>
                <a:t>文件子系统</a:t>
              </a:r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1701" y="482"/>
              <a:ext cx="3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solidFill>
                    <a:schemeClr val="tx1"/>
                  </a:solidFill>
                </a:rPr>
                <a:t>用户</a:t>
              </a:r>
            </a:p>
          </p:txBody>
        </p:sp>
        <p:sp>
          <p:nvSpPr>
            <p:cNvPr id="1059847" name="Line 7"/>
            <p:cNvSpPr>
              <a:spLocks noChangeShapeType="1"/>
            </p:cNvSpPr>
            <p:nvPr/>
          </p:nvSpPr>
          <p:spPr bwMode="auto">
            <a:xfrm>
              <a:off x="3470" y="709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48" name="Line 8"/>
            <p:cNvSpPr>
              <a:spLocks noChangeShapeType="1"/>
            </p:cNvSpPr>
            <p:nvPr/>
          </p:nvSpPr>
          <p:spPr bwMode="auto">
            <a:xfrm>
              <a:off x="2336" y="256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49" name="Line 9"/>
            <p:cNvSpPr>
              <a:spLocks noChangeShapeType="1"/>
            </p:cNvSpPr>
            <p:nvPr/>
          </p:nvSpPr>
          <p:spPr bwMode="auto">
            <a:xfrm>
              <a:off x="3379" y="3157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67" name="Rectangle 10"/>
            <p:cNvSpPr>
              <a:spLocks noChangeArrowheads="1"/>
            </p:cNvSpPr>
            <p:nvPr/>
          </p:nvSpPr>
          <p:spPr bwMode="auto">
            <a:xfrm>
              <a:off x="1791" y="3702"/>
              <a:ext cx="208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solidFill>
                    <a:schemeClr val="tx1"/>
                  </a:solidFill>
                </a:rPr>
                <a:t>硬  件  控  制</a:t>
              </a:r>
            </a:p>
          </p:txBody>
        </p:sp>
        <p:sp>
          <p:nvSpPr>
            <p:cNvPr id="19468" name="Rectangle 11"/>
            <p:cNvSpPr>
              <a:spLocks noChangeArrowheads="1"/>
            </p:cNvSpPr>
            <p:nvPr/>
          </p:nvSpPr>
          <p:spPr bwMode="auto">
            <a:xfrm>
              <a:off x="1791" y="4020"/>
              <a:ext cx="208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solidFill>
                    <a:schemeClr val="tx1"/>
                  </a:solidFill>
                </a:rPr>
                <a:t>硬            件</a:t>
              </a:r>
            </a:p>
          </p:txBody>
        </p:sp>
        <p:sp>
          <p:nvSpPr>
            <p:cNvPr id="19469" name="Rectangle 12"/>
            <p:cNvSpPr>
              <a:spLocks noChangeArrowheads="1"/>
            </p:cNvSpPr>
            <p:nvPr/>
          </p:nvSpPr>
          <p:spPr bwMode="auto">
            <a:xfrm>
              <a:off x="793" y="2750"/>
              <a:ext cx="59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solidFill>
                    <a:schemeClr val="tx1"/>
                  </a:solidFill>
                </a:rPr>
                <a:t>内核</a:t>
              </a:r>
            </a:p>
          </p:txBody>
        </p:sp>
        <p:sp>
          <p:nvSpPr>
            <p:cNvPr id="1059853" name="Line 13"/>
            <p:cNvSpPr>
              <a:spLocks noChangeShapeType="1"/>
            </p:cNvSpPr>
            <p:nvPr/>
          </p:nvSpPr>
          <p:spPr bwMode="auto">
            <a:xfrm>
              <a:off x="2562" y="2341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71" name="Rectangle 14"/>
            <p:cNvSpPr>
              <a:spLocks noChangeArrowheads="1"/>
            </p:cNvSpPr>
            <p:nvPr/>
          </p:nvSpPr>
          <p:spPr bwMode="auto">
            <a:xfrm>
              <a:off x="1701" y="890"/>
              <a:ext cx="208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 b="1"/>
                <a:t>Shell</a:t>
              </a:r>
            </a:p>
          </p:txBody>
        </p:sp>
        <p:sp>
          <p:nvSpPr>
            <p:cNvPr id="1059855" name="Line 15"/>
            <p:cNvSpPr>
              <a:spLocks noChangeShapeType="1"/>
            </p:cNvSpPr>
            <p:nvPr/>
          </p:nvSpPr>
          <p:spPr bwMode="auto">
            <a:xfrm>
              <a:off x="2880" y="709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56" name="Line 16"/>
            <p:cNvSpPr>
              <a:spLocks noChangeShapeType="1"/>
            </p:cNvSpPr>
            <p:nvPr/>
          </p:nvSpPr>
          <p:spPr bwMode="auto">
            <a:xfrm>
              <a:off x="2381" y="709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57" name="Line 17"/>
            <p:cNvSpPr>
              <a:spLocks noChangeShapeType="1"/>
            </p:cNvSpPr>
            <p:nvPr/>
          </p:nvSpPr>
          <p:spPr bwMode="auto">
            <a:xfrm>
              <a:off x="1882" y="709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75" name="Rectangle 18"/>
            <p:cNvSpPr>
              <a:spLocks noChangeArrowheads="1"/>
            </p:cNvSpPr>
            <p:nvPr/>
          </p:nvSpPr>
          <p:spPr bwMode="auto">
            <a:xfrm>
              <a:off x="2200" y="482"/>
              <a:ext cx="3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solidFill>
                    <a:schemeClr val="tx1"/>
                  </a:solidFill>
                </a:rPr>
                <a:t>用户</a:t>
              </a:r>
            </a:p>
          </p:txBody>
        </p:sp>
        <p:sp>
          <p:nvSpPr>
            <p:cNvPr id="19476" name="Rectangle 19"/>
            <p:cNvSpPr>
              <a:spLocks noChangeArrowheads="1"/>
            </p:cNvSpPr>
            <p:nvPr/>
          </p:nvSpPr>
          <p:spPr bwMode="auto">
            <a:xfrm>
              <a:off x="2699" y="482"/>
              <a:ext cx="3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solidFill>
                    <a:schemeClr val="tx1"/>
                  </a:solidFill>
                </a:rPr>
                <a:t>用户</a:t>
              </a:r>
            </a:p>
          </p:txBody>
        </p:sp>
        <p:sp>
          <p:nvSpPr>
            <p:cNvPr id="19477" name="Rectangle 20"/>
            <p:cNvSpPr>
              <a:spLocks noChangeArrowheads="1"/>
            </p:cNvSpPr>
            <p:nvPr/>
          </p:nvSpPr>
          <p:spPr bwMode="auto">
            <a:xfrm>
              <a:off x="3334" y="482"/>
              <a:ext cx="3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solidFill>
                    <a:schemeClr val="tx1"/>
                  </a:solidFill>
                </a:rPr>
                <a:t>用户</a:t>
              </a:r>
            </a:p>
          </p:txBody>
        </p:sp>
        <p:sp>
          <p:nvSpPr>
            <p:cNvPr id="1059861" name="Line 21"/>
            <p:cNvSpPr>
              <a:spLocks noChangeShapeType="1"/>
            </p:cNvSpPr>
            <p:nvPr/>
          </p:nvSpPr>
          <p:spPr bwMode="auto">
            <a:xfrm>
              <a:off x="3107" y="618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79" name="Rectangle 22"/>
            <p:cNvSpPr>
              <a:spLocks noChangeArrowheads="1"/>
            </p:cNvSpPr>
            <p:nvPr/>
          </p:nvSpPr>
          <p:spPr bwMode="auto">
            <a:xfrm>
              <a:off x="1701" y="1298"/>
              <a:ext cx="208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solidFill>
                    <a:schemeClr val="tx1"/>
                  </a:solidFill>
                </a:rPr>
                <a:t>高级语言和实用程序</a:t>
              </a:r>
            </a:p>
          </p:txBody>
        </p:sp>
        <p:sp>
          <p:nvSpPr>
            <p:cNvPr id="19480" name="Rectangle 23"/>
            <p:cNvSpPr>
              <a:spLocks noChangeArrowheads="1"/>
            </p:cNvSpPr>
            <p:nvPr/>
          </p:nvSpPr>
          <p:spPr bwMode="auto">
            <a:xfrm>
              <a:off x="1701" y="1706"/>
              <a:ext cx="208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solidFill>
                    <a:schemeClr val="tx1"/>
                  </a:solidFill>
                </a:rPr>
                <a:t>系统调用</a:t>
              </a:r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2880" y="2115"/>
              <a:ext cx="1361" cy="1043"/>
              <a:chOff x="2880" y="2069"/>
              <a:chExt cx="1361" cy="1043"/>
            </a:xfrm>
          </p:grpSpPr>
          <p:sp>
            <p:nvSpPr>
              <p:cNvPr id="19506" name="Rectangle 25"/>
              <p:cNvSpPr>
                <a:spLocks noChangeArrowheads="1"/>
              </p:cNvSpPr>
              <p:nvPr/>
            </p:nvSpPr>
            <p:spPr bwMode="auto">
              <a:xfrm>
                <a:off x="2880" y="2069"/>
                <a:ext cx="1361" cy="10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0" lang="zh-CN" altLang="en-US" sz="1800" b="1">
                    <a:solidFill>
                      <a:schemeClr val="tx1"/>
                    </a:solidFill>
                  </a:rPr>
                  <a:t>进程</a:t>
                </a:r>
              </a:p>
              <a:p>
                <a:r>
                  <a:rPr kumimoji="0" lang="zh-CN" altLang="en-US" sz="1800" b="1">
                    <a:solidFill>
                      <a:schemeClr val="tx1"/>
                    </a:solidFill>
                  </a:rPr>
                  <a:t>管理</a:t>
                </a:r>
              </a:p>
              <a:p>
                <a:r>
                  <a:rPr kumimoji="0" lang="zh-CN" altLang="en-US" sz="1800" b="1">
                    <a:solidFill>
                      <a:schemeClr val="tx1"/>
                    </a:solidFill>
                  </a:rPr>
                  <a:t>子系统</a:t>
                </a:r>
              </a:p>
            </p:txBody>
          </p:sp>
          <p:sp>
            <p:nvSpPr>
              <p:cNvPr id="19507" name="Rectangle 26"/>
              <p:cNvSpPr>
                <a:spLocks noChangeArrowheads="1"/>
              </p:cNvSpPr>
              <p:nvPr/>
            </p:nvSpPr>
            <p:spPr bwMode="auto">
              <a:xfrm>
                <a:off x="3470" y="2160"/>
                <a:ext cx="72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0" lang="zh-CN" altLang="en-US" sz="1600" b="1">
                    <a:solidFill>
                      <a:schemeClr val="tx1"/>
                    </a:solidFill>
                  </a:rPr>
                  <a:t>进程间通信</a:t>
                </a:r>
              </a:p>
            </p:txBody>
          </p:sp>
          <p:sp>
            <p:nvSpPr>
              <p:cNvPr id="19508" name="Rectangle 27"/>
              <p:cNvSpPr>
                <a:spLocks noChangeArrowheads="1"/>
              </p:cNvSpPr>
              <p:nvPr/>
            </p:nvSpPr>
            <p:spPr bwMode="auto">
              <a:xfrm>
                <a:off x="3470" y="2795"/>
                <a:ext cx="72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0" lang="zh-CN" altLang="en-US" sz="1600" b="1">
                    <a:solidFill>
                      <a:schemeClr val="tx1"/>
                    </a:solidFill>
                  </a:rPr>
                  <a:t>存储管理</a:t>
                </a:r>
              </a:p>
            </p:txBody>
          </p:sp>
          <p:sp>
            <p:nvSpPr>
              <p:cNvPr id="19509" name="Rectangle 28"/>
              <p:cNvSpPr>
                <a:spLocks noChangeArrowheads="1"/>
              </p:cNvSpPr>
              <p:nvPr/>
            </p:nvSpPr>
            <p:spPr bwMode="auto">
              <a:xfrm>
                <a:off x="3470" y="2478"/>
                <a:ext cx="72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0" lang="zh-CN" altLang="en-US" sz="1600" b="1">
                    <a:solidFill>
                      <a:schemeClr val="tx1"/>
                    </a:solidFill>
                  </a:rPr>
                  <a:t>调度程序</a:t>
                </a:r>
              </a:p>
            </p:txBody>
          </p:sp>
        </p:grpSp>
        <p:sp>
          <p:nvSpPr>
            <p:cNvPr id="1059869" name="Line 29"/>
            <p:cNvSpPr>
              <a:spLocks noChangeShapeType="1"/>
            </p:cNvSpPr>
            <p:nvPr/>
          </p:nvSpPr>
          <p:spPr bwMode="auto">
            <a:xfrm>
              <a:off x="2744" y="111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70" name="Line 30"/>
            <p:cNvSpPr>
              <a:spLocks noChangeShapeType="1"/>
            </p:cNvSpPr>
            <p:nvPr/>
          </p:nvSpPr>
          <p:spPr bwMode="auto">
            <a:xfrm>
              <a:off x="2744" y="1525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71" name="Line 31"/>
            <p:cNvSpPr>
              <a:spLocks noChangeShapeType="1"/>
            </p:cNvSpPr>
            <p:nvPr/>
          </p:nvSpPr>
          <p:spPr bwMode="auto">
            <a:xfrm>
              <a:off x="2109" y="193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72" name="Line 32"/>
            <p:cNvSpPr>
              <a:spLocks noChangeShapeType="1"/>
            </p:cNvSpPr>
            <p:nvPr/>
          </p:nvSpPr>
          <p:spPr bwMode="auto">
            <a:xfrm>
              <a:off x="3288" y="193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1429" y="3158"/>
              <a:ext cx="1179" cy="408"/>
              <a:chOff x="1429" y="2795"/>
              <a:chExt cx="1179" cy="408"/>
            </a:xfrm>
          </p:grpSpPr>
          <p:sp>
            <p:nvSpPr>
              <p:cNvPr id="19503" name="Rectangle 34"/>
              <p:cNvSpPr>
                <a:spLocks noChangeArrowheads="1"/>
              </p:cNvSpPr>
              <p:nvPr/>
            </p:nvSpPr>
            <p:spPr bwMode="auto">
              <a:xfrm>
                <a:off x="1429" y="2976"/>
                <a:ext cx="1179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0" lang="zh-CN" altLang="en-US" sz="1600" b="1">
                    <a:solidFill>
                      <a:schemeClr val="tx1"/>
                    </a:solidFill>
                  </a:rPr>
                  <a:t>设备驱动程序</a:t>
                </a:r>
              </a:p>
            </p:txBody>
          </p:sp>
          <p:sp>
            <p:nvSpPr>
              <p:cNvPr id="19504" name="Rectangle 35"/>
              <p:cNvSpPr>
                <a:spLocks noChangeArrowheads="1"/>
              </p:cNvSpPr>
              <p:nvPr/>
            </p:nvSpPr>
            <p:spPr bwMode="auto">
              <a:xfrm>
                <a:off x="1429" y="2795"/>
                <a:ext cx="68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0" lang="zh-CN" altLang="en-US" sz="1600" b="1">
                    <a:solidFill>
                      <a:schemeClr val="tx1"/>
                    </a:solidFill>
                  </a:rPr>
                  <a:t>字符设备</a:t>
                </a:r>
              </a:p>
            </p:txBody>
          </p:sp>
          <p:sp>
            <p:nvSpPr>
              <p:cNvPr id="19505" name="Rectangle 36"/>
              <p:cNvSpPr>
                <a:spLocks noChangeArrowheads="1"/>
              </p:cNvSpPr>
              <p:nvPr/>
            </p:nvSpPr>
            <p:spPr bwMode="auto">
              <a:xfrm>
                <a:off x="2109" y="2795"/>
                <a:ext cx="49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0" lang="zh-CN" altLang="en-US" sz="1600" b="1">
                    <a:solidFill>
                      <a:schemeClr val="tx1"/>
                    </a:solidFill>
                  </a:rPr>
                  <a:t>块设备</a:t>
                </a:r>
              </a:p>
            </p:txBody>
          </p:sp>
        </p:grpSp>
        <p:sp>
          <p:nvSpPr>
            <p:cNvPr id="19487" name="Rectangle 37"/>
            <p:cNvSpPr>
              <a:spLocks noChangeArrowheads="1"/>
            </p:cNvSpPr>
            <p:nvPr/>
          </p:nvSpPr>
          <p:spPr bwMode="auto">
            <a:xfrm>
              <a:off x="2018" y="2750"/>
              <a:ext cx="68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solidFill>
                    <a:schemeClr val="tx1"/>
                  </a:solidFill>
                </a:rPr>
                <a:t>高速缓存</a:t>
              </a:r>
            </a:p>
          </p:txBody>
        </p:sp>
        <p:sp>
          <p:nvSpPr>
            <p:cNvPr id="1059878" name="Line 38"/>
            <p:cNvSpPr>
              <a:spLocks noChangeShapeType="1"/>
            </p:cNvSpPr>
            <p:nvPr/>
          </p:nvSpPr>
          <p:spPr bwMode="auto">
            <a:xfrm>
              <a:off x="2336" y="297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79" name="Line 39"/>
            <p:cNvSpPr>
              <a:spLocks noChangeShapeType="1"/>
            </p:cNvSpPr>
            <p:nvPr/>
          </p:nvSpPr>
          <p:spPr bwMode="auto">
            <a:xfrm>
              <a:off x="1746" y="2569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80" name="Line 40"/>
            <p:cNvSpPr>
              <a:spLocks noChangeShapeType="1"/>
            </p:cNvSpPr>
            <p:nvPr/>
          </p:nvSpPr>
          <p:spPr bwMode="auto">
            <a:xfrm>
              <a:off x="2834" y="388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81" name="Line 41"/>
            <p:cNvSpPr>
              <a:spLocks noChangeShapeType="1"/>
            </p:cNvSpPr>
            <p:nvPr/>
          </p:nvSpPr>
          <p:spPr bwMode="auto">
            <a:xfrm>
              <a:off x="2064" y="356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82" name="Line 42"/>
            <p:cNvSpPr>
              <a:spLocks noChangeShapeType="1"/>
            </p:cNvSpPr>
            <p:nvPr/>
          </p:nvSpPr>
          <p:spPr bwMode="auto">
            <a:xfrm>
              <a:off x="884" y="170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83" name="Line 43"/>
            <p:cNvSpPr>
              <a:spLocks noChangeShapeType="1"/>
            </p:cNvSpPr>
            <p:nvPr/>
          </p:nvSpPr>
          <p:spPr bwMode="auto">
            <a:xfrm>
              <a:off x="884" y="3929"/>
              <a:ext cx="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84" name="Line 44"/>
            <p:cNvSpPr>
              <a:spLocks noChangeShapeType="1"/>
            </p:cNvSpPr>
            <p:nvPr/>
          </p:nvSpPr>
          <p:spPr bwMode="auto">
            <a:xfrm>
              <a:off x="884" y="1525"/>
              <a:ext cx="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85" name="Line 45"/>
            <p:cNvSpPr>
              <a:spLocks noChangeShapeType="1"/>
            </p:cNvSpPr>
            <p:nvPr/>
          </p:nvSpPr>
          <p:spPr bwMode="auto">
            <a:xfrm>
              <a:off x="884" y="889"/>
              <a:ext cx="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96" name="Rectangle 46"/>
            <p:cNvSpPr>
              <a:spLocks noChangeArrowheads="1"/>
            </p:cNvSpPr>
            <p:nvPr/>
          </p:nvSpPr>
          <p:spPr bwMode="auto">
            <a:xfrm>
              <a:off x="793" y="1117"/>
              <a:ext cx="6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solidFill>
                    <a:schemeClr val="tx1"/>
                  </a:solidFill>
                </a:rPr>
                <a:t>核外程序</a:t>
              </a:r>
            </a:p>
          </p:txBody>
        </p:sp>
        <p:sp>
          <p:nvSpPr>
            <p:cNvPr id="1059887" name="Line 47"/>
            <p:cNvSpPr>
              <a:spLocks noChangeShapeType="1"/>
            </p:cNvSpPr>
            <p:nvPr/>
          </p:nvSpPr>
          <p:spPr bwMode="auto">
            <a:xfrm>
              <a:off x="1111" y="2976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88" name="Line 48"/>
            <p:cNvSpPr>
              <a:spLocks noChangeShapeType="1"/>
            </p:cNvSpPr>
            <p:nvPr/>
          </p:nvSpPr>
          <p:spPr bwMode="auto">
            <a:xfrm flipV="1">
              <a:off x="1111" y="1705"/>
              <a:ext cx="0" cy="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89" name="Line 49"/>
            <p:cNvSpPr>
              <a:spLocks noChangeShapeType="1"/>
            </p:cNvSpPr>
            <p:nvPr/>
          </p:nvSpPr>
          <p:spPr bwMode="auto">
            <a:xfrm>
              <a:off x="1111" y="88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90" name="Line 50"/>
            <p:cNvSpPr>
              <a:spLocks noChangeShapeType="1"/>
            </p:cNvSpPr>
            <p:nvPr/>
          </p:nvSpPr>
          <p:spPr bwMode="auto">
            <a:xfrm flipV="1">
              <a:off x="1111" y="129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9891" name="Line 51"/>
            <p:cNvSpPr>
              <a:spLocks noChangeShapeType="1"/>
            </p:cNvSpPr>
            <p:nvPr/>
          </p:nvSpPr>
          <p:spPr bwMode="auto">
            <a:xfrm flipH="1">
              <a:off x="3470" y="981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502" name="Rectangle 52"/>
            <p:cNvSpPr>
              <a:spLocks noChangeArrowheads="1"/>
            </p:cNvSpPr>
            <p:nvPr/>
          </p:nvSpPr>
          <p:spPr bwMode="auto">
            <a:xfrm>
              <a:off x="4014" y="754"/>
              <a:ext cx="1459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kumimoji="0" lang="zh-CN" altLang="en-US" sz="2000" b="1">
                  <a:solidFill>
                    <a:srgbClr val="3333FF"/>
                  </a:solidFill>
                </a:rPr>
                <a:t>用户和操作系统之间的接口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Linux</a:t>
            </a:r>
            <a:r>
              <a:rPr lang="zh-CN" altLang="en-US" dirty="0"/>
              <a:t>内核与</a:t>
            </a:r>
            <a:r>
              <a:rPr lang="en-US" altLang="zh-CN" dirty="0"/>
              <a:t>Shell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408112"/>
            <a:ext cx="8532812" cy="54498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作为核外程序而存在</a:t>
            </a:r>
          </a:p>
        </p:txBody>
      </p:sp>
      <p:pic>
        <p:nvPicPr>
          <p:cNvPr id="20484" name="Picture 4" descr="無標題-全彩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513" y="2060575"/>
            <a:ext cx="5410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 descr="無標題-全彩-03"/>
          <p:cNvPicPr>
            <a:picLocks noChangeAspect="1" noChangeArrowheads="1"/>
          </p:cNvPicPr>
          <p:nvPr/>
        </p:nvPicPr>
        <p:blipFill>
          <a:blip r:embed="rId3"/>
          <a:srcRect l="10420" r="16643"/>
          <a:stretch>
            <a:fillRect/>
          </a:stretch>
        </p:blipFill>
        <p:spPr bwMode="auto">
          <a:xfrm>
            <a:off x="6691313" y="3432175"/>
            <a:ext cx="220186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37100" y="4221163"/>
            <a:ext cx="2074863" cy="1600200"/>
            <a:chOff x="2653" y="2832"/>
            <a:chExt cx="1307" cy="1008"/>
          </a:xfrm>
        </p:grpSpPr>
        <p:sp>
          <p:nvSpPr>
            <p:cNvPr id="1060871" name="Line 7"/>
            <p:cNvSpPr>
              <a:spLocks noChangeShapeType="1"/>
            </p:cNvSpPr>
            <p:nvPr/>
          </p:nvSpPr>
          <p:spPr bwMode="auto">
            <a:xfrm>
              <a:off x="2784" y="2832"/>
              <a:ext cx="0" cy="67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0872" name="Line 8"/>
            <p:cNvSpPr>
              <a:spLocks noChangeShapeType="1"/>
            </p:cNvSpPr>
            <p:nvPr/>
          </p:nvSpPr>
          <p:spPr bwMode="auto">
            <a:xfrm>
              <a:off x="2784" y="3504"/>
              <a:ext cx="117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90" name="Text Box 9"/>
            <p:cNvSpPr txBox="1">
              <a:spLocks noChangeArrowheads="1"/>
            </p:cNvSpPr>
            <p:nvPr/>
          </p:nvSpPr>
          <p:spPr bwMode="auto">
            <a:xfrm>
              <a:off x="2653" y="3552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 b="1">
                  <a:latin typeface="Times"/>
                  <a:ea typeface="PMingLiU" pitchFamily="18" charset="-120"/>
                </a:rPr>
                <a:t>interpret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2214554"/>
            <a:ext cx="3643338" cy="371477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命令解释程序</a:t>
            </a:r>
          </a:p>
          <a:p>
            <a:pPr lvl="1" eaLnBrk="1" hangingPunct="1">
              <a:defRPr/>
            </a:pPr>
            <a:r>
              <a:rPr lang="en-US" altLang="zh-CN" dirty="0" smtClean="0"/>
              <a:t>Shell</a:t>
            </a:r>
            <a:r>
              <a:rPr lang="zh-CN" altLang="en-US" dirty="0"/>
              <a:t>的工作步骤</a:t>
            </a:r>
          </a:p>
          <a:p>
            <a:pPr lvl="2" eaLnBrk="1" hangingPunct="1">
              <a:defRPr/>
            </a:pPr>
            <a:r>
              <a:rPr lang="zh-CN" altLang="en-US" dirty="0"/>
              <a:t>打印</a:t>
            </a:r>
            <a:r>
              <a:rPr lang="zh-CN" altLang="en-US" dirty="0" smtClean="0"/>
              <a:t>提示符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得到命令行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解析命令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查找文件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准备参数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执行</a:t>
            </a:r>
            <a:r>
              <a:rPr lang="zh-CN" altLang="en-US" dirty="0" smtClean="0"/>
              <a:t>命令</a:t>
            </a:r>
            <a:endParaRPr lang="en-US" altLang="zh-CN" dirty="0"/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 bwMode="auto">
          <a:xfrm>
            <a:off x="1142976" y="214290"/>
            <a:ext cx="3178175" cy="706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4.2 shell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简介</a:t>
            </a:r>
          </a:p>
        </p:txBody>
      </p:sp>
      <p:sp>
        <p:nvSpPr>
          <p:cNvPr id="7" name="Rectangle 14" descr="新闻纸"/>
          <p:cNvSpPr>
            <a:spLocks noChangeArrowheads="1"/>
          </p:cNvSpPr>
          <p:nvPr/>
        </p:nvSpPr>
        <p:spPr bwMode="auto">
          <a:xfrm>
            <a:off x="971550" y="1333500"/>
            <a:ext cx="3248025" cy="57626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4.2.2 shell</a:t>
            </a:r>
            <a:r>
              <a:rPr lang="zh-CN" altLang="en-US" sz="2800" dirty="0" smtClean="0">
                <a:solidFill>
                  <a:schemeClr val="tx1"/>
                </a:solidFill>
              </a:rPr>
              <a:t>解释器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628" y="2214554"/>
            <a:ext cx="3714776" cy="35719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程序设计语言解释器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KISS (Keep It Small and Stupid)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可复用工具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tools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重定向和管道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74638"/>
            <a:ext cx="76152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程序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85860"/>
            <a:ext cx="8229600" cy="4857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也称</a:t>
            </a:r>
            <a:r>
              <a:rPr lang="en-US" altLang="zh-CN" dirty="0">
                <a:ea typeface="+mn-ea"/>
              </a:rPr>
              <a:t>Shell script(Shell</a:t>
            </a:r>
            <a:r>
              <a:rPr lang="zh-CN" altLang="en-US" dirty="0">
                <a:ea typeface="+mn-ea"/>
              </a:rPr>
              <a:t>脚本</a:t>
            </a:r>
            <a:r>
              <a:rPr lang="en-US" altLang="zh-CN" dirty="0">
                <a:ea typeface="+mn-ea"/>
              </a:rPr>
              <a:t>)</a:t>
            </a:r>
          </a:p>
          <a:p>
            <a:pPr lvl="1" eaLnBrk="1" hangingPunct="1">
              <a:defRPr/>
            </a:pPr>
            <a:r>
              <a:rPr lang="zh-CN" altLang="en-US" dirty="0"/>
              <a:t>是一组命令</a:t>
            </a:r>
          </a:p>
          <a:p>
            <a:pPr lvl="1" eaLnBrk="1" hangingPunct="1">
              <a:defRPr/>
            </a:pPr>
            <a:r>
              <a:rPr lang="zh-CN" altLang="en-US" dirty="0" smtClean="0"/>
              <a:t>例：</a:t>
            </a:r>
            <a:endParaRPr lang="zh-CN" altLang="en-US" dirty="0"/>
          </a:p>
          <a:p>
            <a:pPr lvl="1" eaLnBrk="1" hangingPunct="1">
              <a:defRPr/>
            </a:pPr>
            <a:endParaRPr lang="zh-CN" altLang="en-US" dirty="0"/>
          </a:p>
          <a:p>
            <a:pPr lvl="1" eaLnBrk="1" hangingPunct="1">
              <a:defRPr/>
            </a:pPr>
            <a:endParaRPr lang="zh-CN" altLang="en-US" dirty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r>
              <a:rPr lang="en-US" altLang="zh-CN" dirty="0">
                <a:ea typeface="+mn-ea"/>
              </a:rPr>
              <a:t>Shell</a:t>
            </a:r>
            <a:r>
              <a:rPr lang="zh-CN" altLang="en-US" dirty="0" smtClean="0">
                <a:ea typeface="+mn-ea"/>
              </a:rPr>
              <a:t>编程</a:t>
            </a:r>
            <a:endParaRPr lang="zh-CN" altLang="en-US" dirty="0">
              <a:ea typeface="+mn-ea"/>
            </a:endParaRPr>
          </a:p>
          <a:p>
            <a:pPr lvl="1" eaLnBrk="1" hangingPunct="1">
              <a:defRPr/>
            </a:pPr>
            <a:r>
              <a:rPr lang="en-US" altLang="zh-CN" dirty="0"/>
              <a:t>Linux</a:t>
            </a:r>
            <a:r>
              <a:rPr lang="zh-CN" altLang="en-US" dirty="0"/>
              <a:t>环境</a:t>
            </a:r>
          </a:p>
          <a:p>
            <a:pPr lvl="1" eaLnBrk="1" hangingPunct="1">
              <a:defRPr/>
            </a:pPr>
            <a:r>
              <a:rPr lang="en-US" altLang="zh-CN" dirty="0"/>
              <a:t>Linux</a:t>
            </a:r>
            <a:r>
              <a:rPr lang="zh-CN" altLang="en-US" dirty="0"/>
              <a:t>命令</a:t>
            </a:r>
          </a:p>
          <a:p>
            <a:pPr lvl="1"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928926" y="2428868"/>
            <a:ext cx="1643074" cy="147732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en-US" altLang="zh-TW" sz="2000" dirty="0">
                <a:solidFill>
                  <a:srgbClr val="9900CC"/>
                </a:solidFill>
                <a:latin typeface="Arial" pitchFamily="34" charset="0"/>
                <a:ea typeface="PMingLiU" pitchFamily="18" charset="-120"/>
              </a:rPr>
              <a:t>#!/bin/</a:t>
            </a:r>
            <a:r>
              <a:rPr kumimoji="0" lang="en-US" altLang="zh-TW" sz="2000" dirty="0" err="1">
                <a:solidFill>
                  <a:srgbClr val="9900CC"/>
                </a:solidFill>
                <a:latin typeface="Arial" pitchFamily="34" charset="0"/>
                <a:ea typeface="PMingLiU" pitchFamily="18" charset="-120"/>
              </a:rPr>
              <a:t>sh</a:t>
            </a:r>
            <a:endParaRPr kumimoji="0" lang="en-US" altLang="zh-TW" sz="2000" dirty="0">
              <a:solidFill>
                <a:srgbClr val="9900CC"/>
              </a:solidFill>
              <a:latin typeface="Arial" pitchFamily="34" charset="0"/>
              <a:ea typeface="PMingLiU" pitchFamily="18" charset="-120"/>
            </a:endParaRPr>
          </a:p>
          <a:p>
            <a:pPr eaLnBrk="0" hangingPunct="0">
              <a:lnSpc>
                <a:spcPct val="90000"/>
              </a:lnSpc>
            </a:pPr>
            <a:endParaRPr kumimoji="0" lang="en-US" altLang="zh-TW" sz="2000" dirty="0">
              <a:solidFill>
                <a:srgbClr val="9900CC"/>
              </a:solidFill>
              <a:latin typeface="Arial" pitchFamily="34" charset="0"/>
              <a:ea typeface="PMingLiU" pitchFamily="18" charset="-120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TW" sz="2000" dirty="0" err="1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ls</a:t>
            </a:r>
            <a:r>
              <a:rPr kumimoji="0" lang="en-US" altLang="zh-TW" sz="2000" dirty="0">
                <a:solidFill>
                  <a:srgbClr val="9900CC"/>
                </a:solidFill>
                <a:latin typeface="Arial" pitchFamily="34" charset="0"/>
                <a:ea typeface="PMingLiU" pitchFamily="18" charset="-120"/>
              </a:rPr>
              <a:t> -al</a:t>
            </a:r>
          </a:p>
          <a:p>
            <a:pPr eaLnBrk="0" hangingPunct="0">
              <a:lnSpc>
                <a:spcPct val="90000"/>
              </a:lnSpc>
            </a:pPr>
            <a:r>
              <a:rPr kumimoji="0" lang="en-US" altLang="zh-TW" sz="2000" dirty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touch</a:t>
            </a:r>
            <a:r>
              <a:rPr kumimoji="0" lang="en-US" altLang="zh-TW" sz="2000" dirty="0">
                <a:solidFill>
                  <a:srgbClr val="9900CC"/>
                </a:solidFill>
                <a:latin typeface="Arial" pitchFamily="34" charset="0"/>
                <a:ea typeface="PMingLiU" pitchFamily="18" charset="-120"/>
              </a:rPr>
              <a:t> </a:t>
            </a:r>
            <a:r>
              <a:rPr kumimoji="0" lang="en-US" altLang="zh-TW" sz="2000" dirty="0" err="1">
                <a:solidFill>
                  <a:srgbClr val="9900CC"/>
                </a:solidFill>
                <a:latin typeface="Arial" pitchFamily="34" charset="0"/>
                <a:ea typeface="PMingLiU" pitchFamily="18" charset="-120"/>
              </a:rPr>
              <a:t>aa</a:t>
            </a:r>
            <a:endParaRPr kumimoji="0" lang="en-US" altLang="zh-TW" sz="2000" dirty="0">
              <a:solidFill>
                <a:srgbClr val="9900CC"/>
              </a:solidFill>
              <a:latin typeface="Arial" pitchFamily="34" charset="0"/>
              <a:ea typeface="PMingLiU" pitchFamily="18" charset="-120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TW" sz="2000" dirty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cp</a:t>
            </a:r>
            <a:r>
              <a:rPr kumimoji="0" lang="en-US" altLang="zh-TW" sz="2000" dirty="0">
                <a:solidFill>
                  <a:srgbClr val="9900CC"/>
                </a:solidFill>
                <a:latin typeface="Arial" pitchFamily="34" charset="0"/>
                <a:ea typeface="PMingLiU" pitchFamily="18" charset="-120"/>
              </a:rPr>
              <a:t> </a:t>
            </a:r>
            <a:r>
              <a:rPr kumimoji="0" lang="en-US" altLang="zh-TW" sz="2000" dirty="0" err="1">
                <a:solidFill>
                  <a:srgbClr val="9900CC"/>
                </a:solidFill>
                <a:latin typeface="Arial" pitchFamily="34" charset="0"/>
                <a:ea typeface="PMingLiU" pitchFamily="18" charset="-120"/>
              </a:rPr>
              <a:t>aa</a:t>
            </a:r>
            <a:r>
              <a:rPr kumimoji="0" lang="en-US" altLang="zh-TW" sz="2000" dirty="0">
                <a:solidFill>
                  <a:srgbClr val="9900CC"/>
                </a:solidFill>
                <a:latin typeface="Arial" pitchFamily="34" charset="0"/>
                <a:ea typeface="PMingLiU" pitchFamily="18" charset="-120"/>
              </a:rPr>
              <a:t> bb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的特殊字符</a:t>
            </a:r>
          </a:p>
        </p:txBody>
      </p:sp>
      <p:graphicFrame>
        <p:nvGraphicFramePr>
          <p:cNvPr id="1068133" name="Group 101"/>
          <p:cNvGraphicFramePr>
            <a:graphicFrameLocks noGrp="1"/>
          </p:cNvGraphicFramePr>
          <p:nvPr>
            <p:ph sz="half" idx="2"/>
          </p:nvPr>
        </p:nvGraphicFramePr>
        <p:xfrm>
          <a:off x="714348" y="1214422"/>
          <a:ext cx="8208963" cy="5188586"/>
        </p:xfrm>
        <a:graphic>
          <a:graphicData uri="http://schemas.openxmlformats.org/drawingml/2006/table">
            <a:tbl>
              <a:tblPr/>
              <a:tblGrid>
                <a:gridCol w="1223963"/>
                <a:gridCol w="69850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匹配任意个字符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匹配一个字符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[…]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与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[]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中的任意一个字符匹配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[!...]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与不在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[]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中出现的任意字符匹配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~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主目录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Shell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注释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命令分隔符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先执行第一个命令；若第一个命令执行成功，执行第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个命令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先执行第一个命令；若第一个命令执行失败，执行第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个命令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1)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转义符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2)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连续命令换行提示符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后台执行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-36513" y="6496050"/>
            <a:ext cx="587376" cy="336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AC3D61-2FFE-4078-AAFB-53FD40E70DA7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74638"/>
            <a:ext cx="76152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内置命令</a:t>
            </a:r>
          </a:p>
        </p:txBody>
      </p:sp>
      <p:graphicFrame>
        <p:nvGraphicFramePr>
          <p:cNvPr id="1092701" name="Group 93"/>
          <p:cNvGraphicFramePr>
            <a:graphicFrameLocks noGrp="1"/>
          </p:cNvGraphicFramePr>
          <p:nvPr>
            <p:ph sz="half" idx="2"/>
          </p:nvPr>
        </p:nvGraphicFramePr>
        <p:xfrm>
          <a:off x="928662" y="1428736"/>
          <a:ext cx="7786742" cy="3636646"/>
        </p:xfrm>
        <a:graphic>
          <a:graphicData uri="http://schemas.openxmlformats.org/drawingml/2006/table">
            <a:tbl>
              <a:tblPr/>
              <a:tblGrid>
                <a:gridCol w="1223832"/>
                <a:gridCol w="1914109"/>
                <a:gridCol w="4648801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csh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alias/unalias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命令别名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ulimit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limit/unlimit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限制作业对资源的使用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cd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切换目录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echo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echo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将参数回显到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eval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计算并执行参数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exec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exec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执行参数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exit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exit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退出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内置命令</a:t>
            </a:r>
          </a:p>
        </p:txBody>
      </p:sp>
      <p:graphicFrame>
        <p:nvGraphicFramePr>
          <p:cNvPr id="1093684" name="Group 52"/>
          <p:cNvGraphicFramePr>
            <a:graphicFrameLocks noGrp="1"/>
          </p:cNvGraphicFramePr>
          <p:nvPr>
            <p:ph idx="1"/>
          </p:nvPr>
        </p:nvGraphicFramePr>
        <p:xfrm>
          <a:off x="1071538" y="1428736"/>
          <a:ext cx="7643866" cy="4452941"/>
        </p:xfrm>
        <a:graphic>
          <a:graphicData uri="http://schemas.openxmlformats.org/drawingml/2006/table">
            <a:tbl>
              <a:tblPr/>
              <a:tblGrid>
                <a:gridCol w="1649692"/>
                <a:gridCol w="1875858"/>
                <a:gridCol w="4118316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csh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goto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跳转到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shell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程序中指定的标签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显示历史命令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jobs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jobs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显示活跃作业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%[job no.]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%[job no.]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将作业置到前台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kill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kill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想作业发送一个信号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fg, bg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fg, bg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将进程放到前台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后台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终止一个后台进程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suspend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将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shell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挂起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login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login, logout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登录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注销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333375"/>
            <a:ext cx="2890837" cy="777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本章知识点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57338"/>
            <a:ext cx="6911975" cy="3484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A50021"/>
              </a:buClr>
              <a:buFont typeface="Wingdings" pitchFamily="2" charset="2"/>
              <a:buChar char="Ø"/>
            </a:pPr>
            <a:r>
              <a:rPr lang="en-US" altLang="zh-CN" sz="2800" smtClean="0">
                <a:latin typeface="Vrinda" pitchFamily="34" charset="0"/>
              </a:rPr>
              <a:t> </a:t>
            </a:r>
            <a:r>
              <a:rPr lang="zh-CN" altLang="en-US" sz="2800" smtClean="0">
                <a:latin typeface="Vrinda" pitchFamily="34" charset="0"/>
              </a:rPr>
              <a:t>了解</a:t>
            </a:r>
            <a:r>
              <a:rPr lang="en-US" altLang="zh-CN" sz="2800" smtClean="0">
                <a:latin typeface="Vrinda" pitchFamily="34" charset="0"/>
              </a:rPr>
              <a:t>unix</a:t>
            </a:r>
            <a:r>
              <a:rPr lang="zh-CN" altLang="en-US" sz="2800" smtClean="0">
                <a:latin typeface="Vrinda" pitchFamily="34" charset="0"/>
              </a:rPr>
              <a:t>编辑器；</a:t>
            </a:r>
          </a:p>
          <a:p>
            <a:pPr eaLnBrk="1" hangingPunct="1">
              <a:buClr>
                <a:srgbClr val="A50021"/>
              </a:buClr>
              <a:buFont typeface="Wingdings" pitchFamily="2" charset="2"/>
              <a:buChar char="Ø"/>
            </a:pPr>
            <a:r>
              <a:rPr lang="zh-CN" altLang="en-US" sz="2800" smtClean="0">
                <a:latin typeface="Vrinda" pitchFamily="34" charset="0"/>
              </a:rPr>
              <a:t> 掌握</a:t>
            </a:r>
            <a:r>
              <a:rPr lang="en-US" altLang="zh-CN" sz="2800" smtClean="0">
                <a:latin typeface="Vrinda" pitchFamily="34" charset="0"/>
              </a:rPr>
              <a:t>vi</a:t>
            </a:r>
            <a:r>
              <a:rPr lang="zh-CN" altLang="en-US" sz="2800" smtClean="0">
                <a:latin typeface="Vrinda" pitchFamily="34" charset="0"/>
              </a:rPr>
              <a:t>编辑器的使用；</a:t>
            </a:r>
          </a:p>
          <a:p>
            <a:pPr eaLnBrk="1" hangingPunct="1">
              <a:buClr>
                <a:srgbClr val="A50021"/>
              </a:buClr>
              <a:buFont typeface="Wingdings" pitchFamily="2" charset="2"/>
              <a:buChar char="Ø"/>
            </a:pPr>
            <a:r>
              <a:rPr lang="zh-CN" altLang="en-US" sz="2800" smtClean="0">
                <a:latin typeface="Vrinda" pitchFamily="34" charset="0"/>
              </a:rPr>
              <a:t> 了解</a:t>
            </a:r>
            <a:r>
              <a:rPr lang="en-US" altLang="zh-CN" sz="2800" smtClean="0">
                <a:latin typeface="Vrinda" pitchFamily="34" charset="0"/>
              </a:rPr>
              <a:t>shell</a:t>
            </a:r>
            <a:r>
              <a:rPr lang="zh-CN" altLang="en-US" sz="2800" smtClean="0">
                <a:latin typeface="Vrinda" pitchFamily="34" charset="0"/>
              </a:rPr>
              <a:t>家族及不同</a:t>
            </a:r>
            <a:r>
              <a:rPr lang="en-US" altLang="zh-CN" sz="2800" smtClean="0">
                <a:latin typeface="Vrinda" pitchFamily="34" charset="0"/>
              </a:rPr>
              <a:t>shell</a:t>
            </a:r>
            <a:r>
              <a:rPr lang="zh-CN" altLang="en-US" sz="2800" smtClean="0">
                <a:latin typeface="Vrinda" pitchFamily="34" charset="0"/>
              </a:rPr>
              <a:t>间的转换；</a:t>
            </a:r>
          </a:p>
          <a:p>
            <a:pPr eaLnBrk="1" hangingPunct="1">
              <a:buClr>
                <a:srgbClr val="A50021"/>
              </a:buClr>
              <a:buFont typeface="Wingdings" pitchFamily="2" charset="2"/>
              <a:buChar char="Ø"/>
            </a:pPr>
            <a:r>
              <a:rPr lang="zh-CN" altLang="en-US" sz="2800" smtClean="0">
                <a:latin typeface="Vrinda" pitchFamily="34" charset="0"/>
              </a:rPr>
              <a:t> 掌握</a:t>
            </a:r>
            <a:r>
              <a:rPr lang="en-US" altLang="zh-CN" sz="2800" smtClean="0">
                <a:latin typeface="Vrinda" pitchFamily="34" charset="0"/>
              </a:rPr>
              <a:t>shell</a:t>
            </a:r>
            <a:r>
              <a:rPr lang="zh-CN" altLang="en-US" sz="2800" smtClean="0">
                <a:latin typeface="Vrinda" pitchFamily="34" charset="0"/>
              </a:rPr>
              <a:t>基本命令；</a:t>
            </a:r>
          </a:p>
          <a:p>
            <a:pPr eaLnBrk="1" hangingPunct="1">
              <a:buClr>
                <a:srgbClr val="A50021"/>
              </a:buClr>
              <a:buFont typeface="Wingdings" pitchFamily="2" charset="2"/>
              <a:buChar char="Ø"/>
            </a:pPr>
            <a:r>
              <a:rPr lang="zh-CN" altLang="en-US" sz="2800" smtClean="0">
                <a:latin typeface="Vrinda" pitchFamily="34" charset="0"/>
              </a:rPr>
              <a:t> 掌握命令文件操作权限设置；</a:t>
            </a:r>
          </a:p>
          <a:p>
            <a:pPr eaLnBrk="1" hangingPunct="1">
              <a:buClr>
                <a:srgbClr val="A50021"/>
              </a:buClr>
              <a:buFont typeface="Wingdings" pitchFamily="2" charset="2"/>
              <a:buChar char="Ø"/>
            </a:pPr>
            <a:r>
              <a:rPr lang="zh-CN" altLang="en-US" sz="2800" smtClean="0">
                <a:latin typeface="Vrinda" pitchFamily="34" charset="0"/>
              </a:rPr>
              <a:t> 掌握输入输出重定向操作。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0" name="Rectangle 50"/>
          <p:cNvSpPr>
            <a:spLocks noGrp="1" noChangeArrowheads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内置命令</a:t>
            </a:r>
          </a:p>
        </p:txBody>
      </p:sp>
      <p:graphicFrame>
        <p:nvGraphicFramePr>
          <p:cNvPr id="1095736" name="Group 56"/>
          <p:cNvGraphicFramePr>
            <a:graphicFrameLocks noGrp="1"/>
          </p:cNvGraphicFramePr>
          <p:nvPr>
            <p:ph idx="1"/>
          </p:nvPr>
        </p:nvGraphicFramePr>
        <p:xfrm>
          <a:off x="785786" y="1428736"/>
          <a:ext cx="8072462" cy="3875979"/>
        </p:xfrm>
        <a:graphic>
          <a:graphicData uri="http://schemas.openxmlformats.org/drawingml/2006/table">
            <a:tbl>
              <a:tblPr/>
              <a:tblGrid>
                <a:gridCol w="1494900"/>
                <a:gridCol w="2242351"/>
                <a:gridCol w="4335211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csh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set/unset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设置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取消一个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shell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参数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set/unset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设置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取消一个本地变量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export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setenv/unsetenv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设置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取消一个全局变量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修改进程的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nice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值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nohup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  <a:cs typeface="+mn-cs"/>
                        </a:rPr>
                        <a:t>不挂断地运行命令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  <a:cs typeface="+mn-cs"/>
                        </a:rPr>
                        <a:t>(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  <a:cs typeface="+mn-cs"/>
                        </a:rPr>
                        <a:t>类似于守护进程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  <a:cs typeface="+mn-cs"/>
                        </a:rPr>
                        <a:t>)</a:t>
                      </a:r>
                      <a:endParaRPr kumimoji="1" lang="en-US" altLang="zh-TW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notify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作业状态变化时通知用户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trap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onintr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  <a:cs typeface="+mn-cs"/>
                        </a:rPr>
                        <a:t>指定在接收到信号后将要采取的行动</a:t>
                      </a:r>
                      <a:endParaRPr kumimoji="1" lang="en-US" altLang="zh-TW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dirs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  <a:cs typeface="+mn-cs"/>
                        </a:rPr>
                        <a:t>显示目录堆叠中的记录</a:t>
                      </a:r>
                      <a:endParaRPr kumimoji="1" lang="en-US" altLang="zh-TW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popd, pushd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Pop/push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目录栈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826" name="Rectangle 50"/>
          <p:cNvSpPr>
            <a:spLocks noGrp="1" noChangeArrowheads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内置命令</a:t>
            </a:r>
          </a:p>
        </p:txBody>
      </p:sp>
      <p:graphicFrame>
        <p:nvGraphicFramePr>
          <p:cNvPr id="1099832" name="Group 56"/>
          <p:cNvGraphicFramePr>
            <a:graphicFrameLocks noGrp="1"/>
          </p:cNvGraphicFramePr>
          <p:nvPr>
            <p:ph idx="1"/>
          </p:nvPr>
        </p:nvGraphicFramePr>
        <p:xfrm>
          <a:off x="1357290" y="1428736"/>
          <a:ext cx="6858048" cy="3823908"/>
        </p:xfrm>
        <a:graphic>
          <a:graphicData uri="http://schemas.openxmlformats.org/drawingml/2006/table">
            <a:tbl>
              <a:tblPr/>
              <a:tblGrid>
                <a:gridCol w="1304920"/>
                <a:gridCol w="1377414"/>
                <a:gridCol w="4175714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csh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hash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rehash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计算目录内容的内部哈希表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从</a:t>
                      </a: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stdin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读取一行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shift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切换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shell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命令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参数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读取并执行文件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times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显示执行时间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umask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umask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设置默认权限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测试条件表达式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expr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@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显示或设置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shell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变量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wait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wait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等待后台作业结束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1403350" y="3141663"/>
            <a:ext cx="3095625" cy="1917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pt-BR"/>
              <a:t>命令：</a:t>
            </a:r>
            <a:r>
              <a:rPr lang="pt-BR" altLang="zh-CN">
                <a:solidFill>
                  <a:srgbClr val="000099"/>
                </a:solidFill>
              </a:rPr>
              <a:t>echo $shell</a:t>
            </a:r>
          </a:p>
          <a:p>
            <a:r>
              <a:rPr lang="zh-CN" altLang="pt-BR"/>
              <a:t>功能：</a:t>
            </a:r>
            <a:r>
              <a:rPr lang="zh-CN" altLang="pt-BR">
                <a:solidFill>
                  <a:srgbClr val="000099"/>
                </a:solidFill>
              </a:rPr>
              <a:t>判断</a:t>
            </a:r>
            <a:r>
              <a:rPr lang="en-US" altLang="zh-CN">
                <a:solidFill>
                  <a:srgbClr val="000099"/>
                </a:solidFill>
              </a:rPr>
              <a:t>shell</a:t>
            </a:r>
            <a:r>
              <a:rPr lang="zh-CN" altLang="en-US">
                <a:solidFill>
                  <a:srgbClr val="000099"/>
                </a:solidFill>
              </a:rPr>
              <a:t>类型</a:t>
            </a:r>
          </a:p>
          <a:p>
            <a:r>
              <a:rPr lang="zh-CN" altLang="en-US"/>
              <a:t>例：</a:t>
            </a:r>
            <a:endParaRPr lang="zh-CN" altLang="pt-BR"/>
          </a:p>
          <a:p>
            <a:r>
              <a:rPr lang="pt-BR" altLang="zh-CN">
                <a:solidFill>
                  <a:srgbClr val="000099"/>
                </a:solidFill>
              </a:rPr>
              <a:t>$echo $shell</a:t>
            </a:r>
          </a:p>
          <a:p>
            <a:r>
              <a:rPr lang="pt-BR" altLang="zh-CN">
                <a:solidFill>
                  <a:srgbClr val="000099"/>
                </a:solidFill>
              </a:rPr>
              <a:t>/usr/bin/sh</a:t>
            </a:r>
            <a:endParaRPr lang="zh-CN" altLang="pt-BR">
              <a:solidFill>
                <a:srgbClr val="000099"/>
              </a:solidFill>
            </a:endParaRPr>
          </a:p>
        </p:txBody>
      </p:sp>
      <p:sp>
        <p:nvSpPr>
          <p:cNvPr id="90118" name="Rectangle 6" descr="新闻纸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2190750"/>
            <a:ext cx="1943100" cy="533400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  <a:defRPr/>
            </a:pPr>
            <a:r>
              <a:rPr lang="zh-CN" altLang="en-US" smtClean="0">
                <a:latin typeface="Times New Roman" pitchFamily="18" charset="0"/>
              </a:rPr>
              <a:t>登录 </a:t>
            </a:r>
            <a:r>
              <a:rPr lang="en-US" altLang="zh-CN" smtClean="0">
                <a:latin typeface="Times New Roman" pitchFamily="18" charset="0"/>
              </a:rPr>
              <a:t>shell</a:t>
            </a: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5003800" y="3630613"/>
            <a:ext cx="3529013" cy="264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pt-BR"/>
              <a:t>用法：</a:t>
            </a:r>
            <a:r>
              <a:rPr lang="pt-BR" altLang="zh-CN">
                <a:solidFill>
                  <a:srgbClr val="000099"/>
                </a:solidFill>
              </a:rPr>
              <a:t>$ shellname</a:t>
            </a:r>
          </a:p>
          <a:p>
            <a:r>
              <a:rPr lang="zh-CN" altLang="pt-BR"/>
              <a:t>功能：</a:t>
            </a:r>
            <a:r>
              <a:rPr lang="zh-CN" altLang="pt-BR">
                <a:solidFill>
                  <a:srgbClr val="000099"/>
                </a:solidFill>
              </a:rPr>
              <a:t>变更</a:t>
            </a:r>
            <a:r>
              <a:rPr lang="pt-BR" altLang="zh-CN">
                <a:solidFill>
                  <a:srgbClr val="000099"/>
                </a:solidFill>
              </a:rPr>
              <a:t>shell</a:t>
            </a:r>
            <a:r>
              <a:rPr lang="zh-CN" altLang="pt-BR">
                <a:solidFill>
                  <a:srgbClr val="000099"/>
                </a:solidFill>
              </a:rPr>
              <a:t>类型</a:t>
            </a:r>
          </a:p>
          <a:p>
            <a:r>
              <a:rPr lang="zh-CN" altLang="pt-BR"/>
              <a:t>例：现</a:t>
            </a:r>
            <a:r>
              <a:rPr lang="pt-BR" altLang="zh-CN"/>
              <a:t>shell</a:t>
            </a:r>
            <a:r>
              <a:rPr lang="zh-CN" altLang="pt-BR"/>
              <a:t>为</a:t>
            </a:r>
            <a:r>
              <a:rPr lang="pt-BR" altLang="zh-CN"/>
              <a:t>sh</a:t>
            </a:r>
            <a:r>
              <a:rPr lang="zh-CN" altLang="pt-BR"/>
              <a:t>，</a:t>
            </a:r>
          </a:p>
          <a:p>
            <a:r>
              <a:rPr lang="pt-BR" altLang="zh-CN">
                <a:solidFill>
                  <a:srgbClr val="000099"/>
                </a:solidFill>
              </a:rPr>
              <a:t>$csh</a:t>
            </a:r>
          </a:p>
          <a:p>
            <a:r>
              <a:rPr lang="pt-BR" altLang="zh-CN">
                <a:solidFill>
                  <a:srgbClr val="000099"/>
                </a:solidFill>
              </a:rPr>
              <a:t>%             // </a:t>
            </a:r>
            <a:r>
              <a:rPr lang="zh-CN" altLang="pt-BR">
                <a:solidFill>
                  <a:srgbClr val="000099"/>
                </a:solidFill>
              </a:rPr>
              <a:t>进入</a:t>
            </a:r>
            <a:r>
              <a:rPr lang="pt-BR" altLang="zh-CN">
                <a:solidFill>
                  <a:srgbClr val="000099"/>
                </a:solidFill>
              </a:rPr>
              <a:t>csh</a:t>
            </a:r>
          </a:p>
          <a:p>
            <a:r>
              <a:rPr lang="pt-BR" altLang="zh-CN">
                <a:solidFill>
                  <a:srgbClr val="000099"/>
                </a:solidFill>
              </a:rPr>
              <a:t>%exit       // </a:t>
            </a:r>
            <a:r>
              <a:rPr lang="zh-CN" altLang="pt-BR">
                <a:solidFill>
                  <a:srgbClr val="000099"/>
                </a:solidFill>
              </a:rPr>
              <a:t>退出</a:t>
            </a:r>
            <a:r>
              <a:rPr lang="pt-BR" altLang="zh-CN">
                <a:solidFill>
                  <a:srgbClr val="000099"/>
                </a:solidFill>
              </a:rPr>
              <a:t>C shell</a:t>
            </a:r>
          </a:p>
          <a:p>
            <a:r>
              <a:rPr lang="pt-BR" altLang="zh-CN">
                <a:solidFill>
                  <a:srgbClr val="000099"/>
                </a:solidFill>
              </a:rPr>
              <a:t>$               // </a:t>
            </a:r>
            <a:r>
              <a:rPr lang="zh-CN" altLang="en-US">
                <a:solidFill>
                  <a:srgbClr val="000099"/>
                </a:solidFill>
              </a:rPr>
              <a:t>回到</a:t>
            </a:r>
            <a:r>
              <a:rPr lang="pt-BR" altLang="zh-CN">
                <a:solidFill>
                  <a:srgbClr val="000099"/>
                </a:solidFill>
              </a:rPr>
              <a:t>sh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90120" name="Rectangle 8" descr="新闻纸"/>
          <p:cNvSpPr>
            <a:spLocks noChangeArrowheads="1"/>
          </p:cNvSpPr>
          <p:nvPr/>
        </p:nvSpPr>
        <p:spPr bwMode="auto">
          <a:xfrm>
            <a:off x="5651500" y="2767013"/>
            <a:ext cx="19431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变更 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</a:p>
        </p:txBody>
      </p:sp>
      <p:sp>
        <p:nvSpPr>
          <p:cNvPr id="1434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54000"/>
            <a:ext cx="3178175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4.2 shell</a:t>
            </a:r>
            <a:r>
              <a:rPr lang="zh-CN" altLang="en-US" smtClean="0"/>
              <a:t>简介</a:t>
            </a:r>
          </a:p>
        </p:txBody>
      </p:sp>
      <p:sp>
        <p:nvSpPr>
          <p:cNvPr id="90126" name="Rectangle 14" descr="新闻纸"/>
          <p:cNvSpPr>
            <a:spLocks noChangeArrowheads="1"/>
          </p:cNvSpPr>
          <p:nvPr/>
        </p:nvSpPr>
        <p:spPr bwMode="auto">
          <a:xfrm>
            <a:off x="971550" y="1333500"/>
            <a:ext cx="3248025" cy="57626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4.2.3 shell</a:t>
            </a:r>
            <a:r>
              <a:rPr lang="zh-CN" altLang="en-US" sz="2800" dirty="0">
                <a:solidFill>
                  <a:schemeClr val="tx1"/>
                </a:solidFill>
              </a:rPr>
              <a:t>间转换 </a:t>
            </a:r>
          </a:p>
        </p:txBody>
      </p:sp>
      <p:sp>
        <p:nvSpPr>
          <p:cNvPr id="14344" name="AutoShape 4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93175" y="6642100"/>
            <a:ext cx="250825" cy="215900"/>
          </a:xfrm>
          <a:prstGeom prst="actionButtonBeginning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60350"/>
            <a:ext cx="4043362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smtClean="0"/>
              <a:t>4.3 shell</a:t>
            </a:r>
            <a:r>
              <a:rPr lang="zh-CN" altLang="en-US" sz="3600" smtClean="0"/>
              <a:t>命令</a:t>
            </a:r>
          </a:p>
        </p:txBody>
      </p:sp>
      <p:sp>
        <p:nvSpPr>
          <p:cNvPr id="102403" name="Rectangle 3" descr="新闻纸"/>
          <p:cNvSpPr>
            <a:spLocks noChangeArrowheads="1"/>
          </p:cNvSpPr>
          <p:nvPr/>
        </p:nvSpPr>
        <p:spPr bwMode="auto">
          <a:xfrm>
            <a:off x="1116013" y="2205038"/>
            <a:ext cx="7704137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pwd </a:t>
            </a:r>
            <a:r>
              <a:rPr lang="nb-NO" altLang="zh-CN" dirty="0">
                <a:solidFill>
                  <a:schemeClr val="tx1"/>
                </a:solidFill>
                <a:latin typeface="宋体" pitchFamily="2" charset="-122"/>
              </a:rPr>
              <a:t>      //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显示当前工作目录的绝对路径名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Logname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  //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显示用户注册名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env </a:t>
            </a:r>
            <a:r>
              <a:rPr lang="nb-NO" altLang="zh-CN" dirty="0">
                <a:solidFill>
                  <a:schemeClr val="tx1"/>
                </a:solidFill>
                <a:latin typeface="宋体" pitchFamily="2" charset="-122"/>
              </a:rPr>
              <a:t>      //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显示或设置当前环境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echo string</a:t>
            </a:r>
            <a:r>
              <a:rPr lang="nb-NO" altLang="zh-CN" dirty="0">
                <a:solidFill>
                  <a:schemeClr val="tx1"/>
                </a:solidFill>
                <a:latin typeface="宋体" pitchFamily="2" charset="-122"/>
              </a:rPr>
              <a:t>  //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显示命令行中的全部参数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file [file-list]</a:t>
            </a: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  //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对每个参数确定文件类型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more [</a:t>
            </a: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option</a:t>
            </a:r>
            <a:r>
              <a:rPr lang="pt-BR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] [filename]</a:t>
            </a:r>
            <a:r>
              <a:rPr lang="pt-BR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//</a:t>
            </a:r>
            <a:r>
              <a:rPr lang="pt-BR" altLang="zh-CN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nb-NO" dirty="0">
                <a:solidFill>
                  <a:schemeClr val="tx1"/>
                </a:solidFill>
                <a:latin typeface="宋体" pitchFamily="2" charset="-122"/>
              </a:rPr>
              <a:t>按照参数模式显示文件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pr [option] filename</a:t>
            </a: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  //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在标准输出上输出文件</a:t>
            </a:r>
            <a:r>
              <a:rPr lang="zh-CN" altLang="nb-NO" dirty="0">
                <a:solidFill>
                  <a:schemeClr val="tx1"/>
                </a:solidFill>
                <a:latin typeface="宋体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02406" name="Rectangle 6" descr="新闻纸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68413"/>
            <a:ext cx="2952750" cy="576262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4.3.1 </a:t>
            </a:r>
            <a:r>
              <a:rPr lang="zh-CN" altLang="en-US" sz="2800" dirty="0" smtClean="0">
                <a:latin typeface="Times New Roman" pitchFamily="18" charset="0"/>
              </a:rPr>
              <a:t>常用命令 </a:t>
            </a:r>
            <a:endParaRPr lang="zh-CN" altLang="en-US" sz="2800" dirty="0" smtClean="0">
              <a:latin typeface="Times New Roman" pitchFamily="18" charset="0"/>
            </a:endParaRPr>
          </a:p>
        </p:txBody>
      </p:sp>
      <p:sp>
        <p:nvSpPr>
          <p:cNvPr id="102412" name="AutoShape 12"/>
          <p:cNvSpPr>
            <a:spLocks noChangeArrowheads="1"/>
          </p:cNvSpPr>
          <p:nvPr/>
        </p:nvSpPr>
        <p:spPr bwMode="auto">
          <a:xfrm>
            <a:off x="2555875" y="2133600"/>
            <a:ext cx="5543550" cy="1296988"/>
          </a:xfrm>
          <a:prstGeom prst="wedgeRoundRectCallout">
            <a:avLst>
              <a:gd name="adj1" fmla="val -42181"/>
              <a:gd name="adj2" fmla="val 791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/>
          <a:p>
            <a:r>
              <a:rPr lang="zh-CN" altLang="en-US">
                <a:solidFill>
                  <a:srgbClr val="000099"/>
                </a:solidFill>
              </a:rPr>
              <a:t>常用： </a:t>
            </a:r>
            <a:r>
              <a:rPr lang="zh-CN" altLang="en-US">
                <a:solidFill>
                  <a:srgbClr val="CC0000"/>
                </a:solidFill>
                <a:latin typeface="宋体" pitchFamily="2" charset="-122"/>
              </a:rPr>
              <a:t>“</a:t>
            </a:r>
            <a:r>
              <a:rPr lang="en-US" altLang="zh-CN">
                <a:solidFill>
                  <a:srgbClr val="CC0000"/>
                </a:solidFill>
              </a:rPr>
              <a:t>\c:</a:t>
            </a:r>
            <a:r>
              <a:rPr lang="en-US" altLang="zh-CN">
                <a:solidFill>
                  <a:srgbClr val="CC0000"/>
                </a:solidFill>
                <a:latin typeface="宋体" pitchFamily="2" charset="-122"/>
              </a:rPr>
              <a:t>”</a:t>
            </a:r>
            <a:r>
              <a:rPr lang="en-US" altLang="zh-CN">
                <a:solidFill>
                  <a:srgbClr val="CC0000"/>
                </a:solidFill>
              </a:rPr>
              <a:t> //</a:t>
            </a:r>
            <a:r>
              <a:rPr lang="zh-CN" altLang="en-US">
                <a:solidFill>
                  <a:srgbClr val="CC0000"/>
                </a:solidFill>
              </a:rPr>
              <a:t>不换行</a:t>
            </a:r>
          </a:p>
          <a:p>
            <a:r>
              <a:rPr lang="zh-CN" altLang="en-US">
                <a:solidFill>
                  <a:srgbClr val="000099"/>
                </a:solidFill>
              </a:rPr>
              <a:t>如：</a:t>
            </a:r>
            <a:r>
              <a:rPr lang="en-US" altLang="zh-CN">
                <a:solidFill>
                  <a:srgbClr val="000099"/>
                </a:solidFill>
              </a:rPr>
              <a:t>echo </a:t>
            </a:r>
            <a:r>
              <a:rPr lang="en-US" altLang="zh-CN">
                <a:solidFill>
                  <a:srgbClr val="000099"/>
                </a:solidFill>
                <a:latin typeface="宋体" pitchFamily="2" charset="-122"/>
              </a:rPr>
              <a:t>“</a:t>
            </a:r>
            <a:r>
              <a:rPr lang="en-US" altLang="zh-CN">
                <a:solidFill>
                  <a:srgbClr val="000099"/>
                </a:solidFill>
              </a:rPr>
              <a:t>input number:\c</a:t>
            </a:r>
            <a:r>
              <a:rPr lang="en-US" altLang="zh-CN">
                <a:solidFill>
                  <a:srgbClr val="000099"/>
                </a:solidFill>
                <a:latin typeface="宋体" pitchFamily="2" charset="-122"/>
              </a:rPr>
              <a:t>”</a:t>
            </a:r>
            <a:endParaRPr lang="en-US" altLang="zh-CN">
              <a:solidFill>
                <a:srgbClr val="000099"/>
              </a:solidFill>
            </a:endParaRPr>
          </a:p>
          <a:p>
            <a:r>
              <a:rPr lang="en-US" altLang="zh-CN">
                <a:solidFill>
                  <a:srgbClr val="000099"/>
                </a:solidFill>
              </a:rPr>
              <a:t>Linux</a:t>
            </a:r>
            <a:r>
              <a:rPr lang="zh-CN" altLang="en-US">
                <a:solidFill>
                  <a:srgbClr val="000099"/>
                </a:solidFill>
              </a:rPr>
              <a:t>中：</a:t>
            </a:r>
            <a:r>
              <a:rPr lang="en-US" altLang="zh-CN">
                <a:solidFill>
                  <a:srgbClr val="000099"/>
                </a:solidFill>
              </a:rPr>
              <a:t>echo </a:t>
            </a:r>
            <a:r>
              <a:rPr lang="en-US" altLang="zh-CN">
                <a:solidFill>
                  <a:srgbClr val="000099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rgbClr val="000099"/>
                </a:solidFill>
              </a:rPr>
              <a:t>n </a:t>
            </a:r>
            <a:r>
              <a:rPr lang="en-US" altLang="zh-CN">
                <a:solidFill>
                  <a:srgbClr val="000099"/>
                </a:solidFill>
                <a:latin typeface="宋体" pitchFamily="2" charset="-122"/>
              </a:rPr>
              <a:t>“</a:t>
            </a:r>
            <a:r>
              <a:rPr lang="en-US" altLang="zh-CN">
                <a:solidFill>
                  <a:srgbClr val="000099"/>
                </a:solidFill>
              </a:rPr>
              <a:t>input number</a:t>
            </a:r>
            <a:r>
              <a:rPr lang="en-US" altLang="zh-CN">
                <a:solidFill>
                  <a:srgbClr val="000099"/>
                </a:solidFill>
                <a:latin typeface="宋体" pitchFamily="2" charset="-122"/>
              </a:rPr>
              <a:t>”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059113" y="2492375"/>
            <a:ext cx="5545137" cy="1728788"/>
          </a:xfrm>
          <a:prstGeom prst="wedgeRoundRectCallout">
            <a:avLst>
              <a:gd name="adj1" fmla="val -48856"/>
              <a:gd name="adj2" fmla="val 764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/>
          <a:p>
            <a:r>
              <a:rPr lang="en-US" altLang="zh-CN">
                <a:solidFill>
                  <a:srgbClr val="CC0000"/>
                </a:solidFill>
              </a:rPr>
              <a:t>+/string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r>
              <a:rPr lang="zh-CN" altLang="en-US">
                <a:solidFill>
                  <a:srgbClr val="000099"/>
                </a:solidFill>
              </a:rPr>
              <a:t>从第一个</a:t>
            </a:r>
            <a:r>
              <a:rPr lang="en-US" altLang="zh-CN">
                <a:solidFill>
                  <a:srgbClr val="000099"/>
                </a:solidFill>
              </a:rPr>
              <a:t>string</a:t>
            </a:r>
            <a:r>
              <a:rPr lang="zh-CN" altLang="en-US">
                <a:solidFill>
                  <a:srgbClr val="000099"/>
                </a:solidFill>
              </a:rPr>
              <a:t>开始显示</a:t>
            </a:r>
          </a:p>
          <a:p>
            <a:r>
              <a:rPr lang="en-US" altLang="zh-CN">
                <a:solidFill>
                  <a:srgbClr val="CC0000"/>
                </a:solidFill>
              </a:rPr>
              <a:t>-pnum</a:t>
            </a:r>
            <a:r>
              <a:rPr lang="en-US" altLang="zh-CN">
                <a:solidFill>
                  <a:srgbClr val="000099"/>
                </a:solidFill>
              </a:rPr>
              <a:t>   </a:t>
            </a:r>
            <a:r>
              <a:rPr lang="zh-CN" altLang="en-US">
                <a:solidFill>
                  <a:srgbClr val="000099"/>
                </a:solidFill>
              </a:rPr>
              <a:t>从</a:t>
            </a:r>
            <a:r>
              <a:rPr lang="en-US" altLang="zh-CN">
                <a:solidFill>
                  <a:srgbClr val="000099"/>
                </a:solidFill>
              </a:rPr>
              <a:t>num</a:t>
            </a:r>
            <a:r>
              <a:rPr lang="zh-CN" altLang="en-US">
                <a:solidFill>
                  <a:srgbClr val="000099"/>
                </a:solidFill>
              </a:rPr>
              <a:t>行开始显示</a:t>
            </a:r>
          </a:p>
          <a:p>
            <a:r>
              <a:rPr lang="en-US" altLang="zh-CN">
                <a:solidFill>
                  <a:srgbClr val="CC0000"/>
                </a:solidFill>
              </a:rPr>
              <a:t>-c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r>
              <a:rPr lang="zh-CN" altLang="en-US">
                <a:solidFill>
                  <a:srgbClr val="000099"/>
                </a:solidFill>
              </a:rPr>
              <a:t>在文件显示前先清屏</a:t>
            </a:r>
          </a:p>
          <a:p>
            <a:r>
              <a:rPr lang="en-US" altLang="zh-CN">
                <a:solidFill>
                  <a:srgbClr val="CC0000"/>
                </a:solidFill>
              </a:rPr>
              <a:t>-i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r>
              <a:rPr lang="zh-CN" altLang="en-US">
                <a:solidFill>
                  <a:srgbClr val="000099"/>
                </a:solidFill>
              </a:rPr>
              <a:t>进行模式匹配时，不区分大小写</a:t>
            </a:r>
          </a:p>
        </p:txBody>
      </p:sp>
      <p:sp>
        <p:nvSpPr>
          <p:cNvPr id="102414" name="AutoShape 14"/>
          <p:cNvSpPr>
            <a:spLocks noChangeArrowheads="1"/>
          </p:cNvSpPr>
          <p:nvPr/>
        </p:nvSpPr>
        <p:spPr bwMode="auto">
          <a:xfrm>
            <a:off x="2195513" y="1989138"/>
            <a:ext cx="6659562" cy="2160587"/>
          </a:xfrm>
          <a:prstGeom prst="wedgeRoundRectCallout">
            <a:avLst>
              <a:gd name="adj1" fmla="val -40894"/>
              <a:gd name="adj2" fmla="val 9276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/>
          <a:p>
            <a:r>
              <a:rPr lang="en-US" altLang="zh-CN">
                <a:solidFill>
                  <a:srgbClr val="CC0000"/>
                </a:solidFill>
              </a:rPr>
              <a:t>-d 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r>
              <a:rPr lang="zh-CN" altLang="en-US">
                <a:solidFill>
                  <a:srgbClr val="000099"/>
                </a:solidFill>
              </a:rPr>
              <a:t>显示一行后空一行，再显示一行。</a:t>
            </a:r>
          </a:p>
          <a:p>
            <a:r>
              <a:rPr lang="en-US" altLang="zh-CN">
                <a:solidFill>
                  <a:srgbClr val="CC0000"/>
                </a:solidFill>
              </a:rPr>
              <a:t>-c</a:t>
            </a:r>
            <a:r>
              <a:rPr lang="en-US" altLang="zh-CN">
                <a:solidFill>
                  <a:srgbClr val="000099"/>
                </a:solidFill>
              </a:rPr>
              <a:t>    </a:t>
            </a:r>
            <a:r>
              <a:rPr lang="zh-CN" altLang="en-US">
                <a:solidFill>
                  <a:srgbClr val="000099"/>
                </a:solidFill>
              </a:rPr>
              <a:t>自定义的制表符</a:t>
            </a:r>
          </a:p>
          <a:p>
            <a:r>
              <a:rPr lang="en-US" altLang="zh-CN">
                <a:solidFill>
                  <a:srgbClr val="CC0000"/>
                </a:solidFill>
              </a:rPr>
              <a:t>-k</a:t>
            </a:r>
            <a:r>
              <a:rPr lang="en-US" altLang="zh-CN">
                <a:solidFill>
                  <a:srgbClr val="000099"/>
                </a:solidFill>
              </a:rPr>
              <a:t>    </a:t>
            </a:r>
            <a:r>
              <a:rPr lang="zh-CN" altLang="en-US">
                <a:solidFill>
                  <a:srgbClr val="000099"/>
                </a:solidFill>
              </a:rPr>
              <a:t>数字。</a:t>
            </a:r>
          </a:p>
          <a:p>
            <a:r>
              <a:rPr lang="en-US" altLang="zh-CN">
                <a:solidFill>
                  <a:srgbClr val="CC0000"/>
                </a:solidFill>
              </a:rPr>
              <a:t>-eck</a:t>
            </a:r>
            <a:r>
              <a:rPr lang="zh-CN" altLang="en-US">
                <a:solidFill>
                  <a:srgbClr val="000099"/>
                </a:solidFill>
              </a:rPr>
              <a:t>将文件中的制表符</a:t>
            </a:r>
            <a:r>
              <a:rPr lang="en-US" altLang="zh-CN">
                <a:solidFill>
                  <a:srgbClr val="000099"/>
                </a:solidFill>
              </a:rPr>
              <a:t>c</a:t>
            </a:r>
            <a:r>
              <a:rPr lang="zh-CN" altLang="en-US">
                <a:solidFill>
                  <a:srgbClr val="000099"/>
                </a:solidFill>
              </a:rPr>
              <a:t>，转换为</a:t>
            </a:r>
            <a:r>
              <a:rPr lang="en-US" altLang="zh-CN">
                <a:solidFill>
                  <a:srgbClr val="000099"/>
                </a:solidFill>
              </a:rPr>
              <a:t>k</a:t>
            </a:r>
            <a:r>
              <a:rPr lang="zh-CN" altLang="en-US">
                <a:solidFill>
                  <a:srgbClr val="000099"/>
                </a:solidFill>
              </a:rPr>
              <a:t>个空格显示</a:t>
            </a:r>
          </a:p>
          <a:p>
            <a:r>
              <a:rPr lang="en-US" altLang="zh-CN">
                <a:solidFill>
                  <a:srgbClr val="CC0000"/>
                </a:solidFill>
              </a:rPr>
              <a:t>-ick </a:t>
            </a:r>
            <a:r>
              <a:rPr lang="zh-CN" altLang="en-US">
                <a:solidFill>
                  <a:srgbClr val="000099"/>
                </a:solidFill>
              </a:rPr>
              <a:t>将文件中的</a:t>
            </a:r>
            <a:r>
              <a:rPr lang="en-US" altLang="zh-CN">
                <a:solidFill>
                  <a:srgbClr val="000099"/>
                </a:solidFill>
              </a:rPr>
              <a:t>k</a:t>
            </a:r>
            <a:r>
              <a:rPr lang="zh-CN" altLang="en-US">
                <a:solidFill>
                  <a:srgbClr val="000099"/>
                </a:solidFill>
              </a:rPr>
              <a:t>个空格转换为自定义制表符</a:t>
            </a:r>
            <a:r>
              <a:rPr lang="en-US" altLang="zh-CN">
                <a:solidFill>
                  <a:srgbClr val="000099"/>
                </a:solidFill>
              </a:rPr>
              <a:t>c  </a:t>
            </a:r>
          </a:p>
        </p:txBody>
      </p:sp>
      <p:sp>
        <p:nvSpPr>
          <p:cNvPr id="15368" name="AutoShape 1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32813" y="4508500"/>
            <a:ext cx="287337" cy="287338"/>
          </a:xfrm>
          <a:prstGeom prst="notched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1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4941888"/>
            <a:ext cx="287337" cy="287337"/>
          </a:xfrm>
          <a:prstGeom prst="notched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2" grpId="0" animBg="1"/>
      <p:bldP spid="102413" grpId="0" animBg="1"/>
      <p:bldP spid="1024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4"/>
          <p:cNvGrpSpPr>
            <a:grpSpLocks noChangeAspect="1"/>
          </p:cNvGrpSpPr>
          <p:nvPr/>
        </p:nvGrpSpPr>
        <p:grpSpPr bwMode="auto">
          <a:xfrm>
            <a:off x="6254750" y="188913"/>
            <a:ext cx="2889250" cy="3240087"/>
            <a:chOff x="7920" y="11580"/>
            <a:chExt cx="3060" cy="3432"/>
          </a:xfrm>
        </p:grpSpPr>
        <p:sp>
          <p:nvSpPr>
            <p:cNvPr id="16396" name="AutoShape 5"/>
            <p:cNvSpPr>
              <a:spLocks noChangeAspect="1" noChangeArrowheads="1"/>
            </p:cNvSpPr>
            <p:nvPr/>
          </p:nvSpPr>
          <p:spPr bwMode="auto">
            <a:xfrm>
              <a:off x="7920" y="11580"/>
              <a:ext cx="3060" cy="3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Text Box 6"/>
            <p:cNvSpPr txBox="1">
              <a:spLocks noChangeArrowheads="1"/>
            </p:cNvSpPr>
            <p:nvPr/>
          </p:nvSpPr>
          <p:spPr bwMode="auto">
            <a:xfrm>
              <a:off x="8460" y="11736"/>
              <a:ext cx="1800" cy="26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rgbClr val="000099"/>
                  </a:solidFill>
                </a:rPr>
                <a:t>f1:</a:t>
              </a:r>
            </a:p>
            <a:p>
              <a:pPr algn="just"/>
              <a:r>
                <a:rPr lang="en-US" altLang="zh-CN" sz="1800">
                  <a:solidFill>
                    <a:srgbClr val="000099"/>
                  </a:solidFill>
                </a:rPr>
                <a:t>1    aa</a:t>
              </a:r>
            </a:p>
            <a:p>
              <a:pPr algn="just"/>
              <a:r>
                <a:rPr lang="en-US" altLang="zh-CN" sz="1800">
                  <a:solidFill>
                    <a:srgbClr val="000099"/>
                  </a:solidFill>
                </a:rPr>
                <a:t>2    bbb</a:t>
              </a:r>
            </a:p>
            <a:p>
              <a:pPr algn="just"/>
              <a:r>
                <a:rPr lang="en-US" altLang="zh-CN" sz="1800">
                  <a:solidFill>
                    <a:srgbClr val="000099"/>
                  </a:solidFill>
                </a:rPr>
                <a:t>3    cccc</a:t>
              </a:r>
            </a:p>
            <a:p>
              <a:pPr algn="just"/>
              <a:r>
                <a:rPr lang="en-US" altLang="zh-CN" sz="1800">
                  <a:solidFill>
                    <a:srgbClr val="000099"/>
                  </a:solidFill>
                </a:rPr>
                <a:t>4    ddddd</a:t>
              </a:r>
            </a:p>
            <a:p>
              <a:pPr algn="just"/>
              <a:r>
                <a:rPr lang="en-US" altLang="zh-CN" sz="1800">
                  <a:solidFill>
                    <a:srgbClr val="000099"/>
                  </a:solidFill>
                </a:rPr>
                <a:t>5    eeeeee</a:t>
              </a:r>
            </a:p>
            <a:p>
              <a:pPr algn="just"/>
              <a:r>
                <a:rPr lang="en-US" altLang="zh-CN" sz="1800">
                  <a:solidFill>
                    <a:srgbClr val="000099"/>
                  </a:solidFill>
                </a:rPr>
                <a:t>6    fffffff</a:t>
              </a:r>
            </a:p>
            <a:p>
              <a:pPr algn="just"/>
              <a:r>
                <a:rPr lang="en-US" altLang="zh-CN" sz="1800">
                  <a:solidFill>
                    <a:srgbClr val="000099"/>
                  </a:solidFill>
                </a:rPr>
                <a:t>7    gggggggg</a:t>
              </a:r>
            </a:p>
          </p:txBody>
        </p:sp>
        <p:sp>
          <p:nvSpPr>
            <p:cNvPr id="16398" name="Text Box 7"/>
            <p:cNvSpPr txBox="1">
              <a:spLocks noChangeArrowheads="1"/>
            </p:cNvSpPr>
            <p:nvPr/>
          </p:nvSpPr>
          <p:spPr bwMode="auto">
            <a:xfrm>
              <a:off x="8280" y="14433"/>
              <a:ext cx="216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800">
                  <a:solidFill>
                    <a:srgbClr val="000099"/>
                  </a:solidFill>
                </a:rPr>
                <a:t>文件</a:t>
              </a:r>
              <a:r>
                <a:rPr lang="en-US" altLang="zh-CN" sz="1800">
                  <a:solidFill>
                    <a:srgbClr val="000099"/>
                  </a:solidFill>
                </a:rPr>
                <a:t>f1</a:t>
              </a:r>
              <a:r>
                <a:rPr lang="zh-CN" altLang="en-US" sz="1800">
                  <a:solidFill>
                    <a:srgbClr val="000099"/>
                  </a:solidFill>
                </a:rPr>
                <a:t>的内容</a:t>
              </a:r>
            </a:p>
          </p:txBody>
        </p:sp>
      </p:grp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1116013" y="404813"/>
            <a:ext cx="4752975" cy="191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$ more +/ee f1</a:t>
            </a:r>
          </a:p>
          <a:p>
            <a:r>
              <a:rPr lang="en-US" altLang="zh-CN">
                <a:solidFill>
                  <a:schemeClr val="tx1"/>
                </a:solidFill>
              </a:rPr>
              <a:t>eeeeee       </a:t>
            </a:r>
          </a:p>
          <a:p>
            <a:r>
              <a:rPr lang="en-US" altLang="zh-CN">
                <a:solidFill>
                  <a:schemeClr val="tx1"/>
                </a:solidFill>
              </a:rPr>
              <a:t>fffffff</a:t>
            </a:r>
          </a:p>
          <a:p>
            <a:r>
              <a:rPr lang="en-US" altLang="zh-CN">
                <a:solidFill>
                  <a:schemeClr val="tx1"/>
                </a:solidFill>
              </a:rPr>
              <a:t>gggggggg</a:t>
            </a:r>
          </a:p>
          <a:p>
            <a:r>
              <a:rPr lang="en-US" altLang="zh-CN">
                <a:solidFill>
                  <a:schemeClr val="tx1"/>
                </a:solidFill>
              </a:rPr>
              <a:t>$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924300" y="333375"/>
            <a:ext cx="2519363" cy="790575"/>
            <a:chOff x="2472" y="210"/>
            <a:chExt cx="1587" cy="498"/>
          </a:xfrm>
        </p:grpSpPr>
        <p:sp>
          <p:nvSpPr>
            <p:cNvPr id="16394" name="AutoShape 9"/>
            <p:cNvSpPr>
              <a:spLocks noChangeArrowheads="1"/>
            </p:cNvSpPr>
            <p:nvPr/>
          </p:nvSpPr>
          <p:spPr bwMode="auto">
            <a:xfrm>
              <a:off x="2472" y="210"/>
              <a:ext cx="1542" cy="498"/>
            </a:xfrm>
            <a:prstGeom prst="wedgeRoundRectCallout">
              <a:avLst>
                <a:gd name="adj1" fmla="val -114657"/>
                <a:gd name="adj2" fmla="val 39759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16395" name="AutoShape 10"/>
            <p:cNvSpPr>
              <a:spLocks noChangeArrowheads="1"/>
            </p:cNvSpPr>
            <p:nvPr/>
          </p:nvSpPr>
          <p:spPr bwMode="auto">
            <a:xfrm>
              <a:off x="2472" y="210"/>
              <a:ext cx="1587" cy="498"/>
            </a:xfrm>
            <a:prstGeom prst="wedgeRoundRectCallout">
              <a:avLst>
                <a:gd name="adj1" fmla="val 62287"/>
                <a:gd name="adj2" fmla="val 147389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执行结果显示内容从文件</a:t>
              </a:r>
              <a:r>
                <a:rPr lang="en-US" altLang="zh-CN" sz="1800">
                  <a:solidFill>
                    <a:schemeClr val="tx1"/>
                  </a:solidFill>
                </a:rPr>
                <a:t>f1</a:t>
              </a:r>
              <a:r>
                <a:rPr lang="zh-CN" altLang="en-US" sz="1800">
                  <a:solidFill>
                    <a:schemeClr val="tx1"/>
                  </a:solidFill>
                </a:rPr>
                <a:t>的第</a:t>
              </a:r>
              <a:r>
                <a:rPr lang="en-US" altLang="zh-CN" sz="1800">
                  <a:solidFill>
                    <a:schemeClr val="tx1"/>
                  </a:solidFill>
                </a:rPr>
                <a:t>5</a:t>
              </a:r>
              <a:r>
                <a:rPr lang="zh-CN" altLang="en-US" sz="1800">
                  <a:solidFill>
                    <a:schemeClr val="tx1"/>
                  </a:solidFill>
                </a:rPr>
                <a:t>行开始 </a:t>
              </a:r>
            </a:p>
          </p:txBody>
        </p:sp>
      </p:grp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1042988" y="2636838"/>
            <a:ext cx="4824412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执行下列形式的命令会有同样的结果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$ more </a:t>
            </a:r>
            <a:r>
              <a:rPr lang="en-US" altLang="zh-CN" sz="2000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 sz="2000">
                <a:solidFill>
                  <a:schemeClr val="tx1"/>
                </a:solidFill>
              </a:rPr>
              <a:t>p 5 f1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$ more </a:t>
            </a:r>
            <a:r>
              <a:rPr lang="en-US" altLang="zh-CN" sz="2000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 sz="2000">
                <a:solidFill>
                  <a:schemeClr val="tx1"/>
                </a:solidFill>
              </a:rPr>
              <a:t>p /ee f1 </a:t>
            </a: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1116013" y="4365625"/>
            <a:ext cx="4824412" cy="519113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</a:rPr>
              <a:t>$ more -p /bar f1 f2 f3 </a:t>
            </a:r>
          </a:p>
        </p:txBody>
      </p:sp>
      <p:sp>
        <p:nvSpPr>
          <p:cNvPr id="155664" name="WordArt 16"/>
          <p:cNvSpPr>
            <a:spLocks noChangeArrowheads="1" noChangeShapeType="1" noTextEdit="1"/>
          </p:cNvSpPr>
          <p:nvPr/>
        </p:nvSpPr>
        <p:spPr bwMode="auto">
          <a:xfrm>
            <a:off x="6443663" y="3860800"/>
            <a:ext cx="792162" cy="20161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16392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20150" y="6559550"/>
            <a:ext cx="323850" cy="26035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66" name="Text Box 18"/>
          <p:cNvSpPr txBox="1">
            <a:spLocks noChangeArrowheads="1"/>
          </p:cNvSpPr>
          <p:nvPr/>
        </p:nvSpPr>
        <p:spPr bwMode="auto">
          <a:xfrm>
            <a:off x="1042988" y="5661025"/>
            <a:ext cx="6480175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</a:rPr>
              <a:t>与</a:t>
            </a:r>
            <a:r>
              <a:rPr lang="en-US" altLang="zh-CN">
                <a:solidFill>
                  <a:srgbClr val="000099"/>
                </a:solidFill>
              </a:rPr>
              <a:t>more</a:t>
            </a:r>
            <a:r>
              <a:rPr lang="zh-CN" altLang="en-US">
                <a:solidFill>
                  <a:srgbClr val="000099"/>
                </a:solidFill>
              </a:rPr>
              <a:t>功能类似的命令：</a:t>
            </a:r>
            <a:r>
              <a:rPr lang="en-US" altLang="zh-CN">
                <a:solidFill>
                  <a:srgbClr val="000099"/>
                </a:solidFill>
              </a:rPr>
              <a:t>less</a:t>
            </a:r>
            <a:r>
              <a:rPr lang="zh-CN" altLang="en-US">
                <a:solidFill>
                  <a:srgbClr val="000099"/>
                </a:solidFill>
              </a:rPr>
              <a:t>、</a:t>
            </a:r>
            <a:r>
              <a:rPr lang="en-US" altLang="zh-CN">
                <a:solidFill>
                  <a:srgbClr val="000099"/>
                </a:solidFill>
              </a:rPr>
              <a:t>head/tail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6" grpId="0" animBg="1"/>
      <p:bldP spid="155662" grpId="0" animBg="1"/>
      <p:bldP spid="155663" grpId="0" animBg="1"/>
      <p:bldP spid="155664" grpId="0" animBg="1"/>
      <p:bldP spid="1556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539750" y="2349500"/>
            <a:ext cx="83169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42900"/>
            <a:r>
              <a:rPr lang="zh-CN" altLang="en-US" sz="2800" b="0">
                <a:solidFill>
                  <a:schemeClr val="tx1"/>
                </a:solidFill>
              </a:rPr>
              <a:t>例</a:t>
            </a:r>
            <a:r>
              <a:rPr lang="zh-CN" altLang="pt-BR" sz="2800" b="0">
                <a:solidFill>
                  <a:schemeClr val="tx1"/>
                </a:solidFill>
              </a:rPr>
              <a:t>：文件</a:t>
            </a:r>
            <a:r>
              <a:rPr lang="pt-BR" altLang="zh-CN" sz="2800" b="0">
                <a:solidFill>
                  <a:schemeClr val="tx1"/>
                </a:solidFill>
              </a:rPr>
              <a:t>f3</a:t>
            </a:r>
            <a:r>
              <a:rPr lang="zh-CN" altLang="pt-BR" sz="2800" b="0">
                <a:solidFill>
                  <a:schemeClr val="tx1"/>
                </a:solidFill>
              </a:rPr>
              <a:t>键入内容</a:t>
            </a:r>
            <a:r>
              <a:rPr lang="pt-BR" altLang="zh-CN" sz="2800" b="0">
                <a:solidFill>
                  <a:schemeClr val="tx1"/>
                </a:solidFill>
              </a:rPr>
              <a:t>a&lt;Tab&gt;b</a:t>
            </a:r>
            <a:r>
              <a:rPr lang="pt-BR" altLang="zh-CN" sz="2800" b="0">
                <a:solidFill>
                  <a:schemeClr val="tx1"/>
                </a:solidFill>
                <a:sym typeface="Symbol" pitchFamily="18" charset="2"/>
              </a:rPr>
              <a:t></a:t>
            </a:r>
            <a:r>
              <a:rPr lang="pt-BR" altLang="zh-CN" sz="2800" b="0">
                <a:solidFill>
                  <a:schemeClr val="tx1"/>
                </a:solidFill>
              </a:rPr>
              <a:t>c</a:t>
            </a:r>
            <a:r>
              <a:rPr lang="zh-CN" altLang="pt-BR" sz="2800" b="0">
                <a:solidFill>
                  <a:schemeClr val="tx1"/>
                </a:solidFill>
                <a:sym typeface="Symbol" pitchFamily="18" charset="2"/>
              </a:rPr>
              <a:t>，存储内容显示为</a:t>
            </a:r>
            <a:r>
              <a:rPr lang="pt-BR" altLang="zh-CN" sz="2800" b="0">
                <a:solidFill>
                  <a:schemeClr val="tx1"/>
                </a:solidFill>
                <a:sym typeface="Symbol" pitchFamily="18" charset="2"/>
              </a:rPr>
              <a:t>a</a:t>
            </a:r>
            <a:r>
              <a:rPr lang="pt-BR" altLang="zh-CN" sz="2800" b="0">
                <a:solidFill>
                  <a:schemeClr val="tx1"/>
                </a:solidFill>
              </a:rPr>
              <a:t>b</a:t>
            </a:r>
            <a:r>
              <a:rPr lang="pt-BR" altLang="zh-CN" sz="2800" b="0">
                <a:solidFill>
                  <a:schemeClr val="tx1"/>
                </a:solidFill>
                <a:sym typeface="Symbol" pitchFamily="18" charset="2"/>
              </a:rPr>
              <a:t></a:t>
            </a:r>
            <a:r>
              <a:rPr lang="pt-BR" altLang="zh-CN" sz="2800" b="0">
                <a:solidFill>
                  <a:schemeClr val="tx1"/>
                </a:solidFill>
              </a:rPr>
              <a:t>c</a:t>
            </a:r>
            <a:r>
              <a:rPr lang="zh-CN" altLang="pt-BR" sz="2800" b="0">
                <a:solidFill>
                  <a:schemeClr val="tx1"/>
                </a:solidFill>
                <a:sym typeface="Symbol" pitchFamily="18" charset="2"/>
              </a:rPr>
              <a:t>，字符</a:t>
            </a:r>
            <a:r>
              <a:rPr lang="pt-BR" altLang="zh-CN" sz="2800" b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zh-CN" altLang="pt-BR" sz="2800" b="0">
                <a:solidFill>
                  <a:schemeClr val="tx1"/>
                </a:solidFill>
                <a:sym typeface="Symbol" pitchFamily="18" charset="2"/>
              </a:rPr>
              <a:t>和</a:t>
            </a:r>
            <a:r>
              <a:rPr lang="pt-BR" altLang="zh-CN" sz="2800" b="0">
                <a:solidFill>
                  <a:schemeClr val="tx1"/>
                </a:solidFill>
                <a:sym typeface="Symbol" pitchFamily="18" charset="2"/>
              </a:rPr>
              <a:t>b</a:t>
            </a:r>
            <a:r>
              <a:rPr lang="zh-CN" altLang="pt-BR" sz="2800" b="0">
                <a:solidFill>
                  <a:schemeClr val="tx1"/>
                </a:solidFill>
                <a:sym typeface="Symbol" pitchFamily="18" charset="2"/>
              </a:rPr>
              <a:t>之间有</a:t>
            </a:r>
            <a:r>
              <a:rPr lang="pt-BR" altLang="zh-CN" sz="2800" b="0">
                <a:solidFill>
                  <a:schemeClr val="tx1"/>
                </a:solidFill>
                <a:sym typeface="Symbol" pitchFamily="18" charset="2"/>
              </a:rPr>
              <a:t>7</a:t>
            </a:r>
            <a:r>
              <a:rPr lang="zh-CN" altLang="pt-BR" sz="2800" b="0">
                <a:solidFill>
                  <a:schemeClr val="tx1"/>
                </a:solidFill>
                <a:sym typeface="Symbol" pitchFamily="18" charset="2"/>
              </a:rPr>
              <a:t>个空格。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1908175" y="3573463"/>
            <a:ext cx="4572000" cy="94615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800">
                <a:solidFill>
                  <a:schemeClr val="bg1"/>
                </a:solidFill>
                <a:sym typeface="Symbol" pitchFamily="18" charset="2"/>
              </a:rPr>
              <a:t>$ pr </a:t>
            </a:r>
            <a:r>
              <a:rPr lang="pt-BR" altLang="zh-CN" sz="2800">
                <a:solidFill>
                  <a:schemeClr val="bg1"/>
                </a:solidFill>
                <a:latin typeface="宋体" pitchFamily="2" charset="-122"/>
                <a:sym typeface="Symbol" pitchFamily="18" charset="2"/>
              </a:rPr>
              <a:t>–</a:t>
            </a:r>
            <a:r>
              <a:rPr lang="pt-BR" altLang="zh-CN" sz="2800">
                <a:solidFill>
                  <a:schemeClr val="bg1"/>
                </a:solidFill>
                <a:sym typeface="Symbol" pitchFamily="18" charset="2"/>
              </a:rPr>
              <a:t>i/4 f3</a:t>
            </a:r>
          </a:p>
          <a:p>
            <a:r>
              <a:rPr lang="pt-BR" altLang="zh-CN" sz="2800">
                <a:solidFill>
                  <a:schemeClr val="bg1"/>
                </a:solidFill>
                <a:sym typeface="Symbol" pitchFamily="18" charset="2"/>
              </a:rPr>
              <a:t>a/b/c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1908175" y="1052513"/>
            <a:ext cx="4572000" cy="94615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800">
                <a:solidFill>
                  <a:schemeClr val="bg1"/>
                </a:solidFill>
              </a:rPr>
              <a:t>$ pr </a:t>
            </a:r>
            <a:r>
              <a:rPr lang="pt-BR" altLang="zh-CN" sz="2800">
                <a:solidFill>
                  <a:schemeClr val="bg1"/>
                </a:solidFill>
                <a:latin typeface="宋体" pitchFamily="2" charset="-122"/>
              </a:rPr>
              <a:t>–</a:t>
            </a:r>
            <a:r>
              <a:rPr lang="pt-BR" altLang="zh-CN" sz="2800">
                <a:solidFill>
                  <a:schemeClr val="bg1"/>
                </a:solidFill>
              </a:rPr>
              <a:t>e/4 f2</a:t>
            </a:r>
          </a:p>
          <a:p>
            <a:r>
              <a:rPr lang="pt-BR" altLang="zh-CN" sz="2800">
                <a:solidFill>
                  <a:schemeClr val="bg1"/>
                </a:solidFill>
                <a:sym typeface="Symbol" pitchFamily="18" charset="2"/>
              </a:rPr>
              <a:t></a:t>
            </a:r>
            <a:r>
              <a:rPr lang="pt-BR" altLang="zh-CN" sz="2800">
                <a:solidFill>
                  <a:schemeClr val="bg1"/>
                </a:solidFill>
              </a:rPr>
              <a:t>a</a:t>
            </a:r>
            <a:r>
              <a:rPr lang="pt-BR" altLang="zh-CN" sz="2800">
                <a:solidFill>
                  <a:schemeClr val="bg1"/>
                </a:solidFill>
                <a:sym typeface="Symbol" pitchFamily="18" charset="2"/>
              </a:rPr>
              <a:t></a:t>
            </a:r>
            <a:r>
              <a:rPr lang="pt-BR" altLang="zh-CN" sz="2800">
                <a:solidFill>
                  <a:schemeClr val="bg1"/>
                </a:solidFill>
              </a:rPr>
              <a:t>b</a:t>
            </a:r>
            <a:r>
              <a:rPr lang="pt-BR" altLang="zh-CN" sz="2800">
                <a:solidFill>
                  <a:schemeClr val="bg1"/>
                </a:solidFill>
                <a:sym typeface="Symbol" pitchFamily="18" charset="2"/>
              </a:rPr>
              <a:t></a:t>
            </a:r>
            <a:r>
              <a:rPr lang="pt-BR" altLang="zh-CN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1042988" y="260350"/>
            <a:ext cx="8101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tx1"/>
                </a:solidFill>
              </a:rPr>
              <a:t>例</a:t>
            </a:r>
            <a:r>
              <a:rPr lang="zh-CN" altLang="pt-BR" sz="2800" b="0">
                <a:solidFill>
                  <a:schemeClr val="tx1"/>
                </a:solidFill>
              </a:rPr>
              <a:t>：文件</a:t>
            </a:r>
            <a:r>
              <a:rPr lang="pt-BR" altLang="zh-CN" sz="2800" b="0">
                <a:solidFill>
                  <a:schemeClr val="tx1"/>
                </a:solidFill>
              </a:rPr>
              <a:t>f2</a:t>
            </a:r>
            <a:r>
              <a:rPr lang="zh-CN" altLang="pt-BR" sz="2800" b="0">
                <a:solidFill>
                  <a:schemeClr val="tx1"/>
                </a:solidFill>
              </a:rPr>
              <a:t>键入内容为</a:t>
            </a:r>
            <a:r>
              <a:rPr lang="pt-BR" altLang="zh-CN" sz="2800" b="0">
                <a:solidFill>
                  <a:schemeClr val="tx1"/>
                </a:solidFill>
              </a:rPr>
              <a:t>/a/b/c</a:t>
            </a:r>
            <a:r>
              <a:rPr lang="zh-CN" altLang="pt-BR" sz="2800" b="0">
                <a:solidFill>
                  <a:schemeClr val="tx1"/>
                </a:solidFill>
              </a:rPr>
              <a:t>，使用</a:t>
            </a:r>
            <a:r>
              <a:rPr lang="pt-BR" altLang="zh-CN" sz="2800" b="0">
                <a:solidFill>
                  <a:schemeClr val="tx1"/>
                </a:solidFill>
              </a:rPr>
              <a:t>pr</a:t>
            </a:r>
            <a:r>
              <a:rPr lang="zh-CN" altLang="pt-BR" sz="2800" b="0">
                <a:solidFill>
                  <a:schemeClr val="tx1"/>
                </a:solidFill>
              </a:rPr>
              <a:t>命令显示文件</a:t>
            </a:r>
            <a:endParaRPr lang="zh-CN" altLang="en-US" sz="2800" b="0">
              <a:solidFill>
                <a:schemeClr val="tx1"/>
              </a:solidFill>
            </a:endParaRP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1908175" y="5229225"/>
            <a:ext cx="4968875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如果文件</a:t>
            </a:r>
            <a:r>
              <a:rPr lang="pt-BR" altLang="zh-CN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f3</a:t>
            </a:r>
            <a:r>
              <a:rPr lang="zh-CN" alt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键入内容</a:t>
            </a:r>
            <a:r>
              <a:rPr lang="pt-BR" altLang="zh-CN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a&lt;Tab&gt;b</a:t>
            </a:r>
            <a:r>
              <a:rPr lang="pt-BR" altLang="zh-CN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</a:t>
            </a:r>
            <a:r>
              <a:rPr lang="pt-BR" altLang="zh-CN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</a:t>
            </a:r>
            <a:r>
              <a:rPr lang="pt-BR" altLang="zh-CN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7467" name="WordArt 11"/>
          <p:cNvSpPr>
            <a:spLocks noChangeArrowheads="1" noChangeShapeType="1" noTextEdit="1"/>
          </p:cNvSpPr>
          <p:nvPr/>
        </p:nvSpPr>
        <p:spPr bwMode="auto">
          <a:xfrm>
            <a:off x="7308850" y="4652963"/>
            <a:ext cx="504825" cy="15128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/>
      <p:bldP spid="147461" grpId="0" animBg="1"/>
      <p:bldP spid="147464" grpId="0" animBg="1"/>
      <p:bldP spid="147466" grpId="0" animBg="1"/>
      <p:bldP spid="1474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60350"/>
            <a:ext cx="4043362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smtClean="0"/>
              <a:t>4.3 shell</a:t>
            </a:r>
            <a:r>
              <a:rPr lang="zh-CN" altLang="en-US" sz="3600" smtClean="0"/>
              <a:t>命令</a:t>
            </a:r>
          </a:p>
        </p:txBody>
      </p:sp>
      <p:sp>
        <p:nvSpPr>
          <p:cNvPr id="148483" name="Rectangle 3" descr="新闻纸"/>
          <p:cNvSpPr>
            <a:spLocks noChangeArrowheads="1"/>
          </p:cNvSpPr>
          <p:nvPr/>
        </p:nvSpPr>
        <p:spPr bwMode="auto">
          <a:xfrm>
            <a:off x="1042988" y="2276475"/>
            <a:ext cx="7704137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sort </a:t>
            </a: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–</a:t>
            </a: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[</a:t>
            </a:r>
            <a:r>
              <a:rPr lang="zh-CN" altLang="nb-NO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选项</a:t>
            </a: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] [</a:t>
            </a:r>
            <a:r>
              <a:rPr lang="zh-CN" altLang="nb-NO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参数</a:t>
            </a: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] filename</a:t>
            </a:r>
            <a:endParaRPr lang="en-US" altLang="zh-CN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功能</a:t>
            </a:r>
            <a:r>
              <a:rPr lang="zh-CN" altLang="nb-NO" dirty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对文件进行排序和合并</a:t>
            </a:r>
            <a:r>
              <a:rPr lang="zh-CN" altLang="nb-NO" dirty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结果写到标准输出上。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uniq [</a:t>
            </a:r>
            <a:r>
              <a:rPr lang="zh-CN" altLang="nb-NO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参数</a:t>
            </a: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1,</a:t>
            </a:r>
            <a:r>
              <a:rPr lang="zh-CN" altLang="nb-NO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参数</a:t>
            </a: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2,</a:t>
            </a: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] filename</a:t>
            </a:r>
            <a:endParaRPr lang="en-US" altLang="zh-CN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功能</a:t>
            </a:r>
            <a:r>
              <a:rPr lang="zh-CN" altLang="nb-NO" dirty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报告一个文件中相邻行是否重复的情况。 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comm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[-123] f1 f2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功能</a:t>
            </a:r>
            <a:r>
              <a:rPr lang="zh-CN" altLang="nb-NO" dirty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对排好序的文件进行比较 </a:t>
            </a:r>
          </a:p>
        </p:txBody>
      </p:sp>
      <p:sp>
        <p:nvSpPr>
          <p:cNvPr id="148484" name="Rectangle 4" descr="新闻纸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68413"/>
            <a:ext cx="2952750" cy="576262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4.3.1 </a:t>
            </a:r>
            <a:r>
              <a:rPr lang="zh-CN" altLang="en-US" sz="2800" dirty="0" smtClean="0">
                <a:latin typeface="Times New Roman" pitchFamily="18" charset="0"/>
              </a:rPr>
              <a:t>常用命令 </a:t>
            </a:r>
            <a:endParaRPr lang="zh-CN" altLang="en-US" sz="2800" dirty="0" smtClean="0">
              <a:latin typeface="Times New Roman" pitchFamily="18" charset="0"/>
            </a:endParaRPr>
          </a:p>
        </p:txBody>
      </p:sp>
      <p:sp>
        <p:nvSpPr>
          <p:cNvPr id="148485" name="AutoShape 5"/>
          <p:cNvSpPr>
            <a:spLocks noChangeArrowheads="1"/>
          </p:cNvSpPr>
          <p:nvPr/>
        </p:nvSpPr>
        <p:spPr bwMode="auto">
          <a:xfrm>
            <a:off x="3348038" y="0"/>
            <a:ext cx="5545137" cy="2808288"/>
          </a:xfrm>
          <a:prstGeom prst="wedgeRoundRectCallout">
            <a:avLst>
              <a:gd name="adj1" fmla="val -55583"/>
              <a:gd name="adj2" fmla="val 308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/>
          <a:p>
            <a:r>
              <a:rPr lang="nb-NO" altLang="zh-CN">
                <a:solidFill>
                  <a:srgbClr val="CC0000"/>
                </a:solidFill>
              </a:rPr>
              <a:t>-O output</a:t>
            </a:r>
            <a:r>
              <a:rPr lang="nb-NO" altLang="zh-CN">
                <a:solidFill>
                  <a:srgbClr val="000099"/>
                </a:solidFill>
              </a:rPr>
              <a:t> </a:t>
            </a:r>
            <a:r>
              <a:rPr lang="zh-CN" altLang="nb-NO">
                <a:solidFill>
                  <a:srgbClr val="000099"/>
                </a:solidFill>
              </a:rPr>
              <a:t>排序结果放到文件</a:t>
            </a:r>
            <a:r>
              <a:rPr lang="nb-NO" altLang="zh-CN">
                <a:solidFill>
                  <a:srgbClr val="000099"/>
                </a:solidFill>
              </a:rPr>
              <a:t>output</a:t>
            </a:r>
            <a:r>
              <a:rPr lang="zh-CN" altLang="nb-NO">
                <a:solidFill>
                  <a:srgbClr val="000099"/>
                </a:solidFill>
              </a:rPr>
              <a:t>中</a:t>
            </a:r>
          </a:p>
          <a:p>
            <a:r>
              <a:rPr lang="nb-NO" altLang="zh-CN">
                <a:solidFill>
                  <a:srgbClr val="CC0000"/>
                </a:solidFill>
              </a:rPr>
              <a:t>-d</a:t>
            </a:r>
            <a:r>
              <a:rPr lang="nb-NO" altLang="zh-CN">
                <a:solidFill>
                  <a:srgbClr val="000099"/>
                </a:solidFill>
              </a:rPr>
              <a:t>     </a:t>
            </a:r>
            <a:r>
              <a:rPr lang="zh-CN" altLang="nb-NO">
                <a:solidFill>
                  <a:srgbClr val="000099"/>
                </a:solidFill>
              </a:rPr>
              <a:t>按字典编排的顺序规则排序。</a:t>
            </a:r>
          </a:p>
          <a:p>
            <a:r>
              <a:rPr lang="nb-NO" altLang="zh-CN">
                <a:solidFill>
                  <a:srgbClr val="CC0000"/>
                </a:solidFill>
              </a:rPr>
              <a:t>-f</a:t>
            </a:r>
            <a:r>
              <a:rPr lang="nb-NO" altLang="zh-CN">
                <a:solidFill>
                  <a:srgbClr val="000099"/>
                </a:solidFill>
              </a:rPr>
              <a:t>     </a:t>
            </a:r>
            <a:r>
              <a:rPr lang="zh-CN" altLang="nb-NO">
                <a:solidFill>
                  <a:srgbClr val="000099"/>
                </a:solidFill>
              </a:rPr>
              <a:t>小写字母当作大写字母对待。</a:t>
            </a:r>
          </a:p>
          <a:p>
            <a:r>
              <a:rPr lang="nb-NO" altLang="zh-CN">
                <a:solidFill>
                  <a:srgbClr val="CC0000"/>
                </a:solidFill>
              </a:rPr>
              <a:t>-i</a:t>
            </a:r>
            <a:r>
              <a:rPr lang="nb-NO" altLang="zh-CN">
                <a:solidFill>
                  <a:srgbClr val="000099"/>
                </a:solidFill>
              </a:rPr>
              <a:t>     </a:t>
            </a:r>
            <a:r>
              <a:rPr lang="zh-CN" altLang="nb-NO">
                <a:solidFill>
                  <a:srgbClr val="000099"/>
                </a:solidFill>
              </a:rPr>
              <a:t>忽略不可显示的字符。</a:t>
            </a:r>
          </a:p>
          <a:p>
            <a:r>
              <a:rPr lang="nb-NO" altLang="zh-CN">
                <a:solidFill>
                  <a:srgbClr val="CC0000"/>
                </a:solidFill>
              </a:rPr>
              <a:t>-M</a:t>
            </a:r>
            <a:r>
              <a:rPr lang="nb-NO" altLang="zh-CN">
                <a:solidFill>
                  <a:srgbClr val="000099"/>
                </a:solidFill>
              </a:rPr>
              <a:t>    </a:t>
            </a:r>
            <a:r>
              <a:rPr lang="zh-CN" altLang="nb-NO">
                <a:solidFill>
                  <a:srgbClr val="000099"/>
                </a:solidFill>
              </a:rPr>
              <a:t>按英文的月份缩写词顺序排序</a:t>
            </a:r>
            <a:endParaRPr lang="zh-CN" altLang="en-US">
              <a:solidFill>
                <a:srgbClr val="000099"/>
              </a:solidFill>
            </a:endParaRPr>
          </a:p>
          <a:p>
            <a:r>
              <a:rPr lang="en-US" altLang="zh-CN">
                <a:solidFill>
                  <a:srgbClr val="CC0000"/>
                </a:solidFill>
              </a:rPr>
              <a:t>-n</a:t>
            </a:r>
            <a:r>
              <a:rPr lang="en-US" altLang="zh-CN">
                <a:solidFill>
                  <a:srgbClr val="000099"/>
                </a:solidFill>
              </a:rPr>
              <a:t>     </a:t>
            </a:r>
            <a:r>
              <a:rPr lang="zh-CN" altLang="en-US">
                <a:solidFill>
                  <a:srgbClr val="000099"/>
                </a:solidFill>
              </a:rPr>
              <a:t>按算术值排序</a:t>
            </a:r>
            <a:endParaRPr lang="zh-CN" altLang="nb-NO">
              <a:solidFill>
                <a:srgbClr val="000099"/>
              </a:solidFill>
            </a:endParaRPr>
          </a:p>
          <a:p>
            <a:r>
              <a:rPr lang="nb-NO" altLang="zh-CN">
                <a:solidFill>
                  <a:srgbClr val="CC0000"/>
                </a:solidFill>
              </a:rPr>
              <a:t>-r</a:t>
            </a:r>
            <a:r>
              <a:rPr lang="nb-NO" altLang="zh-CN">
                <a:solidFill>
                  <a:srgbClr val="000099"/>
                </a:solidFill>
              </a:rPr>
              <a:t>     </a:t>
            </a:r>
            <a:r>
              <a:rPr lang="zh-CN" altLang="nb-NO">
                <a:solidFill>
                  <a:srgbClr val="000099"/>
                </a:solidFill>
              </a:rPr>
              <a:t>反向排序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48486" name="AutoShape 6"/>
          <p:cNvSpPr>
            <a:spLocks noChangeArrowheads="1"/>
          </p:cNvSpPr>
          <p:nvPr/>
        </p:nvSpPr>
        <p:spPr bwMode="auto">
          <a:xfrm>
            <a:off x="3419475" y="260350"/>
            <a:ext cx="5545138" cy="3816350"/>
          </a:xfrm>
          <a:prstGeom prst="wedgeRoundRectCallout">
            <a:avLst>
              <a:gd name="adj1" fmla="val -53606"/>
              <a:gd name="adj2" fmla="val 352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/>
          <a:p>
            <a:r>
              <a:rPr lang="en-US" altLang="zh-CN">
                <a:solidFill>
                  <a:srgbClr val="CC0000"/>
                </a:solidFill>
              </a:rPr>
              <a:t>-c</a:t>
            </a:r>
            <a:r>
              <a:rPr lang="en-US" altLang="zh-CN">
                <a:solidFill>
                  <a:srgbClr val="000099"/>
                </a:solidFill>
              </a:rPr>
              <a:t>     </a:t>
            </a:r>
            <a:r>
              <a:rPr lang="zh-CN" altLang="pt-BR">
                <a:solidFill>
                  <a:srgbClr val="000099"/>
                </a:solidFill>
              </a:rPr>
              <a:t>增加重复行数量显示</a:t>
            </a:r>
            <a:endParaRPr lang="zh-CN" altLang="en-US">
              <a:solidFill>
                <a:srgbClr val="000099"/>
              </a:solidFill>
            </a:endParaRPr>
          </a:p>
          <a:p>
            <a:r>
              <a:rPr lang="en-US" altLang="zh-CN">
                <a:solidFill>
                  <a:srgbClr val="CC0000"/>
                </a:solidFill>
              </a:rPr>
              <a:t>-d</a:t>
            </a:r>
            <a:r>
              <a:rPr lang="en-US" altLang="zh-CN">
                <a:solidFill>
                  <a:srgbClr val="000099"/>
                </a:solidFill>
              </a:rPr>
              <a:t>    </a:t>
            </a:r>
            <a:r>
              <a:rPr lang="zh-CN" altLang="pt-BR">
                <a:solidFill>
                  <a:srgbClr val="000099"/>
                </a:solidFill>
              </a:rPr>
              <a:t>只显示重复行，</a:t>
            </a:r>
          </a:p>
          <a:p>
            <a:r>
              <a:rPr lang="zh-CN" altLang="pt-BR">
                <a:solidFill>
                  <a:srgbClr val="000099"/>
                </a:solidFill>
              </a:rPr>
              <a:t>        且只显示重复行中的第一行</a:t>
            </a:r>
            <a:endParaRPr lang="zh-CN" altLang="en-US">
              <a:solidFill>
                <a:srgbClr val="000099"/>
              </a:solidFill>
            </a:endParaRPr>
          </a:p>
          <a:p>
            <a:r>
              <a:rPr lang="en-US" altLang="zh-CN">
                <a:solidFill>
                  <a:srgbClr val="CC0000"/>
                </a:solidFill>
              </a:rPr>
              <a:t>-u</a:t>
            </a:r>
            <a:r>
              <a:rPr lang="en-US" altLang="zh-CN">
                <a:solidFill>
                  <a:srgbClr val="000099"/>
                </a:solidFill>
              </a:rPr>
              <a:t>    </a:t>
            </a:r>
            <a:r>
              <a:rPr lang="zh-CN" altLang="pt-BR">
                <a:solidFill>
                  <a:srgbClr val="000099"/>
                </a:solidFill>
              </a:rPr>
              <a:t>只显示文件中的不重复行</a:t>
            </a:r>
            <a:endParaRPr lang="zh-CN" altLang="en-US">
              <a:solidFill>
                <a:srgbClr val="000099"/>
              </a:solidFill>
            </a:endParaRPr>
          </a:p>
          <a:p>
            <a:r>
              <a:rPr lang="en-US" altLang="zh-CN">
                <a:solidFill>
                  <a:srgbClr val="CC0000"/>
                </a:solidFill>
              </a:rPr>
              <a:t>-n -c</a:t>
            </a:r>
            <a:r>
              <a:rPr lang="en-US" altLang="zh-CN">
                <a:solidFill>
                  <a:srgbClr val="000099"/>
                </a:solidFill>
              </a:rPr>
              <a:t>        </a:t>
            </a:r>
            <a:r>
              <a:rPr lang="zh-CN" altLang="pt-BR">
                <a:solidFill>
                  <a:srgbClr val="000099"/>
                </a:solidFill>
              </a:rPr>
              <a:t>跳过前</a:t>
            </a:r>
            <a:r>
              <a:rPr lang="en-US" altLang="zh-CN">
                <a:solidFill>
                  <a:srgbClr val="000099"/>
                </a:solidFill>
              </a:rPr>
              <a:t>n</a:t>
            </a:r>
            <a:r>
              <a:rPr lang="zh-CN" altLang="pt-BR">
                <a:solidFill>
                  <a:srgbClr val="000099"/>
                </a:solidFill>
              </a:rPr>
              <a:t>个字段和每个字段</a:t>
            </a:r>
          </a:p>
          <a:p>
            <a:r>
              <a:rPr lang="zh-CN" altLang="pt-BR">
                <a:solidFill>
                  <a:srgbClr val="000099"/>
                </a:solidFill>
              </a:rPr>
              <a:t>                前的空格比较</a:t>
            </a:r>
            <a:endParaRPr lang="zh-CN" altLang="en-US">
              <a:solidFill>
                <a:srgbClr val="000099"/>
              </a:solidFill>
            </a:endParaRPr>
          </a:p>
          <a:p>
            <a:r>
              <a:rPr lang="en-US" altLang="zh-CN">
                <a:solidFill>
                  <a:srgbClr val="CC0000"/>
                </a:solidFill>
              </a:rPr>
              <a:t>+m -c</a:t>
            </a:r>
            <a:r>
              <a:rPr lang="en-US" altLang="zh-CN">
                <a:solidFill>
                  <a:srgbClr val="000099"/>
                </a:solidFill>
              </a:rPr>
              <a:t>      </a:t>
            </a:r>
            <a:r>
              <a:rPr lang="zh-CN" altLang="pt-BR">
                <a:solidFill>
                  <a:srgbClr val="000099"/>
                </a:solidFill>
              </a:rPr>
              <a:t>跳过</a:t>
            </a:r>
            <a:r>
              <a:rPr lang="en-US" altLang="zh-CN">
                <a:solidFill>
                  <a:srgbClr val="000099"/>
                </a:solidFill>
              </a:rPr>
              <a:t>m</a:t>
            </a:r>
            <a:r>
              <a:rPr lang="zh-CN" altLang="pt-BR">
                <a:solidFill>
                  <a:srgbClr val="000099"/>
                </a:solidFill>
              </a:rPr>
              <a:t>个字符比较</a:t>
            </a:r>
            <a:endParaRPr lang="zh-CN" altLang="en-US">
              <a:solidFill>
                <a:srgbClr val="000099"/>
              </a:solidFill>
            </a:endParaRPr>
          </a:p>
          <a:p>
            <a:r>
              <a:rPr lang="en-US" altLang="zh-CN">
                <a:solidFill>
                  <a:srgbClr val="CC0000"/>
                </a:solidFill>
              </a:rPr>
              <a:t>-n +m -c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r>
              <a:rPr lang="zh-CN" altLang="pt-BR">
                <a:solidFill>
                  <a:srgbClr val="000099"/>
                </a:solidFill>
              </a:rPr>
              <a:t>跳过</a:t>
            </a:r>
            <a:r>
              <a:rPr lang="en-US" altLang="zh-CN">
                <a:solidFill>
                  <a:srgbClr val="000099"/>
                </a:solidFill>
              </a:rPr>
              <a:t>n</a:t>
            </a:r>
            <a:r>
              <a:rPr lang="zh-CN" altLang="pt-BR">
                <a:solidFill>
                  <a:srgbClr val="000099"/>
                </a:solidFill>
              </a:rPr>
              <a:t>个字段后</a:t>
            </a:r>
            <a:r>
              <a:rPr lang="zh-CN" altLang="en-US">
                <a:solidFill>
                  <a:srgbClr val="000099"/>
                </a:solidFill>
              </a:rPr>
              <a:t>，</a:t>
            </a:r>
          </a:p>
          <a:p>
            <a:r>
              <a:rPr lang="zh-CN" altLang="en-US">
                <a:solidFill>
                  <a:srgbClr val="000099"/>
                </a:solidFill>
              </a:rPr>
              <a:t>                </a:t>
            </a:r>
            <a:r>
              <a:rPr lang="zh-CN" altLang="pt-BR">
                <a:solidFill>
                  <a:srgbClr val="000099"/>
                </a:solidFill>
              </a:rPr>
              <a:t>再跳过</a:t>
            </a:r>
            <a:r>
              <a:rPr lang="en-US" altLang="zh-CN">
                <a:solidFill>
                  <a:srgbClr val="000099"/>
                </a:solidFill>
              </a:rPr>
              <a:t>m</a:t>
            </a:r>
            <a:r>
              <a:rPr lang="zh-CN" altLang="pt-BR">
                <a:solidFill>
                  <a:srgbClr val="000099"/>
                </a:solidFill>
              </a:rPr>
              <a:t>个字符比较 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48487" name="AutoShape 7"/>
          <p:cNvSpPr>
            <a:spLocks noChangeArrowheads="1"/>
          </p:cNvSpPr>
          <p:nvPr/>
        </p:nvSpPr>
        <p:spPr bwMode="auto">
          <a:xfrm>
            <a:off x="3635375" y="2708275"/>
            <a:ext cx="4500563" cy="1439863"/>
          </a:xfrm>
          <a:prstGeom prst="wedgeRoundRectCallout">
            <a:avLst>
              <a:gd name="adj1" fmla="val -67954"/>
              <a:gd name="adj2" fmla="val 7999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/>
          <a:p>
            <a:r>
              <a:rPr lang="en-US" altLang="zh-CN">
                <a:solidFill>
                  <a:srgbClr val="CC0000"/>
                </a:solidFill>
              </a:rPr>
              <a:t>1  </a:t>
            </a:r>
            <a:r>
              <a:rPr lang="zh-CN" altLang="en-US">
                <a:solidFill>
                  <a:srgbClr val="000099"/>
                </a:solidFill>
              </a:rPr>
              <a:t>不输出仅在</a:t>
            </a:r>
            <a:r>
              <a:rPr lang="en-US" altLang="zh-CN">
                <a:solidFill>
                  <a:srgbClr val="000099"/>
                </a:solidFill>
              </a:rPr>
              <a:t>f1</a:t>
            </a:r>
            <a:r>
              <a:rPr lang="zh-CN" altLang="en-US">
                <a:solidFill>
                  <a:srgbClr val="000099"/>
                </a:solidFill>
              </a:rPr>
              <a:t>中出现的行</a:t>
            </a:r>
          </a:p>
          <a:p>
            <a:r>
              <a:rPr lang="en-US" altLang="zh-CN">
                <a:solidFill>
                  <a:srgbClr val="CC0000"/>
                </a:solidFill>
              </a:rPr>
              <a:t>2  </a:t>
            </a:r>
            <a:r>
              <a:rPr lang="zh-CN" altLang="en-US">
                <a:solidFill>
                  <a:srgbClr val="000099"/>
                </a:solidFill>
              </a:rPr>
              <a:t>不输出仅在</a:t>
            </a:r>
            <a:r>
              <a:rPr lang="en-US" altLang="zh-CN">
                <a:solidFill>
                  <a:srgbClr val="000099"/>
                </a:solidFill>
              </a:rPr>
              <a:t>f2</a:t>
            </a:r>
            <a:r>
              <a:rPr lang="zh-CN" altLang="en-US">
                <a:solidFill>
                  <a:srgbClr val="000099"/>
                </a:solidFill>
              </a:rPr>
              <a:t>中出现的行</a:t>
            </a:r>
          </a:p>
          <a:p>
            <a:r>
              <a:rPr lang="en-US" altLang="zh-CN">
                <a:solidFill>
                  <a:srgbClr val="CC0000"/>
                </a:solidFill>
              </a:rPr>
              <a:t>3  </a:t>
            </a:r>
            <a:r>
              <a:rPr lang="zh-CN" altLang="en-US">
                <a:solidFill>
                  <a:srgbClr val="000099"/>
                </a:solidFill>
              </a:rPr>
              <a:t>不输出</a:t>
            </a:r>
            <a:r>
              <a:rPr lang="en-US" altLang="zh-CN">
                <a:solidFill>
                  <a:srgbClr val="000099"/>
                </a:solidFill>
              </a:rPr>
              <a:t>f1</a:t>
            </a:r>
            <a:r>
              <a:rPr lang="zh-CN" altLang="en-US">
                <a:solidFill>
                  <a:srgbClr val="000099"/>
                </a:solidFill>
              </a:rPr>
              <a:t>、</a:t>
            </a:r>
            <a:r>
              <a:rPr lang="en-US" altLang="zh-CN">
                <a:solidFill>
                  <a:srgbClr val="000099"/>
                </a:solidFill>
              </a:rPr>
              <a:t>f2</a:t>
            </a:r>
            <a:r>
              <a:rPr lang="zh-CN" altLang="en-US">
                <a:solidFill>
                  <a:srgbClr val="000099"/>
                </a:solidFill>
              </a:rPr>
              <a:t>中都有的行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46038" y="-23813"/>
            <a:ext cx="9053512" cy="3109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/>
            <a:r>
              <a:rPr lang="zh-CN" altLang="en-US" sz="2800">
                <a:solidFill>
                  <a:schemeClr val="tx1"/>
                </a:solidFill>
              </a:rPr>
              <a:t>例：执行各种选项的</a:t>
            </a:r>
            <a:r>
              <a:rPr lang="en-US" altLang="zh-CN" sz="2800">
                <a:solidFill>
                  <a:schemeClr val="tx1"/>
                </a:solidFill>
              </a:rPr>
              <a:t>uniq</a:t>
            </a:r>
            <a:r>
              <a:rPr lang="zh-CN" altLang="en-US" sz="2800">
                <a:solidFill>
                  <a:schemeClr val="tx1"/>
                </a:solidFill>
              </a:rPr>
              <a:t>命令。</a:t>
            </a:r>
            <a:endParaRPr lang="zh-CN" altLang="pt-BR" sz="2800">
              <a:solidFill>
                <a:srgbClr val="000099"/>
              </a:solidFill>
              <a:sym typeface="Symbol" pitchFamily="18" charset="2"/>
            </a:endParaRPr>
          </a:p>
          <a:p>
            <a:pPr indent="228600">
              <a:spcBef>
                <a:spcPct val="20000"/>
              </a:spcBef>
            </a:pP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$ uniq f        //</a:t>
            </a:r>
            <a:r>
              <a:rPr lang="zh-CN" altLang="pt-BR" sz="2000">
                <a:solidFill>
                  <a:srgbClr val="000099"/>
                </a:solidFill>
                <a:sym typeface="Symbol" pitchFamily="18" charset="2"/>
              </a:rPr>
              <a:t>去掉重复行后显示</a:t>
            </a:r>
          </a:p>
          <a:p>
            <a:pPr indent="228600">
              <a:spcBef>
                <a:spcPct val="20000"/>
              </a:spcBef>
            </a:pP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$ uniq </a:t>
            </a:r>
            <a:r>
              <a:rPr lang="pt-BR" altLang="zh-CN" sz="2000">
                <a:solidFill>
                  <a:srgbClr val="000099"/>
                </a:solidFill>
                <a:latin typeface="宋体" pitchFamily="2" charset="-122"/>
                <a:sym typeface="Symbol" pitchFamily="18" charset="2"/>
              </a:rPr>
              <a:t>–</a:t>
            </a: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c f      //</a:t>
            </a:r>
            <a:r>
              <a:rPr lang="zh-CN" altLang="pt-BR" sz="2000">
                <a:solidFill>
                  <a:srgbClr val="000099"/>
                </a:solidFill>
                <a:sym typeface="Symbol" pitchFamily="18" charset="2"/>
              </a:rPr>
              <a:t>增加重复行数量显示</a:t>
            </a:r>
          </a:p>
          <a:p>
            <a:pPr indent="228600">
              <a:spcBef>
                <a:spcPct val="20000"/>
              </a:spcBef>
            </a:pP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$ uniq </a:t>
            </a:r>
            <a:r>
              <a:rPr lang="pt-BR" altLang="zh-CN" sz="2000">
                <a:solidFill>
                  <a:srgbClr val="000099"/>
                </a:solidFill>
                <a:latin typeface="宋体" pitchFamily="2" charset="-122"/>
                <a:sym typeface="Symbol" pitchFamily="18" charset="2"/>
              </a:rPr>
              <a:t>–</a:t>
            </a: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d f       //</a:t>
            </a:r>
            <a:r>
              <a:rPr lang="zh-CN" altLang="pt-BR" sz="2000">
                <a:solidFill>
                  <a:srgbClr val="000099"/>
                </a:solidFill>
                <a:sym typeface="Symbol" pitchFamily="18" charset="2"/>
              </a:rPr>
              <a:t>只显示重复行，且只显示重复行中的第一行</a:t>
            </a:r>
          </a:p>
          <a:p>
            <a:pPr indent="228600">
              <a:spcBef>
                <a:spcPct val="20000"/>
              </a:spcBef>
            </a:pP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$ uniq </a:t>
            </a:r>
            <a:r>
              <a:rPr lang="pt-BR" altLang="zh-CN" sz="2000">
                <a:solidFill>
                  <a:srgbClr val="000099"/>
                </a:solidFill>
                <a:latin typeface="宋体" pitchFamily="2" charset="-122"/>
                <a:sym typeface="Symbol" pitchFamily="18" charset="2"/>
              </a:rPr>
              <a:t>–</a:t>
            </a: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u f       //</a:t>
            </a:r>
            <a:r>
              <a:rPr lang="zh-CN" altLang="pt-BR" sz="2000">
                <a:solidFill>
                  <a:srgbClr val="000099"/>
                </a:solidFill>
                <a:sym typeface="Symbol" pitchFamily="18" charset="2"/>
              </a:rPr>
              <a:t>只显示文件中的不重复行</a:t>
            </a:r>
          </a:p>
          <a:p>
            <a:pPr indent="228600">
              <a:spcBef>
                <a:spcPct val="20000"/>
              </a:spcBef>
            </a:pP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$ uniq -2 </a:t>
            </a:r>
            <a:r>
              <a:rPr lang="pt-BR" altLang="zh-CN" sz="2000">
                <a:solidFill>
                  <a:srgbClr val="000099"/>
                </a:solidFill>
                <a:latin typeface="宋体" pitchFamily="2" charset="-122"/>
                <a:sym typeface="Symbol" pitchFamily="18" charset="2"/>
              </a:rPr>
              <a:t>–</a:t>
            </a: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c f      //</a:t>
            </a:r>
            <a:r>
              <a:rPr lang="zh-CN" altLang="pt-BR" sz="2000">
                <a:solidFill>
                  <a:srgbClr val="000099"/>
                </a:solidFill>
                <a:sym typeface="Symbol" pitchFamily="18" charset="2"/>
              </a:rPr>
              <a:t>跳过前</a:t>
            </a: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2</a:t>
            </a:r>
            <a:r>
              <a:rPr lang="zh-CN" altLang="pt-BR" sz="2000">
                <a:solidFill>
                  <a:srgbClr val="000099"/>
                </a:solidFill>
                <a:sym typeface="Symbol" pitchFamily="18" charset="2"/>
              </a:rPr>
              <a:t>个字段和每个字段前的空格比较</a:t>
            </a:r>
          </a:p>
          <a:p>
            <a:pPr indent="228600">
              <a:spcBef>
                <a:spcPct val="20000"/>
              </a:spcBef>
            </a:pP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$ uniq +3 </a:t>
            </a:r>
            <a:r>
              <a:rPr lang="pt-BR" altLang="zh-CN" sz="2000">
                <a:solidFill>
                  <a:srgbClr val="000099"/>
                </a:solidFill>
                <a:latin typeface="宋体" pitchFamily="2" charset="-122"/>
                <a:sym typeface="Symbol" pitchFamily="18" charset="2"/>
              </a:rPr>
              <a:t>–</a:t>
            </a: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c f      //</a:t>
            </a:r>
            <a:r>
              <a:rPr lang="zh-CN" altLang="pt-BR" sz="2000">
                <a:solidFill>
                  <a:srgbClr val="000099"/>
                </a:solidFill>
                <a:sym typeface="Symbol" pitchFamily="18" charset="2"/>
              </a:rPr>
              <a:t>跳过</a:t>
            </a: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3</a:t>
            </a:r>
            <a:r>
              <a:rPr lang="zh-CN" altLang="pt-BR" sz="2000">
                <a:solidFill>
                  <a:srgbClr val="000099"/>
                </a:solidFill>
                <a:sym typeface="Symbol" pitchFamily="18" charset="2"/>
              </a:rPr>
              <a:t>个字符比较</a:t>
            </a:r>
          </a:p>
          <a:p>
            <a:pPr indent="228600">
              <a:spcBef>
                <a:spcPct val="20000"/>
              </a:spcBef>
            </a:pP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$ uniq -1 +3 </a:t>
            </a:r>
            <a:r>
              <a:rPr lang="pt-BR" altLang="zh-CN" sz="2000">
                <a:solidFill>
                  <a:srgbClr val="000099"/>
                </a:solidFill>
                <a:latin typeface="宋体" pitchFamily="2" charset="-122"/>
                <a:sym typeface="Symbol" pitchFamily="18" charset="2"/>
              </a:rPr>
              <a:t>–</a:t>
            </a: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c f      //</a:t>
            </a:r>
            <a:r>
              <a:rPr lang="zh-CN" altLang="pt-BR" sz="2000">
                <a:solidFill>
                  <a:srgbClr val="000099"/>
                </a:solidFill>
                <a:sym typeface="Symbol" pitchFamily="18" charset="2"/>
              </a:rPr>
              <a:t>跳过</a:t>
            </a: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1</a:t>
            </a:r>
            <a:r>
              <a:rPr lang="zh-CN" altLang="pt-BR" sz="2000">
                <a:solidFill>
                  <a:srgbClr val="000099"/>
                </a:solidFill>
                <a:sym typeface="Symbol" pitchFamily="18" charset="2"/>
              </a:rPr>
              <a:t>个字段后，再跳过</a:t>
            </a:r>
            <a:r>
              <a:rPr lang="pt-BR" altLang="zh-CN" sz="2000">
                <a:solidFill>
                  <a:srgbClr val="000099"/>
                </a:solidFill>
                <a:sym typeface="Symbol" pitchFamily="18" charset="2"/>
              </a:rPr>
              <a:t>3</a:t>
            </a:r>
            <a:r>
              <a:rPr lang="zh-CN" altLang="pt-BR" sz="2000">
                <a:solidFill>
                  <a:srgbClr val="000099"/>
                </a:solidFill>
                <a:sym typeface="Symbol" pitchFamily="18" charset="2"/>
              </a:rPr>
              <a:t>个字符比较 </a:t>
            </a:r>
          </a:p>
        </p:txBody>
      </p:sp>
      <p:graphicFrame>
        <p:nvGraphicFramePr>
          <p:cNvPr id="150142" name="Group 638"/>
          <p:cNvGraphicFramePr>
            <a:graphicFrameLocks noGrp="1"/>
          </p:cNvGraphicFramePr>
          <p:nvPr/>
        </p:nvGraphicFramePr>
        <p:xfrm>
          <a:off x="3165475" y="3052763"/>
          <a:ext cx="5834063" cy="3383280"/>
        </p:xfrm>
        <a:graphic>
          <a:graphicData uri="http://schemas.openxmlformats.org/drawingml/2006/table">
            <a:tbl>
              <a:tblPr/>
              <a:tblGrid>
                <a:gridCol w="684213"/>
                <a:gridCol w="1141412"/>
                <a:gridCol w="552450"/>
                <a:gridCol w="574675"/>
                <a:gridCol w="576263"/>
                <a:gridCol w="576262"/>
                <a:gridCol w="576263"/>
                <a:gridCol w="576262"/>
                <a:gridCol w="576263"/>
              </a:tblGrid>
              <a:tr h="265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文件</a:t>
                      </a: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命令执行回显内容</a:t>
                      </a:r>
                      <a:endParaRPr kumimoji="0" lang="zh-CN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编号</a:t>
                      </a:r>
                      <a:endParaRPr kumimoji="0" lang="zh-CN" alt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文件内容</a:t>
                      </a:r>
                      <a:endParaRPr kumimoji="0" lang="zh-CN" alt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ex2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ex3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ex4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ex5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ex6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ex7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aa aaa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 bb bbb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 bb bbb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 cc ccc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 dd ddd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pt-BR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pt-BR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 dd ddd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 ed ddd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ff ddd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150143" name="Rectangle 639"/>
          <p:cNvSpPr>
            <a:spLocks noChangeArrowheads="1"/>
          </p:cNvSpPr>
          <p:nvPr/>
        </p:nvSpPr>
        <p:spPr bwMode="auto">
          <a:xfrm>
            <a:off x="250825" y="3716338"/>
            <a:ext cx="2808288" cy="2225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文件内容显示在表的左端，表的右端显示出上述</a:t>
            </a:r>
            <a:r>
              <a:rPr lang="en-US" altLang="zh-CN" sz="2000">
                <a:solidFill>
                  <a:schemeClr val="tx1"/>
                </a:solidFill>
              </a:rPr>
              <a:t>7</a:t>
            </a:r>
            <a:r>
              <a:rPr lang="zh-CN" altLang="en-US" sz="2000">
                <a:solidFill>
                  <a:schemeClr val="tx1"/>
                </a:solidFill>
              </a:rPr>
              <a:t>种命令的执行结果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r>
              <a:rPr lang="zh-CN" altLang="en-US" sz="2000">
                <a:solidFill>
                  <a:schemeClr val="tx1"/>
                </a:solidFill>
              </a:rPr>
              <a:t>表中有</a:t>
            </a:r>
            <a:r>
              <a:rPr lang="zh-CN" altLang="en-US" sz="2000">
                <a:solidFill>
                  <a:schemeClr val="tx1"/>
                </a:solidFill>
                <a:latin typeface="宋体" pitchFamily="2" charset="-122"/>
              </a:rPr>
              <a:t>“</a:t>
            </a:r>
            <a:r>
              <a:rPr lang="zh-CN" altLang="pt-BR" sz="200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zh-CN" altLang="pt-BR" sz="2000">
                <a:solidFill>
                  <a:schemeClr val="tx1"/>
                </a:solidFill>
                <a:latin typeface="宋体" pitchFamily="2" charset="-122"/>
              </a:rPr>
              <a:t>”</a:t>
            </a:r>
            <a:r>
              <a:rPr lang="zh-CN" altLang="pt-BR" sz="2000">
                <a:solidFill>
                  <a:schemeClr val="tx1"/>
                </a:solidFill>
              </a:rPr>
              <a:t>的表示对应文件行显示，否则不显示。数字表示对应行的重复次数。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ChangeArrowheads="1"/>
          </p:cNvSpPr>
          <p:nvPr/>
        </p:nvSpPr>
        <p:spPr bwMode="auto">
          <a:xfrm>
            <a:off x="31750" y="84138"/>
            <a:ext cx="911225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/>
            <a:r>
              <a:rPr lang="zh-CN" altLang="en-US" sz="3200">
                <a:solidFill>
                  <a:schemeClr val="tx1"/>
                </a:solidFill>
              </a:rPr>
              <a:t>例：使用</a:t>
            </a:r>
            <a:r>
              <a:rPr lang="en-US" altLang="zh-CN" sz="3200">
                <a:solidFill>
                  <a:schemeClr val="tx1"/>
                </a:solidFill>
              </a:rPr>
              <a:t>comm</a:t>
            </a:r>
            <a:r>
              <a:rPr lang="zh-CN" altLang="en-US" sz="3200">
                <a:solidFill>
                  <a:schemeClr val="tx1"/>
                </a:solidFill>
              </a:rPr>
              <a:t>命令比较排好序的</a:t>
            </a:r>
            <a:r>
              <a:rPr lang="en-US" altLang="zh-CN" sz="3200">
                <a:solidFill>
                  <a:schemeClr val="tx1"/>
                </a:solidFill>
              </a:rPr>
              <a:t>f1</a:t>
            </a:r>
            <a:r>
              <a:rPr lang="zh-CN" altLang="en-US" sz="3200">
                <a:solidFill>
                  <a:schemeClr val="tx1"/>
                </a:solidFill>
              </a:rPr>
              <a:t>和</a:t>
            </a:r>
            <a:r>
              <a:rPr lang="en-US" altLang="zh-CN" sz="3200">
                <a:solidFill>
                  <a:schemeClr val="tx1"/>
                </a:solidFill>
              </a:rPr>
              <a:t>f2</a:t>
            </a:r>
            <a:r>
              <a:rPr lang="zh-CN" altLang="en-US" sz="3200">
                <a:solidFill>
                  <a:schemeClr val="tx1"/>
                </a:solidFill>
              </a:rPr>
              <a:t>文件，内容如图所示。</a:t>
            </a:r>
          </a:p>
        </p:txBody>
      </p:sp>
      <p:grpSp>
        <p:nvGrpSpPr>
          <p:cNvPr id="20483" name="Group 4"/>
          <p:cNvGrpSpPr>
            <a:grpSpLocks noChangeAspect="1"/>
          </p:cNvGrpSpPr>
          <p:nvPr/>
        </p:nvGrpSpPr>
        <p:grpSpPr bwMode="auto">
          <a:xfrm>
            <a:off x="0" y="1484313"/>
            <a:ext cx="3214688" cy="3168650"/>
            <a:chOff x="7740" y="11580"/>
            <a:chExt cx="2520" cy="2652"/>
          </a:xfrm>
        </p:grpSpPr>
        <p:sp>
          <p:nvSpPr>
            <p:cNvPr id="20485" name="AutoShape 12"/>
            <p:cNvSpPr>
              <a:spLocks noChangeAspect="1" noChangeArrowheads="1" noTextEdit="1"/>
            </p:cNvSpPr>
            <p:nvPr/>
          </p:nvSpPr>
          <p:spPr bwMode="auto">
            <a:xfrm>
              <a:off x="7740" y="11580"/>
              <a:ext cx="2520" cy="2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Text Box 11"/>
            <p:cNvSpPr txBox="1">
              <a:spLocks noChangeArrowheads="1"/>
            </p:cNvSpPr>
            <p:nvPr/>
          </p:nvSpPr>
          <p:spPr bwMode="auto">
            <a:xfrm>
              <a:off x="8100" y="13764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b="0">
                  <a:solidFill>
                    <a:schemeClr val="tx1"/>
                  </a:solidFill>
                </a:rPr>
                <a:t>文件</a:t>
              </a:r>
              <a:r>
                <a:rPr lang="en-US" altLang="zh-CN" b="0">
                  <a:solidFill>
                    <a:schemeClr val="tx1"/>
                  </a:solidFill>
                </a:rPr>
                <a:t>f1</a:t>
              </a:r>
              <a:r>
                <a:rPr lang="zh-CN" altLang="en-US" b="0">
                  <a:solidFill>
                    <a:schemeClr val="tx1"/>
                  </a:solidFill>
                </a:rPr>
                <a:t>和</a:t>
              </a:r>
              <a:r>
                <a:rPr lang="en-US" altLang="zh-CN" b="0">
                  <a:solidFill>
                    <a:schemeClr val="tx1"/>
                  </a:solidFill>
                </a:rPr>
                <a:t>f2</a:t>
              </a:r>
              <a:endParaRPr lang="en-US" altLang="zh-CN" b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20487" name="Group 8"/>
            <p:cNvGrpSpPr>
              <a:grpSpLocks/>
            </p:cNvGrpSpPr>
            <p:nvPr/>
          </p:nvGrpSpPr>
          <p:grpSpPr bwMode="auto">
            <a:xfrm>
              <a:off x="8280" y="11736"/>
              <a:ext cx="540" cy="2028"/>
              <a:chOff x="8460" y="11736"/>
              <a:chExt cx="540" cy="2028"/>
            </a:xfrm>
          </p:grpSpPr>
          <p:sp>
            <p:nvSpPr>
              <p:cNvPr id="20491" name="Text Box 10"/>
              <p:cNvSpPr txBox="1">
                <a:spLocks noChangeArrowheads="1"/>
              </p:cNvSpPr>
              <p:nvPr/>
            </p:nvSpPr>
            <p:spPr bwMode="auto">
              <a:xfrm>
                <a:off x="8460" y="11736"/>
                <a:ext cx="540" cy="20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t-BR" altLang="zh-CN" b="0">
                    <a:solidFill>
                      <a:schemeClr val="tx1"/>
                    </a:solidFill>
                    <a:latin typeface="Arial" charset="0"/>
                  </a:rPr>
                  <a:t>f1</a:t>
                </a:r>
                <a:endParaRPr lang="en-US" altLang="zh-CN" b="0">
                  <a:solidFill>
                    <a:schemeClr val="tx1"/>
                  </a:solidFill>
                  <a:latin typeface="Arial" charset="0"/>
                </a:endParaRPr>
              </a:p>
              <a:p>
                <a:pPr algn="ctr" eaLnBrk="0" hangingPunct="0"/>
                <a:r>
                  <a:rPr lang="pt-BR" altLang="zh-CN" b="0">
                    <a:solidFill>
                      <a:schemeClr val="tx1"/>
                    </a:solidFill>
                    <a:latin typeface="Arial" charset="0"/>
                  </a:rPr>
                  <a:t>b</a:t>
                </a:r>
                <a:endParaRPr lang="en-US" altLang="zh-CN" b="0">
                  <a:solidFill>
                    <a:schemeClr val="tx1"/>
                  </a:solidFill>
                  <a:latin typeface="Arial" charset="0"/>
                </a:endParaRPr>
              </a:p>
              <a:p>
                <a:pPr algn="ctr" eaLnBrk="0" hangingPunct="0"/>
                <a:r>
                  <a:rPr lang="pt-BR" altLang="zh-CN" b="0">
                    <a:solidFill>
                      <a:schemeClr val="tx1"/>
                    </a:solidFill>
                    <a:latin typeface="Arial" charset="0"/>
                  </a:rPr>
                  <a:t>c</a:t>
                </a:r>
                <a:endParaRPr lang="en-US" altLang="zh-CN" b="0">
                  <a:solidFill>
                    <a:schemeClr val="tx1"/>
                  </a:solidFill>
                  <a:latin typeface="Arial" charset="0"/>
                </a:endParaRPr>
              </a:p>
              <a:p>
                <a:pPr algn="ctr" eaLnBrk="0" hangingPunct="0"/>
                <a:r>
                  <a:rPr lang="pt-BR" altLang="zh-CN" b="0">
                    <a:solidFill>
                      <a:schemeClr val="tx1"/>
                    </a:solidFill>
                    <a:latin typeface="Arial" charset="0"/>
                  </a:rPr>
                  <a:t>d</a:t>
                </a:r>
                <a:endParaRPr lang="en-US" altLang="zh-CN" b="0">
                  <a:solidFill>
                    <a:schemeClr val="tx1"/>
                  </a:solidFill>
                  <a:latin typeface="Arial" charset="0"/>
                </a:endParaRPr>
              </a:p>
              <a:p>
                <a:pPr algn="ctr" eaLnBrk="0" hangingPunct="0"/>
                <a:r>
                  <a:rPr lang="pt-BR" altLang="zh-CN" b="0">
                    <a:solidFill>
                      <a:schemeClr val="tx1"/>
                    </a:solidFill>
                    <a:latin typeface="Arial" charset="0"/>
                  </a:rPr>
                  <a:t>e</a:t>
                </a:r>
                <a:endParaRPr lang="en-US" altLang="zh-CN" b="0">
                  <a:solidFill>
                    <a:schemeClr val="tx1"/>
                  </a:solidFill>
                  <a:latin typeface="Arial" charset="0"/>
                </a:endParaRPr>
              </a:p>
              <a:p>
                <a:pPr algn="ctr" eaLnBrk="0" hangingPunct="0"/>
                <a:r>
                  <a:rPr lang="pt-BR" altLang="zh-CN" b="0">
                    <a:solidFill>
                      <a:schemeClr val="tx1"/>
                    </a:solidFill>
                    <a:latin typeface="Arial" charset="0"/>
                  </a:rPr>
                  <a:t>f</a:t>
                </a:r>
              </a:p>
            </p:txBody>
          </p:sp>
          <p:sp>
            <p:nvSpPr>
              <p:cNvPr id="20492" name="Line 9"/>
              <p:cNvSpPr>
                <a:spLocks noChangeShapeType="1"/>
              </p:cNvSpPr>
              <p:nvPr/>
            </p:nvSpPr>
            <p:spPr bwMode="auto">
              <a:xfrm>
                <a:off x="8460" y="12138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88" name="Group 5"/>
            <p:cNvGrpSpPr>
              <a:grpSpLocks/>
            </p:cNvGrpSpPr>
            <p:nvPr/>
          </p:nvGrpSpPr>
          <p:grpSpPr bwMode="auto">
            <a:xfrm>
              <a:off x="9180" y="11736"/>
              <a:ext cx="540" cy="2028"/>
              <a:chOff x="8460" y="11736"/>
              <a:chExt cx="540" cy="2028"/>
            </a:xfrm>
          </p:grpSpPr>
          <p:sp>
            <p:nvSpPr>
              <p:cNvPr id="20489" name="Text Box 7"/>
              <p:cNvSpPr txBox="1">
                <a:spLocks noChangeArrowheads="1"/>
              </p:cNvSpPr>
              <p:nvPr/>
            </p:nvSpPr>
            <p:spPr bwMode="auto">
              <a:xfrm>
                <a:off x="8460" y="11736"/>
                <a:ext cx="540" cy="20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t-BR" altLang="zh-CN" b="0">
                    <a:solidFill>
                      <a:schemeClr val="tx1"/>
                    </a:solidFill>
                    <a:latin typeface="Arial" charset="0"/>
                  </a:rPr>
                  <a:t>f2</a:t>
                </a:r>
                <a:endParaRPr lang="en-US" altLang="zh-CN" b="0">
                  <a:solidFill>
                    <a:schemeClr val="tx1"/>
                  </a:solidFill>
                  <a:latin typeface="Arial" charset="0"/>
                </a:endParaRPr>
              </a:p>
              <a:p>
                <a:pPr algn="ctr" eaLnBrk="0" hangingPunct="0"/>
                <a:r>
                  <a:rPr lang="pt-BR" altLang="zh-CN" b="0">
                    <a:solidFill>
                      <a:schemeClr val="tx1"/>
                    </a:solidFill>
                    <a:latin typeface="Arial" charset="0"/>
                  </a:rPr>
                  <a:t>a</a:t>
                </a:r>
                <a:endParaRPr lang="en-US" altLang="zh-CN" b="0">
                  <a:solidFill>
                    <a:schemeClr val="tx1"/>
                  </a:solidFill>
                  <a:latin typeface="Arial" charset="0"/>
                </a:endParaRPr>
              </a:p>
              <a:p>
                <a:pPr algn="ctr" eaLnBrk="0" hangingPunct="0"/>
                <a:r>
                  <a:rPr lang="pt-BR" altLang="zh-CN" b="0">
                    <a:solidFill>
                      <a:schemeClr val="tx1"/>
                    </a:solidFill>
                    <a:latin typeface="Arial" charset="0"/>
                  </a:rPr>
                  <a:t>d</a:t>
                </a:r>
                <a:endParaRPr lang="en-US" altLang="zh-CN" b="0">
                  <a:solidFill>
                    <a:schemeClr val="tx1"/>
                  </a:solidFill>
                  <a:latin typeface="Arial" charset="0"/>
                </a:endParaRPr>
              </a:p>
              <a:p>
                <a:pPr algn="ctr" eaLnBrk="0" hangingPunct="0"/>
                <a:r>
                  <a:rPr lang="pt-BR" altLang="zh-CN" b="0">
                    <a:solidFill>
                      <a:schemeClr val="tx1"/>
                    </a:solidFill>
                    <a:latin typeface="Arial" charset="0"/>
                  </a:rPr>
                  <a:t>e</a:t>
                </a:r>
                <a:endParaRPr lang="en-US" altLang="zh-CN" b="0">
                  <a:solidFill>
                    <a:schemeClr val="tx1"/>
                  </a:solidFill>
                  <a:latin typeface="Arial" charset="0"/>
                </a:endParaRPr>
              </a:p>
              <a:p>
                <a:pPr algn="ctr" eaLnBrk="0" hangingPunct="0"/>
                <a:r>
                  <a:rPr lang="pt-BR" altLang="zh-CN" b="0">
                    <a:solidFill>
                      <a:schemeClr val="tx1"/>
                    </a:solidFill>
                    <a:latin typeface="Arial" charset="0"/>
                  </a:rPr>
                  <a:t>g</a:t>
                </a:r>
                <a:endParaRPr lang="en-US" altLang="zh-CN" b="0">
                  <a:solidFill>
                    <a:schemeClr val="tx1"/>
                  </a:solidFill>
                  <a:latin typeface="Arial" charset="0"/>
                </a:endParaRPr>
              </a:p>
              <a:p>
                <a:pPr algn="ctr" eaLnBrk="0" hangingPunct="0"/>
                <a:r>
                  <a:rPr lang="pt-BR" altLang="zh-CN" b="0">
                    <a:solidFill>
                      <a:schemeClr val="tx1"/>
                    </a:solidFill>
                    <a:latin typeface="Arial" charset="0"/>
                  </a:rPr>
                  <a:t>h</a:t>
                </a:r>
              </a:p>
            </p:txBody>
          </p:sp>
          <p:sp>
            <p:nvSpPr>
              <p:cNvPr id="20490" name="Line 6"/>
              <p:cNvSpPr>
                <a:spLocks noChangeShapeType="1"/>
              </p:cNvSpPr>
              <p:nvPr/>
            </p:nvSpPr>
            <p:spPr bwMode="auto">
              <a:xfrm>
                <a:off x="8460" y="12138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3276600" y="1628775"/>
            <a:ext cx="5327650" cy="308133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/>
            <a:r>
              <a:rPr lang="zh-CN" altLang="en-US" sz="2800">
                <a:solidFill>
                  <a:schemeClr val="bg1"/>
                </a:solidFill>
              </a:rPr>
              <a:t>执行比较命令：</a:t>
            </a:r>
          </a:p>
          <a:p>
            <a:pPr indent="228600" eaLnBrk="0" hangingPunct="0"/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$ comm -12 f1 f2 </a:t>
            </a:r>
          </a:p>
          <a:p>
            <a:pPr indent="228600" eaLnBrk="0" hangingPunct="0"/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d</a:t>
            </a:r>
          </a:p>
          <a:p>
            <a:pPr indent="228600" eaLnBrk="0" hangingPunct="0"/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e</a:t>
            </a:r>
          </a:p>
          <a:p>
            <a:pPr indent="228600" eaLnBrk="0" hangingPunct="0"/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$</a:t>
            </a:r>
          </a:p>
          <a:p>
            <a:pPr indent="228600" eaLnBrk="0" hangingPunct="0"/>
            <a:r>
              <a:rPr lang="zh-CN" altLang="en-US" sz="2800">
                <a:solidFill>
                  <a:srgbClr val="FFFF00"/>
                </a:solidFill>
              </a:rPr>
              <a:t>说明：</a:t>
            </a:r>
            <a:r>
              <a:rPr lang="zh-CN" altLang="en-US" sz="2800">
                <a:solidFill>
                  <a:schemeClr val="bg1"/>
                </a:solidFill>
              </a:rPr>
              <a:t>参数“</a:t>
            </a:r>
            <a:r>
              <a:rPr lang="en-US" altLang="zh-CN" sz="2800">
                <a:solidFill>
                  <a:schemeClr val="bg1"/>
                </a:solidFill>
              </a:rPr>
              <a:t>-12”</a:t>
            </a:r>
            <a:r>
              <a:rPr lang="zh-CN" altLang="en-US" sz="2800">
                <a:solidFill>
                  <a:schemeClr val="bg1"/>
                </a:solidFill>
              </a:rPr>
              <a:t>的含义是只显示</a:t>
            </a:r>
            <a:r>
              <a:rPr lang="en-US" altLang="zh-CN" sz="2800">
                <a:solidFill>
                  <a:schemeClr val="bg1"/>
                </a:solidFill>
              </a:rPr>
              <a:t>f1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f2</a:t>
            </a:r>
            <a:r>
              <a:rPr lang="zh-CN" altLang="en-US" sz="2800">
                <a:solidFill>
                  <a:schemeClr val="bg1"/>
                </a:solidFill>
              </a:rPr>
              <a:t>中都有的行。</a:t>
            </a:r>
            <a:endParaRPr lang="zh-CN" altLang="en-US" sz="28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60350"/>
            <a:ext cx="4043362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smtClean="0"/>
              <a:t>4.3 shell</a:t>
            </a:r>
            <a:r>
              <a:rPr lang="zh-CN" altLang="en-US" sz="3600" smtClean="0"/>
              <a:t>命令</a:t>
            </a:r>
          </a:p>
        </p:txBody>
      </p:sp>
      <p:sp>
        <p:nvSpPr>
          <p:cNvPr id="145412" name="Rectangle 4" descr="新闻纸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68413"/>
            <a:ext cx="3457575" cy="431800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800" smtClean="0">
                <a:latin typeface="Times New Roman" pitchFamily="18" charset="0"/>
              </a:rPr>
              <a:t>4.3.2 </a:t>
            </a:r>
            <a:r>
              <a:rPr lang="zh-CN" altLang="en-US" sz="2800" smtClean="0">
                <a:latin typeface="Times New Roman" pitchFamily="18" charset="0"/>
              </a:rPr>
              <a:t>目录操作命令 </a:t>
            </a:r>
          </a:p>
        </p:txBody>
      </p:sp>
      <p:sp>
        <p:nvSpPr>
          <p:cNvPr id="145418" name="Rectangle 10" descr="新闻纸"/>
          <p:cNvSpPr>
            <a:spLocks noChangeArrowheads="1"/>
          </p:cNvSpPr>
          <p:nvPr/>
        </p:nvSpPr>
        <p:spPr bwMode="auto">
          <a:xfrm>
            <a:off x="971550" y="1916113"/>
            <a:ext cx="7704138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ls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[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选项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] [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路径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/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文件名通配符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]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功能：文件名列表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mkdir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[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选项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] 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目录名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功能：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mkdir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创建目录，自动建立目录下的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..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文件</a:t>
            </a:r>
            <a:endParaRPr lang="zh-CN" altLang="en-US" dirty="0">
              <a:solidFill>
                <a:schemeClr val="tx1"/>
              </a:solidFill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cd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[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路径名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]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功能：修改当前工作目录，路径名可以使用通配符。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rmdir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[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路径名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]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功能：删除目录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cp -[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选项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] 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源文件列表 目标路径</a:t>
            </a:r>
            <a:endParaRPr lang="zh-CN" altLang="pt-BR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pt-BR" dirty="0">
                <a:solidFill>
                  <a:schemeClr val="tx1"/>
                </a:solidFill>
                <a:latin typeface="宋体" pitchFamily="2" charset="-122"/>
              </a:rPr>
              <a:t>功能：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将原文件列表中的文件复制到目录目标路径下 </a:t>
            </a:r>
          </a:p>
        </p:txBody>
      </p:sp>
      <p:sp>
        <p:nvSpPr>
          <p:cNvPr id="21509" name="AutoShape 1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084888" y="2060575"/>
            <a:ext cx="287337" cy="215900"/>
          </a:xfrm>
          <a:prstGeom prst="notchedRightArrow">
            <a:avLst>
              <a:gd name="adj1" fmla="val 50000"/>
              <a:gd name="adj2" fmla="val 33272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n>
                <a:solidFill>
                  <a:schemeClr val="accent3">
                    <a:lumMod val="85000"/>
                  </a:schemeClr>
                </a:solidFill>
              </a:ln>
            </a:endParaRPr>
          </a:p>
        </p:txBody>
      </p:sp>
      <p:sp>
        <p:nvSpPr>
          <p:cNvPr id="21510" name="AutoShape 1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7425" y="2852738"/>
            <a:ext cx="287338" cy="215900"/>
          </a:xfrm>
          <a:prstGeom prst="notchedRightArrow">
            <a:avLst>
              <a:gd name="adj1" fmla="val 50000"/>
              <a:gd name="adj2" fmla="val 33272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n>
                <a:solidFill>
                  <a:schemeClr val="accent3">
                    <a:lumMod val="85000"/>
                  </a:schemeClr>
                </a:solidFill>
              </a:ln>
            </a:endParaRPr>
          </a:p>
        </p:txBody>
      </p:sp>
      <p:sp>
        <p:nvSpPr>
          <p:cNvPr id="21511" name="AutoShape 1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134100" y="5549900"/>
            <a:ext cx="287338" cy="215900"/>
          </a:xfrm>
          <a:prstGeom prst="notchedRightArrow">
            <a:avLst>
              <a:gd name="adj1" fmla="val 50000"/>
              <a:gd name="adj2" fmla="val 33272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n>
                <a:solidFill>
                  <a:schemeClr val="accent3">
                    <a:lumMod val="85000"/>
                  </a:schemeClr>
                </a:solidFill>
              </a:ln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5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5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5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5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5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5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5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5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33375"/>
            <a:ext cx="3529012" cy="719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smtClean="0"/>
              <a:t>第四章  概述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341438"/>
            <a:ext cx="6192837" cy="40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sz="2800" smtClean="0">
                <a:hlinkClick r:id="rId2" action="ppaction://hlinksldjump"/>
              </a:rPr>
              <a:t>4.1 unix</a:t>
            </a:r>
            <a:r>
              <a:rPr lang="zh-CN" altLang="en-US" sz="2800" smtClean="0">
                <a:hlinkClick r:id="rId2" action="ppaction://hlinksldjump"/>
              </a:rPr>
              <a:t>编辑器 </a:t>
            </a: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en-US" altLang="zh-CN" sz="2800" smtClean="0">
                <a:hlinkClick r:id="rId3" action="ppaction://hlinksldjump"/>
              </a:rPr>
              <a:t>4.2 shell</a:t>
            </a:r>
            <a:r>
              <a:rPr lang="zh-CN" altLang="en-US" sz="2800" smtClean="0">
                <a:hlinkClick r:id="rId3" action="ppaction://hlinksldjump"/>
              </a:rPr>
              <a:t>简介 </a:t>
            </a: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en-US" altLang="zh-CN" sz="2800" smtClean="0">
                <a:hlinkClick r:id="rId4" action="ppaction://hlinksldjump"/>
              </a:rPr>
              <a:t>4.3 shell</a:t>
            </a:r>
            <a:r>
              <a:rPr lang="zh-CN" altLang="en-US" sz="2800" smtClean="0">
                <a:hlinkClick r:id="rId4" action="ppaction://hlinksldjump"/>
              </a:rPr>
              <a:t>基本命令 </a:t>
            </a:r>
            <a:endParaRPr lang="zh-CN" altLang="en-US" sz="2800" smtClean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659" name="Group 107"/>
          <p:cNvGraphicFramePr>
            <a:graphicFrameLocks noGrp="1"/>
          </p:cNvGraphicFramePr>
          <p:nvPr/>
        </p:nvGraphicFramePr>
        <p:xfrm>
          <a:off x="5043488" y="427038"/>
          <a:ext cx="4067175" cy="2194560"/>
        </p:xfrm>
        <a:graphic>
          <a:graphicData uri="http://schemas.openxmlformats.org/drawingml/2006/table">
            <a:tbl>
              <a:tblPr/>
              <a:tblGrid>
                <a:gridCol w="581025"/>
                <a:gridCol w="34861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选项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含     义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-a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列出全部文件和目录项，包括系统的文件和目录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-i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在每个文件信息的第一列显示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inode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号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-C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多列显示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-F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列出目录并标识类型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-l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长格式显示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-R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递归显示所有目录及其子目录下的文件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-x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按一行一个文件显示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151660" name="Rectangle 108"/>
          <p:cNvSpPr>
            <a:spLocks noChangeArrowheads="1"/>
          </p:cNvSpPr>
          <p:nvPr/>
        </p:nvSpPr>
        <p:spPr bwMode="auto">
          <a:xfrm>
            <a:off x="1003300" y="2974975"/>
            <a:ext cx="8118475" cy="15525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$ ls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l ./abc.d</a:t>
            </a:r>
          </a:p>
          <a:p>
            <a:r>
              <a:rPr lang="en-US" altLang="zh-CN">
                <a:solidFill>
                  <a:schemeClr val="tx1"/>
                </a:solidFill>
              </a:rPr>
              <a:t>-rwxr-x---     2    wang     student    512   Jan  2      8:10    for1</a:t>
            </a:r>
          </a:p>
          <a:p>
            <a:r>
              <a:rPr lang="en-US" altLang="zh-CN">
                <a:solidFill>
                  <a:schemeClr val="tx1"/>
                </a:solidFill>
              </a:rPr>
              <a:t>-rwxr-x--x    1     liu         staff         512   Jan  10  10:05    for2</a:t>
            </a:r>
          </a:p>
          <a:p>
            <a:r>
              <a:rPr lang="en-US" altLang="zh-CN">
                <a:solidFill>
                  <a:schemeClr val="tx1"/>
                </a:solidFill>
              </a:rPr>
              <a:t>drwxr-xr-x   1    zhao      staff         512   Jan  21  14:30    work</a:t>
            </a:r>
          </a:p>
        </p:txBody>
      </p:sp>
      <p:sp>
        <p:nvSpPr>
          <p:cNvPr id="151661" name="Rectangle 109"/>
          <p:cNvSpPr>
            <a:spLocks noChangeArrowheads="1"/>
          </p:cNvSpPr>
          <p:nvPr/>
        </p:nvSpPr>
        <p:spPr bwMode="auto">
          <a:xfrm>
            <a:off x="1020763" y="166688"/>
            <a:ext cx="2808287" cy="822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$ ls </a:t>
            </a:r>
          </a:p>
          <a:p>
            <a:r>
              <a:rPr lang="en-US" altLang="zh-CN">
                <a:solidFill>
                  <a:schemeClr val="tx1"/>
                </a:solidFill>
              </a:rPr>
              <a:t>abc   abc.d   abc.c </a:t>
            </a: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3348038" y="4476750"/>
            <a:ext cx="431800" cy="1465263"/>
            <a:chOff x="2119" y="2589"/>
            <a:chExt cx="272" cy="923"/>
          </a:xfrm>
        </p:grpSpPr>
        <p:sp>
          <p:nvSpPr>
            <p:cNvPr id="22600" name="Line 112"/>
            <p:cNvSpPr>
              <a:spLocks noChangeShapeType="1"/>
            </p:cNvSpPr>
            <p:nvPr/>
          </p:nvSpPr>
          <p:spPr bwMode="auto">
            <a:xfrm>
              <a:off x="2238" y="2589"/>
              <a:ext cx="0" cy="454"/>
            </a:xfrm>
            <a:prstGeom prst="line">
              <a:avLst/>
            </a:prstGeom>
            <a:noFill/>
            <a:ln w="38100" cmpd="dbl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1" name="Text Box 118"/>
            <p:cNvSpPr txBox="1">
              <a:spLocks noChangeArrowheads="1"/>
            </p:cNvSpPr>
            <p:nvPr/>
          </p:nvSpPr>
          <p:spPr bwMode="auto">
            <a:xfrm>
              <a:off x="2119" y="3109"/>
              <a:ext cx="27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rgbClr val="000099"/>
                  </a:solidFill>
                </a:rPr>
                <a:t>文件主 </a:t>
              </a:r>
            </a:p>
          </p:txBody>
        </p:sp>
      </p:grpSp>
      <p:grpSp>
        <p:nvGrpSpPr>
          <p:cNvPr id="3" name="Group 137"/>
          <p:cNvGrpSpPr>
            <a:grpSpLocks/>
          </p:cNvGrpSpPr>
          <p:nvPr/>
        </p:nvGrpSpPr>
        <p:grpSpPr bwMode="auto">
          <a:xfrm>
            <a:off x="4500563" y="4476750"/>
            <a:ext cx="576262" cy="1398588"/>
            <a:chOff x="2835" y="2589"/>
            <a:chExt cx="363" cy="881"/>
          </a:xfrm>
        </p:grpSpPr>
        <p:sp>
          <p:nvSpPr>
            <p:cNvPr id="22598" name="Line 113"/>
            <p:cNvSpPr>
              <a:spLocks noChangeShapeType="1"/>
            </p:cNvSpPr>
            <p:nvPr/>
          </p:nvSpPr>
          <p:spPr bwMode="auto">
            <a:xfrm>
              <a:off x="2971" y="2589"/>
              <a:ext cx="0" cy="454"/>
            </a:xfrm>
            <a:prstGeom prst="line">
              <a:avLst/>
            </a:prstGeom>
            <a:noFill/>
            <a:ln w="38100" cmpd="dbl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Text Box 119"/>
            <p:cNvSpPr txBox="1">
              <a:spLocks noChangeArrowheads="1"/>
            </p:cNvSpPr>
            <p:nvPr/>
          </p:nvSpPr>
          <p:spPr bwMode="auto">
            <a:xfrm>
              <a:off x="2835" y="3067"/>
              <a:ext cx="36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rgbClr val="000099"/>
                  </a:solidFill>
                </a:rPr>
                <a:t>文件用户组名 </a:t>
              </a:r>
            </a:p>
          </p:txBody>
        </p:sp>
      </p:grp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5468938" y="4494213"/>
            <a:ext cx="720725" cy="1443037"/>
            <a:chOff x="3445" y="2579"/>
            <a:chExt cx="454" cy="909"/>
          </a:xfrm>
        </p:grpSpPr>
        <p:sp>
          <p:nvSpPr>
            <p:cNvPr id="22596" name="Line 114"/>
            <p:cNvSpPr>
              <a:spLocks noChangeShapeType="1"/>
            </p:cNvSpPr>
            <p:nvPr/>
          </p:nvSpPr>
          <p:spPr bwMode="auto">
            <a:xfrm>
              <a:off x="3658" y="2579"/>
              <a:ext cx="0" cy="454"/>
            </a:xfrm>
            <a:prstGeom prst="line">
              <a:avLst/>
            </a:prstGeom>
            <a:noFill/>
            <a:ln w="38100" cmpd="dbl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Text Box 120"/>
            <p:cNvSpPr txBox="1">
              <a:spLocks noChangeArrowheads="1"/>
            </p:cNvSpPr>
            <p:nvPr/>
          </p:nvSpPr>
          <p:spPr bwMode="auto">
            <a:xfrm>
              <a:off x="3445" y="3085"/>
              <a:ext cx="45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rgbClr val="000099"/>
                  </a:solidFill>
                </a:rPr>
                <a:t>文件所占的字节数 </a:t>
              </a:r>
            </a:p>
          </p:txBody>
        </p: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6300788" y="4476750"/>
            <a:ext cx="1727200" cy="1581150"/>
            <a:chOff x="3969" y="2568"/>
            <a:chExt cx="1088" cy="996"/>
          </a:xfrm>
        </p:grpSpPr>
        <p:sp>
          <p:nvSpPr>
            <p:cNvPr id="22593" name="Line 115"/>
            <p:cNvSpPr>
              <a:spLocks noChangeShapeType="1"/>
            </p:cNvSpPr>
            <p:nvPr/>
          </p:nvSpPr>
          <p:spPr bwMode="auto">
            <a:xfrm>
              <a:off x="4583" y="2568"/>
              <a:ext cx="0" cy="454"/>
            </a:xfrm>
            <a:prstGeom prst="line">
              <a:avLst/>
            </a:prstGeom>
            <a:noFill/>
            <a:ln w="38100" cmpd="dbl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Line 121"/>
            <p:cNvSpPr>
              <a:spLocks noChangeShapeType="1"/>
            </p:cNvSpPr>
            <p:nvPr/>
          </p:nvSpPr>
          <p:spPr bwMode="auto">
            <a:xfrm>
              <a:off x="3969" y="2568"/>
              <a:ext cx="1088" cy="0"/>
            </a:xfrm>
            <a:prstGeom prst="line">
              <a:avLst/>
            </a:prstGeom>
            <a:noFill/>
            <a:ln w="38100" cmpd="dbl">
              <a:solidFill>
                <a:srgbClr val="A5002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Text Box 122"/>
            <p:cNvSpPr txBox="1">
              <a:spLocks noChangeArrowheads="1"/>
            </p:cNvSpPr>
            <p:nvPr/>
          </p:nvSpPr>
          <p:spPr bwMode="auto">
            <a:xfrm>
              <a:off x="4422" y="3046"/>
              <a:ext cx="36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rgbClr val="000099"/>
                  </a:solidFill>
                </a:rPr>
                <a:t>文件上次修改时间 </a:t>
              </a:r>
            </a:p>
          </p:txBody>
        </p:sp>
      </p:grpSp>
      <p:grpSp>
        <p:nvGrpSpPr>
          <p:cNvPr id="6" name="Group 140"/>
          <p:cNvGrpSpPr>
            <a:grpSpLocks/>
          </p:cNvGrpSpPr>
          <p:nvPr/>
        </p:nvGrpSpPr>
        <p:grpSpPr bwMode="auto">
          <a:xfrm>
            <a:off x="8388350" y="4476750"/>
            <a:ext cx="360363" cy="1409700"/>
            <a:chOff x="5305" y="2568"/>
            <a:chExt cx="227" cy="888"/>
          </a:xfrm>
        </p:grpSpPr>
        <p:sp>
          <p:nvSpPr>
            <p:cNvPr id="22591" name="Line 116"/>
            <p:cNvSpPr>
              <a:spLocks noChangeShapeType="1"/>
            </p:cNvSpPr>
            <p:nvPr/>
          </p:nvSpPr>
          <p:spPr bwMode="auto">
            <a:xfrm>
              <a:off x="5420" y="2568"/>
              <a:ext cx="0" cy="454"/>
            </a:xfrm>
            <a:prstGeom prst="line">
              <a:avLst/>
            </a:prstGeom>
            <a:noFill/>
            <a:ln w="38100" cmpd="dbl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Text Box 123"/>
            <p:cNvSpPr txBox="1">
              <a:spLocks noChangeArrowheads="1"/>
            </p:cNvSpPr>
            <p:nvPr/>
          </p:nvSpPr>
          <p:spPr bwMode="auto">
            <a:xfrm>
              <a:off x="5305" y="3053"/>
              <a:ext cx="22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rgbClr val="000099"/>
                  </a:solidFill>
                </a:rPr>
                <a:t>文件名 </a:t>
              </a:r>
            </a:p>
          </p:txBody>
        </p:sp>
      </p:grpSp>
      <p:grpSp>
        <p:nvGrpSpPr>
          <p:cNvPr id="7" name="Group 135"/>
          <p:cNvGrpSpPr>
            <a:grpSpLocks/>
          </p:cNvGrpSpPr>
          <p:nvPr/>
        </p:nvGrpSpPr>
        <p:grpSpPr bwMode="auto">
          <a:xfrm>
            <a:off x="2589213" y="4476750"/>
            <a:ext cx="504825" cy="1493838"/>
            <a:chOff x="1627" y="2568"/>
            <a:chExt cx="318" cy="941"/>
          </a:xfrm>
        </p:grpSpPr>
        <p:sp>
          <p:nvSpPr>
            <p:cNvPr id="22588" name="Line 111"/>
            <p:cNvSpPr>
              <a:spLocks noChangeShapeType="1"/>
            </p:cNvSpPr>
            <p:nvPr/>
          </p:nvSpPr>
          <p:spPr bwMode="auto">
            <a:xfrm>
              <a:off x="1791" y="2582"/>
              <a:ext cx="0" cy="454"/>
            </a:xfrm>
            <a:prstGeom prst="line">
              <a:avLst/>
            </a:prstGeom>
            <a:noFill/>
            <a:ln w="38100" cmpd="dbl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Text Box 117"/>
            <p:cNvSpPr txBox="1">
              <a:spLocks noChangeArrowheads="1"/>
            </p:cNvSpPr>
            <p:nvPr/>
          </p:nvSpPr>
          <p:spPr bwMode="auto">
            <a:xfrm>
              <a:off x="1627" y="3106"/>
              <a:ext cx="31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rgbClr val="000099"/>
                  </a:solidFill>
                </a:rPr>
                <a:t>文件的链接数 </a:t>
              </a:r>
            </a:p>
          </p:txBody>
        </p:sp>
        <p:sp>
          <p:nvSpPr>
            <p:cNvPr id="22590" name="Line 127"/>
            <p:cNvSpPr>
              <a:spLocks noChangeShapeType="1"/>
            </p:cNvSpPr>
            <p:nvPr/>
          </p:nvSpPr>
          <p:spPr bwMode="auto">
            <a:xfrm>
              <a:off x="1791" y="2568"/>
              <a:ext cx="0" cy="454"/>
            </a:xfrm>
            <a:prstGeom prst="line">
              <a:avLst/>
            </a:prstGeom>
            <a:noFill/>
            <a:ln w="38100" cmpd="dbl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34"/>
          <p:cNvGrpSpPr>
            <a:grpSpLocks/>
          </p:cNvGrpSpPr>
          <p:nvPr/>
        </p:nvGrpSpPr>
        <p:grpSpPr bwMode="auto">
          <a:xfrm>
            <a:off x="2124075" y="4465638"/>
            <a:ext cx="323850" cy="731837"/>
            <a:chOff x="1338" y="2568"/>
            <a:chExt cx="204" cy="461"/>
          </a:xfrm>
        </p:grpSpPr>
        <p:sp>
          <p:nvSpPr>
            <p:cNvPr id="22586" name="Line 124"/>
            <p:cNvSpPr>
              <a:spLocks noChangeShapeType="1"/>
            </p:cNvSpPr>
            <p:nvPr/>
          </p:nvSpPr>
          <p:spPr bwMode="auto">
            <a:xfrm>
              <a:off x="1338" y="2568"/>
              <a:ext cx="204" cy="0"/>
            </a:xfrm>
            <a:prstGeom prst="line">
              <a:avLst/>
            </a:prstGeom>
            <a:noFill/>
            <a:ln w="38100" cmpd="dbl">
              <a:solidFill>
                <a:srgbClr val="A5002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Line 131"/>
            <p:cNvSpPr>
              <a:spLocks noChangeShapeType="1"/>
            </p:cNvSpPr>
            <p:nvPr/>
          </p:nvSpPr>
          <p:spPr bwMode="auto">
            <a:xfrm>
              <a:off x="1436" y="2575"/>
              <a:ext cx="0" cy="454"/>
            </a:xfrm>
            <a:prstGeom prst="line">
              <a:avLst/>
            </a:prstGeom>
            <a:noFill/>
            <a:ln w="38100" cmpd="dbl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47"/>
          <p:cNvGrpSpPr>
            <a:grpSpLocks/>
          </p:cNvGrpSpPr>
          <p:nvPr/>
        </p:nvGrpSpPr>
        <p:grpSpPr bwMode="auto">
          <a:xfrm>
            <a:off x="1241425" y="4476750"/>
            <a:ext cx="461963" cy="1797050"/>
            <a:chOff x="775" y="2568"/>
            <a:chExt cx="291" cy="1132"/>
          </a:xfrm>
        </p:grpSpPr>
        <p:grpSp>
          <p:nvGrpSpPr>
            <p:cNvPr id="22582" name="Group 132"/>
            <p:cNvGrpSpPr>
              <a:grpSpLocks/>
            </p:cNvGrpSpPr>
            <p:nvPr/>
          </p:nvGrpSpPr>
          <p:grpSpPr bwMode="auto">
            <a:xfrm>
              <a:off x="775" y="2568"/>
              <a:ext cx="272" cy="454"/>
              <a:chOff x="793" y="2568"/>
              <a:chExt cx="272" cy="454"/>
            </a:xfrm>
          </p:grpSpPr>
          <p:sp>
            <p:nvSpPr>
              <p:cNvPr id="22584" name="Line 126"/>
              <p:cNvSpPr>
                <a:spLocks noChangeShapeType="1"/>
              </p:cNvSpPr>
              <p:nvPr/>
            </p:nvSpPr>
            <p:spPr bwMode="auto">
              <a:xfrm>
                <a:off x="793" y="2568"/>
                <a:ext cx="272" cy="0"/>
              </a:xfrm>
              <a:prstGeom prst="line">
                <a:avLst/>
              </a:prstGeom>
              <a:noFill/>
              <a:ln w="38100" cmpd="dbl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5" name="Line 129"/>
              <p:cNvSpPr>
                <a:spLocks noChangeShapeType="1"/>
              </p:cNvSpPr>
              <p:nvPr/>
            </p:nvSpPr>
            <p:spPr bwMode="auto">
              <a:xfrm>
                <a:off x="930" y="2568"/>
                <a:ext cx="0" cy="454"/>
              </a:xfrm>
              <a:prstGeom prst="line">
                <a:avLst/>
              </a:prstGeom>
              <a:noFill/>
              <a:ln w="38100" cmpd="dbl">
                <a:solidFill>
                  <a:srgbClr val="A5002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83" name="Text Box 141"/>
            <p:cNvSpPr txBox="1">
              <a:spLocks noChangeArrowheads="1"/>
            </p:cNvSpPr>
            <p:nvPr/>
          </p:nvSpPr>
          <p:spPr bwMode="auto">
            <a:xfrm>
              <a:off x="793" y="3067"/>
              <a:ext cx="273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rgbClr val="000099"/>
                  </a:solidFill>
                </a:rPr>
                <a:t>文件主权限</a:t>
              </a:r>
            </a:p>
          </p:txBody>
        </p:sp>
      </p:grpSp>
      <p:sp>
        <p:nvSpPr>
          <p:cNvPr id="151694" name="Line 142"/>
          <p:cNvSpPr>
            <a:spLocks noChangeShapeType="1"/>
          </p:cNvSpPr>
          <p:nvPr/>
        </p:nvSpPr>
        <p:spPr bwMode="auto">
          <a:xfrm>
            <a:off x="2849563" y="4476750"/>
            <a:ext cx="0" cy="720725"/>
          </a:xfrm>
          <a:prstGeom prst="line">
            <a:avLst/>
          </a:prstGeom>
          <a:noFill/>
          <a:ln w="38100" cmpd="dbl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148"/>
          <p:cNvGrpSpPr>
            <a:grpSpLocks/>
          </p:cNvGrpSpPr>
          <p:nvPr/>
        </p:nvGrpSpPr>
        <p:grpSpPr bwMode="auto">
          <a:xfrm>
            <a:off x="1619250" y="4470400"/>
            <a:ext cx="576263" cy="1814513"/>
            <a:chOff x="1020" y="2557"/>
            <a:chExt cx="363" cy="1143"/>
          </a:xfrm>
        </p:grpSpPr>
        <p:grpSp>
          <p:nvGrpSpPr>
            <p:cNvPr id="22578" name="Group 133"/>
            <p:cNvGrpSpPr>
              <a:grpSpLocks/>
            </p:cNvGrpSpPr>
            <p:nvPr/>
          </p:nvGrpSpPr>
          <p:grpSpPr bwMode="auto">
            <a:xfrm>
              <a:off x="1066" y="2557"/>
              <a:ext cx="227" cy="465"/>
              <a:chOff x="1080" y="2568"/>
              <a:chExt cx="227" cy="465"/>
            </a:xfrm>
          </p:grpSpPr>
          <p:sp>
            <p:nvSpPr>
              <p:cNvPr id="22580" name="Line 125"/>
              <p:cNvSpPr>
                <a:spLocks noChangeShapeType="1"/>
              </p:cNvSpPr>
              <p:nvPr/>
            </p:nvSpPr>
            <p:spPr bwMode="auto">
              <a:xfrm>
                <a:off x="1080" y="2568"/>
                <a:ext cx="227" cy="0"/>
              </a:xfrm>
              <a:prstGeom prst="line">
                <a:avLst/>
              </a:prstGeom>
              <a:noFill/>
              <a:ln w="38100" cmpd="dbl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1" name="Line 130"/>
              <p:cNvSpPr>
                <a:spLocks noChangeShapeType="1"/>
              </p:cNvSpPr>
              <p:nvPr/>
            </p:nvSpPr>
            <p:spPr bwMode="auto">
              <a:xfrm>
                <a:off x="1188" y="2579"/>
                <a:ext cx="0" cy="454"/>
              </a:xfrm>
              <a:prstGeom prst="line">
                <a:avLst/>
              </a:prstGeom>
              <a:noFill/>
              <a:ln w="38100" cmpd="dbl">
                <a:solidFill>
                  <a:srgbClr val="A5002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79" name="Text Box 143"/>
            <p:cNvSpPr txBox="1">
              <a:spLocks noChangeArrowheads="1"/>
            </p:cNvSpPr>
            <p:nvPr/>
          </p:nvSpPr>
          <p:spPr bwMode="auto">
            <a:xfrm>
              <a:off x="1020" y="3067"/>
              <a:ext cx="363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rgbClr val="000099"/>
                  </a:solidFill>
                </a:rPr>
                <a:t>文件所在组用户主权限</a:t>
              </a:r>
            </a:p>
          </p:txBody>
        </p:sp>
      </p:grpSp>
      <p:sp>
        <p:nvSpPr>
          <p:cNvPr id="151696" name="Text Box 144"/>
          <p:cNvSpPr txBox="1">
            <a:spLocks noChangeArrowheads="1"/>
          </p:cNvSpPr>
          <p:nvPr/>
        </p:nvSpPr>
        <p:spPr bwMode="auto">
          <a:xfrm>
            <a:off x="2051050" y="5268913"/>
            <a:ext cx="5762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solidFill>
                  <a:srgbClr val="000099"/>
                </a:solidFill>
              </a:rPr>
              <a:t>其他用户权限</a:t>
            </a:r>
          </a:p>
        </p:txBody>
      </p:sp>
      <p:grpSp>
        <p:nvGrpSpPr>
          <p:cNvPr id="13" name="Group 146"/>
          <p:cNvGrpSpPr>
            <a:grpSpLocks/>
          </p:cNvGrpSpPr>
          <p:nvPr/>
        </p:nvGrpSpPr>
        <p:grpSpPr bwMode="auto">
          <a:xfrm>
            <a:off x="523875" y="4498975"/>
            <a:ext cx="936625" cy="1616075"/>
            <a:chOff x="295" y="2568"/>
            <a:chExt cx="590" cy="1018"/>
          </a:xfrm>
        </p:grpSpPr>
        <p:sp>
          <p:nvSpPr>
            <p:cNvPr id="22576" name="Line 128"/>
            <p:cNvSpPr>
              <a:spLocks noChangeShapeType="1"/>
            </p:cNvSpPr>
            <p:nvPr/>
          </p:nvSpPr>
          <p:spPr bwMode="auto">
            <a:xfrm>
              <a:off x="682" y="2568"/>
              <a:ext cx="0" cy="454"/>
            </a:xfrm>
            <a:prstGeom prst="line">
              <a:avLst/>
            </a:prstGeom>
            <a:noFill/>
            <a:ln w="38100" cmpd="dbl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Text Box 145"/>
            <p:cNvSpPr txBox="1">
              <a:spLocks noChangeArrowheads="1"/>
            </p:cNvSpPr>
            <p:nvPr/>
          </p:nvSpPr>
          <p:spPr bwMode="auto">
            <a:xfrm>
              <a:off x="295" y="3067"/>
              <a:ext cx="590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rgbClr val="000099"/>
                  </a:solidFill>
                </a:rPr>
                <a:t>文件类型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>
                  <a:solidFill>
                    <a:srgbClr val="000099"/>
                  </a:solidFill>
                </a:rPr>
                <a:t>-</a:t>
              </a:r>
              <a:r>
                <a:rPr lang="zh-CN" altLang="en-US" sz="1200">
                  <a:solidFill>
                    <a:srgbClr val="000099"/>
                  </a:solidFill>
                </a:rPr>
                <a:t>常规文件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>
                  <a:solidFill>
                    <a:srgbClr val="000099"/>
                  </a:solidFill>
                </a:rPr>
                <a:t>d</a:t>
              </a:r>
              <a:r>
                <a:rPr lang="zh-CN" altLang="en-US" sz="1200">
                  <a:solidFill>
                    <a:srgbClr val="000099"/>
                  </a:solidFill>
                </a:rPr>
                <a:t>目录文件</a:t>
              </a:r>
            </a:p>
          </p:txBody>
        </p:sp>
      </p:grpSp>
      <p:sp>
        <p:nvSpPr>
          <p:cNvPr id="22573" name="AutoShape 14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905875" y="6586538"/>
            <a:ext cx="215900" cy="2159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702" name="Rectangle 150"/>
          <p:cNvSpPr>
            <a:spLocks noChangeArrowheads="1"/>
          </p:cNvSpPr>
          <p:nvPr/>
        </p:nvSpPr>
        <p:spPr bwMode="auto">
          <a:xfrm>
            <a:off x="6300788" y="0"/>
            <a:ext cx="188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文件列表命令</a:t>
            </a:r>
            <a:r>
              <a:rPr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ls</a:t>
            </a:r>
          </a:p>
        </p:txBody>
      </p:sp>
      <p:sp>
        <p:nvSpPr>
          <p:cNvPr id="151703" name="Text Box 151"/>
          <p:cNvSpPr txBox="1">
            <a:spLocks noChangeArrowheads="1"/>
          </p:cNvSpPr>
          <p:nvPr/>
        </p:nvSpPr>
        <p:spPr bwMode="auto">
          <a:xfrm>
            <a:off x="971550" y="981075"/>
            <a:ext cx="2808288" cy="1917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$ ls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R</a:t>
            </a:r>
          </a:p>
          <a:p>
            <a:r>
              <a:rPr lang="en-US" altLang="zh-CN">
                <a:solidFill>
                  <a:schemeClr val="tx1"/>
                </a:solidFill>
              </a:rPr>
              <a:t>. :</a:t>
            </a:r>
          </a:p>
          <a:p>
            <a:r>
              <a:rPr lang="en-US" altLang="zh-CN">
                <a:solidFill>
                  <a:schemeClr val="tx1"/>
                </a:solidFill>
              </a:rPr>
              <a:t>abc   abc.d   abc.c</a:t>
            </a:r>
          </a:p>
          <a:p>
            <a:r>
              <a:rPr lang="en-US" altLang="zh-CN">
                <a:solidFill>
                  <a:schemeClr val="tx1"/>
                </a:solidFill>
              </a:rPr>
              <a:t>./abc.d:</a:t>
            </a:r>
          </a:p>
          <a:p>
            <a:r>
              <a:rPr lang="en-US" altLang="zh-CN">
                <a:solidFill>
                  <a:schemeClr val="tx1"/>
                </a:solidFill>
              </a:rPr>
              <a:t>for1   for2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5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5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0" grpId="0" animBg="1"/>
      <p:bldP spid="151661" grpId="0" animBg="1"/>
      <p:bldP spid="151694" grpId="0" animBg="1"/>
      <p:bldP spid="151696" grpId="0"/>
      <p:bldP spid="15170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4419600" y="488950"/>
            <a:ext cx="4691063" cy="10064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mkdir [</a:t>
            </a:r>
            <a:r>
              <a:rPr lang="zh-CN" altLang="en-US" sz="2000">
                <a:solidFill>
                  <a:schemeClr val="bg1"/>
                </a:solidFill>
              </a:rPr>
              <a:t>选项</a:t>
            </a:r>
            <a:r>
              <a:rPr lang="en-US" altLang="zh-CN" sz="2000">
                <a:solidFill>
                  <a:schemeClr val="bg1"/>
                </a:solidFill>
              </a:rPr>
              <a:t>] </a:t>
            </a:r>
            <a:r>
              <a:rPr lang="zh-CN" altLang="en-US" sz="2000">
                <a:solidFill>
                  <a:schemeClr val="bg1"/>
                </a:solidFill>
              </a:rPr>
              <a:t>目录名</a:t>
            </a:r>
          </a:p>
          <a:p>
            <a:pPr indent="228600"/>
            <a:r>
              <a:rPr lang="zh-CN" altLang="en-US" sz="2000">
                <a:solidFill>
                  <a:schemeClr val="bg1"/>
                </a:solidFill>
              </a:rPr>
              <a:t>选项：</a:t>
            </a:r>
            <a:r>
              <a:rPr lang="en-US" altLang="zh-CN" sz="2000">
                <a:solidFill>
                  <a:schemeClr val="bg1"/>
                </a:solidFill>
              </a:rPr>
              <a:t>-p </a:t>
            </a:r>
            <a:r>
              <a:rPr lang="zh-CN" altLang="en-US" sz="2000">
                <a:solidFill>
                  <a:schemeClr val="bg1"/>
                </a:solidFill>
              </a:rPr>
              <a:t>创建一个完整的目录结构</a:t>
            </a:r>
          </a:p>
          <a:p>
            <a:pPr indent="228600"/>
            <a:r>
              <a:rPr lang="zh-CN" altLang="en-US" sz="2000">
                <a:solidFill>
                  <a:schemeClr val="bg1"/>
                </a:solidFill>
              </a:rPr>
              <a:t>            </a:t>
            </a:r>
            <a:r>
              <a:rPr lang="en-US" altLang="zh-CN" sz="2000">
                <a:solidFill>
                  <a:schemeClr val="bg1"/>
                </a:solidFill>
              </a:rPr>
              <a:t>-m </a:t>
            </a:r>
            <a:r>
              <a:rPr lang="zh-CN" altLang="en-US" sz="2000">
                <a:solidFill>
                  <a:schemeClr val="bg1"/>
                </a:solidFill>
              </a:rPr>
              <a:t>创建目录的同时设定使用权限 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724525" y="0"/>
            <a:ext cx="244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创建目录命令</a:t>
            </a:r>
            <a:r>
              <a:rPr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mkdir</a:t>
            </a:r>
          </a:p>
        </p:txBody>
      </p:sp>
      <p:sp>
        <p:nvSpPr>
          <p:cNvPr id="23556" name="AutoShape 9"/>
          <p:cNvSpPr>
            <a:spLocks noChangeAspect="1" noChangeArrowheads="1"/>
          </p:cNvSpPr>
          <p:nvPr/>
        </p:nvSpPr>
        <p:spPr bwMode="auto">
          <a:xfrm>
            <a:off x="4643438" y="2420938"/>
            <a:ext cx="410527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557" name="Group 22"/>
          <p:cNvGrpSpPr>
            <a:grpSpLocks/>
          </p:cNvGrpSpPr>
          <p:nvPr/>
        </p:nvGrpSpPr>
        <p:grpSpPr bwMode="auto">
          <a:xfrm>
            <a:off x="5054600" y="2562225"/>
            <a:ext cx="3282950" cy="1262063"/>
            <a:chOff x="3184" y="1614"/>
            <a:chExt cx="2068" cy="795"/>
          </a:xfrm>
        </p:grpSpPr>
        <p:sp>
          <p:nvSpPr>
            <p:cNvPr id="23566" name="Oval 10"/>
            <p:cNvSpPr>
              <a:spLocks noChangeArrowheads="1"/>
            </p:cNvSpPr>
            <p:nvPr/>
          </p:nvSpPr>
          <p:spPr bwMode="auto">
            <a:xfrm>
              <a:off x="3184" y="2115"/>
              <a:ext cx="516" cy="2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/>
            <a:lstStyle/>
            <a:p>
              <a:pPr algn="ctr"/>
              <a:r>
                <a:rPr lang="en-US" altLang="zh-CN" sz="1800" b="0">
                  <a:solidFill>
                    <a:srgbClr val="000099"/>
                  </a:solidFill>
                </a:rPr>
                <a:t>abc</a:t>
              </a:r>
              <a:endParaRPr lang="en-US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23567" name="Oval 12"/>
            <p:cNvSpPr>
              <a:spLocks noChangeArrowheads="1"/>
            </p:cNvSpPr>
            <p:nvPr/>
          </p:nvSpPr>
          <p:spPr bwMode="auto">
            <a:xfrm>
              <a:off x="4735" y="2115"/>
              <a:ext cx="517" cy="2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/>
            <a:lstStyle/>
            <a:p>
              <a:pPr algn="ctr"/>
              <a:r>
                <a:rPr lang="en-US" altLang="zh-CN" sz="1800" b="0">
                  <a:solidFill>
                    <a:srgbClr val="000099"/>
                  </a:solidFill>
                </a:rPr>
                <a:t>mnk</a:t>
              </a:r>
              <a:endParaRPr lang="en-US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23568" name="Rectangle 14"/>
            <p:cNvSpPr>
              <a:spLocks noChangeArrowheads="1"/>
            </p:cNvSpPr>
            <p:nvPr/>
          </p:nvSpPr>
          <p:spPr bwMode="auto">
            <a:xfrm>
              <a:off x="3916" y="2143"/>
              <a:ext cx="566" cy="2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/>
            <a:lstStyle/>
            <a:p>
              <a:pPr algn="ctr"/>
              <a:r>
                <a:rPr lang="en-US" altLang="zh-CN" sz="1800" b="0">
                  <a:solidFill>
                    <a:srgbClr val="000099"/>
                  </a:solidFill>
                </a:rPr>
                <a:t>aa</a:t>
              </a:r>
              <a:endParaRPr lang="en-US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23569" name="Rectangle 15"/>
            <p:cNvSpPr>
              <a:spLocks noChangeArrowheads="1"/>
            </p:cNvSpPr>
            <p:nvPr/>
          </p:nvSpPr>
          <p:spPr bwMode="auto">
            <a:xfrm>
              <a:off x="3830" y="1614"/>
              <a:ext cx="688" cy="2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anchor="ctr"/>
            <a:lstStyle/>
            <a:p>
              <a:pPr algn="ctr"/>
              <a:r>
                <a:rPr lang="zh-CN" altLang="en-US" sz="1800" b="0">
                  <a:solidFill>
                    <a:srgbClr val="000099"/>
                  </a:solidFill>
                </a:rPr>
                <a:t>当前目录</a:t>
              </a:r>
              <a:endParaRPr lang="zh-CN" altLang="en-US" sz="1800">
                <a:solidFill>
                  <a:srgbClr val="000099"/>
                </a:solidFill>
              </a:endParaRPr>
            </a:p>
          </p:txBody>
        </p:sp>
        <p:sp>
          <p:nvSpPr>
            <p:cNvPr id="23570" name="Line 16"/>
            <p:cNvSpPr>
              <a:spLocks noChangeShapeType="1"/>
            </p:cNvSpPr>
            <p:nvPr/>
          </p:nvSpPr>
          <p:spPr bwMode="auto">
            <a:xfrm flipH="1">
              <a:off x="3572" y="1880"/>
              <a:ext cx="427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7"/>
            <p:cNvSpPr>
              <a:spLocks noChangeShapeType="1"/>
            </p:cNvSpPr>
            <p:nvPr/>
          </p:nvSpPr>
          <p:spPr bwMode="auto">
            <a:xfrm>
              <a:off x="4358" y="1871"/>
              <a:ext cx="518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18"/>
            <p:cNvSpPr>
              <a:spLocks noChangeShapeType="1"/>
            </p:cNvSpPr>
            <p:nvPr/>
          </p:nvSpPr>
          <p:spPr bwMode="auto">
            <a:xfrm>
              <a:off x="4164" y="1871"/>
              <a:ext cx="1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58" name="Group 23"/>
          <p:cNvGrpSpPr>
            <a:grpSpLocks/>
          </p:cNvGrpSpPr>
          <p:nvPr/>
        </p:nvGrpSpPr>
        <p:grpSpPr bwMode="auto">
          <a:xfrm>
            <a:off x="5670550" y="3827463"/>
            <a:ext cx="1668463" cy="1798637"/>
            <a:chOff x="3572" y="2411"/>
            <a:chExt cx="1051" cy="1133"/>
          </a:xfrm>
        </p:grpSpPr>
        <p:sp>
          <p:nvSpPr>
            <p:cNvPr id="23562" name="Oval 11"/>
            <p:cNvSpPr>
              <a:spLocks noChangeArrowheads="1"/>
            </p:cNvSpPr>
            <p:nvPr/>
          </p:nvSpPr>
          <p:spPr bwMode="auto">
            <a:xfrm>
              <a:off x="3572" y="2704"/>
              <a:ext cx="517" cy="2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/>
            <a:lstStyle/>
            <a:p>
              <a:pPr algn="ctr"/>
              <a:r>
                <a:rPr lang="en-US" altLang="zh-CN" sz="1800" b="0">
                  <a:solidFill>
                    <a:srgbClr val="000099"/>
                  </a:solidFill>
                </a:rPr>
                <a:t>bb</a:t>
              </a:r>
              <a:endParaRPr lang="en-US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23563" name="Oval 13"/>
            <p:cNvSpPr>
              <a:spLocks noChangeArrowheads="1"/>
            </p:cNvSpPr>
            <p:nvPr/>
          </p:nvSpPr>
          <p:spPr bwMode="auto">
            <a:xfrm>
              <a:off x="4105" y="3249"/>
              <a:ext cx="518" cy="2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/>
            <a:lstStyle/>
            <a:p>
              <a:pPr algn="ctr"/>
              <a:r>
                <a:rPr lang="en-US" altLang="zh-CN" sz="1800" b="0">
                  <a:solidFill>
                    <a:srgbClr val="000099"/>
                  </a:solidFill>
                </a:rPr>
                <a:t>cc</a:t>
              </a:r>
              <a:endParaRPr lang="en-US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23564" name="Line 19"/>
            <p:cNvSpPr>
              <a:spLocks noChangeShapeType="1"/>
            </p:cNvSpPr>
            <p:nvPr/>
          </p:nvSpPr>
          <p:spPr bwMode="auto">
            <a:xfrm flipH="1">
              <a:off x="3833" y="2411"/>
              <a:ext cx="259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0"/>
            <p:cNvSpPr>
              <a:spLocks noChangeShapeType="1"/>
            </p:cNvSpPr>
            <p:nvPr/>
          </p:nvSpPr>
          <p:spPr bwMode="auto">
            <a:xfrm>
              <a:off x="3969" y="2976"/>
              <a:ext cx="259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9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905875" y="6586538"/>
            <a:ext cx="215900" cy="2159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Text Box 25"/>
          <p:cNvSpPr txBox="1">
            <a:spLocks noChangeArrowheads="1"/>
          </p:cNvSpPr>
          <p:nvPr/>
        </p:nvSpPr>
        <p:spPr bwMode="auto">
          <a:xfrm>
            <a:off x="1187450" y="333375"/>
            <a:ext cx="31686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$ mkdir -p aa/bb/cc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$ ls -R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.: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aa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./aa: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bb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./aa/bb: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cc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./aa/bb/cc:</a:t>
            </a:r>
          </a:p>
        </p:txBody>
      </p:sp>
      <p:sp>
        <p:nvSpPr>
          <p:cNvPr id="152602" name="Text Box 26"/>
          <p:cNvSpPr txBox="1">
            <a:spLocks noChangeArrowheads="1"/>
          </p:cNvSpPr>
          <p:nvPr/>
        </p:nvSpPr>
        <p:spPr bwMode="auto">
          <a:xfrm>
            <a:off x="1042988" y="4292600"/>
            <a:ext cx="4033837" cy="19177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</a:rPr>
              <a:t>如果没有指定权限，通常新目录拥有的权限为所有三组（文件主、用户组和其他用户）都可以读可以执行，文件主还拥有写权限。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1526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1004888" y="692150"/>
            <a:ext cx="8101012" cy="25304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</a:rPr>
              <a:t>-r</a:t>
            </a: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zh-CN" altLang="en-US" sz="2000">
                <a:solidFill>
                  <a:schemeClr val="bg1"/>
                </a:solidFill>
              </a:rPr>
              <a:t>递归式复制一个目录，包括子目录中的所有文件和目录；</a:t>
            </a:r>
          </a:p>
          <a:p>
            <a:r>
              <a:rPr lang="en-US" altLang="zh-CN" sz="2000">
                <a:solidFill>
                  <a:srgbClr val="FFFF00"/>
                </a:solidFill>
              </a:rPr>
              <a:t>-v</a:t>
            </a: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zh-CN" altLang="en-US" sz="2000">
                <a:solidFill>
                  <a:schemeClr val="bg1"/>
                </a:solidFill>
              </a:rPr>
              <a:t>冗长式复制。执行复制时列出所复制的文件名；</a:t>
            </a:r>
          </a:p>
          <a:p>
            <a:r>
              <a:rPr lang="en-US" altLang="zh-CN" sz="2000">
                <a:solidFill>
                  <a:srgbClr val="FFFF00"/>
                </a:solidFill>
              </a:rPr>
              <a:t>-u</a:t>
            </a: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zh-CN" altLang="en-US" sz="2000">
                <a:solidFill>
                  <a:schemeClr val="bg1"/>
                </a:solidFill>
              </a:rPr>
              <a:t>增量复制。只复制在目标文件中不存在或目标文件中文件的修改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                         时间早于源文件列表中的文件</a:t>
            </a:r>
          </a:p>
          <a:p>
            <a:r>
              <a:rPr lang="nb-NO" altLang="zh-CN" sz="2000">
                <a:solidFill>
                  <a:srgbClr val="FFFF00"/>
                </a:solidFill>
              </a:rPr>
              <a:t>-d</a:t>
            </a:r>
            <a:r>
              <a:rPr lang="nb-NO" altLang="zh-CN" sz="2000">
                <a:solidFill>
                  <a:schemeClr val="bg1"/>
                </a:solidFill>
              </a:rPr>
              <a:t>  </a:t>
            </a:r>
            <a:r>
              <a:rPr lang="zh-CN" altLang="nb-NO" sz="2000">
                <a:solidFill>
                  <a:schemeClr val="bg1"/>
                </a:solidFill>
              </a:rPr>
              <a:t>复制时保留链接</a:t>
            </a:r>
          </a:p>
          <a:p>
            <a:r>
              <a:rPr lang="nb-NO" altLang="zh-CN" sz="2000">
                <a:solidFill>
                  <a:srgbClr val="FFFF00"/>
                </a:solidFill>
              </a:rPr>
              <a:t>-i</a:t>
            </a:r>
            <a:r>
              <a:rPr lang="nb-NO" altLang="zh-CN" sz="2000">
                <a:solidFill>
                  <a:schemeClr val="bg1"/>
                </a:solidFill>
              </a:rPr>
              <a:t>  </a:t>
            </a:r>
            <a:r>
              <a:rPr lang="zh-CN" altLang="nb-NO" sz="2000">
                <a:solidFill>
                  <a:schemeClr val="bg1"/>
                </a:solidFill>
              </a:rPr>
              <a:t>交互方式复制，即复制操作时，若有相同文件名，则询问是否覆盖</a:t>
            </a:r>
          </a:p>
          <a:p>
            <a:r>
              <a:rPr lang="nb-NO" altLang="zh-CN" sz="2000">
                <a:solidFill>
                  <a:srgbClr val="FFFF00"/>
                </a:solidFill>
              </a:rPr>
              <a:t>-f</a:t>
            </a:r>
            <a:r>
              <a:rPr lang="nb-NO" altLang="zh-CN" sz="2000">
                <a:solidFill>
                  <a:schemeClr val="bg1"/>
                </a:solidFill>
              </a:rPr>
              <a:t>  </a:t>
            </a:r>
            <a:r>
              <a:rPr lang="zh-CN" altLang="nb-NO" sz="2000">
                <a:solidFill>
                  <a:schemeClr val="bg1"/>
                </a:solidFill>
              </a:rPr>
              <a:t>非交互方式复制，即复制操作将覆盖目标路径中文件名重复的文件</a:t>
            </a:r>
          </a:p>
          <a:p>
            <a:r>
              <a:rPr lang="en-US" altLang="zh-CN" sz="2000">
                <a:solidFill>
                  <a:srgbClr val="FFFF00"/>
                </a:solidFill>
              </a:rPr>
              <a:t>-R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带子目录一起复制。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331913" y="188913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文件复制命令</a:t>
            </a:r>
            <a:r>
              <a:rPr lang="en-US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cp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900113" y="3716338"/>
            <a:ext cx="76247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/>
            <a:r>
              <a:rPr lang="zh-CN" altLang="en-US" sz="2000">
                <a:solidFill>
                  <a:schemeClr val="tx1"/>
                </a:solidFill>
                <a:latin typeface="Vrinda" pitchFamily="34" charset="0"/>
              </a:rPr>
              <a:t>在当前目录下创建目录</a:t>
            </a:r>
            <a:r>
              <a:rPr lang="en-US" altLang="zh-CN" sz="2000">
                <a:solidFill>
                  <a:schemeClr val="tx1"/>
                </a:solidFill>
                <a:latin typeface="Vrinda" pitchFamily="34" charset="0"/>
              </a:rPr>
              <a:t>bak,</a:t>
            </a:r>
            <a:r>
              <a:rPr lang="zh-CN" altLang="en-US" sz="2000">
                <a:solidFill>
                  <a:schemeClr val="tx1"/>
                </a:solidFill>
                <a:latin typeface="Vrinda" pitchFamily="34" charset="0"/>
              </a:rPr>
              <a:t>然后复制目录</a:t>
            </a:r>
            <a:r>
              <a:rPr lang="en-US" altLang="zh-CN" sz="2000">
                <a:solidFill>
                  <a:schemeClr val="tx1"/>
                </a:solidFill>
                <a:latin typeface="Vrinda" pitchFamily="34" charset="0"/>
              </a:rPr>
              <a:t>aa</a:t>
            </a:r>
            <a:r>
              <a:rPr lang="zh-CN" altLang="en-US" sz="2000">
                <a:solidFill>
                  <a:schemeClr val="tx1"/>
                </a:solidFill>
                <a:latin typeface="Vrinda" pitchFamily="34" charset="0"/>
              </a:rPr>
              <a:t>到目录</a:t>
            </a:r>
            <a:r>
              <a:rPr lang="en-US" altLang="zh-CN" sz="2000">
                <a:solidFill>
                  <a:schemeClr val="tx1"/>
                </a:solidFill>
                <a:latin typeface="Vrinda" pitchFamily="34" charset="0"/>
              </a:rPr>
              <a:t>bak</a:t>
            </a:r>
            <a:r>
              <a:rPr lang="zh-CN" altLang="en-US" sz="2000">
                <a:solidFill>
                  <a:schemeClr val="tx1"/>
                </a:solidFill>
                <a:latin typeface="Vrinda" pitchFamily="34" charset="0"/>
              </a:rPr>
              <a:t>操作如下：</a:t>
            </a:r>
          </a:p>
          <a:p>
            <a:pPr indent="228600"/>
            <a:r>
              <a:rPr lang="en-US" altLang="zh-CN" sz="2000">
                <a:solidFill>
                  <a:schemeClr val="tx1"/>
                </a:solidFill>
                <a:latin typeface="Vrinda" pitchFamily="34" charset="0"/>
              </a:rPr>
              <a:t>$ mkdir bak     </a:t>
            </a:r>
          </a:p>
          <a:p>
            <a:pPr indent="228600"/>
            <a:r>
              <a:rPr lang="en-US" altLang="zh-CN" sz="2000">
                <a:solidFill>
                  <a:schemeClr val="tx1"/>
                </a:solidFill>
                <a:latin typeface="Vrinda" pitchFamily="34" charset="0"/>
              </a:rPr>
              <a:t>$ ls</a:t>
            </a:r>
          </a:p>
          <a:p>
            <a:pPr indent="228600"/>
            <a:r>
              <a:rPr lang="en-US" altLang="zh-CN" sz="2000">
                <a:solidFill>
                  <a:schemeClr val="tx1"/>
                </a:solidFill>
                <a:latin typeface="Vrinda" pitchFamily="34" charset="0"/>
              </a:rPr>
              <a:t>aa   abc   bak</a:t>
            </a:r>
          </a:p>
          <a:p>
            <a:pPr indent="228600"/>
            <a:r>
              <a:rPr lang="en-US" altLang="zh-CN" sz="2000">
                <a:solidFill>
                  <a:schemeClr val="tx1"/>
                </a:solidFill>
                <a:latin typeface="Vrinda" pitchFamily="34" charset="0"/>
              </a:rPr>
              <a:t>$ cp –r aa bak</a:t>
            </a:r>
          </a:p>
          <a:p>
            <a:pPr indent="228600"/>
            <a:r>
              <a:rPr lang="en-US" altLang="zh-CN" sz="2000">
                <a:solidFill>
                  <a:schemeClr val="tx1"/>
                </a:solidFill>
                <a:latin typeface="Vrinda" pitchFamily="34" charset="0"/>
              </a:rPr>
              <a:t>$ cp –ruv aa bak       </a:t>
            </a:r>
          </a:p>
        </p:txBody>
      </p:sp>
      <p:sp>
        <p:nvSpPr>
          <p:cNvPr id="153608" name="AutoShape 8"/>
          <p:cNvSpPr>
            <a:spLocks noChangeArrowheads="1"/>
          </p:cNvSpPr>
          <p:nvPr/>
        </p:nvSpPr>
        <p:spPr bwMode="auto">
          <a:xfrm>
            <a:off x="3924300" y="4365625"/>
            <a:ext cx="4319588" cy="720725"/>
          </a:xfrm>
          <a:prstGeom prst="wedgeRoundRectCallout">
            <a:avLst>
              <a:gd name="adj1" fmla="val -63306"/>
              <a:gd name="adj2" fmla="val 1011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b="0">
                <a:solidFill>
                  <a:schemeClr val="tx1"/>
                </a:solidFill>
              </a:rPr>
              <a:t>aa</a:t>
            </a:r>
            <a:r>
              <a:rPr lang="zh-CN" altLang="en-US" sz="2000" b="0">
                <a:solidFill>
                  <a:schemeClr val="tx1"/>
                </a:solidFill>
              </a:rPr>
              <a:t>目录下文件内容增量复制到目录</a:t>
            </a:r>
            <a:r>
              <a:rPr lang="en-US" altLang="zh-CN" sz="2000" b="0">
                <a:solidFill>
                  <a:schemeClr val="tx1"/>
                </a:solidFill>
              </a:rPr>
              <a:t>bak</a:t>
            </a:r>
            <a:r>
              <a:rPr lang="zh-CN" altLang="en-US" sz="2000" b="0">
                <a:solidFill>
                  <a:schemeClr val="tx1"/>
                </a:solidFill>
              </a:rPr>
              <a:t>中，同时列出所复制的文件名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/>
      <p:bldP spid="1536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60350"/>
            <a:ext cx="4043362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smtClean="0"/>
              <a:t>4.3 shell</a:t>
            </a:r>
            <a:r>
              <a:rPr lang="zh-CN" altLang="en-US" sz="3600" smtClean="0"/>
              <a:t>命令</a:t>
            </a:r>
          </a:p>
        </p:txBody>
      </p:sp>
      <p:sp>
        <p:nvSpPr>
          <p:cNvPr id="146436" name="Rectangle 4" descr="新闻纸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68413"/>
            <a:ext cx="3600450" cy="576262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800" smtClean="0">
                <a:latin typeface="Times New Roman" pitchFamily="18" charset="0"/>
              </a:rPr>
              <a:t>4.3.3 </a:t>
            </a:r>
            <a:r>
              <a:rPr lang="zh-CN" altLang="en-US" sz="2800" smtClean="0">
                <a:latin typeface="Times New Roman" pitchFamily="18" charset="0"/>
              </a:rPr>
              <a:t>文件操作命令 </a:t>
            </a:r>
          </a:p>
        </p:txBody>
      </p:sp>
      <p:sp>
        <p:nvSpPr>
          <p:cNvPr id="146442" name="Rectangle 10" descr="新闻纸"/>
          <p:cNvSpPr>
            <a:spLocks noChangeArrowheads="1"/>
          </p:cNvSpPr>
          <p:nvPr/>
        </p:nvSpPr>
        <p:spPr bwMode="auto">
          <a:xfrm>
            <a:off x="1258888" y="2133600"/>
            <a:ext cx="770413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cat </a:t>
            </a:r>
            <a:r>
              <a:rPr lang="en-US" altLang="zh-CN">
                <a:solidFill>
                  <a:schemeClr val="tx1"/>
                </a:solidFill>
                <a:latin typeface="Vrinda" pitchFamily="2" charset="0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Vrinda" pitchFamily="2" charset="0"/>
              </a:rPr>
              <a:t>显示</a:t>
            </a:r>
            <a:r>
              <a:rPr lang="en-US" altLang="zh-CN">
                <a:solidFill>
                  <a:schemeClr val="tx1"/>
                </a:solidFill>
                <a:latin typeface="Vrinda" pitchFamily="2" charset="0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Vrinda" pitchFamily="2" charset="0"/>
              </a:rPr>
              <a:t>创建文件内容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mv</a:t>
            </a:r>
            <a:r>
              <a:rPr lang="en-US" altLang="zh-CN">
                <a:solidFill>
                  <a:schemeClr val="tx1"/>
                </a:solidFill>
                <a:latin typeface="Vrinda" pitchFamily="2" charset="0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Vrinda" pitchFamily="2" charset="0"/>
              </a:rPr>
              <a:t>将文件或目录的名称更改为新的名字，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Vrinda" pitchFamily="2" charset="0"/>
              </a:rPr>
              <a:t>     或移动到另一个目录中，并使用新的名字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rm </a:t>
            </a:r>
            <a:r>
              <a:rPr lang="en-US" altLang="zh-CN">
                <a:solidFill>
                  <a:schemeClr val="tx1"/>
                </a:solidFill>
                <a:latin typeface="Vrinda" pitchFamily="2" charset="0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Vrinda" pitchFamily="2" charset="0"/>
              </a:rPr>
              <a:t>删除文件和目录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find  </a:t>
            </a:r>
            <a:r>
              <a:rPr lang="zh-CN" altLang="en-US">
                <a:solidFill>
                  <a:schemeClr val="tx1"/>
                </a:solidFill>
                <a:latin typeface="Vrinda" pitchFamily="2" charset="0"/>
              </a:rPr>
              <a:t>文件查找命令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wc </a:t>
            </a:r>
            <a:r>
              <a:rPr lang="en-US" altLang="zh-CN">
                <a:solidFill>
                  <a:schemeClr val="tx1"/>
                </a:solidFill>
                <a:latin typeface="Vrinda" pitchFamily="2" charset="0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Vrinda" pitchFamily="2" charset="0"/>
              </a:rPr>
              <a:t>文件统计命令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cmp</a:t>
            </a:r>
            <a:r>
              <a:rPr lang="en-US" altLang="zh-CN">
                <a:solidFill>
                  <a:schemeClr val="tx1"/>
                </a:solidFill>
                <a:latin typeface="Vrinda" pitchFamily="2" charset="0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Vrinda" pitchFamily="2" charset="0"/>
              </a:rPr>
              <a:t>比较两个文件是否相同，并列出第一个不同之处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diff</a:t>
            </a:r>
            <a:r>
              <a:rPr lang="en-US" altLang="zh-CN">
                <a:solidFill>
                  <a:schemeClr val="tx1"/>
                </a:solidFill>
                <a:latin typeface="Vrinda" pitchFamily="2" charset="0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Vrinda" pitchFamily="2" charset="0"/>
              </a:rPr>
              <a:t>比较两个文件是否相同，并列出每一不同之处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grep  </a:t>
            </a:r>
            <a:r>
              <a:rPr lang="zh-CN" altLang="en-US">
                <a:solidFill>
                  <a:schemeClr val="tx1"/>
                </a:solidFill>
                <a:latin typeface="Vrinda" pitchFamily="2" charset="0"/>
              </a:rPr>
              <a:t>按模式查找出文件中含有该模式的文本行   </a:t>
            </a: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1258888" y="5661025"/>
            <a:ext cx="6626225" cy="444500"/>
          </a:xfrm>
          <a:prstGeom prst="rect">
            <a:avLst/>
          </a:prstGeom>
          <a:noFill/>
          <a:ln w="28575">
            <a:solidFill>
              <a:srgbClr val="3399FF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444" name="AutoShape 12"/>
          <p:cNvSpPr>
            <a:spLocks/>
          </p:cNvSpPr>
          <p:nvPr/>
        </p:nvSpPr>
        <p:spPr bwMode="auto">
          <a:xfrm>
            <a:off x="1052513" y="5013325"/>
            <a:ext cx="287337" cy="863600"/>
          </a:xfrm>
          <a:prstGeom prst="leftBrace">
            <a:avLst>
              <a:gd name="adj1" fmla="val 2504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684213" y="4941888"/>
            <a:ext cx="57626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99"/>
                </a:solidFill>
              </a:rPr>
              <a:t>文件比较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116013" y="2133600"/>
            <a:ext cx="6626225" cy="444500"/>
          </a:xfrm>
          <a:prstGeom prst="rect">
            <a:avLst/>
          </a:prstGeom>
          <a:noFill/>
          <a:ln w="28575">
            <a:solidFill>
              <a:srgbClr val="3399FF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187450" y="3933825"/>
            <a:ext cx="6626225" cy="444500"/>
          </a:xfrm>
          <a:prstGeom prst="rect">
            <a:avLst/>
          </a:prstGeom>
          <a:noFill/>
          <a:ln w="28575">
            <a:solidFill>
              <a:srgbClr val="3399FF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3" grpId="0" animBg="1"/>
      <p:bldP spid="146444" grpId="0" animBg="1"/>
      <p:bldP spid="146445" grpId="0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74" name="Rectangle 126"/>
          <p:cNvSpPr>
            <a:spLocks noGrp="1" noChangeArrowheads="1"/>
          </p:cNvSpPr>
          <p:nvPr>
            <p:ph type="title"/>
          </p:nvPr>
        </p:nvSpPr>
        <p:spPr bwMode="auto">
          <a:xfrm>
            <a:off x="1123950" y="38100"/>
            <a:ext cx="7956550" cy="1735138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zh-CN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cat</a:t>
            </a:r>
            <a:r>
              <a:rPr lang="en-US" altLang="zh-CN" sz="2800" smtClean="0"/>
              <a:t> </a:t>
            </a:r>
            <a:r>
              <a:rPr lang="zh-CN" altLang="en-US" sz="2800" smtClean="0"/>
              <a:t>命令</a:t>
            </a:r>
            <a:br>
              <a:rPr lang="zh-CN" altLang="en-US" sz="2800" smtClean="0"/>
            </a:br>
            <a:r>
              <a:rPr lang="zh-CN" altLang="en-US" sz="2800" smtClean="0"/>
              <a:t>  </a:t>
            </a:r>
            <a:r>
              <a:rPr lang="en-US" altLang="zh-CN" sz="2800" smtClean="0">
                <a:solidFill>
                  <a:schemeClr val="tx1"/>
                </a:solidFill>
                <a:latin typeface="Vrinda" pitchFamily="2" charset="0"/>
              </a:rPr>
              <a:t>cat filename1 filename2 …… </a:t>
            </a:r>
            <a:br>
              <a:rPr lang="en-US" altLang="zh-CN" sz="2800" smtClean="0">
                <a:solidFill>
                  <a:schemeClr val="tx1"/>
                </a:solidFill>
                <a:latin typeface="Vrinda" pitchFamily="2" charset="0"/>
              </a:rPr>
            </a:br>
            <a:r>
              <a:rPr lang="en-US" altLang="zh-CN" sz="2800" smtClean="0">
                <a:solidFill>
                  <a:schemeClr val="tx1"/>
                </a:solidFill>
                <a:latin typeface="Vrinda" pitchFamily="2" charset="0"/>
              </a:rPr>
              <a:t> cat filename1 filename2 ……&gt;newfile </a:t>
            </a:r>
            <a:br>
              <a:rPr lang="en-US" altLang="zh-CN" sz="2800" smtClean="0">
                <a:solidFill>
                  <a:schemeClr val="tx1"/>
                </a:solidFill>
                <a:latin typeface="Vrinda" pitchFamily="2" charset="0"/>
              </a:rPr>
            </a:br>
            <a:r>
              <a:rPr lang="en-US" altLang="zh-CN" sz="2800" smtClean="0">
                <a:solidFill>
                  <a:schemeClr val="tx1"/>
                </a:solidFill>
                <a:latin typeface="Vrinda" pitchFamily="2" charset="0"/>
              </a:rPr>
              <a:t> cat &gt;myfile</a:t>
            </a:r>
            <a:r>
              <a:rPr lang="en-US" altLang="zh-CN" sz="2800" smtClean="0"/>
              <a:t>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1258888" y="1916113"/>
            <a:ext cx="5257800" cy="889000"/>
            <a:chOff x="657" y="1888"/>
            <a:chExt cx="2812" cy="560"/>
          </a:xfrm>
        </p:grpSpPr>
        <p:sp>
          <p:nvSpPr>
            <p:cNvPr id="26634" name="Text Box 130"/>
            <p:cNvSpPr txBox="1">
              <a:spLocks noChangeArrowheads="1"/>
            </p:cNvSpPr>
            <p:nvPr/>
          </p:nvSpPr>
          <p:spPr bwMode="auto">
            <a:xfrm>
              <a:off x="703" y="2160"/>
              <a:ext cx="2766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Vrinda" pitchFamily="34" charset="0"/>
                </a:rPr>
                <a:t>$ cat f1 f2 </a:t>
              </a:r>
            </a:p>
          </p:txBody>
        </p:sp>
        <p:sp>
          <p:nvSpPr>
            <p:cNvPr id="104580" name="Text Box 132"/>
            <p:cNvSpPr txBox="1">
              <a:spLocks noChangeArrowheads="1"/>
            </p:cNvSpPr>
            <p:nvPr/>
          </p:nvSpPr>
          <p:spPr bwMode="auto">
            <a:xfrm>
              <a:off x="657" y="1888"/>
              <a:ext cx="2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显示文件名为</a:t>
              </a:r>
              <a:r>
                <a:rPr lang="en-US" altLang="zh-CN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f1</a:t>
              </a: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和</a:t>
              </a:r>
              <a:r>
                <a:rPr lang="en-US" altLang="zh-CN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f2</a:t>
              </a: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的文件内容</a:t>
              </a:r>
              <a:r>
                <a:rPr lang="zh-CN" altLang="en-US" sz="2000"/>
                <a:t> </a:t>
              </a:r>
              <a:r>
                <a:rPr lang="zh-CN" altLang="en-US" sz="2000">
                  <a:solidFill>
                    <a:srgbClr val="CC0000"/>
                  </a:solidFill>
                  <a:ea typeface="华文中宋" pitchFamily="2" charset="-122"/>
                </a:rPr>
                <a:t>：</a:t>
              </a:r>
            </a:p>
          </p:txBody>
        </p:sp>
      </p:grpSp>
      <p:grpSp>
        <p:nvGrpSpPr>
          <p:cNvPr id="3" name="Group 135"/>
          <p:cNvGrpSpPr>
            <a:grpSpLocks/>
          </p:cNvGrpSpPr>
          <p:nvPr/>
        </p:nvGrpSpPr>
        <p:grpSpPr bwMode="auto">
          <a:xfrm>
            <a:off x="1331913" y="2997200"/>
            <a:ext cx="4606925" cy="1033463"/>
            <a:chOff x="612" y="2931"/>
            <a:chExt cx="2902" cy="651"/>
          </a:xfrm>
        </p:grpSpPr>
        <p:sp>
          <p:nvSpPr>
            <p:cNvPr id="26632" name="Text Box 131"/>
            <p:cNvSpPr txBox="1">
              <a:spLocks noChangeArrowheads="1"/>
            </p:cNvSpPr>
            <p:nvPr/>
          </p:nvSpPr>
          <p:spPr bwMode="auto">
            <a:xfrm>
              <a:off x="612" y="3294"/>
              <a:ext cx="2902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Vrinda" pitchFamily="34" charset="0"/>
                </a:rPr>
                <a:t>$ cat f1 f2 &gt; fnew</a:t>
              </a:r>
              <a:r>
                <a:rPr lang="en-US" altLang="zh-CN" sz="2000">
                  <a:solidFill>
                    <a:schemeClr val="tx1"/>
                  </a:solidFill>
                  <a:latin typeface="Vrinda" pitchFamily="34" charset="0"/>
                </a:rPr>
                <a:t> </a:t>
              </a:r>
            </a:p>
          </p:txBody>
        </p:sp>
        <p:sp>
          <p:nvSpPr>
            <p:cNvPr id="104581" name="Text Box 133"/>
            <p:cNvSpPr txBox="1">
              <a:spLocks noChangeArrowheads="1"/>
            </p:cNvSpPr>
            <p:nvPr/>
          </p:nvSpPr>
          <p:spPr bwMode="auto">
            <a:xfrm>
              <a:off x="612" y="2931"/>
              <a:ext cx="28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nb-NO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rinda" pitchFamily="2" charset="0"/>
                </a:rPr>
                <a:t>文件输出</a:t>
              </a: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rinda" pitchFamily="2" charset="0"/>
                </a:rPr>
                <a:t>重定向到</a:t>
              </a:r>
              <a:r>
                <a:rPr lang="zh-CN" altLang="nb-NO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rinda" pitchFamily="2" charset="0"/>
                </a:rPr>
                <a:t>右</a:t>
              </a: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rinda" pitchFamily="2" charset="0"/>
                </a:rPr>
                <a:t>端的新文件中 </a:t>
              </a: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rinda" pitchFamily="2" charset="0"/>
                  <a:ea typeface="华文中宋" pitchFamily="2" charset="-122"/>
                </a:rPr>
                <a:t>：</a:t>
              </a:r>
            </a:p>
          </p:txBody>
        </p:sp>
      </p:grp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1331913" y="4149725"/>
            <a:ext cx="4606925" cy="2128838"/>
            <a:chOff x="612" y="2931"/>
            <a:chExt cx="2902" cy="1341"/>
          </a:xfrm>
        </p:grpSpPr>
        <p:sp>
          <p:nvSpPr>
            <p:cNvPr id="26630" name="Text Box 139"/>
            <p:cNvSpPr txBox="1">
              <a:spLocks noChangeArrowheads="1"/>
            </p:cNvSpPr>
            <p:nvPr/>
          </p:nvSpPr>
          <p:spPr bwMode="auto">
            <a:xfrm>
              <a:off x="612" y="3294"/>
              <a:ext cx="2902" cy="9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Vrinda" pitchFamily="34" charset="0"/>
                </a:rPr>
                <a:t>$ cat &gt;myfile</a:t>
              </a:r>
            </a:p>
            <a:p>
              <a:r>
                <a:rPr lang="nb-NO" altLang="zh-CN">
                  <a:solidFill>
                    <a:schemeClr val="tx1"/>
                  </a:solidFill>
                  <a:latin typeface="Vrinda" pitchFamily="34" charset="0"/>
                </a:rPr>
                <a:t>......          </a:t>
              </a:r>
              <a:endParaRPr lang="zh-CN" altLang="nb-NO">
                <a:solidFill>
                  <a:schemeClr val="tx1"/>
                </a:solidFill>
                <a:latin typeface="Vrinda" pitchFamily="34" charset="0"/>
              </a:endParaRPr>
            </a:p>
            <a:p>
              <a:r>
                <a:rPr lang="nb-NO" altLang="zh-CN">
                  <a:solidFill>
                    <a:schemeClr val="tx1"/>
                  </a:solidFill>
                  <a:latin typeface="Vrinda" pitchFamily="34" charset="0"/>
                </a:rPr>
                <a:t>&lt;Ctrl+d&gt;</a:t>
              </a:r>
              <a:endParaRPr lang="zh-CN" altLang="nb-NO">
                <a:solidFill>
                  <a:schemeClr val="tx1"/>
                </a:solidFill>
                <a:latin typeface="Vrinda" pitchFamily="34" charset="0"/>
              </a:endParaRPr>
            </a:p>
            <a:p>
              <a:r>
                <a:rPr lang="nb-NO" altLang="zh-CN">
                  <a:solidFill>
                    <a:schemeClr val="tx1"/>
                  </a:solidFill>
                  <a:latin typeface="Vrinda" pitchFamily="34" charset="0"/>
                </a:rPr>
                <a:t>$ </a:t>
              </a:r>
              <a:endParaRPr lang="en-US" altLang="zh-CN">
                <a:solidFill>
                  <a:schemeClr val="tx1"/>
                </a:solidFill>
                <a:latin typeface="Vrinda" pitchFamily="34" charset="0"/>
              </a:endParaRPr>
            </a:p>
          </p:txBody>
        </p:sp>
        <p:sp>
          <p:nvSpPr>
            <p:cNvPr id="104588" name="Text Box 140"/>
            <p:cNvSpPr txBox="1">
              <a:spLocks noChangeArrowheads="1"/>
            </p:cNvSpPr>
            <p:nvPr/>
          </p:nvSpPr>
          <p:spPr bwMode="auto">
            <a:xfrm>
              <a:off x="612" y="2931"/>
              <a:ext cx="28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nb-NO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rinda" pitchFamily="2" charset="0"/>
                </a:rPr>
                <a:t>创建</a:t>
              </a: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rinda" pitchFamily="2" charset="0"/>
                </a:rPr>
                <a:t>新文件 </a:t>
              </a: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rinda" pitchFamily="2" charset="0"/>
                  <a:ea typeface="华文中宋" pitchFamily="2" charset="-122"/>
                </a:rPr>
                <a:t>：</a:t>
              </a:r>
            </a:p>
          </p:txBody>
        </p:sp>
      </p:grp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921625" cy="122555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800" smtClean="0">
                <a:latin typeface="Vrinda" pitchFamily="2" charset="0"/>
              </a:rPr>
              <a:t>2. </a:t>
            </a:r>
            <a:r>
              <a:rPr lang="en-US" altLang="zh-CN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mv</a:t>
            </a:r>
            <a:r>
              <a:rPr lang="zh-CN" altLang="en-US" sz="2800" smtClean="0">
                <a:latin typeface="Vrinda" pitchFamily="2" charset="0"/>
              </a:rPr>
              <a:t>命令</a:t>
            </a:r>
            <a:br>
              <a:rPr lang="zh-CN" altLang="en-US" sz="2800" smtClean="0">
                <a:latin typeface="Vrinda" pitchFamily="2" charset="0"/>
              </a:rPr>
            </a:br>
            <a:r>
              <a:rPr lang="zh-CN" altLang="en-US" sz="2800" smtClean="0">
                <a:latin typeface="Vrinda" pitchFamily="2" charset="0"/>
              </a:rPr>
              <a:t>       </a:t>
            </a:r>
            <a:r>
              <a:rPr lang="en-US" altLang="zh-CN" sz="2800" smtClean="0">
                <a:latin typeface="Vrinda" pitchFamily="2" charset="0"/>
              </a:rPr>
              <a:t>mv oldname newname</a:t>
            </a:r>
            <a:br>
              <a:rPr lang="en-US" altLang="zh-CN" sz="2800" smtClean="0">
                <a:latin typeface="Vrinda" pitchFamily="2" charset="0"/>
              </a:rPr>
            </a:br>
            <a:r>
              <a:rPr lang="en-US" altLang="zh-CN" sz="2800" smtClean="0">
                <a:latin typeface="Vrinda" pitchFamily="2" charset="0"/>
              </a:rPr>
              <a:t>       mv file1 file2 …filen dir 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258888" y="1773238"/>
            <a:ext cx="5905500" cy="958850"/>
            <a:chOff x="657" y="1888"/>
            <a:chExt cx="2812" cy="520"/>
          </a:xfrm>
        </p:grpSpPr>
        <p:sp>
          <p:nvSpPr>
            <p:cNvPr id="27655" name="Text Box 48"/>
            <p:cNvSpPr txBox="1">
              <a:spLocks noChangeArrowheads="1"/>
            </p:cNvSpPr>
            <p:nvPr/>
          </p:nvSpPr>
          <p:spPr bwMode="auto">
            <a:xfrm>
              <a:off x="703" y="2160"/>
              <a:ext cx="2766" cy="2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Vrinda" pitchFamily="34" charset="0"/>
                </a:rPr>
                <a:t>$ mv abc a</a:t>
              </a:r>
            </a:p>
          </p:txBody>
        </p:sp>
        <p:sp>
          <p:nvSpPr>
            <p:cNvPr id="121905" name="Text Box 49"/>
            <p:cNvSpPr txBox="1">
              <a:spLocks noChangeArrowheads="1"/>
            </p:cNvSpPr>
            <p:nvPr/>
          </p:nvSpPr>
          <p:spPr bwMode="auto">
            <a:xfrm>
              <a:off x="657" y="1888"/>
              <a:ext cx="222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更改文件或目录的名称为新的名字</a:t>
              </a:r>
              <a:r>
                <a:rPr lang="zh-CN" altLang="en-US"/>
                <a:t> </a:t>
              </a:r>
              <a:r>
                <a:rPr lang="zh-CN" altLang="en-US" sz="2000">
                  <a:solidFill>
                    <a:srgbClr val="CC0000"/>
                  </a:solidFill>
                  <a:ea typeface="华文中宋" pitchFamily="2" charset="-122"/>
                </a:rPr>
                <a:t>：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331913" y="2997200"/>
            <a:ext cx="4606925" cy="2859088"/>
            <a:chOff x="612" y="2931"/>
            <a:chExt cx="2902" cy="1801"/>
          </a:xfrm>
        </p:grpSpPr>
        <p:sp>
          <p:nvSpPr>
            <p:cNvPr id="27653" name="Text Box 51"/>
            <p:cNvSpPr txBox="1">
              <a:spLocks noChangeArrowheads="1"/>
            </p:cNvSpPr>
            <p:nvPr/>
          </p:nvSpPr>
          <p:spPr bwMode="auto">
            <a:xfrm>
              <a:off x="612" y="3294"/>
              <a:ext cx="2902" cy="143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Vrinda" pitchFamily="34" charset="0"/>
                </a:rPr>
                <a:t>$ mv a b c aa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Vrinda" pitchFamily="34" charset="0"/>
                </a:rPr>
                <a:t>$ ls -R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Vrinda" pitchFamily="34" charset="0"/>
                </a:rPr>
                <a:t>. :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Vrinda" pitchFamily="34" charset="0"/>
                </a:rPr>
                <a:t>aa abc mnk</a:t>
              </a:r>
              <a:endParaRPr lang="nb-NO" altLang="zh-CN">
                <a:solidFill>
                  <a:schemeClr val="tx1"/>
                </a:solidFill>
                <a:latin typeface="Vrinda" pitchFamily="34" charset="0"/>
              </a:endParaRPr>
            </a:p>
            <a:p>
              <a:r>
                <a:rPr lang="nb-NO" altLang="zh-CN">
                  <a:solidFill>
                    <a:schemeClr val="tx1"/>
                  </a:solidFill>
                  <a:latin typeface="Vrinda" pitchFamily="34" charset="0"/>
                </a:rPr>
                <a:t>./aa:</a:t>
              </a:r>
            </a:p>
            <a:p>
              <a:r>
                <a:rPr lang="nb-NO" altLang="zh-CN">
                  <a:solidFill>
                    <a:schemeClr val="tx1"/>
                  </a:solidFill>
                  <a:latin typeface="Vrinda" pitchFamily="34" charset="0"/>
                </a:rPr>
                <a:t>a b c</a:t>
              </a:r>
              <a:r>
                <a:rPr lang="nb-NO" altLang="zh-CN"/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Vrinda" pitchFamily="34" charset="0"/>
                </a:rPr>
                <a:t> </a:t>
              </a:r>
            </a:p>
          </p:txBody>
        </p:sp>
        <p:sp>
          <p:nvSpPr>
            <p:cNvPr id="121908" name="Text Box 52"/>
            <p:cNvSpPr txBox="1">
              <a:spLocks noChangeArrowheads="1"/>
            </p:cNvSpPr>
            <p:nvPr/>
          </p:nvSpPr>
          <p:spPr bwMode="auto">
            <a:xfrm>
              <a:off x="612" y="2931"/>
              <a:ext cx="28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将文件</a:t>
              </a:r>
              <a:r>
                <a:rPr lang="en-US" altLang="zh-CN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a,b,c</a:t>
              </a: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移动到目录</a:t>
              </a:r>
              <a:r>
                <a:rPr lang="en-US" altLang="zh-CN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aa</a:t>
              </a: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下</a:t>
              </a:r>
              <a:r>
                <a:rPr lang="zh-CN" altLang="en-US"/>
                <a:t> </a:t>
              </a:r>
              <a:r>
                <a:rPr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rinda" pitchFamily="2" charset="0"/>
                  <a:ea typeface="华文中宋" pitchFamily="2" charset="-122"/>
                </a:rPr>
                <a:t>：</a:t>
              </a:r>
            </a:p>
          </p:txBody>
        </p:sp>
      </p:grp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88913"/>
            <a:ext cx="7848600" cy="10795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800" smtClean="0">
                <a:latin typeface="Vrinda" pitchFamily="2" charset="0"/>
              </a:rPr>
              <a:t>3. </a:t>
            </a:r>
            <a:r>
              <a:rPr lang="en-US" altLang="zh-CN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rm</a:t>
            </a:r>
            <a:r>
              <a:rPr lang="en-US" altLang="zh-CN" sz="2800" smtClean="0">
                <a:latin typeface="Vrinda" pitchFamily="2" charset="0"/>
              </a:rPr>
              <a:t> </a:t>
            </a:r>
            <a:r>
              <a:rPr lang="zh-CN" altLang="en-US" sz="2800" smtClean="0">
                <a:latin typeface="Vrinda" pitchFamily="2" charset="0"/>
              </a:rPr>
              <a:t>命令</a:t>
            </a:r>
            <a:br>
              <a:rPr lang="zh-CN" altLang="en-US" sz="2800" smtClean="0">
                <a:latin typeface="Vrinda" pitchFamily="2" charset="0"/>
              </a:rPr>
            </a:br>
            <a:r>
              <a:rPr lang="zh-CN" altLang="en-US" sz="2800" smtClean="0">
                <a:latin typeface="Vrinda" pitchFamily="2" charset="0"/>
              </a:rPr>
              <a:t>       </a:t>
            </a:r>
            <a:r>
              <a:rPr lang="nb-NO" altLang="zh-CN" sz="2800" smtClean="0">
                <a:latin typeface="Vrinda" pitchFamily="2" charset="0"/>
              </a:rPr>
              <a:t>rm [</a:t>
            </a:r>
            <a:r>
              <a:rPr lang="en-US" altLang="zh-CN" sz="2800" smtClean="0">
                <a:latin typeface="Vrinda" pitchFamily="2" charset="0"/>
              </a:rPr>
              <a:t>option</a:t>
            </a:r>
            <a:r>
              <a:rPr lang="nb-NO" altLang="zh-CN" sz="2800" smtClean="0">
                <a:latin typeface="Vrinda" pitchFamily="2" charset="0"/>
              </a:rPr>
              <a:t>] file1 file2…filen </a:t>
            </a:r>
            <a:endParaRPr lang="en-US" altLang="zh-CN" sz="2800" smtClean="0">
              <a:latin typeface="Vrinda" pitchFamily="2" charset="0"/>
            </a:endParaRPr>
          </a:p>
        </p:txBody>
      </p:sp>
      <p:sp>
        <p:nvSpPr>
          <p:cNvPr id="28675" name="Text Box 8"/>
          <p:cNvSpPr txBox="1">
            <a:spLocks noChangeArrowheads="1"/>
          </p:cNvSpPr>
          <p:nvPr/>
        </p:nvSpPr>
        <p:spPr bwMode="auto">
          <a:xfrm>
            <a:off x="2700338" y="1268413"/>
            <a:ext cx="62642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b-NO" altLang="zh-CN" sz="2000">
                <a:solidFill>
                  <a:srgbClr val="000099"/>
                </a:solidFill>
              </a:rPr>
              <a:t>Option</a:t>
            </a:r>
          </a:p>
          <a:p>
            <a:r>
              <a:rPr lang="nb-NO" altLang="zh-CN" sz="2000">
                <a:solidFill>
                  <a:srgbClr val="CC0000"/>
                </a:solidFill>
                <a:latin typeface="Vrinda" pitchFamily="34" charset="0"/>
              </a:rPr>
              <a:t>-r</a:t>
            </a:r>
            <a:r>
              <a:rPr lang="nb-NO" altLang="zh-CN" sz="2000">
                <a:solidFill>
                  <a:srgbClr val="000099"/>
                </a:solidFill>
              </a:rPr>
              <a:t> </a:t>
            </a:r>
            <a:r>
              <a:rPr lang="zh-CN" altLang="nb-NO" sz="2000">
                <a:solidFill>
                  <a:srgbClr val="000099"/>
                </a:solidFill>
              </a:rPr>
              <a:t>递归删除文件。此</a:t>
            </a:r>
            <a:r>
              <a:rPr lang="zh-CN" altLang="en-US" sz="2000">
                <a:solidFill>
                  <a:srgbClr val="000099"/>
                </a:solidFill>
              </a:rPr>
              <a:t>命令可以删除一个目录树。</a:t>
            </a:r>
          </a:p>
          <a:p>
            <a:r>
              <a:rPr lang="en-US" altLang="zh-CN" sz="2000">
                <a:solidFill>
                  <a:srgbClr val="CC0000"/>
                </a:solidFill>
                <a:latin typeface="Vrinda" pitchFamily="34" charset="0"/>
              </a:rPr>
              <a:t>-i</a:t>
            </a:r>
            <a:r>
              <a:rPr lang="en-US" altLang="zh-CN" sz="2000">
                <a:solidFill>
                  <a:srgbClr val="000099"/>
                </a:solidFill>
              </a:rPr>
              <a:t> </a:t>
            </a:r>
            <a:r>
              <a:rPr lang="zh-CN" altLang="en-US" sz="2000">
                <a:solidFill>
                  <a:srgbClr val="000099"/>
                </a:solidFill>
              </a:rPr>
              <a:t>交互式删除。每次删除经过操作员的确认。</a:t>
            </a:r>
          </a:p>
          <a:p>
            <a:r>
              <a:rPr lang="en-US" altLang="zh-CN" sz="2000">
                <a:solidFill>
                  <a:srgbClr val="CC0000"/>
                </a:solidFill>
                <a:latin typeface="Vrinda" pitchFamily="34" charset="0"/>
              </a:rPr>
              <a:t>-f</a:t>
            </a:r>
            <a:r>
              <a:rPr lang="en-US" altLang="zh-CN" sz="2000">
                <a:solidFill>
                  <a:srgbClr val="000099"/>
                </a:solidFill>
              </a:rPr>
              <a:t> </a:t>
            </a:r>
            <a:r>
              <a:rPr lang="zh-CN" altLang="en-US" sz="2000">
                <a:solidFill>
                  <a:srgbClr val="000099"/>
                </a:solidFill>
              </a:rPr>
              <a:t>强迫删除。不管文件有无写权限，不提示用户即将</a:t>
            </a:r>
          </a:p>
          <a:p>
            <a:r>
              <a:rPr lang="zh-CN" altLang="en-US" sz="2000">
                <a:solidFill>
                  <a:srgbClr val="000099"/>
                </a:solidFill>
              </a:rPr>
              <a:t>                        其删除。只读文件也可以被删除。 </a:t>
            </a:r>
          </a:p>
        </p:txBody>
      </p:sp>
      <p:sp>
        <p:nvSpPr>
          <p:cNvPr id="28676" name="Text Box 9"/>
          <p:cNvSpPr txBox="1">
            <a:spLocks noChangeArrowheads="1"/>
          </p:cNvSpPr>
          <p:nvPr/>
        </p:nvSpPr>
        <p:spPr bwMode="auto">
          <a:xfrm>
            <a:off x="1403350" y="3429000"/>
            <a:ext cx="5184775" cy="1187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$ rm –r aa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$ ls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abc   mnk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800" smtClean="0">
                <a:latin typeface="Vrinda" pitchFamily="2" charset="0"/>
              </a:rPr>
              <a:t>4. </a:t>
            </a:r>
            <a:r>
              <a:rPr lang="en-US" altLang="zh-CN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find</a:t>
            </a:r>
            <a:r>
              <a:rPr lang="zh-CN" altLang="en-US" sz="2800" smtClean="0">
                <a:latin typeface="Vrinda" pitchFamily="2" charset="0"/>
              </a:rPr>
              <a:t>命令</a:t>
            </a:r>
            <a:br>
              <a:rPr lang="zh-CN" altLang="en-US" sz="2800" smtClean="0">
                <a:latin typeface="Vrinda" pitchFamily="2" charset="0"/>
              </a:rPr>
            </a:br>
            <a:r>
              <a:rPr lang="zh-CN" altLang="en-US" sz="2800" smtClean="0">
                <a:latin typeface="Vrinda" pitchFamily="2" charset="0"/>
              </a:rPr>
              <a:t>         </a:t>
            </a:r>
            <a:r>
              <a:rPr lang="en-US" altLang="zh-CN" sz="2800" smtClean="0">
                <a:latin typeface="Vrinda" pitchFamily="2" charset="0"/>
              </a:rPr>
              <a:t>find [</a:t>
            </a:r>
            <a:r>
              <a:rPr lang="zh-CN" altLang="en-US" sz="2800" smtClean="0">
                <a:latin typeface="Vrinda" pitchFamily="2" charset="0"/>
              </a:rPr>
              <a:t>路径名</a:t>
            </a:r>
            <a:r>
              <a:rPr lang="en-US" altLang="zh-CN" sz="2800" smtClean="0">
                <a:latin typeface="Vrinda" pitchFamily="2" charset="0"/>
              </a:rPr>
              <a:t>] </a:t>
            </a:r>
            <a:r>
              <a:rPr lang="zh-CN" altLang="en-US" sz="2800" smtClean="0">
                <a:latin typeface="Vrinda" pitchFamily="2" charset="0"/>
              </a:rPr>
              <a:t>查找条件表达式 </a:t>
            </a:r>
          </a:p>
        </p:txBody>
      </p:sp>
      <p:graphicFrame>
        <p:nvGraphicFramePr>
          <p:cNvPr id="126026" name="Group 74"/>
          <p:cNvGraphicFramePr>
            <a:graphicFrameLocks noGrp="1"/>
          </p:cNvGraphicFramePr>
          <p:nvPr>
            <p:ph idx="1"/>
          </p:nvPr>
        </p:nvGraphicFramePr>
        <p:xfrm>
          <a:off x="250825" y="1484313"/>
          <a:ext cx="8662293" cy="4807913"/>
        </p:xfrm>
        <a:graphic>
          <a:graphicData uri="http://schemas.openxmlformats.org/drawingml/2006/table">
            <a:tbl>
              <a:tblPr/>
              <a:tblGrid>
                <a:gridCol w="1440160"/>
                <a:gridCol w="7222133"/>
              </a:tblGrid>
              <a:tr h="308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atime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n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查找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天内没有读写过的文件。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09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-ctime n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查找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天内没有修改过的文件。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8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-exec cmd { } \;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执行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cmd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命令，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 }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表示参数为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fine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找到的文件的当前路径名，行末尾必须有转义符号“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\”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和分号。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2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-group name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查找属于组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name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的文件。如果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name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为数字，没有在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/etc/group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中出现，则被解释为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gid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08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-inum num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查找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节点号为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num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的文件。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09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Links n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查找链接数大于等于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的文件。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08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-name file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查找文件名为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file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的文件。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55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-ok cmd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-exec cmd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相同，但是交互方式，显示提示后，只有用户键入“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y”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才执行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cmd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2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-perm onum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找出权限与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onum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（表示文件权限的八位二进制数）完全匹配的文件。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08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-print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显示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find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命令所找到的全部文件与路径。通常都要用此选项。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09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-size n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找出文件大小大于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的文件。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08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-type x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找出文件类型为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的文件，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分别取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，分别表示目录和文件。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2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-user uname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找出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uname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用户的全部文件。如果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uname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是数字，且没有在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/etc/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passwd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中出现，则被解释为注册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126027" name="AutoShape 75"/>
          <p:cNvSpPr>
            <a:spLocks noChangeArrowheads="1"/>
          </p:cNvSpPr>
          <p:nvPr/>
        </p:nvSpPr>
        <p:spPr bwMode="auto">
          <a:xfrm>
            <a:off x="6443663" y="981075"/>
            <a:ext cx="936625" cy="5032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1042988" y="188913"/>
            <a:ext cx="7848600" cy="13477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>
                <a:solidFill>
                  <a:srgbClr val="CC0000"/>
                </a:solidFill>
              </a:rPr>
              <a:t>在</a:t>
            </a:r>
            <a:r>
              <a:rPr lang="en-US" altLang="zh-CN">
                <a:solidFill>
                  <a:srgbClr val="CC0000"/>
                </a:solidFill>
              </a:rPr>
              <a:t>/usr</a:t>
            </a:r>
            <a:r>
              <a:rPr lang="zh-CN" altLang="en-US">
                <a:solidFill>
                  <a:srgbClr val="CC0000"/>
                </a:solidFill>
              </a:rPr>
              <a:t>目录（含子目录）中找出名为</a:t>
            </a:r>
            <a:r>
              <a:rPr lang="en-US" altLang="zh-CN">
                <a:solidFill>
                  <a:srgbClr val="CC0000"/>
                </a:solidFill>
              </a:rPr>
              <a:t>wang</a:t>
            </a:r>
            <a:r>
              <a:rPr lang="zh-CN" altLang="en-US">
                <a:solidFill>
                  <a:srgbClr val="CC0000"/>
                </a:solidFill>
              </a:rPr>
              <a:t>的全部（子目录下可能还存有</a:t>
            </a:r>
            <a:r>
              <a:rPr lang="en-US" altLang="zh-CN">
                <a:solidFill>
                  <a:srgbClr val="CC0000"/>
                </a:solidFill>
              </a:rPr>
              <a:t>wang</a:t>
            </a:r>
            <a:r>
              <a:rPr lang="zh-CN" altLang="en-US">
                <a:solidFill>
                  <a:srgbClr val="CC0000"/>
                </a:solidFill>
              </a:rPr>
              <a:t>）文件并显示</a:t>
            </a:r>
          </a:p>
          <a:p>
            <a:pPr>
              <a:spcBef>
                <a:spcPct val="40000"/>
              </a:spcBef>
            </a:pPr>
            <a:r>
              <a:rPr lang="en-US" altLang="zh-CN">
                <a:solidFill>
                  <a:schemeClr val="tx1"/>
                </a:solidFill>
              </a:rPr>
              <a:t>$ find /usr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name wang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2988" y="1773238"/>
            <a:ext cx="7848600" cy="13477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>
                <a:solidFill>
                  <a:srgbClr val="CC0000"/>
                </a:solidFill>
              </a:rPr>
              <a:t>在</a:t>
            </a:r>
            <a:r>
              <a:rPr lang="en-US" altLang="zh-CN">
                <a:solidFill>
                  <a:srgbClr val="CC0000"/>
                </a:solidFill>
              </a:rPr>
              <a:t>/usr</a:t>
            </a:r>
            <a:r>
              <a:rPr lang="zh-CN" altLang="en-US">
                <a:solidFill>
                  <a:srgbClr val="CC0000"/>
                </a:solidFill>
              </a:rPr>
              <a:t>目录下，查找并显示长度大于</a:t>
            </a:r>
            <a:r>
              <a:rPr lang="en-US" altLang="zh-CN">
                <a:solidFill>
                  <a:srgbClr val="CC0000"/>
                </a:solidFill>
              </a:rPr>
              <a:t>5</a:t>
            </a:r>
            <a:r>
              <a:rPr lang="zh-CN" altLang="en-US">
                <a:solidFill>
                  <a:srgbClr val="CC0000"/>
                </a:solidFill>
              </a:rPr>
              <a:t>块，且具有</a:t>
            </a:r>
            <a:r>
              <a:rPr lang="en-US" altLang="zh-CN">
                <a:solidFill>
                  <a:srgbClr val="CC0000"/>
                </a:solidFill>
              </a:rPr>
              <a:t>rwx</a:t>
            </a:r>
            <a:r>
              <a:rPr lang="zh-CN" altLang="en-US">
                <a:solidFill>
                  <a:srgbClr val="CC0000"/>
                </a:solidFill>
              </a:rPr>
              <a:t>权限的所有目录</a:t>
            </a:r>
          </a:p>
          <a:p>
            <a:pPr>
              <a:spcBef>
                <a:spcPct val="40000"/>
              </a:spcBef>
            </a:pPr>
            <a:r>
              <a:rPr lang="en-US" altLang="zh-CN">
                <a:solidFill>
                  <a:schemeClr val="tx1"/>
                </a:solidFill>
              </a:rPr>
              <a:t>$ find /usr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type d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size +5 perm 0777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550" y="3573463"/>
            <a:ext cx="7848600" cy="977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>
                <a:solidFill>
                  <a:srgbClr val="CC0000"/>
                </a:solidFill>
              </a:rPr>
              <a:t>找出用户</a:t>
            </a:r>
            <a:r>
              <a:rPr lang="en-US" altLang="zh-CN">
                <a:solidFill>
                  <a:srgbClr val="CC0000"/>
                </a:solidFill>
              </a:rPr>
              <a:t>wang</a:t>
            </a:r>
            <a:r>
              <a:rPr lang="zh-CN" altLang="en-US">
                <a:solidFill>
                  <a:srgbClr val="CC0000"/>
                </a:solidFill>
              </a:rPr>
              <a:t>的全部文件，并删除</a:t>
            </a:r>
          </a:p>
          <a:p>
            <a:pPr>
              <a:spcBef>
                <a:spcPct val="40000"/>
              </a:spcBef>
            </a:pPr>
            <a:r>
              <a:rPr lang="en-US" altLang="zh-CN">
                <a:solidFill>
                  <a:schemeClr val="tx1"/>
                </a:solidFill>
              </a:rPr>
              <a:t>$ find /usr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user wang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exec rm{ }\;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3" y="4941888"/>
            <a:ext cx="7848600" cy="977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>
                <a:solidFill>
                  <a:srgbClr val="CC0000"/>
                </a:solidFill>
              </a:rPr>
              <a:t>显示</a:t>
            </a:r>
            <a:r>
              <a:rPr lang="en-US" altLang="zh-CN">
                <a:solidFill>
                  <a:srgbClr val="CC0000"/>
                </a:solidFill>
              </a:rPr>
              <a:t>/usr</a:t>
            </a:r>
            <a:r>
              <a:rPr lang="zh-CN" altLang="en-US">
                <a:solidFill>
                  <a:srgbClr val="CC0000"/>
                </a:solidFill>
              </a:rPr>
              <a:t>下，一周内未访问的名为</a:t>
            </a:r>
            <a:r>
              <a:rPr lang="en-US" altLang="zh-CN">
                <a:solidFill>
                  <a:srgbClr val="CC0000"/>
                </a:solidFill>
              </a:rPr>
              <a:t>tmp</a:t>
            </a:r>
            <a:r>
              <a:rPr lang="zh-CN" altLang="en-US">
                <a:solidFill>
                  <a:srgbClr val="CC0000"/>
                </a:solidFill>
              </a:rPr>
              <a:t>的所有文件</a:t>
            </a:r>
            <a:endParaRPr lang="zh-CN" altLang="en-US">
              <a:solidFill>
                <a:schemeClr val="tx1"/>
              </a:solidFill>
            </a:endParaRPr>
          </a:p>
          <a:p>
            <a:pPr>
              <a:spcBef>
                <a:spcPct val="40000"/>
              </a:spcBef>
            </a:pPr>
            <a:r>
              <a:rPr lang="en-US" altLang="zh-CN">
                <a:solidFill>
                  <a:schemeClr val="tx1"/>
                </a:solidFill>
              </a:rPr>
              <a:t>$ find /usr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name tmp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atime +7 -print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5713" y="125413"/>
            <a:ext cx="6769100" cy="10080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smtClean="0">
                <a:latin typeface="Vrinda" pitchFamily="34" charset="0"/>
              </a:rPr>
              <a:t>5. wc</a:t>
            </a:r>
            <a:r>
              <a:rPr lang="zh-CN" altLang="en-US" sz="2800" smtClean="0">
                <a:latin typeface="Vrinda" pitchFamily="34" charset="0"/>
              </a:rPr>
              <a:t>统计命令</a:t>
            </a:r>
            <a:br>
              <a:rPr lang="zh-CN" altLang="en-US" sz="2800" smtClean="0">
                <a:latin typeface="Vrinda" pitchFamily="34" charset="0"/>
              </a:rPr>
            </a:br>
            <a:r>
              <a:rPr lang="zh-CN" altLang="en-US" sz="2800" smtClean="0">
                <a:latin typeface="Vrinda" pitchFamily="34" charset="0"/>
              </a:rPr>
              <a:t>        </a:t>
            </a:r>
            <a:r>
              <a:rPr lang="en-US" altLang="zh-CN" smtClean="0">
                <a:latin typeface="Vrinda" pitchFamily="34" charset="0"/>
              </a:rPr>
              <a:t>wc option filename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288" y="1989138"/>
            <a:ext cx="8497887" cy="3168650"/>
          </a:xfrm>
          <a:solidFill>
            <a:schemeClr val="accent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en-US" altLang="zh-CN" smtClean="0">
                <a:latin typeface="Vrinda" pitchFamily="34" charset="0"/>
              </a:rPr>
              <a:t>$ wc –l student.txt</a:t>
            </a:r>
          </a:p>
          <a:p>
            <a:pPr marL="0" indent="0" eaLnBrk="1" hangingPunct="1">
              <a:buFontTx/>
              <a:buNone/>
            </a:pPr>
            <a:r>
              <a:rPr lang="en-US" altLang="zh-CN" smtClean="0">
                <a:latin typeface="Vrinda" pitchFamily="34" charset="0"/>
              </a:rPr>
              <a:t>10   student.txt        </a:t>
            </a:r>
            <a:r>
              <a:rPr lang="en-US" altLang="zh-CN" smtClean="0">
                <a:solidFill>
                  <a:srgbClr val="000099"/>
                </a:solidFill>
                <a:latin typeface="Vrinda" pitchFamily="34" charset="0"/>
              </a:rPr>
              <a:t>//</a:t>
            </a:r>
            <a:r>
              <a:rPr lang="zh-CN" altLang="en-US" smtClean="0">
                <a:solidFill>
                  <a:srgbClr val="000099"/>
                </a:solidFill>
                <a:latin typeface="Vrinda" pitchFamily="34" charset="0"/>
              </a:rPr>
              <a:t>文件</a:t>
            </a:r>
            <a:r>
              <a:rPr lang="en-US" altLang="zh-CN" smtClean="0">
                <a:solidFill>
                  <a:srgbClr val="000099"/>
                </a:solidFill>
                <a:latin typeface="Vrinda" pitchFamily="34" charset="0"/>
              </a:rPr>
              <a:t>student.txt</a:t>
            </a:r>
            <a:r>
              <a:rPr lang="zh-CN" altLang="en-US" smtClean="0">
                <a:solidFill>
                  <a:srgbClr val="000099"/>
                </a:solidFill>
                <a:latin typeface="Vrinda" pitchFamily="34" charset="0"/>
              </a:rPr>
              <a:t>有</a:t>
            </a:r>
            <a:r>
              <a:rPr lang="en-US" altLang="zh-CN" smtClean="0">
                <a:solidFill>
                  <a:srgbClr val="000099"/>
                </a:solidFill>
                <a:latin typeface="Vrinda" pitchFamily="34" charset="0"/>
              </a:rPr>
              <a:t>10</a:t>
            </a:r>
            <a:r>
              <a:rPr lang="zh-CN" altLang="en-US" smtClean="0">
                <a:solidFill>
                  <a:srgbClr val="000099"/>
                </a:solidFill>
                <a:latin typeface="Vrinda" pitchFamily="34" charset="0"/>
              </a:rPr>
              <a:t>行内容</a:t>
            </a:r>
          </a:p>
          <a:p>
            <a:pPr marL="0" indent="0" eaLnBrk="1" hangingPunct="1">
              <a:buFontTx/>
              <a:buNone/>
            </a:pPr>
            <a:r>
              <a:rPr lang="en-US" altLang="zh-CN" smtClean="0">
                <a:latin typeface="Vrinda" pitchFamily="34" charset="0"/>
              </a:rPr>
              <a:t>$ wc –w student.txt</a:t>
            </a:r>
          </a:p>
          <a:p>
            <a:pPr marL="0" indent="0" eaLnBrk="1" hangingPunct="1">
              <a:buFontTx/>
              <a:buNone/>
            </a:pPr>
            <a:r>
              <a:rPr lang="en-US" altLang="zh-CN" smtClean="0">
                <a:latin typeface="Vrinda" pitchFamily="34" charset="0"/>
              </a:rPr>
              <a:t>20   student.txt        </a:t>
            </a:r>
            <a:r>
              <a:rPr lang="en-US" altLang="zh-CN" smtClean="0">
                <a:solidFill>
                  <a:srgbClr val="000099"/>
                </a:solidFill>
                <a:latin typeface="Vrinda" pitchFamily="34" charset="0"/>
              </a:rPr>
              <a:t>//</a:t>
            </a:r>
            <a:r>
              <a:rPr lang="zh-CN" altLang="en-US" smtClean="0">
                <a:solidFill>
                  <a:srgbClr val="000099"/>
                </a:solidFill>
                <a:latin typeface="Vrinda" pitchFamily="34" charset="0"/>
              </a:rPr>
              <a:t>文件</a:t>
            </a:r>
            <a:r>
              <a:rPr lang="en-US" altLang="zh-CN" smtClean="0">
                <a:solidFill>
                  <a:srgbClr val="000099"/>
                </a:solidFill>
                <a:latin typeface="Vrinda" pitchFamily="34" charset="0"/>
              </a:rPr>
              <a:t>student.txt</a:t>
            </a:r>
            <a:r>
              <a:rPr lang="zh-CN" altLang="en-US" smtClean="0">
                <a:solidFill>
                  <a:srgbClr val="000099"/>
                </a:solidFill>
                <a:latin typeface="Vrinda" pitchFamily="34" charset="0"/>
              </a:rPr>
              <a:t>有</a:t>
            </a:r>
            <a:r>
              <a:rPr lang="en-US" altLang="zh-CN" smtClean="0">
                <a:solidFill>
                  <a:srgbClr val="000099"/>
                </a:solidFill>
                <a:latin typeface="Vrinda" pitchFamily="34" charset="0"/>
              </a:rPr>
              <a:t>20</a:t>
            </a:r>
            <a:r>
              <a:rPr lang="zh-CN" altLang="en-US" smtClean="0">
                <a:solidFill>
                  <a:srgbClr val="000099"/>
                </a:solidFill>
                <a:latin typeface="Vrinda" pitchFamily="34" charset="0"/>
              </a:rPr>
              <a:t>个单词</a:t>
            </a:r>
          </a:p>
          <a:p>
            <a:pPr marL="0" indent="0" eaLnBrk="1" hangingPunct="1">
              <a:buFontTx/>
              <a:buNone/>
            </a:pPr>
            <a:r>
              <a:rPr lang="en-US" altLang="zh-CN" smtClean="0">
                <a:latin typeface="Vrinda" pitchFamily="34" charset="0"/>
              </a:rPr>
              <a:t>$ wc –c student.txt</a:t>
            </a:r>
          </a:p>
          <a:p>
            <a:pPr marL="0" indent="0" eaLnBrk="1" hangingPunct="1">
              <a:buFontTx/>
              <a:buNone/>
            </a:pPr>
            <a:r>
              <a:rPr lang="en-US" altLang="zh-CN" smtClean="0">
                <a:latin typeface="Vrinda" pitchFamily="34" charset="0"/>
              </a:rPr>
              <a:t>134  student.txt       </a:t>
            </a:r>
            <a:r>
              <a:rPr lang="en-US" altLang="zh-CN" sz="2000" smtClean="0"/>
              <a:t> </a:t>
            </a:r>
            <a:r>
              <a:rPr lang="en-US" altLang="zh-CN" smtClean="0">
                <a:solidFill>
                  <a:srgbClr val="000099"/>
                </a:solidFill>
                <a:latin typeface="Vrinda" pitchFamily="34" charset="0"/>
              </a:rPr>
              <a:t>//</a:t>
            </a:r>
            <a:r>
              <a:rPr lang="zh-CN" altLang="en-US" smtClean="0">
                <a:solidFill>
                  <a:srgbClr val="000099"/>
                </a:solidFill>
                <a:latin typeface="Vrinda" pitchFamily="34" charset="0"/>
              </a:rPr>
              <a:t>文件</a:t>
            </a:r>
            <a:r>
              <a:rPr lang="en-US" altLang="zh-CN" smtClean="0">
                <a:solidFill>
                  <a:srgbClr val="000099"/>
                </a:solidFill>
                <a:latin typeface="Vrinda" pitchFamily="34" charset="0"/>
              </a:rPr>
              <a:t>student.txt</a:t>
            </a:r>
            <a:r>
              <a:rPr lang="zh-CN" altLang="en-US" smtClean="0">
                <a:solidFill>
                  <a:srgbClr val="000099"/>
                </a:solidFill>
                <a:latin typeface="Vrinda" pitchFamily="34" charset="0"/>
              </a:rPr>
              <a:t>有</a:t>
            </a:r>
            <a:r>
              <a:rPr lang="en-US" altLang="zh-CN" smtClean="0">
                <a:solidFill>
                  <a:srgbClr val="000099"/>
                </a:solidFill>
                <a:latin typeface="Vrinda" pitchFamily="34" charset="0"/>
              </a:rPr>
              <a:t>134</a:t>
            </a:r>
            <a:r>
              <a:rPr lang="zh-CN" altLang="en-US" smtClean="0">
                <a:solidFill>
                  <a:srgbClr val="000099"/>
                </a:solidFill>
                <a:latin typeface="Vrinda" pitchFamily="34" charset="0"/>
              </a:rPr>
              <a:t>个字符</a:t>
            </a:r>
            <a:r>
              <a:rPr lang="zh-CN" altLang="en-US" sz="2000" smtClean="0"/>
              <a:t> 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6588125" y="188913"/>
            <a:ext cx="2376488" cy="15525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option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  <a:p>
            <a:r>
              <a:rPr lang="en-US" altLang="zh-CN">
                <a:solidFill>
                  <a:schemeClr val="bg1"/>
                </a:solidFill>
              </a:rPr>
              <a:t>-l  </a:t>
            </a:r>
            <a:r>
              <a:rPr lang="zh-CN" altLang="en-US">
                <a:solidFill>
                  <a:schemeClr val="bg1"/>
                </a:solidFill>
              </a:rPr>
              <a:t>统计行数</a:t>
            </a:r>
          </a:p>
          <a:p>
            <a:r>
              <a:rPr lang="en-US" altLang="zh-CN">
                <a:solidFill>
                  <a:schemeClr val="bg1"/>
                </a:solidFill>
              </a:rPr>
              <a:t>-w  </a:t>
            </a:r>
            <a:r>
              <a:rPr lang="zh-CN" altLang="en-US">
                <a:solidFill>
                  <a:schemeClr val="bg1"/>
                </a:solidFill>
              </a:rPr>
              <a:t>统计单词数</a:t>
            </a:r>
          </a:p>
          <a:p>
            <a:r>
              <a:rPr lang="en-US" altLang="zh-CN">
                <a:solidFill>
                  <a:schemeClr val="bg1"/>
                </a:solidFill>
              </a:rPr>
              <a:t>-c  </a:t>
            </a:r>
            <a:r>
              <a:rPr lang="zh-CN" altLang="en-US">
                <a:solidFill>
                  <a:schemeClr val="bg1"/>
                </a:solidFill>
              </a:rPr>
              <a:t>统计字符数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33375"/>
            <a:ext cx="7715250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4.1 unix</a:t>
            </a:r>
            <a:r>
              <a:rPr lang="zh-CN" altLang="en-US" smtClean="0"/>
              <a:t>编辑器</a:t>
            </a:r>
          </a:p>
        </p:txBody>
      </p:sp>
      <p:sp>
        <p:nvSpPr>
          <p:cNvPr id="82947" name="Rectangle 3" descr="新闻纸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41438"/>
            <a:ext cx="1800225" cy="533400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Times New Roman" pitchFamily="18" charset="0"/>
              </a:rPr>
              <a:t>Unix</a:t>
            </a:r>
            <a:r>
              <a:rPr lang="zh-CN" altLang="en-US" smtClean="0">
                <a:latin typeface="Times New Roman" pitchFamily="18" charset="0"/>
              </a:rPr>
              <a:t>编辑器</a:t>
            </a:r>
          </a:p>
        </p:txBody>
      </p:sp>
      <p:sp>
        <p:nvSpPr>
          <p:cNvPr id="82995" name="Text Box 51"/>
          <p:cNvSpPr txBox="1">
            <a:spLocks noChangeArrowheads="1"/>
          </p:cNvSpPr>
          <p:nvPr/>
        </p:nvSpPr>
        <p:spPr bwMode="auto">
          <a:xfrm>
            <a:off x="1547813" y="2205038"/>
            <a:ext cx="1511300" cy="37258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99"/>
                </a:solidFill>
                <a:ea typeface="华文中宋" pitchFamily="2" charset="-122"/>
              </a:rPr>
              <a:t>Ed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99"/>
                </a:solidFill>
                <a:ea typeface="华文中宋" pitchFamily="2" charset="-122"/>
              </a:rPr>
              <a:t>Ex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99"/>
                </a:solidFill>
                <a:ea typeface="华文中宋" pitchFamily="2" charset="-122"/>
              </a:rPr>
              <a:t>Edit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99"/>
                </a:solidFill>
                <a:ea typeface="华文中宋" pitchFamily="2" charset="-122"/>
              </a:rPr>
              <a:t>Vi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99"/>
                </a:solidFill>
                <a:ea typeface="华文中宋" pitchFamily="2" charset="-122"/>
              </a:rPr>
              <a:t>Emacs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99"/>
                </a:solidFill>
                <a:ea typeface="华文中宋" pitchFamily="2" charset="-122"/>
              </a:rPr>
              <a:t>xemacs </a:t>
            </a:r>
          </a:p>
        </p:txBody>
      </p:sp>
      <p:sp>
        <p:nvSpPr>
          <p:cNvPr id="5125" name="Line 56"/>
          <p:cNvSpPr>
            <a:spLocks noChangeShapeType="1"/>
          </p:cNvSpPr>
          <p:nvPr/>
        </p:nvSpPr>
        <p:spPr bwMode="auto">
          <a:xfrm>
            <a:off x="2987675" y="3141663"/>
            <a:ext cx="1008063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" name="Text Box 57"/>
          <p:cNvSpPr txBox="1">
            <a:spLocks noChangeArrowheads="1"/>
          </p:cNvSpPr>
          <p:nvPr/>
        </p:nvSpPr>
        <p:spPr bwMode="auto">
          <a:xfrm>
            <a:off x="3995738" y="2852738"/>
            <a:ext cx="3168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5400">
              <a:ea typeface="华文中宋" pitchFamily="2" charset="-122"/>
            </a:endParaRPr>
          </a:p>
        </p:txBody>
      </p:sp>
      <p:sp>
        <p:nvSpPr>
          <p:cNvPr id="5127" name="Text Box 58"/>
          <p:cNvSpPr txBox="1">
            <a:spLocks noChangeArrowheads="1"/>
          </p:cNvSpPr>
          <p:nvPr/>
        </p:nvSpPr>
        <p:spPr bwMode="auto">
          <a:xfrm>
            <a:off x="4067175" y="29241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行编辑器</a:t>
            </a:r>
          </a:p>
        </p:txBody>
      </p:sp>
      <p:sp>
        <p:nvSpPr>
          <p:cNvPr id="5128" name="AutoShape 59"/>
          <p:cNvSpPr>
            <a:spLocks/>
          </p:cNvSpPr>
          <p:nvPr/>
        </p:nvSpPr>
        <p:spPr bwMode="auto">
          <a:xfrm>
            <a:off x="2706688" y="2381250"/>
            <a:ext cx="144462" cy="1511300"/>
          </a:xfrm>
          <a:prstGeom prst="rightBrace">
            <a:avLst>
              <a:gd name="adj1" fmla="val 87180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5400">
              <a:ea typeface="华文中宋" pitchFamily="2" charset="-122"/>
            </a:endParaRPr>
          </a:p>
        </p:txBody>
      </p:sp>
      <p:sp>
        <p:nvSpPr>
          <p:cNvPr id="5129" name="Line 60"/>
          <p:cNvSpPr>
            <a:spLocks noChangeShapeType="1"/>
          </p:cNvSpPr>
          <p:nvPr/>
        </p:nvSpPr>
        <p:spPr bwMode="auto">
          <a:xfrm>
            <a:off x="2916238" y="4365625"/>
            <a:ext cx="1008062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Text Box 61"/>
          <p:cNvSpPr txBox="1">
            <a:spLocks noChangeArrowheads="1"/>
          </p:cNvSpPr>
          <p:nvPr/>
        </p:nvSpPr>
        <p:spPr bwMode="auto">
          <a:xfrm>
            <a:off x="3995738" y="4149725"/>
            <a:ext cx="237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全屏幕编辑器</a:t>
            </a:r>
          </a:p>
        </p:txBody>
      </p:sp>
      <p:sp>
        <p:nvSpPr>
          <p:cNvPr id="5131" name="AutoShape 62"/>
          <p:cNvSpPr>
            <a:spLocks/>
          </p:cNvSpPr>
          <p:nvPr/>
        </p:nvSpPr>
        <p:spPr bwMode="auto">
          <a:xfrm>
            <a:off x="2859088" y="494982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5400">
              <a:ea typeface="华文中宋" pitchFamily="2" charset="-122"/>
            </a:endParaRPr>
          </a:p>
        </p:txBody>
      </p:sp>
      <p:sp>
        <p:nvSpPr>
          <p:cNvPr id="5132" name="Line 63"/>
          <p:cNvSpPr>
            <a:spLocks noChangeShapeType="1"/>
          </p:cNvSpPr>
          <p:nvPr/>
        </p:nvSpPr>
        <p:spPr bwMode="auto">
          <a:xfrm>
            <a:off x="3059113" y="5373688"/>
            <a:ext cx="93662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3" name="Text Box 64"/>
          <p:cNvSpPr txBox="1">
            <a:spLocks noChangeArrowheads="1"/>
          </p:cNvSpPr>
          <p:nvPr/>
        </p:nvSpPr>
        <p:spPr bwMode="auto">
          <a:xfrm>
            <a:off x="4067175" y="4941888"/>
            <a:ext cx="1871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可视化文本编辑工具</a:t>
            </a:r>
          </a:p>
        </p:txBody>
      </p:sp>
      <p:sp>
        <p:nvSpPr>
          <p:cNvPr id="5134" name="Rectangle 65"/>
          <p:cNvSpPr>
            <a:spLocks noChangeArrowheads="1"/>
          </p:cNvSpPr>
          <p:nvPr/>
        </p:nvSpPr>
        <p:spPr bwMode="auto">
          <a:xfrm>
            <a:off x="4284663" y="1341438"/>
            <a:ext cx="4679950" cy="1006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UNIX</a:t>
            </a:r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编辑器与字处理程序的区别在于，它不执行加粗、居中、下划线和字体选择等排版格式操作。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5" grpId="0" animBg="1"/>
      <p:bldP spid="5125" grpId="0" animBg="1"/>
      <p:bldP spid="5127" grpId="0"/>
      <p:bldP spid="5128" grpId="0" animBg="1"/>
      <p:bldP spid="5129" grpId="0" animBg="1"/>
      <p:bldP spid="5130" grpId="0"/>
      <p:bldP spid="5131" grpId="0" animBg="1"/>
      <p:bldP spid="5132" grpId="0" animBg="1"/>
      <p:bldP spid="51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258888" y="188913"/>
            <a:ext cx="7345362" cy="2282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/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$ ls</a:t>
            </a:r>
          </a:p>
          <a:p>
            <a:pPr indent="228600" eaLnBrk="0" hangingPunct="0"/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add        list2.txt      student.txt</a:t>
            </a:r>
          </a:p>
          <a:p>
            <a:pPr indent="228600" eaLnBrk="0" hangingPunct="0"/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echo_ex     prog1.sh     sayhello </a:t>
            </a:r>
          </a:p>
          <a:p>
            <a:pPr indent="228600" eaLnBrk="0" hangingPunct="0"/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list1.txt      prog2.sh     xu</a:t>
            </a:r>
          </a:p>
          <a:p>
            <a:pPr indent="228600" eaLnBrk="0" hangingPunct="0"/>
            <a:endParaRPr lang="en-US" altLang="zh-CN">
              <a:solidFill>
                <a:schemeClr val="tx1"/>
              </a:solidFill>
              <a:latin typeface="Vrinda" pitchFamily="34" charset="0"/>
            </a:endParaRPr>
          </a:p>
          <a:p>
            <a:pPr indent="228600" eaLnBrk="0" hangingPunct="0"/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$ wc *</a:t>
            </a:r>
          </a:p>
        </p:txBody>
      </p:sp>
      <p:graphicFrame>
        <p:nvGraphicFramePr>
          <p:cNvPr id="162922" name="Group 106"/>
          <p:cNvGraphicFramePr>
            <a:graphicFrameLocks noGrp="1"/>
          </p:cNvGraphicFramePr>
          <p:nvPr/>
        </p:nvGraphicFramePr>
        <p:xfrm>
          <a:off x="1547813" y="2492375"/>
          <a:ext cx="4897437" cy="4023360"/>
        </p:xfrm>
        <a:graphic>
          <a:graphicData uri="http://schemas.openxmlformats.org/drawingml/2006/table">
            <a:tbl>
              <a:tblPr/>
              <a:tblGrid>
                <a:gridCol w="1020762"/>
                <a:gridCol w="1019175"/>
                <a:gridCol w="1020763"/>
                <a:gridCol w="183673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echo_ex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lst1.txt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lst2.txt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pog1.sh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pog2.sh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sudent.txt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sayhello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wc: xu: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 a directory file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xu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total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0"/>
            <a:ext cx="7777162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800" smtClean="0">
                <a:latin typeface="Vrinda" pitchFamily="2" charset="0"/>
              </a:rPr>
              <a:t>6. </a:t>
            </a:r>
            <a:r>
              <a:rPr lang="en-US" altLang="zh-CN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cmp</a:t>
            </a:r>
            <a:r>
              <a:rPr lang="zh-CN" altLang="en-US" sz="2800" smtClean="0">
                <a:latin typeface="Vrinda" pitchFamily="2" charset="0"/>
              </a:rPr>
              <a:t>命令 </a:t>
            </a:r>
            <a:br>
              <a:rPr lang="zh-CN" altLang="en-US" sz="2800" smtClean="0">
                <a:latin typeface="Vrinda" pitchFamily="2" charset="0"/>
              </a:rPr>
            </a:br>
            <a:r>
              <a:rPr lang="zh-CN" altLang="en-US" sz="2800" smtClean="0">
                <a:latin typeface="Vrinda" pitchFamily="2" charset="0"/>
              </a:rPr>
              <a:t>         </a:t>
            </a:r>
            <a:r>
              <a:rPr lang="en-US" altLang="zh-CN" sz="2800" smtClean="0">
                <a:latin typeface="Vrinda" pitchFamily="2" charset="0"/>
              </a:rPr>
              <a:t>cmp [-l] file1 file2 </a:t>
            </a:r>
          </a:p>
        </p:txBody>
      </p:sp>
      <p:graphicFrame>
        <p:nvGraphicFramePr>
          <p:cNvPr id="124983" name="Group 55"/>
          <p:cNvGraphicFramePr>
            <a:graphicFrameLocks noGrp="1"/>
          </p:cNvGraphicFramePr>
          <p:nvPr>
            <p:ph idx="1"/>
          </p:nvPr>
        </p:nvGraphicFramePr>
        <p:xfrm>
          <a:off x="1835150" y="1844675"/>
          <a:ext cx="6192838" cy="2449513"/>
        </p:xfrm>
        <a:graphic>
          <a:graphicData uri="http://schemas.openxmlformats.org/drawingml/2006/table">
            <a:tbl>
              <a:tblPr/>
              <a:tblGrid>
                <a:gridCol w="336550"/>
                <a:gridCol w="2921000"/>
                <a:gridCol w="293528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prog1.sh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prog2.sh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#! /bin/sh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 A counting up script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up=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$1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current=1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while [ $current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le up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current=`expr $current +1`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done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#! /bin/sh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 A counting up script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up=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$1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current=10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while [ $current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le up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echo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$courrent \c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current=`expr $current +1`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done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80" name="Text Box 52"/>
          <p:cNvSpPr txBox="1">
            <a:spLocks noChangeArrowheads="1"/>
          </p:cNvSpPr>
          <p:nvPr/>
        </p:nvSpPr>
        <p:spPr bwMode="auto">
          <a:xfrm>
            <a:off x="1547813" y="1341438"/>
            <a:ext cx="7200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已知两个</a:t>
            </a:r>
            <a:r>
              <a:rPr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</a:t>
            </a: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</a:t>
            </a:r>
            <a:r>
              <a:rPr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prog1</a:t>
            </a: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prog2</a:t>
            </a: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prog1</a:t>
            </a: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的备份文件</a:t>
            </a:r>
            <a:r>
              <a:rPr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prog1.bak</a:t>
            </a:r>
          </a:p>
        </p:txBody>
      </p:sp>
      <p:sp>
        <p:nvSpPr>
          <p:cNvPr id="124981" name="Text Box 53"/>
          <p:cNvSpPr txBox="1">
            <a:spLocks noChangeArrowheads="1"/>
          </p:cNvSpPr>
          <p:nvPr/>
        </p:nvSpPr>
        <p:spPr bwMode="auto">
          <a:xfrm>
            <a:off x="1476375" y="4581525"/>
            <a:ext cx="6840538" cy="1200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$ cmp prog1.sh prog1.bak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$ cmp prog1.sh prog2.sh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prog1.sh prog2.sh differ</a:t>
            </a:r>
            <a:r>
              <a:rPr lang="zh-CN" altLang="en-US">
                <a:solidFill>
                  <a:schemeClr val="tx1"/>
                </a:solidFill>
                <a:latin typeface="Vrinda" pitchFamily="34" charset="0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byte 52, line 4 </a:t>
            </a:r>
          </a:p>
        </p:txBody>
      </p:sp>
      <p:sp>
        <p:nvSpPr>
          <p:cNvPr id="124984" name="Text Box 56"/>
          <p:cNvSpPr txBox="1">
            <a:spLocks noChangeArrowheads="1"/>
          </p:cNvSpPr>
          <p:nvPr/>
        </p:nvSpPr>
        <p:spPr bwMode="auto">
          <a:xfrm>
            <a:off x="6804025" y="0"/>
            <a:ext cx="2339975" cy="10064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比较两个文件是否相同，并列出第一个不同之处。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80" grpId="0"/>
      <p:bldP spid="124981" grpId="0" animBg="1"/>
      <p:bldP spid="12498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900113" y="0"/>
            <a:ext cx="56038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800">
                <a:solidFill>
                  <a:schemeClr val="tx2"/>
                </a:solidFill>
                <a:latin typeface="Vrinda" pitchFamily="2" charset="0"/>
              </a:rPr>
              <a:t>7. </a:t>
            </a:r>
            <a:r>
              <a:rPr lang="en-US" altLang="zh-CN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diff</a:t>
            </a:r>
            <a:r>
              <a:rPr lang="zh-CN" altLang="en-US" sz="2800">
                <a:solidFill>
                  <a:schemeClr val="tx2"/>
                </a:solidFill>
                <a:latin typeface="Vrinda" pitchFamily="2" charset="0"/>
              </a:rPr>
              <a:t>命令</a:t>
            </a:r>
            <a:br>
              <a:rPr lang="zh-CN" altLang="en-US" sz="2800">
                <a:solidFill>
                  <a:schemeClr val="tx2"/>
                </a:solidFill>
                <a:latin typeface="Vrinda" pitchFamily="2" charset="0"/>
              </a:rPr>
            </a:br>
            <a:r>
              <a:rPr lang="zh-CN" altLang="en-US" sz="2800">
                <a:solidFill>
                  <a:schemeClr val="tx2"/>
                </a:solidFill>
                <a:latin typeface="Vrinda" pitchFamily="2" charset="0"/>
              </a:rPr>
              <a:t>         </a:t>
            </a:r>
            <a:r>
              <a:rPr lang="en-US" altLang="zh-CN" sz="3200">
                <a:solidFill>
                  <a:schemeClr val="tx2"/>
                </a:solidFill>
                <a:latin typeface="Vrinda" pitchFamily="2" charset="0"/>
              </a:rPr>
              <a:t>diff file1 file2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1187450" y="1700213"/>
            <a:ext cx="3960813" cy="35290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$ diff prog1.sh prog2.sh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4c4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&lt; current=1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------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&gt; current=10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6a7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&gt; echo “$courrent \c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$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5529263" y="981075"/>
            <a:ext cx="3563937" cy="28352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bg1"/>
                </a:solidFill>
              </a:rPr>
              <a:t>列出两个文件每一不同之处。</a:t>
            </a:r>
          </a:p>
          <a:p>
            <a:pPr>
              <a:defRPr/>
            </a:pPr>
            <a:r>
              <a:rPr lang="zh-CN" altLang="en-US" sz="2000">
                <a:solidFill>
                  <a:schemeClr val="bg1"/>
                </a:solidFill>
              </a:rPr>
              <a:t>符号含义：</a:t>
            </a:r>
          </a:p>
          <a:p>
            <a:pPr>
              <a:defRPr/>
            </a:pP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在</a:t>
            </a:r>
            <a:r>
              <a:rPr lang="en-US" altLang="zh-CN" sz="2000">
                <a:solidFill>
                  <a:schemeClr val="bg1"/>
                </a:solidFill>
              </a:rPr>
              <a:t>file1</a:t>
            </a:r>
            <a:r>
              <a:rPr lang="zh-CN" altLang="en-US" sz="2000">
                <a:solidFill>
                  <a:schemeClr val="bg1"/>
                </a:solidFill>
              </a:rPr>
              <a:t>中增加的内容</a:t>
            </a:r>
          </a:p>
          <a:p>
            <a:pPr>
              <a:defRPr/>
            </a:pP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 </a:t>
            </a:r>
            <a:r>
              <a:rPr lang="zh-CN" altLang="en-US" sz="2000">
                <a:solidFill>
                  <a:schemeClr val="bg1"/>
                </a:solidFill>
              </a:rPr>
              <a:t>从</a:t>
            </a:r>
            <a:r>
              <a:rPr lang="en-US" altLang="zh-CN" sz="2000">
                <a:solidFill>
                  <a:schemeClr val="bg1"/>
                </a:solidFill>
              </a:rPr>
              <a:t>file1</a:t>
            </a:r>
            <a:r>
              <a:rPr lang="zh-CN" altLang="en-US" sz="2000">
                <a:solidFill>
                  <a:schemeClr val="bg1"/>
                </a:solidFill>
              </a:rPr>
              <a:t>中删除的内容</a:t>
            </a:r>
          </a:p>
          <a:p>
            <a:pPr>
              <a:defRPr/>
            </a:pP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zh-CN" altLang="en-US" sz="2000">
                <a:solidFill>
                  <a:schemeClr val="bg1"/>
                </a:solidFill>
              </a:rPr>
              <a:t>将</a:t>
            </a:r>
            <a:r>
              <a:rPr lang="en-US" altLang="zh-CN" sz="2000">
                <a:solidFill>
                  <a:schemeClr val="bg1"/>
                </a:solidFill>
              </a:rPr>
              <a:t>a</a:t>
            </a:r>
            <a:r>
              <a:rPr lang="zh-CN" altLang="en-US" sz="2000">
                <a:solidFill>
                  <a:schemeClr val="bg1"/>
                </a:solidFill>
              </a:rPr>
              <a:t>后的</a:t>
            </a:r>
            <a:r>
              <a:rPr lang="en-US" altLang="zh-CN" sz="2000">
                <a:solidFill>
                  <a:schemeClr val="bg1"/>
                </a:solidFill>
              </a:rPr>
              <a:t>file2</a:t>
            </a:r>
            <a:r>
              <a:rPr lang="zh-CN" altLang="en-US" sz="2000">
                <a:solidFill>
                  <a:schemeClr val="bg1"/>
                </a:solidFill>
              </a:rPr>
              <a:t>行号内容增加到</a:t>
            </a:r>
            <a:r>
              <a:rPr lang="en-US" altLang="zh-CN" sz="2000">
                <a:solidFill>
                  <a:schemeClr val="bg1"/>
                </a:solidFill>
              </a:rPr>
              <a:t>a</a:t>
            </a:r>
            <a:r>
              <a:rPr lang="zh-CN" altLang="en-US" sz="2000">
                <a:solidFill>
                  <a:schemeClr val="bg1"/>
                </a:solidFill>
              </a:rPr>
              <a:t>前的</a:t>
            </a:r>
            <a:r>
              <a:rPr lang="en-US" altLang="zh-CN" sz="2000">
                <a:solidFill>
                  <a:schemeClr val="bg1"/>
                </a:solidFill>
              </a:rPr>
              <a:t>file1</a:t>
            </a:r>
            <a:r>
              <a:rPr lang="zh-CN" altLang="en-US" sz="2000">
                <a:solidFill>
                  <a:schemeClr val="bg1"/>
                </a:solidFill>
              </a:rPr>
              <a:t>行号后面</a:t>
            </a:r>
          </a:p>
          <a:p>
            <a:pPr>
              <a:defRPr/>
            </a:pP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lang="zh-CN" altLang="en-US" sz="2000">
                <a:solidFill>
                  <a:schemeClr val="bg1"/>
                </a:solidFill>
              </a:rPr>
              <a:t>将</a:t>
            </a:r>
            <a:r>
              <a:rPr lang="en-US" altLang="zh-CN" sz="2000">
                <a:solidFill>
                  <a:schemeClr val="bg1"/>
                </a:solidFill>
              </a:rPr>
              <a:t>c</a:t>
            </a:r>
            <a:r>
              <a:rPr lang="zh-CN" altLang="en-US" sz="2000">
                <a:solidFill>
                  <a:schemeClr val="bg1"/>
                </a:solidFill>
              </a:rPr>
              <a:t>前的</a:t>
            </a:r>
            <a:r>
              <a:rPr lang="en-US" altLang="zh-CN" sz="2000">
                <a:solidFill>
                  <a:schemeClr val="bg1"/>
                </a:solidFill>
              </a:rPr>
              <a:t>file1</a:t>
            </a:r>
            <a:r>
              <a:rPr lang="zh-CN" altLang="en-US" sz="2000">
                <a:solidFill>
                  <a:schemeClr val="bg1"/>
                </a:solidFill>
              </a:rPr>
              <a:t>行号内容换成</a:t>
            </a:r>
            <a:r>
              <a:rPr lang="en-US" altLang="zh-CN" sz="2000">
                <a:solidFill>
                  <a:schemeClr val="bg1"/>
                </a:solidFill>
              </a:rPr>
              <a:t>c</a:t>
            </a:r>
            <a:r>
              <a:rPr lang="zh-CN" altLang="en-US" sz="2000">
                <a:solidFill>
                  <a:schemeClr val="bg1"/>
                </a:solidFill>
              </a:rPr>
              <a:t>后的</a:t>
            </a:r>
            <a:r>
              <a:rPr lang="en-US" altLang="zh-CN" sz="2000">
                <a:solidFill>
                  <a:schemeClr val="bg1"/>
                </a:solidFill>
              </a:rPr>
              <a:t>file2</a:t>
            </a:r>
            <a:r>
              <a:rPr lang="zh-CN" altLang="en-US" sz="2000">
                <a:solidFill>
                  <a:schemeClr val="bg1"/>
                </a:solidFill>
              </a:rPr>
              <a:t>行号内容</a:t>
            </a:r>
          </a:p>
          <a:p>
            <a:pPr>
              <a:defRPr/>
            </a:pP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 </a:t>
            </a:r>
            <a:r>
              <a:rPr lang="zh-CN" altLang="en-US" sz="2000">
                <a:solidFill>
                  <a:schemeClr val="bg1"/>
                </a:solidFill>
              </a:rPr>
              <a:t>将</a:t>
            </a:r>
            <a:r>
              <a:rPr lang="en-US" altLang="zh-CN" sz="2000">
                <a:solidFill>
                  <a:schemeClr val="bg1"/>
                </a:solidFill>
              </a:rPr>
              <a:t>d</a:t>
            </a:r>
            <a:r>
              <a:rPr lang="zh-CN" altLang="en-US" sz="2000">
                <a:solidFill>
                  <a:schemeClr val="bg1"/>
                </a:solidFill>
              </a:rPr>
              <a:t>前的行号内容删除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/>
      <p:bldP spid="154629" grpId="1" animBg="1"/>
      <p:bldP spid="1546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51" name="Group 55"/>
          <p:cNvGraphicFramePr>
            <a:graphicFrameLocks noGrp="1"/>
          </p:cNvGraphicFramePr>
          <p:nvPr/>
        </p:nvGraphicFramePr>
        <p:xfrm>
          <a:off x="5219700" y="1268413"/>
          <a:ext cx="3744913" cy="3535680"/>
        </p:xfrm>
        <a:graphic>
          <a:graphicData uri="http://schemas.openxmlformats.org/drawingml/2006/table">
            <a:tbl>
              <a:tblPr/>
              <a:tblGrid>
                <a:gridCol w="714375"/>
                <a:gridCol w="1693863"/>
                <a:gridCol w="13366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List1.txt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List2.txt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White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Green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Carson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O'Leary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Straight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Smith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Bennet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Panteley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Hunter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McBadden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White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Straight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Smith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Bennet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Dull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Panteley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Hunter  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McBadden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56" name="Text Box 56"/>
          <p:cNvSpPr txBox="1">
            <a:spLocks noChangeArrowheads="1"/>
          </p:cNvSpPr>
          <p:nvPr/>
        </p:nvSpPr>
        <p:spPr bwMode="auto">
          <a:xfrm>
            <a:off x="827088" y="1268413"/>
            <a:ext cx="4249737" cy="4524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$ diff list1.txt list2.txt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2,4d1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&lt; Green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&lt; Carson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&lt; O'Leary</a:t>
            </a:r>
            <a:endParaRPr lang="fr-FR" altLang="zh-CN">
              <a:solidFill>
                <a:schemeClr val="tx1"/>
              </a:solidFill>
              <a:latin typeface="Vrinda" pitchFamily="34" charset="0"/>
            </a:endParaRPr>
          </a:p>
          <a:p>
            <a:r>
              <a:rPr lang="fr-FR" altLang="zh-CN">
                <a:solidFill>
                  <a:schemeClr val="tx1"/>
                </a:solidFill>
                <a:latin typeface="Vrinda" pitchFamily="34" charset="0"/>
              </a:rPr>
              <a:t>7a5</a:t>
            </a:r>
          </a:p>
          <a:p>
            <a:r>
              <a:rPr lang="fr-FR" altLang="zh-CN">
                <a:solidFill>
                  <a:schemeClr val="tx1"/>
                </a:solidFill>
                <a:latin typeface="Vrinda" pitchFamily="34" charset="0"/>
              </a:rPr>
              <a:t>&gt; </a:t>
            </a:r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Dull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9c7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&lt; Hunter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------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&gt; Hunter  R</a:t>
            </a:r>
          </a:p>
          <a:p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$ </a:t>
            </a:r>
          </a:p>
        </p:txBody>
      </p:sp>
      <p:sp>
        <p:nvSpPr>
          <p:cNvPr id="35857" name="Text Box 57"/>
          <p:cNvSpPr txBox="1">
            <a:spLocks noChangeArrowheads="1"/>
          </p:cNvSpPr>
          <p:nvPr/>
        </p:nvSpPr>
        <p:spPr bwMode="auto">
          <a:xfrm>
            <a:off x="1258888" y="188913"/>
            <a:ext cx="741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例：  已知文件</a:t>
            </a:r>
            <a:r>
              <a:rPr lang="en-US" altLang="zh-CN">
                <a:solidFill>
                  <a:schemeClr val="tx1"/>
                </a:solidFill>
              </a:rPr>
              <a:t>list1.txt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list2.txt</a:t>
            </a:r>
            <a:r>
              <a:rPr lang="zh-CN" altLang="en-US">
                <a:solidFill>
                  <a:schemeClr val="tx1"/>
                </a:solidFill>
              </a:rPr>
              <a:t>，两个文件内容如下，查找两个文件的不同之处。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61913"/>
            <a:ext cx="8243887" cy="10795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latin typeface="Vrinda" pitchFamily="2" charset="0"/>
              </a:rPr>
              <a:t>8. </a:t>
            </a:r>
            <a:r>
              <a:rPr lang="en-US" altLang="zh-CN" sz="2800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grep</a:t>
            </a:r>
            <a:r>
              <a:rPr lang="zh-CN" altLang="en-US" sz="2800" dirty="0" smtClean="0">
                <a:latin typeface="Vrinda" pitchFamily="2" charset="0"/>
              </a:rPr>
              <a:t>命令</a:t>
            </a:r>
            <a:br>
              <a:rPr lang="zh-CN" altLang="en-US" sz="2800" dirty="0" smtClean="0">
                <a:latin typeface="Vrinda" pitchFamily="2" charset="0"/>
              </a:rPr>
            </a:br>
            <a:r>
              <a:rPr lang="zh-CN" altLang="en-US" sz="2800" dirty="0" smtClean="0">
                <a:latin typeface="Vrinda" pitchFamily="2" charset="0"/>
              </a:rPr>
              <a:t>      </a:t>
            </a:r>
            <a:r>
              <a:rPr lang="en-US" altLang="zh-CN" sz="2800" dirty="0" err="1" smtClean="0">
                <a:latin typeface="Vrinda" pitchFamily="2" charset="0"/>
              </a:rPr>
              <a:t>grep</a:t>
            </a:r>
            <a:r>
              <a:rPr lang="en-US" altLang="zh-CN" sz="2800" dirty="0" smtClean="0">
                <a:latin typeface="Vrinda" pitchFamily="2" charset="0"/>
              </a:rPr>
              <a:t> [option] [expression] file-list 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1116013" y="1412875"/>
            <a:ext cx="8027987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latin typeface="Vrinda" pitchFamily="2" charset="0"/>
              </a:rPr>
              <a:t>option</a:t>
            </a:r>
            <a:r>
              <a:rPr lang="zh-CN" altLang="en-US" sz="2800" dirty="0">
                <a:solidFill>
                  <a:schemeClr val="tx1"/>
                </a:solidFill>
                <a:latin typeface="Vrinda" pitchFamily="2" charset="0"/>
              </a:rPr>
              <a:t>：</a:t>
            </a:r>
          </a:p>
          <a:p>
            <a:pPr>
              <a:defRPr/>
            </a:pP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-c</a:t>
            </a:r>
            <a:r>
              <a:rPr lang="en-US" altLang="zh-CN" dirty="0">
                <a:solidFill>
                  <a:schemeClr val="tx1"/>
                </a:solidFill>
                <a:latin typeface="Vrinda" pitchFamily="2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Vrinda" pitchFamily="2" charset="0"/>
              </a:rPr>
              <a:t>只输出匹配行的数量</a:t>
            </a:r>
          </a:p>
          <a:p>
            <a:pPr>
              <a:defRPr/>
            </a:pP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-</a:t>
            </a:r>
            <a:r>
              <a:rPr lang="en-US" altLang="zh-CN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Vrinda" pitchFamily="2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Vrinda" pitchFamily="2" charset="0"/>
              </a:rPr>
              <a:t>不区分大小写（只适用于单字符）</a:t>
            </a:r>
          </a:p>
          <a:p>
            <a:pPr>
              <a:defRPr/>
            </a:pP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-h</a:t>
            </a:r>
            <a:r>
              <a:rPr lang="en-US" altLang="zh-CN" dirty="0">
                <a:solidFill>
                  <a:schemeClr val="tx1"/>
                </a:solidFill>
                <a:latin typeface="Vrinda" pitchFamily="2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Vrinda" pitchFamily="2" charset="0"/>
              </a:rPr>
              <a:t>查询多个文件时不显示文件名</a:t>
            </a:r>
          </a:p>
          <a:p>
            <a:pPr>
              <a:defRPr/>
            </a:pP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-l</a:t>
            </a:r>
            <a:r>
              <a:rPr lang="en-US" altLang="zh-CN" dirty="0">
                <a:solidFill>
                  <a:schemeClr val="tx1"/>
                </a:solidFill>
                <a:latin typeface="Vrinda" pitchFamily="2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Vrinda" pitchFamily="2" charset="0"/>
              </a:rPr>
              <a:t>查询多个文件时只输出包含匹配字符的文件名</a:t>
            </a:r>
          </a:p>
          <a:p>
            <a:pPr>
              <a:defRPr/>
            </a:pP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-n</a:t>
            </a:r>
            <a:r>
              <a:rPr lang="en-US" altLang="zh-CN" dirty="0">
                <a:solidFill>
                  <a:schemeClr val="tx1"/>
                </a:solidFill>
                <a:latin typeface="Vrinda" pitchFamily="2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Vrinda" pitchFamily="2" charset="0"/>
              </a:rPr>
              <a:t>显示匹配行及行号</a:t>
            </a:r>
          </a:p>
          <a:p>
            <a:pPr>
              <a:defRPr/>
            </a:pP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-s</a:t>
            </a:r>
            <a:r>
              <a:rPr lang="en-US" altLang="zh-CN" dirty="0">
                <a:solidFill>
                  <a:schemeClr val="tx1"/>
                </a:solidFill>
                <a:latin typeface="Vrinda" pitchFamily="2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Vrinda" pitchFamily="2" charset="0"/>
              </a:rPr>
              <a:t>不显示不存在或无匹配文本的错误信息</a:t>
            </a:r>
            <a:endParaRPr lang="zh-CN" altLang="nb-NO" dirty="0">
              <a:solidFill>
                <a:schemeClr val="tx1"/>
              </a:solidFill>
              <a:latin typeface="Vrinda" pitchFamily="2" charset="0"/>
            </a:endParaRPr>
          </a:p>
          <a:p>
            <a:pPr>
              <a:defRPr/>
            </a:pPr>
            <a:r>
              <a:rPr lang="nb-NO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-E</a:t>
            </a:r>
            <a:r>
              <a:rPr lang="nb-NO" altLang="zh-CN" dirty="0">
                <a:solidFill>
                  <a:schemeClr val="tx1"/>
                </a:solidFill>
                <a:latin typeface="Vrinda" pitchFamily="2" charset="0"/>
              </a:rPr>
              <a:t> </a:t>
            </a:r>
            <a:r>
              <a:rPr lang="zh-CN" altLang="nb-NO" dirty="0">
                <a:solidFill>
                  <a:schemeClr val="tx1"/>
                </a:solidFill>
                <a:latin typeface="Vrinda" pitchFamily="2" charset="0"/>
              </a:rPr>
              <a:t>模式表示为扩展的正则表达式。若</a:t>
            </a:r>
            <a:r>
              <a:rPr lang="nb-NO" altLang="zh-CN" dirty="0">
                <a:solidFill>
                  <a:schemeClr val="tx1"/>
                </a:solidFill>
                <a:latin typeface="Vrinda" pitchFamily="2" charset="0"/>
              </a:rPr>
              <a:t>-E</a:t>
            </a:r>
            <a:r>
              <a:rPr lang="zh-CN" altLang="nb-NO" dirty="0">
                <a:solidFill>
                  <a:schemeClr val="tx1"/>
                </a:solidFill>
                <a:latin typeface="Vrinda" pitchFamily="2" charset="0"/>
              </a:rPr>
              <a:t>后没有表达式，</a:t>
            </a:r>
          </a:p>
          <a:p>
            <a:pPr>
              <a:defRPr/>
            </a:pPr>
            <a:r>
              <a:rPr lang="zh-CN" altLang="nb-NO" dirty="0">
                <a:solidFill>
                  <a:schemeClr val="tx1"/>
                </a:solidFill>
                <a:latin typeface="Vrinda" pitchFamily="2" charset="0"/>
              </a:rPr>
              <a:t>   则表示匹配所有行。</a:t>
            </a:r>
            <a:endParaRPr lang="zh-CN" altLang="en-US" dirty="0">
              <a:solidFill>
                <a:schemeClr val="tx1"/>
              </a:solidFill>
              <a:latin typeface="Vrinda" pitchFamily="2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-F </a:t>
            </a:r>
            <a:r>
              <a:rPr lang="zh-CN" altLang="en-US" dirty="0">
                <a:solidFill>
                  <a:schemeClr val="tx1"/>
                </a:solidFill>
                <a:latin typeface="Vrinda" pitchFamily="2" charset="0"/>
              </a:rPr>
              <a:t>模式表示为字符串。空串表示匹配所有行。</a:t>
            </a:r>
          </a:p>
          <a:p>
            <a:pPr>
              <a:defRPr/>
            </a:pP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rinda" pitchFamily="2" charset="0"/>
              </a:rPr>
              <a:t>-x</a:t>
            </a:r>
            <a:r>
              <a:rPr lang="en-US" altLang="zh-CN" dirty="0">
                <a:solidFill>
                  <a:schemeClr val="tx1"/>
                </a:solidFill>
                <a:latin typeface="Vrinda" pitchFamily="2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Vrinda" pitchFamily="2" charset="0"/>
              </a:rPr>
              <a:t>显示整行严格匹配的行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042988" y="188913"/>
            <a:ext cx="8062912" cy="1917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注意：</a:t>
            </a:r>
          </a:p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）字符</a:t>
            </a:r>
            <a:r>
              <a:rPr lang="en-US" altLang="zh-CN">
                <a:solidFill>
                  <a:schemeClr val="tx1"/>
                </a:solidFill>
              </a:rPr>
              <a:t>$</a:t>
            </a:r>
            <a:r>
              <a:rPr lang="zh-CN" altLang="en-US">
                <a:solidFill>
                  <a:schemeClr val="tx1"/>
                </a:solidFill>
              </a:rPr>
              <a:t>、*、</a:t>
            </a:r>
            <a:r>
              <a:rPr lang="en-US" altLang="zh-CN">
                <a:solidFill>
                  <a:schemeClr val="tx1"/>
                </a:solidFill>
              </a:rPr>
              <a:t>[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^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|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  <a:r>
              <a:rPr lang="zh-CN" altLang="en-US">
                <a:solidFill>
                  <a:schemeClr val="tx1"/>
                </a:solidFill>
              </a:rPr>
              <a:t>中有定义，所以在正则表达式中使用时应用</a:t>
            </a: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单引号</a:t>
            </a:r>
            <a:r>
              <a:rPr lang="zh-CN" altLang="en-US">
                <a:solidFill>
                  <a:schemeClr val="tx1"/>
                </a:solidFill>
              </a:rPr>
              <a:t>括起来。</a:t>
            </a:r>
          </a:p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zh-CN" altLang="en-US">
                <a:solidFill>
                  <a:schemeClr val="tx1"/>
                </a:solidFill>
                <a:latin typeface="宋体"/>
              </a:rPr>
              <a:t>“</a:t>
            </a:r>
            <a:r>
              <a:rPr lang="en-US" altLang="zh-CN">
                <a:solidFill>
                  <a:schemeClr val="tx1"/>
                </a:solidFill>
              </a:rPr>
              <a:t>|</a:t>
            </a:r>
            <a:r>
              <a:rPr lang="en-US" altLang="zh-CN">
                <a:solidFill>
                  <a:schemeClr val="tx1"/>
                </a:solidFill>
                <a:latin typeface="宋体"/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匹配表达式中的任何一个，括号</a:t>
            </a:r>
            <a:r>
              <a:rPr lang="zh-CN" altLang="en-US">
                <a:solidFill>
                  <a:schemeClr val="tx1"/>
                </a:solidFill>
                <a:latin typeface="宋体"/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（ ）</a:t>
            </a:r>
            <a:r>
              <a:rPr lang="zh-CN" altLang="en-US">
                <a:solidFill>
                  <a:schemeClr val="tx1"/>
                </a:solidFill>
                <a:latin typeface="宋体"/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把表达式当成一个整体。 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1042988" y="2636838"/>
            <a:ext cx="74898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在文件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f1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f2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中找含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Main/main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 altLang="zh-CN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Pritnf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altLang="zh-CN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的行：</a:t>
            </a:r>
          </a:p>
          <a:p>
            <a:pPr>
              <a:spcBef>
                <a:spcPct val="400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$ </a:t>
            </a:r>
            <a:r>
              <a:rPr lang="en-US" altLang="zh-CN" dirty="0" err="1">
                <a:solidFill>
                  <a:schemeClr val="tx1"/>
                </a:solidFill>
              </a:rPr>
              <a:t>grep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/>
              </a:rPr>
              <a:t>–</a:t>
            </a:r>
            <a:r>
              <a:rPr lang="en-US" altLang="zh-CN" dirty="0">
                <a:solidFill>
                  <a:schemeClr val="tx1"/>
                </a:solidFill>
              </a:rPr>
              <a:t>E </a:t>
            </a:r>
            <a:r>
              <a:rPr lang="en-US" altLang="zh-CN" dirty="0">
                <a:solidFill>
                  <a:schemeClr val="tx1"/>
                </a:solidFill>
                <a:latin typeface="宋体"/>
              </a:rPr>
              <a:t>‘</a:t>
            </a:r>
            <a:r>
              <a:rPr lang="en-US" altLang="zh-CN" dirty="0">
                <a:solidFill>
                  <a:schemeClr val="tx1"/>
                </a:solidFill>
              </a:rPr>
              <a:t>[Mm]</a:t>
            </a:r>
            <a:r>
              <a:rPr lang="en-US" altLang="zh-CN" dirty="0" err="1">
                <a:solidFill>
                  <a:schemeClr val="tx1"/>
                </a:solidFill>
              </a:rPr>
              <a:t>ain</a:t>
            </a:r>
            <a:r>
              <a:rPr lang="en-US" altLang="zh-CN" dirty="0">
                <a:solidFill>
                  <a:schemeClr val="tx1"/>
                </a:solidFill>
              </a:rPr>
              <a:t>|[Pp]</a:t>
            </a:r>
            <a:r>
              <a:rPr lang="en-US" altLang="zh-CN" dirty="0" err="1">
                <a:solidFill>
                  <a:schemeClr val="tx1"/>
                </a:solidFill>
              </a:rPr>
              <a:t>rintf</a:t>
            </a:r>
            <a:r>
              <a:rPr lang="en-US" altLang="zh-CN" dirty="0">
                <a:solidFill>
                  <a:schemeClr val="tx1"/>
                </a:solidFill>
                <a:latin typeface="宋体"/>
              </a:rPr>
              <a:t>’</a:t>
            </a:r>
            <a:r>
              <a:rPr lang="en-US" altLang="zh-CN" dirty="0">
                <a:solidFill>
                  <a:schemeClr val="tx1"/>
                </a:solidFill>
              </a:rPr>
              <a:t> f1 f2</a:t>
            </a:r>
            <a:endParaRPr lang="nb-NO" altLang="zh-CN" dirty="0">
              <a:solidFill>
                <a:schemeClr val="tx1"/>
              </a:solidFill>
            </a:endParaRPr>
          </a:p>
          <a:p>
            <a:pPr>
              <a:spcBef>
                <a:spcPct val="40000"/>
              </a:spcBef>
              <a:defRPr/>
            </a:pPr>
            <a:r>
              <a:rPr lang="zh-CN" altLang="nb-NO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查找文件</a:t>
            </a:r>
            <a:r>
              <a:rPr lang="en-US" altLang="zh-CN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passwd</a:t>
            </a:r>
            <a:r>
              <a:rPr lang="zh-CN" altLang="nb-NO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中是否含有字符串</a:t>
            </a:r>
            <a:r>
              <a:rPr lang="en-US" altLang="zh-CN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wang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lang="zh-CN" altLang="nb-NO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40000"/>
              </a:spcBef>
              <a:defRPr/>
            </a:pPr>
            <a:r>
              <a:rPr lang="nb-NO" altLang="zh-CN" dirty="0">
                <a:solidFill>
                  <a:schemeClr val="tx1"/>
                </a:solidFill>
              </a:rPr>
              <a:t>$ grep </a:t>
            </a:r>
            <a:r>
              <a:rPr lang="nb-NO" altLang="zh-CN" dirty="0">
                <a:solidFill>
                  <a:schemeClr val="tx1"/>
                </a:solidFill>
                <a:latin typeface="宋体"/>
              </a:rPr>
              <a:t>–</a:t>
            </a:r>
            <a:r>
              <a:rPr lang="nb-NO" altLang="zh-CN" dirty="0">
                <a:solidFill>
                  <a:schemeClr val="tx1"/>
                </a:solidFill>
              </a:rPr>
              <a:t>F wang /etc/passwd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856" name="Group 64"/>
          <p:cNvGraphicFramePr>
            <a:graphicFrameLocks noGrp="1"/>
          </p:cNvGraphicFramePr>
          <p:nvPr/>
        </p:nvGraphicFramePr>
        <p:xfrm>
          <a:off x="6877050" y="1196975"/>
          <a:ext cx="1655763" cy="2743200"/>
        </p:xfrm>
        <a:graphic>
          <a:graphicData uri="http://schemas.openxmlformats.org/drawingml/2006/table">
            <a:tbl>
              <a:tblPr/>
              <a:tblGrid>
                <a:gridCol w="884238"/>
                <a:gridCol w="771525"/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03211302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zhang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03272003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05221099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liu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06223076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wang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06262103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dong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06362073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lu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06374024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yu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06491235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rui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07211080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peng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07211186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zheng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38935" name="Text Box 57"/>
          <p:cNvSpPr txBox="1">
            <a:spLocks noChangeArrowheads="1"/>
          </p:cNvSpPr>
          <p:nvPr/>
        </p:nvSpPr>
        <p:spPr bwMode="auto">
          <a:xfrm>
            <a:off x="6516688" y="215900"/>
            <a:ext cx="26273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</a:rPr>
              <a:t>在文件</a:t>
            </a:r>
            <a:r>
              <a:rPr lang="nb-NO" altLang="zh-CN" sz="2000">
                <a:solidFill>
                  <a:schemeClr val="tx1"/>
                </a:solidFill>
              </a:rPr>
              <a:t>student. txt</a:t>
            </a:r>
            <a:r>
              <a:rPr lang="zh-CN" altLang="en-US" sz="2000">
                <a:solidFill>
                  <a:schemeClr val="tx1"/>
                </a:solidFill>
              </a:rPr>
              <a:t>文件中查找字符串。 </a:t>
            </a:r>
          </a:p>
        </p:txBody>
      </p:sp>
      <p:sp>
        <p:nvSpPr>
          <p:cNvPr id="161850" name="Text Box 58"/>
          <p:cNvSpPr txBox="1">
            <a:spLocks noChangeArrowheads="1"/>
          </p:cNvSpPr>
          <p:nvPr/>
        </p:nvSpPr>
        <p:spPr bwMode="auto">
          <a:xfrm>
            <a:off x="1331913" y="188913"/>
            <a:ext cx="4248150" cy="2282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$ grep "06" student.txt</a:t>
            </a:r>
          </a:p>
          <a:p>
            <a:r>
              <a:rPr lang="en-US" altLang="zh-CN">
                <a:solidFill>
                  <a:schemeClr val="tx1"/>
                </a:solidFill>
              </a:rPr>
              <a:t>06223076wang</a:t>
            </a:r>
          </a:p>
          <a:p>
            <a:r>
              <a:rPr lang="en-US" altLang="zh-CN">
                <a:solidFill>
                  <a:schemeClr val="tx1"/>
                </a:solidFill>
              </a:rPr>
              <a:t>06262103dong</a:t>
            </a:r>
          </a:p>
          <a:p>
            <a:r>
              <a:rPr lang="en-US" altLang="zh-CN">
                <a:solidFill>
                  <a:schemeClr val="tx1"/>
                </a:solidFill>
              </a:rPr>
              <a:t>06362073lu</a:t>
            </a:r>
          </a:p>
          <a:p>
            <a:r>
              <a:rPr lang="en-US" altLang="zh-CN">
                <a:solidFill>
                  <a:schemeClr val="tx1"/>
                </a:solidFill>
              </a:rPr>
              <a:t>06374024yu</a:t>
            </a:r>
          </a:p>
          <a:p>
            <a:r>
              <a:rPr lang="en-US" altLang="zh-CN">
                <a:solidFill>
                  <a:schemeClr val="tx1"/>
                </a:solidFill>
              </a:rPr>
              <a:t>06491235rui</a:t>
            </a:r>
          </a:p>
        </p:txBody>
      </p:sp>
      <p:sp>
        <p:nvSpPr>
          <p:cNvPr id="161851" name="Text Box 59"/>
          <p:cNvSpPr txBox="1">
            <a:spLocks noChangeArrowheads="1"/>
          </p:cNvSpPr>
          <p:nvPr/>
        </p:nvSpPr>
        <p:spPr bwMode="auto">
          <a:xfrm>
            <a:off x="1331913" y="2708275"/>
            <a:ext cx="4248150" cy="8223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$ grep -c "06" </a:t>
            </a:r>
            <a:r>
              <a:rPr lang="nb-NO" altLang="zh-CN">
                <a:solidFill>
                  <a:schemeClr val="tx1"/>
                </a:solidFill>
              </a:rPr>
              <a:t>student</a:t>
            </a:r>
            <a:r>
              <a:rPr lang="en-US" altLang="zh-CN">
                <a:solidFill>
                  <a:schemeClr val="tx1"/>
                </a:solidFill>
              </a:rPr>
              <a:t>.txt</a:t>
            </a:r>
          </a:p>
          <a:p>
            <a:r>
              <a:rPr lang="en-US" altLang="zh-CN">
                <a:solidFill>
                  <a:schemeClr val="tx1"/>
                </a:solidFill>
              </a:rPr>
              <a:t>5 </a:t>
            </a:r>
          </a:p>
        </p:txBody>
      </p:sp>
      <p:sp>
        <p:nvSpPr>
          <p:cNvPr id="161852" name="Text Box 60"/>
          <p:cNvSpPr txBox="1">
            <a:spLocks noChangeArrowheads="1"/>
          </p:cNvSpPr>
          <p:nvPr/>
        </p:nvSpPr>
        <p:spPr bwMode="auto">
          <a:xfrm>
            <a:off x="1331913" y="188913"/>
            <a:ext cx="4105275" cy="2282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$ grep -n "06" student.txt         4:06223076wang</a:t>
            </a:r>
          </a:p>
          <a:p>
            <a:r>
              <a:rPr lang="en-US" altLang="zh-CN">
                <a:solidFill>
                  <a:schemeClr val="tx1"/>
                </a:solidFill>
              </a:rPr>
              <a:t>5:06262103dong</a:t>
            </a:r>
          </a:p>
          <a:p>
            <a:r>
              <a:rPr lang="en-US" altLang="zh-CN">
                <a:solidFill>
                  <a:schemeClr val="tx1"/>
                </a:solidFill>
              </a:rPr>
              <a:t>6:06362073lu</a:t>
            </a:r>
          </a:p>
          <a:p>
            <a:r>
              <a:rPr lang="en-US" altLang="zh-CN">
                <a:solidFill>
                  <a:schemeClr val="tx1"/>
                </a:solidFill>
              </a:rPr>
              <a:t>7:06374024yu</a:t>
            </a:r>
          </a:p>
          <a:p>
            <a:r>
              <a:rPr lang="en-US" altLang="zh-CN">
                <a:solidFill>
                  <a:schemeClr val="tx1"/>
                </a:solidFill>
              </a:rPr>
              <a:t>8:06491235rui</a:t>
            </a:r>
          </a:p>
        </p:txBody>
      </p:sp>
      <p:sp>
        <p:nvSpPr>
          <p:cNvPr id="161857" name="Text Box 65"/>
          <p:cNvSpPr txBox="1">
            <a:spLocks noChangeArrowheads="1"/>
          </p:cNvSpPr>
          <p:nvPr/>
        </p:nvSpPr>
        <p:spPr bwMode="auto">
          <a:xfrm>
            <a:off x="1258888" y="3860800"/>
            <a:ext cx="4321175" cy="1939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$ grep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‘</a:t>
            </a:r>
            <a:r>
              <a:rPr lang="en-US" altLang="zh-CN">
                <a:solidFill>
                  <a:schemeClr val="tx1"/>
                </a:solidFill>
              </a:rPr>
              <a:t>06[23]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’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nb-NO" altLang="zh-CN">
                <a:solidFill>
                  <a:schemeClr val="tx1"/>
                </a:solidFill>
              </a:rPr>
              <a:t>student</a:t>
            </a:r>
            <a:r>
              <a:rPr lang="en-US" altLang="zh-CN">
                <a:solidFill>
                  <a:schemeClr val="tx1"/>
                </a:solidFill>
              </a:rPr>
              <a:t>e.txt        06223076wang</a:t>
            </a:r>
          </a:p>
          <a:p>
            <a:r>
              <a:rPr lang="en-US" altLang="zh-CN">
                <a:solidFill>
                  <a:schemeClr val="tx1"/>
                </a:solidFill>
              </a:rPr>
              <a:t>06262103dong</a:t>
            </a:r>
          </a:p>
          <a:p>
            <a:r>
              <a:rPr lang="en-US" altLang="zh-CN">
                <a:solidFill>
                  <a:schemeClr val="tx1"/>
                </a:solidFill>
              </a:rPr>
              <a:t>06362073lu</a:t>
            </a:r>
          </a:p>
          <a:p>
            <a:r>
              <a:rPr lang="en-US" altLang="zh-CN">
                <a:solidFill>
                  <a:schemeClr val="tx1"/>
                </a:solidFill>
              </a:rPr>
              <a:t>06374024yu</a:t>
            </a:r>
          </a:p>
        </p:txBody>
      </p:sp>
      <p:sp>
        <p:nvSpPr>
          <p:cNvPr id="161858" name="Text Box 66"/>
          <p:cNvSpPr txBox="1">
            <a:spLocks noChangeArrowheads="1"/>
          </p:cNvSpPr>
          <p:nvPr/>
        </p:nvSpPr>
        <p:spPr bwMode="auto">
          <a:xfrm>
            <a:off x="1258888" y="3789363"/>
            <a:ext cx="4321175" cy="1187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$ grep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‘</a:t>
            </a:r>
            <a:r>
              <a:rPr lang="en-US" altLang="zh-CN">
                <a:solidFill>
                  <a:schemeClr val="tx1"/>
                </a:solidFill>
              </a:rPr>
              <a:t>ang$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’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nb-NO" altLang="zh-CN">
                <a:solidFill>
                  <a:schemeClr val="tx1"/>
                </a:solidFill>
              </a:rPr>
              <a:t>student</a:t>
            </a:r>
            <a:r>
              <a:rPr lang="en-US" altLang="zh-CN">
                <a:solidFill>
                  <a:schemeClr val="tx1"/>
                </a:solidFill>
              </a:rPr>
              <a:t>.txt          03211302zhang</a:t>
            </a:r>
          </a:p>
          <a:p>
            <a:r>
              <a:rPr lang="en-US" altLang="zh-CN">
                <a:solidFill>
                  <a:schemeClr val="tx1"/>
                </a:solidFill>
              </a:rPr>
              <a:t>06223076wang</a:t>
            </a:r>
          </a:p>
        </p:txBody>
      </p:sp>
      <p:sp>
        <p:nvSpPr>
          <p:cNvPr id="161859" name="Text Box 67"/>
          <p:cNvSpPr txBox="1">
            <a:spLocks noChangeArrowheads="1"/>
          </p:cNvSpPr>
          <p:nvPr/>
        </p:nvSpPr>
        <p:spPr bwMode="auto">
          <a:xfrm>
            <a:off x="1403350" y="5949950"/>
            <a:ext cx="6481763" cy="457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思考：如何使用</a:t>
            </a:r>
            <a:r>
              <a:rPr lang="en-US" altLang="zh-CN">
                <a:solidFill>
                  <a:schemeClr val="bg1"/>
                </a:solidFill>
              </a:rPr>
              <a:t>grep</a:t>
            </a:r>
            <a:r>
              <a:rPr lang="zh-CN" altLang="en-US">
                <a:solidFill>
                  <a:schemeClr val="bg1"/>
                </a:solidFill>
              </a:rPr>
              <a:t>查找有相同内容的文件？</a:t>
            </a:r>
          </a:p>
        </p:txBody>
      </p:sp>
      <p:sp>
        <p:nvSpPr>
          <p:cNvPr id="161860" name="WordArt 68"/>
          <p:cNvSpPr>
            <a:spLocks noChangeArrowheads="1" noChangeShapeType="1" noTextEdit="1"/>
          </p:cNvSpPr>
          <p:nvPr/>
        </p:nvSpPr>
        <p:spPr bwMode="auto">
          <a:xfrm>
            <a:off x="7885113" y="5013325"/>
            <a:ext cx="457200" cy="14192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？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6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1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6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6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50" grpId="0" animBg="1"/>
      <p:bldP spid="161851" grpId="0" animBg="1"/>
      <p:bldP spid="161852" grpId="0" animBg="1"/>
      <p:bldP spid="161857" grpId="0" animBg="1"/>
      <p:bldP spid="161858" grpId="0" animBg="1"/>
      <p:bldP spid="161859" grpId="0" animBg="1"/>
      <p:bldP spid="16186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60350"/>
            <a:ext cx="4043362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smtClean="0"/>
              <a:t>4.3 shell</a:t>
            </a:r>
            <a:r>
              <a:rPr lang="zh-CN" altLang="en-US" sz="3600" smtClean="0"/>
              <a:t>命令</a:t>
            </a:r>
          </a:p>
        </p:txBody>
      </p:sp>
      <p:sp>
        <p:nvSpPr>
          <p:cNvPr id="163843" name="Rectangle 3" descr="新闻纸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68413"/>
            <a:ext cx="3600450" cy="576262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800" smtClean="0">
                <a:latin typeface="Times New Roman" pitchFamily="18" charset="0"/>
              </a:rPr>
              <a:t>4.3.4</a:t>
            </a:r>
            <a:r>
              <a:rPr lang="zh-CN" altLang="en-US" sz="2800" smtClean="0">
                <a:latin typeface="Times New Roman" pitchFamily="18" charset="0"/>
              </a:rPr>
              <a:t>操作权限设置 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900113" y="2349500"/>
            <a:ext cx="7920037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UNIX</a:t>
            </a:r>
            <a:r>
              <a:rPr lang="zh-CN" altLang="en-US">
                <a:solidFill>
                  <a:schemeClr val="tx1"/>
                </a:solidFill>
              </a:rPr>
              <a:t>中，每个用户具有不同的权利。系统管理员也称为超级用户，具有最大的权利，他们甚至可以修改系统，其他用户的权利由超级用户授予。系统中，用户被组织成不同的用户组，同一用户组的用户具有组默认的权限。一个用户可以属于多个用户组，即具有访问多个授权用户组文件的权利。用户对于自己创建的文件和目录具有最大权利，并可以修改这些文件被访问的权限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目录和文件的创建者具有修改它们的权限。修改权限的命令为</a:t>
            </a:r>
            <a:r>
              <a:rPr lang="en-US" altLang="zh-CN">
                <a:solidFill>
                  <a:schemeClr val="tx1"/>
                </a:solidFill>
              </a:rPr>
              <a:t>chmod</a:t>
            </a:r>
            <a:r>
              <a:rPr lang="zh-CN" altLang="en-US">
                <a:solidFill>
                  <a:schemeClr val="tx1"/>
                </a:solidFill>
              </a:rPr>
              <a:t>。该命令有两种模式：绝对模式和符号模式。 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3168650" cy="6477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smtClean="0"/>
              <a:t>1. chmod </a:t>
            </a:r>
            <a:r>
              <a:rPr lang="zh-CN" altLang="en-US" sz="2800" smtClean="0"/>
              <a:t>相对模式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8"/>
            <a:ext cx="8050213" cy="51831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命令格式：</a:t>
            </a:r>
            <a:r>
              <a:rPr lang="en-US" altLang="zh-CN" smtClean="0"/>
              <a:t>chmod [who operator permission] filename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用户</a:t>
            </a:r>
            <a:r>
              <a:rPr lang="en-US" altLang="zh-CN" smtClean="0"/>
              <a:t>who</a:t>
            </a:r>
            <a:r>
              <a:rPr lang="zh-CN" altLang="en-US" smtClean="0"/>
              <a:t>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        </a:t>
            </a:r>
            <a:r>
              <a:rPr lang="en-US" altLang="zh-CN" smtClean="0"/>
              <a:t>u </a:t>
            </a:r>
            <a:r>
              <a:rPr lang="zh-CN" altLang="en-US" smtClean="0"/>
              <a:t>文件主权限。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		  </a:t>
            </a:r>
            <a:r>
              <a:rPr lang="en-US" altLang="zh-CN" smtClean="0"/>
              <a:t>g </a:t>
            </a:r>
            <a:r>
              <a:rPr lang="zh-CN" altLang="en-US" smtClean="0"/>
              <a:t>同组用户权限。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		  </a:t>
            </a:r>
            <a:r>
              <a:rPr lang="en-US" altLang="zh-CN" smtClean="0"/>
              <a:t>o </a:t>
            </a:r>
            <a:r>
              <a:rPr lang="zh-CN" altLang="en-US" smtClean="0"/>
              <a:t>其他用户权限。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		  </a:t>
            </a:r>
            <a:r>
              <a:rPr lang="en-US" altLang="zh-CN" smtClean="0"/>
              <a:t>a </a:t>
            </a:r>
            <a:r>
              <a:rPr lang="zh-CN" altLang="en-US" smtClean="0"/>
              <a:t>所有用户</a:t>
            </a:r>
            <a:r>
              <a:rPr lang="en-US" altLang="zh-CN" smtClean="0"/>
              <a:t>(</a:t>
            </a:r>
            <a:r>
              <a:rPr lang="zh-CN" altLang="en-US" smtClean="0"/>
              <a:t>文件主、同组用户及其他用户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权限操作</a:t>
            </a:r>
            <a:r>
              <a:rPr lang="en-US" altLang="zh-CN" smtClean="0"/>
              <a:t>operator</a:t>
            </a:r>
            <a:r>
              <a:rPr lang="zh-CN" altLang="en-US" smtClean="0"/>
              <a:t>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		  </a:t>
            </a:r>
            <a:r>
              <a:rPr lang="en-US" altLang="zh-CN" smtClean="0"/>
              <a:t>+ </a:t>
            </a:r>
            <a:r>
              <a:rPr lang="zh-CN" altLang="en-US" smtClean="0"/>
              <a:t>增加权限。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		  </a:t>
            </a:r>
            <a:r>
              <a:rPr lang="en-US" altLang="zh-CN" smtClean="0"/>
              <a:t>- </a:t>
            </a:r>
            <a:r>
              <a:rPr lang="zh-CN" altLang="en-US" smtClean="0"/>
              <a:t>取消权限。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		  </a:t>
            </a:r>
            <a:r>
              <a:rPr lang="en-US" altLang="zh-CN" smtClean="0"/>
              <a:t>= </a:t>
            </a:r>
            <a:r>
              <a:rPr lang="zh-CN" altLang="en-US" smtClean="0"/>
              <a:t>设定权限。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权限</a:t>
            </a:r>
            <a:r>
              <a:rPr lang="en-US" altLang="zh-CN" smtClean="0"/>
              <a:t>permission</a:t>
            </a:r>
            <a:r>
              <a:rPr lang="zh-CN" altLang="en-US" smtClean="0"/>
              <a:t>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		  </a:t>
            </a:r>
            <a:r>
              <a:rPr lang="en-US" altLang="zh-CN" smtClean="0"/>
              <a:t>r </a:t>
            </a:r>
            <a:r>
              <a:rPr lang="zh-CN" altLang="en-US" smtClean="0"/>
              <a:t>读权限。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		  </a:t>
            </a:r>
            <a:r>
              <a:rPr lang="en-US" altLang="zh-CN" smtClean="0"/>
              <a:t>w </a:t>
            </a:r>
            <a:r>
              <a:rPr lang="zh-CN" altLang="en-US" smtClean="0"/>
              <a:t>写权限。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/>
              <a:t>		  </a:t>
            </a:r>
            <a:r>
              <a:rPr lang="en-US" altLang="zh-CN" smtClean="0"/>
              <a:t>x </a:t>
            </a:r>
            <a:r>
              <a:rPr lang="zh-CN" altLang="en-US" smtClean="0"/>
              <a:t>执行权限。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0"/>
            <a:ext cx="7859712" cy="777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000" smtClean="0"/>
              <a:t>例：已知文件</a:t>
            </a:r>
            <a:r>
              <a:rPr lang="en-US" altLang="zh-CN" sz="2000" smtClean="0"/>
              <a:t>myfile</a:t>
            </a:r>
            <a:r>
              <a:rPr lang="zh-CN" altLang="en-US" sz="2000" smtClean="0"/>
              <a:t>具有的权限为：</a:t>
            </a:r>
            <a:r>
              <a:rPr lang="en-US" altLang="zh-CN" sz="2000" smtClean="0"/>
              <a:t>r wx rwx rwx</a:t>
            </a:r>
            <a:r>
              <a:rPr lang="zh-CN" altLang="en-US" sz="2000" smtClean="0"/>
              <a:t>，对其进行不同权限授予操作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765175"/>
            <a:ext cx="7905750" cy="5616575"/>
          </a:xfrm>
          <a:solidFill>
            <a:schemeClr val="accent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(1) </a:t>
            </a:r>
            <a:r>
              <a:rPr lang="zh-CN" altLang="en-US" sz="1600" smtClean="0"/>
              <a:t>列出文件</a:t>
            </a:r>
            <a:r>
              <a:rPr lang="en-US" altLang="zh-CN" sz="1600" smtClean="0"/>
              <a:t>myfile</a:t>
            </a:r>
            <a:r>
              <a:rPr lang="zh-CN" altLang="en-US" sz="1600" smtClean="0"/>
              <a:t>的所有信息：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$ ls </a:t>
            </a:r>
            <a:r>
              <a:rPr lang="en-US" altLang="zh-CN" sz="1600" smtClean="0">
                <a:latin typeface="Arial" charset="0"/>
              </a:rPr>
              <a:t>–</a:t>
            </a:r>
            <a:r>
              <a:rPr lang="en-US" altLang="zh-CN" sz="1600" smtClean="0"/>
              <a:t>l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-rw- rw- r- -  1  zhao student  Feb 10 14:05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(2) </a:t>
            </a:r>
            <a:r>
              <a:rPr lang="zh-CN" altLang="en-US" sz="1600" smtClean="0"/>
              <a:t>收回文件</a:t>
            </a:r>
            <a:r>
              <a:rPr lang="en-US" altLang="zh-CN" sz="1600" smtClean="0"/>
              <a:t>myfile</a:t>
            </a:r>
            <a:r>
              <a:rPr lang="zh-CN" altLang="en-US" sz="1600" smtClean="0"/>
              <a:t>所有用户的写权限：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$ chmod a-w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$ ls </a:t>
            </a:r>
            <a:r>
              <a:rPr lang="en-US" altLang="zh-CN" sz="1600" smtClean="0">
                <a:latin typeface="Arial" charset="0"/>
              </a:rPr>
              <a:t>–</a:t>
            </a:r>
            <a:r>
              <a:rPr lang="en-US" altLang="zh-CN" sz="1600" smtClean="0"/>
              <a:t>l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-r- - r- - r- -  1  zhao student  Feb 10 14:05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(3) </a:t>
            </a:r>
            <a:r>
              <a:rPr lang="zh-CN" altLang="en-US" sz="1600" smtClean="0"/>
              <a:t>赋予同组用户写权限：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$ chmod g+w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$ ls </a:t>
            </a:r>
            <a:r>
              <a:rPr lang="en-US" altLang="zh-CN" sz="1600" smtClean="0">
                <a:latin typeface="Arial" charset="0"/>
              </a:rPr>
              <a:t>–</a:t>
            </a:r>
            <a:r>
              <a:rPr lang="en-US" altLang="zh-CN" sz="1600" smtClean="0"/>
              <a:t>l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- r- - rw- r- -  1  zhao student  Feb 10 14:06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(4) </a:t>
            </a:r>
            <a:r>
              <a:rPr lang="zh-CN" altLang="en-US" sz="1600" smtClean="0"/>
              <a:t>赋予文件属主执行权限：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$ chmod u+x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$ ls </a:t>
            </a:r>
            <a:r>
              <a:rPr lang="en-US" altLang="zh-CN" sz="1600" smtClean="0">
                <a:latin typeface="Arial" charset="0"/>
              </a:rPr>
              <a:t>–</a:t>
            </a:r>
            <a:r>
              <a:rPr lang="en-US" altLang="zh-CN" sz="1600" smtClean="0"/>
              <a:t>l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- r-x rw- r- - 1 zhao student  Feb 10 14:06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(5) </a:t>
            </a:r>
            <a:r>
              <a:rPr lang="zh-CN" altLang="en-US" sz="1600" smtClean="0"/>
              <a:t>赋予同组用户和其他用户执行权限：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$ chmod go+x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$ ls </a:t>
            </a:r>
            <a:r>
              <a:rPr lang="en-US" altLang="zh-CN" sz="1600" smtClean="0">
                <a:latin typeface="Arial" charset="0"/>
              </a:rPr>
              <a:t>–</a:t>
            </a:r>
            <a:r>
              <a:rPr lang="en-US" altLang="zh-CN" sz="1600" smtClean="0"/>
              <a:t>l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- r-x rwx r- x  1  zhao student  Feb 10 14:06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(6)</a:t>
            </a:r>
            <a:r>
              <a:rPr lang="zh-CN" altLang="en-US" sz="1600" smtClean="0"/>
              <a:t>用户参数缺省情况下：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$ chmod -x myfile        //</a:t>
            </a:r>
            <a:r>
              <a:rPr lang="zh-CN" altLang="en-US" sz="1600" smtClean="0"/>
              <a:t>等同 </a:t>
            </a:r>
            <a:r>
              <a:rPr lang="en-US" altLang="zh-CN" sz="1600" smtClean="0"/>
              <a:t>a-x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$ ls </a:t>
            </a:r>
            <a:r>
              <a:rPr lang="en-US" altLang="zh-CN" sz="1600" smtClean="0">
                <a:latin typeface="Arial" charset="0"/>
              </a:rPr>
              <a:t>–</a:t>
            </a:r>
            <a:r>
              <a:rPr lang="en-US" altLang="zh-CN" sz="1600" smtClean="0"/>
              <a:t>l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- r- - rw- r- -  1  zhao student  Feb 10 14:06 myfile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19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19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19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9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19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 descr="新闻纸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41438"/>
            <a:ext cx="2447925" cy="503237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  <a:defRPr/>
            </a:pPr>
            <a:r>
              <a:rPr lang="en-US" altLang="zh-CN" smtClean="0">
                <a:latin typeface="Times New Roman" pitchFamily="18" charset="0"/>
              </a:rPr>
              <a:t>4.1.1 vi</a:t>
            </a:r>
            <a:r>
              <a:rPr lang="zh-CN" altLang="en-US" smtClean="0">
                <a:latin typeface="Times New Roman" pitchFamily="18" charset="0"/>
              </a:rPr>
              <a:t>操作模式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4643438" y="1341438"/>
            <a:ext cx="4319587" cy="1917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vi</a:t>
            </a:r>
            <a:r>
              <a:rPr lang="zh-CN" altLang="en-US">
                <a:solidFill>
                  <a:schemeClr val="tx1"/>
                </a:solidFill>
              </a:rPr>
              <a:t>文本编辑器由加利福尼亚大学伯克利分校的研究生</a:t>
            </a:r>
            <a:r>
              <a:rPr lang="en-US" altLang="zh-CN">
                <a:solidFill>
                  <a:schemeClr val="tx1"/>
                </a:solidFill>
              </a:rPr>
              <a:t>Bill Joy</a:t>
            </a:r>
            <a:r>
              <a:rPr lang="zh-CN" altLang="en-US">
                <a:solidFill>
                  <a:schemeClr val="tx1"/>
                </a:solidFill>
              </a:rPr>
              <a:t>编写，最初</a:t>
            </a:r>
            <a:r>
              <a:rPr lang="en-US" altLang="zh-CN">
                <a:solidFill>
                  <a:schemeClr val="tx1"/>
                </a:solidFill>
              </a:rPr>
              <a:t>vi</a:t>
            </a:r>
            <a:r>
              <a:rPr lang="zh-CN" altLang="en-US">
                <a:solidFill>
                  <a:schemeClr val="tx1"/>
                </a:solidFill>
              </a:rPr>
              <a:t>只用于</a:t>
            </a:r>
            <a:r>
              <a:rPr lang="en-US" altLang="zh-CN">
                <a:solidFill>
                  <a:schemeClr val="tx1"/>
                </a:solidFill>
              </a:rPr>
              <a:t>Berkeley UNIX</a:t>
            </a:r>
            <a:r>
              <a:rPr lang="zh-CN" altLang="en-US">
                <a:solidFill>
                  <a:schemeClr val="tx1"/>
                </a:solidFill>
              </a:rPr>
              <a:t>，现在已经成为</a:t>
            </a:r>
            <a:r>
              <a:rPr lang="en-US" altLang="zh-CN">
                <a:solidFill>
                  <a:schemeClr val="tx1"/>
                </a:solidFill>
              </a:rPr>
              <a:t>POSIX</a:t>
            </a:r>
            <a:r>
              <a:rPr lang="zh-CN" altLang="en-US">
                <a:solidFill>
                  <a:schemeClr val="tx1"/>
                </a:solidFill>
              </a:rPr>
              <a:t>兼容系统的标准编辑器。 </a:t>
            </a:r>
          </a:p>
        </p:txBody>
      </p:sp>
      <p:sp>
        <p:nvSpPr>
          <p:cNvPr id="6148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33375"/>
            <a:ext cx="7715250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4.1 unix</a:t>
            </a:r>
            <a:r>
              <a:rPr lang="zh-CN" altLang="en-US" smtClean="0"/>
              <a:t>编辑器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971550" y="3860800"/>
            <a:ext cx="3240088" cy="21621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vi</a:t>
            </a:r>
            <a:r>
              <a:rPr lang="zh-CN" altLang="en-US" sz="2800"/>
              <a:t>的编辑操作：</a:t>
            </a:r>
            <a:endParaRPr lang="zh-CN" altLang="en-US" sz="280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</a:rPr>
              <a:t>命令模式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</a:rPr>
              <a:t>输入模式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</a:rPr>
              <a:t>末行命令模式 </a:t>
            </a:r>
          </a:p>
        </p:txBody>
      </p:sp>
      <p:sp>
        <p:nvSpPr>
          <p:cNvPr id="6150" name="Text Box 22"/>
          <p:cNvSpPr txBox="1">
            <a:spLocks noChangeArrowheads="1"/>
          </p:cNvSpPr>
          <p:nvPr/>
        </p:nvSpPr>
        <p:spPr bwMode="auto">
          <a:xfrm>
            <a:off x="900113" y="2420938"/>
            <a:ext cx="3384550" cy="9461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vi</a:t>
            </a:r>
            <a:r>
              <a:rPr lang="zh-CN" altLang="en-US" sz="2800"/>
              <a:t>的启动：</a:t>
            </a:r>
          </a:p>
          <a:p>
            <a:r>
              <a:rPr lang="zh-CN" altLang="en-US" sz="2800">
                <a:solidFill>
                  <a:srgbClr val="000099"/>
                </a:solidFill>
              </a:rPr>
              <a:t>               </a:t>
            </a:r>
            <a:r>
              <a:rPr lang="en-US" altLang="zh-CN" sz="2800">
                <a:solidFill>
                  <a:srgbClr val="000099"/>
                </a:solidFill>
              </a:rPr>
              <a:t>vi [filename]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4643438" y="3860800"/>
            <a:ext cx="4249737" cy="2271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vi</a:t>
            </a:r>
            <a:r>
              <a:rPr lang="zh-CN" altLang="en-US" sz="2800"/>
              <a:t>的退出：</a:t>
            </a:r>
            <a:endParaRPr lang="zh-CN" altLang="en-US" sz="2800">
              <a:solidFill>
                <a:srgbClr val="000099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99"/>
                </a:solidFill>
              </a:rPr>
              <a:t>⑴ 结束编辑命令</a:t>
            </a:r>
            <a:r>
              <a:rPr lang="en-US" altLang="zh-CN">
                <a:solidFill>
                  <a:srgbClr val="000099"/>
                </a:solidFill>
              </a:rPr>
              <a:t>:q (quit)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99"/>
                </a:solidFill>
              </a:rPr>
              <a:t>⑵ </a:t>
            </a:r>
            <a:r>
              <a:rPr lang="zh-CN" altLang="en-US">
                <a:solidFill>
                  <a:srgbClr val="000099"/>
                </a:solidFill>
              </a:rPr>
              <a:t>放弃编辑退出命令</a:t>
            </a:r>
            <a:r>
              <a:rPr lang="en-US" altLang="zh-CN">
                <a:solidFill>
                  <a:srgbClr val="000099"/>
                </a:solidFill>
              </a:rPr>
              <a:t>:q!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99"/>
                </a:solidFill>
              </a:rPr>
              <a:t>⑶ </a:t>
            </a:r>
            <a:r>
              <a:rPr lang="zh-CN" altLang="en-US">
                <a:solidFill>
                  <a:srgbClr val="000099"/>
                </a:solidFill>
              </a:rPr>
              <a:t>保存文件命令</a:t>
            </a:r>
            <a:r>
              <a:rPr lang="en-US" altLang="zh-CN">
                <a:solidFill>
                  <a:srgbClr val="000099"/>
                </a:solidFill>
              </a:rPr>
              <a:t>:w(write)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99"/>
                </a:solidFill>
              </a:rPr>
              <a:t>⑷ </a:t>
            </a:r>
            <a:r>
              <a:rPr lang="zh-CN" altLang="en-US">
                <a:solidFill>
                  <a:srgbClr val="000099"/>
                </a:solidFill>
              </a:rPr>
              <a:t>存盘退出命令</a:t>
            </a:r>
            <a:r>
              <a:rPr lang="en-US" altLang="zh-CN">
                <a:solidFill>
                  <a:srgbClr val="000099"/>
                </a:solidFill>
              </a:rPr>
              <a:t>:wq</a:t>
            </a:r>
            <a:r>
              <a:rPr lang="zh-CN" altLang="en-US">
                <a:solidFill>
                  <a:srgbClr val="000099"/>
                </a:solidFill>
              </a:rPr>
              <a:t>和</a:t>
            </a:r>
            <a:r>
              <a:rPr lang="en-US" altLang="zh-CN">
                <a:solidFill>
                  <a:srgbClr val="000099"/>
                </a:solidFill>
              </a:rPr>
              <a:t>:x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6" grpId="0" animBg="1"/>
      <p:bldP spid="83989" grpId="0" animBg="1"/>
      <p:bldP spid="8399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60350"/>
            <a:ext cx="4835525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2. chmod</a:t>
            </a:r>
            <a:r>
              <a:rPr lang="zh-CN" altLang="en-US" smtClean="0"/>
              <a:t>绝对模式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042988" y="1268413"/>
            <a:ext cx="5400675" cy="11080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zh-CN" altLang="en-US" smtClean="0"/>
              <a:t>命令格式：</a:t>
            </a:r>
            <a:r>
              <a:rPr lang="en-US" altLang="zh-CN" smtClean="0"/>
              <a:t>chmod [mode] file</a:t>
            </a:r>
          </a:p>
          <a:p>
            <a:pPr marL="0" indent="0" eaLnBrk="1" hangingPunct="1">
              <a:buFontTx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其中：权限</a:t>
            </a:r>
            <a:r>
              <a:rPr lang="en-US" altLang="zh-CN" smtClean="0"/>
              <a:t>mode</a:t>
            </a:r>
            <a:r>
              <a:rPr lang="zh-CN" altLang="en-US" smtClean="0"/>
              <a:t>是一个八进制数。 </a:t>
            </a:r>
          </a:p>
        </p:txBody>
      </p:sp>
      <p:graphicFrame>
        <p:nvGraphicFramePr>
          <p:cNvPr id="174241" name="Group 161"/>
          <p:cNvGraphicFramePr>
            <a:graphicFrameLocks noGrp="1"/>
          </p:cNvGraphicFramePr>
          <p:nvPr>
            <p:ph sz="half" idx="2"/>
          </p:nvPr>
        </p:nvGraphicFramePr>
        <p:xfrm>
          <a:off x="1331913" y="2492375"/>
          <a:ext cx="6264275" cy="3128964"/>
        </p:xfrm>
        <a:graphic>
          <a:graphicData uri="http://schemas.openxmlformats.org/drawingml/2006/table">
            <a:tbl>
              <a:tblPr/>
              <a:tblGrid>
                <a:gridCol w="1300162"/>
                <a:gridCol w="1930400"/>
                <a:gridCol w="1243013"/>
                <a:gridCol w="17907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八进制数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八进制数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0 4 0 0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文件主可读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同组用户可执行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0 2 0 0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文件主可写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其他用户可读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文件主可执行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其他用户可写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0 0 4 0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同组用户可读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其他用户可执行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808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0 0 2 0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同组用户可写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01600"/>
            <a:ext cx="7993063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smtClean="0"/>
              <a:t>例：上例文件</a:t>
            </a:r>
            <a:r>
              <a:rPr lang="en-US" altLang="zh-CN" sz="2400" smtClean="0"/>
              <a:t>myfile</a:t>
            </a:r>
            <a:r>
              <a:rPr lang="zh-CN" altLang="en-US" sz="2400" smtClean="0"/>
              <a:t>的权限为：</a:t>
            </a:r>
            <a:r>
              <a:rPr lang="en-US" altLang="zh-CN" sz="2400" smtClean="0"/>
              <a:t>rwx rwx rwx</a:t>
            </a:r>
            <a:r>
              <a:rPr lang="zh-CN" altLang="en-US" sz="2400" smtClean="0"/>
              <a:t>，现修改权限为所有用户只有读权限。</a:t>
            </a:r>
            <a:br>
              <a:rPr lang="zh-CN" altLang="en-US" sz="2400" smtClean="0"/>
            </a:br>
            <a:endParaRPr lang="zh-CN" altLang="en-US" sz="24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4250" y="1027113"/>
            <a:ext cx="7921625" cy="5040312"/>
          </a:xfrm>
          <a:solidFill>
            <a:schemeClr val="accent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$ chmod 444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$ ls </a:t>
            </a:r>
            <a:r>
              <a:rPr lang="en-US" altLang="zh-CN" sz="1800" smtClean="0">
                <a:latin typeface="Arial" charset="0"/>
              </a:rPr>
              <a:t>–</a:t>
            </a:r>
            <a:r>
              <a:rPr lang="en-US" altLang="zh-CN" sz="1800" smtClean="0"/>
              <a:t>l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- r- - r- - r- - 1 zhao student  Feb 10 14:07 myfile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smtClean="0"/>
              <a:t>权限计算如下：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smtClean="0"/>
              <a:t>文件主  </a:t>
            </a:r>
            <a:r>
              <a:rPr lang="en-US" altLang="zh-CN" sz="1800" smtClean="0"/>
              <a:t>r--  0400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smtClean="0"/>
              <a:t>组用户  </a:t>
            </a:r>
            <a:r>
              <a:rPr lang="en-US" altLang="zh-CN" sz="1800" smtClean="0"/>
              <a:t>r--  0040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smtClean="0"/>
              <a:t>其他    </a:t>
            </a:r>
            <a:r>
              <a:rPr lang="en-US" altLang="zh-CN" sz="1800" smtClean="0"/>
              <a:t>r--  0004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smtClean="0"/>
              <a:t>因此</a:t>
            </a:r>
            <a:r>
              <a:rPr lang="en-US" altLang="zh-CN" sz="1800" smtClean="0"/>
              <a:t>chmod</a:t>
            </a:r>
            <a:r>
              <a:rPr lang="zh-CN" altLang="en-US" sz="1800" smtClean="0"/>
              <a:t>的权限参数为：</a:t>
            </a:r>
            <a:r>
              <a:rPr lang="en-US" altLang="zh-CN" sz="1800" smtClean="0"/>
              <a:t>0444</a:t>
            </a:r>
            <a:r>
              <a:rPr lang="zh-CN" altLang="en-US" sz="1800" smtClean="0"/>
              <a:t>，记作</a:t>
            </a:r>
            <a:r>
              <a:rPr lang="en-US" altLang="zh-CN" sz="1800" smtClean="0"/>
              <a:t>444</a:t>
            </a:r>
            <a:r>
              <a:rPr lang="zh-CN" altLang="en-US" sz="1800" smtClean="0"/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smtClean="0"/>
              <a:t>如果希望自己对该文件可读、写和执行，其他所有用户只可读和执行，则：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$ chmod 755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$ ls </a:t>
            </a:r>
            <a:r>
              <a:rPr lang="en-US" altLang="zh-CN" sz="1800" smtClean="0">
                <a:latin typeface="Arial" charset="0"/>
              </a:rPr>
              <a:t>–</a:t>
            </a:r>
            <a:r>
              <a:rPr lang="en-US" altLang="zh-CN" sz="1800" smtClean="0"/>
              <a:t>l myfile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- rw x r-x r- x 1 zhao student  Feb 10 14:07 myfile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smtClean="0"/>
              <a:t>权限计算如下：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smtClean="0"/>
              <a:t>文件主  </a:t>
            </a:r>
            <a:r>
              <a:rPr lang="en-US" altLang="zh-CN" sz="1800" smtClean="0"/>
              <a:t>rwx  0400 +0200 + 0100 = 0700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smtClean="0"/>
              <a:t>组用户  </a:t>
            </a:r>
            <a:r>
              <a:rPr lang="en-US" altLang="zh-CN" sz="1800" smtClean="0"/>
              <a:t>r-x  0040 + 0010 = 0050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smtClean="0"/>
              <a:t>其他    </a:t>
            </a:r>
            <a:r>
              <a:rPr lang="en-US" altLang="zh-CN" sz="1800" smtClean="0"/>
              <a:t>r-x  0004 + 0010 = 0005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smtClean="0"/>
              <a:t>因此</a:t>
            </a:r>
            <a:r>
              <a:rPr lang="en-US" altLang="zh-CN" sz="1800" smtClean="0"/>
              <a:t>chmod</a:t>
            </a:r>
            <a:r>
              <a:rPr lang="zh-CN" altLang="en-US" sz="1800" smtClean="0"/>
              <a:t>的权限参数为：</a:t>
            </a:r>
            <a:r>
              <a:rPr lang="en-US" altLang="zh-CN" sz="1800" smtClean="0"/>
              <a:t>0755</a:t>
            </a:r>
            <a:r>
              <a:rPr lang="zh-CN" altLang="en-US" sz="1800" smtClean="0"/>
              <a:t>，记作</a:t>
            </a:r>
            <a:r>
              <a:rPr lang="en-US" altLang="zh-CN" sz="1800" smtClean="0"/>
              <a:t>755</a:t>
            </a:r>
            <a:r>
              <a:rPr lang="zh-CN" altLang="en-US" sz="1800" smtClean="0"/>
              <a:t>。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58888" y="333375"/>
            <a:ext cx="5329237" cy="7318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系统用户管理 </a:t>
            </a:r>
          </a:p>
        </p:txBody>
      </p:sp>
      <p:sp>
        <p:nvSpPr>
          <p:cNvPr id="1822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58888" y="1484313"/>
            <a:ext cx="6707187" cy="2765425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</a:rPr>
              <a:t>、  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</a:rPr>
              <a:t>/etc/passwd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</a:rPr>
              <a:t>文件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</a:rPr>
              <a:t>、  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</a:rPr>
              <a:t>/etc/shadow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</a:rPr>
              <a:t>文件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</a:rPr>
              <a:t>、 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</a:rPr>
              <a:t>/etc/group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</a:rPr>
              <a:t>文件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lang="zh-CN" altLang="en-US" smtClean="0"/>
              <a:t>用户账号的创建和维护命令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539750" y="3716338"/>
            <a:ext cx="8229600" cy="2016125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rgbClr val="FFFF00"/>
                </a:solidFill>
                <a:latin typeface="宋体" pitchFamily="2" charset="-122"/>
              </a:rPr>
              <a:t>用户帐号：</a:t>
            </a:r>
            <a:r>
              <a:rPr lang="zh-CN" altLang="en-US">
                <a:solidFill>
                  <a:schemeClr val="bg1"/>
                </a:solidFill>
                <a:latin typeface="宋体" pitchFamily="2" charset="-122"/>
              </a:rPr>
              <a:t>每个用户帐号都包含一个惟一的识别码（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User ID,UID</a:t>
            </a:r>
            <a:r>
              <a:rPr lang="zh-CN" altLang="en-US">
                <a:solidFill>
                  <a:schemeClr val="bg1"/>
                </a:solidFill>
                <a:latin typeface="宋体" pitchFamily="2" charset="-122"/>
              </a:rPr>
              <a:t>）以及组群识别码（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Group ID,GID</a:t>
            </a:r>
            <a:r>
              <a:rPr lang="zh-CN" altLang="en-US">
                <a:solidFill>
                  <a:schemeClr val="bg1"/>
                </a:solidFill>
                <a:latin typeface="宋体" pitchFamily="2" charset="-122"/>
              </a:rPr>
              <a:t>）。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rgbClr val="FFFF00"/>
                </a:solidFill>
                <a:latin typeface="宋体" pitchFamily="2" charset="-122"/>
              </a:rPr>
              <a:t>组群帐号：</a:t>
            </a:r>
            <a:r>
              <a:rPr lang="zh-CN" altLang="en-US">
                <a:solidFill>
                  <a:schemeClr val="bg1"/>
                </a:solidFill>
                <a:latin typeface="宋体" pitchFamily="2" charset="-122"/>
              </a:rPr>
              <a:t>所谓的</a:t>
            </a:r>
            <a:r>
              <a:rPr lang="zh-CN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宋体" pitchFamily="2" charset="-122"/>
              </a:rPr>
              <a:t>组群</a:t>
            </a:r>
            <a:r>
              <a:rPr lang="zh-CN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宋体" pitchFamily="2" charset="-122"/>
              </a:rPr>
              <a:t>是一种逻辑性的单位，主要集合特定的用户，并授予所有组群成员文件相同的权限，如读取、写入、或运行。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  <p:bldP spid="1822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87450" y="260350"/>
            <a:ext cx="3960813" cy="792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smtClean="0"/>
              <a:t>1</a:t>
            </a:r>
            <a:r>
              <a:rPr lang="zh-CN" altLang="en-US" b="0" smtClean="0"/>
              <a:t>、</a:t>
            </a:r>
            <a:r>
              <a:rPr lang="en-US" altLang="zh-CN" b="0" smtClean="0"/>
              <a:t>/etc/passwd</a:t>
            </a:r>
            <a:r>
              <a:rPr lang="zh-CN" altLang="en-US" smtClean="0"/>
              <a:t>文件</a:t>
            </a:r>
          </a:p>
        </p:txBody>
      </p:sp>
      <p:sp>
        <p:nvSpPr>
          <p:cNvPr id="1843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39750" y="1268413"/>
            <a:ext cx="8424863" cy="4824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passwd</a:t>
            </a:r>
            <a:r>
              <a:rPr lang="zh-CN" altLang="en-US" sz="2000" smtClean="0"/>
              <a:t>文件中的记录方式：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smtClean="0"/>
              <a:t>登录名</a:t>
            </a:r>
            <a:r>
              <a:rPr lang="en-US" altLang="zh-CN" sz="2000" smtClean="0"/>
              <a:t>:</a:t>
            </a:r>
            <a:r>
              <a:rPr lang="zh-CN" altLang="en-US" sz="2000" smtClean="0"/>
              <a:t>密码</a:t>
            </a:r>
            <a:r>
              <a:rPr lang="en-US" altLang="zh-CN" sz="2000" smtClean="0"/>
              <a:t>:</a:t>
            </a:r>
            <a:r>
              <a:rPr lang="zh-CN" altLang="en-US" sz="2000" smtClean="0"/>
              <a:t>用户标识号</a:t>
            </a:r>
            <a:r>
              <a:rPr lang="en-US" altLang="zh-CN" sz="2000" smtClean="0"/>
              <a:t>:</a:t>
            </a:r>
            <a:r>
              <a:rPr lang="zh-CN" altLang="en-US" sz="2000" smtClean="0"/>
              <a:t>组群标识号</a:t>
            </a:r>
            <a:r>
              <a:rPr lang="en-US" altLang="zh-CN" sz="2000" smtClean="0"/>
              <a:t>:</a:t>
            </a:r>
            <a:r>
              <a:rPr lang="zh-CN" altLang="en-US" sz="2000" smtClean="0"/>
              <a:t>用户名</a:t>
            </a:r>
            <a:r>
              <a:rPr lang="en-US" altLang="zh-CN" sz="2000" smtClean="0"/>
              <a:t>:</a:t>
            </a:r>
            <a:r>
              <a:rPr lang="zh-CN" altLang="en-US" sz="2000" smtClean="0"/>
              <a:t>用户主目录</a:t>
            </a:r>
            <a:r>
              <a:rPr lang="en-US" altLang="zh-CN" sz="2000" smtClean="0"/>
              <a:t>:</a:t>
            </a:r>
            <a:r>
              <a:rPr lang="zh-CN" altLang="en-US" sz="2000" smtClean="0"/>
              <a:t>命令解释程序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smtClean="0">
                <a:solidFill>
                  <a:srgbClr val="CC0000"/>
                </a:solidFill>
              </a:rPr>
              <a:t>登录名：</a:t>
            </a:r>
            <a:r>
              <a:rPr lang="zh-CN" altLang="en-US" sz="2000" smtClean="0"/>
              <a:t>即用户帐号，由</a:t>
            </a:r>
            <a:r>
              <a:rPr lang="en-US" altLang="zh-CN" sz="2000" smtClean="0"/>
              <a:t>root</a:t>
            </a:r>
            <a:r>
              <a:rPr lang="zh-CN" altLang="en-US" sz="2000" smtClean="0"/>
              <a:t>或具有相等权限的管理员所指定。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smtClean="0">
                <a:solidFill>
                  <a:srgbClr val="CC0000"/>
                </a:solidFill>
              </a:rPr>
              <a:t>密码：</a:t>
            </a:r>
            <a:r>
              <a:rPr lang="zh-CN" altLang="en-US" sz="2000" smtClean="0"/>
              <a:t>系统用口令来验证用户的合法性。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smtClean="0">
                <a:solidFill>
                  <a:srgbClr val="CC0000"/>
                </a:solidFill>
              </a:rPr>
              <a:t>用户标识号：</a:t>
            </a:r>
            <a:r>
              <a:rPr lang="en-US" altLang="zh-CN" sz="2000" smtClean="0"/>
              <a:t>Linux</a:t>
            </a:r>
            <a:r>
              <a:rPr lang="zh-CN" altLang="en-US" sz="2000" smtClean="0"/>
              <a:t>中的每个用户帐号都由一个惟一的识别号码，该号码就称为</a:t>
            </a:r>
            <a:r>
              <a:rPr lang="en-US" altLang="zh-CN" sz="2000" smtClean="0"/>
              <a:t>UID</a:t>
            </a:r>
            <a:r>
              <a:rPr lang="zh-CN" altLang="en-US" sz="2000" smtClean="0"/>
              <a:t>，它是一个数值，最大可达</a:t>
            </a:r>
            <a:r>
              <a:rPr lang="en-US" altLang="zh-CN" sz="2000" smtClean="0"/>
              <a:t>65535</a:t>
            </a:r>
            <a:r>
              <a:rPr lang="zh-CN" altLang="en-US" sz="2000" smtClean="0"/>
              <a:t>。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smtClean="0">
                <a:solidFill>
                  <a:srgbClr val="CC0000"/>
                </a:solidFill>
              </a:rPr>
              <a:t>组群标识号：</a:t>
            </a:r>
            <a:r>
              <a:rPr lang="zh-CN" altLang="en-US" sz="2000" smtClean="0"/>
              <a:t>这是当前用户的默认工作组群标识。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smtClean="0">
                <a:solidFill>
                  <a:srgbClr val="CC0000"/>
                </a:solidFill>
              </a:rPr>
              <a:t>用户名：</a:t>
            </a:r>
            <a:r>
              <a:rPr lang="en-US" altLang="zh-CN" sz="2000" smtClean="0"/>
              <a:t>User_name</a:t>
            </a:r>
            <a:r>
              <a:rPr lang="zh-CN" altLang="en-US" sz="2000" smtClean="0"/>
              <a:t>包含有关用户的一些信息，如用户的真实姓名、联系电话和办公室住址等。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smtClean="0">
                <a:solidFill>
                  <a:srgbClr val="CC0000"/>
                </a:solidFill>
              </a:rPr>
              <a:t>用户主目录：</a:t>
            </a:r>
            <a:r>
              <a:rPr lang="zh-CN" altLang="en-US" sz="2000" smtClean="0"/>
              <a:t>该字段定义了个人用户的主目录，当用户登录后，他的</a:t>
            </a:r>
            <a:r>
              <a:rPr lang="en-US" altLang="zh-CN" sz="2000" smtClean="0"/>
              <a:t>shell</a:t>
            </a:r>
            <a:r>
              <a:rPr lang="zh-CN" altLang="en-US" sz="2000" smtClean="0"/>
              <a:t>将把目录作为用户的工作目录。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smtClean="0">
                <a:solidFill>
                  <a:srgbClr val="CC0000"/>
                </a:solidFill>
              </a:rPr>
              <a:t>命令解释程序：</a:t>
            </a:r>
            <a:r>
              <a:rPr lang="en-US" altLang="zh-CN" sz="2000" smtClean="0"/>
              <a:t>Shell</a:t>
            </a:r>
            <a:r>
              <a:rPr lang="zh-CN" altLang="en-US" sz="2000" smtClean="0"/>
              <a:t>是当用户登录系统时运行的程序名称，通常</a:t>
            </a:r>
            <a:r>
              <a:rPr lang="en-US" altLang="zh-CN" sz="2000" smtClean="0"/>
              <a:t>Shell</a:t>
            </a:r>
            <a:r>
              <a:rPr lang="zh-CN" altLang="en-US" sz="2000" smtClean="0"/>
              <a:t>程序的全路径名为</a:t>
            </a:r>
            <a:r>
              <a:rPr lang="en-US" altLang="zh-CN" sz="2000" smtClean="0"/>
              <a:t>/bin/bash</a:t>
            </a:r>
            <a:r>
              <a:rPr lang="zh-CN" altLang="en-US" sz="2000" smtClean="0"/>
              <a:t>，但是用户可以使用</a:t>
            </a:r>
            <a:r>
              <a:rPr lang="en-US" altLang="zh-CN" sz="2000" smtClean="0"/>
              <a:t>chsh</a:t>
            </a:r>
            <a:r>
              <a:rPr lang="zh-CN" altLang="en-US" sz="2000" smtClean="0"/>
              <a:t>命令来改变自己的登录</a:t>
            </a:r>
            <a:r>
              <a:rPr lang="en-US" altLang="zh-CN" sz="2000" smtClean="0"/>
              <a:t>Shell</a:t>
            </a:r>
            <a:r>
              <a:rPr lang="zh-CN" altLang="en-US" sz="2000" smtClean="0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  <p:bldP spid="18432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39750" y="1341438"/>
            <a:ext cx="8229600" cy="4297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smtClean="0"/>
              <a:t>例如：</a:t>
            </a:r>
            <a:r>
              <a:rPr lang="en-US" altLang="zh-CN" sz="2000" smtClean="0"/>
              <a:t>passwd</a:t>
            </a:r>
            <a:r>
              <a:rPr lang="zh-CN" altLang="en-US" sz="2000" smtClean="0"/>
              <a:t>文件中的两条记录内容如下：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smtClean="0"/>
              <a:t>            </a:t>
            </a:r>
            <a:r>
              <a:rPr lang="en-US" altLang="zh-CN" sz="2000" smtClean="0"/>
              <a:t>root:x:0:0:Super-User:/root:/bin/bash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    go:x:500:500::/home/go:/bin/bash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smtClean="0">
                <a:solidFill>
                  <a:srgbClr val="000099"/>
                </a:solidFill>
              </a:rPr>
              <a:t>第一条记录</a:t>
            </a:r>
            <a:r>
              <a:rPr lang="zh-CN" altLang="en-US" sz="2000" smtClean="0"/>
              <a:t>描述了</a:t>
            </a:r>
            <a:r>
              <a:rPr lang="en-US" altLang="zh-CN" sz="2000" smtClean="0"/>
              <a:t>root</a:t>
            </a:r>
            <a:r>
              <a:rPr lang="zh-CN" altLang="en-US" sz="2000" smtClean="0"/>
              <a:t>账号。可以看到，登录名为</a:t>
            </a:r>
            <a:r>
              <a:rPr lang="en-US" altLang="zh-CN" sz="2000" smtClean="0"/>
              <a:t>root</a:t>
            </a:r>
            <a:r>
              <a:rPr lang="zh-CN" altLang="en-US" sz="2000" smtClean="0"/>
              <a:t>；密码为</a:t>
            </a:r>
            <a:r>
              <a:rPr lang="zh-CN" altLang="en-US" sz="2000" smtClean="0">
                <a:latin typeface="Arial" charset="0"/>
              </a:rPr>
              <a:t>“</a:t>
            </a:r>
            <a:r>
              <a:rPr lang="en-US" altLang="zh-CN" sz="2000" smtClean="0"/>
              <a:t>x</a:t>
            </a:r>
            <a:r>
              <a:rPr lang="en-US" altLang="zh-CN" sz="2000" smtClean="0">
                <a:latin typeface="Arial" charset="0"/>
              </a:rPr>
              <a:t>”</a:t>
            </a:r>
            <a:r>
              <a:rPr lang="zh-CN" altLang="en-US" sz="2000" smtClean="0"/>
              <a:t>，表示真实口令被存放在</a:t>
            </a:r>
            <a:r>
              <a:rPr lang="en-US" altLang="zh-CN" sz="2000" smtClean="0"/>
              <a:t>/etc/shadows</a:t>
            </a:r>
            <a:r>
              <a:rPr lang="zh-CN" altLang="en-US" sz="2000" smtClean="0"/>
              <a:t>文件中；</a:t>
            </a:r>
            <a:r>
              <a:rPr lang="en-US" altLang="zh-CN" sz="2000" smtClean="0"/>
              <a:t>UID</a:t>
            </a:r>
            <a:r>
              <a:rPr lang="zh-CN" altLang="en-US" sz="2000" smtClean="0"/>
              <a:t>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，因为系统认为</a:t>
            </a:r>
            <a:r>
              <a:rPr lang="en-US" altLang="zh-CN" sz="2000" smtClean="0"/>
              <a:t>UID</a:t>
            </a:r>
            <a:r>
              <a:rPr lang="zh-CN" altLang="en-US" sz="2000" smtClean="0"/>
              <a:t>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的用户可以不受通常的安全限制；</a:t>
            </a:r>
            <a:r>
              <a:rPr lang="en-US" altLang="zh-CN" sz="2000" smtClean="0"/>
              <a:t>GID</a:t>
            </a:r>
            <a:r>
              <a:rPr lang="zh-CN" altLang="en-US" sz="2000" smtClean="0"/>
              <a:t>也为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，这是惯例，表示这是</a:t>
            </a:r>
            <a:r>
              <a:rPr lang="en-US" altLang="zh-CN" sz="2000" smtClean="0"/>
              <a:t>root</a:t>
            </a:r>
            <a:r>
              <a:rPr lang="zh-CN" altLang="en-US" sz="2000" smtClean="0"/>
              <a:t>组群。系统中很多文件都属于</a:t>
            </a:r>
            <a:r>
              <a:rPr lang="en-US" altLang="zh-CN" sz="2000" smtClean="0"/>
              <a:t>root</a:t>
            </a:r>
            <a:r>
              <a:rPr lang="zh-CN" altLang="en-US" sz="2000" smtClean="0"/>
              <a:t>账号和</a:t>
            </a:r>
            <a:r>
              <a:rPr lang="en-US" altLang="zh-CN" sz="2000" smtClean="0"/>
              <a:t>root</a:t>
            </a:r>
            <a:r>
              <a:rPr lang="zh-CN" altLang="en-US" sz="2000" smtClean="0"/>
              <a:t>组群；用户名为</a:t>
            </a:r>
            <a:r>
              <a:rPr lang="en-US" altLang="zh-CN" sz="2000" smtClean="0"/>
              <a:t>Super-User</a:t>
            </a:r>
            <a:r>
              <a:rPr lang="zh-CN" altLang="en-US" sz="2000" smtClean="0"/>
              <a:t>；主目录为</a:t>
            </a:r>
            <a:r>
              <a:rPr lang="en-US" altLang="zh-CN" sz="2000" smtClean="0"/>
              <a:t>/root</a:t>
            </a:r>
            <a:r>
              <a:rPr lang="zh-CN" altLang="en-US" sz="2000" smtClean="0"/>
              <a:t>；默认的</a:t>
            </a:r>
            <a:r>
              <a:rPr lang="en-US" altLang="zh-CN" sz="2000" smtClean="0"/>
              <a:t>shell</a:t>
            </a:r>
            <a:r>
              <a:rPr lang="zh-CN" altLang="en-US" sz="2000" smtClean="0"/>
              <a:t>程序为</a:t>
            </a:r>
            <a:r>
              <a:rPr lang="en-US" altLang="zh-CN" sz="2000" smtClean="0"/>
              <a:t>bash.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smtClean="0">
                <a:solidFill>
                  <a:srgbClr val="000099"/>
                </a:solidFill>
              </a:rPr>
              <a:t>第二条记录</a:t>
            </a:r>
            <a:r>
              <a:rPr lang="zh-CN" altLang="en-US" sz="2000" smtClean="0"/>
              <a:t>描述了系统中一个普通的个人用户。其中，登录名为</a:t>
            </a:r>
            <a:r>
              <a:rPr lang="en-US" altLang="zh-CN" sz="2000" smtClean="0"/>
              <a:t>go</a:t>
            </a:r>
            <a:r>
              <a:rPr lang="zh-CN" altLang="en-US" sz="2000" smtClean="0"/>
              <a:t>；密码</a:t>
            </a:r>
            <a:r>
              <a:rPr lang="zh-CN" altLang="en-US" sz="2000" smtClean="0">
                <a:latin typeface="Arial" charset="0"/>
              </a:rPr>
              <a:t>“</a:t>
            </a:r>
            <a:r>
              <a:rPr lang="en-US" altLang="zh-CN" sz="2000" smtClean="0"/>
              <a:t>x</a:t>
            </a:r>
            <a:r>
              <a:rPr lang="en-US" altLang="zh-CN" sz="2000" smtClean="0">
                <a:latin typeface="Arial" charset="0"/>
              </a:rPr>
              <a:t>”</a:t>
            </a:r>
            <a:r>
              <a:rPr lang="zh-CN" altLang="en-US" sz="2000" smtClean="0"/>
              <a:t>；</a:t>
            </a:r>
            <a:r>
              <a:rPr lang="en-US" altLang="zh-CN" sz="2000" smtClean="0"/>
              <a:t>UID</a:t>
            </a:r>
            <a:r>
              <a:rPr lang="zh-CN" altLang="en-US" sz="2000" smtClean="0"/>
              <a:t>为</a:t>
            </a:r>
            <a:r>
              <a:rPr lang="en-US" altLang="zh-CN" sz="2000" smtClean="0"/>
              <a:t>500</a:t>
            </a:r>
            <a:r>
              <a:rPr lang="zh-CN" altLang="en-US" sz="2000" smtClean="0"/>
              <a:t>；</a:t>
            </a:r>
            <a:r>
              <a:rPr lang="en-US" altLang="zh-CN" sz="2000" smtClean="0"/>
              <a:t>GID</a:t>
            </a:r>
            <a:r>
              <a:rPr lang="zh-CN" altLang="en-US" sz="2000" smtClean="0"/>
              <a:t>为</a:t>
            </a:r>
            <a:r>
              <a:rPr lang="en-US" altLang="zh-CN" sz="2000" smtClean="0"/>
              <a:t>500</a:t>
            </a:r>
            <a:r>
              <a:rPr lang="zh-CN" altLang="en-US" sz="2000" smtClean="0"/>
              <a:t>，表明</a:t>
            </a:r>
            <a:r>
              <a:rPr lang="en-US" altLang="zh-CN" sz="2000" smtClean="0"/>
              <a:t>go</a:t>
            </a:r>
            <a:r>
              <a:rPr lang="zh-CN" altLang="en-US" sz="2000" smtClean="0"/>
              <a:t>所在组群在</a:t>
            </a:r>
            <a:r>
              <a:rPr lang="en-US" altLang="zh-CN" sz="2000" smtClean="0"/>
              <a:t>/etc/group</a:t>
            </a:r>
            <a:r>
              <a:rPr lang="zh-CN" altLang="en-US" sz="2000" smtClean="0"/>
              <a:t>文件中编号为</a:t>
            </a:r>
            <a:r>
              <a:rPr lang="en-US" altLang="zh-CN" sz="2000" smtClean="0"/>
              <a:t>500</a:t>
            </a:r>
            <a:r>
              <a:rPr lang="zh-CN" altLang="en-US" sz="2000" smtClean="0"/>
              <a:t>；用户名字段为空，表示没有为该用户指定附加的描述信息；用户主目录为</a:t>
            </a:r>
            <a:r>
              <a:rPr lang="en-US" altLang="zh-CN" sz="2000" smtClean="0"/>
              <a:t>/home/go</a:t>
            </a:r>
            <a:r>
              <a:rPr lang="zh-CN" altLang="en-US" sz="2000" smtClean="0"/>
              <a:t>；默认的</a:t>
            </a:r>
            <a:r>
              <a:rPr lang="en-US" altLang="zh-CN" sz="2000" smtClean="0"/>
              <a:t>shell</a:t>
            </a:r>
            <a:r>
              <a:rPr lang="zh-CN" altLang="en-US" sz="2000" smtClean="0"/>
              <a:t>程序为</a:t>
            </a:r>
            <a:r>
              <a:rPr lang="en-US" altLang="zh-CN" sz="2000" smtClean="0"/>
              <a:t>bash</a:t>
            </a:r>
            <a:r>
              <a:rPr lang="zh-CN" altLang="en-US" sz="2000" smtClean="0"/>
              <a:t>。</a:t>
            </a:r>
          </a:p>
        </p:txBody>
      </p:sp>
      <p:sp>
        <p:nvSpPr>
          <p:cNvPr id="185349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1187450" y="260350"/>
            <a:ext cx="3960813" cy="792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smtClean="0"/>
              <a:t>1</a:t>
            </a:r>
            <a:r>
              <a:rPr lang="zh-CN" altLang="en-US" b="0" smtClean="0"/>
              <a:t>、</a:t>
            </a:r>
            <a:r>
              <a:rPr lang="en-US" altLang="zh-CN" b="0" smtClean="0"/>
              <a:t>/etc/passwd</a:t>
            </a:r>
            <a:r>
              <a:rPr lang="zh-CN" altLang="en-US" smtClean="0"/>
              <a:t>文件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611188" y="1268413"/>
            <a:ext cx="8353425" cy="46688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$ cat /etc/passwd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root:x:0:0:Super-User:/root:/bin/bash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daemon:x:1:1::/: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bin:x:2:2::/usr/bin: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sys:x:3:3::/: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adm:x:4:4:Admin:/var/adm: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lp:x:71:8:Line Printer Admin:/usr/spool/lp: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uucp:x:5:5:uucp Admin:/usr/lib/uucp: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nuucp:x:9:9:uucp Admin:/var/spool/uucppublic:/usr/lib/uucp/uucico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listen:x:37:4:Network Admin:/usr/net/nls: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nobody:x:60001:60001:Nobody:/: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noaccess:x:60002:60002:No Access User:/: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nobody4:x:65534:65534:SunOS 4.x Nobody:/: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oracle:*:101:67:DBA Account:/export/home/oracle:/bin/csh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webuser:*:102:102:Web User:/export/home/webuser:/bin/csh</a:t>
            </a:r>
          </a:p>
          <a:p>
            <a:pPr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abuzneid:x:103:100:Abdelshakour Abuzneid:/home/abuzneid:/sbin/csh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  <p:bldP spid="185349" grpId="0"/>
      <p:bldP spid="18535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16013" y="260350"/>
            <a:ext cx="6400800" cy="8080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  </a:t>
            </a:r>
            <a:r>
              <a:rPr lang="en-US" altLang="zh-CN" b="0" smtClean="0"/>
              <a:t>/etc/shadow</a:t>
            </a:r>
            <a:r>
              <a:rPr lang="zh-CN" altLang="en-US" smtClean="0"/>
              <a:t>文件</a:t>
            </a:r>
          </a:p>
        </p:txBody>
      </p:sp>
      <p:sp>
        <p:nvSpPr>
          <p:cNvPr id="1863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042988" y="1412875"/>
            <a:ext cx="7345362" cy="4297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使用</a:t>
            </a:r>
            <a:r>
              <a:rPr lang="en-US" altLang="zh-CN" smtClean="0"/>
              <a:t>Shadow Passwd</a:t>
            </a:r>
            <a:r>
              <a:rPr lang="zh-CN" altLang="en-US" smtClean="0"/>
              <a:t>的功能有下面优点：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⑴ 将原本</a:t>
            </a:r>
            <a:r>
              <a:rPr lang="en-US" altLang="zh-CN" smtClean="0"/>
              <a:t>/etc/passwd</a:t>
            </a:r>
            <a:r>
              <a:rPr lang="zh-CN" altLang="en-US" smtClean="0"/>
              <a:t>文件中的加密密码移到</a:t>
            </a:r>
            <a:r>
              <a:rPr lang="en-US" altLang="zh-CN" smtClean="0"/>
              <a:t>/etc/shadow</a:t>
            </a:r>
            <a:r>
              <a:rPr lang="zh-CN" altLang="en-US" smtClean="0"/>
              <a:t>文件中，但该文件仅允许</a:t>
            </a:r>
            <a:r>
              <a:rPr lang="en-US" altLang="zh-CN" smtClean="0"/>
              <a:t>root</a:t>
            </a:r>
            <a:r>
              <a:rPr lang="zh-CN" altLang="en-US" smtClean="0"/>
              <a:t>读取，所以可提高安全性。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⑵ 可记录密码改变的时间。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⑶ 可以设置密码使用的时间，以避免用户的密码改变过于频繁。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⑷ 可以使用</a:t>
            </a:r>
            <a:r>
              <a:rPr lang="en-US" altLang="zh-CN" smtClean="0"/>
              <a:t>/etc/login.defs</a:t>
            </a:r>
            <a:r>
              <a:rPr lang="zh-CN" altLang="en-US" smtClean="0"/>
              <a:t>文件来设置安全性策略，如密码最小长度或密码最短使用时间。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/>
      <p:bldP spid="18637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60350"/>
            <a:ext cx="4546600" cy="85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 </a:t>
            </a:r>
            <a:r>
              <a:rPr lang="en-US" altLang="zh-CN" b="0" smtClean="0"/>
              <a:t>/etc/group</a:t>
            </a:r>
            <a:r>
              <a:rPr lang="zh-CN" altLang="en-US" smtClean="0"/>
              <a:t>文件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68413"/>
            <a:ext cx="8137525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2000" smtClean="0"/>
              <a:t>类似于</a:t>
            </a:r>
            <a:r>
              <a:rPr lang="en-US" altLang="zh-CN" sz="2000" smtClean="0"/>
              <a:t>/etc/passwd</a:t>
            </a:r>
            <a:r>
              <a:rPr lang="zh-CN" altLang="en-US" sz="2000" smtClean="0"/>
              <a:t>文件，系统中的每个组群都对应</a:t>
            </a:r>
            <a:r>
              <a:rPr lang="en-US" altLang="zh-CN" sz="2000" smtClean="0"/>
              <a:t>/etc/group</a:t>
            </a:r>
            <a:r>
              <a:rPr lang="zh-CN" altLang="en-US" sz="2000" smtClean="0"/>
              <a:t>文件中一行记录。记录的各字段属性依次定义如下：</a:t>
            </a:r>
          </a:p>
          <a:p>
            <a:pPr eaLnBrk="1" hangingPunct="1">
              <a:buFontTx/>
              <a:buNone/>
            </a:pPr>
            <a:r>
              <a:rPr lang="zh-CN" altLang="en-US" sz="2000" smtClean="0"/>
              <a:t>        </a:t>
            </a:r>
            <a:r>
              <a:rPr lang="zh-CN" altLang="en-US" sz="2000" smtClean="0">
                <a:solidFill>
                  <a:srgbClr val="000099"/>
                </a:solidFill>
              </a:rPr>
              <a:t>组群名：口令：组群标识号：用户列表</a:t>
            </a:r>
          </a:p>
          <a:p>
            <a:pPr eaLnBrk="1" hangingPunct="1">
              <a:buFontTx/>
              <a:buNone/>
            </a:pPr>
            <a:endParaRPr lang="zh-CN" altLang="en-US" sz="2000" smtClean="0"/>
          </a:p>
          <a:p>
            <a:pPr eaLnBrk="1" hangingPunct="1">
              <a:buFontTx/>
              <a:buNone/>
            </a:pPr>
            <a:r>
              <a:rPr lang="zh-CN" altLang="en-US" sz="2000" smtClean="0">
                <a:solidFill>
                  <a:srgbClr val="CC0000"/>
                </a:solidFill>
              </a:rPr>
              <a:t>组群名（</a:t>
            </a:r>
            <a:r>
              <a:rPr lang="en-US" altLang="zh-CN" sz="2000" smtClean="0">
                <a:solidFill>
                  <a:srgbClr val="CC0000"/>
                </a:solidFill>
              </a:rPr>
              <a:t>group_name</a:t>
            </a:r>
            <a:r>
              <a:rPr lang="zh-CN" altLang="en-US" sz="2000" smtClean="0">
                <a:solidFill>
                  <a:srgbClr val="CC0000"/>
                </a:solidFill>
              </a:rPr>
              <a:t>）：</a:t>
            </a:r>
            <a:r>
              <a:rPr lang="zh-CN" altLang="en-US" sz="2000" smtClean="0"/>
              <a:t>组群名就是工作组群的名字</a:t>
            </a:r>
          </a:p>
          <a:p>
            <a:pPr eaLnBrk="1" hangingPunct="1">
              <a:buFontTx/>
              <a:buNone/>
            </a:pPr>
            <a:r>
              <a:rPr lang="zh-CN" altLang="en-US" sz="2000" smtClean="0">
                <a:solidFill>
                  <a:srgbClr val="CC0000"/>
                </a:solidFill>
              </a:rPr>
              <a:t>口令（</a:t>
            </a:r>
            <a:r>
              <a:rPr lang="en-US" altLang="zh-CN" sz="2000" smtClean="0">
                <a:solidFill>
                  <a:srgbClr val="CC0000"/>
                </a:solidFill>
              </a:rPr>
              <a:t>passwd</a:t>
            </a:r>
            <a:r>
              <a:rPr lang="zh-CN" altLang="en-US" sz="2000" smtClean="0">
                <a:solidFill>
                  <a:srgbClr val="CC0000"/>
                </a:solidFill>
              </a:rPr>
              <a:t>）：</a:t>
            </a:r>
            <a:r>
              <a:rPr lang="zh-CN" altLang="en-US" sz="2000" smtClean="0"/>
              <a:t>组群的口令，通常都不使用或用</a:t>
            </a:r>
            <a:r>
              <a:rPr lang="zh-CN" altLang="en-US" sz="2000" smtClean="0">
                <a:latin typeface="Arial" charset="0"/>
              </a:rPr>
              <a:t>“</a:t>
            </a:r>
            <a:r>
              <a:rPr lang="en-US" altLang="zh-CN" sz="2000" smtClean="0"/>
              <a:t>x</a:t>
            </a:r>
            <a:r>
              <a:rPr lang="en-US" altLang="zh-CN" sz="2000" smtClean="0">
                <a:latin typeface="Arial" charset="0"/>
              </a:rPr>
              <a:t>”</a:t>
            </a:r>
            <a:r>
              <a:rPr lang="zh-CN" altLang="en-US" sz="2000" smtClean="0"/>
              <a:t>表示。允许不在这个组群中的其他用户用</a:t>
            </a:r>
            <a:r>
              <a:rPr lang="en-US" altLang="zh-CN" sz="2000" smtClean="0"/>
              <a:t>newgrp</a:t>
            </a:r>
            <a:r>
              <a:rPr lang="zh-CN" altLang="en-US" sz="2000" smtClean="0"/>
              <a:t>命令来访问属于这个组群的资源。</a:t>
            </a:r>
          </a:p>
          <a:p>
            <a:pPr eaLnBrk="1" hangingPunct="1">
              <a:buFontTx/>
              <a:buNone/>
            </a:pPr>
            <a:r>
              <a:rPr lang="zh-CN" altLang="en-US" sz="2000" smtClean="0">
                <a:solidFill>
                  <a:srgbClr val="CC0000"/>
                </a:solidFill>
              </a:rPr>
              <a:t>组群标识号（</a:t>
            </a:r>
            <a:r>
              <a:rPr lang="en-US" altLang="zh-CN" sz="2000" smtClean="0">
                <a:solidFill>
                  <a:srgbClr val="CC0000"/>
                </a:solidFill>
              </a:rPr>
              <a:t>GID</a:t>
            </a:r>
            <a:r>
              <a:rPr lang="zh-CN" altLang="en-US" sz="2000" smtClean="0">
                <a:solidFill>
                  <a:srgbClr val="CC0000"/>
                </a:solidFill>
              </a:rPr>
              <a:t>）：</a:t>
            </a:r>
            <a:r>
              <a:rPr lang="en-US" altLang="zh-CN" sz="2000" smtClean="0"/>
              <a:t>GID</a:t>
            </a:r>
            <a:r>
              <a:rPr lang="zh-CN" altLang="en-US" sz="2000" smtClean="0"/>
              <a:t>是系统用来区分不同组群的标识号，它在系统中是惟一的。在</a:t>
            </a:r>
            <a:r>
              <a:rPr lang="en-US" altLang="zh-CN" sz="2000" smtClean="0"/>
              <a:t>/etc/passwd</a:t>
            </a:r>
            <a:r>
              <a:rPr lang="zh-CN" altLang="en-US" sz="2000" smtClean="0"/>
              <a:t>文件中，用户的组群标识号字段就是用这个数字来指定用户的默认组群。</a:t>
            </a:r>
          </a:p>
          <a:p>
            <a:pPr eaLnBrk="1" hangingPunct="1">
              <a:buFontTx/>
              <a:buNone/>
            </a:pPr>
            <a:r>
              <a:rPr lang="zh-CN" altLang="en-US" sz="2000" smtClean="0">
                <a:solidFill>
                  <a:srgbClr val="CC0000"/>
                </a:solidFill>
              </a:rPr>
              <a:t>用户列表（</a:t>
            </a:r>
            <a:r>
              <a:rPr lang="en-US" altLang="zh-CN" sz="2000" smtClean="0">
                <a:solidFill>
                  <a:srgbClr val="CC0000"/>
                </a:solidFill>
              </a:rPr>
              <a:t>user_list</a:t>
            </a:r>
            <a:r>
              <a:rPr lang="zh-CN" altLang="en-US" sz="2000" smtClean="0">
                <a:solidFill>
                  <a:srgbClr val="CC0000"/>
                </a:solidFill>
              </a:rPr>
              <a:t>）</a:t>
            </a:r>
            <a:r>
              <a:rPr lang="en-US" altLang="zh-CN" sz="2000" smtClean="0"/>
              <a:t>:</a:t>
            </a:r>
            <a:r>
              <a:rPr lang="zh-CN" altLang="en-US" sz="2000" smtClean="0"/>
              <a:t>用户列表是用</a:t>
            </a:r>
            <a:r>
              <a:rPr lang="zh-CN" altLang="en-US" sz="2000" smtClean="0">
                <a:latin typeface="Arial" charset="0"/>
              </a:rPr>
              <a:t>“</a:t>
            </a:r>
            <a:r>
              <a:rPr lang="zh-CN" altLang="en-US" sz="2000" smtClean="0"/>
              <a:t>，</a:t>
            </a:r>
            <a:r>
              <a:rPr lang="zh-CN" altLang="en-US" sz="2000" smtClean="0">
                <a:latin typeface="Arial" charset="0"/>
              </a:rPr>
              <a:t>”</a:t>
            </a:r>
            <a:r>
              <a:rPr lang="zh-CN" altLang="en-US" sz="2000" smtClean="0"/>
              <a:t>分隔的用户登录名集合，列出了这个组群的所有成员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60350"/>
            <a:ext cx="6059487" cy="85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smtClean="0"/>
              <a:t>4</a:t>
            </a:r>
            <a:r>
              <a:rPr lang="zh-CN" altLang="en-US" sz="3600" smtClean="0"/>
              <a:t>、</a:t>
            </a:r>
            <a:r>
              <a:rPr lang="zh-CN" altLang="en-US" smtClean="0"/>
              <a:t>用户账号的创建和维护命令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8"/>
            <a:ext cx="768985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finger</a:t>
            </a:r>
            <a:r>
              <a:rPr lang="zh-CN" altLang="en-US" smtClean="0"/>
              <a:t>命令来检查要添加的用户帐号是否存在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useradd/adduser</a:t>
            </a:r>
            <a:r>
              <a:rPr lang="zh-CN" altLang="en-US" smtClean="0"/>
              <a:t>命令创建新用户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     语法：</a:t>
            </a:r>
            <a:r>
              <a:rPr lang="en-US" altLang="zh-CN" smtClean="0"/>
              <a:t>Useradd [</a:t>
            </a:r>
            <a:r>
              <a:rPr lang="zh-CN" altLang="en-US" smtClean="0"/>
              <a:t>选项</a:t>
            </a:r>
            <a:r>
              <a:rPr lang="en-US" altLang="zh-CN" smtClean="0"/>
              <a:t>] [</a:t>
            </a:r>
            <a:r>
              <a:rPr lang="zh-CN" altLang="en-US" smtClean="0"/>
              <a:t>用户登录名</a:t>
            </a:r>
            <a:r>
              <a:rPr lang="en-US" altLang="zh-CN" smtClean="0"/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例如：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smtClean="0">
                <a:latin typeface="Times New Roman" pitchFamily="18" charset="0"/>
              </a:rPr>
              <a:t>        </a:t>
            </a:r>
            <a:r>
              <a:rPr lang="en-US" altLang="zh-CN" sz="2000" smtClean="0">
                <a:latin typeface="Times New Roman" pitchFamily="18" charset="0"/>
              </a:rPr>
              <a:t>[root@ns root]# useradd  -d  /home/user02  -s  /bin/bash  user02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usermod</a:t>
            </a:r>
            <a:r>
              <a:rPr lang="zh-CN" altLang="en-US" smtClean="0"/>
              <a:t>命令来进行账号内容的修改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例如：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smtClean="0">
                <a:latin typeface="Times New Roman" pitchFamily="18" charset="0"/>
              </a:rPr>
              <a:t>        </a:t>
            </a:r>
            <a:r>
              <a:rPr lang="en-US" altLang="zh-CN" sz="2000" smtClean="0">
                <a:latin typeface="Times New Roman" pitchFamily="18" charset="0"/>
              </a:rPr>
              <a:t>[root@ns root]# usermod -c “Vice President”-d /root User02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userdel</a:t>
            </a:r>
            <a:r>
              <a:rPr lang="zh-CN" altLang="en-US" smtClean="0"/>
              <a:t>命令删除用户账号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例如：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smtClean="0">
                <a:latin typeface="Times New Roman" pitchFamily="18" charset="0"/>
              </a:rPr>
              <a:t>       </a:t>
            </a:r>
            <a:r>
              <a:rPr lang="en-US" altLang="zh-CN" sz="2000" smtClean="0">
                <a:latin typeface="Times New Roman" pitchFamily="18" charset="0"/>
              </a:rPr>
              <a:t>[root@ns root]#userdel user02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smtClean="0">
              <a:latin typeface="Times New Roman" pitchFamily="18" charset="0"/>
            </a:endParaRPr>
          </a:p>
        </p:txBody>
      </p:sp>
      <p:sp>
        <p:nvSpPr>
          <p:cNvPr id="187396" name="Line 4"/>
          <p:cNvSpPr>
            <a:spLocks noChangeShapeType="1"/>
          </p:cNvSpPr>
          <p:nvPr/>
        </p:nvSpPr>
        <p:spPr bwMode="auto">
          <a:xfrm>
            <a:off x="6443663" y="4365625"/>
            <a:ext cx="792162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397" name="Line 5"/>
          <p:cNvSpPr>
            <a:spLocks noChangeShapeType="1"/>
          </p:cNvSpPr>
          <p:nvPr/>
        </p:nvSpPr>
        <p:spPr bwMode="auto">
          <a:xfrm>
            <a:off x="4356100" y="4365625"/>
            <a:ext cx="2016125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398" name="Line 6"/>
          <p:cNvSpPr>
            <a:spLocks noChangeShapeType="1"/>
          </p:cNvSpPr>
          <p:nvPr/>
        </p:nvSpPr>
        <p:spPr bwMode="auto">
          <a:xfrm>
            <a:off x="4284663" y="3213100"/>
            <a:ext cx="1871662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399" name="Line 7"/>
          <p:cNvSpPr>
            <a:spLocks noChangeShapeType="1"/>
          </p:cNvSpPr>
          <p:nvPr/>
        </p:nvSpPr>
        <p:spPr bwMode="auto">
          <a:xfrm flipH="1" flipV="1">
            <a:off x="5651500" y="3284538"/>
            <a:ext cx="1225550" cy="865187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  <p:bldP spid="187396" grpId="0" animBg="1"/>
      <p:bldP spid="187397" grpId="0" animBg="1"/>
      <p:bldP spid="187398" grpId="0" animBg="1"/>
      <p:bldP spid="18739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88913"/>
            <a:ext cx="34671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smtClean="0"/>
              <a:t>4.3 shell</a:t>
            </a:r>
            <a:r>
              <a:rPr lang="zh-CN" altLang="en-US" sz="3600" smtClean="0"/>
              <a:t>命令</a:t>
            </a:r>
          </a:p>
        </p:txBody>
      </p:sp>
      <p:sp>
        <p:nvSpPr>
          <p:cNvPr id="164867" name="Rectangle 3" descr="新闻纸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71550" y="1341438"/>
            <a:ext cx="3168650" cy="504825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800" smtClean="0">
                <a:latin typeface="Times New Roman" pitchFamily="18" charset="0"/>
              </a:rPr>
              <a:t>4.3.5 </a:t>
            </a:r>
            <a:r>
              <a:rPr lang="zh-CN" altLang="en-US" sz="2800" smtClean="0">
                <a:latin typeface="Times New Roman" pitchFamily="18" charset="0"/>
              </a:rPr>
              <a:t>命令分隔符 </a:t>
            </a:r>
          </a:p>
        </p:txBody>
      </p:sp>
      <p:graphicFrame>
        <p:nvGraphicFramePr>
          <p:cNvPr id="164931" name="Group 67"/>
          <p:cNvGraphicFramePr>
            <a:graphicFrameLocks noGrp="1"/>
          </p:cNvGraphicFramePr>
          <p:nvPr>
            <p:ph sz="half" idx="2"/>
          </p:nvPr>
        </p:nvGraphicFramePr>
        <p:xfrm>
          <a:off x="1042988" y="2420938"/>
          <a:ext cx="7561262" cy="2984500"/>
        </p:xfrm>
        <a:graphic>
          <a:graphicData uri="http://schemas.openxmlformats.org/drawingml/2006/table">
            <a:tbl>
              <a:tblPr/>
              <a:tblGrid>
                <a:gridCol w="1381125"/>
                <a:gridCol w="6180137"/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分隔符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     能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|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管道线。“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|”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符号左端命令的输出作为右端命令的输入。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||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当“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||”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符号左边命令的输出为假时，执行右边的命令。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在命令的尾部附上此符号“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&amp;”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，表示其左边的命令转入后台执行。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&amp;&amp;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当“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&amp;&amp;”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符号左边的命令输出为“真”时，执行右边命令。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60350"/>
            <a:ext cx="2530475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管道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86800" cy="129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smtClean="0">
                <a:latin typeface="Vrinda" pitchFamily="34" charset="0"/>
              </a:rPr>
              <a:t>  </a:t>
            </a:r>
            <a:r>
              <a:rPr lang="zh-CN" altLang="en-US" smtClean="0">
                <a:latin typeface="Vrinda" pitchFamily="34" charset="0"/>
              </a:rPr>
              <a:t>管道线“</a:t>
            </a:r>
            <a:r>
              <a:rPr lang="en-US" altLang="zh-CN" smtClean="0">
                <a:latin typeface="Vrinda" pitchFamily="34" charset="0"/>
              </a:rPr>
              <a:t>|” </a:t>
            </a:r>
            <a:r>
              <a:rPr lang="zh-CN" altLang="en-US" smtClean="0">
                <a:latin typeface="Vrinda" pitchFamily="34" charset="0"/>
              </a:rPr>
              <a:t>置于两个命令之间，作为命令的分隔符。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latin typeface="Vrinda" pitchFamily="34" charset="0"/>
              </a:rPr>
              <a:t>  被管道线分割的两个命令或程序，左边的命令或程序的输出作为右边的命令或程序的输入。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93688" y="2794000"/>
            <a:ext cx="8686800" cy="1152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Vrinda" pitchFamily="34" charset="0"/>
              </a:rPr>
              <a:t>用法：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Vrinda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Vrinda" pitchFamily="34" charset="0"/>
              </a:rPr>
              <a:t>command 1 | command 2 | command 3 ……| command N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403350" y="4437063"/>
            <a:ext cx="4032250" cy="100488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Vrinda" pitchFamily="34" charset="0"/>
              </a:rPr>
              <a:t>$ ls -a|sort -nr|pg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Vrinda" pitchFamily="34" charset="0"/>
              </a:rPr>
              <a:t>$ ls –l | wc –l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268413"/>
            <a:ext cx="4465637" cy="63341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</a:t>
            </a:r>
            <a:r>
              <a:rPr lang="zh-CN" altLang="en-US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的命令模式下命令</a:t>
            </a:r>
          </a:p>
        </p:txBody>
      </p:sp>
      <p:graphicFrame>
        <p:nvGraphicFramePr>
          <p:cNvPr id="93298" name="Group 114"/>
          <p:cNvGraphicFramePr>
            <a:graphicFrameLocks noGrp="1"/>
          </p:cNvGraphicFramePr>
          <p:nvPr>
            <p:ph type="tbl" idx="1"/>
          </p:nvPr>
        </p:nvGraphicFramePr>
        <p:xfrm>
          <a:off x="1116013" y="2133600"/>
          <a:ext cx="7643812" cy="3711576"/>
        </p:xfrm>
        <a:graphic>
          <a:graphicData uri="http://schemas.openxmlformats.org/drawingml/2006/table">
            <a:tbl>
              <a:tblPr/>
              <a:tblGrid>
                <a:gridCol w="530225"/>
                <a:gridCol w="7113587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在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光标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后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添加新增文本（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append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在当前行的末尾添加文本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i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在光标左侧插入新文本（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I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将文本添加到行首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o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在光标所在行下面新增一行（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open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），并将光标置于新行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O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在光标所在行上方新增一行，并将光标置于新行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93299" name="Rectangle 115" descr="新闻纸"/>
          <p:cNvSpPr>
            <a:spLocks noChangeArrowheads="1"/>
          </p:cNvSpPr>
          <p:nvPr/>
        </p:nvSpPr>
        <p:spPr bwMode="auto">
          <a:xfrm>
            <a:off x="1331913" y="333375"/>
            <a:ext cx="2663825" cy="5032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1"/>
                </a:solidFill>
              </a:rPr>
              <a:t>4.1.2 </a:t>
            </a:r>
            <a:r>
              <a:rPr lang="zh-CN" altLang="en-US" sz="2800">
                <a:solidFill>
                  <a:schemeClr val="tx1"/>
                </a:solidFill>
              </a:rPr>
              <a:t>编辑命令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-36513" y="6496050"/>
            <a:ext cx="587376" cy="336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EB13B3-3369-467C-A6EB-8FB86F0F38CD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57298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将一个命令输出作为另一个命令的输入</a:t>
            </a:r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两个命令将异步执行</a:t>
            </a:r>
          </a:p>
          <a:p>
            <a:pPr lvl="1" eaLnBrk="1" hangingPunct="1">
              <a:defRPr/>
            </a:pPr>
            <a:r>
              <a:rPr lang="en-US" u="sng" dirty="0" err="1">
                <a:solidFill>
                  <a:srgbClr val="0000FF"/>
                </a:solidFill>
              </a:rPr>
              <a:t>ps</a:t>
            </a:r>
            <a:r>
              <a:rPr lang="en-US" u="sng" dirty="0">
                <a:solidFill>
                  <a:srgbClr val="0000FF"/>
                </a:solidFill>
              </a:rPr>
              <a:t> | sort &gt; </a:t>
            </a:r>
            <a:r>
              <a:rPr lang="en-US" u="sng" dirty="0" err="1">
                <a:solidFill>
                  <a:srgbClr val="0000FF"/>
                </a:solidFill>
              </a:rPr>
              <a:t>passort.out</a:t>
            </a:r>
            <a:endParaRPr lang="en-US" altLang="zh-CN" u="sng" dirty="0">
              <a:solidFill>
                <a:srgbClr val="0000FF"/>
              </a:solidFill>
            </a:endParaRPr>
          </a:p>
        </p:txBody>
      </p:sp>
      <p:pic>
        <p:nvPicPr>
          <p:cNvPr id="32772" name="Picture 4" descr="img04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764"/>
          <a:stretch>
            <a:fillRect/>
          </a:stretch>
        </p:blipFill>
        <p:spPr bwMode="auto">
          <a:xfrm>
            <a:off x="714348" y="3214686"/>
            <a:ext cx="788511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16013" y="260350"/>
            <a:ext cx="2530475" cy="706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管道 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60350"/>
            <a:ext cx="2530475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条件命令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8229600" cy="6762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2800" smtClean="0"/>
              <a:t>使用逻辑运算符</a:t>
            </a:r>
            <a:r>
              <a:rPr lang="zh-CN" altLang="en-US" sz="2800" smtClean="0">
                <a:latin typeface="Arial" charset="0"/>
              </a:rPr>
              <a:t>“</a:t>
            </a:r>
            <a:r>
              <a:rPr lang="en-US" altLang="zh-CN" sz="2800" smtClean="0"/>
              <a:t>&amp;&amp;</a:t>
            </a:r>
            <a:r>
              <a:rPr lang="en-US" altLang="zh-CN" sz="2800" smtClean="0">
                <a:latin typeface="Arial" charset="0"/>
              </a:rPr>
              <a:t>”</a:t>
            </a:r>
            <a:r>
              <a:rPr lang="zh-CN" altLang="en-US" sz="2800" smtClean="0"/>
              <a:t>和</a:t>
            </a:r>
            <a:r>
              <a:rPr lang="zh-CN" altLang="en-US" sz="2800" smtClean="0">
                <a:latin typeface="Arial" charset="0"/>
              </a:rPr>
              <a:t>“</a:t>
            </a:r>
            <a:r>
              <a:rPr lang="en-US" altLang="zh-CN" sz="2800" smtClean="0"/>
              <a:t>||</a:t>
            </a:r>
            <a:r>
              <a:rPr lang="en-US" altLang="zh-CN" sz="2800" smtClean="0">
                <a:latin typeface="Arial" charset="0"/>
              </a:rPr>
              <a:t>”</a:t>
            </a:r>
            <a:r>
              <a:rPr lang="en-US" altLang="zh-CN" sz="2800" smtClean="0"/>
              <a:t> </a:t>
            </a:r>
            <a:r>
              <a:rPr lang="zh-CN" altLang="en-US" sz="2800" smtClean="0"/>
              <a:t>实现组合命令的执行。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187450" y="2276475"/>
            <a:ext cx="7200900" cy="1187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$ cp myfile tempfile </a:t>
            </a:r>
            <a:r>
              <a:rPr lang="en-US" altLang="zh-CN">
                <a:solidFill>
                  <a:srgbClr val="CC0000"/>
                </a:solidFill>
              </a:rPr>
              <a:t>&amp;&amp;</a:t>
            </a:r>
            <a:r>
              <a:rPr lang="en-US" altLang="zh-CN">
                <a:solidFill>
                  <a:schemeClr val="tx1"/>
                </a:solidFill>
              </a:rPr>
              <a:t> echo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</a:rPr>
              <a:t> Copy successful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”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Copy successful</a:t>
            </a:r>
          </a:p>
          <a:p>
            <a:r>
              <a:rPr lang="en-US" altLang="zh-CN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1331913" y="4292600"/>
            <a:ext cx="7056437" cy="1552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$ cp myfile tempfile</a:t>
            </a:r>
            <a:r>
              <a:rPr lang="en-US" altLang="zh-CN">
                <a:solidFill>
                  <a:srgbClr val="CC0000"/>
                </a:solidFill>
              </a:rPr>
              <a:t> ||</a:t>
            </a:r>
            <a:r>
              <a:rPr lang="en-US" altLang="zh-CN">
                <a:solidFill>
                  <a:schemeClr val="tx1"/>
                </a:solidFill>
              </a:rPr>
              <a:t> echo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</a:rPr>
              <a:t> Copy failed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”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myfile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 No such file or directory</a:t>
            </a:r>
          </a:p>
          <a:p>
            <a:r>
              <a:rPr lang="en-US" altLang="zh-CN">
                <a:solidFill>
                  <a:schemeClr val="tx1"/>
                </a:solidFill>
              </a:rPr>
              <a:t>Copy failed</a:t>
            </a:r>
          </a:p>
          <a:p>
            <a:r>
              <a:rPr lang="en-US" altLang="zh-CN">
                <a:solidFill>
                  <a:schemeClr val="tx1"/>
                </a:solidFill>
              </a:rPr>
              <a:t>$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  <p:bldP spid="1710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60350"/>
            <a:ext cx="3538538" cy="633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命令的后台执行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7813" y="1412875"/>
            <a:ext cx="7402512" cy="23034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2800" smtClean="0"/>
              <a:t>使用</a:t>
            </a:r>
            <a:r>
              <a:rPr lang="zh-CN" altLang="en-US" sz="2800" smtClean="0">
                <a:latin typeface="Arial" charset="0"/>
              </a:rPr>
              <a:t>“</a:t>
            </a:r>
            <a:r>
              <a:rPr lang="en-US" altLang="zh-CN" sz="2800" smtClean="0"/>
              <a:t>&amp;</a:t>
            </a:r>
            <a:r>
              <a:rPr lang="en-US" altLang="zh-CN" sz="2800" smtClean="0">
                <a:latin typeface="Arial" charset="0"/>
              </a:rPr>
              <a:t>”</a:t>
            </a:r>
            <a:r>
              <a:rPr lang="zh-CN" altLang="en-US" sz="2800" smtClean="0"/>
              <a:t>符号，将程序执行转为后台进程中，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由系统调用完成。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例：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$ cc prog.c &amp;</a:t>
            </a:r>
          </a:p>
          <a:p>
            <a:pPr eaLnBrk="1" hangingPunct="1">
              <a:buFontTx/>
              <a:buNone/>
            </a:pPr>
            <a:endParaRPr lang="en-US" altLang="zh-CN" sz="2800" smtClean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60350"/>
            <a:ext cx="4043362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smtClean="0"/>
              <a:t>4.3 shell</a:t>
            </a:r>
            <a:r>
              <a:rPr lang="zh-CN" altLang="en-US" sz="3600" smtClean="0"/>
              <a:t>命令</a:t>
            </a:r>
          </a:p>
        </p:txBody>
      </p:sp>
      <p:sp>
        <p:nvSpPr>
          <p:cNvPr id="165891" name="Rectangle 3" descr="新闻纸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68413"/>
            <a:ext cx="3600450" cy="576262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800" smtClean="0">
                <a:latin typeface="Times New Roman" pitchFamily="18" charset="0"/>
              </a:rPr>
              <a:t>4.3.6 </a:t>
            </a:r>
            <a:r>
              <a:rPr lang="zh-CN" altLang="en-US" sz="2800" smtClean="0">
                <a:latin typeface="Times New Roman" pitchFamily="18" charset="0"/>
              </a:rPr>
              <a:t>输入输出重定向 </a:t>
            </a: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7416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在默认状态下，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  <a:r>
              <a:rPr lang="zh-CN" altLang="en-US">
                <a:solidFill>
                  <a:schemeClr val="tx1"/>
                </a:solidFill>
              </a:rPr>
              <a:t>将命令的输入流定向为键盘，输出流定向为显示器，错误输出流也定向为显示器。当这些默认设置不能满足用户的需要时，可以使用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</a:rPr>
              <a:t>&gt;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</a:rPr>
              <a:t>&lt;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</a:rPr>
              <a:t>&gt;&gt;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等符号进行输入输出流向的修改，修改后的信息流按新的定义执行。但是当用户注销后，这些定义恢复为原有的系统标准定义。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-36513" y="6496050"/>
            <a:ext cx="587376" cy="336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9A78C5-6F86-4E34-87A9-87A13BE0B702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74638"/>
            <a:ext cx="76152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输出重定向</a:t>
            </a:r>
          </a:p>
        </p:txBody>
      </p:sp>
      <p:sp>
        <p:nvSpPr>
          <p:cNvPr id="1082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8532812" cy="43211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每个处理器都由个默认的文件描述符</a:t>
            </a:r>
          </a:p>
          <a:p>
            <a:pPr lvl="1" eaLnBrk="1" hangingPunct="1">
              <a:defRPr/>
            </a:pPr>
            <a:endParaRPr lang="zh-CN" altLang="en-US" dirty="0"/>
          </a:p>
          <a:p>
            <a:pPr lvl="1" eaLnBrk="1" hangingPunct="1">
              <a:defRPr/>
            </a:pPr>
            <a:endParaRPr lang="zh-CN" altLang="en-US" dirty="0"/>
          </a:p>
          <a:p>
            <a:pPr lvl="1" eaLnBrk="1" hangingPunct="1">
              <a:defRPr/>
            </a:pPr>
            <a:endParaRPr lang="zh-CN" altLang="en-US" dirty="0"/>
          </a:p>
          <a:p>
            <a:pPr lvl="1" eaLnBrk="1" hangingPunct="1">
              <a:defRPr/>
            </a:pPr>
            <a:endParaRPr lang="zh-CN" altLang="en-US" dirty="0"/>
          </a:p>
          <a:p>
            <a:pPr lvl="1" eaLnBrk="1" hangingPunct="1">
              <a:defRPr/>
            </a:pPr>
            <a:endParaRPr lang="zh-CN" altLang="en-US" dirty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正常</a:t>
            </a:r>
            <a:r>
              <a:rPr lang="zh-CN" altLang="en-US" dirty="0"/>
              <a:t>情况下终端是</a:t>
            </a:r>
            <a:r>
              <a:rPr lang="en-US" altLang="zh-CN" dirty="0"/>
              <a:t>stdout</a:t>
            </a:r>
            <a:r>
              <a:rPr lang="zh-CN" altLang="en-US" dirty="0"/>
              <a:t>和</a:t>
            </a:r>
            <a:r>
              <a:rPr lang="en-US" altLang="zh-CN" dirty="0" err="1"/>
              <a:t>stderr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键盘是</a:t>
            </a:r>
            <a:r>
              <a:rPr lang="en-US" altLang="zh-CN" dirty="0" err="1"/>
              <a:t>stdin</a:t>
            </a:r>
            <a:endParaRPr lang="en-US" altLang="zh-CN" dirty="0"/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</p:txBody>
      </p:sp>
      <p:graphicFrame>
        <p:nvGraphicFramePr>
          <p:cNvPr id="1082402" name="Group 34"/>
          <p:cNvGraphicFramePr>
            <a:graphicFrameLocks noGrp="1"/>
          </p:cNvGraphicFramePr>
          <p:nvPr>
            <p:ph sz="half" idx="2"/>
          </p:nvPr>
        </p:nvGraphicFramePr>
        <p:xfrm>
          <a:off x="1042988" y="1916113"/>
          <a:ext cx="6443662" cy="2042160"/>
        </p:xfrm>
        <a:graphic>
          <a:graphicData uri="http://schemas.openxmlformats.org/drawingml/2006/table">
            <a:tbl>
              <a:tblPr/>
              <a:tblGrid>
                <a:gridCol w="2147887"/>
                <a:gridCol w="2147888"/>
                <a:gridCol w="2147887"/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名字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输入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描述符号码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stdin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输入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输出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stderr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错误输出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用户定义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输入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输出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3 ~ 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60350"/>
            <a:ext cx="3754437" cy="633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命令的语法格式：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28" y="1285860"/>
            <a:ext cx="3816350" cy="15414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sz="2800" dirty="0" smtClean="0">
                <a:latin typeface="Vrinda" pitchFamily="34" charset="0"/>
              </a:rPr>
              <a:t>command &lt; in-file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latin typeface="Vrinda" pitchFamily="34" charset="0"/>
              </a:rPr>
              <a:t>command &gt; out-file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latin typeface="Vrinda" pitchFamily="34" charset="0"/>
              </a:rPr>
              <a:t>command 2&gt; err-file 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827088" y="2852738"/>
            <a:ext cx="7921625" cy="3278187"/>
            <a:chOff x="2159" y="6510"/>
            <a:chExt cx="8280" cy="4212"/>
          </a:xfrm>
        </p:grpSpPr>
        <p:sp>
          <p:nvSpPr>
            <p:cNvPr id="56325" name="AutoShape 6"/>
            <p:cNvSpPr>
              <a:spLocks noChangeAspect="1" noChangeArrowheads="1"/>
            </p:cNvSpPr>
            <p:nvPr/>
          </p:nvSpPr>
          <p:spPr bwMode="auto">
            <a:xfrm>
              <a:off x="2159" y="6510"/>
              <a:ext cx="8280" cy="4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6" name="Text Box 7"/>
            <p:cNvSpPr txBox="1">
              <a:spLocks noChangeArrowheads="1"/>
            </p:cNvSpPr>
            <p:nvPr/>
          </p:nvSpPr>
          <p:spPr bwMode="auto">
            <a:xfrm>
              <a:off x="6659" y="7446"/>
              <a:ext cx="54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/>
            <a:lstStyle/>
            <a:p>
              <a:pPr algn="just"/>
              <a:r>
                <a:rPr lang="en-US" altLang="zh-CN" sz="1400">
                  <a:solidFill>
                    <a:srgbClr val="000099"/>
                  </a:solidFill>
                </a:rPr>
                <a:t>stderr</a:t>
              </a:r>
            </a:p>
          </p:txBody>
        </p:sp>
        <p:sp>
          <p:nvSpPr>
            <p:cNvPr id="56327" name="Text Box 8"/>
            <p:cNvSpPr txBox="1">
              <a:spLocks noChangeArrowheads="1"/>
            </p:cNvSpPr>
            <p:nvPr/>
          </p:nvSpPr>
          <p:spPr bwMode="auto">
            <a:xfrm>
              <a:off x="6659" y="6978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/>
            <a:lstStyle/>
            <a:p>
              <a:pPr algn="just"/>
              <a:r>
                <a:rPr lang="en-US" altLang="zh-CN" sz="1400">
                  <a:solidFill>
                    <a:srgbClr val="000099"/>
                  </a:solidFill>
                </a:rPr>
                <a:t>stdout</a:t>
              </a:r>
            </a:p>
          </p:txBody>
        </p:sp>
        <p:sp>
          <p:nvSpPr>
            <p:cNvPr id="56328" name="Text Box 9"/>
            <p:cNvSpPr txBox="1">
              <a:spLocks noChangeArrowheads="1"/>
            </p:cNvSpPr>
            <p:nvPr/>
          </p:nvSpPr>
          <p:spPr bwMode="auto">
            <a:xfrm>
              <a:off x="4499" y="6993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/>
            <a:lstStyle/>
            <a:p>
              <a:pPr algn="just"/>
              <a:r>
                <a:rPr lang="en-US" altLang="zh-CN" sz="1400">
                  <a:solidFill>
                    <a:srgbClr val="000099"/>
                  </a:solidFill>
                </a:rPr>
                <a:t>stdin</a:t>
              </a:r>
            </a:p>
          </p:txBody>
        </p:sp>
        <p:sp>
          <p:nvSpPr>
            <p:cNvPr id="56329" name="Oval 10"/>
            <p:cNvSpPr>
              <a:spLocks noChangeArrowheads="1"/>
            </p:cNvSpPr>
            <p:nvPr/>
          </p:nvSpPr>
          <p:spPr bwMode="auto">
            <a:xfrm>
              <a:off x="5219" y="7134"/>
              <a:ext cx="1261" cy="4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0800"/>
            <a:lstStyle/>
            <a:p>
              <a:pPr algn="ctr"/>
              <a:r>
                <a:rPr lang="zh-CN" altLang="en-US" sz="1400">
                  <a:solidFill>
                    <a:srgbClr val="000099"/>
                  </a:solidFill>
                </a:rPr>
                <a:t>命令</a:t>
              </a:r>
            </a:p>
          </p:txBody>
        </p:sp>
        <p:sp>
          <p:nvSpPr>
            <p:cNvPr id="56330" name="Rectangle 11"/>
            <p:cNvSpPr>
              <a:spLocks noChangeArrowheads="1"/>
            </p:cNvSpPr>
            <p:nvPr/>
          </p:nvSpPr>
          <p:spPr bwMode="auto">
            <a:xfrm>
              <a:off x="2879" y="7134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solidFill>
                    <a:srgbClr val="000099"/>
                  </a:solidFill>
                </a:rPr>
                <a:t>键盘</a:t>
              </a:r>
            </a:p>
          </p:txBody>
        </p:sp>
        <p:sp>
          <p:nvSpPr>
            <p:cNvPr id="56331" name="Rectangle 12"/>
            <p:cNvSpPr>
              <a:spLocks noChangeArrowheads="1"/>
            </p:cNvSpPr>
            <p:nvPr/>
          </p:nvSpPr>
          <p:spPr bwMode="auto">
            <a:xfrm>
              <a:off x="7559" y="7134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solidFill>
                    <a:srgbClr val="000099"/>
                  </a:solidFill>
                </a:rPr>
                <a:t>显示屏</a:t>
              </a:r>
            </a:p>
          </p:txBody>
        </p:sp>
        <p:sp>
          <p:nvSpPr>
            <p:cNvPr id="56332" name="Line 13"/>
            <p:cNvSpPr>
              <a:spLocks noChangeShapeType="1"/>
            </p:cNvSpPr>
            <p:nvPr/>
          </p:nvSpPr>
          <p:spPr bwMode="auto">
            <a:xfrm>
              <a:off x="4139" y="7365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33" name="Group 14"/>
            <p:cNvGrpSpPr>
              <a:grpSpLocks/>
            </p:cNvGrpSpPr>
            <p:nvPr/>
          </p:nvGrpSpPr>
          <p:grpSpPr bwMode="auto">
            <a:xfrm>
              <a:off x="6479" y="7209"/>
              <a:ext cx="1080" cy="312"/>
              <a:chOff x="6479" y="7209"/>
              <a:chExt cx="1080" cy="312"/>
            </a:xfrm>
          </p:grpSpPr>
          <p:sp>
            <p:nvSpPr>
              <p:cNvPr id="56347" name="Line 15"/>
              <p:cNvSpPr>
                <a:spLocks noChangeShapeType="1"/>
              </p:cNvSpPr>
              <p:nvPr/>
            </p:nvSpPr>
            <p:spPr bwMode="auto">
              <a:xfrm flipV="1">
                <a:off x="6479" y="7209"/>
                <a:ext cx="10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8" name="Line 16"/>
              <p:cNvSpPr>
                <a:spLocks noChangeShapeType="1"/>
              </p:cNvSpPr>
              <p:nvPr/>
            </p:nvSpPr>
            <p:spPr bwMode="auto">
              <a:xfrm>
                <a:off x="6479" y="7365"/>
                <a:ext cx="10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34" name="Text Box 17"/>
            <p:cNvSpPr txBox="1">
              <a:spLocks noChangeArrowheads="1"/>
            </p:cNvSpPr>
            <p:nvPr/>
          </p:nvSpPr>
          <p:spPr bwMode="auto">
            <a:xfrm>
              <a:off x="6839" y="9594"/>
              <a:ext cx="54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/>
            <a:lstStyle/>
            <a:p>
              <a:pPr algn="just"/>
              <a:r>
                <a:rPr lang="en-US" altLang="zh-CN" sz="1400">
                  <a:solidFill>
                    <a:srgbClr val="000099"/>
                  </a:solidFill>
                </a:rPr>
                <a:t>stderr</a:t>
              </a:r>
            </a:p>
          </p:txBody>
        </p:sp>
        <p:sp>
          <p:nvSpPr>
            <p:cNvPr id="56335" name="Text Box 18"/>
            <p:cNvSpPr txBox="1">
              <a:spLocks noChangeArrowheads="1"/>
            </p:cNvSpPr>
            <p:nvPr/>
          </p:nvSpPr>
          <p:spPr bwMode="auto">
            <a:xfrm>
              <a:off x="6839" y="8781"/>
              <a:ext cx="54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/>
            <a:lstStyle/>
            <a:p>
              <a:pPr algn="just"/>
              <a:r>
                <a:rPr lang="en-US" altLang="zh-CN" sz="1400">
                  <a:solidFill>
                    <a:srgbClr val="000099"/>
                  </a:solidFill>
                </a:rPr>
                <a:t>stdout</a:t>
              </a:r>
            </a:p>
          </p:txBody>
        </p:sp>
        <p:sp>
          <p:nvSpPr>
            <p:cNvPr id="56336" name="Text Box 19"/>
            <p:cNvSpPr txBox="1">
              <a:spLocks noChangeArrowheads="1"/>
            </p:cNvSpPr>
            <p:nvPr/>
          </p:nvSpPr>
          <p:spPr bwMode="auto">
            <a:xfrm>
              <a:off x="4679" y="9021"/>
              <a:ext cx="54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/>
            <a:lstStyle/>
            <a:p>
              <a:pPr algn="just"/>
              <a:r>
                <a:rPr lang="en-US" altLang="zh-CN" sz="1400">
                  <a:solidFill>
                    <a:srgbClr val="000099"/>
                  </a:solidFill>
                </a:rPr>
                <a:t>stdin</a:t>
              </a:r>
            </a:p>
          </p:txBody>
        </p:sp>
        <p:sp>
          <p:nvSpPr>
            <p:cNvPr id="56337" name="Oval 20"/>
            <p:cNvSpPr>
              <a:spLocks noChangeArrowheads="1"/>
            </p:cNvSpPr>
            <p:nvPr/>
          </p:nvSpPr>
          <p:spPr bwMode="auto">
            <a:xfrm>
              <a:off x="5399" y="9162"/>
              <a:ext cx="1261" cy="4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0800"/>
            <a:lstStyle/>
            <a:p>
              <a:pPr algn="ctr"/>
              <a:r>
                <a:rPr lang="zh-CN" altLang="en-US" sz="1400">
                  <a:solidFill>
                    <a:srgbClr val="000099"/>
                  </a:solidFill>
                </a:rPr>
                <a:t>命令</a:t>
              </a:r>
            </a:p>
          </p:txBody>
        </p:sp>
        <p:sp>
          <p:nvSpPr>
            <p:cNvPr id="56338" name="Rectangle 21"/>
            <p:cNvSpPr>
              <a:spLocks noChangeArrowheads="1"/>
            </p:cNvSpPr>
            <p:nvPr/>
          </p:nvSpPr>
          <p:spPr bwMode="auto">
            <a:xfrm>
              <a:off x="3059" y="9162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400">
                  <a:solidFill>
                    <a:srgbClr val="000099"/>
                  </a:solidFill>
                </a:rPr>
                <a:t>In-file</a:t>
              </a:r>
            </a:p>
          </p:txBody>
        </p:sp>
        <p:sp>
          <p:nvSpPr>
            <p:cNvPr id="56339" name="Rectangle 22"/>
            <p:cNvSpPr>
              <a:spLocks noChangeArrowheads="1"/>
            </p:cNvSpPr>
            <p:nvPr/>
          </p:nvSpPr>
          <p:spPr bwMode="auto">
            <a:xfrm>
              <a:off x="7739" y="8694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400">
                  <a:solidFill>
                    <a:srgbClr val="000099"/>
                  </a:solidFill>
                </a:rPr>
                <a:t>Out-file</a:t>
              </a:r>
            </a:p>
          </p:txBody>
        </p:sp>
        <p:sp>
          <p:nvSpPr>
            <p:cNvPr id="56340" name="Line 23"/>
            <p:cNvSpPr>
              <a:spLocks noChangeShapeType="1"/>
            </p:cNvSpPr>
            <p:nvPr/>
          </p:nvSpPr>
          <p:spPr bwMode="auto">
            <a:xfrm>
              <a:off x="4319" y="9393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41" name="Group 24"/>
            <p:cNvGrpSpPr>
              <a:grpSpLocks/>
            </p:cNvGrpSpPr>
            <p:nvPr/>
          </p:nvGrpSpPr>
          <p:grpSpPr bwMode="auto">
            <a:xfrm>
              <a:off x="6659" y="8937"/>
              <a:ext cx="1080" cy="915"/>
              <a:chOff x="6479" y="7209"/>
              <a:chExt cx="1080" cy="312"/>
            </a:xfrm>
          </p:grpSpPr>
          <p:sp>
            <p:nvSpPr>
              <p:cNvPr id="56345" name="Line 25"/>
              <p:cNvSpPr>
                <a:spLocks noChangeShapeType="1"/>
              </p:cNvSpPr>
              <p:nvPr/>
            </p:nvSpPr>
            <p:spPr bwMode="auto">
              <a:xfrm flipV="1">
                <a:off x="6479" y="7209"/>
                <a:ext cx="10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6" name="Line 26"/>
              <p:cNvSpPr>
                <a:spLocks noChangeShapeType="1"/>
              </p:cNvSpPr>
              <p:nvPr/>
            </p:nvSpPr>
            <p:spPr bwMode="auto">
              <a:xfrm>
                <a:off x="6479" y="7365"/>
                <a:ext cx="10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42" name="Rectangle 27"/>
            <p:cNvSpPr>
              <a:spLocks noChangeArrowheads="1"/>
            </p:cNvSpPr>
            <p:nvPr/>
          </p:nvSpPr>
          <p:spPr bwMode="auto">
            <a:xfrm>
              <a:off x="7739" y="9630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400">
                  <a:solidFill>
                    <a:srgbClr val="000099"/>
                  </a:solidFill>
                </a:rPr>
                <a:t>Err-file</a:t>
              </a:r>
            </a:p>
          </p:txBody>
        </p:sp>
        <p:sp>
          <p:nvSpPr>
            <p:cNvPr id="56343" name="Text Box 28"/>
            <p:cNvSpPr txBox="1">
              <a:spLocks noChangeArrowheads="1"/>
            </p:cNvSpPr>
            <p:nvPr/>
          </p:nvSpPr>
          <p:spPr bwMode="auto">
            <a:xfrm>
              <a:off x="4499" y="7914"/>
              <a:ext cx="27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000099"/>
                  </a:solidFill>
                </a:rPr>
                <a:t>(a) </a:t>
              </a:r>
              <a:r>
                <a:rPr lang="zh-CN" altLang="en-US" sz="1400">
                  <a:solidFill>
                    <a:srgbClr val="000099"/>
                  </a:solidFill>
                </a:rPr>
                <a:t>标准输入输出的执行示意</a:t>
              </a:r>
            </a:p>
          </p:txBody>
        </p:sp>
        <p:sp>
          <p:nvSpPr>
            <p:cNvPr id="56344" name="Text Box 29"/>
            <p:cNvSpPr txBox="1">
              <a:spLocks noChangeArrowheads="1"/>
            </p:cNvSpPr>
            <p:nvPr/>
          </p:nvSpPr>
          <p:spPr bwMode="auto">
            <a:xfrm>
              <a:off x="4499" y="10254"/>
              <a:ext cx="30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000099"/>
                  </a:solidFill>
                </a:rPr>
                <a:t>(b) </a:t>
              </a:r>
              <a:r>
                <a:rPr lang="zh-CN" altLang="en-US" sz="1400">
                  <a:solidFill>
                    <a:srgbClr val="000099"/>
                  </a:solidFill>
                </a:rPr>
                <a:t>重定向的输入输出执行示意</a:t>
              </a:r>
            </a:p>
          </p:txBody>
        </p:sp>
      </p:grpSp>
      <p:pic>
        <p:nvPicPr>
          <p:cNvPr id="29" name="Picture 33" descr="img0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0"/>
            <a:ext cx="3419475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74638"/>
            <a:ext cx="747238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输出重定向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1142984"/>
            <a:ext cx="7853391" cy="5449887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zh-CN" altLang="en-US" sz="2400" dirty="0" smtClean="0">
                <a:ea typeface="+mn-ea"/>
              </a:rPr>
              <a:t>重定向：</a:t>
            </a:r>
            <a:r>
              <a:rPr lang="zh-CN" altLang="en-US" sz="2000" dirty="0" smtClean="0"/>
              <a:t>改变</a:t>
            </a:r>
            <a:r>
              <a:rPr lang="en-US" altLang="zh-CN" sz="2000" dirty="0" err="1"/>
              <a:t>stdin</a:t>
            </a:r>
            <a:r>
              <a:rPr lang="en-US" altLang="zh-CN" sz="2000" dirty="0"/>
              <a:t>, stdout, </a:t>
            </a:r>
            <a:r>
              <a:rPr lang="en-US" altLang="zh-CN" sz="2000" dirty="0" err="1"/>
              <a:t>stderr</a:t>
            </a:r>
            <a:r>
              <a:rPr lang="zh-CN" altLang="en-US" sz="2000" dirty="0"/>
              <a:t>或任何用户自定义文件描述符的方向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创建文件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追加文件使用现有文件作为输入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合并两个输出流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使用部分</a:t>
            </a:r>
            <a:r>
              <a:rPr lang="en-US" altLang="zh-CN" sz="2000" dirty="0"/>
              <a:t>shell</a:t>
            </a:r>
            <a:r>
              <a:rPr lang="zh-CN" altLang="en-US" sz="2000" dirty="0"/>
              <a:t>命令作为输入</a:t>
            </a:r>
          </a:p>
          <a:p>
            <a:pPr lvl="2" eaLnBrk="1" hangingPunct="1">
              <a:spcBef>
                <a:spcPts val="300"/>
              </a:spcBef>
              <a:defRPr/>
            </a:pPr>
            <a:endParaRPr lang="en-US" altLang="zh-CN" sz="2000" dirty="0"/>
          </a:p>
        </p:txBody>
      </p:sp>
      <p:graphicFrame>
        <p:nvGraphicFramePr>
          <p:cNvPr id="1084461" name="Group 45"/>
          <p:cNvGraphicFramePr>
            <a:graphicFrameLocks noGrp="1"/>
          </p:cNvGraphicFramePr>
          <p:nvPr>
            <p:ph sz="half" idx="2"/>
          </p:nvPr>
        </p:nvGraphicFramePr>
        <p:xfrm>
          <a:off x="1714480" y="3357562"/>
          <a:ext cx="6429420" cy="3291840"/>
        </p:xfrm>
        <a:graphic>
          <a:graphicData uri="http://schemas.openxmlformats.org/drawingml/2006/table">
            <a:tbl>
              <a:tblPr/>
              <a:tblGrid>
                <a:gridCol w="1475039"/>
                <a:gridCol w="4954381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操作符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将后面的文件作为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stdin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将后面的文件作为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stdout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打开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将内容追加到文件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&lt;&lt;del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从该处开始作为输入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,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直到遇到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&gt;&amp;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将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stdout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和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stderr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合并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&gt;&gt;&amp;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将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stdout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追加到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stderr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将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stdout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管道化到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stdin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n&gt;&amp;-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关闭文件描述符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1075" y="176213"/>
            <a:ext cx="8112125" cy="19304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/>
              <a:t>例：执行程序</a:t>
            </a:r>
            <a:r>
              <a:rPr lang="en-US" altLang="zh-CN" sz="2800" smtClean="0"/>
              <a:t>myprog.c</a:t>
            </a:r>
            <a:r>
              <a:rPr lang="zh-CN" altLang="en-US" sz="2800" smtClean="0"/>
              <a:t>，其输入数据来自文件</a:t>
            </a:r>
            <a:r>
              <a:rPr lang="en-US" altLang="zh-CN" sz="2800" smtClean="0"/>
              <a:t>myprog.dat</a:t>
            </a:r>
            <a:r>
              <a:rPr lang="zh-CN" altLang="en-US" sz="2800" smtClean="0"/>
              <a:t>，程序执行结果保存到文件</a:t>
            </a:r>
            <a:r>
              <a:rPr lang="en-US" altLang="zh-CN" sz="2800" smtClean="0"/>
              <a:t>output.dat</a:t>
            </a:r>
            <a:r>
              <a:rPr lang="zh-CN" altLang="en-US" sz="2800" smtClean="0"/>
              <a:t>中，而错误信息保存到</a:t>
            </a:r>
            <a:r>
              <a:rPr lang="en-US" altLang="zh-CN" sz="2800" smtClean="0"/>
              <a:t>error.log</a:t>
            </a:r>
            <a:r>
              <a:rPr lang="zh-CN" altLang="en-US" sz="2800" smtClean="0"/>
              <a:t>文件，并向输出文件和错误信息文件附上时间和用户名。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6600" y="2636838"/>
            <a:ext cx="8229600" cy="1439862"/>
          </a:xfrm>
          <a:solidFill>
            <a:schemeClr val="accent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smtClean="0">
                <a:latin typeface="Vrinda" pitchFamily="34" charset="0"/>
              </a:rPr>
              <a:t>$ myprog &lt; myprog.dat 1&gt;&gt; output.dat 2&gt;&gt; error.log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Vrinda" pitchFamily="34" charset="0"/>
              </a:rPr>
              <a:t>$ who 1&gt;&gt; output.dat 2&gt;&gt; error.log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Vrinda" pitchFamily="34" charset="0"/>
              </a:rPr>
              <a:t>$ cal 1&gt;&gt; output.dat 2&gt;&gt; error.log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5229225"/>
            <a:ext cx="8115300" cy="461963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FFFF00"/>
                </a:solidFill>
                <a:latin typeface="宋体" pitchFamily="2" charset="-122"/>
              </a:rPr>
              <a:t>注意</a:t>
            </a:r>
            <a:r>
              <a:rPr lang="en-US" altLang="zh-CN" i="1">
                <a:solidFill>
                  <a:srgbClr val="FFFF00"/>
                </a:solidFill>
                <a:latin typeface="宋体" pitchFamily="2" charset="-122"/>
              </a:rPr>
              <a:t>: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“</a:t>
            </a:r>
            <a:r>
              <a:rPr lang="en-US" altLang="zh-CN">
                <a:solidFill>
                  <a:schemeClr val="bg1"/>
                </a:solidFill>
              </a:rPr>
              <a:t>&gt;&gt;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追加输出。输出内容不覆盖文件中已有内容。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1331913" y="260350"/>
            <a:ext cx="525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800000"/>
                </a:solidFill>
                <a:ea typeface="华文中宋" pitchFamily="2" charset="-122"/>
              </a:rPr>
              <a:t>实验</a:t>
            </a:r>
            <a:r>
              <a:rPr kumimoji="1" lang="en-US" altLang="zh-CN" sz="3200">
                <a:solidFill>
                  <a:srgbClr val="800000"/>
                </a:solidFill>
                <a:ea typeface="华文中宋" pitchFamily="2" charset="-122"/>
              </a:rPr>
              <a:t>:</a:t>
            </a:r>
            <a:r>
              <a:rPr kumimoji="1" lang="zh-CN" altLang="en-US" sz="3200">
                <a:solidFill>
                  <a:srgbClr val="800000"/>
                </a:solidFill>
                <a:ea typeface="华文中宋" pitchFamily="2" charset="-122"/>
              </a:rPr>
              <a:t>  </a:t>
            </a:r>
            <a:r>
              <a:rPr kumimoji="1" lang="en-US" altLang="zh-CN" sz="3200">
                <a:solidFill>
                  <a:srgbClr val="000099"/>
                </a:solidFill>
                <a:ea typeface="华文中宋" pitchFamily="2" charset="-122"/>
              </a:rPr>
              <a:t>Linux</a:t>
            </a:r>
            <a:r>
              <a:rPr kumimoji="1" lang="zh-CN" altLang="en-US" sz="3200">
                <a:solidFill>
                  <a:srgbClr val="000099"/>
                </a:solidFill>
                <a:ea typeface="华文中宋" pitchFamily="2" charset="-122"/>
              </a:rPr>
              <a:t>命令应用</a:t>
            </a:r>
            <a:endParaRPr kumimoji="1" lang="en-US" altLang="zh-CN" sz="3200">
              <a:solidFill>
                <a:srgbClr val="000099"/>
              </a:solidFill>
              <a:ea typeface="华文中宋" pitchFamily="2" charset="-122"/>
            </a:endParaRPr>
          </a:p>
        </p:txBody>
      </p:sp>
      <p:sp>
        <p:nvSpPr>
          <p:cNvPr id="58371" name="Text Box 7"/>
          <p:cNvSpPr txBox="1">
            <a:spLocks noChangeArrowheads="1"/>
          </p:cNvSpPr>
          <p:nvPr/>
        </p:nvSpPr>
        <p:spPr bwMode="auto">
          <a:xfrm>
            <a:off x="928688" y="1214438"/>
            <a:ext cx="7643812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>
                <a:solidFill>
                  <a:srgbClr val="002060"/>
                </a:solidFill>
              </a:rPr>
              <a:t>实验目的：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solidFill>
                  <a:srgbClr val="002060"/>
                </a:solidFill>
              </a:rPr>
              <a:t>1. </a:t>
            </a:r>
            <a:r>
              <a:rPr lang="zh-CN" altLang="en-US" sz="2800">
                <a:solidFill>
                  <a:srgbClr val="002060"/>
                </a:solidFill>
              </a:rPr>
              <a:t>学习</a:t>
            </a:r>
            <a:r>
              <a:rPr lang="en-US" altLang="zh-CN" sz="2800">
                <a:solidFill>
                  <a:srgbClr val="002060"/>
                </a:solidFill>
              </a:rPr>
              <a:t>Bshell</a:t>
            </a:r>
            <a:r>
              <a:rPr lang="zh-CN" altLang="en-US" sz="2800">
                <a:solidFill>
                  <a:srgbClr val="002060"/>
                </a:solidFill>
              </a:rPr>
              <a:t>的</a:t>
            </a:r>
            <a:r>
              <a:rPr lang="en-US" altLang="zh-CN" sz="2800">
                <a:solidFill>
                  <a:srgbClr val="002060"/>
                </a:solidFill>
              </a:rPr>
              <a:t>shell</a:t>
            </a:r>
            <a:r>
              <a:rPr lang="zh-CN" altLang="en-US" sz="2800">
                <a:solidFill>
                  <a:srgbClr val="002060"/>
                </a:solidFill>
              </a:rPr>
              <a:t>脚本的基本概念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solidFill>
                  <a:srgbClr val="002060"/>
                </a:solidFill>
              </a:rPr>
              <a:t>2. </a:t>
            </a:r>
            <a:r>
              <a:rPr lang="zh-CN" altLang="en-US" sz="2800">
                <a:solidFill>
                  <a:srgbClr val="002060"/>
                </a:solidFill>
              </a:rPr>
              <a:t>学会</a:t>
            </a:r>
            <a:r>
              <a:rPr lang="en-US" altLang="zh-CN" sz="2800">
                <a:solidFill>
                  <a:srgbClr val="002060"/>
                </a:solidFill>
              </a:rPr>
              <a:t>shell</a:t>
            </a:r>
            <a:r>
              <a:rPr lang="zh-CN" altLang="en-US" sz="2800">
                <a:solidFill>
                  <a:srgbClr val="002060"/>
                </a:solidFill>
              </a:rPr>
              <a:t>程序执行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solidFill>
                  <a:srgbClr val="002060"/>
                </a:solidFill>
              </a:rPr>
              <a:t>3. </a:t>
            </a:r>
            <a:r>
              <a:rPr lang="zh-CN" altLang="en-US" sz="2800">
                <a:solidFill>
                  <a:srgbClr val="002060"/>
                </a:solidFill>
              </a:rPr>
              <a:t>学习</a:t>
            </a:r>
            <a:r>
              <a:rPr lang="en-US" altLang="zh-CN" sz="2800">
                <a:solidFill>
                  <a:srgbClr val="002060"/>
                </a:solidFill>
              </a:rPr>
              <a:t>shell</a:t>
            </a:r>
            <a:r>
              <a:rPr lang="zh-CN" altLang="en-US" sz="2800">
                <a:solidFill>
                  <a:srgbClr val="002060"/>
                </a:solidFill>
              </a:rPr>
              <a:t>变量的概念及使用方法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solidFill>
                  <a:srgbClr val="002060"/>
                </a:solidFill>
              </a:rPr>
              <a:t>4. </a:t>
            </a:r>
            <a:r>
              <a:rPr lang="zh-CN" altLang="en-US" sz="2800">
                <a:solidFill>
                  <a:srgbClr val="002060"/>
                </a:solidFill>
              </a:rPr>
              <a:t>学会</a:t>
            </a:r>
            <a:r>
              <a:rPr lang="en-US" altLang="zh-CN" sz="2800">
                <a:solidFill>
                  <a:srgbClr val="002060"/>
                </a:solidFill>
              </a:rPr>
              <a:t>Bshell </a:t>
            </a:r>
            <a:r>
              <a:rPr lang="zh-CN" altLang="en-US" sz="2800">
                <a:solidFill>
                  <a:srgbClr val="002060"/>
                </a:solidFill>
              </a:rPr>
              <a:t>脚本的命令行参数应用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solidFill>
                  <a:srgbClr val="002060"/>
                </a:solidFill>
              </a:rPr>
              <a:t>5. </a:t>
            </a:r>
            <a:r>
              <a:rPr lang="zh-CN" altLang="en-US" sz="2800">
                <a:solidFill>
                  <a:srgbClr val="002060"/>
                </a:solidFill>
              </a:rPr>
              <a:t>学习</a:t>
            </a:r>
            <a:r>
              <a:rPr lang="en-US" altLang="zh-CN" sz="2800">
                <a:solidFill>
                  <a:srgbClr val="002060"/>
                </a:solidFill>
              </a:rPr>
              <a:t>Bshell </a:t>
            </a:r>
            <a:r>
              <a:rPr lang="zh-CN" altLang="en-US" sz="2800">
                <a:solidFill>
                  <a:srgbClr val="002060"/>
                </a:solidFill>
              </a:rPr>
              <a:t>脚本命令替换的概念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solidFill>
                  <a:srgbClr val="002060"/>
                </a:solidFill>
              </a:rPr>
              <a:t>6. </a:t>
            </a:r>
            <a:r>
              <a:rPr lang="zh-CN" altLang="en-US" sz="2800">
                <a:solidFill>
                  <a:srgbClr val="002060"/>
                </a:solidFill>
              </a:rPr>
              <a:t>学习编写</a:t>
            </a:r>
            <a:r>
              <a:rPr lang="en-US" altLang="zh-CN" sz="2800">
                <a:solidFill>
                  <a:srgbClr val="002060"/>
                </a:solidFill>
              </a:rPr>
              <a:t>B shell </a:t>
            </a:r>
            <a:r>
              <a:rPr lang="zh-CN" altLang="en-US" sz="2800">
                <a:solidFill>
                  <a:srgbClr val="002060"/>
                </a:solidFill>
              </a:rPr>
              <a:t>脚本的一些基本原则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solidFill>
                  <a:srgbClr val="002060"/>
                </a:solidFill>
              </a:rPr>
              <a:t>7. </a:t>
            </a:r>
            <a:r>
              <a:rPr lang="zh-CN" altLang="en-US" sz="2800">
                <a:solidFill>
                  <a:srgbClr val="002060"/>
                </a:solidFill>
              </a:rPr>
              <a:t>学会编写</a:t>
            </a:r>
            <a:r>
              <a:rPr lang="en-US" altLang="zh-CN" sz="2800">
                <a:solidFill>
                  <a:srgbClr val="002060"/>
                </a:solidFill>
              </a:rPr>
              <a:t>Bourne shell </a:t>
            </a:r>
            <a:r>
              <a:rPr lang="zh-CN" altLang="en-US" sz="2800">
                <a:solidFill>
                  <a:srgbClr val="002060"/>
                </a:solidFill>
              </a:rPr>
              <a:t>脚本程序的方法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/>
          <p:cNvSpPr>
            <a:spLocks noGrp="1"/>
          </p:cNvSpPr>
          <p:nvPr>
            <p:ph idx="1"/>
          </p:nvPr>
        </p:nvSpPr>
        <p:spPr bwMode="auto">
          <a:xfrm>
            <a:off x="214313" y="142875"/>
            <a:ext cx="8786812" cy="6215063"/>
          </a:xfrm>
          <a:solidFill>
            <a:srgbClr val="CC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3200" smtClean="0">
                <a:solidFill>
                  <a:srgbClr val="FF0000"/>
                </a:solidFill>
              </a:rPr>
              <a:t>实验内容：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创建一个包含使用</a:t>
            </a:r>
            <a:r>
              <a:rPr lang="en-US" altLang="zh-CN" smtClean="0"/>
              <a:t>date</a:t>
            </a:r>
            <a:r>
              <a:rPr lang="zh-CN" altLang="en-US" smtClean="0"/>
              <a:t>和</a:t>
            </a:r>
            <a:r>
              <a:rPr lang="en-US" altLang="zh-CN" smtClean="0"/>
              <a:t>who </a:t>
            </a:r>
            <a:r>
              <a:rPr lang="zh-CN" altLang="en-US" smtClean="0"/>
              <a:t>命令的</a:t>
            </a:r>
            <a:r>
              <a:rPr lang="en-US" altLang="zh-CN" smtClean="0"/>
              <a:t>shell</a:t>
            </a:r>
            <a:r>
              <a:rPr lang="zh-CN" altLang="en-US" smtClean="0"/>
              <a:t>脚本文件，然后运行这个脚本。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2. </a:t>
            </a:r>
            <a:r>
              <a:rPr lang="zh-CN" altLang="en-US" smtClean="0"/>
              <a:t>把</a:t>
            </a:r>
            <a:r>
              <a:rPr lang="en-US" altLang="zh-CN" smtClean="0"/>
              <a:t>echo“Hello</a:t>
            </a:r>
            <a:r>
              <a:rPr lang="zh-CN" altLang="en-US" smtClean="0"/>
              <a:t>，</a:t>
            </a:r>
            <a:r>
              <a:rPr lang="en-US" altLang="zh-CN" smtClean="0"/>
              <a:t>world”</a:t>
            </a:r>
            <a:r>
              <a:rPr lang="zh-CN" altLang="en-US" smtClean="0"/>
              <a:t>命令的输出赋值给</a:t>
            </a:r>
            <a:r>
              <a:rPr lang="en-US" altLang="zh-CN" smtClean="0"/>
              <a:t>myname </a:t>
            </a:r>
            <a:r>
              <a:rPr lang="zh-CN" altLang="en-US" smtClean="0"/>
              <a:t>变量并打印出它的值。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把</a:t>
            </a:r>
            <a:r>
              <a:rPr lang="en-US" altLang="zh-CN" smtClean="0"/>
              <a:t>myname </a:t>
            </a:r>
            <a:r>
              <a:rPr lang="zh-CN" altLang="en-US" smtClean="0"/>
              <a:t>变量的值复制到另一个变量</a:t>
            </a:r>
            <a:r>
              <a:rPr lang="en-US" altLang="zh-CN" smtClean="0"/>
              <a:t>anyname</a:t>
            </a:r>
            <a:r>
              <a:rPr lang="zh-CN" altLang="en-US" smtClean="0"/>
              <a:t>中，使</a:t>
            </a:r>
            <a:r>
              <a:rPr lang="en-US" altLang="zh-CN" smtClean="0"/>
              <a:t>anyname</a:t>
            </a:r>
            <a:r>
              <a:rPr lang="zh-CN" altLang="en-US" smtClean="0"/>
              <a:t>变量变为只读，对</a:t>
            </a:r>
            <a:r>
              <a:rPr lang="en-US" altLang="zh-CN" smtClean="0"/>
              <a:t>myname </a:t>
            </a:r>
            <a:r>
              <a:rPr lang="zh-CN" altLang="en-US" smtClean="0"/>
              <a:t>和</a:t>
            </a:r>
            <a:r>
              <a:rPr lang="en-US" altLang="zh-CN" smtClean="0"/>
              <a:t>anyname </a:t>
            </a:r>
            <a:r>
              <a:rPr lang="zh-CN" altLang="en-US" smtClean="0"/>
              <a:t>两个变量使用</a:t>
            </a:r>
            <a:r>
              <a:rPr lang="en-US" altLang="zh-CN" smtClean="0"/>
              <a:t>unset </a:t>
            </a:r>
            <a:r>
              <a:rPr lang="zh-CN" altLang="en-US" smtClean="0"/>
              <a:t>命令。这将有什么结果？</a:t>
            </a:r>
          </a:p>
          <a:p>
            <a:pPr>
              <a:buFontTx/>
              <a:buNone/>
            </a:pPr>
            <a:r>
              <a:rPr lang="en-US" altLang="zh-CN" smtClean="0"/>
              <a:t>4. </a:t>
            </a:r>
            <a:r>
              <a:rPr lang="zh-CN" altLang="en-US" smtClean="0"/>
              <a:t>编写一个</a:t>
            </a:r>
            <a:r>
              <a:rPr lang="en-US" altLang="zh-CN" smtClean="0"/>
              <a:t>shell</a:t>
            </a:r>
            <a:r>
              <a:rPr lang="zh-CN" altLang="en-US" smtClean="0"/>
              <a:t>脚本，显示出所有的命令行参数。把它们都左移两位，并再次显示所有的命令行参数。</a:t>
            </a:r>
          </a:p>
          <a:p>
            <a:pPr>
              <a:buFontTx/>
              <a:buNone/>
            </a:pPr>
            <a:r>
              <a:rPr lang="en-US" altLang="zh-CN" smtClean="0"/>
              <a:t>5. </a:t>
            </a:r>
            <a:r>
              <a:rPr lang="zh-CN" altLang="en-US" smtClean="0"/>
              <a:t>编写一个</a:t>
            </a:r>
            <a:r>
              <a:rPr lang="en-US" altLang="zh-CN" smtClean="0"/>
              <a:t>shell</a:t>
            </a:r>
            <a:r>
              <a:rPr lang="zh-CN" altLang="en-US" smtClean="0"/>
              <a:t>脚本，它带一个命令行参数，这个参数是一个文件。如果这个文件是一个普通文件，则打印文件所有者的名字和最后的修改日期。如果程序带有多个参数，则输出出错信息。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1268413"/>
            <a:ext cx="4032250" cy="6477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</a:t>
            </a:r>
            <a:r>
              <a:rPr lang="zh-CN" altLang="en-US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输入模式下命令 </a:t>
            </a:r>
          </a:p>
        </p:txBody>
      </p:sp>
      <p:graphicFrame>
        <p:nvGraphicFramePr>
          <p:cNvPr id="95323" name="Group 91"/>
          <p:cNvGraphicFramePr>
            <a:graphicFrameLocks noGrp="1"/>
          </p:cNvGraphicFramePr>
          <p:nvPr>
            <p:ph sz="half" idx="2"/>
          </p:nvPr>
        </p:nvGraphicFramePr>
        <p:xfrm>
          <a:off x="1187450" y="1989138"/>
          <a:ext cx="7499350" cy="3673476"/>
        </p:xfrm>
        <a:graphic>
          <a:graphicData uri="http://schemas.openxmlformats.org/drawingml/2006/table">
            <a:tbl>
              <a:tblPr/>
              <a:tblGrid>
                <a:gridCol w="587375"/>
                <a:gridCol w="6911975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删除光标所在处的字符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.nx,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光标处开始向右删除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个字符。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删除光标前面的字符。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nX,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光标之前字符向左删除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个字符。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删除所在行后面的文本行，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nd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，从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行删除到末尾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删除光标右边部分内容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dd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删除光标所在行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DD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删除光标所在行的内容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95324" name="Rectangle 92" descr="新闻纸"/>
          <p:cNvSpPr>
            <a:spLocks noChangeArrowheads="1"/>
          </p:cNvSpPr>
          <p:nvPr/>
        </p:nvSpPr>
        <p:spPr bwMode="auto">
          <a:xfrm>
            <a:off x="1331913" y="333375"/>
            <a:ext cx="2663825" cy="5032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1"/>
                </a:solidFill>
              </a:rPr>
              <a:t>4.1.2 </a:t>
            </a:r>
            <a:r>
              <a:rPr lang="zh-CN" altLang="en-US" sz="2800">
                <a:solidFill>
                  <a:schemeClr val="tx1"/>
                </a:solidFill>
              </a:rPr>
              <a:t>编辑命令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95" name="Group 39"/>
          <p:cNvGraphicFramePr>
            <a:graphicFrameLocks noGrp="1"/>
          </p:cNvGraphicFramePr>
          <p:nvPr>
            <p:ph idx="1"/>
          </p:nvPr>
        </p:nvGraphicFramePr>
        <p:xfrm>
          <a:off x="1692275" y="2060575"/>
          <a:ext cx="5903913" cy="3033713"/>
        </p:xfrm>
        <a:graphic>
          <a:graphicData uri="http://schemas.openxmlformats.org/drawingml/2006/table">
            <a:tbl>
              <a:tblPr/>
              <a:tblGrid>
                <a:gridCol w="409575"/>
                <a:gridCol w="5494338"/>
              </a:tblGrid>
              <a:tr h="79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在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光标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所在位置替换一个字符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" charset="0"/>
                          <a:cs typeface="Times New Roman" pitchFamily="18" charset="0"/>
                        </a:rPr>
                        <a:t>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替换光标所在行的文本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取消输入模式下的插入和删除操作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 charset="0"/>
                          <a:ea typeface="宋体" pitchFamily="2" charset="-122"/>
                          <a:cs typeface="Times New Roman" pitchFamily="18" charset="0"/>
                        </a:rPr>
                        <a:t>把当前行恢复成编辑之前的状态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96300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1268413"/>
            <a:ext cx="4032250" cy="6477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</a:t>
            </a:r>
            <a:r>
              <a:rPr lang="zh-CN" altLang="en-US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输入模式下命令</a:t>
            </a:r>
            <a:r>
              <a:rPr lang="zh-CN" altLang="en-US" sz="2800" smtClean="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96301" name="Rectangle 45" descr="新闻纸"/>
          <p:cNvSpPr>
            <a:spLocks noChangeArrowheads="1"/>
          </p:cNvSpPr>
          <p:nvPr/>
        </p:nvSpPr>
        <p:spPr bwMode="auto">
          <a:xfrm>
            <a:off x="1331913" y="333375"/>
            <a:ext cx="2663825" cy="5032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1"/>
                </a:solidFill>
              </a:rPr>
              <a:t>4.1.2 </a:t>
            </a:r>
            <a:r>
              <a:rPr lang="zh-CN" altLang="en-US" sz="2800">
                <a:solidFill>
                  <a:schemeClr val="tx1"/>
                </a:solidFill>
              </a:rPr>
              <a:t>编辑命令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341438"/>
            <a:ext cx="4464050" cy="63341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、末行模式下的编辑命令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4652963"/>
            <a:ext cx="4535488" cy="1512887"/>
          </a:xfrm>
          <a:solidFill>
            <a:srgbClr val="FFFF99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zh-CN" altLang="zh-CN" sz="2800" smtClean="0">
                <a:solidFill>
                  <a:srgbClr val="CC0000"/>
                </a:solidFill>
              </a:rPr>
              <a:t>设置/取消行号：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            </a:t>
            </a:r>
            <a:r>
              <a:rPr lang="en-US" altLang="zh-CN" smtClean="0"/>
              <a:t>set nu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       set nonu 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827088" y="2349500"/>
            <a:ext cx="7704137" cy="19177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: 20 &lt;Enter&gt;                 //</a:t>
            </a:r>
            <a:r>
              <a:rPr lang="zh-CN" altLang="en-US">
                <a:solidFill>
                  <a:schemeClr val="bg1"/>
                </a:solidFill>
              </a:rPr>
              <a:t>光标移到第</a:t>
            </a:r>
            <a:r>
              <a:rPr lang="en-US" altLang="zh-CN">
                <a:solidFill>
                  <a:schemeClr val="bg1"/>
                </a:solidFill>
              </a:rPr>
              <a:t>20</a:t>
            </a:r>
            <a:r>
              <a:rPr lang="zh-CN" altLang="en-US">
                <a:solidFill>
                  <a:schemeClr val="bg1"/>
                </a:solidFill>
              </a:rPr>
              <a:t>行的行首。</a:t>
            </a:r>
          </a:p>
          <a:p>
            <a:r>
              <a:rPr lang="en-US" altLang="zh-CN">
                <a:solidFill>
                  <a:schemeClr val="bg1"/>
                </a:solidFill>
              </a:rPr>
              <a:t>: /this/ &lt;Enter&gt;            //</a:t>
            </a:r>
            <a:r>
              <a:rPr lang="zh-CN" altLang="en-US">
                <a:solidFill>
                  <a:schemeClr val="bg1"/>
                </a:solidFill>
              </a:rPr>
              <a:t>从光标所在处向前查找，光标停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                                 在第一个与</a:t>
            </a:r>
            <a:r>
              <a:rPr lang="en-US" altLang="zh-CN">
                <a:solidFill>
                  <a:schemeClr val="bg1"/>
                </a:solidFill>
              </a:rPr>
              <a:t>this</a:t>
            </a:r>
            <a:r>
              <a:rPr lang="zh-CN" altLang="en-US">
                <a:solidFill>
                  <a:schemeClr val="bg1"/>
                </a:solidFill>
              </a:rPr>
              <a:t>匹配的行的行首</a:t>
            </a:r>
          </a:p>
          <a:p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?/this/? &lt;Enter&gt;     //</a:t>
            </a:r>
            <a:r>
              <a:rPr lang="zh-CN" altLang="en-US">
                <a:solidFill>
                  <a:schemeClr val="bg1"/>
                </a:solidFill>
              </a:rPr>
              <a:t>从光标所在处向后查找，光标停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                                在第一个与</a:t>
            </a:r>
            <a:r>
              <a:rPr lang="en-US" altLang="zh-CN">
                <a:solidFill>
                  <a:schemeClr val="bg1"/>
                </a:solidFill>
              </a:rPr>
              <a:t>this</a:t>
            </a:r>
            <a:r>
              <a:rPr lang="zh-CN" altLang="en-US">
                <a:solidFill>
                  <a:schemeClr val="bg1"/>
                </a:solidFill>
              </a:rPr>
              <a:t>匹配的行的行首 </a:t>
            </a:r>
          </a:p>
        </p:txBody>
      </p:sp>
      <p:sp>
        <p:nvSpPr>
          <p:cNvPr id="97286" name="Rectangle 6" descr="新闻纸"/>
          <p:cNvSpPr>
            <a:spLocks noChangeArrowheads="1"/>
          </p:cNvSpPr>
          <p:nvPr/>
        </p:nvSpPr>
        <p:spPr bwMode="auto">
          <a:xfrm>
            <a:off x="1331913" y="333375"/>
            <a:ext cx="2663825" cy="5032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1"/>
                </a:solidFill>
              </a:rPr>
              <a:t>4.1.2 </a:t>
            </a:r>
            <a:r>
              <a:rPr lang="zh-CN" altLang="en-US" sz="2800">
                <a:solidFill>
                  <a:schemeClr val="tx1"/>
                </a:solidFill>
              </a:rPr>
              <a:t>编辑命令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nimBg="1"/>
      <p:bldP spid="97284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Blank Presentation">
      <a:majorFont>
        <a:latin typeface="Times New Roman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</TotalTime>
  <Words>6416</Words>
  <Application>Microsoft Office PowerPoint</Application>
  <PresentationFormat>全屏显示(4:3)</PresentationFormat>
  <Paragraphs>1189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9" baseType="lpstr">
      <vt:lpstr>Times New Roman</vt:lpstr>
      <vt:lpstr>宋体</vt:lpstr>
      <vt:lpstr>Arial</vt:lpstr>
      <vt:lpstr>楷体</vt:lpstr>
      <vt:lpstr>Vrinda</vt:lpstr>
      <vt:lpstr>Wingdings</vt:lpstr>
      <vt:lpstr>华文中宋</vt:lpstr>
      <vt:lpstr>Symbol</vt:lpstr>
      <vt:lpstr>Courier New</vt:lpstr>
      <vt:lpstr>Blank Presentation</vt:lpstr>
      <vt:lpstr>第四章  Vi和shell</vt:lpstr>
      <vt:lpstr>本章知识点</vt:lpstr>
      <vt:lpstr>第四章  概述</vt:lpstr>
      <vt:lpstr>4.1 unix编辑器</vt:lpstr>
      <vt:lpstr>4.1 unix编辑器</vt:lpstr>
      <vt:lpstr>1、vi的命令模式下命令</vt:lpstr>
      <vt:lpstr>2、vi输入模式下命令 </vt:lpstr>
      <vt:lpstr>2、vi输入模式下命令 </vt:lpstr>
      <vt:lpstr>3、末行模式下的编辑命令 </vt:lpstr>
      <vt:lpstr>幻灯片 10</vt:lpstr>
      <vt:lpstr>4.2 shell简介</vt:lpstr>
      <vt:lpstr>Shell分类</vt:lpstr>
      <vt:lpstr>Shell：用户和操作系统之间的接口 </vt:lpstr>
      <vt:lpstr>Linux内核与Shell</vt:lpstr>
      <vt:lpstr>幻灯片 15</vt:lpstr>
      <vt:lpstr>Shell程序</vt:lpstr>
      <vt:lpstr>Shell的特殊字符</vt:lpstr>
      <vt:lpstr>Shell内置命令</vt:lpstr>
      <vt:lpstr>Shell内置命令</vt:lpstr>
      <vt:lpstr>Shell内置命令</vt:lpstr>
      <vt:lpstr>Shell内置命令</vt:lpstr>
      <vt:lpstr>4.2 shell简介</vt:lpstr>
      <vt:lpstr>4.3 shell命令</vt:lpstr>
      <vt:lpstr>幻灯片 24</vt:lpstr>
      <vt:lpstr>幻灯片 25</vt:lpstr>
      <vt:lpstr>4.3 shell命令</vt:lpstr>
      <vt:lpstr>幻灯片 27</vt:lpstr>
      <vt:lpstr>幻灯片 28</vt:lpstr>
      <vt:lpstr>4.3 shell命令</vt:lpstr>
      <vt:lpstr>幻灯片 30</vt:lpstr>
      <vt:lpstr>幻灯片 31</vt:lpstr>
      <vt:lpstr>幻灯片 32</vt:lpstr>
      <vt:lpstr>4.3 shell命令</vt:lpstr>
      <vt:lpstr>cat 命令   cat filename1 filename2 ……   cat filename1 filename2 ……&gt;newfile   cat &gt;myfile </vt:lpstr>
      <vt:lpstr>2. mv命令        mv oldname newname        mv file1 file2 …filen dir </vt:lpstr>
      <vt:lpstr>3. rm 命令        rm [option] file1 file2…filen </vt:lpstr>
      <vt:lpstr>4. find命令          find [路径名] 查找条件表达式 </vt:lpstr>
      <vt:lpstr>幻灯片 38</vt:lpstr>
      <vt:lpstr>5. wc统计命令         wc option filename </vt:lpstr>
      <vt:lpstr>幻灯片 40</vt:lpstr>
      <vt:lpstr>6. cmp命令           cmp [-l] file1 file2 </vt:lpstr>
      <vt:lpstr>幻灯片 42</vt:lpstr>
      <vt:lpstr>幻灯片 43</vt:lpstr>
      <vt:lpstr>8. grep命令       grep [option] [expression] file-list </vt:lpstr>
      <vt:lpstr>幻灯片 45</vt:lpstr>
      <vt:lpstr>幻灯片 46</vt:lpstr>
      <vt:lpstr>4.3 shell命令</vt:lpstr>
      <vt:lpstr>1. chmod 相对模式</vt:lpstr>
      <vt:lpstr>例：已知文件myfile具有的权限为：r wx rwx rwx，对其进行不同权限授予操作</vt:lpstr>
      <vt:lpstr>2. chmod绝对模式 </vt:lpstr>
      <vt:lpstr>例：上例文件myfile的权限为：rwx rwx rwx，现修改权限为所有用户只有读权限。 </vt:lpstr>
      <vt:lpstr>Linux系统用户管理 </vt:lpstr>
      <vt:lpstr>1、/etc/passwd文件</vt:lpstr>
      <vt:lpstr>1、/etc/passwd文件</vt:lpstr>
      <vt:lpstr>2、  /etc/shadow文件</vt:lpstr>
      <vt:lpstr>3、 /etc/group文件</vt:lpstr>
      <vt:lpstr>4、用户账号的创建和维护命令</vt:lpstr>
      <vt:lpstr>4.3 shell命令</vt:lpstr>
      <vt:lpstr>1. 管道 </vt:lpstr>
      <vt:lpstr>幻灯片 60</vt:lpstr>
      <vt:lpstr>2. 条件命令 </vt:lpstr>
      <vt:lpstr>3. 命令的后台执行 </vt:lpstr>
      <vt:lpstr>4.3 shell命令</vt:lpstr>
      <vt:lpstr>Shell输入/输出重定向</vt:lpstr>
      <vt:lpstr>命令的语法格式： </vt:lpstr>
      <vt:lpstr>Shell输入/输出重定向</vt:lpstr>
      <vt:lpstr>例：执行程序myprog.c，其输入数据来自文件myprog.dat，程序执行结果保存到文件output.dat中，而错误信息保存到error.log文件，并向输出文件和错误信息文件附上时间和用户名。</vt:lpstr>
      <vt:lpstr>幻灯片 68</vt:lpstr>
      <vt:lpstr>幻灯片 69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xhl</dc:creator>
  <cp:lastModifiedBy>xupeng</cp:lastModifiedBy>
  <cp:revision>403</cp:revision>
  <dcterms:created xsi:type="dcterms:W3CDTF">2009-06-03T08:14:13Z</dcterms:created>
  <dcterms:modified xsi:type="dcterms:W3CDTF">2015-09-15T09:19:18Z</dcterms:modified>
</cp:coreProperties>
</file>