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1"/>
  </p:notesMasterIdLst>
  <p:handoutMasterIdLst>
    <p:handoutMasterId r:id="rId92"/>
  </p:handoutMasterIdLst>
  <p:sldIdLst>
    <p:sldId id="281" r:id="rId2"/>
    <p:sldId id="282" r:id="rId3"/>
    <p:sldId id="369" r:id="rId4"/>
    <p:sldId id="283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284" r:id="rId13"/>
    <p:sldId id="370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4" r:id="rId31"/>
    <p:sldId id="305" r:id="rId32"/>
    <p:sldId id="350" r:id="rId33"/>
    <p:sldId id="306" r:id="rId34"/>
    <p:sldId id="307" r:id="rId35"/>
    <p:sldId id="351" r:id="rId36"/>
    <p:sldId id="352" r:id="rId37"/>
    <p:sldId id="308" r:id="rId38"/>
    <p:sldId id="309" r:id="rId39"/>
    <p:sldId id="310" r:id="rId40"/>
    <p:sldId id="311" r:id="rId41"/>
    <p:sldId id="353" r:id="rId42"/>
    <p:sldId id="354" r:id="rId43"/>
    <p:sldId id="355" r:id="rId44"/>
    <p:sldId id="356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57" r:id="rId62"/>
    <p:sldId id="328" r:id="rId63"/>
    <p:sldId id="329" r:id="rId64"/>
    <p:sldId id="330" r:id="rId65"/>
    <p:sldId id="331" r:id="rId66"/>
    <p:sldId id="367" r:id="rId67"/>
    <p:sldId id="368" r:id="rId68"/>
    <p:sldId id="346" r:id="rId69"/>
    <p:sldId id="347" r:id="rId70"/>
    <p:sldId id="348" r:id="rId71"/>
    <p:sldId id="349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44" r:id="rId89"/>
    <p:sldId id="345" r:id="rId9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99"/>
    <a:srgbClr val="800000"/>
    <a:srgbClr val="000099"/>
    <a:srgbClr val="A50021"/>
    <a:srgbClr val="CC0000"/>
    <a:srgbClr val="0066FF"/>
    <a:srgbClr val="DDDDDD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74523" autoAdjust="0"/>
  </p:normalViewPr>
  <p:slideViewPr>
    <p:cSldViewPr>
      <p:cViewPr varScale="1">
        <p:scale>
          <a:sx n="66" d="100"/>
          <a:sy n="66" d="100"/>
        </p:scale>
        <p:origin x="-15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26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5F51FE-528E-4271-BB1F-AD36096BDB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F12F00F-3A68-4DC5-AC2E-4CDA74B3C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23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BE763C8-2399-4827-BA34-39685FA2BB82}" type="datetime10">
              <a:rPr lang="zh-CN" altLang="en-US" smtClean="0">
                <a:ea typeface="宋体" pitchFamily="2" charset="-122"/>
              </a:rPr>
              <a:pPr/>
              <a:t>07:07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1924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3001E-3765-4FC9-9556-EBAA20A58386}" type="slidenum">
              <a:rPr lang="en-US" altLang="zh-CN" smtClean="0">
                <a:ea typeface="宋体" pitchFamily="2" charset="-122"/>
              </a:rPr>
              <a:pPr/>
              <a:t>54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2F00F-3A68-4DC5-AC2E-4CDA74B3C530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 spd="med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61526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1600200"/>
            <a:ext cx="761526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Vert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838200" y="1085850"/>
            <a:ext cx="8272463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1" name="Text Box 9"/>
          <p:cNvSpPr txBox="1">
            <a:spLocks noChangeArrowheads="1"/>
          </p:cNvSpPr>
          <p:nvPr userDrawn="1"/>
        </p:nvSpPr>
        <p:spPr bwMode="auto">
          <a:xfrm>
            <a:off x="3282950" y="6508750"/>
            <a:ext cx="304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600">
                <a:solidFill>
                  <a:schemeClr val="bg1"/>
                </a:solidFill>
                <a:ea typeface="楷体" pitchFamily="49" charset="-122"/>
              </a:rPr>
              <a:t>北京交通大学计算机学院</a:t>
            </a:r>
          </a:p>
        </p:txBody>
      </p:sp>
      <p:pic>
        <p:nvPicPr>
          <p:cNvPr id="3077" name="Picture 10" descr="校徽透明背景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675" y="111125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-36513" y="6496050"/>
            <a:ext cx="587376" cy="336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B7EE43-0C73-4C2E-94B1-5F0873FFF536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74638"/>
            <a:ext cx="7615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程序设计的语法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0174"/>
            <a:ext cx="580074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>
                <a:ea typeface="+mn-ea"/>
              </a:rPr>
              <a:t>变量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>
                <a:ea typeface="+mn-ea"/>
              </a:rPr>
              <a:t>条件测试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>
                <a:ea typeface="+mn-ea"/>
              </a:rPr>
              <a:t>条件语句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>
                <a:ea typeface="+mn-ea"/>
              </a:rPr>
              <a:t>重复语句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>
                <a:ea typeface="+mn-ea"/>
              </a:rPr>
              <a:t>命令表和语句块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>
                <a:ea typeface="+mn-ea"/>
              </a:rPr>
              <a:t>函数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>
                <a:ea typeface="+mn-ea"/>
              </a:rPr>
              <a:t>其它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altLang="zh-CN" sz="2800" dirty="0"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1476375" y="2276475"/>
            <a:ext cx="4391025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$ echo $$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7545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$ ps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PID    TTY    TIME    CMD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7545   pts/2   00:00:00   bash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7605   pts/2   00:00:00   ps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1476375" y="1268413"/>
            <a:ext cx="56880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(3) </a:t>
            </a:r>
            <a:r>
              <a:rPr lang="zh-CN" altLang="zh-CN">
                <a:solidFill>
                  <a:srgbClr val="C00000"/>
                </a:solidFill>
              </a:rPr>
              <a:t>特殊变量</a:t>
            </a:r>
            <a:r>
              <a:rPr lang="en-US" altLang="zh-CN">
                <a:solidFill>
                  <a:srgbClr val="C00000"/>
                </a:solidFill>
              </a:rPr>
              <a:t>$$</a:t>
            </a:r>
            <a:endParaRPr lang="zh-CN" altLang="zh-CN">
              <a:solidFill>
                <a:srgbClr val="C00000"/>
              </a:solidFill>
            </a:endParaRPr>
          </a:p>
          <a:p>
            <a:r>
              <a:rPr lang="zh-CN" altLang="zh-CN">
                <a:solidFill>
                  <a:schemeClr val="tx1"/>
                </a:solidFill>
              </a:rPr>
              <a:t>特殊变量</a:t>
            </a:r>
            <a:r>
              <a:rPr lang="en-US" altLang="zh-CN">
                <a:solidFill>
                  <a:schemeClr val="tx1"/>
                </a:solidFill>
              </a:rPr>
              <a:t>$$</a:t>
            </a:r>
            <a:r>
              <a:rPr lang="zh-CN" altLang="zh-CN">
                <a:solidFill>
                  <a:schemeClr val="tx1"/>
                </a:solidFill>
              </a:rPr>
              <a:t>返回当前进程的进程号。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356100" y="4941888"/>
            <a:ext cx="4572000" cy="13223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>
                <a:solidFill>
                  <a:schemeClr val="bg1"/>
                </a:solidFill>
              </a:rPr>
              <a:t>特别注意的是，</a:t>
            </a:r>
            <a:r>
              <a:rPr lang="en-US" altLang="zh-CN" sz="2000">
                <a:solidFill>
                  <a:schemeClr val="bg1"/>
                </a:solidFill>
              </a:rPr>
              <a:t>$$</a:t>
            </a:r>
            <a:r>
              <a:rPr lang="zh-CN" altLang="zh-CN" sz="2000">
                <a:solidFill>
                  <a:schemeClr val="bg1"/>
                </a:solidFill>
              </a:rPr>
              <a:t>是在生成</a:t>
            </a:r>
            <a:r>
              <a:rPr lang="en-US" altLang="zh-CN" sz="2000">
                <a:solidFill>
                  <a:schemeClr val="bg1"/>
                </a:solidFill>
              </a:rPr>
              <a:t>echo</a:t>
            </a:r>
            <a:r>
              <a:rPr lang="zh-CN" altLang="zh-CN" sz="2000">
                <a:solidFill>
                  <a:schemeClr val="bg1"/>
                </a:solidFill>
              </a:rPr>
              <a:t>进程之前替换的，所以命令</a:t>
            </a:r>
            <a:r>
              <a:rPr lang="en-US" altLang="zh-CN" sz="2000">
                <a:solidFill>
                  <a:schemeClr val="bg1"/>
                </a:solidFill>
              </a:rPr>
              <a:t>echo $$</a:t>
            </a:r>
            <a:r>
              <a:rPr lang="zh-CN" altLang="zh-CN" sz="2000">
                <a:solidFill>
                  <a:schemeClr val="bg1"/>
                </a:solidFill>
              </a:rPr>
              <a:t>显示的是</a:t>
            </a:r>
            <a:r>
              <a:rPr lang="en-US" altLang="zh-CN" sz="2000">
                <a:solidFill>
                  <a:schemeClr val="bg1"/>
                </a:solidFill>
              </a:rPr>
              <a:t>sh</a:t>
            </a:r>
            <a:r>
              <a:rPr lang="zh-CN" altLang="zh-CN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</a:rPr>
              <a:t>PID</a:t>
            </a:r>
            <a:r>
              <a:rPr lang="zh-CN" altLang="zh-CN" sz="2000">
                <a:solidFill>
                  <a:schemeClr val="bg1"/>
                </a:solidFill>
              </a:rPr>
              <a:t>。利用</a:t>
            </a:r>
            <a:r>
              <a:rPr lang="en-US" altLang="zh-CN" sz="2000">
                <a:solidFill>
                  <a:schemeClr val="bg1"/>
                </a:solidFill>
              </a:rPr>
              <a:t>$$</a:t>
            </a:r>
            <a:r>
              <a:rPr lang="zh-CN" altLang="zh-CN" sz="2000">
                <a:solidFill>
                  <a:schemeClr val="bg1"/>
                </a:solidFill>
              </a:rPr>
              <a:t>值可为临时文件生成唯一的文件名。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900113" y="1268413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(4) </a:t>
            </a:r>
            <a:r>
              <a:rPr lang="zh-CN" altLang="zh-CN">
                <a:solidFill>
                  <a:srgbClr val="C00000"/>
                </a:solidFill>
              </a:rPr>
              <a:t>特殊变量</a:t>
            </a:r>
            <a:r>
              <a:rPr lang="en-US" altLang="zh-CN">
                <a:solidFill>
                  <a:srgbClr val="C00000"/>
                </a:solidFill>
              </a:rPr>
              <a:t>$!</a:t>
            </a:r>
            <a:endParaRPr lang="zh-CN" altLang="zh-CN">
              <a:solidFill>
                <a:srgbClr val="C00000"/>
              </a:solidFill>
            </a:endParaRPr>
          </a:p>
          <a:p>
            <a:r>
              <a:rPr lang="zh-CN" altLang="zh-CN">
                <a:solidFill>
                  <a:schemeClr val="tx1"/>
                </a:solidFill>
              </a:rPr>
              <a:t>特殊变量</a:t>
            </a:r>
            <a:r>
              <a:rPr lang="en-US" altLang="zh-CN">
                <a:solidFill>
                  <a:schemeClr val="tx1"/>
                </a:solidFill>
              </a:rPr>
              <a:t>$!</a:t>
            </a:r>
            <a:r>
              <a:rPr lang="zh-CN" altLang="zh-CN">
                <a:solidFill>
                  <a:schemeClr val="tx1"/>
                </a:solidFill>
              </a:rPr>
              <a:t>返回后台运行的最后一个进程的</a:t>
            </a:r>
            <a:r>
              <a:rPr lang="en-US" altLang="zh-CN">
                <a:solidFill>
                  <a:schemeClr val="tx1"/>
                </a:solidFill>
              </a:rPr>
              <a:t>PID</a:t>
            </a:r>
            <a:r>
              <a:rPr lang="zh-CN" altLang="zh-CN">
                <a:solidFill>
                  <a:schemeClr val="tx1"/>
                </a:solidFill>
              </a:rPr>
              <a:t>，也可能这个进程已结束。</a:t>
            </a:r>
          </a:p>
        </p:txBody>
      </p:sp>
      <p:sp>
        <p:nvSpPr>
          <p:cNvPr id="23555" name="矩形 8"/>
          <p:cNvSpPr>
            <a:spLocks noChangeArrowheads="1"/>
          </p:cNvSpPr>
          <p:nvPr/>
        </p:nvSpPr>
        <p:spPr bwMode="auto">
          <a:xfrm>
            <a:off x="1116013" y="2565400"/>
            <a:ext cx="662463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$ ps&amp;</a:t>
            </a:r>
            <a:endParaRPr lang="zh-CN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$</a:t>
            </a:r>
            <a:endParaRPr lang="zh-CN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[1] 7632             // </a:t>
            </a:r>
            <a:r>
              <a:rPr lang="zh-CN" altLang="zh-CN" sz="2000">
                <a:solidFill>
                  <a:schemeClr val="tx1"/>
                </a:solidFill>
              </a:rPr>
              <a:t>因为是后台命令，系统给出</a:t>
            </a:r>
            <a:r>
              <a:rPr lang="en-US" altLang="zh-CN" sz="2000">
                <a:solidFill>
                  <a:schemeClr val="tx1"/>
                </a:solidFill>
              </a:rPr>
              <a:t>pid*/</a:t>
            </a:r>
          </a:p>
          <a:p>
            <a:r>
              <a:rPr lang="en-US" altLang="zh-CN" sz="2000">
                <a:solidFill>
                  <a:srgbClr val="C00000"/>
                </a:solidFill>
              </a:rPr>
              <a:t>//</a:t>
            </a:r>
            <a:r>
              <a:rPr lang="zh-CN" altLang="zh-CN" sz="2000">
                <a:solidFill>
                  <a:srgbClr val="C00000"/>
                </a:solidFill>
              </a:rPr>
              <a:t>过一定时间后，系统自动显示</a:t>
            </a:r>
            <a:r>
              <a:rPr lang="en-US" altLang="zh-CN" sz="2000">
                <a:solidFill>
                  <a:srgbClr val="C00000"/>
                </a:solidFill>
              </a:rPr>
              <a:t>ps</a:t>
            </a:r>
            <a:r>
              <a:rPr lang="zh-CN" altLang="zh-CN" sz="2000">
                <a:solidFill>
                  <a:srgbClr val="C00000"/>
                </a:solidFill>
              </a:rPr>
              <a:t>的结果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PID    TTY    TIME    CMD</a:t>
            </a:r>
            <a:r>
              <a:rPr lang="zh-CN" altLang="zh-CN" sz="2000">
                <a:solidFill>
                  <a:schemeClr val="tx1"/>
                </a:solidFill>
              </a:rPr>
              <a:t> 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7545   pts/2   00:00:00   bash</a:t>
            </a:r>
            <a:endParaRPr lang="zh-CN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7632   pts/2   00:00:00   ps</a:t>
            </a:r>
            <a:endParaRPr lang="zh-CN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[1]+   done              ps</a:t>
            </a:r>
            <a:endParaRPr lang="zh-CN" altLang="zh-CN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74638"/>
            <a:ext cx="7686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变量赋值</a:t>
            </a:r>
          </a:p>
        </p:txBody>
      </p:sp>
      <p:graphicFrame>
        <p:nvGraphicFramePr>
          <p:cNvPr id="1186819" name="Group 3"/>
          <p:cNvGraphicFramePr>
            <a:graphicFrameLocks noGrp="1"/>
          </p:cNvGraphicFramePr>
          <p:nvPr>
            <p:ph sz="half" idx="2"/>
          </p:nvPr>
        </p:nvGraphicFramePr>
        <p:xfrm>
          <a:off x="1071538" y="1214422"/>
          <a:ext cx="6875462" cy="1444626"/>
        </p:xfrm>
        <a:graphic>
          <a:graphicData uri="http://schemas.openxmlformats.org/drawingml/2006/table">
            <a:tbl>
              <a:tblPr/>
              <a:tblGrid>
                <a:gridCol w="2419350"/>
                <a:gridCol w="2112962"/>
                <a:gridCol w="234315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Bourne Shell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C Shell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本地变量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my=test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set my=test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全局变量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export 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setenv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</a:rPr>
                        <a:t> my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6837" name="Rectangle 21"/>
          <p:cNvSpPr>
            <a:spLocks noChangeArrowheads="1"/>
          </p:cNvSpPr>
          <p:nvPr/>
        </p:nvSpPr>
        <p:spPr bwMode="auto">
          <a:xfrm>
            <a:off x="1071538" y="2786058"/>
            <a:ext cx="4392612" cy="36004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6838" name="Rectangle 22"/>
          <p:cNvSpPr>
            <a:spLocks noChangeArrowheads="1"/>
          </p:cNvSpPr>
          <p:nvPr/>
        </p:nvSpPr>
        <p:spPr bwMode="auto">
          <a:xfrm>
            <a:off x="1214414" y="2813954"/>
            <a:ext cx="4032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    </a:t>
            </a:r>
            <a:r>
              <a:rPr 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$ </a:t>
            </a:r>
            <a:r>
              <a:rPr lang="en-US" sz="2400" b="1" u="sng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salutation=Hello</a:t>
            </a:r>
          </a:p>
          <a:p>
            <a:pPr marL="358775" lvl="2">
              <a:lnSpc>
                <a:spcPct val="90000"/>
              </a:lnSpc>
              <a:spcBef>
                <a:spcPct val="20000"/>
              </a:spcBef>
              <a:buClr>
                <a:srgbClr val="6600CC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$ </a:t>
            </a:r>
            <a:r>
              <a:rPr lang="en-US" sz="2400" b="1" u="sng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echo $salutation</a:t>
            </a:r>
          </a:p>
          <a:p>
            <a:pPr marL="358775" lvl="2">
              <a:lnSpc>
                <a:spcPct val="90000"/>
              </a:lnSpc>
              <a:spcBef>
                <a:spcPct val="20000"/>
              </a:spcBef>
              <a:buClr>
                <a:srgbClr val="6600CC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Hello</a:t>
            </a:r>
          </a:p>
          <a:p>
            <a:pPr marL="358775" lvl="2">
              <a:lnSpc>
                <a:spcPct val="90000"/>
              </a:lnSpc>
              <a:spcBef>
                <a:spcPct val="20000"/>
              </a:spcBef>
              <a:buClr>
                <a:srgbClr val="6600CC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$ </a:t>
            </a:r>
            <a:r>
              <a:rPr lang="en-US" sz="2400" b="1" u="sng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salutation=</a:t>
            </a:r>
            <a:r>
              <a:rPr lang="en-US" altLang="zh-TW" sz="2400" b="1" u="sng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"</a:t>
            </a:r>
            <a:r>
              <a:rPr lang="en-US" sz="2400" b="1" u="sng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Yes Dear</a:t>
            </a:r>
            <a:r>
              <a:rPr lang="en-US" altLang="zh-TW" sz="2400" b="1" u="sng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"</a:t>
            </a:r>
            <a:endParaRPr lang="en-US" sz="2400" b="1" u="sng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  <a:p>
            <a:pPr marL="358775" lvl="2">
              <a:lnSpc>
                <a:spcPct val="90000"/>
              </a:lnSpc>
              <a:spcBef>
                <a:spcPct val="20000"/>
              </a:spcBef>
              <a:buClr>
                <a:srgbClr val="6600CC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$ </a:t>
            </a:r>
            <a:r>
              <a:rPr lang="en-US" sz="2400" b="1" u="sng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echo $salutation</a:t>
            </a:r>
          </a:p>
          <a:p>
            <a:pPr marL="358775" lvl="2">
              <a:lnSpc>
                <a:spcPct val="90000"/>
              </a:lnSpc>
              <a:spcBef>
                <a:spcPct val="20000"/>
              </a:spcBef>
              <a:buClr>
                <a:srgbClr val="6600CC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Yes Dear</a:t>
            </a:r>
          </a:p>
          <a:p>
            <a:pPr marL="358775" lvl="2">
              <a:lnSpc>
                <a:spcPct val="90000"/>
              </a:lnSpc>
              <a:spcBef>
                <a:spcPct val="20000"/>
              </a:spcBef>
              <a:buClr>
                <a:srgbClr val="6600CC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$ </a:t>
            </a:r>
            <a:r>
              <a:rPr lang="en-US" sz="2400" b="1" u="sng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salutation=7+5</a:t>
            </a:r>
          </a:p>
          <a:p>
            <a:pPr marL="358775" lvl="2">
              <a:lnSpc>
                <a:spcPct val="90000"/>
              </a:lnSpc>
              <a:spcBef>
                <a:spcPct val="20000"/>
              </a:spcBef>
              <a:buClr>
                <a:srgbClr val="6600CC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$ </a:t>
            </a:r>
            <a:r>
              <a:rPr lang="en-US" sz="2400" b="1" u="sng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echo $salutation</a:t>
            </a:r>
          </a:p>
          <a:p>
            <a:pPr marL="358775" lvl="2">
              <a:lnSpc>
                <a:spcPct val="90000"/>
              </a:lnSpc>
              <a:spcBef>
                <a:spcPct val="20000"/>
              </a:spcBef>
              <a:buClr>
                <a:srgbClr val="6600CC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7+5</a:t>
            </a:r>
          </a:p>
        </p:txBody>
      </p:sp>
      <p:sp>
        <p:nvSpPr>
          <p:cNvPr id="1186839" name="Text Box 23"/>
          <p:cNvSpPr txBox="1">
            <a:spLocks noChangeArrowheads="1"/>
          </p:cNvSpPr>
          <p:nvPr/>
        </p:nvSpPr>
        <p:spPr bwMode="auto">
          <a:xfrm>
            <a:off x="5219700" y="4292600"/>
            <a:ext cx="3600450" cy="830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楷体_GB2312" pitchFamily="49" charset="-122"/>
              </a:rPr>
              <a:t>注意：变量赋值时</a:t>
            </a:r>
            <a:r>
              <a:rPr lang="en-US" altLang="zh-TW" sz="2400" b="1" dirty="0">
                <a:latin typeface="楷体_GB2312" pitchFamily="49" charset="-122"/>
              </a:rPr>
              <a:t>“=”</a:t>
            </a:r>
            <a:r>
              <a:rPr lang="zh-CN" altLang="en-US" sz="2400" b="1" dirty="0">
                <a:latin typeface="楷体_GB2312" pitchFamily="49" charset="-122"/>
              </a:rPr>
              <a:t>两边没有空格</a:t>
            </a:r>
            <a:endParaRPr lang="en-US" altLang="zh-TW" sz="2400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8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74750"/>
            <a:ext cx="1593850" cy="633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175" y="2327275"/>
            <a:ext cx="3251200" cy="3244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zh-CN" smtClean="0">
                <a:latin typeface="Arial" charset="0"/>
              </a:rPr>
              <a:t>$ x=$y y=yes</a:t>
            </a:r>
          </a:p>
          <a:p>
            <a:pPr eaLnBrk="1" hangingPunct="1"/>
            <a:r>
              <a:rPr lang="fr-FR" altLang="zh-CN" smtClean="0">
                <a:latin typeface="Arial" charset="0"/>
              </a:rPr>
              <a:t>$ echo $x $y</a:t>
            </a:r>
          </a:p>
          <a:p>
            <a:pPr eaLnBrk="1" hangingPunct="1"/>
            <a:r>
              <a:rPr lang="fr-FR" altLang="zh-CN" smtClean="0">
                <a:latin typeface="Arial" charset="0"/>
              </a:rPr>
              <a:t>yes</a:t>
            </a:r>
          </a:p>
          <a:p>
            <a:pPr eaLnBrk="1" hangingPunct="1"/>
            <a:r>
              <a:rPr lang="fr-FR" altLang="zh-CN" smtClean="0">
                <a:latin typeface="Arial" charset="0"/>
              </a:rPr>
              <a:t>$ x=good y=$x</a:t>
            </a:r>
            <a:endParaRPr lang="en-US" altLang="zh-CN" smtClean="0">
              <a:latin typeface="Arial" charset="0"/>
            </a:endParaRPr>
          </a:p>
          <a:p>
            <a:pPr eaLnBrk="1" hangingPunct="1"/>
            <a:r>
              <a:rPr lang="en-US" altLang="zh-CN" smtClean="0">
                <a:latin typeface="Arial" charset="0"/>
              </a:rPr>
              <a:t>$ echo $x $y</a:t>
            </a:r>
          </a:p>
          <a:p>
            <a:pPr eaLnBrk="1" hangingPunct="1"/>
            <a:r>
              <a:rPr lang="en-US" altLang="zh-CN" smtClean="0">
                <a:latin typeface="Arial" charset="0"/>
              </a:rPr>
              <a:t>good good</a:t>
            </a:r>
          </a:p>
          <a:p>
            <a:pPr eaLnBrk="1" hangingPunct="1"/>
            <a:r>
              <a:rPr lang="en-US" altLang="zh-CN" smtClean="0">
                <a:latin typeface="Arial" charset="0"/>
              </a:rPr>
              <a:t>$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643438" y="1143000"/>
            <a:ext cx="2089150" cy="792163"/>
          </a:xfrm>
          <a:prstGeom prst="wedgeRoundRectCallout">
            <a:avLst>
              <a:gd name="adj1" fmla="val -137375"/>
              <a:gd name="adj2" fmla="val 1219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/>
              <a:t>赋值语句之间用空格分开 </a:t>
            </a:r>
          </a:p>
        </p:txBody>
      </p:sp>
      <p:sp>
        <p:nvSpPr>
          <p:cNvPr id="221189" name="WordArt 5"/>
          <p:cNvSpPr>
            <a:spLocks noChangeArrowheads="1" noChangeShapeType="1" noTextEdit="1"/>
          </p:cNvSpPr>
          <p:nvPr/>
        </p:nvSpPr>
        <p:spPr bwMode="auto">
          <a:xfrm>
            <a:off x="4427538" y="2903538"/>
            <a:ext cx="647700" cy="122396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5003800" y="3911600"/>
            <a:ext cx="3311525" cy="3968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FF00"/>
                </a:solidFill>
              </a:rPr>
              <a:t>变量赋值是从左到右进行的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8888" y="333375"/>
            <a:ext cx="3538537" cy="6334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Shell</a:t>
            </a:r>
            <a:r>
              <a:rPr lang="zh-CN" altLang="en-US" sz="2800" dirty="0" smtClean="0">
                <a:solidFill>
                  <a:schemeClr val="tx1"/>
                </a:solidFill>
              </a:rPr>
              <a:t>变量赋值</a:t>
            </a:r>
            <a:endParaRPr lang="zh-CN" altLang="en-US" sz="28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animBg="1"/>
      <p:bldP spid="2211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变量访问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285860"/>
            <a:ext cx="8229600" cy="4525963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TW" sz="2400" dirty="0" smtClean="0">
                <a:ea typeface="PMingLiU" pitchFamily="18" charset="-120"/>
              </a:rPr>
              <a:t>% echo “$PAGER”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2400" dirty="0" smtClean="0">
                <a:ea typeface="PMingLiU" pitchFamily="18" charset="-120"/>
              </a:rPr>
              <a:t>% echo “${PAGER}”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 sz="2000" dirty="0" smtClean="0">
                <a:latin typeface="楷体_GB2312" pitchFamily="49" charset="-122"/>
              </a:rPr>
              <a:t>使用</a:t>
            </a:r>
            <a:r>
              <a:rPr lang="en-US" altLang="zh-TW" sz="2000" dirty="0" smtClean="0">
                <a:solidFill>
                  <a:srgbClr val="FF0000"/>
                </a:solidFill>
                <a:latin typeface="楷体_GB2312" pitchFamily="49" charset="-122"/>
              </a:rPr>
              <a:t>{}</a:t>
            </a:r>
            <a:r>
              <a:rPr lang="zh-CN" altLang="en-US" sz="2000" dirty="0" smtClean="0">
                <a:latin typeface="楷体_GB2312" pitchFamily="49" charset="-122"/>
              </a:rPr>
              <a:t>避免歧异</a:t>
            </a:r>
            <a:endParaRPr lang="en-US" altLang="zh-TW" sz="2000" dirty="0" smtClean="0">
              <a:latin typeface="楷体_GB2312" pitchFamily="49" charset="-12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2400" dirty="0" smtClean="0">
                <a:ea typeface="PMingLiU" pitchFamily="18" charset="-120"/>
              </a:rPr>
              <a:t>% </a:t>
            </a:r>
            <a:r>
              <a:rPr lang="en-US" altLang="zh-TW" sz="2400" dirty="0" err="1" smtClean="0">
                <a:ea typeface="PMingLiU" pitchFamily="18" charset="-120"/>
              </a:rPr>
              <a:t>temp_name</a:t>
            </a:r>
            <a:r>
              <a:rPr lang="en-US" altLang="zh-TW" sz="2400" dirty="0" smtClean="0">
                <a:ea typeface="PMingLiU" pitchFamily="18" charset="-120"/>
              </a:rPr>
              <a:t>=“</a:t>
            </a:r>
            <a:r>
              <a:rPr lang="en-US" altLang="zh-TW" sz="2400" dirty="0" err="1" smtClean="0">
                <a:ea typeface="PMingLiU" pitchFamily="18" charset="-120"/>
              </a:rPr>
              <a:t>haha</a:t>
            </a:r>
            <a:r>
              <a:rPr lang="en-US" altLang="zh-TW" sz="2400" dirty="0" smtClean="0">
                <a:ea typeface="PMingLiU" pitchFamily="18" charset="-120"/>
              </a:rPr>
              <a:t>”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2400" dirty="0" smtClean="0">
                <a:ea typeface="PMingLiU" pitchFamily="18" charset="-120"/>
              </a:rPr>
              <a:t>% temp=“</a:t>
            </a:r>
            <a:r>
              <a:rPr lang="en-US" altLang="zh-TW" sz="2400" dirty="0" err="1" smtClean="0">
                <a:ea typeface="PMingLiU" pitchFamily="18" charset="-120"/>
              </a:rPr>
              <a:t>hehe</a:t>
            </a:r>
            <a:r>
              <a:rPr lang="en-US" altLang="zh-TW" sz="2400" dirty="0" smtClean="0">
                <a:ea typeface="PMingLiU" pitchFamily="18" charset="-120"/>
              </a:rPr>
              <a:t>”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2400" dirty="0" smtClean="0">
                <a:ea typeface="PMingLiU" pitchFamily="18" charset="-120"/>
              </a:rPr>
              <a:t>% echo $temp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dirty="0" err="1" smtClean="0">
                <a:ea typeface="PMingLiU" pitchFamily="18" charset="-120"/>
              </a:rPr>
              <a:t>hehe</a:t>
            </a:r>
            <a:endParaRPr lang="en-US" altLang="zh-TW" sz="2000" dirty="0" smtClean="0">
              <a:ea typeface="PMingLiU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2400" dirty="0" smtClean="0">
                <a:ea typeface="PMingLiU" pitchFamily="18" charset="-120"/>
              </a:rPr>
              <a:t>% echo $</a:t>
            </a:r>
            <a:r>
              <a:rPr lang="en-US" altLang="zh-TW" sz="2400" dirty="0" err="1" smtClean="0">
                <a:ea typeface="PMingLiU" pitchFamily="18" charset="-120"/>
              </a:rPr>
              <a:t>temp_name</a:t>
            </a:r>
            <a:endParaRPr lang="en-US" altLang="zh-TW" sz="2400" dirty="0" smtClean="0">
              <a:ea typeface="PMingLiU" pitchFamily="18" charset="-120"/>
            </a:endParaRP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dirty="0" err="1" smtClean="0">
                <a:ea typeface="PMingLiU" pitchFamily="18" charset="-120"/>
              </a:rPr>
              <a:t>haha</a:t>
            </a:r>
            <a:endParaRPr lang="en-US" altLang="zh-TW" sz="2000" dirty="0" smtClean="0">
              <a:ea typeface="PMingLiU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2400" dirty="0" smtClean="0">
                <a:ea typeface="PMingLiU" pitchFamily="18" charset="-120"/>
              </a:rPr>
              <a:t>% echo ${temp}_name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dirty="0" err="1" smtClean="0">
                <a:ea typeface="PMingLiU" pitchFamily="18" charset="-120"/>
              </a:rPr>
              <a:t>hehe_name</a:t>
            </a:r>
            <a:endParaRPr lang="en-US" altLang="zh-TW" sz="2000" dirty="0" smtClean="0">
              <a:ea typeface="PMingLiU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2400" dirty="0" smtClean="0">
                <a:ea typeface="PMingLiU" pitchFamily="18" charset="-120"/>
              </a:rPr>
              <a:t>% echo ${</a:t>
            </a:r>
            <a:r>
              <a:rPr lang="en-US" altLang="zh-TW" sz="2400" dirty="0" err="1" smtClean="0">
                <a:ea typeface="PMingLiU" pitchFamily="18" charset="-120"/>
              </a:rPr>
              <a:t>temp_name</a:t>
            </a:r>
            <a:r>
              <a:rPr lang="en-US" altLang="zh-TW" sz="2400" dirty="0" smtClean="0">
                <a:ea typeface="PMingLiU" pitchFamily="18" charset="-120"/>
              </a:rPr>
              <a:t>}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dirty="0" err="1" smtClean="0">
                <a:ea typeface="PMingLiU" pitchFamily="18" charset="-120"/>
              </a:rPr>
              <a:t>haha</a:t>
            </a:r>
            <a:endParaRPr lang="en-US" altLang="zh-TW" sz="2000" dirty="0" smtClean="0">
              <a:ea typeface="PMingLiU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74638"/>
            <a:ext cx="7615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参数变量和内部变量举例</a:t>
            </a:r>
            <a:r>
              <a:rPr lang="en-US" altLang="zh-CN" dirty="0"/>
              <a:t>1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24" y="1099442"/>
            <a:ext cx="8064500" cy="54498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ea typeface="+mn-ea"/>
              </a:rPr>
              <a:t>假设脚本名为</a:t>
            </a:r>
            <a:r>
              <a:rPr lang="en-US" altLang="zh-CN" sz="2400" dirty="0" err="1">
                <a:ea typeface="+mn-ea"/>
              </a:rPr>
              <a:t>myscript</a:t>
            </a:r>
            <a:endParaRPr lang="en-US" altLang="zh-CN" sz="2400" dirty="0"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000" dirty="0"/>
              <a:t>如果执行</a:t>
            </a:r>
            <a:r>
              <a:rPr lang="en-US" sz="2000" dirty="0"/>
              <a:t>./</a:t>
            </a:r>
            <a:r>
              <a:rPr lang="en-US" sz="2000" dirty="0" err="1"/>
              <a:t>myscript</a:t>
            </a:r>
            <a:r>
              <a:rPr lang="en-US" sz="2000" dirty="0"/>
              <a:t> </a:t>
            </a:r>
            <a:r>
              <a:rPr lang="en-US" sz="2000" dirty="0" err="1"/>
              <a:t>foo</a:t>
            </a:r>
            <a:r>
              <a:rPr lang="en-US" sz="2000" dirty="0"/>
              <a:t> bar </a:t>
            </a:r>
            <a:r>
              <a:rPr lang="en-US" sz="2000" dirty="0" err="1"/>
              <a:t>baz</a:t>
            </a:r>
            <a:r>
              <a:rPr lang="zh-CN" altLang="en-US" sz="2000" dirty="0"/>
              <a:t>，结果如何？</a:t>
            </a:r>
            <a:endParaRPr lang="zh-TW" altLang="en-US" sz="2000" dirty="0"/>
          </a:p>
          <a:p>
            <a:pPr lvl="1" eaLnBrk="1" hangingPunct="1">
              <a:defRPr/>
            </a:pPr>
            <a:endParaRPr lang="en-US" altLang="zh-CN" sz="2000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214414" y="1928802"/>
            <a:ext cx="6913562" cy="30321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3">
              <a:spcBef>
                <a:spcPts val="3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9900CC"/>
                </a:solidFill>
              </a:rPr>
              <a:t>#!/bin/</a:t>
            </a:r>
            <a:r>
              <a:rPr lang="en-US" altLang="zh-CN" sz="2200" b="1" dirty="0" err="1">
                <a:solidFill>
                  <a:srgbClr val="9900CC"/>
                </a:solidFill>
              </a:rPr>
              <a:t>sh</a:t>
            </a:r>
            <a:endParaRPr lang="en-US" altLang="zh-CN" sz="2200" b="1" dirty="0">
              <a:solidFill>
                <a:srgbClr val="9900CC"/>
              </a:solidFill>
            </a:endParaRPr>
          </a:p>
          <a:p>
            <a:pPr lvl="3">
              <a:spcBef>
                <a:spcPts val="3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9900CC"/>
                </a:solidFill>
              </a:rPr>
              <a:t>salutation=</a:t>
            </a:r>
            <a:r>
              <a:rPr lang="en-US" altLang="zh-TW" sz="2200" b="1" dirty="0">
                <a:solidFill>
                  <a:srgbClr val="9900CC"/>
                </a:solidFill>
              </a:rPr>
              <a:t>"</a:t>
            </a:r>
            <a:r>
              <a:rPr lang="en-US" altLang="zh-CN" sz="2200" b="1" dirty="0">
                <a:solidFill>
                  <a:srgbClr val="9900CC"/>
                </a:solidFill>
              </a:rPr>
              <a:t>Hello</a:t>
            </a:r>
            <a:r>
              <a:rPr lang="en-US" altLang="zh-TW" sz="2200" b="1" dirty="0">
                <a:solidFill>
                  <a:srgbClr val="9900CC"/>
                </a:solidFill>
              </a:rPr>
              <a:t>"</a:t>
            </a:r>
            <a:endParaRPr lang="en-US" altLang="zh-CN" sz="2200" b="1" dirty="0">
              <a:solidFill>
                <a:srgbClr val="9900CC"/>
              </a:solidFill>
            </a:endParaRPr>
          </a:p>
          <a:p>
            <a:pPr lvl="3">
              <a:spcBef>
                <a:spcPts val="3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9900CC"/>
                </a:solidFill>
              </a:rPr>
              <a:t>echo $salutation</a:t>
            </a:r>
          </a:p>
          <a:p>
            <a:pPr lvl="3">
              <a:spcBef>
                <a:spcPts val="3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9900CC"/>
                </a:solidFill>
              </a:rPr>
              <a:t>echo </a:t>
            </a:r>
            <a:r>
              <a:rPr lang="en-US" altLang="zh-TW" sz="2200" b="1" dirty="0">
                <a:solidFill>
                  <a:srgbClr val="9900CC"/>
                </a:solidFill>
              </a:rPr>
              <a:t>"</a:t>
            </a:r>
            <a:r>
              <a:rPr lang="en-US" altLang="zh-CN" sz="2200" b="1" dirty="0">
                <a:solidFill>
                  <a:srgbClr val="9900CC"/>
                </a:solidFill>
              </a:rPr>
              <a:t>The program </a:t>
            </a:r>
            <a:r>
              <a:rPr lang="en-US" altLang="zh-CN" sz="2200" b="1" dirty="0"/>
              <a:t>$0</a:t>
            </a:r>
            <a:r>
              <a:rPr lang="en-US" altLang="zh-CN" sz="2200" b="1" dirty="0">
                <a:solidFill>
                  <a:srgbClr val="9900CC"/>
                </a:solidFill>
              </a:rPr>
              <a:t> is now </a:t>
            </a:r>
            <a:r>
              <a:rPr lang="en-US" altLang="zh-CN" sz="2200" b="1" dirty="0" err="1">
                <a:solidFill>
                  <a:srgbClr val="9900CC"/>
                </a:solidFill>
              </a:rPr>
              <a:t>runnning</a:t>
            </a:r>
            <a:r>
              <a:rPr lang="en-US" altLang="zh-TW" sz="2200" b="1" dirty="0">
                <a:solidFill>
                  <a:srgbClr val="9900CC"/>
                </a:solidFill>
              </a:rPr>
              <a:t>"</a:t>
            </a:r>
            <a:endParaRPr lang="en-US" altLang="zh-CN" sz="2200" b="1" dirty="0">
              <a:solidFill>
                <a:srgbClr val="9900CC"/>
              </a:solidFill>
            </a:endParaRPr>
          </a:p>
          <a:p>
            <a:pPr lvl="3">
              <a:spcBef>
                <a:spcPts val="3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9900CC"/>
                </a:solidFill>
              </a:rPr>
              <a:t>echo </a:t>
            </a:r>
            <a:r>
              <a:rPr lang="en-US" altLang="zh-TW" sz="2200" b="1" dirty="0">
                <a:solidFill>
                  <a:srgbClr val="9900CC"/>
                </a:solidFill>
              </a:rPr>
              <a:t>"</a:t>
            </a:r>
            <a:r>
              <a:rPr lang="en-US" altLang="zh-CN" sz="2200" b="1" dirty="0">
                <a:solidFill>
                  <a:srgbClr val="9900CC"/>
                </a:solidFill>
              </a:rPr>
              <a:t>The </a:t>
            </a:r>
            <a:r>
              <a:rPr lang="en-US" altLang="zh-TW" sz="2200" b="1" dirty="0">
                <a:solidFill>
                  <a:srgbClr val="9900CC"/>
                </a:solidFill>
              </a:rPr>
              <a:t>1</a:t>
            </a:r>
            <a:r>
              <a:rPr lang="en-US" altLang="zh-CN" sz="2200" b="1" dirty="0">
                <a:solidFill>
                  <a:srgbClr val="9900CC"/>
                </a:solidFill>
              </a:rPr>
              <a:t>st </a:t>
            </a:r>
            <a:r>
              <a:rPr lang="en-US" altLang="zh-TW" sz="2200" b="1" dirty="0">
                <a:solidFill>
                  <a:srgbClr val="9900CC"/>
                </a:solidFill>
              </a:rPr>
              <a:t>&amp;</a:t>
            </a:r>
            <a:r>
              <a:rPr lang="en-US" altLang="zh-CN" sz="2200" b="1" dirty="0">
                <a:solidFill>
                  <a:srgbClr val="9900CC"/>
                </a:solidFill>
              </a:rPr>
              <a:t> the </a:t>
            </a:r>
            <a:r>
              <a:rPr lang="en-US" altLang="zh-TW" sz="2200" b="1" dirty="0">
                <a:solidFill>
                  <a:srgbClr val="9900CC"/>
                </a:solidFill>
              </a:rPr>
              <a:t>2</a:t>
            </a:r>
            <a:r>
              <a:rPr lang="en-US" altLang="zh-CN" sz="2200" b="1" dirty="0">
                <a:solidFill>
                  <a:srgbClr val="9900CC"/>
                </a:solidFill>
              </a:rPr>
              <a:t>nd parameters were </a:t>
            </a:r>
            <a:r>
              <a:rPr lang="en-US" altLang="zh-CN" sz="2200" b="1" dirty="0">
                <a:solidFill>
                  <a:srgbClr val="C00000"/>
                </a:solidFill>
              </a:rPr>
              <a:t>$1</a:t>
            </a:r>
            <a:r>
              <a:rPr lang="en-US" altLang="zh-CN" sz="2200" b="1" dirty="0">
                <a:solidFill>
                  <a:srgbClr val="9900CC"/>
                </a:solidFill>
              </a:rPr>
              <a:t> </a:t>
            </a:r>
            <a:r>
              <a:rPr lang="en-US" altLang="zh-TW" sz="2200" b="1" dirty="0">
                <a:solidFill>
                  <a:srgbClr val="9900CC"/>
                </a:solidFill>
              </a:rPr>
              <a:t>&amp;</a:t>
            </a:r>
            <a:r>
              <a:rPr lang="en-US" altLang="zh-CN" sz="2200" b="1" dirty="0">
                <a:solidFill>
                  <a:srgbClr val="9900CC"/>
                </a:solidFill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</a:rPr>
              <a:t>$2</a:t>
            </a:r>
            <a:r>
              <a:rPr lang="en-US" altLang="zh-TW" sz="2200" b="1" dirty="0">
                <a:solidFill>
                  <a:srgbClr val="9900CC"/>
                </a:solidFill>
              </a:rPr>
              <a:t>"</a:t>
            </a:r>
            <a:endParaRPr lang="en-US" altLang="zh-CN" sz="2200" b="1" dirty="0">
              <a:solidFill>
                <a:srgbClr val="9900CC"/>
              </a:solidFill>
            </a:endParaRPr>
          </a:p>
          <a:p>
            <a:pPr lvl="3">
              <a:spcBef>
                <a:spcPts val="3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9900CC"/>
                </a:solidFill>
              </a:rPr>
              <a:t>echo </a:t>
            </a:r>
            <a:r>
              <a:rPr lang="en-US" altLang="zh-CN" sz="2200" b="1" dirty="0">
                <a:solidFill>
                  <a:srgbClr val="008000"/>
                </a:solidFill>
              </a:rPr>
              <a:t>$*</a:t>
            </a:r>
          </a:p>
          <a:p>
            <a:pPr lvl="3">
              <a:spcBef>
                <a:spcPts val="3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9900CC"/>
                </a:solidFill>
              </a:rPr>
              <a:t>exit 0</a:t>
            </a:r>
          </a:p>
        </p:txBody>
      </p:sp>
      <p:sp>
        <p:nvSpPr>
          <p:cNvPr id="1181701" name="Text Box 5"/>
          <p:cNvSpPr txBox="1">
            <a:spLocks noChangeArrowheads="1"/>
          </p:cNvSpPr>
          <p:nvPr/>
        </p:nvSpPr>
        <p:spPr bwMode="auto">
          <a:xfrm>
            <a:off x="714348" y="5000636"/>
            <a:ext cx="8207375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$ </a:t>
            </a:r>
            <a:r>
              <a:rPr lang="en-US" altLang="zh-TW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./</a:t>
            </a:r>
            <a:r>
              <a:rPr lang="en-US" altLang="zh-TW" sz="2000" b="1" u="sng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myscript</a:t>
            </a:r>
            <a:r>
              <a:rPr lang="en-US" altLang="zh-TW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u="sng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foo</a:t>
            </a:r>
            <a:r>
              <a:rPr lang="en-US" altLang="zh-TW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 bar </a:t>
            </a:r>
            <a:r>
              <a:rPr lang="en-US" altLang="zh-TW" sz="2000" b="1" u="sng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baz</a:t>
            </a:r>
            <a:endParaRPr lang="en-US" altLang="zh-TW" sz="2000" b="1" u="sng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Hello</a:t>
            </a:r>
          </a:p>
          <a:p>
            <a:pPr>
              <a:defRPr/>
            </a:pPr>
            <a:r>
              <a:rPr lang="en-US" altLang="zh-TW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The program </a:t>
            </a:r>
            <a:r>
              <a:rPr lang="en-US" altLang="zh-TW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./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myscript</a:t>
            </a:r>
            <a:r>
              <a:rPr lang="en-US" altLang="zh-TW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is now </a:t>
            </a:r>
            <a:r>
              <a:rPr lang="en-US" altLang="zh-TW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runnning</a:t>
            </a:r>
            <a:endParaRPr lang="en-US" altLang="zh-TW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The 1st &amp; the 2nd parameters were </a:t>
            </a:r>
            <a:r>
              <a:rPr lang="en-US" altLang="zh-TW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foo</a:t>
            </a:r>
            <a:r>
              <a:rPr lang="en-US" altLang="zh-TW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 &amp; </a:t>
            </a:r>
            <a:r>
              <a:rPr lang="en-US" altLang="zh-TW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bar</a:t>
            </a:r>
          </a:p>
          <a:p>
            <a:pPr>
              <a:defRPr/>
            </a:pPr>
            <a:r>
              <a:rPr lang="en-US" altLang="zh-TW" sz="20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foo</a:t>
            </a:r>
            <a:r>
              <a:rPr lang="en-US" altLang="zh-TW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 bar </a:t>
            </a:r>
            <a:r>
              <a:rPr lang="en-US" altLang="zh-TW" sz="20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新細明體" pitchFamily="18" charset="-120"/>
              </a:rPr>
              <a:t>baz</a:t>
            </a:r>
            <a:endParaRPr lang="en-US" altLang="zh-TW" sz="20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8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参数变量和内部变量举例</a:t>
            </a:r>
            <a:r>
              <a:rPr lang="en-US" altLang="zh-CN" dirty="0"/>
              <a:t>2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1214422"/>
            <a:ext cx="8353425" cy="54498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假设脚本名为</a:t>
            </a:r>
            <a:r>
              <a:rPr lang="en-US" altLang="zh-TW" dirty="0">
                <a:ea typeface="+mn-ea"/>
              </a:rPr>
              <a:t>var3.sh</a:t>
            </a:r>
            <a:endParaRPr lang="en-US" altLang="zh-CN" dirty="0"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/>
              <a:t>执行</a:t>
            </a:r>
            <a:r>
              <a:rPr lang="en-US" dirty="0" err="1"/>
              <a:t>sh</a:t>
            </a:r>
            <a:r>
              <a:rPr lang="en-US" dirty="0"/>
              <a:t> ./var3.sh hello world earth</a:t>
            </a:r>
            <a:r>
              <a:rPr lang="zh-CN" altLang="en-US" dirty="0"/>
              <a:t>，输入如何？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187450" y="2217738"/>
            <a:ext cx="6948488" cy="24622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>
                <a:solidFill>
                  <a:srgbClr val="9900CC"/>
                </a:solidFill>
              </a:rPr>
              <a:t>#!/bin/sh 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>
                <a:solidFill>
                  <a:srgbClr val="9900CC"/>
                </a:solidFill>
              </a:rPr>
              <a:t>echo "I was called with</a:t>
            </a:r>
            <a:r>
              <a:rPr lang="en-US" altLang="zh-CN" sz="2200" b="1"/>
              <a:t> $# </a:t>
            </a:r>
            <a:r>
              <a:rPr lang="en-US" altLang="zh-CN" sz="2200" b="1">
                <a:solidFill>
                  <a:srgbClr val="9900CC"/>
                </a:solidFill>
              </a:rPr>
              <a:t>parameters" 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>
                <a:solidFill>
                  <a:srgbClr val="9900CC"/>
                </a:solidFill>
              </a:rPr>
              <a:t>echo "My name is </a:t>
            </a:r>
            <a:r>
              <a:rPr lang="en-US" altLang="zh-CN" sz="2200" b="1">
                <a:solidFill>
                  <a:srgbClr val="C00000"/>
                </a:solidFill>
              </a:rPr>
              <a:t>$0</a:t>
            </a:r>
            <a:r>
              <a:rPr lang="en-US" altLang="zh-CN" sz="2200" b="1">
                <a:solidFill>
                  <a:srgbClr val="9900CC"/>
                </a:solidFill>
              </a:rPr>
              <a:t>" 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>
                <a:solidFill>
                  <a:srgbClr val="9900CC"/>
                </a:solidFill>
              </a:rPr>
              <a:t>echo "My first parameter is </a:t>
            </a:r>
            <a:r>
              <a:rPr lang="en-US" altLang="zh-CN" sz="2200" b="1">
                <a:solidFill>
                  <a:srgbClr val="0000FF"/>
                </a:solidFill>
              </a:rPr>
              <a:t>$1</a:t>
            </a:r>
            <a:r>
              <a:rPr lang="en-US" altLang="zh-CN" sz="2200" b="1">
                <a:solidFill>
                  <a:srgbClr val="9900CC"/>
                </a:solidFill>
              </a:rPr>
              <a:t>"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>
                <a:solidFill>
                  <a:srgbClr val="9900CC"/>
                </a:solidFill>
              </a:rPr>
              <a:t>echo "My second parameter is </a:t>
            </a:r>
            <a:r>
              <a:rPr lang="en-US" altLang="zh-CN" sz="2200" b="1">
                <a:solidFill>
                  <a:srgbClr val="0000FF"/>
                </a:solidFill>
              </a:rPr>
              <a:t>$2</a:t>
            </a:r>
            <a:r>
              <a:rPr lang="en-US" altLang="zh-CN" sz="2200" b="1">
                <a:solidFill>
                  <a:srgbClr val="9900CC"/>
                </a:solidFill>
              </a:rPr>
              <a:t>"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200" b="1">
                <a:solidFill>
                  <a:srgbClr val="9900CC"/>
                </a:solidFill>
              </a:rPr>
              <a:t>echo "All parameters are </a:t>
            </a:r>
            <a:r>
              <a:rPr lang="en-US" altLang="zh-CN" sz="2200" b="1">
                <a:solidFill>
                  <a:srgbClr val="008000"/>
                </a:solidFill>
              </a:rPr>
              <a:t>$@</a:t>
            </a:r>
            <a:r>
              <a:rPr lang="en-US" altLang="zh-CN" sz="2200" b="1">
                <a:solidFill>
                  <a:srgbClr val="9900CC"/>
                </a:solidFill>
              </a:rPr>
              <a:t>"</a:t>
            </a:r>
          </a:p>
        </p:txBody>
      </p:sp>
      <p:sp>
        <p:nvSpPr>
          <p:cNvPr id="1182725" name="Text Box 5"/>
          <p:cNvSpPr txBox="1">
            <a:spLocks noChangeArrowheads="1"/>
          </p:cNvSpPr>
          <p:nvPr/>
        </p:nvSpPr>
        <p:spPr bwMode="auto">
          <a:xfrm>
            <a:off x="1071538" y="4643446"/>
            <a:ext cx="6985000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388" lvl="1"/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CN" sz="20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sh ./var3.sh hello world earth</a:t>
            </a:r>
            <a:endParaRPr lang="en-US" altLang="zh-TW" sz="20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PMingLiU" pitchFamily="18" charset="-120"/>
            </a:endParaRPr>
          </a:p>
          <a:p>
            <a:pPr marL="179388" lvl="1"/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I was called with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3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 parameters </a:t>
            </a:r>
          </a:p>
          <a:p>
            <a:pPr marL="179388" lvl="1"/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My name is </a:t>
            </a:r>
            <a:r>
              <a:rPr lang="en-US" altLang="zh-CN" sz="20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./var3.sh </a:t>
            </a:r>
          </a:p>
          <a:p>
            <a:pPr marL="179388" lvl="1"/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My first parameter is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hello </a:t>
            </a:r>
          </a:p>
          <a:p>
            <a:pPr marL="179388" lvl="1"/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My second parameter is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world </a:t>
            </a:r>
          </a:p>
          <a:p>
            <a:pPr marL="179388" lvl="1"/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All parameters are 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PMingLiU" pitchFamily="18" charset="-120"/>
              </a:rPr>
              <a:t>hello world earth</a:t>
            </a:r>
            <a:endParaRPr lang="en-US" altLang="zh-TW" sz="20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PMingLiU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74638"/>
            <a:ext cx="7686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参数变量和内部变量举例</a:t>
            </a:r>
            <a:r>
              <a:rPr lang="en-US" altLang="zh-CN" dirty="0"/>
              <a:t>3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8353425" cy="5449887"/>
          </a:xfrm>
        </p:spPr>
        <p:txBody>
          <a:bodyPr/>
          <a:lstStyle/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ea typeface="+mn-ea"/>
              </a:rPr>
              <a:t>代码说明</a:t>
            </a:r>
          </a:p>
          <a:p>
            <a:pPr lvl="1" eaLnBrk="1" hangingPunct="1"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行使用</a:t>
            </a:r>
            <a:r>
              <a:rPr lang="en-US" sz="2000" dirty="0">
                <a:solidFill>
                  <a:srgbClr val="FF0000"/>
                </a:solidFill>
              </a:rPr>
              <a:t>${</a:t>
            </a:r>
            <a:r>
              <a:rPr lang="en-US" sz="2000" dirty="0">
                <a:solidFill>
                  <a:srgbClr val="0000FF"/>
                </a:solidFill>
              </a:rPr>
              <a:t>USER_NAME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_file</a:t>
            </a:r>
            <a:r>
              <a:rPr lang="zh-CN" altLang="en-US" sz="2000" dirty="0"/>
              <a:t>来确保</a:t>
            </a:r>
            <a:r>
              <a:rPr lang="en-US" sz="2000" dirty="0"/>
              <a:t>shell</a:t>
            </a:r>
            <a:r>
              <a:rPr lang="zh-CN" altLang="en-US" sz="2000" dirty="0"/>
              <a:t>将使用变量 </a:t>
            </a:r>
            <a:r>
              <a:rPr lang="en-US" altLang="zh-TW" sz="2000" dirty="0">
                <a:solidFill>
                  <a:srgbClr val="0000FF"/>
                </a:solidFill>
              </a:rPr>
              <a:t>$</a:t>
            </a:r>
            <a:r>
              <a:rPr lang="en-US" sz="2000" dirty="0">
                <a:solidFill>
                  <a:srgbClr val="0000FF"/>
                </a:solidFill>
              </a:rPr>
              <a:t>USER_NAME</a:t>
            </a:r>
            <a:r>
              <a:rPr lang="zh-CN" altLang="en-US" sz="2000" dirty="0"/>
              <a:t>，而不是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$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USER_NAME</a:t>
            </a:r>
            <a:r>
              <a:rPr lang="en-US" sz="2000" dirty="0" err="1" smtClean="0">
                <a:solidFill>
                  <a:srgbClr val="0000FF"/>
                </a:solidFill>
              </a:rPr>
              <a:t>_file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6</a:t>
            </a:r>
            <a:r>
              <a:rPr lang="zh-CN" altLang="en-US" sz="2000" dirty="0"/>
              <a:t>行使用</a:t>
            </a:r>
            <a:r>
              <a:rPr lang="en-US" sz="2000" dirty="0">
                <a:solidFill>
                  <a:srgbClr val="FF0000"/>
                </a:solidFill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${USER_NAME}_file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/>
              <a:t>避免任何输入给</a:t>
            </a:r>
            <a:r>
              <a:rPr lang="en-US" altLang="zh-TW" sz="2000" dirty="0">
                <a:solidFill>
                  <a:srgbClr val="0000FF"/>
                </a:solidFill>
              </a:rPr>
              <a:t>$</a:t>
            </a:r>
            <a:r>
              <a:rPr lang="en-US" sz="2000" dirty="0">
                <a:solidFill>
                  <a:srgbClr val="0000FF"/>
                </a:solidFill>
              </a:rPr>
              <a:t>USER_NAME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空格</a:t>
            </a:r>
            <a:endParaRPr lang="en-US" sz="2000" dirty="0"/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47813" y="1543050"/>
            <a:ext cx="6481762" cy="22463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1  </a:t>
            </a:r>
            <a:r>
              <a:rPr lang="en-US" altLang="zh-CN" sz="2000" b="1">
                <a:solidFill>
                  <a:srgbClr val="9900CC"/>
                </a:solidFill>
              </a:rPr>
              <a:t>#!/bin/sh 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2  </a:t>
            </a:r>
            <a:r>
              <a:rPr lang="en-US" altLang="zh-CN" sz="2000" b="1">
                <a:solidFill>
                  <a:srgbClr val="9900CC"/>
                </a:solidFill>
              </a:rPr>
              <a:t>echo "What is your name?" 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3  </a:t>
            </a:r>
            <a:r>
              <a:rPr lang="en-US" altLang="zh-CN" sz="2000" b="1">
                <a:solidFill>
                  <a:srgbClr val="9900CC"/>
                </a:solidFill>
              </a:rPr>
              <a:t>read USER_NAME 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4  </a:t>
            </a:r>
            <a:r>
              <a:rPr lang="en-US" altLang="zh-CN" sz="2000" b="1">
                <a:solidFill>
                  <a:srgbClr val="9900CC"/>
                </a:solidFill>
              </a:rPr>
              <a:t>echo "Hello $USER_NAME" 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5  </a:t>
            </a:r>
            <a:r>
              <a:rPr lang="en-US" altLang="zh-CN" sz="2000" b="1">
                <a:solidFill>
                  <a:srgbClr val="9900CC"/>
                </a:solidFill>
              </a:rPr>
              <a:t>echo "</a:t>
            </a:r>
            <a:r>
              <a:rPr lang="en-US" altLang="zh-TW" sz="2000" b="1">
                <a:solidFill>
                  <a:srgbClr val="9900CC"/>
                </a:solidFill>
              </a:rPr>
              <a:t>File </a:t>
            </a:r>
            <a:r>
              <a:rPr lang="en-US" altLang="zh-CN" sz="2000" b="1"/>
              <a:t>${USER_NAME}_file</a:t>
            </a:r>
            <a:r>
              <a:rPr lang="en-US" altLang="zh-TW" sz="2000" b="1"/>
              <a:t> </a:t>
            </a:r>
            <a:r>
              <a:rPr lang="en-US" altLang="zh-TW" sz="2000" b="1">
                <a:solidFill>
                  <a:srgbClr val="9900CC"/>
                </a:solidFill>
              </a:rPr>
              <a:t>will be created</a:t>
            </a:r>
            <a:r>
              <a:rPr lang="en-US" altLang="zh-CN" sz="2000" b="1">
                <a:solidFill>
                  <a:srgbClr val="9900CC"/>
                </a:solidFill>
              </a:rPr>
              <a:t>" 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6  </a:t>
            </a:r>
            <a:r>
              <a:rPr lang="en-US" altLang="zh-CN" sz="2000" b="1">
                <a:solidFill>
                  <a:srgbClr val="9900CC"/>
                </a:solidFill>
              </a:rPr>
              <a:t>touch "${USER_NAME}_file"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-36513" y="6496050"/>
            <a:ext cx="587376" cy="336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563AA1-89DC-4995-8344-F2CFBB358D9E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74638"/>
            <a:ext cx="7686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变量引用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428736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当包含一个或多个空格时使用</a:t>
            </a:r>
            <a:r>
              <a:rPr lang="en-US" altLang="zh-TW" dirty="0">
                <a:solidFill>
                  <a:srgbClr val="FF0000"/>
                </a:solidFill>
                <a:ea typeface="+mn-ea"/>
              </a:rPr>
              <a:t>"</a:t>
            </a:r>
            <a:r>
              <a:rPr lang="en-US" dirty="0">
                <a:solidFill>
                  <a:srgbClr val="FF0000"/>
                </a:solidFill>
                <a:ea typeface="+mn-ea"/>
              </a:rPr>
              <a:t>…</a:t>
            </a:r>
            <a:r>
              <a:rPr lang="en-US" altLang="zh-TW" dirty="0">
                <a:solidFill>
                  <a:srgbClr val="FF0000"/>
                </a:solidFill>
                <a:ea typeface="+mn-ea"/>
              </a:rPr>
              <a:t>"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当</a:t>
            </a:r>
            <a:r>
              <a:rPr lang="en-US" altLang="en-US" dirty="0">
                <a:ea typeface="+mn-ea"/>
              </a:rPr>
              <a:t>$variable</a:t>
            </a:r>
            <a:r>
              <a:rPr lang="zh-CN" altLang="en-US" dirty="0">
                <a:ea typeface="+mn-ea"/>
              </a:rPr>
              <a:t>被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双引用</a:t>
            </a:r>
            <a:r>
              <a:rPr lang="zh-CN" altLang="en-US" dirty="0">
                <a:ea typeface="+mn-ea"/>
              </a:rPr>
              <a:t>包含时，将被其值取代</a:t>
            </a:r>
            <a:endParaRPr lang="en-US" altLang="zh-TW" dirty="0">
              <a:ea typeface="+mn-ea"/>
            </a:endParaRP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当</a:t>
            </a:r>
            <a:r>
              <a:rPr lang="en-US" altLang="en-US" dirty="0">
                <a:ea typeface="+mn-ea"/>
              </a:rPr>
              <a:t>$variable</a:t>
            </a:r>
            <a:r>
              <a:rPr lang="zh-CN" altLang="en-US" dirty="0">
                <a:ea typeface="+mn-ea"/>
              </a:rPr>
              <a:t>被</a:t>
            </a:r>
            <a:r>
              <a:rPr lang="zh-CN" altLang="en-US" dirty="0">
                <a:solidFill>
                  <a:srgbClr val="FF0000"/>
                </a:solidFill>
                <a:ea typeface="+mn-ea"/>
              </a:rPr>
              <a:t>单引号</a:t>
            </a:r>
            <a:r>
              <a:rPr lang="zh-CN" altLang="en-US" dirty="0">
                <a:ea typeface="+mn-ea"/>
              </a:rPr>
              <a:t>（</a:t>
            </a:r>
            <a:r>
              <a:rPr lang="en-US" altLang="zh-TW" dirty="0">
                <a:ea typeface="+mn-ea"/>
              </a:rPr>
              <a:t>‘</a:t>
            </a:r>
            <a:r>
              <a:rPr lang="en-US" altLang="en-US" dirty="0">
                <a:ea typeface="+mn-ea"/>
              </a:rPr>
              <a:t>….</a:t>
            </a:r>
            <a:r>
              <a:rPr lang="en-US" altLang="zh-TW" dirty="0">
                <a:ea typeface="+mn-ea"/>
              </a:rPr>
              <a:t>’</a:t>
            </a:r>
            <a:r>
              <a:rPr lang="zh-CN" altLang="en-US" dirty="0">
                <a:ea typeface="+mn-ea"/>
              </a:rPr>
              <a:t>）引用时，不会被替换</a:t>
            </a: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在</a:t>
            </a:r>
            <a:r>
              <a:rPr lang="en-US" altLang="en-US" dirty="0">
                <a:ea typeface="+mn-ea"/>
              </a:rPr>
              <a:t>$variable</a:t>
            </a:r>
            <a:r>
              <a:rPr lang="zh-CN" altLang="en-US" dirty="0">
                <a:ea typeface="+mn-ea"/>
              </a:rPr>
              <a:t>前带有</a:t>
            </a:r>
            <a:r>
              <a:rPr lang="en-US" altLang="zh-TW" dirty="0">
                <a:solidFill>
                  <a:srgbClr val="FF0000"/>
                </a:solidFill>
                <a:ea typeface="+mn-ea"/>
              </a:rPr>
              <a:t>\</a:t>
            </a:r>
            <a:r>
              <a:rPr lang="zh-CN" altLang="en-US" dirty="0">
                <a:ea typeface="+mn-ea"/>
              </a:rPr>
              <a:t>时，将取消上述特殊含义</a:t>
            </a:r>
            <a:endParaRPr lang="en-US" dirty="0">
              <a:ea typeface="+mn-ea"/>
            </a:endParaRP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一般而言，字符串用双引号引用，以便避免被空格分隔，但允许使用</a:t>
            </a:r>
            <a:r>
              <a:rPr lang="en-US" dirty="0">
                <a:solidFill>
                  <a:srgbClr val="FF0000"/>
                </a:solidFill>
                <a:ea typeface="+mn-ea"/>
              </a:rPr>
              <a:t>$</a:t>
            </a:r>
            <a:r>
              <a:rPr lang="zh-CN" altLang="en-US" dirty="0">
                <a:ea typeface="+mn-ea"/>
              </a:rPr>
              <a:t>来替换</a:t>
            </a:r>
          </a:p>
          <a:p>
            <a:pPr eaLnBrk="1" hangingPunct="1">
              <a:defRPr/>
            </a:pPr>
            <a:endParaRPr lang="en-US" altLang="zh-CN" dirty="0"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274638"/>
            <a:ext cx="775813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变量与字符串引用</a:t>
            </a:r>
          </a:p>
        </p:txBody>
      </p:sp>
      <p:graphicFrame>
        <p:nvGraphicFramePr>
          <p:cNvPr id="1185796" name="Group 4"/>
          <p:cNvGraphicFramePr>
            <a:graphicFrameLocks noGrp="1"/>
          </p:cNvGraphicFramePr>
          <p:nvPr>
            <p:ph sz="half" idx="2"/>
          </p:nvPr>
        </p:nvGraphicFramePr>
        <p:xfrm>
          <a:off x="1142976" y="1214422"/>
          <a:ext cx="7358114" cy="3108960"/>
        </p:xfrm>
        <a:graphic>
          <a:graphicData uri="http://schemas.openxmlformats.org/drawingml/2006/table">
            <a:tbl>
              <a:tblPr/>
              <a:tblGrid>
                <a:gridCol w="2287745"/>
                <a:gridCol w="5070369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18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=value</a:t>
                      </a:r>
                    </a:p>
                    <a:p>
                      <a:pPr marL="18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set 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=value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将值赋给变量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18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/>
                      </a:r>
                      <a:b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</a:b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${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获取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shell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变量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18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`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cmd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`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取代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stdout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，用命令执行结果赋值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18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‘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string’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引用字符串，但不替换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18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“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string”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用运行结果替换取代字符串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5819" name="Rectangle 27"/>
          <p:cNvSpPr>
            <a:spLocks noChangeArrowheads="1"/>
          </p:cNvSpPr>
          <p:nvPr/>
        </p:nvSpPr>
        <p:spPr bwMode="auto">
          <a:xfrm>
            <a:off x="747714" y="4357694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% </a:t>
            </a:r>
            <a:r>
              <a:rPr lang="en-US" altLang="zh-TW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varname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=`/</a:t>
            </a:r>
            <a:r>
              <a:rPr lang="en-US" altLang="zh-TW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bin/date`</a:t>
            </a:r>
            <a:endParaRPr lang="en-US" altLang="zh-TW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% echo $</a:t>
            </a:r>
            <a:r>
              <a:rPr lang="en-US" altLang="zh-TW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varname</a:t>
            </a:r>
            <a:endParaRPr lang="en-US" altLang="zh-TW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% echo 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PMingLiU" pitchFamily="18" charset="-120"/>
              </a:rPr>
              <a:t>‘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Now is $</a:t>
            </a:r>
            <a:r>
              <a:rPr lang="en-US" altLang="zh-TW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varname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PMingLiU" pitchFamily="18" charset="-120"/>
              </a:rPr>
              <a:t>’</a:t>
            </a:r>
            <a:endParaRPr lang="en-US" altLang="zh-TW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% echo 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PMingLiU" pitchFamily="18" charset="-120"/>
              </a:rPr>
              <a:t>“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Now is $</a:t>
            </a:r>
            <a:r>
              <a:rPr lang="en-US" altLang="zh-TW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varname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PMingLiU" pitchFamily="18" charset="-120"/>
              </a:rPr>
              <a:t>”</a:t>
            </a:r>
            <a:endParaRPr lang="en-US" altLang="zh-TW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185820" name="Rectangle 28"/>
          <p:cNvSpPr>
            <a:spLocks noChangeArrowheads="1"/>
          </p:cNvSpPr>
          <p:nvPr/>
        </p:nvSpPr>
        <p:spPr bwMode="auto">
          <a:xfrm>
            <a:off x="4786314" y="4357694"/>
            <a:ext cx="4191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% set varname2=`/bin/date`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% echo $varname2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% echo 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PMingLiU" pitchFamily="18" charset="-120"/>
              </a:rPr>
              <a:t>‘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Now is $varname2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PMingLiU" pitchFamily="18" charset="-120"/>
              </a:rPr>
              <a:t>’</a:t>
            </a:r>
            <a:endParaRPr lang="en-US" altLang="zh-TW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% echo 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PMingLiU" pitchFamily="18" charset="-120"/>
              </a:rPr>
              <a:t>“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Now is $varname2</a:t>
            </a:r>
            <a:r>
              <a:rPr lang="en-US" altLang="zh-TW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ea typeface="PMingLiU" pitchFamily="18" charset="-120"/>
              </a:rPr>
              <a:t>”</a:t>
            </a:r>
            <a:endParaRPr lang="en-US" altLang="zh-TW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3929058" y="1142984"/>
            <a:ext cx="5000660" cy="1384995"/>
          </a:xfrm>
          <a:prstGeom prst="rect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ea typeface="PMingLiU" pitchFamily="18" charset="-120"/>
              </a:rPr>
              <a:t>运行结果：</a:t>
            </a:r>
            <a:endParaRPr lang="fr-FR" altLang="zh-TW" b="1" dirty="0" smtClean="0">
              <a:solidFill>
                <a:srgbClr val="FF0000"/>
              </a:solidFill>
              <a:latin typeface="Arial" pitchFamily="34" charset="0"/>
              <a:ea typeface="PMingLiU" pitchFamily="18" charset="-120"/>
            </a:endParaRPr>
          </a:p>
          <a:p>
            <a:pPr eaLnBrk="0" hangingPunct="0"/>
            <a:r>
              <a:rPr lang="fr-FR" altLang="zh-TW" sz="2000" b="1" dirty="0" smtClean="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Tue </a:t>
            </a:r>
            <a:r>
              <a:rPr lang="fr-FR" altLang="zh-TW" sz="2000" b="1" dirty="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Nov 13 14:54:57 CST </a:t>
            </a:r>
            <a:r>
              <a:rPr lang="fr-FR" altLang="zh-TW" sz="2000" b="1" dirty="0" smtClean="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2007</a:t>
            </a:r>
            <a:endParaRPr lang="en-US" altLang="zh-TW" sz="2000" b="1" dirty="0">
              <a:solidFill>
                <a:schemeClr val="tx1"/>
              </a:solidFill>
              <a:latin typeface="Arial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2000" b="1" dirty="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Now is $</a:t>
            </a:r>
            <a:r>
              <a:rPr lang="en-US" altLang="zh-TW" sz="2000" b="1" dirty="0" err="1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varname</a:t>
            </a:r>
            <a:endParaRPr lang="en-US" altLang="zh-TW" sz="2000" b="1" dirty="0">
              <a:solidFill>
                <a:schemeClr val="tx1"/>
              </a:solidFill>
              <a:latin typeface="Arial" pitchFamily="34" charset="0"/>
              <a:ea typeface="PMingLiU" pitchFamily="18" charset="-120"/>
            </a:endParaRPr>
          </a:p>
          <a:p>
            <a:pPr eaLnBrk="0" hangingPunct="0"/>
            <a:r>
              <a:rPr lang="en-US" altLang="zh-TW" sz="2000" b="1" dirty="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Now is </a:t>
            </a:r>
            <a:r>
              <a:rPr lang="fr-FR" altLang="zh-TW" sz="2000" b="1" dirty="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Tue Nov 13 14:54:57 CST 2007</a:t>
            </a:r>
            <a:endParaRPr lang="en-US" altLang="zh-TW" sz="2000" b="1" dirty="0">
              <a:solidFill>
                <a:schemeClr val="tx1"/>
              </a:solidFill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74638"/>
            <a:ext cx="7686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环境变量</a:t>
            </a:r>
          </a:p>
        </p:txBody>
      </p:sp>
      <p:graphicFrame>
        <p:nvGraphicFramePr>
          <p:cNvPr id="1179652" name="Group 4"/>
          <p:cNvGraphicFramePr>
            <a:graphicFrameLocks noGrp="1"/>
          </p:cNvGraphicFramePr>
          <p:nvPr>
            <p:ph sz="half" idx="2"/>
          </p:nvPr>
        </p:nvGraphicFramePr>
        <p:xfrm>
          <a:off x="785786" y="1571612"/>
          <a:ext cx="7921625" cy="3313114"/>
        </p:xfrm>
        <a:graphic>
          <a:graphicData uri="http://schemas.openxmlformats.org/drawingml/2006/table">
            <a:tbl>
              <a:tblPr/>
              <a:tblGrid>
                <a:gridCol w="1835150"/>
                <a:gridCol w="6086475"/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环境变量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说明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$HOME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当前用户的登录目录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$PATH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以冒号分隔、用来搜索命令的目录清单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$PS1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命令行提示符，通常是”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$”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字符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$PS2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辅助提示符，用来提示后续输入，通常是”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&gt;”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字符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$IFS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输入区分隔符。当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shell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读取输入数据时会把一组字符看成是单词之间的分隔符，通常是空格、制表符、换行符等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74638"/>
            <a:ext cx="7686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变量引用举例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57224" y="1714488"/>
            <a:ext cx="4000528" cy="41767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60000" lvl="2"/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#!/bin/</a:t>
            </a:r>
            <a:r>
              <a:rPr lang="en-US" altLang="zh-CN" sz="2400" b="1" dirty="0" err="1">
                <a:solidFill>
                  <a:srgbClr val="9900CC"/>
                </a:solidFill>
                <a:ea typeface="PMingLiU" pitchFamily="18" charset="-120"/>
              </a:rPr>
              <a:t>sh</a:t>
            </a:r>
            <a:endParaRPr lang="en-US" altLang="zh-CN" sz="2400" b="1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/>
            <a:r>
              <a:rPr lang="en-US" altLang="zh-CN" sz="2400" b="1" dirty="0" err="1">
                <a:solidFill>
                  <a:srgbClr val="9900CC"/>
                </a:solidFill>
                <a:ea typeface="PMingLiU" pitchFamily="18" charset="-120"/>
              </a:rPr>
              <a:t>myvar</a:t>
            </a:r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=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"</a:t>
            </a:r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Hi there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"</a:t>
            </a:r>
            <a:endParaRPr lang="en-US" altLang="zh-CN" sz="2400" b="1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/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echo $</a:t>
            </a:r>
            <a:r>
              <a:rPr lang="en-US" altLang="zh-CN" sz="2400" b="1" dirty="0" err="1">
                <a:solidFill>
                  <a:srgbClr val="9900CC"/>
                </a:solidFill>
                <a:ea typeface="PMingLiU" pitchFamily="18" charset="-120"/>
              </a:rPr>
              <a:t>myvar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				</a:t>
            </a:r>
            <a:endParaRPr lang="en-US" altLang="zh-CN" sz="2400" b="1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/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echo 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"</a:t>
            </a:r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$</a:t>
            </a:r>
            <a:r>
              <a:rPr lang="en-US" altLang="zh-CN" sz="2400" b="1" dirty="0" err="1">
                <a:solidFill>
                  <a:srgbClr val="9900CC"/>
                </a:solidFill>
                <a:ea typeface="PMingLiU" pitchFamily="18" charset="-120"/>
              </a:rPr>
              <a:t>myvar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"			</a:t>
            </a:r>
            <a:endParaRPr lang="en-US" altLang="zh-CN" sz="2400" b="1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/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echo 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'</a:t>
            </a:r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$</a:t>
            </a:r>
            <a:r>
              <a:rPr lang="en-US" altLang="zh-CN" sz="2400" b="1" dirty="0" err="1">
                <a:solidFill>
                  <a:srgbClr val="9900CC"/>
                </a:solidFill>
                <a:ea typeface="PMingLiU" pitchFamily="18" charset="-120"/>
              </a:rPr>
              <a:t>myvar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'			</a:t>
            </a:r>
            <a:endParaRPr lang="en-US" altLang="zh-CN" sz="2400" b="1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/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echo \$</a:t>
            </a:r>
            <a:r>
              <a:rPr lang="en-US" altLang="zh-CN" sz="2400" b="1" dirty="0" err="1">
                <a:solidFill>
                  <a:srgbClr val="9900CC"/>
                </a:solidFill>
                <a:ea typeface="PMingLiU" pitchFamily="18" charset="-120"/>
              </a:rPr>
              <a:t>myvar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			</a:t>
            </a:r>
            <a:endParaRPr lang="en-US" altLang="zh-CN" sz="2400" b="1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/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echo Enter some text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		</a:t>
            </a:r>
            <a:endParaRPr lang="en-US" altLang="zh-CN" sz="2400" b="1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/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read </a:t>
            </a:r>
            <a:r>
              <a:rPr lang="en-US" altLang="zh-CN" sz="2400" b="1" dirty="0" err="1">
                <a:solidFill>
                  <a:srgbClr val="9900CC"/>
                </a:solidFill>
                <a:ea typeface="PMingLiU" pitchFamily="18" charset="-120"/>
              </a:rPr>
              <a:t>myvar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				</a:t>
            </a:r>
            <a:endParaRPr lang="en-US" altLang="zh-CN" sz="2400" b="1" dirty="0">
              <a:solidFill>
                <a:srgbClr val="9900CC"/>
              </a:solidFill>
              <a:ea typeface="PMingLiU" pitchFamily="18" charset="-120"/>
              <a:sym typeface="Symbol" pitchFamily="18" charset="2"/>
            </a:endParaRPr>
          </a:p>
          <a:p>
            <a:pPr marL="360000" lvl="2"/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echo 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'</a:t>
            </a:r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$</a:t>
            </a:r>
            <a:r>
              <a:rPr lang="en-US" altLang="zh-CN" sz="2400" b="1" dirty="0" err="1">
                <a:solidFill>
                  <a:srgbClr val="9900CC"/>
                </a:solidFill>
                <a:ea typeface="PMingLiU" pitchFamily="18" charset="-120"/>
              </a:rPr>
              <a:t>myvar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'</a:t>
            </a:r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 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is</a:t>
            </a:r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 $</a:t>
            </a:r>
            <a:r>
              <a:rPr lang="en-US" altLang="zh-CN" sz="2400" b="1" dirty="0" err="1">
                <a:solidFill>
                  <a:srgbClr val="9900CC"/>
                </a:solidFill>
                <a:ea typeface="PMingLiU" pitchFamily="18" charset="-120"/>
              </a:rPr>
              <a:t>myvar</a:t>
            </a:r>
            <a:r>
              <a:rPr lang="en-US" altLang="zh-TW" sz="2400" b="1" dirty="0">
                <a:solidFill>
                  <a:srgbClr val="9900CC"/>
                </a:solidFill>
                <a:ea typeface="PMingLiU" pitchFamily="18" charset="-120"/>
              </a:rPr>
              <a:t>		</a:t>
            </a:r>
            <a:endParaRPr lang="en-US" altLang="zh-CN" sz="2400" b="1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/>
            <a:r>
              <a:rPr lang="en-US" altLang="zh-CN" sz="2400" b="1" dirty="0">
                <a:solidFill>
                  <a:srgbClr val="9900CC"/>
                </a:solidFill>
                <a:ea typeface="PMingLiU" pitchFamily="18" charset="-120"/>
              </a:rPr>
              <a:t>exit 0</a:t>
            </a:r>
            <a:endParaRPr lang="en-US" altLang="zh-CN" sz="2400" dirty="0">
              <a:solidFill>
                <a:srgbClr val="9900CC"/>
              </a:solidFill>
              <a:ea typeface="PMingLiU" pitchFamily="18" charset="-12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41874" y="1715620"/>
            <a:ext cx="4000528" cy="41767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60000" lvl="2"/>
            <a:endParaRPr lang="en-US" altLang="zh-TW" dirty="0" smtClean="0">
              <a:solidFill>
                <a:schemeClr val="tx1"/>
              </a:solidFill>
            </a:endParaRPr>
          </a:p>
          <a:p>
            <a:pPr marL="360000" lvl="2"/>
            <a:r>
              <a:rPr lang="en-US" altLang="zh-TW" dirty="0" smtClean="0">
                <a:solidFill>
                  <a:schemeClr val="tx1"/>
                </a:solidFill>
              </a:rPr>
              <a:t>Hi </a:t>
            </a:r>
            <a:r>
              <a:rPr lang="en-US" altLang="zh-TW" dirty="0" smtClean="0">
                <a:solidFill>
                  <a:schemeClr val="tx1"/>
                </a:solidFill>
              </a:rPr>
              <a:t>there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60000" lvl="2"/>
            <a:r>
              <a:rPr lang="en-US" altLang="zh-TW" dirty="0" smtClean="0">
                <a:solidFill>
                  <a:schemeClr val="tx1"/>
                </a:solidFill>
              </a:rPr>
              <a:t>Hi there</a:t>
            </a:r>
          </a:p>
          <a:p>
            <a:pPr marL="360000" lvl="2"/>
            <a:r>
              <a:rPr lang="en-US" altLang="zh-TW" dirty="0" smtClean="0">
                <a:solidFill>
                  <a:schemeClr val="tx1"/>
                </a:solidFill>
              </a:rPr>
              <a:t>$</a:t>
            </a:r>
            <a:r>
              <a:rPr lang="en-US" altLang="zh-TW" dirty="0" err="1" smtClean="0">
                <a:solidFill>
                  <a:schemeClr val="tx1"/>
                </a:solidFill>
              </a:rPr>
              <a:t>myvar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60000" lvl="2"/>
            <a:r>
              <a:rPr lang="en-US" altLang="zh-TW" dirty="0" smtClean="0">
                <a:solidFill>
                  <a:schemeClr val="tx1"/>
                </a:solidFill>
              </a:rPr>
              <a:t>$</a:t>
            </a:r>
            <a:r>
              <a:rPr lang="en-US" altLang="zh-TW" dirty="0" err="1" smtClean="0">
                <a:solidFill>
                  <a:schemeClr val="tx1"/>
                </a:solidFill>
              </a:rPr>
              <a:t>myvar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60000" lvl="2"/>
            <a:r>
              <a:rPr lang="en-US" altLang="zh-TW" dirty="0" smtClean="0">
                <a:solidFill>
                  <a:schemeClr val="tx1"/>
                </a:solidFill>
              </a:rPr>
              <a:t>Enter some </a:t>
            </a:r>
            <a:r>
              <a:rPr lang="en-US" altLang="zh-TW" dirty="0" smtClean="0">
                <a:solidFill>
                  <a:schemeClr val="tx1"/>
                </a:solidFill>
              </a:rPr>
              <a:t>text</a:t>
            </a:r>
          </a:p>
          <a:p>
            <a:pPr marL="360000" lvl="2"/>
            <a:r>
              <a:rPr lang="en-US" altLang="zh-TW" dirty="0" smtClean="0">
                <a:solidFill>
                  <a:srgbClr val="0000FF"/>
                </a:solidFill>
              </a:rPr>
              <a:t>Hello</a:t>
            </a:r>
            <a:r>
              <a:rPr lang="en-US" altLang="zh-TW" dirty="0" smtClean="0">
                <a:solidFill>
                  <a:srgbClr val="0000FF"/>
                </a:solidFill>
                <a:sym typeface="Symbol" pitchFamily="18" charset="2"/>
              </a:rPr>
              <a:t></a:t>
            </a:r>
          </a:p>
          <a:p>
            <a:pPr marL="360000" lvl="2"/>
            <a:r>
              <a:rPr lang="en-US" altLang="zh-TW" dirty="0" smtClean="0">
                <a:solidFill>
                  <a:schemeClr val="tx1"/>
                </a:solidFill>
              </a:rPr>
              <a:t>$</a:t>
            </a:r>
            <a:r>
              <a:rPr lang="en-US" altLang="zh-TW" dirty="0" err="1" smtClean="0">
                <a:solidFill>
                  <a:schemeClr val="tx1"/>
                </a:solidFill>
              </a:rPr>
              <a:t>myvar</a:t>
            </a:r>
            <a:r>
              <a:rPr lang="en-US" altLang="zh-TW" dirty="0" smtClean="0">
                <a:solidFill>
                  <a:schemeClr val="tx1"/>
                </a:solidFill>
              </a:rPr>
              <a:t> is Hello</a:t>
            </a:r>
            <a:endParaRPr lang="en-US" altLang="zh-CN" sz="2400" b="1" dirty="0" smtClean="0">
              <a:solidFill>
                <a:srgbClr val="9900CC"/>
              </a:solidFill>
              <a:ea typeface="PMingLiU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2066" y="178592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运行结果：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使用双引号的字符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85860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+mj-lt"/>
                <a:ea typeface="+mn-ea"/>
              </a:rPr>
              <a:t>双引号是</a:t>
            </a:r>
            <a:r>
              <a:rPr lang="en-US" altLang="zh-CN" sz="2800" dirty="0">
                <a:latin typeface="+mj-lt"/>
                <a:ea typeface="+mn-ea"/>
              </a:rPr>
              <a:t>Shell</a:t>
            </a:r>
            <a:r>
              <a:rPr lang="zh-CN" altLang="en-US" sz="2800" dirty="0">
                <a:latin typeface="+mj-lt"/>
                <a:ea typeface="+mn-ea"/>
              </a:rPr>
              <a:t>的重要组成部分</a:t>
            </a:r>
            <a:endParaRPr lang="en-US" sz="2800" dirty="0">
              <a:latin typeface="+mj-lt"/>
              <a:ea typeface="+mn-ea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$ </a:t>
            </a:r>
            <a:r>
              <a:rPr lang="en-US" u="sng" dirty="0">
                <a:solidFill>
                  <a:srgbClr val="0000FF"/>
                </a:solidFill>
                <a:latin typeface="+mj-lt"/>
              </a:rPr>
              <a:t>echo Hello        World</a:t>
            </a:r>
            <a:r>
              <a:rPr lang="en-US" dirty="0">
                <a:latin typeface="+mj-lt"/>
              </a:rPr>
              <a:t>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Hello World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$ </a:t>
            </a:r>
            <a:r>
              <a:rPr lang="en-US" u="sng" dirty="0">
                <a:solidFill>
                  <a:srgbClr val="0000FF"/>
                </a:solidFill>
                <a:latin typeface="+mj-lt"/>
              </a:rPr>
              <a:t>echo "Hello     World"</a:t>
            </a:r>
            <a:r>
              <a:rPr lang="en-US" u="sng" dirty="0">
                <a:latin typeface="+mj-lt"/>
              </a:rPr>
              <a:t>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Hello     World</a:t>
            </a:r>
            <a:endParaRPr lang="en-US" altLang="zh-TW" dirty="0">
              <a:latin typeface="+mj-lt"/>
            </a:endParaRPr>
          </a:p>
          <a:p>
            <a:pPr eaLnBrk="1" hangingPunct="1">
              <a:defRPr/>
            </a:pPr>
            <a:r>
              <a:rPr lang="zh-CN" altLang="en-US" dirty="0">
                <a:latin typeface="+mj-lt"/>
                <a:ea typeface="+mn-ea"/>
              </a:rPr>
              <a:t>如何显示</a:t>
            </a:r>
            <a:r>
              <a:rPr lang="en-US" altLang="zh-TW" sz="3200" dirty="0">
                <a:latin typeface="+mj-lt"/>
                <a:ea typeface="+mn-ea"/>
              </a:rPr>
              <a:t>:  </a:t>
            </a:r>
            <a:r>
              <a:rPr lang="en-US" altLang="zh-TW" sz="2400" dirty="0">
                <a:solidFill>
                  <a:srgbClr val="FF0000"/>
                </a:solidFill>
                <a:latin typeface="+mj-lt"/>
                <a:ea typeface="+mn-ea"/>
              </a:rPr>
              <a:t>Hello     "</a:t>
            </a:r>
            <a:r>
              <a:rPr lang="en-US" altLang="zh-TW" sz="2400" dirty="0" smtClean="0">
                <a:solidFill>
                  <a:srgbClr val="FF0000"/>
                </a:solidFill>
                <a:latin typeface="+mj-lt"/>
                <a:ea typeface="+mn-ea"/>
              </a:rPr>
              <a:t>World"</a:t>
            </a:r>
            <a:endParaRPr lang="en-US" altLang="zh-CN" sz="2400" dirty="0">
              <a:solidFill>
                <a:srgbClr val="FF0000"/>
              </a:solidFill>
              <a:latin typeface="+mj-lt"/>
              <a:ea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j-lt"/>
                <a:ea typeface="+mn-ea"/>
              </a:rPr>
              <a:t>以下命令</a:t>
            </a:r>
            <a:r>
              <a:rPr lang="zh-CN" altLang="en-US" dirty="0">
                <a:latin typeface="+mj-lt"/>
                <a:ea typeface="+mn-ea"/>
              </a:rPr>
              <a:t>可以吗？</a:t>
            </a:r>
            <a:r>
              <a:rPr lang="en-US" altLang="zh-TW" sz="2400" dirty="0">
                <a:solidFill>
                  <a:srgbClr val="FF0000"/>
                </a:solidFill>
                <a:latin typeface="+mj-lt"/>
                <a:ea typeface="+mn-ea"/>
              </a:rPr>
              <a:t>$ </a:t>
            </a:r>
            <a:r>
              <a:rPr lang="en-US" altLang="zh-TW" sz="2400" u="sng" dirty="0">
                <a:solidFill>
                  <a:srgbClr val="FF0000"/>
                </a:solidFill>
                <a:latin typeface="+mj-lt"/>
                <a:ea typeface="+mn-ea"/>
              </a:rPr>
              <a:t>echo "Hello        "World</a:t>
            </a:r>
            <a:r>
              <a:rPr lang="en-US" altLang="zh-TW" sz="2400" u="sng" dirty="0" smtClean="0">
                <a:solidFill>
                  <a:srgbClr val="FF0000"/>
                </a:solidFill>
                <a:latin typeface="+mj-lt"/>
                <a:ea typeface="+mn-ea"/>
              </a:rPr>
              <a:t>"</a:t>
            </a:r>
            <a:r>
              <a:rPr lang="en-US" altLang="zh-TW" sz="2400" dirty="0" smtClean="0">
                <a:solidFill>
                  <a:srgbClr val="FF0000"/>
                </a:solidFill>
                <a:latin typeface="+mj-lt"/>
                <a:ea typeface="+mn-ea"/>
              </a:rPr>
              <a:t>"</a:t>
            </a:r>
            <a:endParaRPr lang="en-US" altLang="zh-CN" sz="2400" u="sng" dirty="0">
              <a:solidFill>
                <a:srgbClr val="FF0000"/>
              </a:solidFill>
              <a:latin typeface="+mj-lt"/>
              <a:ea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j-lt"/>
                <a:ea typeface="+mn-ea"/>
              </a:rPr>
              <a:t>正确方法：</a:t>
            </a:r>
            <a:r>
              <a:rPr lang="en-US" sz="2400" dirty="0">
                <a:latin typeface="+mj-lt"/>
                <a:ea typeface="+mn-ea"/>
              </a:rPr>
              <a:t>echo "Hello   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+mn-ea"/>
              </a:rPr>
              <a:t>\"</a:t>
            </a:r>
            <a:r>
              <a:rPr lang="en-US" sz="2400" dirty="0">
                <a:latin typeface="+mj-lt"/>
                <a:ea typeface="+mn-ea"/>
              </a:rPr>
              <a:t>World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+mn-ea"/>
              </a:rPr>
              <a:t>\"</a:t>
            </a:r>
            <a:r>
              <a:rPr lang="en-US" sz="2400" dirty="0">
                <a:latin typeface="+mj-lt"/>
                <a:ea typeface="+mn-ea"/>
              </a:rPr>
              <a:t>"</a:t>
            </a:r>
            <a:r>
              <a:rPr lang="en-US" dirty="0">
                <a:solidFill>
                  <a:schemeClr val="tx1"/>
                </a:solidFill>
                <a:latin typeface="+mj-lt"/>
                <a:ea typeface="+mn-ea"/>
              </a:rPr>
              <a:t> </a:t>
            </a:r>
            <a:endParaRPr lang="en-US" altLang="zh-TW" dirty="0">
              <a:solidFill>
                <a:schemeClr val="tx1"/>
              </a:solidFill>
              <a:latin typeface="+mj-lt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j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613" name="Rectangle 29"/>
          <p:cNvSpPr>
            <a:spLocks noChangeArrowheads="1"/>
          </p:cNvSpPr>
          <p:nvPr/>
        </p:nvSpPr>
        <p:spPr bwMode="auto">
          <a:xfrm>
            <a:off x="611188" y="1268413"/>
            <a:ext cx="4189412" cy="544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  <a:defRPr/>
            </a:pPr>
            <a:endParaRPr lang="zh-CN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91611" name="Rectangle 27"/>
          <p:cNvSpPr>
            <a:spLocks noGrp="1" noChangeArrowheads="1"/>
          </p:cNvSpPr>
          <p:nvPr>
            <p:ph type="title"/>
          </p:nvPr>
        </p:nvSpPr>
        <p:spPr>
          <a:xfrm>
            <a:off x="1214414" y="274638"/>
            <a:ext cx="747238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变量操作符</a:t>
            </a:r>
          </a:p>
        </p:txBody>
      </p:sp>
      <p:graphicFrame>
        <p:nvGraphicFramePr>
          <p:cNvPr id="1091615" name="Group 31"/>
          <p:cNvGraphicFramePr>
            <a:graphicFrameLocks noGrp="1"/>
          </p:cNvGraphicFramePr>
          <p:nvPr>
            <p:ph idx="1"/>
          </p:nvPr>
        </p:nvGraphicFramePr>
        <p:xfrm>
          <a:off x="1000100" y="1201040"/>
          <a:ext cx="6572296" cy="2438400"/>
        </p:xfrm>
        <a:graphic>
          <a:graphicData uri="http://schemas.openxmlformats.org/drawingml/2006/table">
            <a:tbl>
              <a:tblPr/>
              <a:tblGrid>
                <a:gridCol w="2819036"/>
                <a:gridCol w="375326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操作符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${#var}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字符串长度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${var#pattern}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删除最短前缀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${var##pattern}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删除最长前缀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${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var%pattern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删除最短后缀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403"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${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%%pattern}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删除最长后缀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9" name="Text Box 32"/>
          <p:cNvSpPr txBox="1">
            <a:spLocks noChangeArrowheads="1"/>
          </p:cNvSpPr>
          <p:nvPr/>
        </p:nvSpPr>
        <p:spPr bwMode="auto">
          <a:xfrm>
            <a:off x="1000100" y="3786190"/>
            <a:ext cx="5715040" cy="246221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lvl="2" eaLnBrk="0" hangingPunct="0"/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#!/bin/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sh</a:t>
            </a:r>
            <a:endParaRPr lang="en-US" altLang="zh-TW" sz="2200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 eaLnBrk="0" hangingPunct="0"/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var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="Nothing happened end closing end"</a:t>
            </a:r>
          </a:p>
          <a:p>
            <a:pPr marL="360000" lvl="2" eaLnBrk="0" hangingPunct="0"/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echo ${#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var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}</a:t>
            </a:r>
          </a:p>
          <a:p>
            <a:pPr marL="360000" lvl="2" eaLnBrk="0" hangingPunct="0"/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echo ${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var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#*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ing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}</a:t>
            </a:r>
          </a:p>
          <a:p>
            <a:pPr marL="360000" lvl="2" eaLnBrk="0" hangingPunct="0"/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echo ${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var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##*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ing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}</a:t>
            </a:r>
          </a:p>
          <a:p>
            <a:pPr marL="360000" lvl="2" eaLnBrk="0" hangingPunct="0"/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echo ${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var%end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*}</a:t>
            </a:r>
          </a:p>
          <a:p>
            <a:pPr marL="360000" lvl="2" eaLnBrk="0" hangingPunct="0"/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echo ${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var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%%end*}</a:t>
            </a:r>
          </a:p>
        </p:txBody>
      </p:sp>
      <p:sp>
        <p:nvSpPr>
          <p:cNvPr id="54300" name="Text Box 33"/>
          <p:cNvSpPr txBox="1">
            <a:spLocks noChangeArrowheads="1"/>
          </p:cNvSpPr>
          <p:nvPr/>
        </p:nvSpPr>
        <p:spPr bwMode="auto">
          <a:xfrm>
            <a:off x="4643438" y="4572008"/>
            <a:ext cx="4286280" cy="1920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sz="2000" b="1" dirty="0">
                <a:solidFill>
                  <a:srgbClr val="FF0000"/>
                </a:solidFill>
                <a:latin typeface="Times"/>
                <a:ea typeface="PMingLiU" pitchFamily="18" charset="-120"/>
              </a:rPr>
              <a:t>Results:</a:t>
            </a:r>
          </a:p>
          <a:p>
            <a:pPr eaLnBrk="0" hangingPunct="0"/>
            <a:r>
              <a:rPr kumimoji="0" lang="en-US" altLang="zh-TW" sz="2000" b="1" dirty="0">
                <a:solidFill>
                  <a:srgbClr val="0000FF"/>
                </a:solidFill>
                <a:latin typeface="Times"/>
                <a:ea typeface="PMingLiU" pitchFamily="18" charset="-120"/>
              </a:rPr>
              <a:t>32</a:t>
            </a:r>
          </a:p>
          <a:p>
            <a:pPr eaLnBrk="0" hangingPunct="0"/>
            <a:r>
              <a:rPr kumimoji="0" lang="en-US" altLang="zh-TW" sz="2000" b="1" dirty="0">
                <a:solidFill>
                  <a:srgbClr val="0000FF"/>
                </a:solidFill>
                <a:latin typeface="Times"/>
                <a:ea typeface="PMingLiU" pitchFamily="18" charset="-120"/>
              </a:rPr>
              <a:t>happened end closing end</a:t>
            </a:r>
          </a:p>
          <a:p>
            <a:pPr eaLnBrk="0" hangingPunct="0"/>
            <a:r>
              <a:rPr kumimoji="0" lang="en-US" altLang="zh-TW" sz="2000" b="1" dirty="0">
                <a:solidFill>
                  <a:srgbClr val="0000FF"/>
                </a:solidFill>
                <a:latin typeface="Times"/>
                <a:ea typeface="PMingLiU" pitchFamily="18" charset="-120"/>
              </a:rPr>
              <a:t>end</a:t>
            </a:r>
          </a:p>
          <a:p>
            <a:pPr eaLnBrk="0" hangingPunct="0"/>
            <a:r>
              <a:rPr kumimoji="0" lang="en-US" altLang="zh-TW" sz="2000" b="1" dirty="0">
                <a:solidFill>
                  <a:srgbClr val="0000FF"/>
                </a:solidFill>
                <a:latin typeface="Times"/>
                <a:ea typeface="PMingLiU" pitchFamily="18" charset="-120"/>
              </a:rPr>
              <a:t>Nothing happened end closing</a:t>
            </a:r>
          </a:p>
          <a:p>
            <a:pPr eaLnBrk="0" hangingPunct="0"/>
            <a:r>
              <a:rPr kumimoji="0" lang="en-US" altLang="zh-TW" sz="2000" b="1" dirty="0">
                <a:solidFill>
                  <a:srgbClr val="0000FF"/>
                </a:solidFill>
                <a:latin typeface="Times"/>
                <a:ea typeface="PMingLiU" pitchFamily="18" charset="-120"/>
              </a:rPr>
              <a:t>Nothing happened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条件测试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3" y="1268413"/>
            <a:ext cx="7500991" cy="487523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测试命令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en-US" altLang="zh-CN" dirty="0"/>
              <a:t> expression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/>
              <a:t> expression 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eaLnBrk="1" hangingPunct="1">
              <a:defRPr/>
            </a:pPr>
            <a:r>
              <a:rPr lang="en-US" altLang="zh-CN" dirty="0">
                <a:ea typeface="+mn-ea"/>
              </a:rPr>
              <a:t>test</a:t>
            </a:r>
            <a:r>
              <a:rPr lang="zh-CN" altLang="en-US" dirty="0">
                <a:ea typeface="+mn-ea"/>
              </a:rPr>
              <a:t>命令支持的条件测试</a:t>
            </a:r>
          </a:p>
          <a:p>
            <a:pPr lvl="1" eaLnBrk="1" hangingPunct="1">
              <a:defRPr/>
            </a:pPr>
            <a:r>
              <a:rPr lang="zh-CN" altLang="en-US" dirty="0"/>
              <a:t>字符串比较</a:t>
            </a:r>
          </a:p>
          <a:p>
            <a:pPr lvl="1" eaLnBrk="1" hangingPunct="1">
              <a:defRPr/>
            </a:pPr>
            <a:r>
              <a:rPr lang="zh-CN" altLang="en-US" dirty="0"/>
              <a:t>算术比较</a:t>
            </a:r>
          </a:p>
          <a:p>
            <a:pPr lvl="1" eaLnBrk="1" hangingPunct="1">
              <a:defRPr/>
            </a:pPr>
            <a:r>
              <a:rPr lang="zh-CN" altLang="en-US" dirty="0"/>
              <a:t>与文件有关的条件测试</a:t>
            </a:r>
          </a:p>
          <a:p>
            <a:pPr lvl="1" eaLnBrk="1" hangingPunct="1">
              <a:defRPr/>
            </a:pPr>
            <a:r>
              <a:rPr lang="zh-CN" altLang="en-US" dirty="0"/>
              <a:t>逻辑操作</a:t>
            </a:r>
          </a:p>
          <a:p>
            <a:pPr eaLnBrk="1" hangingPunct="1">
              <a:defRPr/>
            </a:pPr>
            <a:endParaRPr lang="en-US" altLang="zh-CN" dirty="0"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测试命令使用方法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>
              <a:ea typeface="+mn-ea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628775"/>
            <a:ext cx="79216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3573" name="Oval 5"/>
          <p:cNvSpPr>
            <a:spLocks noChangeArrowheads="1"/>
          </p:cNvSpPr>
          <p:nvPr/>
        </p:nvSpPr>
        <p:spPr bwMode="auto">
          <a:xfrm>
            <a:off x="6804025" y="2133600"/>
            <a:ext cx="1152525" cy="503238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74638"/>
            <a:ext cx="7615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字符串比较</a:t>
            </a:r>
          </a:p>
        </p:txBody>
      </p:sp>
      <p:graphicFrame>
        <p:nvGraphicFramePr>
          <p:cNvPr id="1125405" name="Group 29"/>
          <p:cNvGraphicFramePr>
            <a:graphicFrameLocks noGrp="1"/>
          </p:cNvGraphicFramePr>
          <p:nvPr>
            <p:ph idx="1"/>
          </p:nvPr>
        </p:nvGraphicFramePr>
        <p:xfrm>
          <a:off x="971550" y="1225326"/>
          <a:ext cx="7632700" cy="2296800"/>
        </p:xfrm>
        <a:graphic>
          <a:graphicData uri="http://schemas.openxmlformats.org/drawingml/2006/table">
            <a:tbl>
              <a:tblPr/>
              <a:tblGrid>
                <a:gridCol w="2598738"/>
                <a:gridCol w="5033962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字符串比较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    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结果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str1 = str2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两个字符串相同，则结果为真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str1 != str2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两个字符串不相同，则结果为真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-z str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字符串为空，则结果为真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-n str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字符串不为空，则结果为真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5406" name="Rectangle 30"/>
          <p:cNvSpPr>
            <a:spLocks noChangeArrowheads="1"/>
          </p:cNvSpPr>
          <p:nvPr/>
        </p:nvSpPr>
        <p:spPr bwMode="auto">
          <a:xfrm>
            <a:off x="1000100" y="3857628"/>
            <a:ext cx="4321175" cy="246221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lvl="2" eaLnBrk="0" hangingPunct="0"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str1</a:t>
            </a:r>
            <a:r>
              <a:rPr lang="en-US" altLang="zh-CN" sz="2200" dirty="0">
                <a:solidFill>
                  <a:srgbClr val="9900CC"/>
                </a:solidFill>
                <a:ea typeface="PMingLiU" pitchFamily="18" charset="-120"/>
              </a:rPr>
              <a:t> 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=</a:t>
            </a:r>
            <a:r>
              <a:rPr lang="en-US" altLang="zh-CN" sz="2200" dirty="0">
                <a:solidFill>
                  <a:srgbClr val="9900CC"/>
                </a:solidFill>
                <a:ea typeface="PMingLiU" pitchFamily="18" charset="-120"/>
              </a:rPr>
              <a:t> 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"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abc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"</a:t>
            </a:r>
          </a:p>
          <a:p>
            <a:pPr marL="360000" lvl="2" eaLnBrk="0" hangingPunct="0"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if [ $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str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 = "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abc</a:t>
            </a:r>
            <a:r>
              <a:rPr lang="en-US" altLang="zh-CN" sz="2200" dirty="0">
                <a:solidFill>
                  <a:srgbClr val="9900CC"/>
                </a:solidFill>
                <a:ea typeface="PMingLiU" pitchFamily="18" charset="-120"/>
              </a:rPr>
              <a:t>" </a:t>
            </a: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]; then</a:t>
            </a:r>
          </a:p>
          <a:p>
            <a:pPr marL="360000" lvl="2" eaLnBrk="0" hangingPunct="0"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  echo "The strings are equal"</a:t>
            </a:r>
          </a:p>
          <a:p>
            <a:pPr marL="360000" lvl="2" eaLnBrk="0" hangingPunct="0"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else</a:t>
            </a:r>
          </a:p>
          <a:p>
            <a:pPr marL="360000" lvl="2" eaLnBrk="0" hangingPunct="0"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  echo "The strings are not </a:t>
            </a:r>
            <a:r>
              <a:rPr lang="en-US" altLang="zh-TW" sz="2200" dirty="0" smtClean="0">
                <a:solidFill>
                  <a:srgbClr val="9900CC"/>
                </a:solidFill>
                <a:ea typeface="PMingLiU" pitchFamily="18" charset="-120"/>
              </a:rPr>
              <a:t>equal</a:t>
            </a:r>
            <a:r>
              <a:rPr lang="en-US" altLang="zh-TW" sz="2200" dirty="0" smtClean="0">
                <a:solidFill>
                  <a:srgbClr val="9900CC"/>
                </a:solidFill>
                <a:ea typeface="PMingLiU" pitchFamily="18" charset="-120"/>
              </a:rPr>
              <a:t> "</a:t>
            </a:r>
            <a:endParaRPr lang="en-US" altLang="zh-TW" sz="2200" dirty="0">
              <a:solidFill>
                <a:srgbClr val="9900CC"/>
              </a:solidFill>
              <a:ea typeface="PMingLiU" pitchFamily="18" charset="-120"/>
            </a:endParaRPr>
          </a:p>
          <a:p>
            <a:pPr marL="360000" lvl="2" eaLnBrk="0" hangingPunct="0"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sz="2200" dirty="0">
                <a:solidFill>
                  <a:srgbClr val="9900CC"/>
                </a:solidFill>
                <a:ea typeface="PMingLiU" pitchFamily="18" charset="-120"/>
              </a:rPr>
              <a:t> </a:t>
            </a:r>
            <a:r>
              <a:rPr lang="en-US" altLang="zh-TW" sz="2200" dirty="0" err="1">
                <a:solidFill>
                  <a:srgbClr val="9900CC"/>
                </a:solidFill>
                <a:ea typeface="PMingLiU" pitchFamily="18" charset="-120"/>
              </a:rPr>
              <a:t>fi</a:t>
            </a:r>
            <a:endParaRPr lang="en-US" altLang="zh-TW" sz="2200" dirty="0">
              <a:solidFill>
                <a:srgbClr val="9900CC"/>
              </a:solidFill>
              <a:ea typeface="PMingLiU" pitchFamily="18" charset="-120"/>
            </a:endParaRPr>
          </a:p>
        </p:txBody>
      </p:sp>
      <p:sp>
        <p:nvSpPr>
          <p:cNvPr id="1125407" name="Text Box 31"/>
          <p:cNvSpPr txBox="1">
            <a:spLocks noChangeArrowheads="1"/>
          </p:cNvSpPr>
          <p:nvPr/>
        </p:nvSpPr>
        <p:spPr bwMode="auto">
          <a:xfrm>
            <a:off x="5072066" y="3929066"/>
            <a:ext cx="3363913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楷体_GB2312" pitchFamily="49" charset="-122"/>
              </a:rPr>
              <a:t>“</a:t>
            </a:r>
            <a:r>
              <a:rPr lang="en-US" altLang="zh-TW" sz="2400" b="1" dirty="0">
                <a:latin typeface="楷体_GB2312" pitchFamily="49" charset="-122"/>
              </a:rPr>
              <a:t>=</a:t>
            </a:r>
            <a:r>
              <a:rPr lang="zh-CN" altLang="en-US" sz="2400" b="1" dirty="0">
                <a:latin typeface="楷体_GB2312" pitchFamily="49" charset="-122"/>
              </a:rPr>
              <a:t>”前后需要有空格</a:t>
            </a:r>
            <a:endParaRPr lang="en-US" altLang="zh-TW" sz="2400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4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0" name="Rectangle 30"/>
          <p:cNvSpPr>
            <a:spLocks noGrp="1" noChangeArrowheads="1"/>
          </p:cNvSpPr>
          <p:nvPr>
            <p:ph type="title"/>
          </p:nvPr>
        </p:nvSpPr>
        <p:spPr>
          <a:xfrm>
            <a:off x="1071538" y="274638"/>
            <a:ext cx="7615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算术比较</a:t>
            </a:r>
          </a:p>
        </p:txBody>
      </p:sp>
      <p:graphicFrame>
        <p:nvGraphicFramePr>
          <p:cNvPr id="1126432" name="Group 32"/>
          <p:cNvGraphicFramePr>
            <a:graphicFrameLocks noGrp="1"/>
          </p:cNvGraphicFramePr>
          <p:nvPr>
            <p:ph idx="1"/>
          </p:nvPr>
        </p:nvGraphicFramePr>
        <p:xfrm>
          <a:off x="611188" y="1268413"/>
          <a:ext cx="8532812" cy="2849760"/>
        </p:xfrm>
        <a:graphic>
          <a:graphicData uri="http://schemas.openxmlformats.org/drawingml/2006/table">
            <a:tbl>
              <a:tblPr/>
              <a:tblGrid>
                <a:gridCol w="2905125"/>
                <a:gridCol w="5627687"/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imSun" pitchFamily="2" charset="-122"/>
                          <a:ea typeface="SimSun" pitchFamily="2" charset="-122"/>
                        </a:rPr>
                        <a:t>算术比较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imSun" pitchFamily="2" charset="-122"/>
                          <a:ea typeface="SimSun" pitchFamily="2" charset="-122"/>
                        </a:rPr>
                        <a:t>   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imSun" pitchFamily="2" charset="-122"/>
                          <a:ea typeface="SimSun" pitchFamily="2" charset="-122"/>
                        </a:rPr>
                        <a:t>结果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–eq expr2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两个表达式相等则结果为真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–ne expr2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两个表达式不等则结果为真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–gt expr2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大于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expr2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–ge expr2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大于或等于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expr2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–lt expr2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小于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expr2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–le expr2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小于或等于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expr2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433" name="Rectangle 33"/>
          <p:cNvSpPr>
            <a:spLocks noChangeArrowheads="1"/>
          </p:cNvSpPr>
          <p:nvPr/>
        </p:nvSpPr>
        <p:spPr bwMode="auto">
          <a:xfrm>
            <a:off x="1142976" y="4357694"/>
            <a:ext cx="4572000" cy="179126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5; y</a:t>
            </a:r>
            <a:r>
              <a:rPr lang="en-US" altLang="zh-CN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[ $x -</a:t>
            </a:r>
            <a:r>
              <a:rPr lang="en-US" b="1" u="sng" dirty="0" err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lt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$y ]; </a:t>
            </a:r>
            <a:r>
              <a:rPr lang="en-US" altLang="zh-TW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echo "x is less than y"</a:t>
            </a:r>
            <a:endParaRPr lang="en-US" altLang="zh-TW" b="1" u="sng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b="1" u="sng" dirty="0" err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</a:t>
            </a:r>
            <a:endParaRPr lang="en-US" b="1" u="sng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与文件有关的条件测试</a:t>
            </a:r>
          </a:p>
        </p:txBody>
      </p:sp>
      <p:graphicFrame>
        <p:nvGraphicFramePr>
          <p:cNvPr id="1087520" name="Group 32"/>
          <p:cNvGraphicFramePr>
            <a:graphicFrameLocks noGrp="1"/>
          </p:cNvGraphicFramePr>
          <p:nvPr>
            <p:ph idx="1"/>
          </p:nvPr>
        </p:nvGraphicFramePr>
        <p:xfrm>
          <a:off x="1214414" y="1214422"/>
          <a:ext cx="6624637" cy="3248160"/>
        </p:xfrm>
        <a:graphic>
          <a:graphicData uri="http://schemas.openxmlformats.org/drawingml/2006/table">
            <a:tbl>
              <a:tblPr/>
              <a:tblGrid>
                <a:gridCol w="2212975"/>
                <a:gridCol w="4411662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imSun" pitchFamily="2" charset="-122"/>
                          <a:ea typeface="SimSun" pitchFamily="2" charset="-122"/>
                        </a:rPr>
                        <a:t>文件条件测试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imSun" pitchFamily="2" charset="-122"/>
                          <a:ea typeface="SimSun" pitchFamily="2" charset="-122"/>
                        </a:rPr>
                        <a:t>结果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-e file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文件存在则结果为真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-d file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文件是一个子目录则结果为真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-f file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文件是一个普通文件则结果为真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-s file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文件的长度不为零则结果为真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-r file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文件可读则结果为真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-w file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文件可写则结果为真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-x file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文件可执行则结果为真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7521" name="Rectangle 33"/>
          <p:cNvSpPr>
            <a:spLocks noChangeArrowheads="1"/>
          </p:cNvSpPr>
          <p:nvPr/>
        </p:nvSpPr>
        <p:spPr bwMode="auto">
          <a:xfrm>
            <a:off x="1500166" y="4613286"/>
            <a:ext cx="5857916" cy="179126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2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u="sng" dirty="0" err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mkdir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temp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[ -</a:t>
            </a:r>
            <a:r>
              <a:rPr lang="en-US" altLang="zh-TW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temp ]; then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echo "temp is a directory"</a:t>
            </a:r>
            <a:endParaRPr lang="en-US" altLang="zh-TW" b="1" u="sng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u="sng" dirty="0" err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</a:t>
            </a:r>
            <a:endParaRPr lang="en-US" b="1" u="sng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96" name="Rectangle 24"/>
          <p:cNvSpPr>
            <a:spLocks noGrp="1" noChangeArrowheads="1"/>
          </p:cNvSpPr>
          <p:nvPr>
            <p:ph type="title"/>
          </p:nvPr>
        </p:nvSpPr>
        <p:spPr>
          <a:xfrm>
            <a:off x="1000100" y="274638"/>
            <a:ext cx="7686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逻辑比较</a:t>
            </a:r>
          </a:p>
        </p:txBody>
      </p:sp>
      <p:graphicFrame>
        <p:nvGraphicFramePr>
          <p:cNvPr id="1129500" name="Group 28"/>
          <p:cNvGraphicFramePr>
            <a:graphicFrameLocks noGrp="1"/>
          </p:cNvGraphicFramePr>
          <p:nvPr>
            <p:ph idx="1"/>
          </p:nvPr>
        </p:nvGraphicFramePr>
        <p:xfrm>
          <a:off x="928662" y="1357298"/>
          <a:ext cx="7705725" cy="2000251"/>
        </p:xfrm>
        <a:graphic>
          <a:graphicData uri="http://schemas.openxmlformats.org/drawingml/2006/table">
            <a:tbl>
              <a:tblPr/>
              <a:tblGrid>
                <a:gridCol w="2624137"/>
                <a:gridCol w="508158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imSun" pitchFamily="2" charset="-122"/>
                          <a:ea typeface="SimSun" pitchFamily="2" charset="-122"/>
                        </a:rPr>
                        <a:t>逻辑操作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SimSun" pitchFamily="2" charset="-122"/>
                          <a:ea typeface="SimSun" pitchFamily="2" charset="-122"/>
                        </a:rPr>
                        <a:t>结果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! expr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逻辑表达式求反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–a expr2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两个逻辑表达式“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And”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（“与”）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expr1 –o expr2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两个逻辑表达式“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Or”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（“或”）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3643314"/>
            <a:ext cx="8715436" cy="2677656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28600"/>
            <a:r>
              <a:rPr lang="zh-CN" altLang="nb-NO" dirty="0">
                <a:solidFill>
                  <a:srgbClr val="FF0000"/>
                </a:solidFill>
              </a:rPr>
              <a:t>例如：</a:t>
            </a:r>
          </a:p>
          <a:p>
            <a:pPr indent="228600"/>
            <a:r>
              <a:rPr lang="nb-NO" altLang="zh-CN" b="0" dirty="0">
                <a:solidFill>
                  <a:schemeClr val="bg1"/>
                </a:solidFill>
              </a:rPr>
              <a:t>test !</a:t>
            </a:r>
            <a:r>
              <a:rPr lang="nb-NO" altLang="zh-CN" b="0" dirty="0">
                <a:solidFill>
                  <a:schemeClr val="bg1"/>
                </a:solidFill>
                <a:latin typeface="宋体" charset="-122"/>
              </a:rPr>
              <a:t>–</a:t>
            </a:r>
            <a:r>
              <a:rPr lang="nb-NO" altLang="zh-CN" b="0" dirty="0">
                <a:solidFill>
                  <a:schemeClr val="bg1"/>
                </a:solidFill>
              </a:rPr>
              <a:t>r </a:t>
            </a:r>
            <a:r>
              <a:rPr lang="nb-NO" altLang="zh-CN" b="0" dirty="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nb-NO" altLang="zh-CN" b="0" dirty="0">
                <a:solidFill>
                  <a:schemeClr val="bg1"/>
                </a:solidFill>
              </a:rPr>
              <a:t>$1</a:t>
            </a:r>
            <a:r>
              <a:rPr lang="nb-NO" altLang="zh-CN" b="0" dirty="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nb-NO" altLang="zh-CN" b="0" dirty="0">
                <a:solidFill>
                  <a:schemeClr val="bg1"/>
                </a:solidFill>
              </a:rPr>
              <a:t>                         </a:t>
            </a:r>
          </a:p>
          <a:p>
            <a:pPr indent="228600"/>
            <a:r>
              <a:rPr lang="nb-NO" altLang="zh-CN" b="0" dirty="0">
                <a:solidFill>
                  <a:schemeClr val="bg1"/>
                </a:solidFill>
              </a:rPr>
              <a:t>                   </a:t>
            </a:r>
            <a:r>
              <a:rPr lang="nb-NO" altLang="zh-CN" dirty="0">
                <a:solidFill>
                  <a:srgbClr val="FFFF00"/>
                </a:solidFill>
              </a:rPr>
              <a:t>//</a:t>
            </a:r>
            <a:r>
              <a:rPr lang="zh-CN" altLang="nb-NO" dirty="0">
                <a:solidFill>
                  <a:srgbClr val="FFFF00"/>
                </a:solidFill>
              </a:rPr>
              <a:t>表示不可读时为真</a:t>
            </a:r>
          </a:p>
          <a:p>
            <a:pPr indent="228600"/>
            <a:r>
              <a:rPr lang="nb-NO" altLang="zh-CN" b="0" dirty="0">
                <a:solidFill>
                  <a:schemeClr val="bg1"/>
                </a:solidFill>
              </a:rPr>
              <a:t>test </a:t>
            </a:r>
            <a:r>
              <a:rPr lang="nb-NO" altLang="zh-CN" b="0" dirty="0">
                <a:solidFill>
                  <a:schemeClr val="bg1"/>
                </a:solidFill>
                <a:latin typeface="宋体" charset="-122"/>
              </a:rPr>
              <a:t>–</a:t>
            </a:r>
            <a:r>
              <a:rPr lang="nb-NO" altLang="zh-CN" b="0" dirty="0">
                <a:solidFill>
                  <a:schemeClr val="bg1"/>
                </a:solidFill>
              </a:rPr>
              <a:t>f  </a:t>
            </a:r>
            <a:r>
              <a:rPr lang="nb-NO" altLang="zh-CN" b="0" dirty="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nb-NO" altLang="zh-CN" b="0" dirty="0">
                <a:solidFill>
                  <a:schemeClr val="bg1"/>
                </a:solidFill>
              </a:rPr>
              <a:t>$myfile1</a:t>
            </a:r>
            <a:r>
              <a:rPr lang="nb-NO" altLang="zh-CN" b="0" dirty="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nb-NO" altLang="zh-CN" b="0" dirty="0">
                <a:solidFill>
                  <a:schemeClr val="bg1"/>
                </a:solidFill>
              </a:rPr>
              <a:t> </a:t>
            </a:r>
            <a:r>
              <a:rPr lang="nb-NO" altLang="zh-CN" dirty="0">
                <a:solidFill>
                  <a:schemeClr val="bg1"/>
                </a:solidFill>
                <a:latin typeface="宋体" charset="-122"/>
              </a:rPr>
              <a:t>–</a:t>
            </a:r>
            <a:r>
              <a:rPr lang="nb-NO" altLang="zh-CN" dirty="0">
                <a:solidFill>
                  <a:schemeClr val="bg1"/>
                </a:solidFill>
              </a:rPr>
              <a:t>a </a:t>
            </a:r>
            <a:r>
              <a:rPr lang="nb-NO" altLang="zh-CN" dirty="0">
                <a:solidFill>
                  <a:schemeClr val="bg1"/>
                </a:solidFill>
                <a:latin typeface="宋体" charset="-122"/>
              </a:rPr>
              <a:t>–</a:t>
            </a:r>
            <a:r>
              <a:rPr lang="nb-NO" altLang="zh-CN" dirty="0">
                <a:solidFill>
                  <a:schemeClr val="bg1"/>
                </a:solidFill>
              </a:rPr>
              <a:t>r </a:t>
            </a:r>
            <a:r>
              <a:rPr lang="nb-NO" altLang="zh-CN" dirty="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nb-NO" altLang="zh-CN" dirty="0">
                <a:solidFill>
                  <a:schemeClr val="bg1"/>
                </a:solidFill>
              </a:rPr>
              <a:t>$myfile</a:t>
            </a:r>
            <a:r>
              <a:rPr lang="nb-NO" altLang="zh-CN" b="0" dirty="0">
                <a:solidFill>
                  <a:schemeClr val="bg1"/>
                </a:solidFill>
              </a:rPr>
              <a:t>2</a:t>
            </a:r>
            <a:r>
              <a:rPr lang="nb-NO" altLang="zh-CN" b="0" dirty="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nb-NO" altLang="zh-CN" b="0" dirty="0">
                <a:solidFill>
                  <a:schemeClr val="bg1"/>
                </a:solidFill>
              </a:rPr>
              <a:t>  </a:t>
            </a:r>
          </a:p>
          <a:p>
            <a:pPr indent="228600"/>
            <a:r>
              <a:rPr lang="nb-NO" altLang="zh-CN" b="0" dirty="0">
                <a:solidFill>
                  <a:schemeClr val="bg1"/>
                </a:solidFill>
              </a:rPr>
              <a:t>                   </a:t>
            </a:r>
            <a:r>
              <a:rPr lang="nb-NO" altLang="zh-CN" dirty="0">
                <a:solidFill>
                  <a:srgbClr val="FFFF00"/>
                </a:solidFill>
              </a:rPr>
              <a:t>//-a</a:t>
            </a:r>
            <a:r>
              <a:rPr lang="zh-CN" altLang="nb-NO" dirty="0">
                <a:solidFill>
                  <a:srgbClr val="FFFF00"/>
                </a:solidFill>
              </a:rPr>
              <a:t>连接的两个表达式皆为真时，</a:t>
            </a:r>
            <a:r>
              <a:rPr lang="nb-NO" altLang="zh-CN" dirty="0">
                <a:solidFill>
                  <a:srgbClr val="FFFF00"/>
                </a:solidFill>
              </a:rPr>
              <a:t>test</a:t>
            </a:r>
            <a:r>
              <a:rPr lang="zh-CN" altLang="nb-NO" dirty="0">
                <a:solidFill>
                  <a:srgbClr val="FFFF00"/>
                </a:solidFill>
              </a:rPr>
              <a:t>结果为真</a:t>
            </a:r>
            <a:endParaRPr lang="zh-CN" altLang="en-US" dirty="0">
              <a:solidFill>
                <a:srgbClr val="FFFF00"/>
              </a:solidFill>
            </a:endParaRPr>
          </a:p>
          <a:p>
            <a:pPr indent="228600"/>
            <a:r>
              <a:rPr lang="en-US" altLang="zh-CN" b="0" dirty="0">
                <a:solidFill>
                  <a:schemeClr val="bg1"/>
                </a:solidFill>
              </a:rPr>
              <a:t>test </a:t>
            </a:r>
            <a:r>
              <a:rPr lang="en-US" altLang="zh-CN" b="0" dirty="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b="0" dirty="0">
                <a:solidFill>
                  <a:schemeClr val="bg1"/>
                </a:solidFill>
              </a:rPr>
              <a:t>$a</a:t>
            </a:r>
            <a:r>
              <a:rPr lang="en-US" altLang="zh-CN" b="0" dirty="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en-US" altLang="zh-CN" b="0" dirty="0">
                <a:solidFill>
                  <a:schemeClr val="bg1"/>
                </a:solidFill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宋体" charset="-122"/>
              </a:rPr>
              <a:t>–</a:t>
            </a:r>
            <a:r>
              <a:rPr lang="en-US" altLang="zh-CN" b="0" dirty="0" err="1">
                <a:solidFill>
                  <a:schemeClr val="bg1"/>
                </a:solidFill>
              </a:rPr>
              <a:t>ge</a:t>
            </a:r>
            <a:r>
              <a:rPr lang="en-US" altLang="zh-CN" b="0" dirty="0">
                <a:solidFill>
                  <a:schemeClr val="bg1"/>
                </a:solidFill>
              </a:rPr>
              <a:t> 0 </a:t>
            </a:r>
            <a:r>
              <a:rPr lang="en-US" altLang="zh-CN" dirty="0">
                <a:solidFill>
                  <a:schemeClr val="bg1"/>
                </a:solidFill>
                <a:latin typeface="宋体" charset="-122"/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o </a:t>
            </a:r>
            <a:r>
              <a:rPr lang="en-US" altLang="zh-CN" dirty="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dirty="0">
                <a:solidFill>
                  <a:schemeClr val="bg1"/>
                </a:solidFill>
              </a:rPr>
              <a:t>$b</a:t>
            </a:r>
            <a:r>
              <a:rPr lang="en-US" altLang="zh-CN" dirty="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宋体" charset="-122"/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le 100</a:t>
            </a:r>
            <a:r>
              <a:rPr lang="en-US" altLang="zh-CN" b="0" dirty="0">
                <a:solidFill>
                  <a:schemeClr val="bg1"/>
                </a:solidFill>
              </a:rPr>
              <a:t>       </a:t>
            </a:r>
          </a:p>
          <a:p>
            <a:pPr indent="228600"/>
            <a:r>
              <a:rPr lang="en-US" altLang="zh-CN" b="0" dirty="0">
                <a:solidFill>
                  <a:schemeClr val="bg1"/>
                </a:solidFill>
              </a:rPr>
              <a:t>                  </a:t>
            </a:r>
            <a:r>
              <a:rPr lang="en-US" altLang="zh-CN" dirty="0">
                <a:solidFill>
                  <a:srgbClr val="FFFF00"/>
                </a:solidFill>
              </a:rPr>
              <a:t>//-o</a:t>
            </a:r>
            <a:r>
              <a:rPr lang="zh-CN" altLang="en-US" dirty="0">
                <a:solidFill>
                  <a:srgbClr val="FFFF00"/>
                </a:solidFill>
              </a:rPr>
              <a:t>连接的两个表达式有一个为真时，</a:t>
            </a:r>
            <a:r>
              <a:rPr lang="en-US" altLang="zh-CN" dirty="0">
                <a:solidFill>
                  <a:srgbClr val="FFFF00"/>
                </a:solidFill>
              </a:rPr>
              <a:t>test</a:t>
            </a:r>
            <a:r>
              <a:rPr lang="zh-CN" altLang="en-US" dirty="0">
                <a:solidFill>
                  <a:srgbClr val="FFFF00"/>
                </a:solidFill>
              </a:rPr>
              <a:t>结果为真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357166"/>
            <a:ext cx="7615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条件语句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71775" y="1268413"/>
            <a:ext cx="4086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charset="0"/>
              </a:rPr>
              <a:t> if-elif-then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case</a:t>
            </a:r>
            <a:r>
              <a:rPr lang="zh-CN" altLang="en-US">
                <a:solidFill>
                  <a:schemeClr val="tx1"/>
                </a:solidFill>
              </a:rPr>
              <a:t>语句结构</a:t>
            </a: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7" name="Group 34"/>
          <p:cNvGraphicFramePr>
            <a:graphicFrameLocks noGrp="1"/>
          </p:cNvGraphicFramePr>
          <p:nvPr/>
        </p:nvGraphicFramePr>
        <p:xfrm>
          <a:off x="785813" y="2000250"/>
          <a:ext cx="8135937" cy="3536315"/>
        </p:xfrm>
        <a:graphic>
          <a:graphicData uri="http://schemas.openxmlformats.org/drawingml/2006/table">
            <a:tbl>
              <a:tblPr/>
              <a:tblGrid>
                <a:gridCol w="4068762"/>
                <a:gridCol w="40671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if-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elif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-then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结构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case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结构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61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if [ variable1 = value1 ]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then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   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command-list1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elif [ variable1 = value2 ]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 then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   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command-list2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 elif [ variable1 = value3]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    then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   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  command-list3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fi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case value in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   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pattern1) command-list1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     ;;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   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pattern2) command-list2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     ;;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   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   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patternn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) command-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listn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     ;;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charset="0"/>
                        </a:rPr>
                        <a:t>       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esac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268413"/>
            <a:ext cx="7129462" cy="1944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solidFill>
                  <a:srgbClr val="C00000"/>
                </a:solidFill>
              </a:rPr>
              <a:t>变量的显示与清除命令</a:t>
            </a:r>
            <a:r>
              <a:rPr lang="en-US" altLang="zh-CN" smtClean="0">
                <a:solidFill>
                  <a:srgbClr val="C00000"/>
                </a:solidFill>
              </a:rPr>
              <a:t>:</a:t>
            </a:r>
          </a:p>
          <a:p>
            <a:pPr eaLnBrk="1" hangingPunct="1"/>
            <a:endParaRPr lang="en-US" altLang="zh-CN" sz="800" smtClean="0"/>
          </a:p>
          <a:p>
            <a:pPr eaLnBrk="1" hangingPunct="1"/>
            <a:r>
              <a:rPr lang="en-US" altLang="zh-CN" sz="2000" smtClean="0"/>
              <a:t>set                    </a:t>
            </a:r>
            <a:r>
              <a:rPr lang="en-US" altLang="zh-CN" sz="2000" smtClean="0">
                <a:solidFill>
                  <a:srgbClr val="C00000"/>
                </a:solidFill>
              </a:rPr>
              <a:t>//</a:t>
            </a:r>
            <a:r>
              <a:rPr lang="zh-CN" altLang="en-US" sz="2000" smtClean="0">
                <a:solidFill>
                  <a:srgbClr val="C00000"/>
                </a:solidFill>
              </a:rPr>
              <a:t>显示所有变量</a:t>
            </a:r>
          </a:p>
          <a:p>
            <a:pPr eaLnBrk="1" hangingPunct="1"/>
            <a:r>
              <a:rPr lang="en-US" altLang="zh-CN" sz="2000" smtClean="0"/>
              <a:t>env                    </a:t>
            </a:r>
            <a:r>
              <a:rPr lang="en-US" altLang="zh-CN" sz="2000" smtClean="0">
                <a:solidFill>
                  <a:srgbClr val="C00000"/>
                </a:solidFill>
              </a:rPr>
              <a:t>//</a:t>
            </a:r>
            <a:r>
              <a:rPr lang="zh-CN" altLang="en-US" sz="2000" smtClean="0">
                <a:solidFill>
                  <a:srgbClr val="C00000"/>
                </a:solidFill>
              </a:rPr>
              <a:t>显示环境变量</a:t>
            </a:r>
          </a:p>
          <a:p>
            <a:pPr eaLnBrk="1" hangingPunct="1"/>
            <a:r>
              <a:rPr lang="en-US" altLang="zh-CN" sz="2000" smtClean="0"/>
              <a:t>unset variable_name    </a:t>
            </a:r>
            <a:r>
              <a:rPr lang="en-US" altLang="zh-CN" sz="2000" smtClean="0">
                <a:solidFill>
                  <a:srgbClr val="C00000"/>
                </a:solidFill>
              </a:rPr>
              <a:t>//</a:t>
            </a:r>
            <a:r>
              <a:rPr lang="zh-CN" altLang="en-US" sz="2000" smtClean="0">
                <a:solidFill>
                  <a:srgbClr val="C00000"/>
                </a:solidFill>
              </a:rPr>
              <a:t>清除变量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971550" y="3141663"/>
            <a:ext cx="3998913" cy="30257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en-US" altLang="zh-CN" sz="1600">
                <a:solidFill>
                  <a:srgbClr val="FFFF00"/>
                </a:solidFill>
              </a:rPr>
              <a:t>$</a:t>
            </a:r>
            <a:r>
              <a:rPr lang="en-US" altLang="zh-CN" sz="1600">
                <a:solidFill>
                  <a:srgbClr val="FFFF00"/>
                </a:solidFill>
                <a:latin typeface="宋体" charset="-122"/>
              </a:rPr>
              <a:t> </a:t>
            </a:r>
            <a:r>
              <a:rPr lang="en-US" altLang="zh-CN" sz="1600">
                <a:solidFill>
                  <a:srgbClr val="FFFF00"/>
                </a:solidFill>
              </a:rPr>
              <a:t>set</a:t>
            </a:r>
            <a:r>
              <a:rPr lang="en-US" altLang="zh-CN" sz="1600">
                <a:solidFill>
                  <a:schemeClr val="bg1"/>
                </a:solidFill>
              </a:rPr>
              <a:t>  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  <a:latin typeface="宋体" charset="-122"/>
              </a:rPr>
              <a:t>……</a:t>
            </a:r>
            <a:r>
              <a:rPr lang="en-US" altLang="zh-CN" sz="1600">
                <a:solidFill>
                  <a:schemeClr val="bg1"/>
                </a:solidFill>
              </a:rPr>
              <a:t>                                 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TERM=xterm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UID=500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USER=student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WINDOWID=33554696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XAUTHORITY=/home/student/.Xauthority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XMODIFIERS=@im=Chinput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myname=' zhao '                       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age=32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dir=/usr/zhh</a:t>
            </a:r>
          </a:p>
          <a:p>
            <a:pPr indent="228600"/>
            <a:r>
              <a:rPr lang="en-US" altLang="zh-CN" sz="1600">
                <a:solidFill>
                  <a:schemeClr val="bg1"/>
                </a:solidFill>
              </a:rPr>
              <a:t>i=/etc/profile.d/which-2.sh 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5219700" y="3803650"/>
            <a:ext cx="3413125" cy="22590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42900"/>
            <a:r>
              <a:rPr lang="en-US" altLang="zh-CN" sz="1600">
                <a:solidFill>
                  <a:srgbClr val="A50021"/>
                </a:solidFill>
              </a:rPr>
              <a:t>$ env</a:t>
            </a:r>
          </a:p>
          <a:p>
            <a:pPr indent="342900"/>
            <a:r>
              <a:rPr lang="en-US" altLang="zh-CN" sz="1800">
                <a:solidFill>
                  <a:schemeClr val="tx1"/>
                </a:solidFill>
              </a:rPr>
              <a:t>EDITOR=/usr/ucb/vi</a:t>
            </a:r>
          </a:p>
          <a:p>
            <a:pPr indent="342900"/>
            <a:r>
              <a:rPr lang="en-US" altLang="zh-CN" sz="1800">
                <a:solidFill>
                  <a:schemeClr val="tx1"/>
                </a:solidFill>
              </a:rPr>
              <a:t>HOME=/usr/wang</a:t>
            </a:r>
          </a:p>
          <a:p>
            <a:pPr indent="342900"/>
            <a:r>
              <a:rPr lang="en-US" altLang="zh-CN" sz="1800">
                <a:solidFill>
                  <a:schemeClr val="tx1"/>
                </a:solidFill>
              </a:rPr>
              <a:t>HZ=50</a:t>
            </a:r>
          </a:p>
          <a:p>
            <a:pPr indent="342900"/>
            <a:r>
              <a:rPr lang="en-US" altLang="zh-CN" sz="1800">
                <a:solidFill>
                  <a:schemeClr val="tx1"/>
                </a:solidFill>
              </a:rPr>
              <a:t>LOGNAME=wangc</a:t>
            </a:r>
          </a:p>
          <a:p>
            <a:pPr indent="342900"/>
            <a:r>
              <a:rPr lang="en-US" altLang="zh-CN" sz="1800">
                <a:solidFill>
                  <a:schemeClr val="tx1"/>
                </a:solidFill>
              </a:rPr>
              <a:t>PATH=/bin:/etc:/usr/bin:/tcb/bin</a:t>
            </a:r>
          </a:p>
          <a:p>
            <a:pPr indent="342900"/>
            <a:r>
              <a:rPr lang="en-US" altLang="zh-CN" sz="1800">
                <a:solidFill>
                  <a:schemeClr val="tx1"/>
                </a:solidFill>
              </a:rPr>
              <a:t>SHELL=/bin/sh</a:t>
            </a:r>
          </a:p>
          <a:p>
            <a:pPr indent="342900"/>
            <a:r>
              <a:rPr lang="en-US" altLang="zh-CN" sz="1800">
                <a:solidFill>
                  <a:schemeClr val="tx1"/>
                </a:solidFill>
              </a:rPr>
              <a:t>TERM=ansi 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333375"/>
            <a:ext cx="3538537" cy="633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 smtClean="0"/>
              <a:t>Shell</a:t>
            </a:r>
            <a:r>
              <a:rPr lang="zh-CN" altLang="en-US" sz="2800" dirty="0" smtClean="0"/>
              <a:t>环境变量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if</a:t>
            </a:r>
            <a:r>
              <a:rPr lang="zh-CN" altLang="en-US"/>
              <a:t>语句举例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7771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elif</a:t>
            </a:r>
            <a:r>
              <a:rPr lang="zh-CN" altLang="en-US"/>
              <a:t>语句</a:t>
            </a:r>
          </a:p>
        </p:txBody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142984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做进一步检查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72564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6275388" cy="561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/>
              <a:t>例</a:t>
            </a:r>
            <a:r>
              <a:rPr lang="en-US" altLang="zh-CN" sz="2400" smtClean="0"/>
              <a:t>5-8  if-then-else</a:t>
            </a:r>
            <a:r>
              <a:rPr lang="zh-CN" altLang="en-US" sz="2400" smtClean="0"/>
              <a:t>结构的条件语句的使用。 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143000" y="1714500"/>
            <a:ext cx="46577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en-US" altLang="zh-CN">
                <a:solidFill>
                  <a:schemeClr val="tx1"/>
                </a:solidFill>
              </a:rPr>
              <a:t>#! /bin/sh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# A if-then-else script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if (test $# = 0)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  then echo 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‘</a:t>
            </a:r>
            <a:r>
              <a:rPr lang="en-US" altLang="zh-CN">
                <a:solidFill>
                  <a:schemeClr val="tx1"/>
                </a:solidFill>
              </a:rPr>
              <a:t>must at least 1 arg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’</a:t>
            </a:r>
            <a:endParaRPr lang="en-US" altLang="zh-CN">
              <a:solidFill>
                <a:schemeClr val="tx1"/>
              </a:solidFill>
            </a:endParaRP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  exit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fi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if (test 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$1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en-US" altLang="zh-CN">
                <a:solidFill>
                  <a:schemeClr val="tx1"/>
                </a:solidFill>
              </a:rPr>
              <a:t>!= 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-v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  then cat $*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  else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     shift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     pg $*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fi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403350" y="1196975"/>
            <a:ext cx="1919288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程序</a:t>
            </a:r>
            <a:r>
              <a:rPr lang="en-US" altLang="zh-CN">
                <a:solidFill>
                  <a:schemeClr val="bg1"/>
                </a:solidFill>
              </a:rPr>
              <a:t>if1</a:t>
            </a:r>
            <a:r>
              <a:rPr lang="zh-CN" altLang="en-US">
                <a:solidFill>
                  <a:schemeClr val="bg1"/>
                </a:solidFill>
              </a:rPr>
              <a:t>代码</a:t>
            </a:r>
            <a:r>
              <a:rPr lang="en-US" altLang="zh-CN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241670" name="AutoShape 6"/>
          <p:cNvSpPr>
            <a:spLocks noChangeArrowheads="1"/>
          </p:cNvSpPr>
          <p:nvPr/>
        </p:nvSpPr>
        <p:spPr bwMode="auto">
          <a:xfrm>
            <a:off x="3779838" y="3644900"/>
            <a:ext cx="3960812" cy="431800"/>
          </a:xfrm>
          <a:prstGeom prst="wedgeRoundRectCallout">
            <a:avLst>
              <a:gd name="adj1" fmla="val -69801"/>
              <a:gd name="adj2" fmla="val 1573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00"/>
              <a:t>显示文件内容，即</a:t>
            </a:r>
            <a:r>
              <a:rPr lang="en-US" altLang="zh-CN" sz="1800"/>
              <a:t>cat </a:t>
            </a:r>
            <a:r>
              <a:rPr lang="en-US" altLang="zh-CN" sz="1800">
                <a:latin typeface="宋体" charset="-122"/>
              </a:rPr>
              <a:t>–</a:t>
            </a:r>
            <a:r>
              <a:rPr lang="en-US" altLang="zh-CN" sz="1800"/>
              <a:t>v f1 f2 f3 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4211638" y="1989138"/>
            <a:ext cx="4641850" cy="42116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zh-CN" altLang="en-US" sz="1800" b="0">
                <a:solidFill>
                  <a:schemeClr val="bg1"/>
                </a:solidFill>
              </a:rPr>
              <a:t>执行</a:t>
            </a:r>
            <a:r>
              <a:rPr lang="en-US" altLang="zh-CN" sz="1800" b="0">
                <a:solidFill>
                  <a:schemeClr val="bg1"/>
                </a:solidFill>
              </a:rPr>
              <a:t>if1</a:t>
            </a:r>
            <a:r>
              <a:rPr lang="zh-CN" altLang="en-US" sz="1800" b="0">
                <a:solidFill>
                  <a:schemeClr val="bg1"/>
                </a:solidFill>
              </a:rPr>
              <a:t>：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$ cat ex1                        //</a:t>
            </a:r>
            <a:r>
              <a:rPr lang="zh-CN" altLang="en-US" sz="1800" b="0">
                <a:solidFill>
                  <a:schemeClr val="bg1"/>
                </a:solidFill>
              </a:rPr>
              <a:t>显示程序</a:t>
            </a:r>
            <a:r>
              <a:rPr lang="en-US" altLang="zh-CN" sz="1800" b="0">
                <a:solidFill>
                  <a:schemeClr val="bg1"/>
                </a:solidFill>
              </a:rPr>
              <a:t>ex1</a:t>
            </a:r>
            <a:r>
              <a:rPr lang="zh-CN" altLang="en-US" sz="1800" b="0">
                <a:solidFill>
                  <a:schemeClr val="bg1"/>
                </a:solidFill>
              </a:rPr>
              <a:t>内容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echo $dir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$ cat ex2                        //</a:t>
            </a:r>
            <a:r>
              <a:rPr lang="zh-CN" altLang="en-US" sz="1800" b="0">
                <a:solidFill>
                  <a:schemeClr val="bg1"/>
                </a:solidFill>
              </a:rPr>
              <a:t>显示程序</a:t>
            </a:r>
            <a:r>
              <a:rPr lang="en-US" altLang="zh-CN" sz="1800" b="0">
                <a:solidFill>
                  <a:schemeClr val="bg1"/>
                </a:solidFill>
              </a:rPr>
              <a:t>ex2</a:t>
            </a:r>
            <a:r>
              <a:rPr lang="zh-CN" altLang="en-US" sz="1800" b="0">
                <a:solidFill>
                  <a:schemeClr val="bg1"/>
                </a:solidFill>
              </a:rPr>
              <a:t>内容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echo $name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name=ex2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echo $name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sh ex3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$ if1 ex1 ex2                     //</a:t>
            </a:r>
            <a:r>
              <a:rPr lang="zh-CN" altLang="en-US" sz="1800" b="0">
                <a:solidFill>
                  <a:schemeClr val="bg1"/>
                </a:solidFill>
              </a:rPr>
              <a:t>执行程序</a:t>
            </a:r>
            <a:r>
              <a:rPr lang="en-US" altLang="zh-CN" sz="1800" b="0">
                <a:solidFill>
                  <a:schemeClr val="bg1"/>
                </a:solidFill>
              </a:rPr>
              <a:t>if2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echo $dir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echo $name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name=ex2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echo $name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sh ex3</a:t>
            </a:r>
          </a:p>
          <a:p>
            <a:pPr indent="228600"/>
            <a:r>
              <a:rPr lang="en-US" altLang="zh-CN" sz="1800" b="0">
                <a:solidFill>
                  <a:schemeClr val="bg1"/>
                </a:solidFill>
              </a:rPr>
              <a:t>$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case</a:t>
            </a:r>
            <a:r>
              <a:rPr lang="zh-CN" altLang="en-US"/>
              <a:t>语句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7539037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case</a:t>
            </a:r>
            <a:r>
              <a:rPr lang="zh-CN" altLang="en-US"/>
              <a:t>语句举例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14422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当执行</a:t>
            </a:r>
            <a:r>
              <a:rPr lang="en-US" altLang="zh-CN" dirty="0">
                <a:ea typeface="+mn-ea"/>
              </a:rPr>
              <a:t>append</a:t>
            </a:r>
            <a:r>
              <a:rPr lang="zh-CN" altLang="en-US" dirty="0">
                <a:ea typeface="+mn-ea"/>
              </a:rPr>
              <a:t>时，有多少种可能的情况出现？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857356" y="1714488"/>
            <a:ext cx="5599112" cy="2616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#!/bin/sh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#</a:t>
            </a:r>
            <a:r>
              <a:rPr lang="zh-CN" altLang="en-US" sz="2000" b="1">
                <a:solidFill>
                  <a:srgbClr val="9900CC"/>
                </a:solidFill>
              </a:rPr>
              <a:t>脚本名</a:t>
            </a:r>
            <a:r>
              <a:rPr lang="en-US" altLang="zh-TW" sz="2000" b="1">
                <a:solidFill>
                  <a:srgbClr val="9900CC"/>
                </a:solidFill>
              </a:rPr>
              <a:t>: append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case </a:t>
            </a:r>
            <a:r>
              <a:rPr lang="en-US" altLang="zh-TW" sz="2000" b="1"/>
              <a:t>$# 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  1) cat &gt;&gt; $1 ;;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  2) cat &gt;&gt; $2 &lt; $1 ;;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  *) echo 'usage: $0 [fromFile] toFile' ;;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en-US" altLang="zh-TW" sz="2000" b="1">
                <a:solidFill>
                  <a:srgbClr val="9900CC"/>
                </a:solidFill>
              </a:rPr>
              <a:t>esac</a:t>
            </a:r>
          </a:p>
        </p:txBody>
      </p:sp>
      <p:sp>
        <p:nvSpPr>
          <p:cNvPr id="1139717" name="Text Box 5"/>
          <p:cNvSpPr txBox="1">
            <a:spLocks noChangeArrowheads="1"/>
          </p:cNvSpPr>
          <p:nvPr/>
        </p:nvSpPr>
        <p:spPr bwMode="auto">
          <a:xfrm>
            <a:off x="2643174" y="4214818"/>
            <a:ext cx="5400675" cy="223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TW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No parameter or more than 2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Only 1 parameter &amp; the file exist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Only 1 parameter &amp; the file not exist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Both file exist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1st exist; 2nd not exist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2nd exist; 1st not exist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rPr>
              <a:t>Both files not exist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3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6419850" cy="4905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/>
              <a:t>例</a:t>
            </a:r>
            <a:r>
              <a:rPr lang="en-US" altLang="zh-CN" sz="2400" smtClean="0"/>
              <a:t>5-9 </a:t>
            </a:r>
            <a:r>
              <a:rPr lang="zh-CN" altLang="en-US" sz="2400" smtClean="0"/>
              <a:t>使用</a:t>
            </a:r>
            <a:r>
              <a:rPr lang="en-US" altLang="zh-CN" sz="2400" smtClean="0"/>
              <a:t>case</a:t>
            </a:r>
            <a:r>
              <a:rPr lang="zh-CN" altLang="en-US" sz="2400" smtClean="0"/>
              <a:t>语句建立一个菜单选择程序。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268413"/>
            <a:ext cx="2386012" cy="460375"/>
          </a:xfrm>
          <a:solidFill>
            <a:srgbClr val="000099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case_demo</a:t>
            </a:r>
            <a:r>
              <a:rPr lang="zh-CN" altLang="en-US" smtClean="0">
                <a:solidFill>
                  <a:schemeClr val="bg1"/>
                </a:solidFill>
              </a:rPr>
              <a:t>程序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078163" y="1265238"/>
            <a:ext cx="606583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#! /bin/sh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# A menu script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echo 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Use one of the following option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echo 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   d or D: to display today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’</a:t>
            </a:r>
            <a:r>
              <a:rPr lang="en-US" altLang="zh-CN" sz="1800">
                <a:solidFill>
                  <a:schemeClr val="tx1"/>
                </a:solidFill>
              </a:rPr>
              <a:t>s date and time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echo 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   l or L: to list the files in the working directory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echo 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   w or W: to display who is logged in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echo 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   q or Q: to quit the menu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echo 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Enter your option and hit &lt;Enter&gt;: \c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read choice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case 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$choice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en-US" altLang="zh-CN" sz="1800">
                <a:solidFill>
                  <a:schemeClr val="tx1"/>
                </a:solidFill>
              </a:rPr>
              <a:t> in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   d|D)  date ;;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   l|L)   ls ;;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   w|W  who ;;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   q|Q   exit 0 ;;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   *)    echo 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1800">
                <a:solidFill>
                  <a:schemeClr val="tx1"/>
                </a:solidFill>
              </a:rPr>
              <a:t>$choice is not a valid choice, try again.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         Exit 1 ;;</a:t>
            </a:r>
          </a:p>
          <a:p>
            <a:pPr indent="228600"/>
            <a:r>
              <a:rPr lang="pt-BR" altLang="zh-CN" sz="1800">
                <a:solidFill>
                  <a:schemeClr val="tx1"/>
                </a:solidFill>
              </a:rPr>
              <a:t>esac</a:t>
            </a:r>
          </a:p>
          <a:p>
            <a:pPr indent="228600"/>
            <a:r>
              <a:rPr lang="pt-BR" altLang="zh-CN" sz="1800">
                <a:solidFill>
                  <a:schemeClr val="tx1"/>
                </a:solidFill>
              </a:rPr>
              <a:t>exit 0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1187450" y="333375"/>
            <a:ext cx="3384550" cy="4603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宋体" charset="-122"/>
              </a:rPr>
              <a:t>执行程序</a:t>
            </a:r>
            <a:r>
              <a:rPr lang="en-US" altLang="zh-CN">
                <a:solidFill>
                  <a:schemeClr val="bg1"/>
                </a:solidFill>
                <a:latin typeface="宋体" charset="-122"/>
              </a:rPr>
              <a:t>case_demo:</a:t>
            </a:r>
          </a:p>
        </p:txBody>
      </p:sp>
      <p:pic>
        <p:nvPicPr>
          <p:cNvPr id="243717" name="Picture 5"/>
          <p:cNvPicPr>
            <a:picLocks noChangeAspect="1" noChangeArrowheads="1"/>
          </p:cNvPicPr>
          <p:nvPr/>
        </p:nvPicPr>
        <p:blipFill>
          <a:blip r:embed="rId2"/>
          <a:srcRect l="1494" t="28821" r="5005" b="9320"/>
          <a:stretch>
            <a:fillRect/>
          </a:stretch>
        </p:blipFill>
        <p:spPr bwMode="auto">
          <a:xfrm>
            <a:off x="5076825" y="476250"/>
            <a:ext cx="374332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8" name="Picture 6"/>
          <p:cNvPicPr>
            <a:picLocks noChangeAspect="1" noChangeArrowheads="1"/>
          </p:cNvPicPr>
          <p:nvPr/>
        </p:nvPicPr>
        <p:blipFill>
          <a:blip r:embed="rId3"/>
          <a:srcRect l="3558" t="11456" r="7332" b="13348"/>
          <a:stretch>
            <a:fillRect/>
          </a:stretch>
        </p:blipFill>
        <p:spPr bwMode="auto">
          <a:xfrm>
            <a:off x="5076825" y="2276475"/>
            <a:ext cx="3771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9" name="Picture 7"/>
          <p:cNvPicPr>
            <a:picLocks noChangeAspect="1" noChangeArrowheads="1"/>
          </p:cNvPicPr>
          <p:nvPr/>
        </p:nvPicPr>
        <p:blipFill>
          <a:blip r:embed="rId4"/>
          <a:srcRect l="2563" t="4555" r="4688" b="6470"/>
          <a:stretch>
            <a:fillRect/>
          </a:stretch>
        </p:blipFill>
        <p:spPr bwMode="auto">
          <a:xfrm>
            <a:off x="971550" y="1484313"/>
            <a:ext cx="37719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20" name="Picture 8"/>
          <p:cNvPicPr>
            <a:picLocks noChangeAspect="1" noChangeArrowheads="1"/>
          </p:cNvPicPr>
          <p:nvPr/>
        </p:nvPicPr>
        <p:blipFill>
          <a:blip r:embed="rId5"/>
          <a:srcRect l="3258" t="12067" r="5721" b="17760"/>
          <a:stretch>
            <a:fillRect/>
          </a:stretch>
        </p:blipFill>
        <p:spPr bwMode="auto">
          <a:xfrm>
            <a:off x="5076825" y="4365625"/>
            <a:ext cx="381635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循环语句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214422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ea typeface="+mn-ea"/>
              </a:rPr>
              <a:t>for</a:t>
            </a:r>
            <a:r>
              <a:rPr lang="zh-CN" altLang="en-US" sz="2800" dirty="0">
                <a:ea typeface="+mn-ea"/>
              </a:rPr>
              <a:t>语句</a:t>
            </a:r>
          </a:p>
          <a:p>
            <a:pPr eaLnBrk="1" hangingPunct="1">
              <a:defRPr/>
            </a:pPr>
            <a:r>
              <a:rPr lang="en-US" altLang="zh-CN" sz="2800" dirty="0">
                <a:ea typeface="+mn-ea"/>
              </a:rPr>
              <a:t>while</a:t>
            </a:r>
            <a:r>
              <a:rPr lang="zh-CN" altLang="en-US" sz="2800" dirty="0">
                <a:ea typeface="+mn-ea"/>
              </a:rPr>
              <a:t>语句</a:t>
            </a:r>
          </a:p>
          <a:p>
            <a:pPr eaLnBrk="1" hangingPunct="1">
              <a:defRPr/>
            </a:pPr>
            <a:r>
              <a:rPr lang="en-US" altLang="zh-CN" sz="2800" dirty="0">
                <a:ea typeface="+mn-ea"/>
              </a:rPr>
              <a:t>until</a:t>
            </a:r>
            <a:r>
              <a:rPr lang="zh-CN" altLang="en-US" sz="2800" dirty="0">
                <a:ea typeface="+mn-ea"/>
              </a:rPr>
              <a:t>语句</a:t>
            </a:r>
          </a:p>
          <a:p>
            <a:pPr eaLnBrk="1" hangingPunct="1">
              <a:defRPr/>
            </a:pPr>
            <a:r>
              <a:rPr lang="en-US" altLang="zh-CN" sz="2800" dirty="0">
                <a:ea typeface="+mn-ea"/>
              </a:rPr>
              <a:t>select</a:t>
            </a:r>
            <a:r>
              <a:rPr lang="zh-CN" altLang="en-US" sz="2800" dirty="0">
                <a:ea typeface="+mn-ea"/>
              </a:rPr>
              <a:t>语句</a:t>
            </a:r>
          </a:p>
          <a:p>
            <a:pPr eaLnBrk="1" hangingPunct="1">
              <a:defRPr/>
            </a:pPr>
            <a:endParaRPr lang="zh-CN" altLang="en-US" sz="2800" dirty="0">
              <a:ea typeface="+mn-ea"/>
            </a:endParaRPr>
          </a:p>
          <a:p>
            <a:pPr eaLnBrk="1" hangingPunct="1">
              <a:defRPr/>
            </a:pPr>
            <a:endParaRPr lang="en-US" altLang="zh-CN" sz="2800" dirty="0">
              <a:ea typeface="+mn-ea"/>
            </a:endParaRPr>
          </a:p>
        </p:txBody>
      </p:sp>
      <p:graphicFrame>
        <p:nvGraphicFramePr>
          <p:cNvPr id="4" name="Group 26"/>
          <p:cNvGraphicFramePr>
            <a:graphicFrameLocks/>
          </p:cNvGraphicFramePr>
          <p:nvPr/>
        </p:nvGraphicFramePr>
        <p:xfrm>
          <a:off x="928662" y="3500438"/>
          <a:ext cx="7920038" cy="2259965"/>
        </p:xfrm>
        <a:graphic>
          <a:graphicData uri="http://schemas.openxmlformats.org/drawingml/2006/table">
            <a:tbl>
              <a:tblPr/>
              <a:tblGrid>
                <a:gridCol w="3529013"/>
                <a:gridCol w="2232025"/>
                <a:gridCol w="21590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For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循环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While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循环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until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循环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86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for variable [in arg-list]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com-list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done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while condition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command-list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until condition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command-list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for</a:t>
            </a:r>
            <a:r>
              <a:rPr lang="zh-CN" altLang="en-US"/>
              <a:t>语句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272338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while</a:t>
            </a:r>
            <a:r>
              <a:rPr lang="zh-CN" altLang="en-US"/>
              <a:t>语句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734536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参数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graphicFrame>
        <p:nvGraphicFramePr>
          <p:cNvPr id="1180676" name="Group 4"/>
          <p:cNvGraphicFramePr>
            <a:graphicFrameLocks noGrp="1"/>
          </p:cNvGraphicFramePr>
          <p:nvPr>
            <p:ph sz="half" idx="2"/>
          </p:nvPr>
        </p:nvGraphicFramePr>
        <p:xfrm>
          <a:off x="857224" y="1428736"/>
          <a:ext cx="7921625" cy="3241676"/>
        </p:xfrm>
        <a:graphic>
          <a:graphicData uri="http://schemas.openxmlformats.org/drawingml/2006/table">
            <a:tbl>
              <a:tblPr/>
              <a:tblGrid>
                <a:gridCol w="1687513"/>
                <a:gridCol w="62341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变量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说明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＃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传递到脚本程序的参数个数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脚本程序的名字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$1, $2, …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脚本程序的参数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$*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全体参数组成的清单，它是一个独立的变量，各个参数之间用环境变量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IFS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中的第一个字符分隔开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$@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“$*”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的一种变体，它不使用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IFS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环境变量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until</a:t>
            </a:r>
            <a:r>
              <a:rPr lang="zh-CN" altLang="en-US"/>
              <a:t>语句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2"/>
            <a:ext cx="6911975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350"/>
            <a:ext cx="6769100" cy="6477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5-10 </a:t>
            </a:r>
            <a:r>
              <a:rPr lang="zh-CN" altLang="en-US" sz="2800" smtClean="0"/>
              <a:t>列出登录用户的完整姓名信息。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705725" cy="172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分析</a:t>
            </a:r>
            <a:r>
              <a:rPr lang="en-US" altLang="zh-CN" smtClean="0"/>
              <a:t>:</a:t>
            </a:r>
          </a:p>
          <a:p>
            <a:pPr eaLnBrk="1" hangingPunct="1"/>
            <a:r>
              <a:rPr lang="en-US" altLang="zh-CN" smtClean="0"/>
              <a:t>  </a:t>
            </a:r>
            <a:r>
              <a:rPr lang="zh-CN" altLang="en-US" smtClean="0"/>
              <a:t>因为用户登录名和完整姓名都保存在</a:t>
            </a:r>
            <a:r>
              <a:rPr lang="en-US" altLang="zh-CN" smtClean="0"/>
              <a:t>/etc/passwd</a:t>
            </a:r>
            <a:r>
              <a:rPr lang="zh-CN" altLang="en-US" smtClean="0"/>
              <a:t>中，所以需要使用</a:t>
            </a:r>
            <a:r>
              <a:rPr lang="en-US" altLang="zh-CN" smtClean="0"/>
              <a:t>grep</a:t>
            </a:r>
            <a:r>
              <a:rPr lang="zh-CN" altLang="en-US" smtClean="0"/>
              <a:t>命令搜索此文件，要查找姓名的登录名可通过程序命令行参数传递给进程 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1187450" y="3357563"/>
            <a:ext cx="64023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00050"/>
            <a:r>
              <a:rPr lang="en-US" altLang="zh-CN">
                <a:solidFill>
                  <a:schemeClr val="tx1"/>
                </a:solidFill>
              </a:rPr>
              <a:t>#! /bin/sh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# A for script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for userlog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  do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    echo 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$userlog:\t\c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>
              <a:solidFill>
                <a:schemeClr val="tx1"/>
              </a:solidFill>
            </a:endParaRP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    grep 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‘</a:t>
            </a:r>
            <a:r>
              <a:rPr lang="en-US" altLang="zh-CN">
                <a:solidFill>
                  <a:schemeClr val="tx1"/>
                </a:solidFill>
              </a:rPr>
              <a:t>echo $user</a:t>
            </a:r>
            <a:r>
              <a:rPr lang="en-US" altLang="zh-CN">
                <a:solidFill>
                  <a:schemeClr val="tx1"/>
                </a:solidFill>
                <a:latin typeface="宋体" charset="-122"/>
              </a:rPr>
              <a:t>’</a:t>
            </a:r>
            <a:r>
              <a:rPr lang="en-US" altLang="zh-CN">
                <a:solidFill>
                  <a:schemeClr val="tx1"/>
                </a:solidFill>
              </a:rPr>
              <a:t> /etc/passwd | </a:t>
            </a:r>
            <a:r>
              <a:rPr lang="en-US" altLang="zh-CN">
                <a:solidFill>
                  <a:srgbClr val="A50021"/>
                </a:solidFill>
              </a:rPr>
              <a:t>cut  -d </a:t>
            </a:r>
            <a:r>
              <a:rPr lang="en-US" altLang="zh-CN">
                <a:solidFill>
                  <a:srgbClr val="A50021"/>
                </a:solidFill>
                <a:latin typeface="宋体" charset="-122"/>
              </a:rPr>
              <a:t>–</a:t>
            </a:r>
            <a:r>
              <a:rPr lang="en-US" altLang="zh-CN">
                <a:solidFill>
                  <a:srgbClr val="A50021"/>
                </a:solidFill>
              </a:rPr>
              <a:t>f5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done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971550" y="2852738"/>
            <a:ext cx="1512888" cy="4603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  <a:latin typeface="宋体" charset="-122"/>
              </a:rPr>
              <a:t>for1</a:t>
            </a:r>
            <a:r>
              <a:rPr lang="zh-CN" altLang="en-US">
                <a:solidFill>
                  <a:schemeClr val="bg1"/>
                </a:solidFill>
                <a:latin typeface="宋体" charset="-122"/>
              </a:rPr>
              <a:t>程序</a:t>
            </a:r>
            <a:r>
              <a:rPr lang="en-US" altLang="zh-CN">
                <a:solidFill>
                  <a:schemeClr val="bg1"/>
                </a:solidFill>
                <a:latin typeface="宋体" charset="-122"/>
              </a:rPr>
              <a:t>: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  <p:bldP spid="24678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命令</a:t>
            </a:r>
            <a:r>
              <a:rPr lang="en-US" altLang="zh-CN" smtClean="0"/>
              <a:t>cut</a:t>
            </a:r>
            <a:r>
              <a:rPr lang="zh-CN" altLang="en-US" smtClean="0"/>
              <a:t>从标准输入或文本文件中抽取一个或多个数据列</a:t>
            </a:r>
          </a:p>
          <a:p>
            <a:pPr eaLnBrk="1" hangingPunct="1"/>
            <a:r>
              <a:rPr lang="zh-CN" altLang="en-US" smtClean="0"/>
              <a:t>格式：</a:t>
            </a:r>
          </a:p>
          <a:p>
            <a:pPr eaLnBrk="1" hangingPunct="1"/>
            <a:r>
              <a:rPr lang="zh-CN" altLang="en-US" smtClean="0"/>
              <a:t>     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cut options file-list</a:t>
            </a:r>
          </a:p>
          <a:p>
            <a:pPr eaLnBrk="1" hangingPunct="1"/>
            <a:r>
              <a:rPr lang="en-US" altLang="zh-CN" smtClean="0"/>
              <a:t>options</a:t>
            </a:r>
            <a:r>
              <a:rPr lang="zh-CN" altLang="en-US" smtClean="0"/>
              <a:t>：</a:t>
            </a:r>
            <a:r>
              <a:rPr lang="en-US" altLang="zh-CN" smtClean="0"/>
              <a:t>-c </a:t>
            </a:r>
            <a:r>
              <a:rPr lang="zh-CN" altLang="en-US" smtClean="0"/>
              <a:t>字符选项</a:t>
            </a:r>
          </a:p>
          <a:p>
            <a:pPr eaLnBrk="1" hangingPunct="1"/>
            <a:r>
              <a:rPr lang="zh-CN" altLang="en-US" smtClean="0"/>
              <a:t>         </a:t>
            </a:r>
            <a:r>
              <a:rPr lang="en-US" altLang="zh-CN" smtClean="0"/>
              <a:t>-f </a:t>
            </a:r>
            <a:r>
              <a:rPr lang="zh-CN" altLang="en-US" smtClean="0"/>
              <a:t>以</a:t>
            </a:r>
            <a:r>
              <a:rPr lang="en-US" altLang="zh-CN" smtClean="0"/>
              <a:t>&lt;Tab&gt;</a:t>
            </a:r>
            <a:r>
              <a:rPr lang="zh-CN" altLang="en-US" smtClean="0"/>
              <a:t>为分隔符的列</a:t>
            </a:r>
          </a:p>
          <a:p>
            <a:pPr eaLnBrk="1" hangingPunct="1"/>
            <a:r>
              <a:rPr lang="zh-CN" altLang="en-US" smtClean="0"/>
              <a:t>         </a:t>
            </a:r>
            <a:r>
              <a:rPr lang="en-US" altLang="zh-CN" smtClean="0"/>
              <a:t>-d </a:t>
            </a:r>
            <a:r>
              <a:rPr lang="zh-CN" altLang="en-US" smtClean="0"/>
              <a:t>自定义的分隔符</a:t>
            </a:r>
          </a:p>
          <a:p>
            <a:pPr eaLnBrk="1" hangingPunct="1"/>
            <a:r>
              <a:rPr lang="en-US" altLang="zh-CN" smtClean="0"/>
              <a:t>file-list</a:t>
            </a:r>
            <a:r>
              <a:rPr lang="zh-CN" altLang="en-US" smtClean="0"/>
              <a:t>：文件列表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64" name="Group 32"/>
          <p:cNvGraphicFramePr>
            <a:graphicFrameLocks noGrp="1"/>
          </p:cNvGraphicFramePr>
          <p:nvPr/>
        </p:nvGraphicFramePr>
        <p:xfrm>
          <a:off x="7164388" y="476250"/>
          <a:ext cx="1828800" cy="27432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03211302        zhang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03272003        fu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05221099        liu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06223076        wang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06262103        dong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06362073        lu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06374024        yu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06491235        rui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07211080        peng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07211186        zheng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929" name="Group 97"/>
          <p:cNvGraphicFramePr>
            <a:graphicFrameLocks noGrp="1"/>
          </p:cNvGraphicFramePr>
          <p:nvPr/>
        </p:nvGraphicFramePr>
        <p:xfrm>
          <a:off x="1042988" y="1751013"/>
          <a:ext cx="1728787" cy="3657600"/>
        </p:xfrm>
        <a:graphic>
          <a:graphicData uri="http://schemas.openxmlformats.org/drawingml/2006/table">
            <a:tbl>
              <a:tblPr/>
              <a:tblGrid>
                <a:gridCol w="1728787"/>
              </a:tblGrid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03211302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03272003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05221099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06223076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06262103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06362073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06374024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06491235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07211080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07211186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8932" name="Group 100"/>
          <p:cNvGraphicFramePr>
            <a:graphicFrameLocks noGrp="1"/>
          </p:cNvGraphicFramePr>
          <p:nvPr/>
        </p:nvGraphicFramePr>
        <p:xfrm>
          <a:off x="3995738" y="1773238"/>
          <a:ext cx="1441450" cy="3657600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03202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03203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05299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06276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06203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06373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06324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06435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07280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07286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8926" name="Rectangle 94"/>
          <p:cNvSpPr>
            <a:spLocks noChangeArrowheads="1"/>
          </p:cNvSpPr>
          <p:nvPr/>
        </p:nvSpPr>
        <p:spPr bwMode="auto">
          <a:xfrm>
            <a:off x="3924300" y="1268413"/>
            <a:ext cx="3173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$ cut 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–</a:t>
            </a:r>
            <a:r>
              <a:rPr lang="en-US" altLang="zh-CN" sz="2000">
                <a:solidFill>
                  <a:schemeClr val="tx1"/>
                </a:solidFill>
              </a:rPr>
              <a:t>c1-3,7-8 student.txt </a:t>
            </a:r>
          </a:p>
        </p:txBody>
      </p:sp>
      <p:sp>
        <p:nvSpPr>
          <p:cNvPr id="248927" name="Rectangle 95"/>
          <p:cNvSpPr>
            <a:spLocks noChangeArrowheads="1"/>
          </p:cNvSpPr>
          <p:nvPr/>
        </p:nvSpPr>
        <p:spPr bwMode="auto">
          <a:xfrm>
            <a:off x="971550" y="1268413"/>
            <a:ext cx="2532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$ cut 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–</a:t>
            </a:r>
            <a:r>
              <a:rPr lang="en-US" altLang="zh-CN" sz="2000">
                <a:solidFill>
                  <a:schemeClr val="tx1"/>
                </a:solidFill>
              </a:rPr>
              <a:t>f1 student.txt </a:t>
            </a:r>
          </a:p>
        </p:txBody>
      </p:sp>
      <p:sp>
        <p:nvSpPr>
          <p:cNvPr id="52261" name="Rectangle 101"/>
          <p:cNvSpPr>
            <a:spLocks noChangeArrowheads="1"/>
          </p:cNvSpPr>
          <p:nvPr/>
        </p:nvSpPr>
        <p:spPr bwMode="auto">
          <a:xfrm>
            <a:off x="7235825" y="0"/>
            <a:ext cx="165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student.txt</a:t>
            </a:r>
            <a:r>
              <a:rPr lang="en-US" altLang="zh-CN"/>
              <a:t> </a:t>
            </a:r>
          </a:p>
        </p:txBody>
      </p:sp>
      <p:sp>
        <p:nvSpPr>
          <p:cNvPr id="248934" name="AutoShape 102"/>
          <p:cNvSpPr>
            <a:spLocks noChangeArrowheads="1"/>
          </p:cNvSpPr>
          <p:nvPr/>
        </p:nvSpPr>
        <p:spPr bwMode="auto">
          <a:xfrm>
            <a:off x="1042988" y="122238"/>
            <a:ext cx="2665412" cy="936625"/>
          </a:xfrm>
          <a:prstGeom prst="wedgeRoundRectCallout">
            <a:avLst>
              <a:gd name="adj1" fmla="val -13667"/>
              <a:gd name="adj2" fmla="val 7542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/>
              <a:t>取文件</a:t>
            </a:r>
            <a:r>
              <a:rPr lang="en-US" altLang="zh-CN" sz="1600"/>
              <a:t>student</a:t>
            </a:r>
            <a:r>
              <a:rPr lang="zh-CN" altLang="en-US" sz="1600"/>
              <a:t>的第</a:t>
            </a:r>
            <a:r>
              <a:rPr lang="en-US" altLang="zh-CN" sz="1600"/>
              <a:t>1</a:t>
            </a:r>
            <a:r>
              <a:rPr lang="zh-CN" altLang="en-US" sz="1600"/>
              <a:t>列的内容，</a:t>
            </a:r>
            <a:r>
              <a:rPr lang="en-US" altLang="zh-CN" sz="1600"/>
              <a:t>-f </a:t>
            </a:r>
            <a:r>
              <a:rPr lang="zh-CN" altLang="en-US" sz="1600"/>
              <a:t>表示以</a:t>
            </a:r>
            <a:r>
              <a:rPr lang="en-US" altLang="zh-CN" sz="1600"/>
              <a:t>&lt;Tab&gt;</a:t>
            </a:r>
            <a:r>
              <a:rPr lang="zh-CN" altLang="en-US" sz="1600"/>
              <a:t>为分隔符划分列 </a:t>
            </a:r>
          </a:p>
        </p:txBody>
      </p:sp>
      <p:sp>
        <p:nvSpPr>
          <p:cNvPr id="248935" name="AutoShape 103"/>
          <p:cNvSpPr>
            <a:spLocks noChangeArrowheads="1"/>
          </p:cNvSpPr>
          <p:nvPr/>
        </p:nvSpPr>
        <p:spPr bwMode="auto">
          <a:xfrm>
            <a:off x="4211638" y="188913"/>
            <a:ext cx="2735262" cy="874712"/>
          </a:xfrm>
          <a:prstGeom prst="wedgeRoundRectCallout">
            <a:avLst>
              <a:gd name="adj1" fmla="val -11116"/>
              <a:gd name="adj2" fmla="val 8575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/>
              <a:t>/</a:t>
            </a:r>
            <a:r>
              <a:rPr lang="zh-CN" altLang="en-US" sz="1600"/>
              <a:t>取</a:t>
            </a:r>
            <a:r>
              <a:rPr lang="en-US" altLang="zh-CN" sz="1600"/>
              <a:t>student</a:t>
            </a:r>
            <a:r>
              <a:rPr lang="zh-CN" altLang="en-US" sz="1600"/>
              <a:t>的</a:t>
            </a:r>
            <a:r>
              <a:rPr lang="en-US" altLang="zh-CN" sz="1600"/>
              <a:t>1</a:t>
            </a:r>
            <a:r>
              <a:rPr lang="zh-CN" altLang="en-US" sz="1600"/>
              <a:t>到</a:t>
            </a:r>
            <a:r>
              <a:rPr lang="en-US" altLang="zh-CN" sz="1600"/>
              <a:t>3</a:t>
            </a:r>
            <a:r>
              <a:rPr lang="zh-CN" altLang="en-US" sz="1600"/>
              <a:t>列字符和</a:t>
            </a:r>
            <a:r>
              <a:rPr lang="en-US" altLang="zh-CN" sz="1600"/>
              <a:t>7</a:t>
            </a:r>
            <a:r>
              <a:rPr lang="zh-CN" altLang="en-US" sz="1600"/>
              <a:t>到</a:t>
            </a:r>
            <a:r>
              <a:rPr lang="en-US" altLang="zh-CN" sz="1600"/>
              <a:t>8</a:t>
            </a:r>
            <a:r>
              <a:rPr lang="zh-CN" altLang="en-US" sz="1600"/>
              <a:t>列字符的内容，</a:t>
            </a:r>
            <a:r>
              <a:rPr lang="en-US" altLang="zh-CN" sz="1600"/>
              <a:t>-c </a:t>
            </a:r>
            <a:r>
              <a:rPr lang="zh-CN" altLang="en-US" sz="1600"/>
              <a:t>表示列以字符为单位 </a:t>
            </a:r>
          </a:p>
        </p:txBody>
      </p:sp>
      <p:sp>
        <p:nvSpPr>
          <p:cNvPr id="248936" name="Rectangle 104"/>
          <p:cNvSpPr>
            <a:spLocks noChangeArrowheads="1"/>
          </p:cNvSpPr>
          <p:nvPr/>
        </p:nvSpPr>
        <p:spPr bwMode="auto">
          <a:xfrm>
            <a:off x="5508625" y="4437063"/>
            <a:ext cx="3244850" cy="16160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zh-CN" altLang="en-US" sz="2000">
                <a:solidFill>
                  <a:schemeClr val="bg1"/>
                </a:solidFill>
              </a:rPr>
              <a:t>编译</a:t>
            </a:r>
            <a:r>
              <a:rPr lang="en-US" altLang="zh-CN" sz="2000">
                <a:solidFill>
                  <a:schemeClr val="bg1"/>
                </a:solidFill>
              </a:rPr>
              <a:t>for1</a:t>
            </a:r>
            <a:r>
              <a:rPr lang="zh-CN" altLang="en-US" sz="2000">
                <a:solidFill>
                  <a:schemeClr val="bg1"/>
                </a:solidFill>
              </a:rPr>
              <a:t>后，执行：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$ for-3 xlzhou llwang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xlzhou:  zhou xiaolai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llwang:  wang lili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$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26" grpId="0"/>
      <p:bldP spid="248927" grpId="0"/>
      <p:bldP spid="248934" grpId="0" animBg="1"/>
      <p:bldP spid="248935" grpId="0" animBg="1"/>
      <p:bldP spid="2489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4259262" cy="561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5-11 </a:t>
            </a:r>
            <a:r>
              <a:rPr lang="zh-CN" altLang="en-US" sz="2800" smtClean="0"/>
              <a:t>计算</a:t>
            </a:r>
            <a:r>
              <a:rPr lang="en-US" altLang="zh-CN" sz="2800" smtClean="0"/>
              <a:t>1~100</a:t>
            </a:r>
            <a:r>
              <a:rPr lang="zh-CN" altLang="en-US" sz="2800" smtClean="0"/>
              <a:t>的和。 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900113" y="1844675"/>
            <a:ext cx="32321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00050"/>
            <a:r>
              <a:rPr lang="en-US" altLang="zh-CN">
                <a:solidFill>
                  <a:schemeClr val="tx1"/>
                </a:solidFill>
              </a:rPr>
              <a:t>#! /bin/sh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# A while script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Sum=0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i=0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while [ $i != "100" ]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do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  i=`expr $i + 1`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  sum=`expr $Sum + $i`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done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echo $i $Sum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5508625" y="1989138"/>
            <a:ext cx="32321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00050"/>
            <a:r>
              <a:rPr lang="en-US" altLang="zh-CN">
                <a:solidFill>
                  <a:schemeClr val="tx1"/>
                </a:solidFill>
              </a:rPr>
              <a:t>#! /bin/sh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# A while script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sum=0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i=0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until [ $i = "100" ]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do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  i=`expr $i + 1`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  sum=`expr $Sum + $i`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done</a:t>
            </a:r>
          </a:p>
          <a:p>
            <a:pPr indent="400050"/>
            <a:r>
              <a:rPr lang="en-US" altLang="zh-CN">
                <a:solidFill>
                  <a:schemeClr val="tx1"/>
                </a:solidFill>
              </a:rPr>
              <a:t>echo $i $Sum</a:t>
            </a: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900113" y="1341438"/>
            <a:ext cx="2416175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While1</a:t>
            </a:r>
            <a:r>
              <a:rPr lang="zh-CN" altLang="en-US">
                <a:solidFill>
                  <a:schemeClr val="bg1"/>
                </a:solidFill>
              </a:rPr>
              <a:t>程序代码 </a:t>
            </a:r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5508625" y="1341438"/>
            <a:ext cx="2298700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Until1</a:t>
            </a:r>
            <a:r>
              <a:rPr lang="zh-CN" altLang="en-US">
                <a:solidFill>
                  <a:schemeClr val="bg1"/>
                </a:solidFill>
              </a:rPr>
              <a:t>程序代码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  <p:bldP spid="249861" grpId="0"/>
      <p:bldP spid="249862" grpId="0" animBg="1"/>
      <p:bldP spid="2498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select</a:t>
            </a:r>
            <a:r>
              <a:rPr lang="zh-CN" altLang="en-US"/>
              <a:t>语句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357298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形式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select item in </a:t>
            </a:r>
            <a:r>
              <a:rPr lang="en-US" altLang="zh-CN" sz="2800" dirty="0" err="1">
                <a:solidFill>
                  <a:srgbClr val="FF0000"/>
                </a:solidFill>
              </a:rPr>
              <a:t>itemlist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do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	statements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done</a:t>
            </a:r>
          </a:p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作用</a:t>
            </a:r>
          </a:p>
          <a:p>
            <a:pPr lvl="1" eaLnBrk="1" hangingPunct="1">
              <a:defRPr/>
            </a:pPr>
            <a:r>
              <a:rPr lang="zh-CN" altLang="en-US" sz="2800" dirty="0"/>
              <a:t>生成菜单</a:t>
            </a:r>
            <a:r>
              <a:rPr lang="zh-CN" altLang="en-US" sz="2800" dirty="0" smtClean="0"/>
              <a:t>列表</a:t>
            </a:r>
            <a:endParaRPr lang="zh-CN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select</a:t>
            </a:r>
            <a:r>
              <a:rPr lang="zh-CN" altLang="en-US"/>
              <a:t>语句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214422"/>
            <a:ext cx="7858180" cy="54292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n-ea"/>
              </a:rPr>
              <a:t>举例</a:t>
            </a:r>
            <a:r>
              <a:rPr lang="zh-CN" altLang="en-US" dirty="0">
                <a:ea typeface="+mn-ea"/>
              </a:rPr>
              <a:t>：一个简单的菜单选择程序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endParaRPr lang="en-US" altLang="zh-CN" sz="2000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clear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select item in </a:t>
            </a:r>
            <a:r>
              <a:rPr lang="en-US" altLang="zh-CN" sz="2000" dirty="0">
                <a:solidFill>
                  <a:srgbClr val="FF0000"/>
                </a:solidFill>
              </a:rPr>
              <a:t>Continue </a:t>
            </a:r>
            <a:r>
              <a:rPr lang="en-US" altLang="zh-CN" sz="2000" dirty="0">
                <a:solidFill>
                  <a:srgbClr val="C00000"/>
                </a:solidFill>
              </a:rPr>
              <a:t>Finish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do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case “$item” in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Continue) ;;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Finish) break ;;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*) echo “Wrong choice! Please select again!” ;;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esac</a:t>
            </a:r>
            <a:endParaRPr lang="en-US" altLang="zh-CN" sz="2000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done</a:t>
            </a:r>
          </a:p>
          <a:p>
            <a:pPr eaLnBrk="1" hangingPunct="1">
              <a:defRPr/>
            </a:pPr>
            <a:r>
              <a:rPr lang="en-US" altLang="zh-CN" sz="2000" dirty="0">
                <a:ea typeface="+mn-ea"/>
              </a:rPr>
              <a:t>Question: </a:t>
            </a:r>
            <a:r>
              <a:rPr lang="zh-CN" altLang="en-US" sz="2000" dirty="0">
                <a:ea typeface="+mn-ea"/>
              </a:rPr>
              <a:t>用</a:t>
            </a:r>
            <a:r>
              <a:rPr lang="en-US" altLang="zh-CN" sz="2000" dirty="0">
                <a:ea typeface="+mn-ea"/>
              </a:rPr>
              <a:t>while</a:t>
            </a:r>
            <a:r>
              <a:rPr lang="zh-CN" altLang="en-US" sz="2000" dirty="0">
                <a:ea typeface="+mn-ea"/>
              </a:rPr>
              <a:t>语句模拟</a:t>
            </a:r>
            <a:r>
              <a:rPr lang="en-US" altLang="zh-CN" sz="2000" dirty="0">
                <a:ea typeface="+mn-ea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命令组合语句</a:t>
            </a:r>
          </a:p>
        </p:txBody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357298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ea typeface="+mn-ea"/>
              </a:rPr>
              <a:t>分号串联</a:t>
            </a:r>
          </a:p>
          <a:p>
            <a:pPr lvl="1" eaLnBrk="1" hangingPunct="1">
              <a:defRPr/>
            </a:pPr>
            <a:r>
              <a:rPr lang="en-US" altLang="zh-CN" dirty="0" smtClean="0"/>
              <a:t>command1; command2; </a:t>
            </a:r>
            <a:r>
              <a:rPr lang="en-US" altLang="zh-CN" dirty="0"/>
              <a:t>…</a:t>
            </a:r>
          </a:p>
          <a:p>
            <a:pPr eaLnBrk="1" hangingPunct="1">
              <a:defRPr/>
            </a:pPr>
            <a:r>
              <a:rPr lang="zh-CN" altLang="en-US" sz="3200" dirty="0">
                <a:ea typeface="+mn-ea"/>
              </a:rPr>
              <a:t>条件组合</a:t>
            </a:r>
          </a:p>
          <a:p>
            <a:pPr lvl="1" eaLnBrk="1" hangingPunct="1">
              <a:defRPr/>
            </a:pPr>
            <a:r>
              <a:rPr lang="en-US" altLang="zh-CN" dirty="0"/>
              <a:t>AND</a:t>
            </a:r>
            <a:r>
              <a:rPr lang="zh-CN" altLang="en-US" dirty="0"/>
              <a:t>命令表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>
                <a:ea typeface="+mn-ea"/>
              </a:rPr>
              <a:t>	</a:t>
            </a:r>
            <a:r>
              <a:rPr lang="zh-CN" altLang="en-US" sz="2400" dirty="0" smtClean="0">
                <a:ea typeface="+mn-ea"/>
              </a:rPr>
              <a:t>     </a:t>
            </a:r>
            <a:r>
              <a:rPr lang="zh-CN" altLang="en-US" sz="2400" dirty="0" smtClean="0">
                <a:solidFill>
                  <a:srgbClr val="CC0000"/>
                </a:solidFill>
                <a:ea typeface="+mn-ea"/>
              </a:rPr>
              <a:t>格式</a:t>
            </a:r>
            <a:r>
              <a:rPr lang="zh-CN" altLang="en-US" sz="2400" dirty="0">
                <a:solidFill>
                  <a:srgbClr val="CC0000"/>
                </a:solidFill>
                <a:ea typeface="+mn-ea"/>
              </a:rPr>
              <a:t>：</a:t>
            </a:r>
            <a:r>
              <a:rPr lang="en-US" altLang="zh-CN" sz="2400" dirty="0">
                <a:solidFill>
                  <a:srgbClr val="CC0000"/>
                </a:solidFill>
                <a:ea typeface="+mn-ea"/>
              </a:rPr>
              <a:t>statement1 &amp;&amp; statement2 &amp;&amp; statement3 &amp;&amp; …</a:t>
            </a:r>
          </a:p>
          <a:p>
            <a:pPr lvl="1" eaLnBrk="1" hangingPunct="1">
              <a:defRPr/>
            </a:pPr>
            <a:r>
              <a:rPr lang="en-US" altLang="zh-CN" dirty="0"/>
              <a:t>OR</a:t>
            </a:r>
            <a:r>
              <a:rPr lang="zh-CN" altLang="en-US" dirty="0"/>
              <a:t>命令表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>
                <a:ea typeface="+mn-ea"/>
              </a:rPr>
              <a:t>	</a:t>
            </a:r>
            <a:r>
              <a:rPr lang="zh-CN" altLang="en-US" sz="2400" dirty="0" smtClean="0">
                <a:ea typeface="+mn-ea"/>
              </a:rPr>
              <a:t>     </a:t>
            </a:r>
            <a:r>
              <a:rPr lang="zh-CN" altLang="en-US" sz="2400" dirty="0" smtClean="0">
                <a:solidFill>
                  <a:srgbClr val="CC0000"/>
                </a:solidFill>
                <a:ea typeface="+mn-ea"/>
              </a:rPr>
              <a:t>格式</a:t>
            </a:r>
            <a:r>
              <a:rPr lang="zh-CN" altLang="en-US" sz="2400" dirty="0">
                <a:solidFill>
                  <a:srgbClr val="CC0000"/>
                </a:solidFill>
                <a:ea typeface="+mn-ea"/>
              </a:rPr>
              <a:t>：</a:t>
            </a:r>
            <a:r>
              <a:rPr lang="en-US" altLang="zh-CN" sz="2400" dirty="0">
                <a:solidFill>
                  <a:srgbClr val="CC0000"/>
                </a:solidFill>
                <a:ea typeface="+mn-ea"/>
              </a:rPr>
              <a:t>statement1 || statement2 || statement3 || …</a:t>
            </a:r>
          </a:p>
          <a:p>
            <a:pPr eaLnBrk="1" hangingPunct="1">
              <a:defRPr/>
            </a:pPr>
            <a:endParaRPr lang="en-US" altLang="zh-CN" dirty="0"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AND</a:t>
            </a:r>
            <a:r>
              <a:rPr lang="zh-CN" altLang="en-US"/>
              <a:t>（</a:t>
            </a:r>
            <a:r>
              <a:rPr lang="en-US" altLang="zh-CN"/>
              <a:t>&amp;&amp;</a:t>
            </a:r>
            <a:r>
              <a:rPr lang="zh-CN" altLang="en-US"/>
              <a:t>）命令表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8172450" cy="45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AND</a:t>
            </a:r>
            <a:r>
              <a:rPr lang="zh-CN" altLang="en-US"/>
              <a:t>命令表举例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6986587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1538" y="214290"/>
            <a:ext cx="4835525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参数</a:t>
            </a:r>
            <a:r>
              <a:rPr lang="zh-CN" altLang="en-US" dirty="0" smtClean="0"/>
              <a:t>变量</a:t>
            </a:r>
            <a:endParaRPr lang="zh-CN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27088" y="1196975"/>
            <a:ext cx="8112125" cy="2333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zh-CN" altLang="en-US" dirty="0" smtClean="0"/>
              <a:t>参数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变量 </a:t>
            </a:r>
            <a:endParaRPr lang="zh-CN" altLang="en-US" dirty="0" smtClean="0"/>
          </a:p>
          <a:p>
            <a:pPr marL="0" indent="0" eaLnBrk="1" hangingPunct="1"/>
            <a:r>
              <a:rPr lang="zh-CN" altLang="en-US" dirty="0" smtClean="0"/>
              <a:t>  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命令的位置变量概念类似于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err="1" smtClean="0"/>
              <a:t>argc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参数功能，用于对命令行中各个参数位置的描述。</a:t>
            </a:r>
          </a:p>
          <a:p>
            <a:pPr marL="0" indent="0" eaLnBrk="1" hangingPunct="1"/>
            <a:r>
              <a:rPr lang="zh-CN" altLang="en-US" dirty="0" smtClean="0"/>
              <a:t>   实际上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命令行的位置参数使用一组变量描述，它们 的名字为：</a:t>
            </a:r>
            <a:r>
              <a:rPr lang="en-US" altLang="zh-CN" dirty="0" smtClean="0"/>
              <a:t>$0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$2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Arial" charset="0"/>
              </a:rPr>
              <a:t>……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$9</a:t>
            </a:r>
            <a:r>
              <a:rPr lang="zh-CN" altLang="en-US" dirty="0" smtClean="0"/>
              <a:t>。  </a:t>
            </a:r>
          </a:p>
        </p:txBody>
      </p:sp>
      <p:graphicFrame>
        <p:nvGraphicFramePr>
          <p:cNvPr id="216182" name="Group 118"/>
          <p:cNvGraphicFramePr>
            <a:graphicFrameLocks noGrp="1"/>
          </p:cNvGraphicFramePr>
          <p:nvPr>
            <p:ph sz="half" idx="2"/>
          </p:nvPr>
        </p:nvGraphicFramePr>
        <p:xfrm>
          <a:off x="684213" y="3573463"/>
          <a:ext cx="7920037" cy="865188"/>
        </p:xfrm>
        <a:graphic>
          <a:graphicData uri="http://schemas.openxmlformats.org/drawingml/2006/table">
            <a:tbl>
              <a:tblPr/>
              <a:tblGrid>
                <a:gridCol w="2360612"/>
                <a:gridCol w="449263"/>
                <a:gridCol w="1077912"/>
                <a:gridCol w="647700"/>
                <a:gridCol w="1008063"/>
                <a:gridCol w="792162"/>
                <a:gridCol w="720725"/>
                <a:gridCol w="863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Shell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命令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$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myprog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first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second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third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……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nine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对应的位置变量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$0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$1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$2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$3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charset="0"/>
                        </a:rPr>
                        <a:t>$9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1" name="Text Box 119"/>
          <p:cNvSpPr txBox="1">
            <a:spLocks noChangeArrowheads="1"/>
          </p:cNvSpPr>
          <p:nvPr/>
        </p:nvSpPr>
        <p:spPr bwMode="auto">
          <a:xfrm>
            <a:off x="755650" y="4797425"/>
            <a:ext cx="7993063" cy="8223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当实际参数大于</a:t>
            </a:r>
            <a:r>
              <a:rPr lang="en-US" altLang="zh-CN">
                <a:solidFill>
                  <a:schemeClr val="bg1"/>
                </a:solidFill>
              </a:rPr>
              <a:t>9</a:t>
            </a:r>
            <a:r>
              <a:rPr lang="zh-CN" altLang="en-US">
                <a:solidFill>
                  <a:schemeClr val="bg1"/>
                </a:solidFill>
              </a:rPr>
              <a:t>个，需要用</a:t>
            </a:r>
            <a:r>
              <a:rPr lang="en-US" altLang="zh-CN">
                <a:solidFill>
                  <a:schemeClr val="bg1"/>
                </a:solidFill>
              </a:rPr>
              <a:t>shift</a:t>
            </a:r>
            <a:r>
              <a:rPr lang="zh-CN" altLang="en-US">
                <a:solidFill>
                  <a:schemeClr val="bg1"/>
                </a:solidFill>
              </a:rPr>
              <a:t>命令移动位置参数。每执行一次</a:t>
            </a:r>
            <a:r>
              <a:rPr lang="en-US" altLang="zh-CN">
                <a:solidFill>
                  <a:schemeClr val="bg1"/>
                </a:solidFill>
              </a:rPr>
              <a:t>shift</a:t>
            </a:r>
            <a:r>
              <a:rPr lang="zh-CN" altLang="en-US">
                <a:solidFill>
                  <a:schemeClr val="bg1"/>
                </a:solidFill>
              </a:rPr>
              <a:t>命令，原</a:t>
            </a:r>
            <a:r>
              <a:rPr lang="en-US" altLang="zh-CN">
                <a:solidFill>
                  <a:schemeClr val="bg1"/>
                </a:solidFill>
              </a:rPr>
              <a:t>$1</a:t>
            </a:r>
            <a:r>
              <a:rPr lang="zh-CN" altLang="en-US">
                <a:solidFill>
                  <a:schemeClr val="bg1"/>
                </a:solidFill>
              </a:rPr>
              <a:t>的值移走，新</a:t>
            </a:r>
            <a:r>
              <a:rPr lang="en-US" altLang="zh-CN">
                <a:solidFill>
                  <a:schemeClr val="bg1"/>
                </a:solidFill>
              </a:rPr>
              <a:t>$1</a:t>
            </a:r>
            <a:r>
              <a:rPr lang="zh-CN" altLang="en-US">
                <a:solidFill>
                  <a:schemeClr val="bg1"/>
                </a:solidFill>
              </a:rPr>
              <a:t>的值为原</a:t>
            </a:r>
            <a:r>
              <a:rPr lang="en-US" altLang="zh-CN">
                <a:solidFill>
                  <a:schemeClr val="bg1"/>
                </a:solidFill>
              </a:rPr>
              <a:t>$2</a:t>
            </a:r>
            <a:r>
              <a:rPr lang="zh-CN" altLang="en-US">
                <a:solidFill>
                  <a:schemeClr val="bg1"/>
                </a:solidFill>
              </a:rPr>
              <a:t>的值。 </a:t>
            </a:r>
          </a:p>
        </p:txBody>
      </p:sp>
      <p:sp>
        <p:nvSpPr>
          <p:cNvPr id="17442" name="Rectangle 120"/>
          <p:cNvSpPr>
            <a:spLocks noChangeArrowheads="1"/>
          </p:cNvSpPr>
          <p:nvPr/>
        </p:nvSpPr>
        <p:spPr bwMode="auto">
          <a:xfrm>
            <a:off x="971550" y="5805488"/>
            <a:ext cx="261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命令格式：</a:t>
            </a:r>
            <a:r>
              <a:rPr lang="en-US" altLang="zh-CN"/>
              <a:t>shift n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1" grpId="0" animBg="1"/>
      <p:bldP spid="174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OR</a:t>
            </a:r>
            <a:r>
              <a:rPr lang="zh-CN" altLang="en-US"/>
              <a:t>（</a:t>
            </a:r>
            <a:r>
              <a:rPr lang="en-US" altLang="zh-CN"/>
              <a:t>||</a:t>
            </a:r>
            <a:r>
              <a:rPr lang="zh-CN" altLang="en-US"/>
              <a:t>）语句</a:t>
            </a:r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>
              <a:ea typeface="+mn-ea"/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704138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</a:t>
            </a:r>
          </a:p>
        </p:txBody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142984"/>
            <a:ext cx="7429552" cy="514353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形式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 err="1"/>
              <a:t>func</a:t>
            </a:r>
            <a:r>
              <a:rPr lang="en-US" altLang="zh-CN" sz="2800" dirty="0"/>
              <a:t>()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    statements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}</a:t>
            </a:r>
          </a:p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局部变量</a:t>
            </a:r>
          </a:p>
          <a:p>
            <a:pPr lvl="1"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local</a:t>
            </a:r>
            <a:r>
              <a:rPr lang="zh-CN" altLang="en-US" sz="2800" dirty="0"/>
              <a:t>关键字</a:t>
            </a:r>
          </a:p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函数的调用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 err="1"/>
              <a:t>func</a:t>
            </a:r>
            <a:r>
              <a:rPr lang="en-US" altLang="zh-CN" sz="2800" dirty="0"/>
              <a:t> para1 para2 …</a:t>
            </a:r>
          </a:p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返回值</a:t>
            </a:r>
          </a:p>
          <a:p>
            <a:pPr lvl="1" eaLnBrk="1" hangingPunct="1">
              <a:defRPr/>
            </a:pPr>
            <a:r>
              <a:rPr lang="en-US" altLang="zh-CN" sz="2800" dirty="0" smtClean="0"/>
              <a:t>return</a:t>
            </a:r>
            <a:endParaRPr lang="en-US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函数举例</a:t>
            </a:r>
            <a:r>
              <a:rPr lang="en-US" altLang="zh-CN"/>
              <a:t>1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2"/>
            <a:ext cx="63373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函数举例</a:t>
            </a:r>
            <a:r>
              <a:rPr lang="en-US" altLang="zh-CN"/>
              <a:t>2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114422" y="1387460"/>
            <a:ext cx="32448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ea typeface="宋体" pitchFamily="2" charset="-122"/>
              </a:rPr>
              <a:t>yesno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a typeface="宋体" pitchFamily="2" charset="-122"/>
              </a:rPr>
              <a:t>msg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$1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”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def=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$2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while true; do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   echo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”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   echo 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$</a:t>
            </a:r>
            <a:r>
              <a:rPr lang="en-US" altLang="zh-CN" sz="2000" b="1" dirty="0" err="1">
                <a:solidFill>
                  <a:srgbClr val="0000FF"/>
                </a:solidFill>
                <a:ea typeface="宋体" pitchFamily="2" charset="-122"/>
              </a:rPr>
              <a:t>msg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”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   read answer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   if [ 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$answer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]; then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   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     return $def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ea typeface="宋体" pitchFamily="2" charset="-122"/>
              </a:rPr>
              <a:t>fi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done}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156101" name="AutoShape 5"/>
          <p:cNvSpPr>
            <a:spLocks/>
          </p:cNvSpPr>
          <p:nvPr/>
        </p:nvSpPr>
        <p:spPr bwMode="auto">
          <a:xfrm>
            <a:off x="4359272" y="1214423"/>
            <a:ext cx="215900" cy="4249737"/>
          </a:xfrm>
          <a:prstGeom prst="leftBrace">
            <a:avLst>
              <a:gd name="adj1" fmla="val 1640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6102" name="Rectangle 6"/>
          <p:cNvSpPr>
            <a:spLocks noChangeArrowheads="1"/>
          </p:cNvSpPr>
          <p:nvPr/>
        </p:nvSpPr>
        <p:spPr bwMode="auto">
          <a:xfrm>
            <a:off x="1839909" y="4527535"/>
            <a:ext cx="1873250" cy="215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4143372" y="1285860"/>
            <a:ext cx="46085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case “$answer” in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</a:t>
            </a:r>
            <a:r>
              <a:rPr kumimoji="0" lang="en-US" altLang="zh-CN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y|Y|yes|YES</a:t>
            </a: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)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    return 0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    ;;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</a:t>
            </a:r>
            <a:r>
              <a:rPr kumimoji="0" lang="en-US" altLang="zh-CN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n|N|no|NO</a:t>
            </a: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)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    return 1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    ;;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*)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    echo “ ”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    echo “ERROR: Invalid response, expected \”yes\” or \”no\”.”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    continue</a:t>
            </a:r>
          </a:p>
          <a:p>
            <a:pPr lvl="1">
              <a:defRPr/>
            </a:pPr>
            <a:r>
              <a:rPr kumimoji="0"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        ;;</a:t>
            </a:r>
          </a:p>
          <a:p>
            <a:pPr lvl="1">
              <a:defRPr/>
            </a:pPr>
            <a:r>
              <a:rPr kumimoji="0" lang="en-US" altLang="zh-CN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imSun" pitchFamily="2" charset="-122"/>
              </a:rPr>
              <a:t>esac</a:t>
            </a:r>
            <a:endParaRPr kumimoji="0" lang="en-US" altLang="zh-CN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SimSun" pitchFamily="2" charset="-122"/>
            </a:endParaRPr>
          </a:p>
          <a:p>
            <a:pPr>
              <a:defRPr/>
            </a:pPr>
            <a:endParaRPr kumimoji="0" lang="en-US" altLang="zh-CN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SimSun" pitchFamily="2" charset="-122"/>
            </a:endParaRPr>
          </a:p>
        </p:txBody>
      </p:sp>
      <p:sp>
        <p:nvSpPr>
          <p:cNvPr id="1156104" name="Line 8"/>
          <p:cNvSpPr>
            <a:spLocks noChangeShapeType="1"/>
          </p:cNvSpPr>
          <p:nvPr/>
        </p:nvSpPr>
        <p:spPr bwMode="auto">
          <a:xfrm flipV="1">
            <a:off x="3711572" y="3303573"/>
            <a:ext cx="576262" cy="1295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函数举例</a:t>
            </a:r>
            <a:r>
              <a:rPr lang="en-US" altLang="zh-CN"/>
              <a:t>2</a:t>
            </a:r>
            <a:r>
              <a:rPr lang="zh-CN" altLang="en-US"/>
              <a:t>的使用</a:t>
            </a:r>
          </a:p>
        </p:txBody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ea typeface="+mn-ea"/>
              </a:rPr>
              <a:t>调用函数</a:t>
            </a:r>
            <a:r>
              <a:rPr lang="en-US" altLang="zh-CN" sz="3200" dirty="0" err="1">
                <a:ea typeface="+mn-ea"/>
              </a:rPr>
              <a:t>yesno</a:t>
            </a:r>
            <a:endParaRPr lang="en-US" altLang="zh-CN" sz="3200" dirty="0">
              <a:ea typeface="+mn-ea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/>
              <a:t>if </a:t>
            </a:r>
            <a:r>
              <a:rPr lang="en-US" altLang="zh-CN" dirty="0" err="1">
                <a:solidFill>
                  <a:srgbClr val="CC0000"/>
                </a:solidFill>
              </a:rPr>
              <a:t>yesno</a:t>
            </a:r>
            <a:r>
              <a:rPr lang="en-US" altLang="zh-CN" dirty="0">
                <a:solidFill>
                  <a:srgbClr val="CC0000"/>
                </a:solidFill>
              </a:rPr>
              <a:t> “Continue installation? [n]” 1</a:t>
            </a:r>
            <a:r>
              <a:rPr lang="en-US" altLang="zh-CN" dirty="0"/>
              <a:t> ; then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/>
              <a:t>else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exit 1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/>
              <a:t>fi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变量范围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7488238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25" name="Text Box 5"/>
          <p:cNvSpPr txBox="1">
            <a:spLocks noChangeArrowheads="1"/>
          </p:cNvSpPr>
          <p:nvPr/>
        </p:nvSpPr>
        <p:spPr bwMode="auto">
          <a:xfrm>
            <a:off x="4859338" y="4652963"/>
            <a:ext cx="3816350" cy="16144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Script parameters a b c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x is 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b="1" dirty="0" err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myfunc</a:t>
            </a: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() parameters: 1 2 3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b="1" dirty="0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rPr>
              <a:t>x is 2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5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其他命令</a:t>
            </a:r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285860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杂项命令</a:t>
            </a:r>
          </a:p>
          <a:p>
            <a:pPr lvl="1" eaLnBrk="1" hangingPunct="1">
              <a:defRPr/>
            </a:pPr>
            <a:r>
              <a:rPr lang="en-US" altLang="zh-CN" dirty="0"/>
              <a:t>break, continue, exit, return, export, set, unset, trap, “:”, “.”, … </a:t>
            </a: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捕获命令输出</a:t>
            </a: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算术扩展</a:t>
            </a: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参数扩展</a:t>
            </a: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即时文档</a:t>
            </a:r>
          </a:p>
          <a:p>
            <a:pPr eaLnBrk="1" hangingPunct="1">
              <a:defRPr/>
            </a:pPr>
            <a:endParaRPr lang="en-US" altLang="zh-CN" dirty="0"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杂项命令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357298"/>
            <a:ext cx="761526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+mn-ea"/>
              </a:rPr>
              <a:t>break: </a:t>
            </a:r>
            <a:r>
              <a:rPr lang="zh-CN" altLang="en-US" dirty="0">
                <a:ea typeface="+mn-ea"/>
              </a:rPr>
              <a:t>从</a:t>
            </a:r>
            <a:r>
              <a:rPr lang="en-US" altLang="zh-CN" dirty="0">
                <a:ea typeface="+mn-ea"/>
              </a:rPr>
              <a:t>for/while/until</a:t>
            </a:r>
            <a:r>
              <a:rPr lang="zh-CN" altLang="en-US" dirty="0">
                <a:ea typeface="+mn-ea"/>
              </a:rPr>
              <a:t>循环退出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+mn-ea"/>
              </a:rPr>
              <a:t>continue: </a:t>
            </a:r>
            <a:r>
              <a:rPr lang="zh-CN" altLang="en-US" dirty="0">
                <a:ea typeface="+mn-ea"/>
              </a:rPr>
              <a:t>跳到下一个循环继续执行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+mn-ea"/>
              </a:rPr>
              <a:t>exit n: </a:t>
            </a:r>
            <a:r>
              <a:rPr lang="zh-CN" altLang="en-US" dirty="0">
                <a:ea typeface="+mn-ea"/>
              </a:rPr>
              <a:t>以退出码”</a:t>
            </a:r>
            <a:r>
              <a:rPr lang="en-US" altLang="zh-CN" dirty="0">
                <a:ea typeface="+mn-ea"/>
              </a:rPr>
              <a:t>n”</a:t>
            </a:r>
            <a:r>
              <a:rPr lang="zh-CN" altLang="en-US" dirty="0">
                <a:ea typeface="+mn-ea"/>
              </a:rPr>
              <a:t>退出脚本运行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+mn-ea"/>
              </a:rPr>
              <a:t>return: </a:t>
            </a:r>
            <a:r>
              <a:rPr lang="zh-CN" altLang="en-US" dirty="0">
                <a:ea typeface="+mn-ea"/>
              </a:rPr>
              <a:t>函数返回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+mn-ea"/>
              </a:rPr>
              <a:t>export: </a:t>
            </a:r>
            <a:r>
              <a:rPr lang="zh-CN" altLang="en-US" dirty="0">
                <a:ea typeface="+mn-ea"/>
              </a:rPr>
              <a:t>将变量导出到</a:t>
            </a:r>
            <a:r>
              <a:rPr lang="en-US" altLang="zh-CN" dirty="0">
                <a:ea typeface="+mn-ea"/>
              </a:rPr>
              <a:t>shell</a:t>
            </a:r>
            <a:r>
              <a:rPr lang="zh-CN" altLang="en-US" dirty="0">
                <a:ea typeface="+mn-ea"/>
              </a:rPr>
              <a:t>，使之成为</a:t>
            </a:r>
            <a:r>
              <a:rPr lang="en-US" altLang="zh-CN" dirty="0" smtClean="0">
                <a:ea typeface="+mn-ea"/>
              </a:rPr>
              <a:t>shell</a:t>
            </a:r>
            <a:r>
              <a:rPr lang="zh-CN" altLang="en-US" dirty="0" smtClean="0">
                <a:ea typeface="+mn-ea"/>
              </a:rPr>
              <a:t>环境</a:t>
            </a:r>
            <a:r>
              <a:rPr lang="zh-CN" altLang="en-US" dirty="0">
                <a:ea typeface="+mn-ea"/>
              </a:rPr>
              <a:t>变量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+mn-ea"/>
              </a:rPr>
              <a:t>set: </a:t>
            </a:r>
            <a:r>
              <a:rPr lang="zh-CN" altLang="en-US" dirty="0">
                <a:ea typeface="+mn-ea"/>
              </a:rPr>
              <a:t>为</a:t>
            </a:r>
            <a:r>
              <a:rPr lang="en-US" altLang="zh-CN" dirty="0">
                <a:ea typeface="+mn-ea"/>
              </a:rPr>
              <a:t>shell</a:t>
            </a:r>
            <a:r>
              <a:rPr lang="zh-CN" altLang="en-US" dirty="0">
                <a:ea typeface="+mn-ea"/>
              </a:rPr>
              <a:t>设置参数变量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+mn-ea"/>
              </a:rPr>
              <a:t>unset: </a:t>
            </a:r>
            <a:r>
              <a:rPr lang="zh-CN" altLang="en-US" dirty="0">
                <a:ea typeface="+mn-ea"/>
              </a:rPr>
              <a:t>从环境中删除变量或函数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+mn-ea"/>
              </a:rPr>
              <a:t>trap: </a:t>
            </a:r>
            <a:r>
              <a:rPr lang="zh-CN" altLang="en-US" dirty="0">
                <a:ea typeface="+mn-ea"/>
              </a:rPr>
              <a:t>指定在收到操作系统信号后执行的动作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ea typeface="+mn-ea"/>
              </a:rPr>
              <a:t>“</a:t>
            </a:r>
            <a:r>
              <a:rPr lang="en-US" altLang="zh-CN" dirty="0">
                <a:ea typeface="+mn-ea"/>
              </a:rPr>
              <a:t>:”(</a:t>
            </a:r>
            <a:r>
              <a:rPr lang="zh-CN" altLang="en-US" dirty="0">
                <a:ea typeface="+mn-ea"/>
              </a:rPr>
              <a:t>冒号命令</a:t>
            </a:r>
            <a:r>
              <a:rPr lang="en-US" altLang="zh-CN" dirty="0">
                <a:ea typeface="+mn-ea"/>
              </a:rPr>
              <a:t>): </a:t>
            </a:r>
            <a:r>
              <a:rPr lang="zh-CN" altLang="en-US" dirty="0">
                <a:ea typeface="+mn-ea"/>
              </a:rPr>
              <a:t>空命令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ea typeface="+mn-ea"/>
              </a:rPr>
              <a:t>“</a:t>
            </a:r>
            <a:r>
              <a:rPr lang="en-US" altLang="zh-CN" dirty="0">
                <a:ea typeface="+mn-ea"/>
              </a:rPr>
              <a:t>.”(</a:t>
            </a:r>
            <a:r>
              <a:rPr lang="zh-CN" altLang="en-US" dirty="0">
                <a:ea typeface="+mn-ea"/>
              </a:rPr>
              <a:t>句点命令</a:t>
            </a:r>
            <a:r>
              <a:rPr lang="en-US" altLang="zh-CN" dirty="0">
                <a:ea typeface="+mn-ea"/>
              </a:rPr>
              <a:t>)</a:t>
            </a:r>
            <a:r>
              <a:rPr lang="zh-CN" altLang="en-US" dirty="0">
                <a:ea typeface="+mn-ea"/>
              </a:rPr>
              <a:t>或</a:t>
            </a:r>
            <a:r>
              <a:rPr lang="en-US" altLang="zh-CN" dirty="0">
                <a:ea typeface="+mn-ea"/>
              </a:rPr>
              <a:t>source: </a:t>
            </a:r>
            <a:r>
              <a:rPr lang="zh-CN" altLang="en-US" dirty="0">
                <a:ea typeface="+mn-ea"/>
              </a:rPr>
              <a:t>在当前</a:t>
            </a:r>
            <a:r>
              <a:rPr lang="en-US" altLang="zh-CN" dirty="0">
                <a:ea typeface="+mn-ea"/>
              </a:rPr>
              <a:t>shell</a:t>
            </a:r>
            <a:r>
              <a:rPr lang="zh-CN" altLang="en-US" dirty="0">
                <a:ea typeface="+mn-ea"/>
              </a:rPr>
              <a:t>中执行</a:t>
            </a:r>
            <a:r>
              <a:rPr lang="zh-CN" altLang="en-US" dirty="0" smtClean="0">
                <a:ea typeface="+mn-ea"/>
              </a:rPr>
              <a:t>命令</a:t>
            </a:r>
            <a:endParaRPr lang="en-US" altLang="zh-CN" dirty="0"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break</a:t>
            </a:r>
            <a:r>
              <a:rPr lang="zh-CN" altLang="en-US"/>
              <a:t>命令使用示例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n-ea"/>
              </a:rPr>
              <a:t>从</a:t>
            </a:r>
            <a:r>
              <a:rPr lang="en-US" altLang="zh-CN">
                <a:ea typeface="+mn-ea"/>
              </a:rPr>
              <a:t>for/while/until</a:t>
            </a:r>
            <a:r>
              <a:rPr lang="zh-CN" altLang="en-US">
                <a:ea typeface="+mn-ea"/>
              </a:rPr>
              <a:t>循环退出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2133600"/>
            <a:ext cx="795655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-36513" y="6496050"/>
            <a:ext cx="587376" cy="336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0F22C3-E6B9-4D54-8FC6-69084D87F3CC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continue</a:t>
            </a:r>
            <a:r>
              <a:rPr lang="zh-CN" altLang="en-US"/>
              <a:t>命令使用示例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85860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跳到下一个循环继续执行</a:t>
            </a:r>
          </a:p>
          <a:p>
            <a:pPr eaLnBrk="1" hangingPunct="1">
              <a:defRPr/>
            </a:pPr>
            <a:endParaRPr lang="en-US" altLang="zh-CN" dirty="0">
              <a:ea typeface="+mn-ea"/>
            </a:endParaRP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857365"/>
            <a:ext cx="767082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1214438"/>
            <a:ext cx="6491288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5-5  </a:t>
            </a:r>
            <a:r>
              <a:rPr lang="zh-CN" altLang="en-US" sz="2800" smtClean="0"/>
              <a:t>位置参数在命令中的使用。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313" y="1928813"/>
            <a:ext cx="4032250" cy="1584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b="0" smtClean="0">
                <a:latin typeface="Arial" charset="0"/>
              </a:rPr>
              <a:t>$ cat display</a:t>
            </a:r>
          </a:p>
          <a:p>
            <a:pPr eaLnBrk="1" hangingPunct="1"/>
            <a:r>
              <a:rPr lang="en-US" altLang="zh-CN" sz="2000" b="0" smtClean="0">
                <a:latin typeface="Arial" charset="0"/>
              </a:rPr>
              <a:t>echo $0 $1 $2 $3 $4 $5</a:t>
            </a:r>
          </a:p>
          <a:p>
            <a:pPr eaLnBrk="1" hangingPunct="1"/>
            <a:r>
              <a:rPr lang="en-US" altLang="zh-CN" sz="2000" b="0" smtClean="0">
                <a:latin typeface="Arial" charset="0"/>
              </a:rPr>
              <a:t>$ display a b c d       </a:t>
            </a:r>
          </a:p>
          <a:p>
            <a:pPr eaLnBrk="1" hangingPunct="1"/>
            <a:r>
              <a:rPr lang="en-US" altLang="zh-CN" sz="2000" b="0" smtClean="0">
                <a:latin typeface="Arial" charset="0"/>
              </a:rPr>
              <a:t>display a b c d</a:t>
            </a:r>
          </a:p>
        </p:txBody>
      </p:sp>
      <p:sp>
        <p:nvSpPr>
          <p:cNvPr id="218116" name="AutoShape 4"/>
          <p:cNvSpPr>
            <a:spLocks noChangeArrowheads="1"/>
          </p:cNvSpPr>
          <p:nvPr/>
        </p:nvSpPr>
        <p:spPr bwMode="auto">
          <a:xfrm>
            <a:off x="5643563" y="1928813"/>
            <a:ext cx="2808287" cy="719137"/>
          </a:xfrm>
          <a:prstGeom prst="wedgeRoundRectCallout">
            <a:avLst>
              <a:gd name="adj1" fmla="val -129866"/>
              <a:gd name="adj2" fmla="val 873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/>
                </a:solidFill>
              </a:rPr>
              <a:t>($0=display,$1=a,$2=b,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chemeClr val="tx1"/>
                </a:solidFill>
              </a:rPr>
              <a:t>$3=c,$4=d,$5</a:t>
            </a:r>
            <a:r>
              <a:rPr lang="zh-CN" altLang="en-US" sz="1800">
                <a:solidFill>
                  <a:schemeClr val="tx1"/>
                </a:solidFill>
              </a:rPr>
              <a:t>为空串</a:t>
            </a:r>
            <a:endParaRPr lang="zh-CN" altLang="en-US" sz="1800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969963" y="3786188"/>
            <a:ext cx="39068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42900"/>
            <a:r>
              <a:rPr lang="pt-BR" altLang="zh-CN" sz="2000" b="0">
                <a:solidFill>
                  <a:schemeClr val="tx1"/>
                </a:solidFill>
                <a:latin typeface="Arial" charset="0"/>
              </a:rPr>
              <a:t>$ cat ex</a:t>
            </a:r>
          </a:p>
          <a:p>
            <a:pPr indent="342900"/>
            <a:r>
              <a:rPr lang="pt-BR" altLang="zh-CN" sz="2000" b="0">
                <a:solidFill>
                  <a:schemeClr val="tx1"/>
                </a:solidFill>
                <a:latin typeface="Arial" charset="0"/>
              </a:rPr>
              <a:t>echo $1 $2 $3 $4 $5 $6 $7 $8 $9</a:t>
            </a:r>
          </a:p>
          <a:p>
            <a:pPr indent="342900"/>
            <a:r>
              <a:rPr lang="pt-BR" altLang="zh-CN" sz="2000" b="0">
                <a:solidFill>
                  <a:schemeClr val="tx1"/>
                </a:solidFill>
                <a:latin typeface="Arial" charset="0"/>
              </a:rPr>
              <a:t>shift</a:t>
            </a:r>
          </a:p>
          <a:p>
            <a:pPr indent="342900"/>
            <a:r>
              <a:rPr lang="pt-BR" altLang="zh-CN" sz="2000" b="0">
                <a:solidFill>
                  <a:schemeClr val="tx1"/>
                </a:solidFill>
                <a:latin typeface="Arial" charset="0"/>
              </a:rPr>
              <a:t>echo $1 $2 $3 $4 $5 $6 $7 $8 $9</a:t>
            </a:r>
          </a:p>
          <a:p>
            <a:pPr indent="342900"/>
            <a:r>
              <a:rPr lang="pt-BR" altLang="zh-CN" sz="2000" b="0">
                <a:solidFill>
                  <a:schemeClr val="tx1"/>
                </a:solidFill>
                <a:latin typeface="Arial" charset="0"/>
              </a:rPr>
              <a:t>shift 4</a:t>
            </a:r>
          </a:p>
          <a:p>
            <a:pPr indent="342900"/>
            <a:r>
              <a:rPr lang="pt-BR" altLang="zh-CN" sz="2000" b="0">
                <a:solidFill>
                  <a:schemeClr val="tx1"/>
                </a:solidFill>
                <a:latin typeface="Arial" charset="0"/>
              </a:rPr>
              <a:t>echo $1 $2 $3 $4 $5 $6 $7 $8 $9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5651500" y="4652963"/>
            <a:ext cx="3052763" cy="16160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42900"/>
            <a:r>
              <a:rPr lang="zh-CN" altLang="pt-BR" sz="2000" b="0">
                <a:solidFill>
                  <a:schemeClr val="bg1"/>
                </a:solidFill>
              </a:rPr>
              <a:t>执行结果显示：</a:t>
            </a:r>
          </a:p>
          <a:p>
            <a:pPr indent="342900"/>
            <a:r>
              <a:rPr lang="pt-BR" altLang="zh-CN" sz="2000" b="0">
                <a:solidFill>
                  <a:schemeClr val="bg1"/>
                </a:solidFill>
              </a:rPr>
              <a:t>$ ex A B C D E F G H I J K</a:t>
            </a:r>
          </a:p>
          <a:p>
            <a:pPr indent="342900"/>
            <a:r>
              <a:rPr lang="pt-BR" altLang="zh-CN" sz="2000" b="0">
                <a:solidFill>
                  <a:schemeClr val="bg1"/>
                </a:solidFill>
              </a:rPr>
              <a:t>A B C D E F G H I</a:t>
            </a:r>
          </a:p>
          <a:p>
            <a:pPr indent="342900"/>
            <a:r>
              <a:rPr lang="pt-BR" altLang="zh-CN" sz="2000" b="0">
                <a:solidFill>
                  <a:schemeClr val="bg1"/>
                </a:solidFill>
              </a:rPr>
              <a:t>B C D E F G H I J</a:t>
            </a:r>
          </a:p>
          <a:p>
            <a:pPr indent="342900"/>
            <a:r>
              <a:rPr lang="pt-BR" altLang="zh-CN" sz="2000" b="0">
                <a:solidFill>
                  <a:schemeClr val="bg1"/>
                </a:solidFill>
              </a:rPr>
              <a:t>F G H I J K</a:t>
            </a:r>
            <a:r>
              <a:rPr lang="pt-BR" altLang="zh-CN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142976" y="214290"/>
            <a:ext cx="4835525" cy="706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参数</a:t>
            </a:r>
            <a:r>
              <a:rPr lang="zh-CN" altLang="en-US" sz="3200" dirty="0" smtClean="0">
                <a:solidFill>
                  <a:schemeClr val="tx1"/>
                </a:solidFill>
              </a:rPr>
              <a:t>变量</a:t>
            </a:r>
            <a:endParaRPr lang="zh-CN" altLang="en-US" sz="32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nimBg="1"/>
      <p:bldP spid="218117" grpId="0"/>
      <p:bldP spid="2181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continue</a:t>
            </a:r>
            <a:r>
              <a:rPr lang="zh-CN" altLang="en-US"/>
              <a:t>命令使用说明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9168" y="1070414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还有一个可选参数，用于指定从哪一级循环继续</a:t>
            </a:r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584556"/>
            <a:ext cx="3673475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1621068"/>
            <a:ext cx="3671888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8071" name="直接连接符 20"/>
          <p:cNvCxnSpPr>
            <a:cxnSpLocks noChangeShapeType="1"/>
          </p:cNvCxnSpPr>
          <p:nvPr/>
        </p:nvCxnSpPr>
        <p:spPr bwMode="auto">
          <a:xfrm>
            <a:off x="971550" y="2448156"/>
            <a:ext cx="252095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484438" y="1576618"/>
            <a:ext cx="2663825" cy="4903788"/>
            <a:chOff x="2483768" y="1628800"/>
            <a:chExt cx="2664296" cy="4904331"/>
          </a:xfrm>
        </p:grpSpPr>
        <p:pic>
          <p:nvPicPr>
            <p:cNvPr id="88077" name="Picture 2" descr="C:\Users\yebl\AppData\Local\Temp\3V2%RJ}_ZB8_(@VJ$]HJLOL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83768" y="1628800"/>
              <a:ext cx="1512168" cy="4904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8078" name="直接箭头连接符 16"/>
            <p:cNvCxnSpPr>
              <a:cxnSpLocks noChangeShapeType="1"/>
            </p:cNvCxnSpPr>
            <p:nvPr/>
          </p:nvCxnSpPr>
          <p:spPr bwMode="auto">
            <a:xfrm rot="10800000">
              <a:off x="3995936" y="3789040"/>
              <a:ext cx="1152128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88073" name="直接连接符 21"/>
          <p:cNvCxnSpPr>
            <a:cxnSpLocks noChangeShapeType="1"/>
          </p:cNvCxnSpPr>
          <p:nvPr/>
        </p:nvCxnSpPr>
        <p:spPr bwMode="auto">
          <a:xfrm>
            <a:off x="5724525" y="3600681"/>
            <a:ext cx="25193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4427538" y="1625831"/>
            <a:ext cx="4392612" cy="4422775"/>
            <a:chOff x="4427984" y="1844824"/>
            <a:chExt cx="4392488" cy="4423249"/>
          </a:xfrm>
        </p:grpSpPr>
        <p:pic>
          <p:nvPicPr>
            <p:cNvPr id="8807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32040" y="1844824"/>
              <a:ext cx="3888432" cy="4423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8076" name="直接箭头连接符 12"/>
            <p:cNvCxnSpPr>
              <a:cxnSpLocks noChangeShapeType="1"/>
            </p:cNvCxnSpPr>
            <p:nvPr/>
          </p:nvCxnSpPr>
          <p:spPr bwMode="auto">
            <a:xfrm flipV="1">
              <a:off x="4427984" y="4077072"/>
              <a:ext cx="648072" cy="1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5194300" cy="561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5-12 </a:t>
            </a:r>
            <a:r>
              <a:rPr lang="zh-CN" altLang="en-US" sz="2800" smtClean="0"/>
              <a:t>逆序显示命令行参数。 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1187450" y="1628775"/>
            <a:ext cx="303371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#! /bin/sh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# A break script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count=$#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cmd=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‘</a:t>
            </a:r>
            <a:r>
              <a:rPr lang="en-US" altLang="zh-CN" sz="2000">
                <a:solidFill>
                  <a:schemeClr val="tx1"/>
                </a:solidFill>
              </a:rPr>
              <a:t>echo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’</a:t>
            </a:r>
            <a:endParaRPr lang="en-US" altLang="zh-CN" sz="2000">
              <a:solidFill>
                <a:schemeClr val="tx1"/>
              </a:solidFill>
            </a:endParaRP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while true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do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cmd=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>
                <a:solidFill>
                  <a:schemeClr val="tx1"/>
                </a:solidFill>
              </a:rPr>
              <a:t>$cmd\$$count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2000">
              <a:solidFill>
                <a:schemeClr val="tx1"/>
              </a:solidFill>
            </a:endParaRP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count=`expr $count -1`</a:t>
            </a:r>
          </a:p>
          <a:p>
            <a:pPr indent="400050"/>
            <a:r>
              <a:rPr lang="en-US" altLang="zh-CN" sz="2000">
                <a:solidFill>
                  <a:srgbClr val="A50021"/>
                </a:solidFill>
              </a:rPr>
              <a:t>[$count </a:t>
            </a:r>
            <a:r>
              <a:rPr lang="en-US" altLang="zh-CN" sz="2000">
                <a:solidFill>
                  <a:srgbClr val="A50021"/>
                </a:solidFill>
                <a:latin typeface="宋体" charset="-122"/>
              </a:rPr>
              <a:t>–</a:t>
            </a:r>
            <a:r>
              <a:rPr lang="en-US" altLang="zh-CN" sz="2000">
                <a:solidFill>
                  <a:srgbClr val="A50021"/>
                </a:solidFill>
              </a:rPr>
              <a:t>eq 0] &amp;&amp; break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done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eval $cmd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5508625" y="1628775"/>
            <a:ext cx="32861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#! /bin/sh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# A continue script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count=$#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cmd=echo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while true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do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cmd=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>
                <a:solidFill>
                  <a:schemeClr val="tx1"/>
                </a:solidFill>
              </a:rPr>
              <a:t>$cmd\$$count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2000">
              <a:solidFill>
                <a:schemeClr val="tx1"/>
              </a:solidFill>
            </a:endParaRP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count=`expr $count -1`</a:t>
            </a:r>
          </a:p>
          <a:p>
            <a:pPr indent="400050"/>
            <a:r>
              <a:rPr lang="en-US" altLang="zh-CN" sz="2000">
                <a:solidFill>
                  <a:srgbClr val="A50021"/>
                </a:solidFill>
              </a:rPr>
              <a:t>[$count </a:t>
            </a:r>
            <a:r>
              <a:rPr lang="en-US" altLang="zh-CN" sz="2000">
                <a:solidFill>
                  <a:srgbClr val="A50021"/>
                </a:solidFill>
                <a:latin typeface="宋体" charset="-122"/>
              </a:rPr>
              <a:t>–</a:t>
            </a:r>
            <a:r>
              <a:rPr lang="en-US" altLang="zh-CN" sz="2000">
                <a:solidFill>
                  <a:srgbClr val="A50021"/>
                </a:solidFill>
              </a:rPr>
              <a:t>gt 0] &amp;&amp; continue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eval $cmd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  exit 0</a:t>
            </a:r>
          </a:p>
          <a:p>
            <a:pPr indent="400050"/>
            <a:r>
              <a:rPr lang="en-US" altLang="zh-CN" sz="200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5508625" y="1196975"/>
            <a:ext cx="2879725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</a:rPr>
              <a:t>continue_demo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程序</a:t>
            </a:r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1187450" y="1196975"/>
            <a:ext cx="2298700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</a:rPr>
              <a:t>break_demo</a:t>
            </a:r>
            <a:r>
              <a:rPr lang="zh-CN" altLang="en-US" b="0">
                <a:solidFill>
                  <a:schemeClr val="bg1"/>
                </a:solidFill>
              </a:rPr>
              <a:t>程序</a:t>
            </a:r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4787900" y="4508500"/>
            <a:ext cx="3816350" cy="19208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zh-CN" altLang="en-US" sz="2000">
                <a:solidFill>
                  <a:schemeClr val="bg1"/>
                </a:solidFill>
              </a:rPr>
              <a:t>执行</a:t>
            </a:r>
            <a:r>
              <a:rPr lang="en-US" altLang="zh-CN" sz="2000">
                <a:solidFill>
                  <a:schemeClr val="bg1"/>
                </a:solidFill>
              </a:rPr>
              <a:t>break_demo</a:t>
            </a:r>
            <a:r>
              <a:rPr lang="zh-CN" altLang="en-US" sz="2000">
                <a:solidFill>
                  <a:schemeClr val="bg1"/>
                </a:solidFill>
              </a:rPr>
              <a:t>程序：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$ break_demo a b c d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d c b a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$ break_demo you help who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who help you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$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  <p:bldP spid="251909" grpId="0"/>
      <p:bldP spid="251910" grpId="0" animBg="1"/>
      <p:bldP spid="251911" grpId="0" animBg="1"/>
      <p:bldP spid="2519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exec</a:t>
            </a:r>
            <a:r>
              <a:rPr lang="zh-CN" altLang="en-US"/>
              <a:t>命令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214422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ea typeface="+mn-ea"/>
              </a:rPr>
              <a:t>调用另</a:t>
            </a:r>
            <a:r>
              <a:rPr lang="zh-CN" altLang="en-US" sz="2800" dirty="0">
                <a:ea typeface="+mn-ea"/>
              </a:rPr>
              <a:t>一个程序来替换当前</a:t>
            </a:r>
            <a:r>
              <a:rPr lang="en-US" altLang="zh-CN" sz="2800" dirty="0">
                <a:ea typeface="+mn-ea"/>
              </a:rPr>
              <a:t>shell</a:t>
            </a:r>
            <a:endParaRPr lang="en-US" sz="2800" dirty="0">
              <a:ea typeface="+mn-ea"/>
            </a:endParaRPr>
          </a:p>
          <a:p>
            <a:pPr eaLnBrk="1" hangingPunct="1">
              <a:defRPr/>
            </a:pPr>
            <a:endParaRPr lang="en-US" altLang="zh-CN" sz="2800" dirty="0">
              <a:ea typeface="+mn-ea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214414" y="2000240"/>
            <a:ext cx="6192837" cy="29384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800">
              <a:solidFill>
                <a:schemeClr val="tx1"/>
              </a:solidFill>
              <a:latin typeface="Arial" pitchFamily="34" charset="0"/>
              <a:ea typeface="PMingLiU" pitchFamily="18" charset="-12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	</a:t>
            </a:r>
            <a:r>
              <a:rPr lang="en-US" altLang="zh-CN" sz="2800" b="1">
                <a:solidFill>
                  <a:srgbClr val="9900CC"/>
                </a:solidFill>
                <a:latin typeface="Courier New" pitchFamily="49" charset="0"/>
                <a:ea typeface="PMingLiU" pitchFamily="18" charset="-120"/>
              </a:rPr>
              <a:t>#!/bin/sh</a:t>
            </a:r>
          </a:p>
          <a:p>
            <a:r>
              <a:rPr lang="en-US" altLang="zh-CN" sz="2800" b="1">
                <a:solidFill>
                  <a:srgbClr val="9900CC"/>
                </a:solidFill>
                <a:latin typeface="Courier New" pitchFamily="49" charset="0"/>
                <a:ea typeface="PMingLiU" pitchFamily="18" charset="-120"/>
              </a:rPr>
              <a:t>	echo "Before exec"</a:t>
            </a:r>
          </a:p>
          <a:p>
            <a:r>
              <a:rPr lang="en-US" altLang="zh-CN" sz="2800" b="1">
                <a:solidFill>
                  <a:srgbClr val="9900CC"/>
                </a:solidFill>
                <a:latin typeface="Courier New" pitchFamily="49" charset="0"/>
                <a:ea typeface="PMingLiU" pitchFamily="18" charset="-120"/>
              </a:rPr>
              <a:t>	</a:t>
            </a:r>
            <a:r>
              <a:rPr lang="en-US" altLang="zh-CN" sz="2800" b="1">
                <a:latin typeface="Courier New" pitchFamily="49" charset="0"/>
                <a:ea typeface="PMingLiU" pitchFamily="18" charset="-120"/>
              </a:rPr>
              <a:t>exec sh ./first.sh</a:t>
            </a:r>
          </a:p>
          <a:p>
            <a:r>
              <a:rPr lang="en-US" altLang="zh-CN" sz="2800" b="1">
                <a:solidFill>
                  <a:srgbClr val="9900CC"/>
                </a:solidFill>
                <a:latin typeface="Courier New" pitchFamily="49" charset="0"/>
                <a:ea typeface="PMingLiU" pitchFamily="18" charset="-120"/>
              </a:rPr>
              <a:t>	echo "After exec"</a:t>
            </a:r>
          </a:p>
          <a:p>
            <a:r>
              <a:rPr lang="en-US" altLang="zh-CN" sz="2800" b="1">
                <a:solidFill>
                  <a:srgbClr val="9900CC"/>
                </a:solidFill>
                <a:latin typeface="Courier New" pitchFamily="49" charset="0"/>
                <a:ea typeface="PMingLiU" pitchFamily="18" charset="-120"/>
              </a:rPr>
              <a:t>	exit 0</a:t>
            </a:r>
          </a:p>
          <a:p>
            <a:endParaRPr lang="zh-TW" altLang="en-US" sz="2800" b="1">
              <a:solidFill>
                <a:srgbClr val="9900CC"/>
              </a:solidFill>
              <a:latin typeface="Courier New" pitchFamily="49" charset="0"/>
              <a:ea typeface="PMingLiU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eval</a:t>
            </a:r>
            <a:r>
              <a:rPr lang="zh-CN" altLang="en-US"/>
              <a:t>命令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14422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计算参数</a:t>
            </a:r>
          </a:p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比较以下命令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143504" y="2571744"/>
            <a:ext cx="2881313" cy="2292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CN" sz="2400" b="1" u="sng">
                <a:solidFill>
                  <a:srgbClr val="0000FF"/>
                </a:solidFill>
                <a:latin typeface="Courier New" pitchFamily="49" charset="0"/>
                <a:ea typeface="PMingLiU" pitchFamily="18" charset="-120"/>
              </a:rPr>
              <a:t>foo=10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CN" sz="2400" b="1" u="sng">
                <a:solidFill>
                  <a:srgbClr val="0000FF"/>
                </a:solidFill>
                <a:latin typeface="Courier New" pitchFamily="49" charset="0"/>
                <a:ea typeface="PMingLiU" pitchFamily="18" charset="-120"/>
              </a:rPr>
              <a:t>x=foo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CN" sz="2400" b="1" u="sng">
                <a:latin typeface="Courier New" pitchFamily="49" charset="0"/>
                <a:ea typeface="PMingLiU" pitchFamily="18" charset="-120"/>
              </a:rPr>
              <a:t>eval y='$'$x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CN" sz="2400" b="1" u="sng">
                <a:solidFill>
                  <a:srgbClr val="0000FF"/>
                </a:solidFill>
                <a:latin typeface="Courier New" pitchFamily="49" charset="0"/>
                <a:ea typeface="PMingLiU" pitchFamily="18" charset="-120"/>
              </a:rPr>
              <a:t>echo $y</a:t>
            </a:r>
            <a:endParaRPr lang="en-US" altLang="zh-TW" sz="2400" b="1" u="sng">
              <a:solidFill>
                <a:srgbClr val="0000FF"/>
              </a:solidFill>
              <a:latin typeface="Courier New" pitchFamily="49" charset="0"/>
              <a:ea typeface="PMingLiU" pitchFamily="18" charset="-120"/>
            </a:endParaRP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10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</a:t>
            </a:r>
            <a:endParaRPr lang="en-US" altLang="zh-TW" sz="2400">
              <a:solidFill>
                <a:schemeClr val="tx1"/>
              </a:solidFill>
              <a:latin typeface="Courier New" pitchFamily="49" charset="0"/>
              <a:ea typeface="PMingLiU" pitchFamily="18" charset="-120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255717" y="2571744"/>
            <a:ext cx="2881312" cy="2292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CN" sz="2400" b="1" u="sng">
                <a:solidFill>
                  <a:srgbClr val="0000FF"/>
                </a:solidFill>
                <a:latin typeface="Courier New" pitchFamily="49" charset="0"/>
                <a:ea typeface="PMingLiU" pitchFamily="18" charset="-120"/>
              </a:rPr>
              <a:t>foo=10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CN" sz="2400" b="1" u="sng">
                <a:solidFill>
                  <a:srgbClr val="0000FF"/>
                </a:solidFill>
                <a:latin typeface="Courier New" pitchFamily="49" charset="0"/>
                <a:ea typeface="PMingLiU" pitchFamily="18" charset="-120"/>
              </a:rPr>
              <a:t>x=foo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CN" sz="2400" b="1" u="sng">
                <a:solidFill>
                  <a:srgbClr val="0000FF"/>
                </a:solidFill>
                <a:latin typeface="Courier New" pitchFamily="49" charset="0"/>
                <a:ea typeface="PMingLiU" pitchFamily="18" charset="-120"/>
              </a:rPr>
              <a:t>y='$'$x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CN" sz="2400" b="1" u="sng">
                <a:solidFill>
                  <a:srgbClr val="0000FF"/>
                </a:solidFill>
                <a:latin typeface="Courier New" pitchFamily="49" charset="0"/>
                <a:ea typeface="PMingLiU" pitchFamily="18" charset="-120"/>
              </a:rPr>
              <a:t>echo $y</a:t>
            </a:r>
            <a:endParaRPr lang="en-US" altLang="zh-TW" sz="2400" b="1" u="sng">
              <a:solidFill>
                <a:srgbClr val="0000FF"/>
              </a:solidFill>
              <a:latin typeface="Courier New" pitchFamily="49" charset="0"/>
              <a:ea typeface="PMingLiU" pitchFamily="18" charset="-120"/>
            </a:endParaRP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  foo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</a:t>
            </a:r>
            <a:endParaRPr lang="en-US" altLang="zh-TW" sz="2400">
              <a:solidFill>
                <a:schemeClr val="tx1"/>
              </a:solidFill>
              <a:latin typeface="Courier New" pitchFamily="49" charset="0"/>
              <a:ea typeface="PMingLiU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:</a:t>
            </a:r>
            <a:r>
              <a:rPr lang="zh-CN" altLang="en-US"/>
              <a:t>命令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85860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空命令，相当于</a:t>
            </a:r>
            <a:r>
              <a:rPr lang="en-US" altLang="zh-CN" sz="2800" dirty="0">
                <a:solidFill>
                  <a:srgbClr val="FF0000"/>
                </a:solidFill>
                <a:ea typeface="+mn-ea"/>
              </a:rPr>
              <a:t>true</a:t>
            </a:r>
          </a:p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在</a:t>
            </a:r>
            <a:r>
              <a:rPr lang="en-US" altLang="zh-CN" sz="2800" dirty="0">
                <a:ea typeface="+mn-ea"/>
              </a:rPr>
              <a:t>while</a:t>
            </a:r>
            <a:r>
              <a:rPr lang="zh-CN" altLang="en-US" sz="2800" dirty="0">
                <a:ea typeface="+mn-ea"/>
              </a:rPr>
              <a:t>循环中</a:t>
            </a:r>
          </a:p>
          <a:p>
            <a:pPr lvl="1" eaLnBrk="1" hangingPunct="1">
              <a:defRPr/>
            </a:pPr>
            <a:r>
              <a:rPr lang="zh-CN" altLang="en-US" sz="2800" dirty="0"/>
              <a:t>实现无限循环，等价于</a:t>
            </a:r>
            <a:r>
              <a:rPr lang="en-US" altLang="zh-CN" sz="2800" dirty="0">
                <a:solidFill>
                  <a:srgbClr val="FF0000"/>
                </a:solidFill>
              </a:rPr>
              <a:t>while true</a:t>
            </a:r>
          </a:p>
          <a:p>
            <a:pPr lvl="1" eaLnBrk="1" hangingPunct="1">
              <a:defRPr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export</a:t>
            </a:r>
            <a:r>
              <a:rPr lang="zh-CN" altLang="en-US" dirty="0"/>
              <a:t>命令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85860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使变量在子</a:t>
            </a:r>
            <a:r>
              <a:rPr lang="en-US" altLang="zh-CN" dirty="0">
                <a:ea typeface="+mn-ea"/>
              </a:rPr>
              <a:t>shell</a:t>
            </a:r>
            <a:r>
              <a:rPr lang="zh-CN" altLang="en-US" dirty="0">
                <a:ea typeface="+mn-ea"/>
              </a:rPr>
              <a:t>中可以</a:t>
            </a:r>
            <a:r>
              <a:rPr lang="zh-CN" altLang="en-US" dirty="0" smtClean="0">
                <a:ea typeface="+mn-ea"/>
              </a:rPr>
              <a:t>使用</a:t>
            </a:r>
            <a:endParaRPr lang="en-US" altLang="zh-CN" dirty="0" smtClean="0"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/>
              <a:t>实质为创建全局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考虑下例：</a:t>
            </a:r>
            <a:r>
              <a:rPr lang="en-US" altLang="zh-CN" dirty="0">
                <a:ea typeface="+mn-ea"/>
              </a:rPr>
              <a:t>demo</a:t>
            </a:r>
            <a:r>
              <a:rPr lang="zh-CN" altLang="en-US" dirty="0">
                <a:ea typeface="+mn-ea"/>
              </a:rPr>
              <a:t>运行的结果是什么？</a:t>
            </a:r>
          </a:p>
          <a:p>
            <a:pPr eaLnBrk="1" hangingPunct="1">
              <a:defRPr/>
            </a:pPr>
            <a:endParaRPr lang="en-US" altLang="zh-CN" dirty="0">
              <a:ea typeface="+mn-ea"/>
            </a:endParaRP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8027988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4475162" cy="633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 smtClean="0"/>
              <a:t>export</a:t>
            </a:r>
            <a:r>
              <a:rPr lang="zh-CN" altLang="en-US" sz="2800" dirty="0" smtClean="0"/>
              <a:t>命令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971550" y="1970088"/>
            <a:ext cx="60896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zh-CN" altLang="en-US" b="0">
                <a:solidFill>
                  <a:schemeClr val="tx1"/>
                </a:solidFill>
              </a:rPr>
              <a:t>已知程序</a:t>
            </a:r>
            <a:r>
              <a:rPr lang="en-US" altLang="zh-CN" b="0">
                <a:solidFill>
                  <a:schemeClr val="tx1"/>
                </a:solidFill>
              </a:rPr>
              <a:t>ex1</a:t>
            </a:r>
            <a:r>
              <a:rPr lang="zh-CN" altLang="en-US" b="0">
                <a:solidFill>
                  <a:schemeClr val="tx1"/>
                </a:solidFill>
              </a:rPr>
              <a:t>：</a:t>
            </a:r>
          </a:p>
          <a:p>
            <a:pPr indent="228600"/>
            <a:r>
              <a:rPr lang="zh-CN" altLang="en-US" b="0">
                <a:solidFill>
                  <a:schemeClr val="tx1"/>
                </a:solidFill>
              </a:rPr>
              <a:t>                      </a:t>
            </a:r>
            <a:r>
              <a:rPr lang="en-US" altLang="zh-CN" b="0">
                <a:solidFill>
                  <a:schemeClr val="tx1"/>
                </a:solidFill>
              </a:rPr>
              <a:t>echo</a:t>
            </a:r>
            <a:r>
              <a:rPr lang="en-US" altLang="zh-CN" b="0" baseline="30000">
                <a:solidFill>
                  <a:schemeClr val="tx1"/>
                </a:solidFill>
              </a:rPr>
              <a:t>1</a:t>
            </a:r>
            <a:r>
              <a:rPr lang="en-US" altLang="zh-CN" b="0">
                <a:solidFill>
                  <a:schemeClr val="tx1"/>
                </a:solidFill>
              </a:rPr>
              <a:t>  $dir</a:t>
            </a:r>
          </a:p>
          <a:p>
            <a:pPr indent="228600"/>
            <a:r>
              <a:rPr lang="zh-CN" altLang="en-US" b="0">
                <a:solidFill>
                  <a:schemeClr val="tx1"/>
                </a:solidFill>
              </a:rPr>
              <a:t>执行</a:t>
            </a:r>
            <a:r>
              <a:rPr lang="en-US" altLang="zh-CN" b="0">
                <a:solidFill>
                  <a:schemeClr val="tx1"/>
                </a:solidFill>
              </a:rPr>
              <a:t>UNIX</a:t>
            </a:r>
            <a:r>
              <a:rPr lang="zh-CN" altLang="en-US" b="0">
                <a:solidFill>
                  <a:schemeClr val="tx1"/>
                </a:solidFill>
              </a:rPr>
              <a:t>命令：</a:t>
            </a:r>
          </a:p>
          <a:p>
            <a:pPr indent="228600"/>
            <a:r>
              <a:rPr lang="en-US" altLang="zh-CN" b="0">
                <a:solidFill>
                  <a:schemeClr val="tx1"/>
                </a:solidFill>
              </a:rPr>
              <a:t>$ dir = /usr</a:t>
            </a:r>
          </a:p>
          <a:p>
            <a:pPr indent="228600"/>
            <a:r>
              <a:rPr lang="en-US" altLang="zh-CN" b="0">
                <a:solidFill>
                  <a:schemeClr val="tx1"/>
                </a:solidFill>
              </a:rPr>
              <a:t>$ sh ex1</a:t>
            </a:r>
          </a:p>
          <a:p>
            <a:pPr indent="228600"/>
            <a:r>
              <a:rPr lang="en-US" altLang="zh-CN" b="0">
                <a:solidFill>
                  <a:schemeClr val="tx1"/>
                </a:solidFill>
              </a:rPr>
              <a:t>                              //echo1</a:t>
            </a:r>
            <a:r>
              <a:rPr lang="zh-CN" altLang="en-US" b="0">
                <a:solidFill>
                  <a:schemeClr val="tx1"/>
                </a:solidFill>
              </a:rPr>
              <a:t>的执行结果为空行</a:t>
            </a:r>
          </a:p>
          <a:p>
            <a:pPr indent="228600"/>
            <a:r>
              <a:rPr lang="en-US" altLang="zh-CN" b="0">
                <a:solidFill>
                  <a:schemeClr val="tx1"/>
                </a:solidFill>
              </a:rPr>
              <a:t>$ echo</a:t>
            </a:r>
            <a:r>
              <a:rPr lang="en-US" altLang="zh-CN" b="0" baseline="30000">
                <a:solidFill>
                  <a:schemeClr val="tx1"/>
                </a:solidFill>
              </a:rPr>
              <a:t>2</a:t>
            </a:r>
            <a:r>
              <a:rPr lang="en-US" altLang="zh-CN" b="0">
                <a:solidFill>
                  <a:schemeClr val="tx1"/>
                </a:solidFill>
              </a:rPr>
              <a:t> $dir</a:t>
            </a:r>
          </a:p>
          <a:p>
            <a:pPr indent="228600"/>
            <a:r>
              <a:rPr lang="en-US" altLang="zh-CN" b="0">
                <a:solidFill>
                  <a:schemeClr val="tx1"/>
                </a:solidFill>
              </a:rPr>
              <a:t> /usr</a:t>
            </a:r>
          </a:p>
          <a:p>
            <a:pPr indent="228600"/>
            <a:r>
              <a:rPr lang="en-US" altLang="zh-CN" b="0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229382" name="WordArt 6"/>
          <p:cNvSpPr>
            <a:spLocks noChangeArrowheads="1" noChangeShapeType="1" noTextEdit="1"/>
          </p:cNvSpPr>
          <p:nvPr/>
        </p:nvSpPr>
        <p:spPr bwMode="auto">
          <a:xfrm>
            <a:off x="7667625" y="3357563"/>
            <a:ext cx="466725" cy="164306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？</a:t>
            </a:r>
          </a:p>
        </p:txBody>
      </p:sp>
      <p:sp>
        <p:nvSpPr>
          <p:cNvPr id="229428" name="Text Box 52"/>
          <p:cNvSpPr txBox="1">
            <a:spLocks noChangeArrowheads="1"/>
          </p:cNvSpPr>
          <p:nvPr/>
        </p:nvSpPr>
        <p:spPr bwMode="auto">
          <a:xfrm>
            <a:off x="827088" y="5589588"/>
            <a:ext cx="7993062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export</a:t>
            </a:r>
            <a:r>
              <a:rPr lang="zh-CN" altLang="en-US">
                <a:solidFill>
                  <a:schemeClr val="bg1"/>
                </a:solidFill>
              </a:rPr>
              <a:t>命令功能：把</a:t>
            </a:r>
            <a:r>
              <a:rPr lang="en-US" altLang="zh-CN">
                <a:solidFill>
                  <a:schemeClr val="bg1"/>
                </a:solidFill>
              </a:rPr>
              <a:t>var</a:t>
            </a:r>
            <a:r>
              <a:rPr lang="zh-CN" altLang="en-US">
                <a:solidFill>
                  <a:schemeClr val="bg1"/>
                </a:solidFill>
              </a:rPr>
              <a:t>的定义值发送到自身进程的公有区 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859338" y="1196975"/>
            <a:ext cx="4649787" cy="1439863"/>
            <a:chOff x="3061" y="754"/>
            <a:chExt cx="2929" cy="907"/>
          </a:xfrm>
        </p:grpSpPr>
        <p:grpSp>
          <p:nvGrpSpPr>
            <p:cNvPr id="3" name="Group 76"/>
            <p:cNvGrpSpPr>
              <a:grpSpLocks/>
            </p:cNvGrpSpPr>
            <p:nvPr/>
          </p:nvGrpSpPr>
          <p:grpSpPr bwMode="auto">
            <a:xfrm>
              <a:off x="3061" y="754"/>
              <a:ext cx="2929" cy="907"/>
              <a:chOff x="3058" y="754"/>
              <a:chExt cx="2929" cy="907"/>
            </a:xfrm>
          </p:grpSpPr>
          <p:grpSp>
            <p:nvGrpSpPr>
              <p:cNvPr id="4" name="Group 53"/>
              <p:cNvGrpSpPr>
                <a:grpSpLocks noChangeAspect="1"/>
              </p:cNvGrpSpPr>
              <p:nvPr/>
            </p:nvGrpSpPr>
            <p:grpSpPr bwMode="auto">
              <a:xfrm>
                <a:off x="3107" y="799"/>
                <a:ext cx="2880" cy="811"/>
                <a:chOff x="1800" y="8692"/>
                <a:chExt cx="7200" cy="2028"/>
              </a:xfrm>
            </p:grpSpPr>
            <p:sp>
              <p:nvSpPr>
                <p:cNvPr id="28684" name="AutoShap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0" y="8692"/>
                  <a:ext cx="7200" cy="20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845" y="8707"/>
                  <a:ext cx="3420" cy="2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endParaRPr lang="en-US" altLang="zh-CN" sz="1200" b="0"/>
                </a:p>
                <a:p>
                  <a:pPr algn="just"/>
                  <a:endParaRPr lang="en-US" altLang="zh-CN" sz="1200" b="0"/>
                </a:p>
                <a:p>
                  <a:pPr algn="just"/>
                  <a:r>
                    <a:rPr lang="en-US" altLang="zh-CN" sz="1000" b="0">
                      <a:solidFill>
                        <a:srgbClr val="000099"/>
                      </a:solidFill>
                    </a:rPr>
                    <a:t>$</a:t>
                  </a:r>
                  <a:r>
                    <a:rPr lang="zh-CN" altLang="en-US" sz="1000" b="0">
                      <a:solidFill>
                        <a:srgbClr val="000099"/>
                      </a:solidFill>
                    </a:rPr>
                    <a:t>进程  </a:t>
                  </a:r>
                  <a:r>
                    <a:rPr lang="zh-CN" altLang="en-US" sz="1200" b="0">
                      <a:solidFill>
                        <a:srgbClr val="000099"/>
                      </a:solidFill>
                    </a:rPr>
                    <a:t>            </a:t>
                  </a:r>
                  <a:r>
                    <a:rPr lang="en-US" altLang="zh-CN" sz="1200" b="0">
                      <a:solidFill>
                        <a:srgbClr val="000099"/>
                      </a:solidFill>
                    </a:rPr>
                    <a:t>ex1             echo</a:t>
                  </a:r>
                  <a:r>
                    <a:rPr lang="en-US" altLang="zh-CN" sz="1200" b="0" baseline="30000">
                      <a:solidFill>
                        <a:srgbClr val="000099"/>
                      </a:solidFill>
                    </a:rPr>
                    <a:t>1</a:t>
                  </a:r>
                  <a:endParaRPr lang="en-US" altLang="zh-CN" sz="1200" b="0">
                    <a:solidFill>
                      <a:srgbClr val="000099"/>
                    </a:solidFill>
                  </a:endParaRPr>
                </a:p>
                <a:p>
                  <a:pPr algn="just"/>
                  <a:endParaRPr lang="en-US" altLang="zh-CN" sz="1200" b="0"/>
                </a:p>
                <a:p>
                  <a:pPr algn="just"/>
                  <a:endParaRPr lang="en-US" altLang="zh-CN" sz="1200" b="0"/>
                </a:p>
                <a:p>
                  <a:pPr algn="just"/>
                  <a:r>
                    <a:rPr lang="en-US" altLang="zh-CN" sz="1200" b="0">
                      <a:solidFill>
                        <a:schemeClr val="tx1"/>
                      </a:solidFill>
                    </a:rPr>
                    <a:t>           echo</a:t>
                  </a:r>
                  <a:r>
                    <a:rPr lang="en-US" altLang="zh-CN" sz="1200" b="0" baseline="30000">
                      <a:solidFill>
                        <a:schemeClr val="tx1"/>
                      </a:solidFill>
                    </a:rPr>
                    <a:t>2</a:t>
                  </a:r>
                  <a:endParaRPr lang="en-US" altLang="zh-CN" sz="1200">
                    <a:solidFill>
                      <a:schemeClr val="tx1"/>
                    </a:solidFill>
                    <a:ea typeface="华文中宋" pitchFamily="2" charset="-122"/>
                  </a:endParaRPr>
                </a:p>
              </p:txBody>
            </p:sp>
            <p:sp>
              <p:nvSpPr>
                <p:cNvPr id="28686" name="Rectangle 56"/>
                <p:cNvSpPr>
                  <a:spLocks noChangeArrowheads="1"/>
                </p:cNvSpPr>
                <p:nvPr/>
              </p:nvSpPr>
              <p:spPr bwMode="auto">
                <a:xfrm>
                  <a:off x="5670" y="8692"/>
                  <a:ext cx="765" cy="20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/>
                  <a:r>
                    <a:rPr lang="en-US" altLang="zh-CN" sz="1200" b="0">
                      <a:solidFill>
                        <a:srgbClr val="000099"/>
                      </a:solidFill>
                    </a:rPr>
                    <a:t>$</a:t>
                  </a:r>
                </a:p>
                <a:p>
                  <a:pPr algn="r"/>
                  <a:endParaRPr lang="en-US" altLang="zh-CN" sz="1200" b="0">
                    <a:solidFill>
                      <a:srgbClr val="000099"/>
                    </a:solidFill>
                  </a:endParaRPr>
                </a:p>
                <a:p>
                  <a:pPr algn="r"/>
                  <a:endParaRPr lang="en-US" altLang="zh-CN" sz="1200" b="0">
                    <a:solidFill>
                      <a:srgbClr val="000099"/>
                    </a:solidFill>
                  </a:endParaRPr>
                </a:p>
                <a:p>
                  <a:pPr algn="r"/>
                  <a:endParaRPr lang="en-US" altLang="zh-CN" sz="1200" b="0">
                    <a:solidFill>
                      <a:srgbClr val="000099"/>
                    </a:solidFill>
                  </a:endParaRPr>
                </a:p>
                <a:p>
                  <a:pPr algn="r"/>
                  <a:r>
                    <a:rPr lang="en-US" altLang="zh-CN" sz="1200" b="0">
                      <a:solidFill>
                        <a:srgbClr val="000099"/>
                      </a:solidFill>
                    </a:rPr>
                    <a:t>ex1</a:t>
                  </a:r>
                </a:p>
                <a:p>
                  <a:pPr algn="r"/>
                  <a:endParaRPr lang="en-US" altLang="zh-CN" sz="1200">
                    <a:solidFill>
                      <a:srgbClr val="000099"/>
                    </a:solidFill>
                    <a:ea typeface="华文中宋" pitchFamily="2" charset="-122"/>
                  </a:endParaRPr>
                </a:p>
              </p:txBody>
            </p:sp>
            <p:sp>
              <p:nvSpPr>
                <p:cNvPr id="28687" name="Rectangle 57"/>
                <p:cNvSpPr>
                  <a:spLocks noChangeArrowheads="1"/>
                </p:cNvSpPr>
                <p:nvPr/>
              </p:nvSpPr>
              <p:spPr bwMode="auto">
                <a:xfrm>
                  <a:off x="6480" y="8692"/>
                  <a:ext cx="1247" cy="202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200" b="0">
                      <a:solidFill>
                        <a:schemeClr val="tx1"/>
                      </a:solidFill>
                    </a:rPr>
                    <a:t>私有区</a:t>
                  </a:r>
                </a:p>
                <a:p>
                  <a:pPr algn="just">
                    <a:spcBef>
                      <a:spcPct val="20000"/>
                    </a:spcBef>
                  </a:pPr>
                  <a:r>
                    <a:rPr lang="zh-CN" altLang="en-US" sz="1200" b="0">
                      <a:solidFill>
                        <a:schemeClr val="tx1"/>
                      </a:solidFill>
                    </a:rPr>
                    <a:t>公有区</a:t>
                  </a:r>
                </a:p>
                <a:p>
                  <a:pPr algn="just"/>
                  <a:endParaRPr lang="zh-CN" altLang="en-US" sz="1200" b="0">
                    <a:solidFill>
                      <a:schemeClr val="tx1"/>
                    </a:solidFill>
                  </a:endParaRPr>
                </a:p>
                <a:p>
                  <a:pPr algn="just"/>
                  <a:endParaRPr lang="zh-CN" altLang="en-US" sz="1200" b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zh-CN" altLang="en-US" sz="1200" b="0">
                      <a:solidFill>
                        <a:schemeClr val="tx1"/>
                      </a:solidFill>
                    </a:rPr>
                    <a:t>私有区</a:t>
                  </a:r>
                </a:p>
                <a:p>
                  <a:pPr algn="just">
                    <a:spcBef>
                      <a:spcPct val="40000"/>
                    </a:spcBef>
                  </a:pPr>
                  <a:r>
                    <a:rPr lang="zh-CN" altLang="en-US" sz="1200" b="0">
                      <a:solidFill>
                        <a:schemeClr val="tx1"/>
                      </a:solidFill>
                    </a:rPr>
                    <a:t>共有区</a:t>
                  </a:r>
                  <a:endParaRPr lang="zh-CN" altLang="en-US" sz="1200">
                    <a:solidFill>
                      <a:schemeClr val="tx1"/>
                    </a:solidFill>
                    <a:ea typeface="华文中宋" pitchFamily="2" charset="-122"/>
                  </a:endParaRPr>
                </a:p>
              </p:txBody>
            </p:sp>
            <p:sp>
              <p:nvSpPr>
                <p:cNvPr id="28688" name="Line 58"/>
                <p:cNvSpPr>
                  <a:spLocks noChangeShapeType="1"/>
                </p:cNvSpPr>
                <p:nvPr/>
              </p:nvSpPr>
              <p:spPr bwMode="auto">
                <a:xfrm>
                  <a:off x="2580" y="9628"/>
                  <a:ext cx="70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9" name="Line 59"/>
                <p:cNvSpPr>
                  <a:spLocks noChangeShapeType="1"/>
                </p:cNvSpPr>
                <p:nvPr/>
              </p:nvSpPr>
              <p:spPr bwMode="auto">
                <a:xfrm>
                  <a:off x="3735" y="9628"/>
                  <a:ext cx="70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0" name="Line 60"/>
                <p:cNvSpPr>
                  <a:spLocks noChangeShapeType="1"/>
                </p:cNvSpPr>
                <p:nvPr/>
              </p:nvSpPr>
              <p:spPr bwMode="auto">
                <a:xfrm>
                  <a:off x="2535" y="9829"/>
                  <a:ext cx="810" cy="5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1" name="Line 61"/>
                <p:cNvSpPr>
                  <a:spLocks noChangeShapeType="1"/>
                </p:cNvSpPr>
                <p:nvPr/>
              </p:nvSpPr>
              <p:spPr bwMode="auto">
                <a:xfrm>
                  <a:off x="6480" y="9100"/>
                  <a:ext cx="124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2" name="Line 62"/>
                <p:cNvSpPr>
                  <a:spLocks noChangeShapeType="1"/>
                </p:cNvSpPr>
                <p:nvPr/>
              </p:nvSpPr>
              <p:spPr bwMode="auto">
                <a:xfrm>
                  <a:off x="6480" y="9385"/>
                  <a:ext cx="124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3" name="Line 63"/>
                <p:cNvSpPr>
                  <a:spLocks noChangeShapeType="1"/>
                </p:cNvSpPr>
                <p:nvPr/>
              </p:nvSpPr>
              <p:spPr bwMode="auto">
                <a:xfrm>
                  <a:off x="6480" y="9940"/>
                  <a:ext cx="124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4" name="Line 64"/>
                <p:cNvSpPr>
                  <a:spLocks noChangeShapeType="1"/>
                </p:cNvSpPr>
                <p:nvPr/>
              </p:nvSpPr>
              <p:spPr bwMode="auto">
                <a:xfrm>
                  <a:off x="6480" y="10345"/>
                  <a:ext cx="124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28695" name="AutoShape 6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960" y="9826"/>
                  <a:ext cx="1245" cy="15"/>
                </a:xfrm>
                <a:prstGeom prst="curvedConnector4">
                  <a:avLst>
                    <a:gd name="adj1" fmla="val 8995"/>
                    <a:gd name="adj2" fmla="val -264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5" name="Group 66"/>
                <p:cNvGrpSpPr>
                  <a:grpSpLocks/>
                </p:cNvGrpSpPr>
                <p:nvPr/>
              </p:nvGrpSpPr>
              <p:grpSpPr bwMode="auto">
                <a:xfrm>
                  <a:off x="1965" y="9784"/>
                  <a:ext cx="482" cy="624"/>
                  <a:chOff x="2700" y="11968"/>
                  <a:chExt cx="482" cy="624"/>
                </a:xfrm>
              </p:grpSpPr>
              <p:sp>
                <p:nvSpPr>
                  <p:cNvPr id="2870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11968"/>
                    <a:ext cx="482" cy="6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18000" tIns="0" rIns="18000" bIns="0"/>
                  <a:lstStyle/>
                  <a:p>
                    <a:pPr algn="ctr"/>
                    <a:r>
                      <a:rPr lang="en-US" altLang="zh-CN" sz="1200" b="0">
                        <a:solidFill>
                          <a:schemeClr val="tx1"/>
                        </a:solidFill>
                      </a:rPr>
                      <a:t>/usr</a:t>
                    </a:r>
                  </a:p>
                  <a:p>
                    <a:endParaRPr lang="en-US" altLang="zh-CN" sz="1200">
                      <a:ea typeface="华文中宋" pitchFamily="2" charset="-122"/>
                    </a:endParaRPr>
                  </a:p>
                </p:txBody>
              </p:sp>
              <p:sp>
                <p:nvSpPr>
                  <p:cNvPr id="2870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700" y="12325"/>
                    <a:ext cx="482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69"/>
                <p:cNvGrpSpPr>
                  <a:grpSpLocks/>
                </p:cNvGrpSpPr>
                <p:nvPr/>
              </p:nvGrpSpPr>
              <p:grpSpPr bwMode="auto">
                <a:xfrm>
                  <a:off x="3690" y="8848"/>
                  <a:ext cx="482" cy="624"/>
                  <a:chOff x="2700" y="11968"/>
                  <a:chExt cx="482" cy="624"/>
                </a:xfrm>
              </p:grpSpPr>
              <p:sp>
                <p:nvSpPr>
                  <p:cNvPr id="28701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11968"/>
                    <a:ext cx="482" cy="6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18000" tIns="0" rIns="18000" bIns="0"/>
                  <a:lstStyle/>
                  <a:p>
                    <a:pPr algn="ctr"/>
                    <a:endParaRPr lang="en-US" altLang="zh-CN" sz="900" b="0"/>
                  </a:p>
                  <a:p>
                    <a:endParaRPr lang="en-US" altLang="zh-CN" sz="5400">
                      <a:ea typeface="华文中宋" pitchFamily="2" charset="-122"/>
                    </a:endParaRPr>
                  </a:p>
                </p:txBody>
              </p:sp>
              <p:sp>
                <p:nvSpPr>
                  <p:cNvPr id="28702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700" y="12325"/>
                    <a:ext cx="482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698" name="Rectangle 72"/>
                <p:cNvSpPr>
                  <a:spLocks noChangeArrowheads="1"/>
                </p:cNvSpPr>
                <p:nvPr/>
              </p:nvSpPr>
              <p:spPr bwMode="auto">
                <a:xfrm>
                  <a:off x="2700" y="9280"/>
                  <a:ext cx="476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10800" rIns="0" bIns="10800"/>
                <a:lstStyle/>
                <a:p>
                  <a:pPr algn="just"/>
                  <a:r>
                    <a:rPr lang="zh-CN" altLang="en-US" sz="1000" b="0">
                      <a:solidFill>
                        <a:schemeClr val="tx1"/>
                      </a:solidFill>
                    </a:rPr>
                    <a:t>创建</a:t>
                  </a:r>
                  <a:endParaRPr lang="zh-CN" altLang="en-US" sz="1000">
                    <a:solidFill>
                      <a:schemeClr val="tx1"/>
                    </a:solidFill>
                    <a:ea typeface="华文中宋" pitchFamily="2" charset="-122"/>
                  </a:endParaRPr>
                </a:p>
              </p:txBody>
            </p:sp>
            <p:sp>
              <p:nvSpPr>
                <p:cNvPr id="28699" name="Rectangle 73"/>
                <p:cNvSpPr>
                  <a:spLocks noChangeArrowheads="1"/>
                </p:cNvSpPr>
                <p:nvPr/>
              </p:nvSpPr>
              <p:spPr bwMode="auto">
                <a:xfrm>
                  <a:off x="3825" y="9715"/>
                  <a:ext cx="476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10800" rIns="0" bIns="10800"/>
                <a:lstStyle/>
                <a:p>
                  <a:pPr algn="just"/>
                  <a:r>
                    <a:rPr lang="zh-CN" altLang="en-US" sz="1000" b="0">
                      <a:solidFill>
                        <a:schemeClr val="tx1"/>
                      </a:solidFill>
                    </a:rPr>
                    <a:t>创建</a:t>
                  </a:r>
                  <a:endParaRPr lang="zh-CN" altLang="en-US" sz="1000">
                    <a:solidFill>
                      <a:schemeClr val="tx1"/>
                    </a:solidFill>
                    <a:ea typeface="华文中宋" pitchFamily="2" charset="-122"/>
                  </a:endParaRPr>
                </a:p>
              </p:txBody>
            </p:sp>
            <p:sp>
              <p:nvSpPr>
                <p:cNvPr id="28700" name="Rectangle 74"/>
                <p:cNvSpPr>
                  <a:spLocks noChangeArrowheads="1"/>
                </p:cNvSpPr>
                <p:nvPr/>
              </p:nvSpPr>
              <p:spPr bwMode="auto">
                <a:xfrm>
                  <a:off x="2925" y="9790"/>
                  <a:ext cx="476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10800" rIns="0" bIns="10800"/>
                <a:lstStyle/>
                <a:p>
                  <a:pPr algn="just"/>
                  <a:r>
                    <a:rPr lang="zh-CN" altLang="en-US" sz="1000" b="0">
                      <a:solidFill>
                        <a:schemeClr val="tx1"/>
                      </a:solidFill>
                    </a:rPr>
                    <a:t>创建</a:t>
                  </a:r>
                  <a:endParaRPr lang="zh-CN" altLang="en-US" sz="1000">
                    <a:solidFill>
                      <a:schemeClr val="tx1"/>
                    </a:solidFill>
                    <a:ea typeface="华文中宋" pitchFamily="2" charset="-122"/>
                  </a:endParaRPr>
                </a:p>
              </p:txBody>
            </p:sp>
          </p:grpSp>
          <p:sp>
            <p:nvSpPr>
              <p:cNvPr id="28683" name="Rectangle 75"/>
              <p:cNvSpPr>
                <a:spLocks noChangeArrowheads="1"/>
              </p:cNvSpPr>
              <p:nvPr/>
            </p:nvSpPr>
            <p:spPr bwMode="auto">
              <a:xfrm>
                <a:off x="3058" y="754"/>
                <a:ext cx="2631" cy="907"/>
              </a:xfrm>
              <a:prstGeom prst="rect">
                <a:avLst/>
              </a:prstGeom>
              <a:noFill/>
              <a:ln w="12700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81" name="Rectangle 77"/>
            <p:cNvSpPr>
              <a:spLocks noChangeArrowheads="1"/>
            </p:cNvSpPr>
            <p:nvPr/>
          </p:nvSpPr>
          <p:spPr bwMode="auto">
            <a:xfrm>
              <a:off x="5308" y="1071"/>
              <a:ext cx="47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 b="0">
                  <a:solidFill>
                    <a:srgbClr val="000099"/>
                  </a:solidFill>
                </a:rPr>
                <a:t>dir = /usr</a:t>
              </a:r>
              <a:endParaRPr lang="en-US" altLang="zh-CN" sz="1200">
                <a:solidFill>
                  <a:srgbClr val="000099"/>
                </a:solidFill>
                <a:ea typeface="华文中宋" pitchFamily="2" charset="-122"/>
              </a:endParaRPr>
            </a:p>
          </p:txBody>
        </p:sp>
      </p:grp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2" grpId="0" animBg="1"/>
      <p:bldP spid="2294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14438"/>
            <a:ext cx="8229600" cy="5254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/>
              <a:t>例</a:t>
            </a:r>
            <a:r>
              <a:rPr lang="en-US" altLang="zh-CN" sz="2400" smtClean="0"/>
              <a:t>5-6 </a:t>
            </a:r>
            <a:r>
              <a:rPr lang="zh-CN" altLang="en-US" sz="2400" smtClean="0"/>
              <a:t>已知程序</a:t>
            </a:r>
            <a:r>
              <a:rPr lang="en-US" altLang="zh-CN" sz="2400" smtClean="0"/>
              <a:t>ex2</a:t>
            </a:r>
            <a:r>
              <a:rPr lang="zh-CN" altLang="en-US" sz="2400" smtClean="0"/>
              <a:t>和</a:t>
            </a:r>
            <a:r>
              <a:rPr lang="en-US" altLang="zh-CN" sz="2400" smtClean="0"/>
              <a:t>ex3</a:t>
            </a:r>
            <a:r>
              <a:rPr lang="zh-CN" altLang="en-US" sz="2400" smtClean="0"/>
              <a:t>，执行下列命令，查看变量值。 </a:t>
            </a:r>
          </a:p>
        </p:txBody>
      </p:sp>
      <p:graphicFrame>
        <p:nvGraphicFramePr>
          <p:cNvPr id="230423" name="Group 23"/>
          <p:cNvGraphicFramePr>
            <a:graphicFrameLocks noGrp="1"/>
          </p:cNvGraphicFramePr>
          <p:nvPr>
            <p:ph idx="1"/>
          </p:nvPr>
        </p:nvGraphicFramePr>
        <p:xfrm>
          <a:off x="5214938" y="2071688"/>
          <a:ext cx="3600450" cy="1066800"/>
        </p:xfrm>
        <a:graphic>
          <a:graphicData uri="http://schemas.openxmlformats.org/drawingml/2006/table">
            <a:tbl>
              <a:tblPr/>
              <a:tblGrid>
                <a:gridCol w="1724025"/>
                <a:gridCol w="1876425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ex2</a:t>
                      </a:r>
                      <a:r>
                        <a:rPr kumimoji="0" lang="zh-CN" alt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：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name = L</a:t>
                      </a:r>
                      <a:endParaRPr kumimoji="0" lang="zh-CN" alt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宋体" pitchFamily="2" charset="-122"/>
                        <a:cs typeface="Times New Roman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echo</a:t>
                      </a:r>
                      <a:r>
                        <a:rPr kumimoji="0" lang="pt-BR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</a:t>
                      </a: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$name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ex3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ex3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：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echo</a:t>
                      </a:r>
                      <a:r>
                        <a:rPr kumimoji="0" lang="en-US" altLang="zh-CN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  $name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230419" name="Rectangle 19"/>
          <p:cNvSpPr>
            <a:spLocks noChangeArrowheads="1"/>
          </p:cNvSpPr>
          <p:nvPr/>
        </p:nvSpPr>
        <p:spPr bwMode="auto">
          <a:xfrm>
            <a:off x="1357313" y="1928813"/>
            <a:ext cx="28844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en-US" altLang="zh-CN">
                <a:solidFill>
                  <a:schemeClr val="tx1"/>
                </a:solidFill>
              </a:rPr>
              <a:t>$ name = M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$ export $name         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$ ex2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  L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  M</a:t>
            </a:r>
          </a:p>
          <a:p>
            <a:pPr indent="228600"/>
            <a:r>
              <a:rPr lang="en-US" altLang="zh-CN">
                <a:solidFill>
                  <a:schemeClr val="tx1"/>
                </a:solidFill>
              </a:rPr>
              <a:t>$</a:t>
            </a:r>
          </a:p>
        </p:txBody>
      </p:sp>
      <p:grpSp>
        <p:nvGrpSpPr>
          <p:cNvPr id="2" name="Group 25"/>
          <p:cNvGrpSpPr>
            <a:grpSpLocks noChangeAspect="1"/>
          </p:cNvGrpSpPr>
          <p:nvPr/>
        </p:nvGrpSpPr>
        <p:grpSpPr bwMode="auto">
          <a:xfrm>
            <a:off x="2357438" y="3929063"/>
            <a:ext cx="6048375" cy="2087562"/>
            <a:chOff x="1800" y="8371"/>
            <a:chExt cx="7920" cy="2661"/>
          </a:xfrm>
        </p:grpSpPr>
        <p:sp>
          <p:nvSpPr>
            <p:cNvPr id="29705" name="AutoShape 26"/>
            <p:cNvSpPr>
              <a:spLocks noChangeAspect="1" noChangeArrowheads="1"/>
            </p:cNvSpPr>
            <p:nvPr/>
          </p:nvSpPr>
          <p:spPr bwMode="auto">
            <a:xfrm>
              <a:off x="1800" y="8371"/>
              <a:ext cx="7920" cy="2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Text Box 27"/>
            <p:cNvSpPr txBox="1">
              <a:spLocks noChangeArrowheads="1"/>
            </p:cNvSpPr>
            <p:nvPr/>
          </p:nvSpPr>
          <p:spPr bwMode="auto">
            <a:xfrm>
              <a:off x="2205" y="8371"/>
              <a:ext cx="6840" cy="2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 b="0">
                  <a:solidFill>
                    <a:srgbClr val="000099"/>
                  </a:solidFill>
                </a:rPr>
                <a:t>运行过程：</a:t>
              </a:r>
            </a:p>
            <a:p>
              <a:pPr algn="just"/>
              <a:endParaRPr lang="zh-CN" altLang="en-US" sz="1800" b="0">
                <a:solidFill>
                  <a:srgbClr val="000099"/>
                </a:solidFill>
              </a:endParaRPr>
            </a:p>
            <a:p>
              <a:pPr algn="just"/>
              <a:r>
                <a:rPr lang="zh-CN" altLang="en-US" sz="1400" b="0">
                  <a:solidFill>
                    <a:srgbClr val="000099"/>
                  </a:solidFill>
                </a:rPr>
                <a:t>                           </a:t>
              </a:r>
              <a:r>
                <a:rPr lang="en-US" altLang="zh-CN" sz="1400" b="0">
                  <a:solidFill>
                    <a:srgbClr val="000099"/>
                  </a:solidFill>
                </a:rPr>
                <a:t>$                     ex2                    echo</a:t>
              </a:r>
              <a:r>
                <a:rPr lang="en-US" altLang="zh-CN" sz="1400" b="0" baseline="30000">
                  <a:solidFill>
                    <a:srgbClr val="000099"/>
                  </a:solidFill>
                </a:rPr>
                <a:t>1</a:t>
              </a:r>
              <a:endParaRPr lang="en-US" altLang="zh-CN" sz="1400" b="0">
                <a:solidFill>
                  <a:srgbClr val="000099"/>
                </a:solidFill>
              </a:endParaRPr>
            </a:p>
            <a:p>
              <a:pPr algn="just"/>
              <a:endParaRPr lang="en-US" altLang="zh-CN" sz="1400" b="0">
                <a:solidFill>
                  <a:srgbClr val="000099"/>
                </a:solidFill>
              </a:endParaRPr>
            </a:p>
            <a:p>
              <a:pPr algn="just"/>
              <a:endParaRPr lang="en-US" altLang="zh-CN" sz="2000" b="0">
                <a:solidFill>
                  <a:srgbClr val="000099"/>
                </a:solidFill>
              </a:endParaRPr>
            </a:p>
            <a:p>
              <a:pPr algn="just"/>
              <a:r>
                <a:rPr lang="en-US" altLang="zh-CN" sz="1400" b="0">
                  <a:solidFill>
                    <a:srgbClr val="000099"/>
                  </a:solidFill>
                </a:rPr>
                <a:t>                                                             ex3                    echo</a:t>
              </a:r>
              <a:r>
                <a:rPr lang="en-US" altLang="zh-CN" sz="1400" b="0" baseline="30000">
                  <a:solidFill>
                    <a:srgbClr val="000099"/>
                  </a:solidFill>
                </a:rPr>
                <a:t>2</a:t>
              </a:r>
              <a:endParaRPr lang="en-US" altLang="zh-CN" sz="1400">
                <a:solidFill>
                  <a:srgbClr val="000099"/>
                </a:solidFill>
                <a:ea typeface="华文中宋" pitchFamily="2" charset="-122"/>
              </a:endParaRPr>
            </a:p>
          </p:txBody>
        </p:sp>
        <p:sp>
          <p:nvSpPr>
            <p:cNvPr id="29707" name="Line 28"/>
            <p:cNvSpPr>
              <a:spLocks noChangeShapeType="1"/>
            </p:cNvSpPr>
            <p:nvPr/>
          </p:nvSpPr>
          <p:spPr bwMode="auto">
            <a:xfrm>
              <a:off x="4185" y="9283"/>
              <a:ext cx="8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29"/>
            <p:cNvSpPr>
              <a:spLocks noChangeShapeType="1"/>
            </p:cNvSpPr>
            <p:nvPr/>
          </p:nvSpPr>
          <p:spPr bwMode="auto">
            <a:xfrm>
              <a:off x="5745" y="9268"/>
              <a:ext cx="87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690" y="9427"/>
              <a:ext cx="450" cy="513"/>
              <a:chOff x="2700" y="11968"/>
              <a:chExt cx="482" cy="624"/>
            </a:xfrm>
          </p:grpSpPr>
          <p:sp>
            <p:nvSpPr>
              <p:cNvPr id="29723" name="Rectangle 31"/>
              <p:cNvSpPr>
                <a:spLocks noChangeArrowheads="1"/>
              </p:cNvSpPr>
              <p:nvPr/>
            </p:nvSpPr>
            <p:spPr bwMode="auto">
              <a:xfrm>
                <a:off x="2700" y="11968"/>
                <a:ext cx="482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400" b="0">
                    <a:solidFill>
                      <a:srgbClr val="000099"/>
                    </a:solidFill>
                  </a:rPr>
                  <a:t>M</a:t>
                </a:r>
              </a:p>
              <a:p>
                <a:pPr algn="ctr">
                  <a:lnSpc>
                    <a:spcPct val="96000"/>
                  </a:lnSpc>
                </a:pPr>
                <a:r>
                  <a:rPr lang="en-US" altLang="zh-CN" sz="1400" b="0">
                    <a:solidFill>
                      <a:srgbClr val="000099"/>
                    </a:solidFill>
                  </a:rPr>
                  <a:t>M</a:t>
                </a:r>
                <a:endParaRPr lang="en-US" altLang="zh-CN" sz="1400">
                  <a:solidFill>
                    <a:srgbClr val="000099"/>
                  </a:solidFill>
                  <a:ea typeface="华文中宋" pitchFamily="2" charset="-122"/>
                </a:endParaRPr>
              </a:p>
            </p:txBody>
          </p:sp>
          <p:sp>
            <p:nvSpPr>
              <p:cNvPr id="29724" name="Line 32"/>
              <p:cNvSpPr>
                <a:spLocks noChangeShapeType="1"/>
              </p:cNvSpPr>
              <p:nvPr/>
            </p:nvSpPr>
            <p:spPr bwMode="auto">
              <a:xfrm>
                <a:off x="2700" y="12325"/>
                <a:ext cx="48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5010" y="8512"/>
              <a:ext cx="360" cy="543"/>
              <a:chOff x="2700" y="11968"/>
              <a:chExt cx="482" cy="624"/>
            </a:xfrm>
          </p:grpSpPr>
          <p:sp>
            <p:nvSpPr>
              <p:cNvPr id="29721" name="Rectangle 34"/>
              <p:cNvSpPr>
                <a:spLocks noChangeArrowheads="1"/>
              </p:cNvSpPr>
              <p:nvPr/>
            </p:nvSpPr>
            <p:spPr bwMode="auto">
              <a:xfrm>
                <a:off x="2700" y="11968"/>
                <a:ext cx="482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>
                  <a:lnSpc>
                    <a:spcPct val="96000"/>
                  </a:lnSpc>
                </a:pPr>
                <a:endParaRPr lang="en-US" altLang="zh-CN" sz="1600" b="0">
                  <a:solidFill>
                    <a:srgbClr val="000099"/>
                  </a:solidFill>
                </a:endParaRPr>
              </a:p>
              <a:p>
                <a:pPr algn="ctr">
                  <a:lnSpc>
                    <a:spcPct val="96000"/>
                  </a:lnSpc>
                </a:pPr>
                <a:r>
                  <a:rPr lang="en-US" altLang="zh-CN" sz="1400" b="0">
                    <a:solidFill>
                      <a:srgbClr val="000099"/>
                    </a:solidFill>
                  </a:rPr>
                  <a:t>M</a:t>
                </a:r>
                <a:endParaRPr lang="en-US" altLang="zh-CN" sz="1400">
                  <a:solidFill>
                    <a:srgbClr val="000099"/>
                  </a:solidFill>
                  <a:ea typeface="华文中宋" pitchFamily="2" charset="-122"/>
                </a:endParaRPr>
              </a:p>
            </p:txBody>
          </p:sp>
          <p:sp>
            <p:nvSpPr>
              <p:cNvPr id="29722" name="Line 35"/>
              <p:cNvSpPr>
                <a:spLocks noChangeShapeType="1"/>
              </p:cNvSpPr>
              <p:nvPr/>
            </p:nvSpPr>
            <p:spPr bwMode="auto">
              <a:xfrm>
                <a:off x="2700" y="12325"/>
                <a:ext cx="48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1" name="Line 36"/>
            <p:cNvSpPr>
              <a:spLocks noChangeShapeType="1"/>
            </p:cNvSpPr>
            <p:nvPr/>
          </p:nvSpPr>
          <p:spPr bwMode="auto">
            <a:xfrm>
              <a:off x="5400" y="9421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37"/>
            <p:cNvSpPr>
              <a:spLocks noChangeShapeType="1"/>
            </p:cNvSpPr>
            <p:nvPr/>
          </p:nvSpPr>
          <p:spPr bwMode="auto">
            <a:xfrm>
              <a:off x="5400" y="10177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5565" y="8516"/>
              <a:ext cx="360" cy="543"/>
              <a:chOff x="2700" y="11968"/>
              <a:chExt cx="482" cy="624"/>
            </a:xfrm>
          </p:grpSpPr>
          <p:sp>
            <p:nvSpPr>
              <p:cNvPr id="29719" name="Rectangle 39"/>
              <p:cNvSpPr>
                <a:spLocks noChangeArrowheads="1"/>
              </p:cNvSpPr>
              <p:nvPr/>
            </p:nvSpPr>
            <p:spPr bwMode="auto">
              <a:xfrm>
                <a:off x="2700" y="11968"/>
                <a:ext cx="482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400" b="0">
                    <a:solidFill>
                      <a:srgbClr val="000099"/>
                    </a:solidFill>
                  </a:rPr>
                  <a:t>L</a:t>
                </a:r>
              </a:p>
              <a:p>
                <a:pPr algn="ctr">
                  <a:spcBef>
                    <a:spcPct val="10000"/>
                  </a:spcBef>
                </a:pPr>
                <a:r>
                  <a:rPr lang="en-US" altLang="zh-CN" sz="1400" b="0">
                    <a:solidFill>
                      <a:srgbClr val="000099"/>
                    </a:solidFill>
                  </a:rPr>
                  <a:t>M</a:t>
                </a:r>
                <a:endParaRPr lang="en-US" altLang="zh-CN" sz="1400">
                  <a:solidFill>
                    <a:srgbClr val="000099"/>
                  </a:solidFill>
                  <a:ea typeface="华文中宋" pitchFamily="2" charset="-122"/>
                </a:endParaRPr>
              </a:p>
            </p:txBody>
          </p:sp>
          <p:sp>
            <p:nvSpPr>
              <p:cNvPr id="29720" name="Line 40"/>
              <p:cNvSpPr>
                <a:spLocks noChangeShapeType="1"/>
              </p:cNvSpPr>
              <p:nvPr/>
            </p:nvSpPr>
            <p:spPr bwMode="auto">
              <a:xfrm>
                <a:off x="2700" y="12325"/>
                <a:ext cx="48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5730" y="10316"/>
              <a:ext cx="450" cy="513"/>
              <a:chOff x="2700" y="11968"/>
              <a:chExt cx="482" cy="624"/>
            </a:xfrm>
          </p:grpSpPr>
          <p:sp>
            <p:nvSpPr>
              <p:cNvPr id="29717" name="Rectangle 42"/>
              <p:cNvSpPr>
                <a:spLocks noChangeArrowheads="1"/>
              </p:cNvSpPr>
              <p:nvPr/>
            </p:nvSpPr>
            <p:spPr bwMode="auto">
              <a:xfrm>
                <a:off x="2700" y="11968"/>
                <a:ext cx="482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>
                  <a:lnSpc>
                    <a:spcPct val="96000"/>
                  </a:lnSpc>
                </a:pPr>
                <a:endParaRPr lang="en-US" altLang="zh-CN" sz="1400" b="0">
                  <a:solidFill>
                    <a:srgbClr val="000099"/>
                  </a:solidFill>
                </a:endParaRPr>
              </a:p>
              <a:p>
                <a:pPr algn="ctr">
                  <a:lnSpc>
                    <a:spcPct val="96000"/>
                  </a:lnSpc>
                </a:pPr>
                <a:r>
                  <a:rPr lang="en-US" altLang="zh-CN" sz="1400" b="0">
                    <a:solidFill>
                      <a:srgbClr val="000099"/>
                    </a:solidFill>
                  </a:rPr>
                  <a:t>M</a:t>
                </a:r>
                <a:endParaRPr lang="en-US" altLang="zh-CN" sz="1400">
                  <a:solidFill>
                    <a:srgbClr val="000099"/>
                  </a:solidFill>
                  <a:ea typeface="华文中宋" pitchFamily="2" charset="-122"/>
                </a:endParaRPr>
              </a:p>
            </p:txBody>
          </p:sp>
          <p:sp>
            <p:nvSpPr>
              <p:cNvPr id="29718" name="Line 43"/>
              <p:cNvSpPr>
                <a:spLocks noChangeShapeType="1"/>
              </p:cNvSpPr>
              <p:nvPr/>
            </p:nvSpPr>
            <p:spPr bwMode="auto">
              <a:xfrm>
                <a:off x="2700" y="12325"/>
                <a:ext cx="48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5" name="Line 44"/>
            <p:cNvSpPr>
              <a:spLocks noChangeShapeType="1"/>
            </p:cNvSpPr>
            <p:nvPr/>
          </p:nvSpPr>
          <p:spPr bwMode="auto">
            <a:xfrm>
              <a:off x="6330" y="10177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45"/>
            <p:cNvSpPr>
              <a:spLocks noChangeShapeType="1"/>
            </p:cNvSpPr>
            <p:nvPr/>
          </p:nvSpPr>
          <p:spPr bwMode="auto">
            <a:xfrm>
              <a:off x="5400" y="8818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1116013" y="260350"/>
            <a:ext cx="4475162" cy="6334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export</a:t>
            </a:r>
            <a:r>
              <a:rPr lang="zh-CN" altLang="en-US" sz="2800" dirty="0" smtClean="0">
                <a:solidFill>
                  <a:schemeClr val="tx1"/>
                </a:solidFill>
              </a:rPr>
              <a:t>命令</a:t>
            </a:r>
            <a:endParaRPr lang="zh-CN" altLang="en-US" sz="28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85750"/>
            <a:ext cx="5483225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 smtClean="0"/>
              <a:t>expr</a:t>
            </a:r>
            <a:r>
              <a:rPr lang="zh-CN" altLang="en-US" dirty="0" smtClean="0"/>
              <a:t>命令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62" y="1142984"/>
            <a:ext cx="749935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格式：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表达式</a:t>
            </a:r>
          </a:p>
          <a:p>
            <a:pPr eaLnBrk="1" hangingPunct="1"/>
            <a:r>
              <a:rPr lang="zh-CN" altLang="en-US" dirty="0" smtClean="0"/>
              <a:t>功能：</a:t>
            </a:r>
          </a:p>
          <a:p>
            <a:pPr eaLnBrk="1" hangingPunct="1"/>
            <a:r>
              <a:rPr lang="zh-CN" altLang="en-US" dirty="0" smtClean="0"/>
              <a:t>  计算表达式的值，并把结果发送到标准输出。</a:t>
            </a:r>
          </a:p>
          <a:p>
            <a:pPr eaLnBrk="1" hangingPunct="1"/>
            <a:r>
              <a:rPr lang="zh-CN" altLang="en-US" dirty="0" smtClean="0"/>
              <a:t>说明</a:t>
            </a:r>
            <a:r>
              <a:rPr lang="en-US" altLang="zh-CN" dirty="0" smtClean="0"/>
              <a:t>:</a:t>
            </a:r>
          </a:p>
          <a:p>
            <a:pPr eaLnBrk="1" hangingPunct="1"/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 Shell</a:t>
            </a:r>
            <a:r>
              <a:rPr lang="zh-CN" altLang="en-US" dirty="0" smtClean="0"/>
              <a:t>编程中，</a:t>
            </a:r>
            <a:r>
              <a:rPr lang="en-US" altLang="zh-CN" dirty="0" smtClean="0">
                <a:solidFill>
                  <a:srgbClr val="C00000"/>
                </a:solidFill>
              </a:rPr>
              <a:t>B Shell</a:t>
            </a:r>
            <a:r>
              <a:rPr lang="zh-CN" altLang="en-US" dirty="0" smtClean="0">
                <a:solidFill>
                  <a:srgbClr val="C00000"/>
                </a:solidFill>
              </a:rPr>
              <a:t>本身并没有提供数学运算的能力</a:t>
            </a:r>
            <a:r>
              <a:rPr lang="zh-CN" altLang="en-US" dirty="0" smtClean="0"/>
              <a:t>，所有运算都是使用命令</a:t>
            </a:r>
            <a:r>
              <a:rPr lang="en-US" altLang="zh-CN" dirty="0" err="1" smtClean="0"/>
              <a:t>expr</a:t>
            </a:r>
            <a:r>
              <a:rPr lang="zh-CN" altLang="en-US" dirty="0" smtClean="0"/>
              <a:t>完成。</a:t>
            </a:r>
            <a:r>
              <a:rPr lang="en-US" altLang="zh-CN" dirty="0" err="1" smtClean="0"/>
              <a:t>expr</a:t>
            </a:r>
            <a:r>
              <a:rPr lang="zh-CN" altLang="en-US" dirty="0" smtClean="0"/>
              <a:t>支持算术运算、关系运算和字符运算。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214818"/>
            <a:ext cx="3669144" cy="2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756" name="Group 188"/>
          <p:cNvGraphicFramePr>
            <a:graphicFrameLocks noGrp="1"/>
          </p:cNvGraphicFramePr>
          <p:nvPr/>
        </p:nvGraphicFramePr>
        <p:xfrm>
          <a:off x="1643042" y="1285860"/>
          <a:ext cx="5329238" cy="2560320"/>
        </p:xfrm>
        <a:graphic>
          <a:graphicData uri="http://schemas.openxmlformats.org/drawingml/2006/table">
            <a:tbl>
              <a:tblPr/>
              <a:tblGrid>
                <a:gridCol w="1076325"/>
                <a:gridCol w="1468438"/>
                <a:gridCol w="1141412"/>
                <a:gridCol w="1643063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运算符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注释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运算符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注释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*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乘法运算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&lt;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小于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/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除法运算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&lt;=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小于等于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取余运算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+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加法运算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!=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不等于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减法运算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大于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&gt;=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大于等于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1" name="Text Box 189"/>
          <p:cNvSpPr txBox="1">
            <a:spLocks noChangeArrowheads="1"/>
          </p:cNvSpPr>
          <p:nvPr/>
        </p:nvSpPr>
        <p:spPr bwMode="auto">
          <a:xfrm>
            <a:off x="785786" y="4214818"/>
            <a:ext cx="7632700" cy="16160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chemeClr val="bg1"/>
                </a:solidFill>
              </a:rPr>
              <a:t>expr</a:t>
            </a:r>
            <a:r>
              <a:rPr lang="zh-CN" altLang="en-US" sz="2000" dirty="0">
                <a:solidFill>
                  <a:schemeClr val="bg1"/>
                </a:solidFill>
              </a:rPr>
              <a:t>的运算优先级和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语言相同。乘除法优先级最高，其次是加减法，然后是关系运算，也可以使用括号。关系运算的结果用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表示关系运算成立，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表示关系运算不成立。关系运算符中的乘法符号和大于符号由于在</a:t>
            </a:r>
            <a:r>
              <a:rPr lang="en-US" altLang="zh-CN" sz="2000" dirty="0">
                <a:solidFill>
                  <a:schemeClr val="bg1"/>
                </a:solidFill>
              </a:rPr>
              <a:t>shell</a:t>
            </a:r>
            <a:r>
              <a:rPr lang="zh-CN" altLang="en-US" sz="2000" dirty="0">
                <a:solidFill>
                  <a:schemeClr val="bg1"/>
                </a:solidFill>
              </a:rPr>
              <a:t>中有特殊含义，在使用中要使用转义符。如代数表达式</a:t>
            </a:r>
            <a:r>
              <a:rPr lang="en-US" altLang="zh-CN" sz="2000" dirty="0">
                <a:solidFill>
                  <a:srgbClr val="FFFF00"/>
                </a:solidFill>
              </a:rPr>
              <a:t>a(</a:t>
            </a:r>
            <a:r>
              <a:rPr lang="en-US" altLang="zh-CN" sz="2000" dirty="0" err="1">
                <a:solidFill>
                  <a:srgbClr val="FFFF00"/>
                </a:solidFill>
              </a:rPr>
              <a:t>b+c</a:t>
            </a:r>
            <a:r>
              <a:rPr lang="en-US" altLang="zh-CN" sz="2000" dirty="0">
                <a:solidFill>
                  <a:srgbClr val="FFFF00"/>
                </a:solidFill>
              </a:rPr>
              <a:t>)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</a:rPr>
              <a:t>expr</a:t>
            </a:r>
            <a:r>
              <a:rPr lang="zh-CN" altLang="en-US" sz="2000" dirty="0">
                <a:solidFill>
                  <a:schemeClr val="bg1"/>
                </a:solidFill>
              </a:rPr>
              <a:t>表示形式为：</a:t>
            </a:r>
            <a:r>
              <a:rPr lang="en-US" altLang="zh-CN" sz="2000" dirty="0">
                <a:solidFill>
                  <a:srgbClr val="FFFF00"/>
                </a:solidFill>
              </a:rPr>
              <a:t>$a\*($b+$c)</a:t>
            </a:r>
            <a:r>
              <a:rPr lang="zh-CN" altLang="en-US" sz="2000" dirty="0">
                <a:solidFill>
                  <a:schemeClr val="bg1"/>
                </a:solidFill>
              </a:rPr>
              <a:t>。 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1143000" y="285750"/>
            <a:ext cx="5483225" cy="706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3200" dirty="0" err="1" smtClean="0">
                <a:solidFill>
                  <a:schemeClr val="tx1"/>
                </a:solidFill>
              </a:rPr>
              <a:t>expr</a:t>
            </a:r>
            <a:r>
              <a:rPr lang="zh-CN" altLang="en-US" sz="3200" dirty="0" smtClean="0">
                <a:solidFill>
                  <a:schemeClr val="tx1"/>
                </a:solidFill>
              </a:rPr>
              <a:t>命令</a:t>
            </a:r>
            <a:endParaRPr lang="zh-CN" altLang="en-US" sz="32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9"/>
          <p:cNvSpPr>
            <a:spLocks noGrp="1" noChangeArrowheads="1"/>
          </p:cNvSpPr>
          <p:nvPr>
            <p:ph type="title"/>
          </p:nvPr>
        </p:nvSpPr>
        <p:spPr bwMode="auto">
          <a:xfrm>
            <a:off x="2786063" y="1428750"/>
            <a:ext cx="3529012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smtClean="0"/>
              <a:t>shell</a:t>
            </a:r>
            <a:r>
              <a:rPr lang="zh-CN" altLang="en-US" sz="2400" smtClean="0"/>
              <a:t>中常用的特殊变量 </a:t>
            </a:r>
          </a:p>
        </p:txBody>
      </p:sp>
      <p:graphicFrame>
        <p:nvGraphicFramePr>
          <p:cNvPr id="223310" name="Group 78"/>
          <p:cNvGraphicFramePr>
            <a:graphicFrameLocks noGrp="1"/>
          </p:cNvGraphicFramePr>
          <p:nvPr>
            <p:ph idx="1"/>
          </p:nvPr>
        </p:nvGraphicFramePr>
        <p:xfrm>
          <a:off x="914400" y="2214563"/>
          <a:ext cx="7801004" cy="2625726"/>
        </p:xfrm>
        <a:graphic>
          <a:graphicData uri="http://schemas.openxmlformats.org/drawingml/2006/table">
            <a:tbl>
              <a:tblPr/>
              <a:tblGrid>
                <a:gridCol w="3035228"/>
                <a:gridCol w="4765776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Bsh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中的位置符号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位置变量的作用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$*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命令行中的参数（除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外）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$#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命令行中位置参数的个数（除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外）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$?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前一命令返回的状态值（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为正常）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$$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当前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shell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进程的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pid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值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$!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最近访问的后台进程的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pid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3" name="Text Box 81"/>
          <p:cNvSpPr txBox="1">
            <a:spLocks noChangeArrowheads="1"/>
          </p:cNvSpPr>
          <p:nvPr/>
        </p:nvSpPr>
        <p:spPr bwMode="auto">
          <a:xfrm>
            <a:off x="8101013" y="5805488"/>
            <a:ext cx="792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accent1"/>
                </a:solidFill>
              </a:rPr>
              <a:t>举例解释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1258888" y="260350"/>
            <a:ext cx="4835525" cy="706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参数变量</a:t>
            </a:r>
            <a:endParaRPr lang="zh-CN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8688" y="1214438"/>
            <a:ext cx="6778625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显示当前计数，然后计算下一个整数。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2428875"/>
            <a:ext cx="4402138" cy="39290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#! /bin/sh</a:t>
            </a:r>
          </a:p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# A countig up script</a:t>
            </a:r>
          </a:p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up=“$1”</a:t>
            </a:r>
          </a:p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current=1</a:t>
            </a:r>
          </a:p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while [ $current –le $up ]</a:t>
            </a:r>
          </a:p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  echo “$courrent \c”</a:t>
            </a:r>
          </a:p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  current=`expr $current +1`</a:t>
            </a:r>
          </a:p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done</a:t>
            </a:r>
          </a:p>
          <a:p>
            <a:pPr eaLnBrk="1" hangingPunct="1"/>
            <a:r>
              <a:rPr lang="en-US" altLang="zh-CN" sz="2000" smtClean="0">
                <a:latin typeface="Times New Roman" pitchFamily="18" charset="0"/>
              </a:rPr>
              <a:t>echo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000125" y="1928813"/>
            <a:ext cx="2719388" cy="40005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CountScript</a:t>
            </a:r>
            <a:r>
              <a:rPr lang="zh-CN" altLang="en-US" sz="2000">
                <a:solidFill>
                  <a:schemeClr val="bg1"/>
                </a:solidFill>
              </a:rPr>
              <a:t>程序代码</a:t>
            </a:r>
            <a:r>
              <a:rPr lang="en-US" altLang="zh-CN" sz="200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4929188" y="4143375"/>
            <a:ext cx="3903662" cy="157003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zh-CN" altLang="en-US">
                <a:solidFill>
                  <a:schemeClr val="bg1"/>
                </a:solidFill>
              </a:rPr>
              <a:t>执行程序</a:t>
            </a:r>
            <a:r>
              <a:rPr lang="en-US" altLang="zh-CN">
                <a:solidFill>
                  <a:schemeClr val="bg1"/>
                </a:solidFill>
              </a:rPr>
              <a:t>CountScript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 indent="228600"/>
            <a:r>
              <a:rPr lang="en-US" altLang="zh-CN">
                <a:solidFill>
                  <a:schemeClr val="bg1"/>
                </a:solidFill>
              </a:rPr>
              <a:t>$ CountScript 5</a:t>
            </a:r>
          </a:p>
          <a:p>
            <a:pPr indent="228600"/>
            <a:r>
              <a:rPr lang="en-US" altLang="zh-CN">
                <a:solidFill>
                  <a:schemeClr val="bg1"/>
                </a:solidFill>
              </a:rPr>
              <a:t>1 2 3 4 5</a:t>
            </a:r>
          </a:p>
          <a:p>
            <a:pPr indent="228600"/>
            <a:r>
              <a:rPr lang="en-US" altLang="zh-CN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43000" y="285750"/>
            <a:ext cx="5483225" cy="706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3200" dirty="0" err="1" smtClean="0">
                <a:solidFill>
                  <a:schemeClr val="tx1"/>
                </a:solidFill>
              </a:rPr>
              <a:t>expr</a:t>
            </a:r>
            <a:r>
              <a:rPr lang="zh-CN" altLang="en-US" sz="3200" dirty="0" smtClean="0">
                <a:solidFill>
                  <a:schemeClr val="tx1"/>
                </a:solidFill>
              </a:rPr>
              <a:t>命令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1563" y="1143000"/>
            <a:ext cx="4330700" cy="633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dirty="0" smtClean="0"/>
              <a:t>字符串</a:t>
            </a:r>
            <a:r>
              <a:rPr lang="zh-CN" altLang="en-US" sz="2800" dirty="0" smtClean="0"/>
              <a:t>运算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3" y="1714500"/>
            <a:ext cx="5040312" cy="10080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格式：</a:t>
            </a:r>
            <a:r>
              <a:rPr lang="en-US" altLang="zh-CN" smtClean="0"/>
              <a:t>expr string : pattern</a:t>
            </a:r>
          </a:p>
          <a:p>
            <a:pPr eaLnBrk="1" hangingPunct="1"/>
            <a:r>
              <a:rPr lang="zh-CN" altLang="en-US" smtClean="0"/>
              <a:t>功能：字符串匹配运算。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143125" y="2928938"/>
            <a:ext cx="3641725" cy="34448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$ expr 123456789 : 123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3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$ expr 123456789 : 12345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5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$ expr 123456789 : 23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0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$ expr 123456789 : a123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0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$ expr 123456789 : 123a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0</a:t>
            </a:r>
          </a:p>
          <a:p>
            <a:pPr indent="228600"/>
            <a:r>
              <a:rPr lang="fr-FR" altLang="zh-CN" sz="200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43000" y="285750"/>
            <a:ext cx="5483225" cy="706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3200" dirty="0" err="1" smtClean="0">
                <a:solidFill>
                  <a:schemeClr val="tx1"/>
                </a:solidFill>
              </a:rPr>
              <a:t>expr</a:t>
            </a:r>
            <a:r>
              <a:rPr lang="zh-CN" altLang="en-US" sz="3200" dirty="0" smtClean="0">
                <a:solidFill>
                  <a:schemeClr val="tx1"/>
                </a:solidFill>
              </a:rPr>
              <a:t>命令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递归函数</a:t>
            </a:r>
          </a:p>
        </p:txBody>
      </p:sp>
      <p:pic>
        <p:nvPicPr>
          <p:cNvPr id="942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908050"/>
            <a:ext cx="62642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echo –e </a:t>
            </a:r>
            <a:r>
              <a:rPr lang="zh-CN" altLang="en-US"/>
              <a:t>命令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071546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允许使用转义符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285860"/>
            <a:ext cx="5400675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set</a:t>
            </a:r>
            <a:r>
              <a:rPr lang="zh-CN" altLang="en-US"/>
              <a:t>命令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14422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设置运行中的</a:t>
            </a:r>
            <a:r>
              <a:rPr lang="en-US" altLang="zh-CN" dirty="0">
                <a:ea typeface="+mn-ea"/>
              </a:rPr>
              <a:t>shell</a:t>
            </a:r>
            <a:r>
              <a:rPr lang="zh-CN" altLang="en-US" dirty="0">
                <a:ea typeface="+mn-ea"/>
              </a:rPr>
              <a:t>的变量</a:t>
            </a:r>
          </a:p>
          <a:p>
            <a:pPr eaLnBrk="1" hangingPunct="1">
              <a:defRPr/>
            </a:pPr>
            <a:endParaRPr lang="zh-CN" altLang="en-US" dirty="0"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ea typeface="+mn-ea"/>
            </a:endParaRPr>
          </a:p>
          <a:p>
            <a:pPr eaLnBrk="1" hangingPunct="1">
              <a:defRPr/>
            </a:pPr>
            <a:endParaRPr lang="zh-CN" altLang="en-US" dirty="0">
              <a:ea typeface="+mn-ea"/>
            </a:endParaRP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考虑以下命令在带参数与不带参数时的运行结果 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773238"/>
            <a:ext cx="4824413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571876"/>
            <a:ext cx="3149608" cy="1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8390" name="Text Box 6"/>
          <p:cNvSpPr txBox="1">
            <a:spLocks noChangeArrowheads="1"/>
          </p:cNvSpPr>
          <p:nvPr/>
        </p:nvSpPr>
        <p:spPr bwMode="auto">
          <a:xfrm>
            <a:off x="4643438" y="4572008"/>
            <a:ext cx="3546475" cy="1625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TW" sz="2000" b="1" u="sng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</a:rPr>
              <a:t>./script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Jan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 </a:t>
            </a:r>
            <a:r>
              <a:rPr lang="en-US" altLang="zh-TW" sz="2000" b="1" u="sng" dirty="0">
                <a:solidFill>
                  <a:srgbClr val="0000FF"/>
                </a:solidFill>
                <a:latin typeface="Courier New" pitchFamily="49" charset="0"/>
                <a:ea typeface="PMingLiU" pitchFamily="18" charset="-120"/>
              </a:rPr>
              <a:t>./script Hello World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Jan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PMingLiU" pitchFamily="18" charset="-12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6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9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shift</a:t>
            </a:r>
            <a:r>
              <a:rPr lang="zh-CN" altLang="en-US"/>
              <a:t>命令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6918" y="1214422"/>
            <a:ext cx="8215338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将所有参数前移一位， 因此</a:t>
            </a:r>
            <a:r>
              <a:rPr lang="en-US" altLang="zh-CN" sz="2400" b="0" dirty="0">
                <a:ea typeface="+mn-ea"/>
              </a:rPr>
              <a:t>$2</a:t>
            </a:r>
            <a:r>
              <a:rPr lang="en-US" dirty="0">
                <a:ea typeface="+mn-ea"/>
              </a:rPr>
              <a:t> </a:t>
            </a:r>
            <a:r>
              <a:rPr lang="zh-CN" altLang="en-US" dirty="0">
                <a:ea typeface="+mn-ea"/>
              </a:rPr>
              <a:t>将变成 </a:t>
            </a:r>
            <a:r>
              <a:rPr lang="en-US" sz="2400" b="0" dirty="0">
                <a:ea typeface="+mn-ea"/>
              </a:rPr>
              <a:t>$1</a:t>
            </a:r>
            <a:r>
              <a:rPr lang="en-US" dirty="0">
                <a:ea typeface="+mn-ea"/>
              </a:rPr>
              <a:t>, </a:t>
            </a:r>
            <a:r>
              <a:rPr lang="en-US" sz="2400" b="0" dirty="0">
                <a:ea typeface="+mn-ea"/>
              </a:rPr>
              <a:t>$3</a:t>
            </a:r>
            <a:r>
              <a:rPr lang="zh-CN" altLang="en-US" dirty="0">
                <a:ea typeface="+mn-ea"/>
              </a:rPr>
              <a:t>变成</a:t>
            </a:r>
            <a:r>
              <a:rPr lang="en-US" sz="2400" b="0" dirty="0">
                <a:ea typeface="+mn-ea"/>
              </a:rPr>
              <a:t>$2</a:t>
            </a:r>
            <a:r>
              <a:rPr lang="en-US" dirty="0">
                <a:ea typeface="+mn-ea"/>
              </a:rPr>
              <a:t>,</a:t>
            </a:r>
            <a:r>
              <a:rPr lang="zh-CN" altLang="en-US" dirty="0" smtClean="0">
                <a:ea typeface="+mn-ea"/>
              </a:rPr>
              <a:t>等等</a:t>
            </a:r>
            <a:endParaRPr lang="zh-CN" altLang="en-US" dirty="0">
              <a:ea typeface="+mn-ea"/>
            </a:endParaRP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常用来扫描参数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8137525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trap</a:t>
            </a:r>
            <a:r>
              <a:rPr lang="zh-CN" altLang="en-US"/>
              <a:t>命令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14422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指定接收到</a:t>
            </a:r>
            <a:r>
              <a:rPr lang="en-US" altLang="zh-CN" dirty="0">
                <a:ea typeface="+mn-ea"/>
              </a:rPr>
              <a:t>POSIX</a:t>
            </a:r>
            <a:r>
              <a:rPr lang="zh-CN" altLang="en-US" dirty="0">
                <a:ea typeface="+mn-ea"/>
              </a:rPr>
              <a:t>信号时所采取的动作</a:t>
            </a:r>
          </a:p>
          <a:p>
            <a:pPr eaLnBrk="1" hangingPunct="1">
              <a:defRPr/>
            </a:pPr>
            <a:r>
              <a:rPr lang="zh-CN" altLang="en-US" dirty="0">
                <a:ea typeface="+mn-ea"/>
              </a:rPr>
              <a:t>形式：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trap </a:t>
            </a:r>
            <a:r>
              <a:rPr lang="en-US" sz="2400" i="1" dirty="0">
                <a:solidFill>
                  <a:srgbClr val="FF0000"/>
                </a:solidFill>
                <a:ea typeface="+mn-ea"/>
              </a:rPr>
              <a:t>command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sz="2400" i="1" dirty="0">
                <a:solidFill>
                  <a:srgbClr val="FF0000"/>
                </a:solidFill>
                <a:ea typeface="+mn-ea"/>
              </a:rPr>
              <a:t>signal</a:t>
            </a:r>
            <a:endParaRPr lang="en-US" altLang="zh-TW" sz="2400" i="1" dirty="0">
              <a:solidFill>
                <a:srgbClr val="FF0000"/>
              </a:solidFill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rgbClr val="FF0000"/>
              </a:solidFill>
              <a:ea typeface="+mn-ea"/>
            </a:endParaRP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705725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trap</a:t>
            </a:r>
            <a:r>
              <a:rPr lang="zh-CN" altLang="en-US"/>
              <a:t>命令举例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57224" y="1285860"/>
            <a:ext cx="7696200" cy="29511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ea typeface="DFKai-SB" pitchFamily="65" charset="-120"/>
              </a:rPr>
              <a:t>#!/bin/sh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ea typeface="DFKai-SB" pitchFamily="65" charset="-120"/>
              </a:rPr>
              <a:t>trap </a:t>
            </a:r>
            <a:r>
              <a:rPr lang="en-US" altLang="zh-CN" sz="2400" b="1">
                <a:ea typeface="DFKai-SB" pitchFamily="65" charset="-120"/>
              </a:rPr>
              <a:t>'echo -e "\nHow dare you!" ' </a:t>
            </a:r>
            <a:r>
              <a:rPr lang="en-US" altLang="zh-CN" sz="2400" b="1">
                <a:solidFill>
                  <a:srgbClr val="9900CC"/>
                </a:solidFill>
                <a:ea typeface="DFKai-SB" pitchFamily="65" charset="-120"/>
              </a:rPr>
              <a:t>SIGINT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ea typeface="DFKai-SB" pitchFamily="65" charset="-120"/>
              </a:rPr>
              <a:t>x=0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ea typeface="DFKai-SB" pitchFamily="65" charset="-120"/>
              </a:rPr>
              <a:t>until [ $x -lt 0 ]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ea typeface="DFKai-SB" pitchFamily="65" charset="-120"/>
              </a:rPr>
              <a:t>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ea typeface="DFKai-SB" pitchFamily="65" charset="-120"/>
              </a:rPr>
              <a:t>   echo -n "Enter an integer: 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ea typeface="DFKai-SB" pitchFamily="65" charset="-120"/>
              </a:rPr>
              <a:t>   read x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  <a:ea typeface="DFKai-SB" pitchFamily="65" charset="-120"/>
              </a:rPr>
              <a:t>done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57752" y="3429000"/>
            <a:ext cx="3816350" cy="2952750"/>
            <a:chOff x="2064" y="2205"/>
            <a:chExt cx="2404" cy="1860"/>
          </a:xfrm>
        </p:grpSpPr>
        <p:sp>
          <p:nvSpPr>
            <p:cNvPr id="1172486" name="Rectangle 6"/>
            <p:cNvSpPr>
              <a:spLocks noChangeArrowheads="1"/>
            </p:cNvSpPr>
            <p:nvPr/>
          </p:nvSpPr>
          <p:spPr bwMode="auto">
            <a:xfrm>
              <a:off x="2064" y="2205"/>
              <a:ext cx="2404" cy="186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2487" name="Text Box 7"/>
            <p:cNvSpPr txBox="1">
              <a:spLocks noChangeArrowheads="1"/>
            </p:cNvSpPr>
            <p:nvPr/>
          </p:nvSpPr>
          <p:spPr bwMode="auto">
            <a:xfrm>
              <a:off x="2064" y="2205"/>
              <a:ext cx="2279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000" b="1">
                  <a:solidFill>
                    <a:schemeClr val="tx1"/>
                  </a:solidFill>
                  <a:ea typeface="PMingLiU" pitchFamily="18" charset="-120"/>
                </a:rPr>
                <a:t>$ </a:t>
              </a:r>
              <a:r>
                <a:rPr lang="en-US" altLang="zh-TW" sz="2000" b="1" u="sng">
                  <a:solidFill>
                    <a:srgbClr val="0000FF"/>
                  </a:solidFill>
                  <a:ea typeface="PMingLiU" pitchFamily="18" charset="-120"/>
                </a:rPr>
                <a:t>sh script</a:t>
              </a:r>
            </a:p>
            <a:p>
              <a:r>
                <a:rPr lang="en-US" altLang="zh-TW" sz="2000" b="1">
                  <a:solidFill>
                    <a:schemeClr val="tx1"/>
                  </a:solidFill>
                  <a:ea typeface="PMingLiU" pitchFamily="18" charset="-120"/>
                </a:rPr>
                <a:t>Enter an integer: </a:t>
              </a:r>
              <a:r>
                <a:rPr lang="en-US" altLang="zh-TW" sz="2000" b="1" u="sng">
                  <a:solidFill>
                    <a:srgbClr val="0000FF"/>
                  </a:solidFill>
                  <a:ea typeface="PMingLiU" pitchFamily="18" charset="-120"/>
                </a:rPr>
                <a:t>3</a:t>
              </a:r>
            </a:p>
            <a:p>
              <a:r>
                <a:rPr lang="en-US" altLang="zh-TW" sz="2000" b="1">
                  <a:solidFill>
                    <a:schemeClr val="tx1"/>
                  </a:solidFill>
                  <a:ea typeface="PMingLiU" pitchFamily="18" charset="-120"/>
                </a:rPr>
                <a:t>Enter an integer: </a:t>
              </a:r>
              <a:r>
                <a:rPr lang="en-US" altLang="zh-TW" sz="2000" b="1" u="sng">
                  <a:solidFill>
                    <a:srgbClr val="0000FF"/>
                  </a:solidFill>
                  <a:ea typeface="PMingLiU" pitchFamily="18" charset="-120"/>
                </a:rPr>
                <a:t>4</a:t>
              </a:r>
            </a:p>
            <a:p>
              <a:r>
                <a:rPr lang="en-US" altLang="zh-TW" sz="2000" b="1">
                  <a:solidFill>
                    <a:schemeClr val="tx1"/>
                  </a:solidFill>
                  <a:ea typeface="PMingLiU" pitchFamily="18" charset="-120"/>
                </a:rPr>
                <a:t>Enter an integer: </a:t>
              </a:r>
              <a:endParaRPr lang="en-US" altLang="zh-TW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  <a:p>
              <a:r>
                <a:rPr lang="en-US" altLang="zh-TW" sz="2000" b="1">
                  <a:solidFill>
                    <a:schemeClr val="tx1"/>
                  </a:solidFill>
                  <a:ea typeface="PMingLiU" pitchFamily="18" charset="-120"/>
                </a:rPr>
                <a:t>How dare you! </a:t>
              </a:r>
              <a:r>
                <a:rPr lang="en-US" altLang="zh-TW" sz="1800" b="1">
                  <a:solidFill>
                    <a:schemeClr val="tx1"/>
                  </a:solidFill>
                  <a:ea typeface="PMingLiU" pitchFamily="18" charset="-120"/>
                </a:rPr>
                <a:t> </a:t>
              </a:r>
              <a:endParaRPr lang="en-US" altLang="zh-TW" sz="2000" b="1">
                <a:solidFill>
                  <a:schemeClr val="tx1"/>
                </a:solidFill>
                <a:ea typeface="PMingLiU" pitchFamily="18" charset="-120"/>
              </a:endParaRPr>
            </a:p>
            <a:p>
              <a:endParaRPr lang="en-US" altLang="zh-TW" sz="2000" b="1">
                <a:solidFill>
                  <a:schemeClr val="tx1"/>
                </a:solidFill>
                <a:ea typeface="PMingLiU" pitchFamily="18" charset="-120"/>
              </a:endParaRPr>
            </a:p>
            <a:p>
              <a:r>
                <a:rPr lang="en-US" altLang="zh-TW" sz="2000" b="1">
                  <a:solidFill>
                    <a:schemeClr val="tx1"/>
                  </a:solidFill>
                  <a:ea typeface="PMingLiU" pitchFamily="18" charset="-120"/>
                </a:rPr>
                <a:t>How dare you!</a:t>
              </a:r>
            </a:p>
            <a:p>
              <a:r>
                <a:rPr lang="en-US" altLang="zh-TW" sz="2000" b="1" u="sng">
                  <a:solidFill>
                    <a:srgbClr val="0000FF"/>
                  </a:solidFill>
                  <a:ea typeface="PMingLiU" pitchFamily="18" charset="-120"/>
                </a:rPr>
                <a:t>-1</a:t>
              </a:r>
            </a:p>
            <a:p>
              <a:r>
                <a:rPr lang="en-US" altLang="zh-TW" sz="2000" b="1">
                  <a:solidFill>
                    <a:schemeClr val="tx1"/>
                  </a:solidFill>
                  <a:ea typeface="PMingLiU" pitchFamily="18" charset="-120"/>
                </a:rPr>
                <a:t>$ </a:t>
              </a:r>
              <a:endParaRPr lang="en-US" altLang="zh-TW" sz="2000" b="1" u="sng">
                <a:solidFill>
                  <a:srgbClr val="0000FF"/>
                </a:solidFill>
                <a:ea typeface="PMingLiU" pitchFamily="18" charset="-120"/>
              </a:endParaRPr>
            </a:p>
          </p:txBody>
        </p:sp>
        <p:sp>
          <p:nvSpPr>
            <p:cNvPr id="1172488" name="AutoShape 8"/>
            <p:cNvSpPr>
              <a:spLocks noChangeArrowheads="1"/>
            </p:cNvSpPr>
            <p:nvPr/>
          </p:nvSpPr>
          <p:spPr bwMode="auto">
            <a:xfrm>
              <a:off x="4105" y="2840"/>
              <a:ext cx="136" cy="136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rgbClr val="0000FF"/>
                  </a:solidFill>
                  <a:ea typeface="PMingLiU" pitchFamily="18" charset="-120"/>
                </a:rPr>
                <a:t>C</a:t>
              </a:r>
            </a:p>
          </p:txBody>
        </p:sp>
        <p:sp>
          <p:nvSpPr>
            <p:cNvPr id="1172489" name="AutoShape 9"/>
            <p:cNvSpPr>
              <a:spLocks noChangeArrowheads="1"/>
            </p:cNvSpPr>
            <p:nvPr/>
          </p:nvSpPr>
          <p:spPr bwMode="auto">
            <a:xfrm>
              <a:off x="3788" y="2840"/>
              <a:ext cx="273" cy="136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800" b="1">
                  <a:solidFill>
                    <a:srgbClr val="0000FF"/>
                  </a:solidFill>
                  <a:ea typeface="新細明體" pitchFamily="18" charset="-120"/>
                </a:rPr>
                <a:t>Ctrl</a:t>
              </a:r>
            </a:p>
          </p:txBody>
        </p:sp>
        <p:sp>
          <p:nvSpPr>
            <p:cNvPr id="1172490" name="AutoShape 10"/>
            <p:cNvSpPr>
              <a:spLocks noChangeArrowheads="1"/>
            </p:cNvSpPr>
            <p:nvPr/>
          </p:nvSpPr>
          <p:spPr bwMode="auto">
            <a:xfrm>
              <a:off x="2427" y="3249"/>
              <a:ext cx="136" cy="136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rgbClr val="0000FF"/>
                  </a:solidFill>
                  <a:ea typeface="PMingLiU" pitchFamily="18" charset="-120"/>
                </a:rPr>
                <a:t>C</a:t>
              </a:r>
            </a:p>
          </p:txBody>
        </p:sp>
        <p:sp>
          <p:nvSpPr>
            <p:cNvPr id="1172491" name="AutoShape 11"/>
            <p:cNvSpPr>
              <a:spLocks noChangeArrowheads="1"/>
            </p:cNvSpPr>
            <p:nvPr/>
          </p:nvSpPr>
          <p:spPr bwMode="auto">
            <a:xfrm>
              <a:off x="2110" y="3249"/>
              <a:ext cx="273" cy="136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800" b="1">
                  <a:solidFill>
                    <a:srgbClr val="0000FF"/>
                  </a:solidFill>
                  <a:ea typeface="新細明體" pitchFamily="18" charset="-120"/>
                </a:rPr>
                <a:t>Ctrl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unset</a:t>
            </a:r>
            <a:r>
              <a:rPr lang="zh-CN" altLang="en-US"/>
              <a:t>命令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214422"/>
            <a:ext cx="7615262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n-ea"/>
              </a:rPr>
              <a:t>从环境中删除变量或者函数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7200900" cy="42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5986462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Shell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举例</a:t>
            </a:r>
            <a:endParaRPr lang="zh-CN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628775"/>
            <a:ext cx="7704137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5-13 </a:t>
            </a:r>
            <a:r>
              <a:rPr lang="zh-CN" altLang="en-US" smtClean="0"/>
              <a:t>编写程序将文件拷贝到一个指定目录下。</a:t>
            </a:r>
          </a:p>
          <a:p>
            <a:pPr eaLnBrk="1" hangingPunct="1"/>
            <a:r>
              <a:rPr lang="zh-CN" altLang="en-US" smtClean="0"/>
              <a:t>  </a:t>
            </a:r>
          </a:p>
          <a:p>
            <a:pPr eaLnBrk="1" hangingPunct="1"/>
            <a:r>
              <a:rPr lang="zh-CN" altLang="en-US" smtClean="0"/>
              <a:t>  程序的功能是最后一个参数表示目录，前面的所有位置参数表示要拷贝的文件。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3" name="Rectangle 1"/>
          <p:cNvSpPr>
            <a:spLocks noChangeArrowheads="1"/>
          </p:cNvSpPr>
          <p:nvPr/>
        </p:nvSpPr>
        <p:spPr bwMode="auto">
          <a:xfrm>
            <a:off x="900113" y="2349500"/>
            <a:ext cx="755967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$ special-1           // </a:t>
            </a:r>
            <a:r>
              <a:rPr lang="zh-CN" altLang="en-US" sz="2000">
                <a:solidFill>
                  <a:schemeClr val="tx1"/>
                </a:solidFill>
              </a:rPr>
              <a:t>命令行无参数，所以</a:t>
            </a:r>
            <a:r>
              <a:rPr lang="en-US" altLang="zh-CN" sz="2000">
                <a:solidFill>
                  <a:schemeClr val="tx1"/>
                </a:solidFill>
              </a:rPr>
              <a:t>$#=0 </a:t>
            </a:r>
          </a:p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$ echo $#</a:t>
            </a:r>
          </a:p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0</a:t>
            </a:r>
          </a:p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$ special-1 abc       // </a:t>
            </a:r>
            <a:r>
              <a:rPr lang="zh-CN" altLang="en-US" sz="2000">
                <a:solidFill>
                  <a:schemeClr val="tx1"/>
                </a:solidFill>
              </a:rPr>
              <a:t>命令行有一个参数“</a:t>
            </a:r>
            <a:r>
              <a:rPr lang="en-US" altLang="zh-CN" sz="2000">
                <a:solidFill>
                  <a:schemeClr val="tx1"/>
                </a:solidFill>
              </a:rPr>
              <a:t>abc”</a:t>
            </a:r>
            <a:r>
              <a:rPr lang="zh-CN" altLang="en-US" sz="2000">
                <a:solidFill>
                  <a:schemeClr val="tx1"/>
                </a:solidFill>
              </a:rPr>
              <a:t>，所以</a:t>
            </a:r>
            <a:r>
              <a:rPr lang="en-US" altLang="zh-CN" sz="2000">
                <a:solidFill>
                  <a:schemeClr val="tx1"/>
                </a:solidFill>
              </a:rPr>
              <a:t>$#=1 </a:t>
            </a:r>
          </a:p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$ echo $#</a:t>
            </a:r>
          </a:p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1</a:t>
            </a:r>
          </a:p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$ special-1 a b c       // </a:t>
            </a:r>
            <a:r>
              <a:rPr lang="zh-CN" altLang="en-US" sz="2000">
                <a:solidFill>
                  <a:schemeClr val="tx1"/>
                </a:solidFill>
              </a:rPr>
              <a:t>命令行有一个参数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，所以</a:t>
            </a:r>
            <a:r>
              <a:rPr lang="en-US" altLang="zh-CN" sz="2000">
                <a:solidFill>
                  <a:schemeClr val="tx1"/>
                </a:solidFill>
              </a:rPr>
              <a:t>$#=3 </a:t>
            </a:r>
          </a:p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$ echo $#</a:t>
            </a:r>
          </a:p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3</a:t>
            </a:r>
          </a:p>
          <a:p>
            <a:pPr indent="228600" eaLnBrk="0" hangingPunct="0"/>
            <a:r>
              <a:rPr lang="en-US" altLang="zh-CN" sz="2000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20484" name="矩形 4"/>
          <p:cNvSpPr>
            <a:spLocks noChangeArrowheads="1"/>
          </p:cNvSpPr>
          <p:nvPr/>
        </p:nvSpPr>
        <p:spPr bwMode="auto">
          <a:xfrm>
            <a:off x="1042988" y="1557338"/>
            <a:ext cx="21669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(1) </a:t>
            </a:r>
            <a:r>
              <a:rPr lang="zh-CN" altLang="zh-CN">
                <a:solidFill>
                  <a:srgbClr val="C00000"/>
                </a:solidFill>
              </a:rPr>
              <a:t>特殊变量</a:t>
            </a:r>
            <a:r>
              <a:rPr lang="en-US" altLang="zh-CN">
                <a:solidFill>
                  <a:srgbClr val="C00000"/>
                </a:solidFill>
              </a:rPr>
              <a:t>$#</a:t>
            </a:r>
            <a:endParaRPr lang="zh-CN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1187450" y="333375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</a:rPr>
              <a:t>程序</a:t>
            </a:r>
            <a:r>
              <a:rPr lang="en-US" altLang="zh-CN" b="0">
                <a:solidFill>
                  <a:schemeClr val="tx1"/>
                </a:solidFill>
              </a:rPr>
              <a:t>cp_demo</a:t>
            </a:r>
            <a:r>
              <a:rPr lang="zh-CN" altLang="en-US" b="0">
                <a:solidFill>
                  <a:schemeClr val="tx1"/>
                </a:solidFill>
              </a:rPr>
              <a:t>代码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5508625" y="188913"/>
            <a:ext cx="3168650" cy="61880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#! /bin/sh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# A file copy script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eval dir=\$$#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echo $dir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cmd=cp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while [ </a:t>
            </a:r>
            <a:r>
              <a:rPr lang="en-US" altLang="zh-CN" sz="2000">
                <a:solidFill>
                  <a:srgbClr val="FFFF00"/>
                </a:solidFill>
              </a:rPr>
              <a:t>$1</a:t>
            </a:r>
            <a:r>
              <a:rPr lang="en-US" altLang="zh-CN" sz="2000">
                <a:solidFill>
                  <a:schemeClr val="bg1"/>
                </a:solidFill>
              </a:rPr>
              <a:t> ]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do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  If [ </a:t>
            </a:r>
            <a:r>
              <a:rPr lang="en-US" altLang="zh-CN" sz="2000">
                <a:solidFill>
                  <a:srgbClr val="FFFF00"/>
                </a:solidFill>
              </a:rPr>
              <a:t>-f $1</a:t>
            </a:r>
            <a:r>
              <a:rPr lang="en-US" altLang="zh-CN" sz="2000">
                <a:solidFill>
                  <a:schemeClr val="bg1"/>
                </a:solidFill>
              </a:rPr>
              <a:t> ] then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     {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       cmd=</a:t>
            </a:r>
            <a:r>
              <a:rPr lang="en-US" altLang="zh-CN" sz="2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2000">
                <a:solidFill>
                  <a:schemeClr val="bg1"/>
                </a:solidFill>
              </a:rPr>
              <a:t>$cmd $1</a:t>
            </a:r>
            <a:r>
              <a:rPr lang="en-US" altLang="zh-CN" sz="2000">
                <a:solidFill>
                  <a:schemeClr val="bg1"/>
                </a:solidFill>
                <a:latin typeface="宋体" charset="-122"/>
              </a:rPr>
              <a:t>”</a:t>
            </a:r>
            <a:endParaRPr lang="en-US" altLang="zh-CN" sz="2000">
              <a:solidFill>
                <a:schemeClr val="bg1"/>
              </a:solidFill>
            </a:endParaRP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       echo $cmd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         }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   else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       echo </a:t>
            </a:r>
            <a:r>
              <a:rPr lang="en-US" altLang="zh-CN" sz="2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2000">
                <a:solidFill>
                  <a:schemeClr val="bg1"/>
                </a:solidFill>
              </a:rPr>
              <a:t>$1 not file</a:t>
            </a:r>
            <a:r>
              <a:rPr lang="en-US" altLang="zh-CN" sz="2000">
                <a:solidFill>
                  <a:schemeClr val="bg1"/>
                </a:solidFill>
                <a:latin typeface="宋体" charset="-122"/>
              </a:rPr>
              <a:t>”</a:t>
            </a:r>
            <a:endParaRPr lang="en-US" altLang="zh-CN" sz="2000">
              <a:solidFill>
                <a:schemeClr val="bg1"/>
              </a:solidFill>
            </a:endParaRP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   fi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rgbClr val="FFFF00"/>
                </a:solidFill>
              </a:rPr>
              <a:t>shift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 done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cmd = </a:t>
            </a:r>
            <a:r>
              <a:rPr lang="en-US" altLang="zh-CN" sz="2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2000">
                <a:solidFill>
                  <a:schemeClr val="bg1"/>
                </a:solidFill>
              </a:rPr>
              <a:t>$cmd $dir</a:t>
            </a:r>
            <a:r>
              <a:rPr lang="en-US" altLang="zh-CN" sz="2000">
                <a:solidFill>
                  <a:schemeClr val="bg1"/>
                </a:solidFill>
                <a:latin typeface="宋体" charset="-122"/>
              </a:rPr>
              <a:t>”</a:t>
            </a:r>
            <a:endParaRPr lang="en-US" altLang="zh-CN" sz="2000">
              <a:solidFill>
                <a:schemeClr val="bg1"/>
              </a:solidFill>
            </a:endParaRP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echo $cmd</a:t>
            </a:r>
          </a:p>
          <a:p>
            <a:pPr indent="228600"/>
            <a:r>
              <a:rPr lang="en-US" altLang="zh-CN" sz="2000">
                <a:solidFill>
                  <a:schemeClr val="bg1"/>
                </a:solidFill>
              </a:rPr>
              <a:t>$cmd 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1331913" y="1412875"/>
            <a:ext cx="34575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 b="0">
                <a:solidFill>
                  <a:schemeClr val="tx1"/>
                </a:solidFill>
              </a:rPr>
              <a:t>分析：</a:t>
            </a:r>
          </a:p>
          <a:p>
            <a:pPr>
              <a:buClr>
                <a:srgbClr val="0066FF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</a:rPr>
              <a:t>循环语句</a:t>
            </a:r>
            <a:r>
              <a:rPr lang="en-US" altLang="zh-CN" sz="2000" b="0">
                <a:solidFill>
                  <a:schemeClr val="tx1"/>
                </a:solidFill>
              </a:rPr>
              <a:t>while</a:t>
            </a:r>
            <a:r>
              <a:rPr lang="zh-CN" altLang="en-US" sz="2000" b="0">
                <a:solidFill>
                  <a:schemeClr val="tx1"/>
                </a:solidFill>
              </a:rPr>
              <a:t>的测试条件</a:t>
            </a:r>
            <a:r>
              <a:rPr lang="zh-CN" altLang="en-US" sz="2000" b="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 b="0">
                <a:solidFill>
                  <a:schemeClr val="tx1"/>
                </a:solidFill>
              </a:rPr>
              <a:t>$1</a:t>
            </a:r>
            <a:r>
              <a:rPr lang="en-US" altLang="zh-CN" sz="2000" b="0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zh-CN" altLang="en-US" sz="2000" b="0">
                <a:solidFill>
                  <a:schemeClr val="tx1"/>
                </a:solidFill>
              </a:rPr>
              <a:t>表示第一个参数不为空；</a:t>
            </a:r>
          </a:p>
          <a:p>
            <a:pPr>
              <a:buClr>
                <a:srgbClr val="0066FF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</a:rPr>
              <a:t>条件语句的的测试条件</a:t>
            </a:r>
            <a:r>
              <a:rPr lang="zh-CN" altLang="en-US" sz="2000" b="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 b="0">
                <a:solidFill>
                  <a:schemeClr val="tx1"/>
                </a:solidFill>
              </a:rPr>
              <a:t>-f $1</a:t>
            </a:r>
            <a:r>
              <a:rPr lang="en-US" altLang="zh-CN" sz="2000" b="0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zh-CN" altLang="en-US" sz="2000" b="0">
                <a:solidFill>
                  <a:schemeClr val="tx1"/>
                </a:solidFill>
              </a:rPr>
              <a:t>的含义是测试第一个参数是否是文件名；</a:t>
            </a:r>
          </a:p>
          <a:p>
            <a:pPr>
              <a:buClr>
                <a:srgbClr val="0066FF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</a:rPr>
              <a:t>循环语句</a:t>
            </a:r>
            <a:r>
              <a:rPr lang="en-US" altLang="zh-CN" sz="2000" b="0">
                <a:solidFill>
                  <a:schemeClr val="tx1"/>
                </a:solidFill>
              </a:rPr>
              <a:t>while</a:t>
            </a:r>
            <a:r>
              <a:rPr lang="zh-CN" altLang="en-US" sz="2000" b="0">
                <a:solidFill>
                  <a:schemeClr val="tx1"/>
                </a:solidFill>
              </a:rPr>
              <a:t>中，通过执行命令</a:t>
            </a:r>
            <a:r>
              <a:rPr lang="en-US" altLang="zh-CN" sz="2000" b="0">
                <a:solidFill>
                  <a:schemeClr val="tx1"/>
                </a:solidFill>
              </a:rPr>
              <a:t>shift</a:t>
            </a:r>
            <a:r>
              <a:rPr lang="zh-CN" altLang="en-US" sz="2000" b="0">
                <a:solidFill>
                  <a:schemeClr val="tx1"/>
                </a:solidFill>
              </a:rPr>
              <a:t>依次测试参数，同时回显</a:t>
            </a:r>
            <a:r>
              <a:rPr lang="en-US" altLang="zh-CN" sz="2000" b="0">
                <a:solidFill>
                  <a:schemeClr val="tx1"/>
                </a:solidFill>
              </a:rPr>
              <a:t>cp</a:t>
            </a:r>
            <a:r>
              <a:rPr lang="zh-CN" altLang="en-US" sz="2000" b="0">
                <a:solidFill>
                  <a:schemeClr val="tx1"/>
                </a:solidFill>
              </a:rPr>
              <a:t>命令；</a:t>
            </a:r>
          </a:p>
          <a:p>
            <a:pPr>
              <a:buClr>
                <a:srgbClr val="0066FF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</a:rPr>
              <a:t>最后显示完整的拷贝命令并执行此命令。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1042988" y="188913"/>
            <a:ext cx="2736850" cy="3937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en-US" altLang="zh-CN" sz="1800">
                <a:solidFill>
                  <a:srgbClr val="A50021"/>
                </a:solidFill>
              </a:rPr>
              <a:t>$ cp-demo f1 f2 xu</a:t>
            </a:r>
            <a:r>
              <a:rPr lang="en-US" altLang="zh-CN" sz="1800" b="0">
                <a:solidFill>
                  <a:schemeClr val="tx1"/>
                </a:solidFill>
              </a:rPr>
              <a:t>              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xu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cp f1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cp f1 f2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cp f1 f2 xu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cp: </a:t>
            </a:r>
            <a:r>
              <a:rPr lang="zh-CN" altLang="en-US" sz="1800" b="0">
                <a:solidFill>
                  <a:schemeClr val="tx1"/>
                </a:solidFill>
              </a:rPr>
              <a:t>跳过目录</a:t>
            </a:r>
            <a:r>
              <a:rPr lang="en-US" altLang="zh-CN" sz="1800" b="0">
                <a:solidFill>
                  <a:schemeClr val="tx1"/>
                </a:solidFill>
              </a:rPr>
              <a:t>xu</a:t>
            </a:r>
          </a:p>
          <a:p>
            <a:pPr indent="228600"/>
            <a:r>
              <a:rPr lang="en-US" altLang="zh-CN" sz="1800">
                <a:solidFill>
                  <a:srgbClr val="A50021"/>
                </a:solidFill>
              </a:rPr>
              <a:t>$ cp-demo</a:t>
            </a:r>
            <a:r>
              <a:rPr lang="en-US" altLang="zh-CN" sz="1800" b="0">
                <a:solidFill>
                  <a:schemeClr val="tx1"/>
                </a:solidFill>
              </a:rPr>
              <a:t>     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cp_demo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cp: </a:t>
            </a:r>
            <a:r>
              <a:rPr lang="zh-CN" altLang="en-US" sz="1800" b="0">
                <a:solidFill>
                  <a:schemeClr val="tx1"/>
                </a:solidFill>
              </a:rPr>
              <a:t>缺少目的文件</a:t>
            </a:r>
          </a:p>
          <a:p>
            <a:pPr indent="228600"/>
            <a:r>
              <a:rPr lang="en-US" altLang="zh-CN" sz="1800">
                <a:solidFill>
                  <a:srgbClr val="A50021"/>
                </a:solidFill>
              </a:rPr>
              <a:t>$ cp-demo f1</a:t>
            </a:r>
            <a:r>
              <a:rPr lang="en-US" altLang="zh-CN" sz="1800" b="0">
                <a:solidFill>
                  <a:schemeClr val="tx1"/>
                </a:solidFill>
              </a:rPr>
              <a:t>      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f1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cp f1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cp f1 f1</a:t>
            </a:r>
          </a:p>
          <a:p>
            <a:pPr indent="228600"/>
            <a:r>
              <a:rPr lang="en-US" altLang="zh-CN" sz="1800" b="0">
                <a:solidFill>
                  <a:schemeClr val="tx1"/>
                </a:solidFill>
              </a:rPr>
              <a:t>cp: f1</a:t>
            </a:r>
            <a:r>
              <a:rPr lang="zh-CN" altLang="en-US" sz="1800" b="0">
                <a:solidFill>
                  <a:schemeClr val="tx1"/>
                </a:solidFill>
              </a:rPr>
              <a:t>及</a:t>
            </a:r>
            <a:r>
              <a:rPr lang="en-US" altLang="zh-CN" sz="1800" b="0">
                <a:solidFill>
                  <a:schemeClr val="tx1"/>
                </a:solidFill>
              </a:rPr>
              <a:t>f1</a:t>
            </a:r>
            <a:r>
              <a:rPr lang="zh-CN" altLang="en-US" sz="1800" b="0">
                <a:solidFill>
                  <a:schemeClr val="tx1"/>
                </a:solidFill>
              </a:rPr>
              <a:t>为同一文件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3492500" y="2708275"/>
            <a:ext cx="5472113" cy="3662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A50021"/>
                </a:solidFill>
              </a:rPr>
              <a:t>$ cp-demo f1 f2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f2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cp f1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cp f1 f2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cp f1 f2 f2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cp: </a:t>
            </a:r>
            <a:r>
              <a:rPr lang="zh-CN" altLang="en-US" sz="1800" b="0">
                <a:solidFill>
                  <a:schemeClr val="tx1"/>
                </a:solidFill>
              </a:rPr>
              <a:t>复制多个文件，但最后一个参数</a:t>
            </a:r>
            <a:r>
              <a:rPr lang="zh-CN" altLang="en-US" sz="1800" b="0">
                <a:solidFill>
                  <a:schemeClr val="tx1"/>
                </a:solidFill>
                <a:latin typeface="宋体" charset="-122"/>
              </a:rPr>
              <a:t>‘</a:t>
            </a:r>
            <a:r>
              <a:rPr lang="en-US" altLang="zh-CN" sz="1800" b="0">
                <a:solidFill>
                  <a:schemeClr val="tx1"/>
                </a:solidFill>
              </a:rPr>
              <a:t>f2</a:t>
            </a:r>
            <a:r>
              <a:rPr lang="en-US" altLang="zh-CN" sz="1800" b="0">
                <a:solidFill>
                  <a:schemeClr val="tx1"/>
                </a:solidFill>
                <a:latin typeface="宋体" charset="-122"/>
              </a:rPr>
              <a:t>’</a:t>
            </a:r>
            <a:r>
              <a:rPr lang="zh-CN" altLang="en-US" sz="1800" b="0">
                <a:solidFill>
                  <a:schemeClr val="tx1"/>
                </a:solidFill>
              </a:rPr>
              <a:t>并非目录</a:t>
            </a:r>
          </a:p>
          <a:p>
            <a:r>
              <a:rPr lang="en-US" altLang="zh-CN" sz="1800">
                <a:solidFill>
                  <a:srgbClr val="A50021"/>
                </a:solidFill>
              </a:rPr>
              <a:t>$ cp-demo f1 xu</a:t>
            </a:r>
            <a:r>
              <a:rPr lang="en-US" altLang="zh-CN" sz="1800" b="0">
                <a:solidFill>
                  <a:schemeClr val="tx1"/>
                </a:solidFill>
              </a:rPr>
              <a:t>             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xu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cp f1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cp f1 xu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cp f1 xu xu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cp: </a:t>
            </a:r>
            <a:r>
              <a:rPr lang="zh-CN" altLang="en-US" sz="1800" b="0">
                <a:solidFill>
                  <a:schemeClr val="tx1"/>
                </a:solidFill>
              </a:rPr>
              <a:t>略过目录</a:t>
            </a:r>
            <a:r>
              <a:rPr lang="en-US" altLang="zh-CN" sz="1800" b="0">
                <a:solidFill>
                  <a:schemeClr val="tx1"/>
                </a:solidFill>
              </a:rPr>
              <a:t>xu</a:t>
            </a:r>
          </a:p>
          <a:p>
            <a:r>
              <a:rPr lang="en-US" altLang="zh-CN" sz="1800" b="0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067175" y="620713"/>
            <a:ext cx="4583113" cy="146526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程序中，对最后一个参数前的所有参数都进行了文件测试，以保证这些参数都是文件名。但是，程序中并没有对最后一个参数是否是目录名进行判断，为此修改上述程序使之能够对最后一个参数也进行合法性判断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 animBg="1"/>
      <p:bldP spid="25498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1331913" y="520700"/>
            <a:ext cx="3095625" cy="54705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#! /bin/sh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# copying files to a directory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eval dir=\$$#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while [ -d $dir ]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do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cmd=cp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while [ $1 ]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do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    if [ -f  $1 ] then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   {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     cmd=</a:t>
            </a:r>
            <a:r>
              <a:rPr lang="en-US" altLang="zh-CN" sz="1600" b="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600" b="0">
                <a:solidFill>
                  <a:schemeClr val="bg1"/>
                </a:solidFill>
              </a:rPr>
              <a:t>$cmd $1</a:t>
            </a:r>
            <a:r>
              <a:rPr lang="en-US" altLang="zh-CN" sz="1600" b="0">
                <a:solidFill>
                  <a:schemeClr val="bg1"/>
                </a:solidFill>
                <a:latin typeface="宋体" charset="-122"/>
              </a:rPr>
              <a:t>”</a:t>
            </a:r>
            <a:endParaRPr lang="en-US" altLang="zh-CN" sz="1600" b="0">
              <a:solidFill>
                <a:schemeClr val="bg1"/>
              </a:solidFill>
            </a:endParaRP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     echo $cmd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    }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   else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     echo </a:t>
            </a:r>
            <a:r>
              <a:rPr lang="en-US" altLang="zh-CN" sz="1600" b="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600" b="0">
                <a:solidFill>
                  <a:schemeClr val="bg1"/>
                </a:solidFill>
              </a:rPr>
              <a:t>$1 not file</a:t>
            </a:r>
            <a:r>
              <a:rPr lang="en-US" altLang="zh-CN" sz="1600" b="0">
                <a:solidFill>
                  <a:schemeClr val="bg1"/>
                </a:solidFill>
                <a:latin typeface="宋体" charset="-122"/>
              </a:rPr>
              <a:t>”</a:t>
            </a:r>
            <a:endParaRPr lang="en-US" altLang="zh-CN" sz="1600" b="0">
              <a:solidFill>
                <a:schemeClr val="bg1"/>
              </a:solidFill>
            </a:endParaRP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   fi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   shift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     done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cmd = </a:t>
            </a:r>
            <a:r>
              <a:rPr lang="en-US" altLang="zh-CN" sz="1600" b="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600" b="0">
                <a:solidFill>
                  <a:schemeClr val="bg1"/>
                </a:solidFill>
              </a:rPr>
              <a:t>$cmd $dir</a:t>
            </a:r>
            <a:r>
              <a:rPr lang="en-US" altLang="zh-CN" sz="1600" b="0">
                <a:solidFill>
                  <a:schemeClr val="bg1"/>
                </a:solidFill>
                <a:latin typeface="宋体" charset="-122"/>
              </a:rPr>
              <a:t>”</a:t>
            </a:r>
            <a:endParaRPr lang="en-US" altLang="zh-CN" sz="1600" b="0">
              <a:solidFill>
                <a:schemeClr val="bg1"/>
              </a:solidFill>
            </a:endParaRP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echo $cmd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  $cmd</a:t>
            </a:r>
          </a:p>
          <a:p>
            <a:pPr indent="561975"/>
            <a:r>
              <a:rPr lang="en-US" altLang="zh-CN" sz="1600" b="0">
                <a:solidFill>
                  <a:schemeClr val="bg1"/>
                </a:solidFill>
              </a:rPr>
              <a:t>done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4643438" y="3716338"/>
            <a:ext cx="42497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800" b="0">
                <a:solidFill>
                  <a:schemeClr val="tx1"/>
                </a:solidFill>
              </a:rPr>
              <a:t>程序中含有嵌套使用的循环语句</a:t>
            </a:r>
            <a:r>
              <a:rPr lang="en-US" altLang="zh-CN" sz="1800" b="0">
                <a:solidFill>
                  <a:schemeClr val="tx1"/>
                </a:solidFill>
              </a:rPr>
              <a:t>while</a:t>
            </a:r>
            <a:r>
              <a:rPr lang="zh-CN" altLang="en-US" sz="1800" b="0">
                <a:solidFill>
                  <a:schemeClr val="tx1"/>
                </a:solidFill>
              </a:rPr>
              <a:t>，外层循环的测试条件是</a:t>
            </a:r>
            <a:r>
              <a:rPr lang="zh-CN" altLang="en-US" sz="1800" b="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1800" b="0">
                <a:solidFill>
                  <a:schemeClr val="tx1"/>
                </a:solidFill>
              </a:rPr>
              <a:t>-d dir</a:t>
            </a:r>
            <a:r>
              <a:rPr lang="en-US" altLang="zh-CN" sz="1800" b="0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zh-CN" altLang="en-US" sz="1800" b="0">
                <a:solidFill>
                  <a:schemeClr val="tx1"/>
                </a:solidFill>
              </a:rPr>
              <a:t>，含义是测试最后一个参数是否是一个目录名，内层循环测试其他参数是否是文件名，所有参数都为合法参数后，先是显示拷贝命令，然后执行此命令。</a:t>
            </a:r>
            <a:r>
              <a:rPr lang="zh-CN" alt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06" name="WordArt 6"/>
          <p:cNvSpPr>
            <a:spLocks noChangeArrowheads="1" noChangeShapeType="1" noTextEdit="1"/>
          </p:cNvSpPr>
          <p:nvPr/>
        </p:nvSpPr>
        <p:spPr bwMode="auto">
          <a:xfrm>
            <a:off x="3924300" y="1484313"/>
            <a:ext cx="4537075" cy="744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2449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0000">
                        <a:gamma/>
                        <a:shade val="46275"/>
                        <a:invGamma/>
                      </a:srgbClr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没有</a:t>
            </a:r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0000">
                        <a:gamma/>
                        <a:shade val="46275"/>
                        <a:invGamma/>
                      </a:srgbClr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eval</a:t>
            </a:r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0000">
                        <a:gamma/>
                        <a:shade val="46275"/>
                        <a:invGamma/>
                      </a:srgbClr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将出现什么错误？</a:t>
            </a:r>
          </a:p>
        </p:txBody>
      </p:sp>
      <p:graphicFrame>
        <p:nvGraphicFramePr>
          <p:cNvPr id="256033" name="Group 33"/>
          <p:cNvGraphicFramePr>
            <a:graphicFrameLocks noGrp="1"/>
          </p:cNvGraphicFramePr>
          <p:nvPr/>
        </p:nvGraphicFramePr>
        <p:xfrm>
          <a:off x="5148263" y="1196975"/>
          <a:ext cx="3168650" cy="2315529"/>
        </p:xfrm>
        <a:graphic>
          <a:graphicData uri="http://schemas.openxmlformats.org/drawingml/2006/table">
            <a:tbl>
              <a:tblPr/>
              <a:tblGrid>
                <a:gridCol w="881062"/>
                <a:gridCol w="2287588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Bsh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中的位置符号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位置变量的作用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$*</a:t>
                      </a:r>
                      <a:endParaRPr kumimoji="0" lang="en-US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命令行中的参数（除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$0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外）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$#</a:t>
                      </a:r>
                      <a:endParaRPr kumimoji="0" lang="en-US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命令行中位置参数的个数（除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$0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外）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$?</a:t>
                      </a:r>
                      <a:endParaRPr kumimoji="0" lang="en-US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前一命令返回的状态值（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0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为正常）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$$</a:t>
                      </a:r>
                      <a:endParaRPr kumimoji="0" lang="en-US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当前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shell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进程的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pid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值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$!</a:t>
                      </a:r>
                      <a:endParaRPr kumimoji="0" lang="en-US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最近访问的后台进程的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pid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值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60350"/>
            <a:ext cx="6130925" cy="633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5-14 </a:t>
            </a:r>
            <a:r>
              <a:rPr lang="zh-CN" altLang="en-US" sz="2800" smtClean="0"/>
              <a:t>编写程序实现</a:t>
            </a:r>
            <a:r>
              <a:rPr lang="en-US" altLang="zh-CN" sz="2800" smtClean="0"/>
              <a:t>cat</a:t>
            </a:r>
            <a:r>
              <a:rPr lang="zh-CN" altLang="en-US" sz="2800" smtClean="0"/>
              <a:t>命令功能。 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258888" y="1196975"/>
            <a:ext cx="3900487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#! /bin/sh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# catting files script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 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 </a:t>
            </a:r>
            <a:r>
              <a:rPr lang="en-US" altLang="zh-CN" sz="2000">
                <a:solidFill>
                  <a:schemeClr val="tx1"/>
                </a:solidFill>
              </a:rPr>
              <a:t>in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 </a:t>
            </a:r>
            <a:r>
              <a:rPr lang="en-US" altLang="zh-CN" sz="2000">
                <a:solidFill>
                  <a:schemeClr val="tx1"/>
                </a:solidFill>
              </a:rPr>
              <a:t>$*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do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if  [ -d 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>
                <a:solidFill>
                  <a:schemeClr val="tx1"/>
                </a:solidFill>
              </a:rPr>
              <a:t>$1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en-US" altLang="zh-CN" sz="2000">
                <a:solidFill>
                  <a:schemeClr val="tx1"/>
                </a:solidFill>
              </a:rPr>
              <a:t> ]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then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  echo 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>
                <a:solidFill>
                  <a:schemeClr val="tx1"/>
                </a:solidFill>
              </a:rPr>
              <a:t>$1 is a directory file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else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 i=1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 while read LINE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  do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    echo $i $LINE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    i=`expr $i + 1`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   done &lt; 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>
                <a:solidFill>
                  <a:schemeClr val="tx1"/>
                </a:solidFill>
              </a:rPr>
              <a:t>$1</a:t>
            </a:r>
            <a:r>
              <a:rPr lang="en-US" altLang="zh-CN" sz="200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2000">
              <a:solidFill>
                <a:schemeClr val="tx1"/>
              </a:solidFill>
            </a:endParaRP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 fi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     shift</a:t>
            </a:r>
          </a:p>
          <a:p>
            <a:pPr indent="276225"/>
            <a:r>
              <a:rPr lang="en-US" altLang="zh-CN" sz="2000">
                <a:solidFill>
                  <a:schemeClr val="tx1"/>
                </a:solidFill>
              </a:rPr>
              <a:t>done 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3924300" y="4221163"/>
            <a:ext cx="4895850" cy="19208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 b="0">
                <a:solidFill>
                  <a:schemeClr val="bg1"/>
                </a:solidFill>
              </a:rPr>
              <a:t>程序</a:t>
            </a:r>
            <a:r>
              <a:rPr lang="en-US" altLang="zh-CN" sz="2000" b="0">
                <a:solidFill>
                  <a:schemeClr val="bg1"/>
                </a:solidFill>
              </a:rPr>
              <a:t>cat_demo</a:t>
            </a:r>
            <a:r>
              <a:rPr lang="zh-CN" altLang="en-US" sz="2000" b="0">
                <a:solidFill>
                  <a:schemeClr val="bg1"/>
                </a:solidFill>
              </a:rPr>
              <a:t>是一个十分简单的</a:t>
            </a:r>
            <a:r>
              <a:rPr lang="en-US" altLang="zh-CN" sz="2000" b="0">
                <a:solidFill>
                  <a:schemeClr val="bg1"/>
                </a:solidFill>
              </a:rPr>
              <a:t>cat</a:t>
            </a:r>
            <a:r>
              <a:rPr lang="zh-CN" altLang="en-US" sz="2000" b="0">
                <a:solidFill>
                  <a:schemeClr val="bg1"/>
                </a:solidFill>
              </a:rPr>
              <a:t>命令。此程序没有考虑参数的合法性，也就是说如果使用者操作时没有给出</a:t>
            </a:r>
            <a:r>
              <a:rPr lang="zh-CN" altLang="en-US" sz="2000" b="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zh-CN" altLang="en-US" sz="2000" b="0">
                <a:solidFill>
                  <a:schemeClr val="bg1"/>
                </a:solidFill>
              </a:rPr>
              <a:t>正确</a:t>
            </a:r>
            <a:r>
              <a:rPr lang="zh-CN" altLang="en-US" sz="2000" b="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zh-CN" altLang="en-US" sz="2000" b="0">
                <a:solidFill>
                  <a:schemeClr val="bg1"/>
                </a:solidFill>
              </a:rPr>
              <a:t>的参数，程序就不能正常执行。为了使程序更强壮，编写程序时要设想用户所有可能的操作失误，并做出适当的处理。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350"/>
            <a:ext cx="3600450" cy="561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/>
              <a:t>改进后的程序</a:t>
            </a:r>
            <a:r>
              <a:rPr lang="en-US" altLang="zh-CN" sz="2400" smtClean="0"/>
              <a:t>newCat</a:t>
            </a:r>
            <a:r>
              <a:rPr lang="zh-CN" altLang="en-US" sz="2400" smtClean="0"/>
              <a:t>： 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5003800" y="404813"/>
            <a:ext cx="3816350" cy="57308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#! /bin/sh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# NAME         newCat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# TASK          catting files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# DESCRIPTION  reads files line by line and displays its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# EXIT VALUE: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#                0     if successfully completed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#                1     if numbers of arguments are zero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#                2     if one or more files do not exist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#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</a:t>
            </a:r>
            <a:r>
              <a:rPr lang="en-US" altLang="zh-CN" sz="1000">
                <a:solidFill>
                  <a:srgbClr val="FFFF00"/>
                </a:solidFill>
              </a:rPr>
              <a:t>echo </a:t>
            </a:r>
            <a:r>
              <a:rPr lang="en-US" altLang="zh-CN" sz="1000">
                <a:solidFill>
                  <a:srgbClr val="FFFF00"/>
                </a:solidFill>
                <a:latin typeface="宋体" charset="-122"/>
              </a:rPr>
              <a:t>“</a:t>
            </a:r>
            <a:r>
              <a:rPr lang="en-US" altLang="zh-CN" sz="1000">
                <a:solidFill>
                  <a:srgbClr val="FFFF00"/>
                </a:solidFill>
              </a:rPr>
              <a:t>\c</a:t>
            </a:r>
            <a:r>
              <a:rPr lang="en-US" altLang="zh-CN" sz="1000">
                <a:solidFill>
                  <a:srgbClr val="FFFF00"/>
                </a:solidFill>
                <a:latin typeface="宋体" charset="-122"/>
              </a:rPr>
              <a:t>”</a:t>
            </a:r>
            <a:r>
              <a:rPr lang="en-US" altLang="zh-CN" sz="1000">
                <a:solidFill>
                  <a:srgbClr val="FFFF00"/>
                </a:solidFill>
              </a:rPr>
              <a:t> &gt; errFile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exitStatus=0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if (($#==0))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then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 {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  echo 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000">
                <a:solidFill>
                  <a:schemeClr val="bg1"/>
                </a:solidFill>
              </a:rPr>
              <a:t>At least one argument is needed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en-US" altLang="zh-CN" sz="1000">
                <a:solidFill>
                  <a:schemeClr val="bg1"/>
                </a:solidFill>
              </a:rPr>
              <a:t> &gt;&gt; errFile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  echo 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000">
                <a:solidFill>
                  <a:schemeClr val="bg1"/>
                </a:solidFill>
              </a:rPr>
              <a:t>Usage: newCat file [file2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…</a:t>
            </a:r>
            <a:r>
              <a:rPr lang="en-US" altLang="zh-CN" sz="1000">
                <a:solidFill>
                  <a:schemeClr val="bg1"/>
                </a:solidFill>
              </a:rPr>
              <a:t>fileN]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en-US" altLang="zh-CN" sz="1000">
                <a:solidFill>
                  <a:schemeClr val="bg1"/>
                </a:solidFill>
              </a:rPr>
              <a:t> &gt;&gt; errFile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  exitStatus = 1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fi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for x in S*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if [ [ !-r 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000">
                <a:solidFill>
                  <a:schemeClr val="bg1"/>
                </a:solidFill>
              </a:rPr>
              <a:t>$1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en-US" altLang="zh-CN" sz="1000">
                <a:solidFill>
                  <a:schemeClr val="bg1"/>
                </a:solidFill>
              </a:rPr>
              <a:t>]]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then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1      { echo 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000">
                <a:solidFill>
                  <a:schemeClr val="bg1"/>
                </a:solidFill>
              </a:rPr>
              <a:t>Cannot read file file $1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”</a:t>
            </a:r>
            <a:r>
              <a:rPr lang="en-US" altLang="zh-CN" sz="1000">
                <a:solidFill>
                  <a:schemeClr val="bg1"/>
                </a:solidFill>
              </a:rPr>
              <a:t> &gt;&gt; errFile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    exitStatus = 2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   }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else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while read LINE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   do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     echo 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000">
                <a:solidFill>
                  <a:schemeClr val="bg1"/>
                </a:solidFill>
              </a:rPr>
              <a:t>$LINE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”</a:t>
            </a:r>
            <a:endParaRPr lang="en-US" altLang="zh-CN" sz="1000">
              <a:solidFill>
                <a:schemeClr val="bg1"/>
              </a:solidFill>
            </a:endParaRP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    done &lt; 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000">
                <a:solidFill>
                  <a:schemeClr val="bg1"/>
                </a:solidFill>
              </a:rPr>
              <a:t>$1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”</a:t>
            </a:r>
            <a:endParaRPr lang="en-US" altLang="zh-CN" sz="1000">
              <a:solidFill>
                <a:schemeClr val="bg1"/>
              </a:solidFill>
            </a:endParaRP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fi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shift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done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while read errMsg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do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   echo 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“</a:t>
            </a:r>
            <a:r>
              <a:rPr lang="en-US" altLang="zh-CN" sz="1000">
                <a:solidFill>
                  <a:schemeClr val="bg1"/>
                </a:solidFill>
              </a:rPr>
              <a:t>$errMsg</a:t>
            </a:r>
            <a:r>
              <a:rPr lang="en-US" altLang="zh-CN" sz="1000">
                <a:solidFill>
                  <a:schemeClr val="bg1"/>
                </a:solidFill>
                <a:latin typeface="宋体" charset="-122"/>
              </a:rPr>
              <a:t>”</a:t>
            </a:r>
            <a:endParaRPr lang="en-US" altLang="zh-CN" sz="1000">
              <a:solidFill>
                <a:schemeClr val="bg1"/>
              </a:solidFill>
            </a:endParaRP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done &lt; errFile</a:t>
            </a:r>
          </a:p>
          <a:p>
            <a:pPr indent="276225"/>
            <a:r>
              <a:rPr lang="en-US" altLang="zh-CN" sz="1000">
                <a:solidFill>
                  <a:schemeClr val="bg1"/>
                </a:solidFill>
              </a:rPr>
              <a:t>exit $exitStatus 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00113" y="1341438"/>
            <a:ext cx="360045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 b="0">
                <a:solidFill>
                  <a:schemeClr val="tx1"/>
                </a:solidFill>
              </a:rPr>
              <a:t>程序分析：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程序中增加了错误信息处理。因为要在显示器上显示文本内容，所以需要先保存所有遇到的错误信息，然后在文件被显示后再编写他们（文件开头几行）。本程序使用一个临时文件来保存这些出错信息，程序注释后的第一行代码</a:t>
            </a:r>
            <a:r>
              <a:rPr lang="zh-CN" altLang="en-US" sz="2000" b="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 b="0">
                <a:solidFill>
                  <a:schemeClr val="tx1"/>
                </a:solidFill>
              </a:rPr>
              <a:t>echo </a:t>
            </a:r>
            <a:r>
              <a:rPr lang="en-US" altLang="zh-CN" sz="2000" b="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 b="0">
                <a:solidFill>
                  <a:schemeClr val="tx1"/>
                </a:solidFill>
              </a:rPr>
              <a:t>\c</a:t>
            </a:r>
            <a:r>
              <a:rPr lang="en-US" altLang="zh-CN" sz="2000" b="0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en-US" altLang="zh-CN" sz="2000" b="0">
                <a:solidFill>
                  <a:schemeClr val="tx1"/>
                </a:solidFill>
              </a:rPr>
              <a:t> &gt; errFile</a:t>
            </a:r>
            <a:r>
              <a:rPr lang="en-US" altLang="zh-CN" sz="2000" b="0">
                <a:solidFill>
                  <a:schemeClr val="tx1"/>
                </a:solidFill>
                <a:latin typeface="宋体" charset="-122"/>
              </a:rPr>
              <a:t>”</a:t>
            </a:r>
            <a:r>
              <a:rPr lang="zh-CN" altLang="en-US" sz="2000" b="0">
                <a:solidFill>
                  <a:schemeClr val="tx1"/>
                </a:solidFill>
              </a:rPr>
              <a:t>使用一个取消字符创建一个空的错误文件</a:t>
            </a:r>
            <a:r>
              <a:rPr lang="en-US" altLang="zh-CN" sz="2000" b="0">
                <a:solidFill>
                  <a:schemeClr val="tx1"/>
                </a:solidFill>
              </a:rPr>
              <a:t>errFile</a:t>
            </a:r>
            <a:r>
              <a:rPr lang="zh-CN" altLang="en-US" sz="2000" b="0">
                <a:solidFill>
                  <a:schemeClr val="tx1"/>
                </a:solidFill>
              </a:rPr>
              <a:t>。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1042988" y="260350"/>
            <a:ext cx="3632200" cy="1465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$ newCat 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At least one argument is needed      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Usage: newCat file [file2</a:t>
            </a:r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…</a:t>
            </a:r>
            <a:r>
              <a:rPr lang="en-US" altLang="zh-CN" sz="1800">
                <a:solidFill>
                  <a:schemeClr val="tx1"/>
                </a:solidFill>
              </a:rPr>
              <a:t>fileN]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$ newCat xu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Cannot read file xu </a:t>
            </a:r>
          </a:p>
        </p:txBody>
      </p:sp>
      <p:sp>
        <p:nvSpPr>
          <p:cNvPr id="259104" name="Rectangle 32"/>
          <p:cNvSpPr>
            <a:spLocks noChangeArrowheads="1"/>
          </p:cNvSpPr>
          <p:nvPr/>
        </p:nvSpPr>
        <p:spPr bwMode="auto">
          <a:xfrm>
            <a:off x="5292725" y="1773238"/>
            <a:ext cx="2592388" cy="4486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$ newCat f1 f2 xu         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1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……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5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1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……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12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Cannot read file xu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$ newCat f1 xu f2 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1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……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5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1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  <a:latin typeface="宋体" charset="-122"/>
              </a:rPr>
              <a:t>……</a:t>
            </a:r>
            <a:endParaRPr lang="en-US" altLang="zh-CN" sz="1800">
              <a:solidFill>
                <a:schemeClr val="tx1"/>
              </a:solidFill>
            </a:endParaRP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12</a:t>
            </a:r>
          </a:p>
          <a:p>
            <a:pPr indent="228600"/>
            <a:r>
              <a:rPr lang="en-US" altLang="zh-CN" sz="1800">
                <a:solidFill>
                  <a:schemeClr val="tx1"/>
                </a:solidFill>
              </a:rPr>
              <a:t> Cannot read file xu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0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260350"/>
            <a:ext cx="5905500" cy="792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5-15 </a:t>
            </a:r>
            <a:r>
              <a:rPr lang="zh-CN" altLang="en-US" sz="2800" smtClean="0"/>
              <a:t>一个监视系统用户的程序 。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1042988" y="1116013"/>
            <a:ext cx="2636837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</a:rPr>
              <a:t>#! /bin/sh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who | sort &gt; prev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while true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do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  sleep 60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  who | sort &gt; curr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  echo </a:t>
            </a:r>
            <a:r>
              <a:rPr lang="en-US" altLang="zh-CN" sz="2000" b="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 b="0">
                <a:solidFill>
                  <a:schemeClr val="tx1"/>
                </a:solidFill>
              </a:rPr>
              <a:t> logged out: </a:t>
            </a:r>
            <a:r>
              <a:rPr lang="en-US" altLang="zh-CN" sz="2000" b="0">
                <a:solidFill>
                  <a:schemeClr val="tx1"/>
                </a:solidFill>
                <a:latin typeface="宋体" charset="-122"/>
              </a:rPr>
              <a:t>”</a:t>
            </a:r>
            <a:endParaRPr lang="en-US" altLang="zh-CN" sz="2000" b="0">
              <a:solidFill>
                <a:schemeClr val="tx1"/>
              </a:solidFill>
            </a:endParaRPr>
          </a:p>
          <a:p>
            <a:r>
              <a:rPr lang="en-US" altLang="zh-CN" sz="2000" b="0">
                <a:solidFill>
                  <a:schemeClr val="tx1"/>
                </a:solidFill>
              </a:rPr>
              <a:t>  comm -23 prev curr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  echo </a:t>
            </a:r>
            <a:r>
              <a:rPr lang="en-US" altLang="zh-CN" sz="2000" b="0">
                <a:solidFill>
                  <a:schemeClr val="tx1"/>
                </a:solidFill>
                <a:latin typeface="宋体" charset="-122"/>
              </a:rPr>
              <a:t>“</a:t>
            </a:r>
            <a:r>
              <a:rPr lang="en-US" altLang="zh-CN" sz="2000" b="0">
                <a:solidFill>
                  <a:schemeClr val="tx1"/>
                </a:solidFill>
              </a:rPr>
              <a:t> logged in: </a:t>
            </a:r>
            <a:r>
              <a:rPr lang="en-US" altLang="zh-CN" sz="2000" b="0">
                <a:solidFill>
                  <a:schemeClr val="tx1"/>
                </a:solidFill>
                <a:latin typeface="宋体" charset="-122"/>
              </a:rPr>
              <a:t>“</a:t>
            </a:r>
            <a:endParaRPr lang="en-US" altLang="zh-CN" sz="2000" b="0">
              <a:solidFill>
                <a:schemeClr val="tx1"/>
              </a:solidFill>
            </a:endParaRPr>
          </a:p>
          <a:p>
            <a:r>
              <a:rPr lang="en-US" altLang="zh-CN" sz="2000" b="0">
                <a:solidFill>
                  <a:schemeClr val="tx1"/>
                </a:solidFill>
              </a:rPr>
              <a:t>  comm -13 prev curr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  mv curr prev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3924300" y="1341438"/>
            <a:ext cx="4017963" cy="20145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zh-CN" altLang="en-US" sz="1800">
                <a:solidFill>
                  <a:schemeClr val="bg1"/>
                </a:solidFill>
              </a:rPr>
              <a:t>回顾命令</a:t>
            </a:r>
            <a:r>
              <a:rPr lang="en-US" altLang="zh-CN" sz="1800">
                <a:solidFill>
                  <a:schemeClr val="bg1"/>
                </a:solidFill>
              </a:rPr>
              <a:t>comm</a:t>
            </a:r>
            <a:r>
              <a:rPr lang="zh-CN" altLang="en-US" sz="1800">
                <a:solidFill>
                  <a:schemeClr val="bg1"/>
                </a:solidFill>
              </a:rPr>
              <a:t>：</a:t>
            </a:r>
          </a:p>
          <a:p>
            <a:pPr indent="228600"/>
            <a:r>
              <a:rPr lang="zh-CN" altLang="en-US" sz="1800">
                <a:solidFill>
                  <a:schemeClr val="bg1"/>
                </a:solidFill>
              </a:rPr>
              <a:t>格式：</a:t>
            </a:r>
            <a:r>
              <a:rPr lang="en-US" altLang="zh-CN" sz="1800">
                <a:solidFill>
                  <a:schemeClr val="bg1"/>
                </a:solidFill>
              </a:rPr>
              <a:t>comm [-123] f1 f2</a:t>
            </a:r>
          </a:p>
          <a:p>
            <a:pPr indent="228600"/>
            <a:r>
              <a:rPr lang="zh-CN" altLang="en-US" sz="1800">
                <a:solidFill>
                  <a:schemeClr val="bg1"/>
                </a:solidFill>
              </a:rPr>
              <a:t>功能</a:t>
            </a:r>
            <a:r>
              <a:rPr lang="zh-CN" altLang="nb-NO" sz="1800">
                <a:solidFill>
                  <a:schemeClr val="bg1"/>
                </a:solidFill>
              </a:rPr>
              <a:t>：对排好序的文件</a:t>
            </a:r>
            <a:r>
              <a:rPr lang="en-US" altLang="zh-CN" sz="1800">
                <a:solidFill>
                  <a:schemeClr val="bg1"/>
                </a:solidFill>
              </a:rPr>
              <a:t>f1</a:t>
            </a:r>
            <a:r>
              <a:rPr lang="zh-CN" altLang="en-US" sz="1800">
                <a:solidFill>
                  <a:schemeClr val="bg1"/>
                </a:solidFill>
              </a:rPr>
              <a:t>和</a:t>
            </a:r>
            <a:r>
              <a:rPr lang="en-US" altLang="zh-CN" sz="1800">
                <a:solidFill>
                  <a:schemeClr val="bg1"/>
                </a:solidFill>
              </a:rPr>
              <a:t>f2</a:t>
            </a:r>
            <a:r>
              <a:rPr lang="zh-CN" altLang="en-US" sz="1800">
                <a:solidFill>
                  <a:schemeClr val="bg1"/>
                </a:solidFill>
              </a:rPr>
              <a:t>进行比较</a:t>
            </a:r>
          </a:p>
          <a:p>
            <a:pPr indent="228600"/>
            <a:r>
              <a:rPr lang="zh-CN" altLang="en-US" sz="1800">
                <a:solidFill>
                  <a:schemeClr val="bg1"/>
                </a:solidFill>
              </a:rPr>
              <a:t>选项：</a:t>
            </a:r>
          </a:p>
          <a:p>
            <a:pPr indent="228600"/>
            <a:r>
              <a:rPr lang="zh-CN" altLang="en-US" sz="1800">
                <a:solidFill>
                  <a:schemeClr val="bg1"/>
                </a:solidFill>
              </a:rPr>
              <a:t>          </a:t>
            </a:r>
            <a:r>
              <a:rPr lang="en-US" altLang="zh-CN" sz="1800">
                <a:solidFill>
                  <a:schemeClr val="bg1"/>
                </a:solidFill>
              </a:rPr>
              <a:t>1 </a:t>
            </a:r>
            <a:r>
              <a:rPr lang="zh-CN" altLang="en-US" sz="1800">
                <a:solidFill>
                  <a:schemeClr val="bg1"/>
                </a:solidFill>
              </a:rPr>
              <a:t>不输出仅在</a:t>
            </a:r>
            <a:r>
              <a:rPr lang="en-US" altLang="zh-CN" sz="1800">
                <a:solidFill>
                  <a:schemeClr val="bg1"/>
                </a:solidFill>
              </a:rPr>
              <a:t>f1</a:t>
            </a:r>
            <a:r>
              <a:rPr lang="zh-CN" altLang="en-US" sz="1800">
                <a:solidFill>
                  <a:schemeClr val="bg1"/>
                </a:solidFill>
              </a:rPr>
              <a:t>中出现的行</a:t>
            </a:r>
          </a:p>
          <a:p>
            <a:pPr indent="228600"/>
            <a:r>
              <a:rPr lang="zh-CN" altLang="en-US" sz="1800">
                <a:solidFill>
                  <a:schemeClr val="bg1"/>
                </a:solidFill>
              </a:rPr>
              <a:t>          </a:t>
            </a:r>
            <a:r>
              <a:rPr lang="en-US" altLang="zh-CN" sz="1800">
                <a:solidFill>
                  <a:schemeClr val="bg1"/>
                </a:solidFill>
              </a:rPr>
              <a:t>2 </a:t>
            </a:r>
            <a:r>
              <a:rPr lang="zh-CN" altLang="en-US" sz="1800">
                <a:solidFill>
                  <a:schemeClr val="bg1"/>
                </a:solidFill>
              </a:rPr>
              <a:t>不输出仅在</a:t>
            </a:r>
            <a:r>
              <a:rPr lang="en-US" altLang="zh-CN" sz="1800">
                <a:solidFill>
                  <a:schemeClr val="bg1"/>
                </a:solidFill>
              </a:rPr>
              <a:t>f2</a:t>
            </a:r>
            <a:r>
              <a:rPr lang="zh-CN" altLang="en-US" sz="1800">
                <a:solidFill>
                  <a:schemeClr val="bg1"/>
                </a:solidFill>
              </a:rPr>
              <a:t>中出现的行</a:t>
            </a:r>
          </a:p>
          <a:p>
            <a:pPr indent="228600"/>
            <a:r>
              <a:rPr lang="zh-CN" altLang="en-US" sz="1800">
                <a:solidFill>
                  <a:schemeClr val="bg1"/>
                </a:solidFill>
              </a:rPr>
              <a:t>          </a:t>
            </a:r>
            <a:r>
              <a:rPr lang="en-US" altLang="zh-CN" sz="1800">
                <a:solidFill>
                  <a:schemeClr val="bg1"/>
                </a:solidFill>
              </a:rPr>
              <a:t>3 </a:t>
            </a:r>
            <a:r>
              <a:rPr lang="zh-CN" altLang="en-US" sz="1800">
                <a:solidFill>
                  <a:schemeClr val="bg1"/>
                </a:solidFill>
              </a:rPr>
              <a:t>不输出</a:t>
            </a:r>
            <a:r>
              <a:rPr lang="en-US" altLang="zh-CN" sz="1800">
                <a:solidFill>
                  <a:schemeClr val="bg1"/>
                </a:solidFill>
              </a:rPr>
              <a:t>f1</a:t>
            </a:r>
            <a:r>
              <a:rPr lang="zh-CN" altLang="en-US" sz="1800">
                <a:solidFill>
                  <a:schemeClr val="bg1"/>
                </a:solidFill>
              </a:rPr>
              <a:t>、</a:t>
            </a:r>
            <a:r>
              <a:rPr lang="en-US" altLang="zh-CN" sz="1800">
                <a:solidFill>
                  <a:schemeClr val="bg1"/>
                </a:solidFill>
              </a:rPr>
              <a:t>f2</a:t>
            </a:r>
            <a:r>
              <a:rPr lang="zh-CN" altLang="en-US" sz="1800">
                <a:solidFill>
                  <a:schemeClr val="bg1"/>
                </a:solidFill>
              </a:rPr>
              <a:t>中都有的行 </a:t>
            </a:r>
          </a:p>
        </p:txBody>
      </p:sp>
      <p:sp>
        <p:nvSpPr>
          <p:cNvPr id="260102" name="AutoShape 6"/>
          <p:cNvSpPr>
            <a:spLocks noChangeArrowheads="1"/>
          </p:cNvSpPr>
          <p:nvPr/>
        </p:nvSpPr>
        <p:spPr bwMode="auto">
          <a:xfrm>
            <a:off x="3419475" y="2565400"/>
            <a:ext cx="3240088" cy="504825"/>
          </a:xfrm>
          <a:prstGeom prst="wedgeRoundRectCallout">
            <a:avLst>
              <a:gd name="adj1" fmla="val -53431"/>
              <a:gd name="adj2" fmla="val 11792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/>
              <a:t>显示</a:t>
            </a:r>
            <a:r>
              <a:rPr lang="en-US" altLang="zh-CN" sz="2000"/>
              <a:t>prev</a:t>
            </a:r>
            <a:r>
              <a:rPr lang="zh-CN" altLang="en-US" sz="2000"/>
              <a:t>中出现的内容。 </a:t>
            </a:r>
          </a:p>
        </p:txBody>
      </p:sp>
      <p:sp>
        <p:nvSpPr>
          <p:cNvPr id="260103" name="AutoShape 7"/>
          <p:cNvSpPr>
            <a:spLocks noChangeArrowheads="1"/>
          </p:cNvSpPr>
          <p:nvPr/>
        </p:nvSpPr>
        <p:spPr bwMode="auto">
          <a:xfrm>
            <a:off x="3924300" y="3357563"/>
            <a:ext cx="4176713" cy="1439862"/>
          </a:xfrm>
          <a:prstGeom prst="wedgeRoundRectCallout">
            <a:avLst>
              <a:gd name="adj1" fmla="val -64556"/>
              <a:gd name="adj2" fmla="val -1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仅显示</a:t>
            </a:r>
            <a:r>
              <a:rPr lang="en-US" altLang="zh-CN" sz="2000"/>
              <a:t>curr</a:t>
            </a:r>
            <a:r>
              <a:rPr lang="zh-CN" altLang="en-US" sz="2000"/>
              <a:t>中出现的内容。也就是说，仅在</a:t>
            </a:r>
            <a:r>
              <a:rPr lang="en-US" altLang="zh-CN" sz="2000"/>
              <a:t>prev</a:t>
            </a:r>
            <a:r>
              <a:rPr lang="zh-CN" altLang="en-US" sz="2000"/>
              <a:t>中出现的用户已经注销，仅在</a:t>
            </a:r>
            <a:r>
              <a:rPr lang="en-US" altLang="zh-CN" sz="2000"/>
              <a:t>curr</a:t>
            </a:r>
            <a:r>
              <a:rPr lang="zh-CN" altLang="en-US" sz="2000"/>
              <a:t>中出现的用户是刚刚注册的用户。 </a:t>
            </a:r>
          </a:p>
        </p:txBody>
      </p:sp>
      <p:sp>
        <p:nvSpPr>
          <p:cNvPr id="260104" name="AutoShape 8"/>
          <p:cNvSpPr>
            <a:spLocks noChangeArrowheads="1"/>
          </p:cNvSpPr>
          <p:nvPr/>
        </p:nvSpPr>
        <p:spPr bwMode="auto">
          <a:xfrm>
            <a:off x="1763713" y="4941888"/>
            <a:ext cx="3168650" cy="1008062"/>
          </a:xfrm>
          <a:prstGeom prst="wedgeRoundRectCallout">
            <a:avLst>
              <a:gd name="adj1" fmla="val -36926"/>
              <a:gd name="adj2" fmla="val -9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将当前列表文件</a:t>
            </a:r>
            <a:r>
              <a:rPr lang="en-US" altLang="zh-CN" sz="2000"/>
              <a:t>curr</a:t>
            </a:r>
            <a:r>
              <a:rPr lang="zh-CN" altLang="en-US" sz="2000"/>
              <a:t>更名为</a:t>
            </a:r>
            <a:r>
              <a:rPr lang="en-US" altLang="zh-CN" sz="2000"/>
              <a:t>prev</a:t>
            </a:r>
            <a:r>
              <a:rPr lang="zh-CN" altLang="en-US" sz="2000"/>
              <a:t>，即替换原来的文件</a:t>
            </a:r>
            <a:r>
              <a:rPr lang="en-US" altLang="zh-CN" sz="2000"/>
              <a:t>prev</a:t>
            </a:r>
            <a:r>
              <a:rPr lang="zh-CN" altLang="en-US" sz="2000"/>
              <a:t>。 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nimBg="1"/>
      <p:bldP spid="260102" grpId="0" animBg="1"/>
      <p:bldP spid="260103" grpId="0" animBg="1"/>
      <p:bldP spid="26010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 bwMode="auto">
          <a:xfrm>
            <a:off x="1116013" y="274638"/>
            <a:ext cx="7570787" cy="106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本章习题</a:t>
            </a:r>
          </a:p>
        </p:txBody>
      </p:sp>
      <p:sp>
        <p:nvSpPr>
          <p:cNvPr id="64515" name="矩形 2"/>
          <p:cNvSpPr>
            <a:spLocks noChangeArrowheads="1"/>
          </p:cNvSpPr>
          <p:nvPr/>
        </p:nvSpPr>
        <p:spPr bwMode="auto">
          <a:xfrm>
            <a:off x="900113" y="1341438"/>
            <a:ext cx="76327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zh-CN">
                <a:solidFill>
                  <a:schemeClr val="tx1"/>
                </a:solidFill>
              </a:rPr>
              <a:t>编写一个名为</a:t>
            </a:r>
            <a:r>
              <a:rPr lang="en-US" altLang="zh-CN">
                <a:solidFill>
                  <a:schemeClr val="tx1"/>
                </a:solidFill>
              </a:rPr>
              <a:t>checking</a:t>
            </a:r>
            <a:r>
              <a:rPr lang="zh-CN" altLang="zh-CN">
                <a:solidFill>
                  <a:schemeClr val="tx1"/>
                </a:solidFill>
              </a:rPr>
              <a:t>的程序来执行如下操作：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a) </a:t>
            </a:r>
            <a:r>
              <a:rPr lang="zh-CN" altLang="zh-CN">
                <a:solidFill>
                  <a:schemeClr val="tx1"/>
                </a:solidFill>
              </a:rPr>
              <a:t>接收一个命令行参数：用户的登录名。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b) </a:t>
            </a:r>
            <a:r>
              <a:rPr lang="zh-CN" altLang="zh-CN">
                <a:solidFill>
                  <a:schemeClr val="tx1"/>
                </a:solidFill>
              </a:rPr>
              <a:t>检查用户是否提供了命令行参数。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c) </a:t>
            </a:r>
            <a:r>
              <a:rPr lang="zh-CN" altLang="zh-CN">
                <a:solidFill>
                  <a:schemeClr val="tx1"/>
                </a:solidFill>
              </a:rPr>
              <a:t>检查用户是否在</a:t>
            </a:r>
            <a:r>
              <a:rPr lang="en-US" altLang="zh-CN">
                <a:solidFill>
                  <a:schemeClr val="tx1"/>
                </a:solidFill>
              </a:rPr>
              <a:t>/etc/passwd</a:t>
            </a:r>
            <a:r>
              <a:rPr lang="zh-CN" altLang="zh-CN">
                <a:solidFill>
                  <a:schemeClr val="tx1"/>
                </a:solidFill>
              </a:rPr>
              <a:t>文件中，如果在，就显示信息：</a:t>
            </a: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Found &lt;user&gt; in the /etc/passwd file.</a:t>
            </a:r>
            <a:endParaRPr lang="zh-CN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     </a:t>
            </a:r>
            <a:r>
              <a:rPr lang="zh-CN" altLang="zh-CN">
                <a:solidFill>
                  <a:schemeClr val="tx1"/>
                </a:solidFill>
              </a:rPr>
              <a:t>若不在，则显示信息：</a:t>
            </a: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No such user on our system.</a:t>
            </a:r>
            <a:endParaRPr lang="zh-CN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应用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285860"/>
            <a:ext cx="8001056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 smtClean="0">
                <a:ea typeface="+mn-ea"/>
              </a:rPr>
              <a:t>编写一个脚本，实现对</a:t>
            </a:r>
            <a:r>
              <a:rPr lang="en-US" altLang="zh-CN" dirty="0" smtClean="0">
                <a:ea typeface="+mn-ea"/>
              </a:rPr>
              <a:t>Linux</a:t>
            </a:r>
            <a:r>
              <a:rPr lang="zh-CN" altLang="zh-CN" dirty="0" smtClean="0">
                <a:ea typeface="+mn-ea"/>
              </a:rPr>
              <a:t>系统中的用户管理</a:t>
            </a:r>
            <a:r>
              <a:rPr lang="zh-CN" altLang="en-US" dirty="0" smtClean="0">
                <a:ea typeface="+mn-ea"/>
              </a:rPr>
              <a:t>，</a:t>
            </a:r>
            <a:r>
              <a:rPr lang="zh-CN" altLang="zh-CN" dirty="0" smtClean="0">
                <a:ea typeface="+mn-ea"/>
              </a:rPr>
              <a:t>具体功能要求如下</a:t>
            </a:r>
          </a:p>
          <a:p>
            <a:pPr lvl="1" eaLnBrk="1" hangingPunct="1">
              <a:defRPr/>
            </a:pPr>
            <a:r>
              <a:rPr lang="zh-CN" altLang="zh-CN" dirty="0" smtClean="0"/>
              <a:t>该脚本添加一个新组为</a:t>
            </a:r>
            <a:r>
              <a:rPr lang="en-US" altLang="zh-CN" dirty="0" smtClean="0"/>
              <a:t>class1</a:t>
            </a:r>
            <a:r>
              <a:rPr lang="zh-CN" altLang="zh-CN" dirty="0" smtClean="0"/>
              <a:t>，然后添加属于这个组的</a:t>
            </a:r>
            <a:r>
              <a:rPr lang="en-US" altLang="zh-CN" dirty="0" smtClean="0"/>
              <a:t>30</a:t>
            </a:r>
            <a:r>
              <a:rPr lang="zh-CN" altLang="zh-CN" dirty="0" smtClean="0"/>
              <a:t>个用户，用户名的形式为</a:t>
            </a:r>
            <a:r>
              <a:rPr lang="en-US" altLang="zh-CN" dirty="0" err="1" smtClean="0"/>
              <a:t>stuxx</a:t>
            </a:r>
            <a:r>
              <a:rPr lang="en-US" altLang="zh-CN" dirty="0" smtClean="0"/>
              <a:t>(</a:t>
            </a:r>
            <a:r>
              <a:rPr lang="zh-CN" altLang="zh-CN" dirty="0" smtClean="0"/>
              <a:t>其中</a:t>
            </a:r>
            <a:r>
              <a:rPr lang="en-US" altLang="zh-CN" dirty="0" smtClean="0"/>
              <a:t>xx</a:t>
            </a:r>
            <a:r>
              <a:rPr lang="zh-CN" altLang="zh-CN" dirty="0" smtClean="0"/>
              <a:t>从</a:t>
            </a:r>
            <a:r>
              <a:rPr lang="en-US" altLang="zh-CN" dirty="0" smtClean="0"/>
              <a:t>01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30)</a:t>
            </a:r>
          </a:p>
          <a:p>
            <a:pPr lvl="1" eaLnBrk="1" hangingPunct="1">
              <a:defRPr/>
            </a:pPr>
            <a:r>
              <a:rPr lang="zh-CN" altLang="en-US" dirty="0" smtClean="0"/>
              <a:t>关键命令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kumimoji="0" lang="en-US" altLang="zh-CN" dirty="0" err="1" smtClean="0">
                <a:solidFill>
                  <a:srgbClr val="9900CC"/>
                </a:solidFill>
                <a:effectLst/>
                <a:ea typeface="新細明體" pitchFamily="18" charset="-120"/>
              </a:rPr>
              <a:t>groupadd</a:t>
            </a:r>
            <a:endParaRPr kumimoji="0" lang="en-US" altLang="zh-CN" dirty="0" smtClean="0">
              <a:solidFill>
                <a:srgbClr val="9900CC"/>
              </a:solidFill>
              <a:effectLst/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kumimoji="0" lang="en-US" altLang="zh-CN" dirty="0" err="1" smtClean="0">
                <a:solidFill>
                  <a:srgbClr val="9900CC"/>
                </a:solidFill>
                <a:effectLst/>
                <a:ea typeface="新細明體" pitchFamily="18" charset="-120"/>
              </a:rPr>
              <a:t>useradd</a:t>
            </a:r>
            <a:endParaRPr kumimoji="0" lang="en-US" altLang="zh-CN" dirty="0" smtClean="0">
              <a:solidFill>
                <a:srgbClr val="9900CC"/>
              </a:solidFill>
              <a:effectLst/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kumimoji="0" lang="en-US" altLang="zh-CN" dirty="0" err="1" smtClean="0">
                <a:solidFill>
                  <a:srgbClr val="9900CC"/>
                </a:solidFill>
                <a:effectLst/>
                <a:ea typeface="新細明體" pitchFamily="18" charset="-120"/>
              </a:rPr>
              <a:t>mkdir</a:t>
            </a:r>
            <a:endParaRPr kumimoji="0" lang="en-US" altLang="zh-CN" dirty="0" smtClean="0">
              <a:solidFill>
                <a:srgbClr val="9900CC"/>
              </a:solidFill>
              <a:effectLst/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kumimoji="0" lang="en-US" altLang="zh-CN" dirty="0" err="1" smtClean="0">
                <a:solidFill>
                  <a:srgbClr val="9900CC"/>
                </a:solidFill>
                <a:effectLst/>
                <a:ea typeface="新細明體" pitchFamily="18" charset="-120"/>
              </a:rPr>
              <a:t>chown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kumimoji="0" lang="en-US" altLang="zh-CN" dirty="0" err="1" smtClean="0">
                <a:solidFill>
                  <a:srgbClr val="9900CC"/>
                </a:solidFill>
                <a:effectLst/>
                <a:ea typeface="新細明體" pitchFamily="18" charset="-120"/>
              </a:rPr>
              <a:t>chgrp</a:t>
            </a:r>
            <a:endParaRPr lang="en-US" altLang="zh-CN" dirty="0" smtClean="0"/>
          </a:p>
          <a:p>
            <a:pPr lvl="1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应用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428728" y="928670"/>
            <a:ext cx="7199312" cy="5510212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#!/bin/sh 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i=1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groupadd class1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while [ $i -le 30 ]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do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if [ $i -le 9 ] ;then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username=stu0${i}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else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username=stu${i}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fi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useradd $username 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mkdir /home/$username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chown -r $username /home/$username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chgrp -r class1 /home/$username 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i=$(($i+1))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  <a:p>
            <a:pPr eaLnBrk="0" hangingPunct="0">
              <a:buFont typeface="Wingdings" pitchFamily="2" charset="2"/>
              <a:buNone/>
            </a:pPr>
            <a:r>
              <a:rPr kumimoji="0" lang="en-US" altLang="zh-CN" sz="2200" b="1">
                <a:solidFill>
                  <a:srgbClr val="9900CC"/>
                </a:solidFill>
                <a:ea typeface="PMingLiU" pitchFamily="18" charset="-120"/>
              </a:rPr>
              <a:t>done</a:t>
            </a:r>
            <a:endParaRPr kumimoji="0" lang="zh-CN" altLang="zh-CN" sz="2200" b="1">
              <a:solidFill>
                <a:srgbClr val="9900CC"/>
              </a:solidFill>
              <a:ea typeface="PMingLiU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1187450" y="2205038"/>
            <a:ext cx="6264275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$ cat special-2.sh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echo ‘status of 7 ’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exit 7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$ sh special-2.sh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status of 7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$ echo $?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7                  //echo “status of 7”</a:t>
            </a:r>
            <a:r>
              <a:rPr lang="zh-CN" altLang="en-US" sz="2000">
                <a:solidFill>
                  <a:schemeClr val="tx1"/>
                </a:solidFill>
              </a:rPr>
              <a:t>命令的返回值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$ echo $?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0                 //</a:t>
            </a:r>
            <a:r>
              <a:rPr lang="zh-CN" altLang="en-US" sz="2000">
                <a:solidFill>
                  <a:schemeClr val="tx1"/>
                </a:solidFill>
              </a:rPr>
              <a:t>前一条“</a:t>
            </a:r>
            <a:r>
              <a:rPr lang="en-US" altLang="zh-CN" sz="2000">
                <a:solidFill>
                  <a:schemeClr val="tx1"/>
                </a:solidFill>
              </a:rPr>
              <a:t>echo $?”</a:t>
            </a:r>
            <a:r>
              <a:rPr lang="zh-CN" altLang="en-US" sz="2000">
                <a:solidFill>
                  <a:schemeClr val="tx1"/>
                </a:solidFill>
              </a:rPr>
              <a:t>命令的返回值</a:t>
            </a:r>
          </a:p>
          <a:p>
            <a:pPr indent="228600"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21508" name="矩形 3"/>
          <p:cNvSpPr>
            <a:spLocks noChangeArrowheads="1"/>
          </p:cNvSpPr>
          <p:nvPr/>
        </p:nvSpPr>
        <p:spPr bwMode="auto">
          <a:xfrm>
            <a:off x="1116013" y="1557338"/>
            <a:ext cx="21653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(2) </a:t>
            </a:r>
            <a:r>
              <a:rPr lang="zh-CN" altLang="zh-CN">
                <a:solidFill>
                  <a:srgbClr val="C00000"/>
                </a:solidFill>
              </a:rPr>
              <a:t>特殊变量</a:t>
            </a:r>
            <a:r>
              <a:rPr lang="en-US" altLang="zh-CN">
                <a:solidFill>
                  <a:srgbClr val="C00000"/>
                </a:solidFill>
              </a:rPr>
              <a:t>$?</a:t>
            </a:r>
            <a:endParaRPr lang="zh-CN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lank Presentation">
      <a:majorFont>
        <a:latin typeface="Times New Roman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</TotalTime>
  <Words>5452</Words>
  <Application>Microsoft Office PowerPoint</Application>
  <PresentationFormat>全屏显示(4:3)</PresentationFormat>
  <Paragraphs>1197</Paragraphs>
  <Slides>89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0" baseType="lpstr">
      <vt:lpstr>Blank Presentation</vt:lpstr>
      <vt:lpstr>Shell程序设计的语法</vt:lpstr>
      <vt:lpstr>Shell环境变量</vt:lpstr>
      <vt:lpstr>Shell环境变量</vt:lpstr>
      <vt:lpstr>参数变量</vt:lpstr>
      <vt:lpstr>参数变量</vt:lpstr>
      <vt:lpstr>例5-5  位置参数在命令中的使用。 </vt:lpstr>
      <vt:lpstr>shell中常用的特殊变量 </vt:lpstr>
      <vt:lpstr>幻灯片 8</vt:lpstr>
      <vt:lpstr>幻灯片 9</vt:lpstr>
      <vt:lpstr>幻灯片 10</vt:lpstr>
      <vt:lpstr>幻灯片 11</vt:lpstr>
      <vt:lpstr>Shell变量赋值</vt:lpstr>
      <vt:lpstr>例:</vt:lpstr>
      <vt:lpstr>Shell变量访问</vt:lpstr>
      <vt:lpstr>参数变量和内部变量举例1</vt:lpstr>
      <vt:lpstr>参数变量和内部变量举例2</vt:lpstr>
      <vt:lpstr>参数变量和内部变量举例3</vt:lpstr>
      <vt:lpstr>Shell变量引用</vt:lpstr>
      <vt:lpstr>变量与字符串引用</vt:lpstr>
      <vt:lpstr>Shell变量引用举例</vt:lpstr>
      <vt:lpstr>使用双引号的字符</vt:lpstr>
      <vt:lpstr>Shell变量操作符</vt:lpstr>
      <vt:lpstr>条件测试</vt:lpstr>
      <vt:lpstr>测试命令使用方法</vt:lpstr>
      <vt:lpstr>字符串比较</vt:lpstr>
      <vt:lpstr>算术比较</vt:lpstr>
      <vt:lpstr>与文件有关的条件测试</vt:lpstr>
      <vt:lpstr>逻辑比较</vt:lpstr>
      <vt:lpstr>条件语句</vt:lpstr>
      <vt:lpstr>if语句举例</vt:lpstr>
      <vt:lpstr>elif语句</vt:lpstr>
      <vt:lpstr>例5-8  if-then-else结构的条件语句的使用。 </vt:lpstr>
      <vt:lpstr>case语句</vt:lpstr>
      <vt:lpstr>case语句举例</vt:lpstr>
      <vt:lpstr>例5-9 使用case语句建立一个菜单选择程序。 </vt:lpstr>
      <vt:lpstr>幻灯片 36</vt:lpstr>
      <vt:lpstr>循环语句</vt:lpstr>
      <vt:lpstr>for语句</vt:lpstr>
      <vt:lpstr>while语句</vt:lpstr>
      <vt:lpstr>until语句</vt:lpstr>
      <vt:lpstr>例5-10 列出登录用户的完整姓名信息。 </vt:lpstr>
      <vt:lpstr>幻灯片 42</vt:lpstr>
      <vt:lpstr>幻灯片 43</vt:lpstr>
      <vt:lpstr>例5-11 计算1~100的和。 </vt:lpstr>
      <vt:lpstr>select语句</vt:lpstr>
      <vt:lpstr>select语句</vt:lpstr>
      <vt:lpstr>命令组合语句</vt:lpstr>
      <vt:lpstr>AND（&amp;&amp;）命令表</vt:lpstr>
      <vt:lpstr>AND命令表举例</vt:lpstr>
      <vt:lpstr>OR（||）语句</vt:lpstr>
      <vt:lpstr>函数</vt:lpstr>
      <vt:lpstr>函数举例1</vt:lpstr>
      <vt:lpstr>函数举例2</vt:lpstr>
      <vt:lpstr>函数举例2的使用</vt:lpstr>
      <vt:lpstr>变量范围</vt:lpstr>
      <vt:lpstr>其他命令</vt:lpstr>
      <vt:lpstr>杂项命令</vt:lpstr>
      <vt:lpstr>break命令使用示例</vt:lpstr>
      <vt:lpstr>continue命令使用示例</vt:lpstr>
      <vt:lpstr>continue命令使用说明</vt:lpstr>
      <vt:lpstr>例5-12 逆序显示命令行参数。 </vt:lpstr>
      <vt:lpstr>exec命令</vt:lpstr>
      <vt:lpstr>eval命令</vt:lpstr>
      <vt:lpstr>:命令</vt:lpstr>
      <vt:lpstr>export命令</vt:lpstr>
      <vt:lpstr>export命令</vt:lpstr>
      <vt:lpstr>例5-6 已知程序ex2和ex3，执行下列命令，查看变量值。 </vt:lpstr>
      <vt:lpstr>expr命令</vt:lpstr>
      <vt:lpstr>幻灯片 69</vt:lpstr>
      <vt:lpstr>例: 显示当前计数，然后计算下一个整数。 </vt:lpstr>
      <vt:lpstr>字符串运算</vt:lpstr>
      <vt:lpstr>递归函数</vt:lpstr>
      <vt:lpstr>echo –e 命令</vt:lpstr>
      <vt:lpstr>set命令</vt:lpstr>
      <vt:lpstr>shift命令</vt:lpstr>
      <vt:lpstr>trap命令</vt:lpstr>
      <vt:lpstr>trap命令举例</vt:lpstr>
      <vt:lpstr>unset命令</vt:lpstr>
      <vt:lpstr>Shell应用举例</vt:lpstr>
      <vt:lpstr>幻灯片 80</vt:lpstr>
      <vt:lpstr>幻灯片 81</vt:lpstr>
      <vt:lpstr>幻灯片 82</vt:lpstr>
      <vt:lpstr>例5-14 编写程序实现cat命令功能。 </vt:lpstr>
      <vt:lpstr>改进后的程序newCat： </vt:lpstr>
      <vt:lpstr>幻灯片 85</vt:lpstr>
      <vt:lpstr>例5-15 一个监视系统用户的程序 。</vt:lpstr>
      <vt:lpstr>本章习题</vt:lpstr>
      <vt:lpstr>Shell应用举例1</vt:lpstr>
      <vt:lpstr>Shell应用举例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xupeng</cp:lastModifiedBy>
  <cp:revision>418</cp:revision>
  <dcterms:created xsi:type="dcterms:W3CDTF">2009-06-03T08:14:13Z</dcterms:created>
  <dcterms:modified xsi:type="dcterms:W3CDTF">2015-09-21T00:18:20Z</dcterms:modified>
</cp:coreProperties>
</file>