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Lst>
  <p:notesMasterIdLst>
    <p:notesMasterId r:id="rId58"/>
  </p:notesMasterIdLst>
  <p:handoutMasterIdLst>
    <p:handoutMasterId r:id="rId59"/>
  </p:handoutMasterIdLst>
  <p:sldIdLst>
    <p:sldId id="986" r:id="rId2"/>
    <p:sldId id="528" r:id="rId3"/>
    <p:sldId id="1359" r:id="rId4"/>
    <p:sldId id="1382" r:id="rId5"/>
    <p:sldId id="1383" r:id="rId6"/>
    <p:sldId id="1429" r:id="rId7"/>
    <p:sldId id="1430" r:id="rId8"/>
    <p:sldId id="1431" r:id="rId9"/>
    <p:sldId id="1432" r:id="rId10"/>
    <p:sldId id="1433" r:id="rId11"/>
    <p:sldId id="1384" r:id="rId12"/>
    <p:sldId id="1428" r:id="rId13"/>
    <p:sldId id="1385" r:id="rId14"/>
    <p:sldId id="1424" r:id="rId15"/>
    <p:sldId id="1415" r:id="rId16"/>
    <p:sldId id="1386" r:id="rId17"/>
    <p:sldId id="1417" r:id="rId18"/>
    <p:sldId id="1418" r:id="rId19"/>
    <p:sldId id="1388" r:id="rId20"/>
    <p:sldId id="1416" r:id="rId21"/>
    <p:sldId id="1420" r:id="rId22"/>
    <p:sldId id="1389" r:id="rId23"/>
    <p:sldId id="1421" r:id="rId24"/>
    <p:sldId id="1422" r:id="rId25"/>
    <p:sldId id="1423" r:id="rId26"/>
    <p:sldId id="1390" r:id="rId27"/>
    <p:sldId id="1419" r:id="rId28"/>
    <p:sldId id="1391" r:id="rId29"/>
    <p:sldId id="1392" r:id="rId30"/>
    <p:sldId id="1427" r:id="rId31"/>
    <p:sldId id="1393" r:id="rId32"/>
    <p:sldId id="1434" r:id="rId33"/>
    <p:sldId id="1394" r:id="rId34"/>
    <p:sldId id="1395" r:id="rId35"/>
    <p:sldId id="1396" r:id="rId36"/>
    <p:sldId id="1397" r:id="rId37"/>
    <p:sldId id="1398" r:id="rId38"/>
    <p:sldId id="1399" r:id="rId39"/>
    <p:sldId id="1400" r:id="rId40"/>
    <p:sldId id="1401" r:id="rId41"/>
    <p:sldId id="1402" r:id="rId42"/>
    <p:sldId id="1403" r:id="rId43"/>
    <p:sldId id="1426" r:id="rId44"/>
    <p:sldId id="1425" r:id="rId45"/>
    <p:sldId id="1404" r:id="rId46"/>
    <p:sldId id="1405" r:id="rId47"/>
    <p:sldId id="1406" r:id="rId48"/>
    <p:sldId id="1407" r:id="rId49"/>
    <p:sldId id="1408" r:id="rId50"/>
    <p:sldId id="1409" r:id="rId51"/>
    <p:sldId id="1410" r:id="rId52"/>
    <p:sldId id="1411" r:id="rId53"/>
    <p:sldId id="1412" r:id="rId54"/>
    <p:sldId id="1413" r:id="rId55"/>
    <p:sldId id="1414" r:id="rId56"/>
    <p:sldId id="1381" r:id="rId57"/>
  </p:sldIdLst>
  <p:sldSz cx="9144000" cy="6858000" type="screen4x3"/>
  <p:notesSz cx="7102475" cy="10231438"/>
  <p:defaultTextStyle>
    <a:defPPr>
      <a:defRPr lang="zh-CN"/>
    </a:defPPr>
    <a:lvl1pPr algn="l" rtl="0" fontAlgn="base">
      <a:spcBef>
        <a:spcPct val="0"/>
      </a:spcBef>
      <a:spcAft>
        <a:spcPct val="0"/>
      </a:spcAft>
      <a:defRPr sz="1600" kern="1200">
        <a:solidFill>
          <a:schemeClr val="tx1"/>
        </a:solidFill>
        <a:latin typeface="Arial" charset="0"/>
        <a:ea typeface="宋体" charset="-122"/>
        <a:cs typeface="+mn-cs"/>
      </a:defRPr>
    </a:lvl1pPr>
    <a:lvl2pPr marL="457200" algn="l" rtl="0" fontAlgn="base">
      <a:spcBef>
        <a:spcPct val="0"/>
      </a:spcBef>
      <a:spcAft>
        <a:spcPct val="0"/>
      </a:spcAft>
      <a:defRPr sz="1600" kern="1200">
        <a:solidFill>
          <a:schemeClr val="tx1"/>
        </a:solidFill>
        <a:latin typeface="Arial" charset="0"/>
        <a:ea typeface="宋体" charset="-122"/>
        <a:cs typeface="+mn-cs"/>
      </a:defRPr>
    </a:lvl2pPr>
    <a:lvl3pPr marL="914400" algn="l" rtl="0" fontAlgn="base">
      <a:spcBef>
        <a:spcPct val="0"/>
      </a:spcBef>
      <a:spcAft>
        <a:spcPct val="0"/>
      </a:spcAft>
      <a:defRPr sz="1600" kern="1200">
        <a:solidFill>
          <a:schemeClr val="tx1"/>
        </a:solidFill>
        <a:latin typeface="Arial" charset="0"/>
        <a:ea typeface="宋体" charset="-122"/>
        <a:cs typeface="+mn-cs"/>
      </a:defRPr>
    </a:lvl3pPr>
    <a:lvl4pPr marL="1371600" algn="l" rtl="0" fontAlgn="base">
      <a:spcBef>
        <a:spcPct val="0"/>
      </a:spcBef>
      <a:spcAft>
        <a:spcPct val="0"/>
      </a:spcAft>
      <a:defRPr sz="1600" kern="1200">
        <a:solidFill>
          <a:schemeClr val="tx1"/>
        </a:solidFill>
        <a:latin typeface="Arial" charset="0"/>
        <a:ea typeface="宋体" charset="-122"/>
        <a:cs typeface="+mn-cs"/>
      </a:defRPr>
    </a:lvl4pPr>
    <a:lvl5pPr marL="1828800" algn="l" rtl="0" fontAlgn="base">
      <a:spcBef>
        <a:spcPct val="0"/>
      </a:spcBef>
      <a:spcAft>
        <a:spcPct val="0"/>
      </a:spcAft>
      <a:defRPr sz="1600" kern="1200">
        <a:solidFill>
          <a:schemeClr val="tx1"/>
        </a:solidFill>
        <a:latin typeface="Arial" charset="0"/>
        <a:ea typeface="宋体" charset="-122"/>
        <a:cs typeface="+mn-cs"/>
      </a:defRPr>
    </a:lvl5pPr>
    <a:lvl6pPr marL="2286000" algn="l" defTabSz="914400" rtl="0" eaLnBrk="1" latinLnBrk="0" hangingPunct="1">
      <a:defRPr sz="1600" kern="1200">
        <a:solidFill>
          <a:schemeClr val="tx1"/>
        </a:solidFill>
        <a:latin typeface="Arial" charset="0"/>
        <a:ea typeface="宋体" charset="-122"/>
        <a:cs typeface="+mn-cs"/>
      </a:defRPr>
    </a:lvl6pPr>
    <a:lvl7pPr marL="2743200" algn="l" defTabSz="914400" rtl="0" eaLnBrk="1" latinLnBrk="0" hangingPunct="1">
      <a:defRPr sz="1600" kern="1200">
        <a:solidFill>
          <a:schemeClr val="tx1"/>
        </a:solidFill>
        <a:latin typeface="Arial" charset="0"/>
        <a:ea typeface="宋体" charset="-122"/>
        <a:cs typeface="+mn-cs"/>
      </a:defRPr>
    </a:lvl7pPr>
    <a:lvl8pPr marL="3200400" algn="l" defTabSz="914400" rtl="0" eaLnBrk="1" latinLnBrk="0" hangingPunct="1">
      <a:defRPr sz="1600" kern="1200">
        <a:solidFill>
          <a:schemeClr val="tx1"/>
        </a:solidFill>
        <a:latin typeface="Arial" charset="0"/>
        <a:ea typeface="宋体" charset="-122"/>
        <a:cs typeface="+mn-cs"/>
      </a:defRPr>
    </a:lvl8pPr>
    <a:lvl9pPr marL="3657600" algn="l" defTabSz="914400" rtl="0" eaLnBrk="1" latinLnBrk="0" hangingPunct="1">
      <a:defRPr sz="1600" kern="1200">
        <a:solidFill>
          <a:schemeClr val="tx1"/>
        </a:solidFill>
        <a:latin typeface="Arial" charset="0"/>
        <a:ea typeface="宋体" charset="-122"/>
        <a:cs typeface="+mn-cs"/>
      </a:defRPr>
    </a:lvl9pPr>
  </p:defaultTextStyle>
  <p:extLst>
    <p:ext uri="{521415D9-36F7-43E2-AB2F-B90AF26B5E84}">
      <p14:sectionLst xmlns:p14="http://schemas.microsoft.com/office/powerpoint/2010/main" xmlns="">
        <p14:section name="默认节" id="{7BC87CAC-D071-4396-BDB6-F561C1F5A8A8}">
          <p14:sldIdLst>
            <p14:sldId id="986"/>
            <p14:sldId id="528"/>
            <p14:sldId id="1359"/>
            <p14:sldId id="1382"/>
            <p14:sldId id="1383"/>
            <p14:sldId id="1429"/>
            <p14:sldId id="1430"/>
            <p14:sldId id="1431"/>
            <p14:sldId id="1432"/>
            <p14:sldId id="1433"/>
            <p14:sldId id="1384"/>
            <p14:sldId id="1428"/>
            <p14:sldId id="1385"/>
            <p14:sldId id="1424"/>
            <p14:sldId id="1415"/>
            <p14:sldId id="1386"/>
            <p14:sldId id="1417"/>
            <p14:sldId id="1418"/>
            <p14:sldId id="1388"/>
            <p14:sldId id="1416"/>
            <p14:sldId id="1420"/>
            <p14:sldId id="1389"/>
            <p14:sldId id="1421"/>
            <p14:sldId id="1422"/>
            <p14:sldId id="1423"/>
            <p14:sldId id="1390"/>
            <p14:sldId id="1419"/>
            <p14:sldId id="1391"/>
            <p14:sldId id="1392"/>
            <p14:sldId id="1427"/>
            <p14:sldId id="1393"/>
            <p14:sldId id="1434"/>
            <p14:sldId id="1394"/>
            <p14:sldId id="1395"/>
            <p14:sldId id="1396"/>
            <p14:sldId id="1397"/>
            <p14:sldId id="1398"/>
            <p14:sldId id="1399"/>
            <p14:sldId id="1400"/>
            <p14:sldId id="1401"/>
            <p14:sldId id="1402"/>
            <p14:sldId id="1403"/>
            <p14:sldId id="1426"/>
            <p14:sldId id="1425"/>
            <p14:sldId id="1404"/>
            <p14:sldId id="1405"/>
            <p14:sldId id="1406"/>
            <p14:sldId id="1407"/>
            <p14:sldId id="1408"/>
            <p14:sldId id="1409"/>
            <p14:sldId id="1410"/>
            <p14:sldId id="1411"/>
            <p14:sldId id="1412"/>
            <p14:sldId id="1413"/>
            <p14:sldId id="1414"/>
            <p14:sldId id="138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FF"/>
    <a:srgbClr val="CC99FF"/>
    <a:srgbClr val="FF9966"/>
    <a:srgbClr val="FF9933"/>
    <a:srgbClr val="FF99CC"/>
    <a:srgbClr val="66CCFF"/>
    <a:srgbClr val="0099FF"/>
    <a:srgbClr val="FF33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88" autoAdjust="0"/>
    <p:restoredTop sz="94958" autoAdjust="0"/>
  </p:normalViewPr>
  <p:slideViewPr>
    <p:cSldViewPr>
      <p:cViewPr>
        <p:scale>
          <a:sx n="70" d="100"/>
          <a:sy n="70" d="100"/>
        </p:scale>
        <p:origin x="-754" y="235"/>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6" d="100"/>
          <a:sy n="46" d="100"/>
        </p:scale>
        <p:origin x="-1356" y="-120"/>
      </p:cViewPr>
      <p:guideLst>
        <p:guide orient="horz" pos="3223"/>
        <p:guide pos="2237"/>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3078163"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defTabSz="990600" fontAlgn="base">
              <a:buSzTx/>
              <a:defRPr sz="1300">
                <a:latin typeface="Arial" charset="0"/>
                <a:ea typeface="宋体" pitchFamily="2" charset="-122"/>
              </a:defRPr>
            </a:lvl1pPr>
          </a:lstStyle>
          <a:p>
            <a:pPr>
              <a:defRPr/>
            </a:pPr>
            <a:endParaRPr lang="en-US" altLang="zh-CN"/>
          </a:p>
        </p:txBody>
      </p:sp>
      <p:sp>
        <p:nvSpPr>
          <p:cNvPr id="12291" name="Rectangle 3"/>
          <p:cNvSpPr>
            <a:spLocks noGrp="1" noChangeArrowheads="1"/>
          </p:cNvSpPr>
          <p:nvPr>
            <p:ph type="dt" sz="quarter" idx="1"/>
          </p:nvPr>
        </p:nvSpPr>
        <p:spPr bwMode="auto">
          <a:xfrm>
            <a:off x="4022725" y="0"/>
            <a:ext cx="3078163"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fontAlgn="base">
              <a:buSzTx/>
              <a:defRPr sz="1300">
                <a:latin typeface="Arial" charset="0"/>
                <a:ea typeface="宋体" pitchFamily="2" charset="-122"/>
              </a:defRPr>
            </a:lvl1pPr>
          </a:lstStyle>
          <a:p>
            <a:pPr>
              <a:defRPr/>
            </a:pPr>
            <a:endParaRPr lang="en-US" altLang="zh-CN"/>
          </a:p>
        </p:txBody>
      </p:sp>
      <p:sp>
        <p:nvSpPr>
          <p:cNvPr id="12292" name="Rectangle 4"/>
          <p:cNvSpPr>
            <a:spLocks noGrp="1" noChangeArrowheads="1"/>
          </p:cNvSpPr>
          <p:nvPr>
            <p:ph type="ftr" sz="quarter" idx="2"/>
          </p:nvPr>
        </p:nvSpPr>
        <p:spPr bwMode="auto">
          <a:xfrm>
            <a:off x="0" y="9718675"/>
            <a:ext cx="3078163"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defTabSz="990600" fontAlgn="base">
              <a:buSzTx/>
              <a:defRPr sz="1300">
                <a:latin typeface="Arial" charset="0"/>
                <a:ea typeface="宋体" pitchFamily="2" charset="-122"/>
              </a:defRPr>
            </a:lvl1pPr>
          </a:lstStyle>
          <a:p>
            <a:pPr>
              <a:defRPr/>
            </a:pPr>
            <a:endParaRPr lang="en-US" altLang="zh-CN"/>
          </a:p>
        </p:txBody>
      </p:sp>
      <p:sp>
        <p:nvSpPr>
          <p:cNvPr id="12293" name="Rectangle 5"/>
          <p:cNvSpPr>
            <a:spLocks noGrp="1" noChangeArrowheads="1"/>
          </p:cNvSpPr>
          <p:nvPr>
            <p:ph type="sldNum" sz="quarter" idx="3"/>
          </p:nvPr>
        </p:nvSpPr>
        <p:spPr bwMode="auto">
          <a:xfrm>
            <a:off x="4022725" y="9718675"/>
            <a:ext cx="3078163"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fontAlgn="base">
              <a:buSzTx/>
              <a:defRPr sz="1300">
                <a:latin typeface="Arial" charset="0"/>
                <a:ea typeface="宋体" pitchFamily="2" charset="-122"/>
              </a:defRPr>
            </a:lvl1pPr>
          </a:lstStyle>
          <a:p>
            <a:pPr>
              <a:defRPr/>
            </a:pPr>
            <a:fld id="{1F838AA8-6894-4019-AB78-B9B92AFCA213}" type="slidenum">
              <a:rPr lang="en-US" altLang="zh-CN"/>
              <a:pPr>
                <a:defRPr/>
              </a:pPr>
              <a:t>‹#›</a:t>
            </a:fld>
            <a:endParaRPr lang="en-US" altLang="zh-CN"/>
          </a:p>
        </p:txBody>
      </p:sp>
    </p:spTree>
    <p:extLst>
      <p:ext uri="{BB962C8B-B14F-4D97-AF65-F5344CB8AC3E}">
        <p14:creationId xmlns:p14="http://schemas.microsoft.com/office/powerpoint/2010/main" xmlns="" val="404531177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bwMode="auto">
          <a:xfrm>
            <a:off x="0" y="0"/>
            <a:ext cx="3078163"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defTabSz="990600" fontAlgn="base">
              <a:buSzTx/>
              <a:defRPr sz="1300">
                <a:latin typeface="Arial" charset="0"/>
                <a:ea typeface="宋体" pitchFamily="2" charset="-122"/>
              </a:defRPr>
            </a:lvl1pPr>
          </a:lstStyle>
          <a:p>
            <a:pPr>
              <a:defRPr/>
            </a:pPr>
            <a:endParaRPr lang="en-US" altLang="zh-CN"/>
          </a:p>
        </p:txBody>
      </p:sp>
      <p:sp>
        <p:nvSpPr>
          <p:cNvPr id="55299" name="Rectangle 3"/>
          <p:cNvSpPr>
            <a:spLocks noGrp="1" noChangeArrowheads="1"/>
          </p:cNvSpPr>
          <p:nvPr>
            <p:ph type="dt" idx="1"/>
          </p:nvPr>
        </p:nvSpPr>
        <p:spPr bwMode="auto">
          <a:xfrm>
            <a:off x="4022725" y="0"/>
            <a:ext cx="3078163"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fontAlgn="base">
              <a:buSzTx/>
              <a:defRPr sz="1300">
                <a:latin typeface="Arial" charset="0"/>
                <a:ea typeface="宋体" pitchFamily="2" charset="-122"/>
              </a:defRPr>
            </a:lvl1pPr>
          </a:lstStyle>
          <a:p>
            <a:pPr>
              <a:defRPr/>
            </a:pPr>
            <a:endParaRPr lang="en-US" altLang="zh-CN"/>
          </a:p>
        </p:txBody>
      </p:sp>
      <p:sp>
        <p:nvSpPr>
          <p:cNvPr id="62468" name="Rectangle 4"/>
          <p:cNvSpPr>
            <a:spLocks noGrp="1" noRot="1" noChangeAspect="1" noChangeArrowheads="1" noTextEdit="1"/>
          </p:cNvSpPr>
          <p:nvPr>
            <p:ph type="sldImg" idx="2"/>
          </p:nvPr>
        </p:nvSpPr>
        <p:spPr bwMode="auto">
          <a:xfrm>
            <a:off x="993775" y="768350"/>
            <a:ext cx="5114925" cy="3835400"/>
          </a:xfrm>
          <a:prstGeom prst="rect">
            <a:avLst/>
          </a:prstGeom>
          <a:noFill/>
          <a:ln w="9525">
            <a:solidFill>
              <a:srgbClr val="000000"/>
            </a:solidFill>
            <a:miter lim="800000"/>
            <a:headEnd/>
            <a:tailEnd/>
          </a:ln>
        </p:spPr>
      </p:sp>
      <p:sp>
        <p:nvSpPr>
          <p:cNvPr id="55301" name="Rectangle 5"/>
          <p:cNvSpPr>
            <a:spLocks noGrp="1" noChangeArrowheads="1"/>
          </p:cNvSpPr>
          <p:nvPr>
            <p:ph type="body" sz="quarter" idx="3"/>
          </p:nvPr>
        </p:nvSpPr>
        <p:spPr bwMode="auto">
          <a:xfrm>
            <a:off x="709613" y="4859338"/>
            <a:ext cx="5683250" cy="4603750"/>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5302" name="Rectangle 6"/>
          <p:cNvSpPr>
            <a:spLocks noGrp="1" noChangeArrowheads="1"/>
          </p:cNvSpPr>
          <p:nvPr>
            <p:ph type="ftr" sz="quarter" idx="4"/>
          </p:nvPr>
        </p:nvSpPr>
        <p:spPr bwMode="auto">
          <a:xfrm>
            <a:off x="0" y="9718675"/>
            <a:ext cx="3078163"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defTabSz="990600" fontAlgn="base">
              <a:buSzTx/>
              <a:defRPr sz="1300">
                <a:latin typeface="Arial" charset="0"/>
                <a:ea typeface="宋体" pitchFamily="2" charset="-122"/>
              </a:defRPr>
            </a:lvl1pPr>
          </a:lstStyle>
          <a:p>
            <a:pPr>
              <a:defRPr/>
            </a:pPr>
            <a:endParaRPr lang="en-US" altLang="zh-CN"/>
          </a:p>
        </p:txBody>
      </p:sp>
      <p:sp>
        <p:nvSpPr>
          <p:cNvPr id="55303" name="Rectangle 7"/>
          <p:cNvSpPr>
            <a:spLocks noGrp="1" noChangeArrowheads="1"/>
          </p:cNvSpPr>
          <p:nvPr>
            <p:ph type="sldNum" sz="quarter" idx="5"/>
          </p:nvPr>
        </p:nvSpPr>
        <p:spPr bwMode="auto">
          <a:xfrm>
            <a:off x="4022725" y="9718675"/>
            <a:ext cx="3078163"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fontAlgn="base">
              <a:buSzTx/>
              <a:defRPr sz="1300">
                <a:latin typeface="Arial" charset="0"/>
                <a:ea typeface="宋体" pitchFamily="2" charset="-122"/>
              </a:defRPr>
            </a:lvl1pPr>
          </a:lstStyle>
          <a:p>
            <a:pPr>
              <a:defRPr/>
            </a:pPr>
            <a:fld id="{3582C255-960A-4DD1-94C9-AE3848DA7CDE}" type="slidenum">
              <a:rPr lang="en-US" altLang="zh-CN"/>
              <a:pPr>
                <a:defRPr/>
              </a:pPr>
              <a:t>‹#›</a:t>
            </a:fld>
            <a:endParaRPr lang="en-US" altLang="zh-CN"/>
          </a:p>
        </p:txBody>
      </p:sp>
    </p:spTree>
    <p:extLst>
      <p:ext uri="{BB962C8B-B14F-4D97-AF65-F5344CB8AC3E}">
        <p14:creationId xmlns:p14="http://schemas.microsoft.com/office/powerpoint/2010/main" xmlns="" val="2459010571"/>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a:ln/>
        </p:spPr>
      </p:sp>
      <p:sp>
        <p:nvSpPr>
          <p:cNvPr id="64515" name="备注占位符 2"/>
          <p:cNvSpPr>
            <a:spLocks noGrp="1"/>
          </p:cNvSpPr>
          <p:nvPr>
            <p:ph type="body" idx="1"/>
          </p:nvPr>
        </p:nvSpPr>
        <p:spPr>
          <a:noFill/>
          <a:ln/>
        </p:spPr>
        <p:txBody>
          <a:bodyPr/>
          <a:lstStyle/>
          <a:p>
            <a:r>
              <a:rPr lang="zh-CN" altLang="en-US" dirty="0" smtClean="0">
                <a:ea typeface="宋体" charset="-122"/>
              </a:rPr>
              <a:t>课堂笔记：</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a:t>
            </a:r>
            <a:r>
              <a:rPr lang="en-US" altLang="zh-CN" dirty="0" err="1" smtClean="0"/>
              <a:t>number.map</a:t>
            </a:r>
            <a:r>
              <a:rPr lang="zh-CN" altLang="en-US" dirty="0" smtClean="0"/>
              <a:t>文件夹下生成</a:t>
            </a:r>
            <a:r>
              <a:rPr lang="en-US" altLang="zh-CN" dirty="0" smtClean="0"/>
              <a:t>2</a:t>
            </a:r>
            <a:r>
              <a:rPr lang="zh-CN" altLang="en-US" dirty="0" smtClean="0"/>
              <a:t>个文件</a:t>
            </a:r>
            <a:endParaRPr lang="zh-CN" altLang="en-US" dirty="0"/>
          </a:p>
        </p:txBody>
      </p:sp>
    </p:spTree>
    <p:extLst>
      <p:ext uri="{BB962C8B-B14F-4D97-AF65-F5344CB8AC3E}">
        <p14:creationId xmlns:p14="http://schemas.microsoft.com/office/powerpoint/2010/main" xmlns="" val="30914544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读取</a:t>
            </a:r>
            <a:r>
              <a:rPr lang="en-US" altLang="zh-CN" dirty="0" err="1" smtClean="0"/>
              <a:t>MapFile</a:t>
            </a:r>
            <a:r>
              <a:rPr lang="zh-CN" altLang="en-US" dirty="0" smtClean="0"/>
              <a:t>类似</a:t>
            </a:r>
            <a:r>
              <a:rPr lang="en-US" altLang="zh-CN" dirty="0" smtClean="0"/>
              <a:t>SQ</a:t>
            </a:r>
            <a:r>
              <a:rPr lang="zh-CN" altLang="en-US" dirty="0" smtClean="0"/>
              <a:t>。</a:t>
            </a:r>
            <a:r>
              <a:rPr lang="en-US" altLang="zh-CN" dirty="0" smtClean="0"/>
              <a:t>next()</a:t>
            </a:r>
            <a:r>
              <a:rPr lang="zh-CN" altLang="en-US" dirty="0" smtClean="0"/>
              <a:t>访问下一条记录。如果到文件末尾，返回</a:t>
            </a:r>
            <a:r>
              <a:rPr lang="en-US" altLang="zh-CN" dirty="0" smtClean="0"/>
              <a:t>false</a:t>
            </a:r>
            <a:r>
              <a:rPr lang="zh-CN" altLang="en-US" dirty="0" smtClean="0"/>
              <a:t>。</a:t>
            </a:r>
            <a:r>
              <a:rPr lang="en-US" altLang="zh-CN" dirty="0" smtClean="0"/>
              <a:t>Get()</a:t>
            </a:r>
            <a:r>
              <a:rPr lang="zh-CN" altLang="en-US" dirty="0" smtClean="0"/>
              <a:t>可以随机访问文件中的数据</a:t>
            </a:r>
            <a:r>
              <a:rPr lang="zh-CN" altLang="en-US" baseline="0" dirty="0" smtClean="0"/>
              <a:t> 返回</a:t>
            </a:r>
            <a:r>
              <a:rPr lang="en-US" altLang="zh-CN" baseline="0" dirty="0" smtClean="0"/>
              <a:t>null</a:t>
            </a:r>
            <a:r>
              <a:rPr lang="zh-CN" altLang="en-US" baseline="0" dirty="0" smtClean="0"/>
              <a:t>表示没有改记录。</a:t>
            </a:r>
            <a:endParaRPr lang="zh-CN" altLang="en-US" dirty="0"/>
          </a:p>
        </p:txBody>
      </p:sp>
    </p:spTree>
    <p:extLst>
      <p:ext uri="{BB962C8B-B14F-4D97-AF65-F5344CB8AC3E}">
        <p14:creationId xmlns:p14="http://schemas.microsoft.com/office/powerpoint/2010/main" xmlns="" val="29342140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xmlns="" val="19240381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None/>
            </a:pPr>
            <a:r>
              <a:rPr lang="zh-CN" altLang="en-US" sz="1200" b="1" dirty="0" smtClean="0"/>
              <a:t>在学习</a:t>
            </a:r>
            <a:r>
              <a:rPr lang="en-US" altLang="zh-CN" sz="1200" b="1" dirty="0" err="1" smtClean="0"/>
              <a:t>Mapreduce</a:t>
            </a:r>
            <a:r>
              <a:rPr lang="zh-CN" altLang="en-US" sz="1200" b="1" dirty="0" smtClean="0"/>
              <a:t>编程之前，首先了解下</a:t>
            </a:r>
            <a:r>
              <a:rPr lang="en-US" altLang="zh-CN" sz="1200" b="1" dirty="0" err="1" smtClean="0"/>
              <a:t>Hadoop</a:t>
            </a:r>
            <a:r>
              <a:rPr lang="zh-CN" altLang="en-US" sz="1200" b="1" dirty="0" smtClean="0"/>
              <a:t>的</a:t>
            </a:r>
            <a:r>
              <a:rPr lang="en-US" altLang="zh-CN" sz="1200" b="1" dirty="0" smtClean="0"/>
              <a:t>I/O</a:t>
            </a:r>
            <a:r>
              <a:rPr lang="zh-CN" altLang="en-US" sz="1200" b="1" dirty="0" smtClean="0"/>
              <a:t>知识，在后面会遇到</a:t>
            </a:r>
            <a:r>
              <a:rPr lang="en-US" altLang="zh-CN" sz="1200" b="1" dirty="0" err="1" smtClean="0"/>
              <a:t>intwritable</a:t>
            </a:r>
            <a:r>
              <a:rPr lang="zh-CN" altLang="en-US" sz="1200" b="1" dirty="0" smtClean="0"/>
              <a:t>，</a:t>
            </a:r>
            <a:r>
              <a:rPr lang="en-US" altLang="zh-CN" sz="1200" b="1" dirty="0" err="1" smtClean="0"/>
              <a:t>longwritable</a:t>
            </a:r>
            <a:r>
              <a:rPr lang="zh-CN" altLang="en-US" sz="1200" b="1" dirty="0" smtClean="0"/>
              <a:t>，</a:t>
            </a:r>
            <a:r>
              <a:rPr lang="en-US" altLang="zh-CN" sz="1200" b="1" dirty="0" smtClean="0"/>
              <a:t>text</a:t>
            </a:r>
            <a:r>
              <a:rPr lang="zh-CN" altLang="en-US" sz="1200" b="1" dirty="0" smtClean="0"/>
              <a:t>和</a:t>
            </a:r>
            <a:r>
              <a:rPr lang="en-US" altLang="zh-CN" sz="1200" b="1" dirty="0" err="1" smtClean="0"/>
              <a:t>NullWritable</a:t>
            </a:r>
            <a:r>
              <a:rPr lang="zh-CN" altLang="en-US" sz="1200" b="1" dirty="0" smtClean="0"/>
              <a:t>等</a:t>
            </a:r>
          </a:p>
          <a:p>
            <a:pPr>
              <a:buNone/>
            </a:pPr>
            <a:r>
              <a:rPr lang="zh-CN" altLang="en-US" sz="1200" b="1" dirty="0" smtClean="0"/>
              <a:t>如果看到</a:t>
            </a:r>
            <a:r>
              <a:rPr lang="en-US" altLang="zh-CN" sz="1200" b="1" dirty="0" smtClean="0"/>
              <a:t>MR</a:t>
            </a:r>
            <a:r>
              <a:rPr lang="zh-CN" altLang="en-US" sz="1200" b="1" dirty="0" smtClean="0"/>
              <a:t>程序时知道</a:t>
            </a:r>
            <a:r>
              <a:rPr lang="en-US" altLang="zh-CN" sz="1200" b="1" dirty="0" smtClean="0"/>
              <a:t>Text</a:t>
            </a:r>
            <a:r>
              <a:rPr lang="zh-CN" altLang="en-US" sz="1200" b="1" dirty="0" smtClean="0"/>
              <a:t>就是</a:t>
            </a:r>
            <a:r>
              <a:rPr lang="en-US" altLang="zh-CN" sz="1200" b="1" dirty="0" smtClean="0"/>
              <a:t>String</a:t>
            </a:r>
            <a:r>
              <a:rPr lang="zh-CN" altLang="en-US" sz="1200" b="1" dirty="0" smtClean="0"/>
              <a:t>，</a:t>
            </a:r>
            <a:r>
              <a:rPr lang="en-US" altLang="zh-CN" sz="1200" b="1" dirty="0" err="1" smtClean="0"/>
              <a:t>IntWritable</a:t>
            </a:r>
            <a:r>
              <a:rPr lang="zh-CN" altLang="en-US" sz="1200" b="1" dirty="0" smtClean="0"/>
              <a:t>就是</a:t>
            </a:r>
            <a:r>
              <a:rPr lang="en-US" altLang="zh-CN" sz="1200" b="1" dirty="0" err="1" smtClean="0"/>
              <a:t>Int</a:t>
            </a:r>
            <a:r>
              <a:rPr lang="zh-CN" altLang="en-US" sz="1200" b="1" dirty="0" smtClean="0"/>
              <a:t>，</a:t>
            </a:r>
            <a:r>
              <a:rPr lang="en-US" altLang="zh-CN" sz="1200" b="1" dirty="0" err="1" smtClean="0"/>
              <a:t>NullWritable</a:t>
            </a:r>
            <a:r>
              <a:rPr lang="zh-CN" altLang="en-US" sz="1200" b="1" dirty="0" smtClean="0"/>
              <a:t>就是</a:t>
            </a:r>
            <a:r>
              <a:rPr lang="en-US" altLang="zh-CN" sz="1200" b="1" dirty="0" smtClean="0"/>
              <a:t>Null</a:t>
            </a:r>
            <a:r>
              <a:rPr lang="zh-CN" altLang="en-US" sz="1200" b="1" dirty="0" smtClean="0"/>
              <a:t>。会很容易明白</a:t>
            </a:r>
            <a:r>
              <a:rPr lang="en-US" altLang="zh-CN" sz="1200" b="1" dirty="0" smtClean="0"/>
              <a:t>MR</a:t>
            </a:r>
            <a:r>
              <a:rPr lang="zh-CN" altLang="en-US" sz="1200" b="1" dirty="0" smtClean="0"/>
              <a:t>程序。</a:t>
            </a:r>
          </a:p>
          <a:p>
            <a:pPr>
              <a:buNone/>
            </a:pPr>
            <a:r>
              <a:rPr lang="zh-CN" altLang="en-US" sz="1200" b="1" dirty="0" smtClean="0"/>
              <a:t>所以 学习</a:t>
            </a:r>
            <a:r>
              <a:rPr lang="en-US" altLang="zh-CN" sz="1200" b="1" dirty="0" err="1" smtClean="0"/>
              <a:t>HadoopIO</a:t>
            </a:r>
            <a:r>
              <a:rPr lang="zh-CN" altLang="en-US" sz="1200" b="1" dirty="0" smtClean="0"/>
              <a:t>操作非常有意义</a:t>
            </a:r>
          </a:p>
          <a:p>
            <a:endParaRPr lang="zh-CN" altLang="en-US" dirty="0"/>
          </a:p>
        </p:txBody>
      </p:sp>
    </p:spTree>
    <p:extLst>
      <p:ext uri="{BB962C8B-B14F-4D97-AF65-F5344CB8AC3E}">
        <p14:creationId xmlns:p14="http://schemas.microsoft.com/office/powerpoint/2010/main" xmlns="" val="10005810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当文件第一次进入系统时计算校验和，它针对每个由</a:t>
            </a:r>
            <a:r>
              <a:rPr lang="en-US" altLang="zh-CN" dirty="0" err="1" smtClean="0"/>
              <a:t>io.bytes.per.checksum</a:t>
            </a:r>
            <a:r>
              <a:rPr lang="zh-CN" altLang="en-US" dirty="0" smtClean="0"/>
              <a:t>（默认</a:t>
            </a:r>
            <a:r>
              <a:rPr lang="en-US" altLang="zh-CN" dirty="0" smtClean="0"/>
              <a:t>512b</a:t>
            </a:r>
            <a:r>
              <a:rPr lang="zh-CN" altLang="en-US" dirty="0" smtClean="0"/>
              <a:t>）指定字节的数据计算校验和，而</a:t>
            </a:r>
            <a:r>
              <a:rPr lang="en-US" altLang="zh-CN" dirty="0" smtClean="0"/>
              <a:t>CRC-32</a:t>
            </a:r>
            <a:r>
              <a:rPr lang="zh-CN" altLang="en-US" dirty="0" smtClean="0"/>
              <a:t>校验和是</a:t>
            </a:r>
            <a:r>
              <a:rPr lang="en-US" altLang="zh-CN" dirty="0" smtClean="0"/>
              <a:t>4</a:t>
            </a:r>
            <a:r>
              <a:rPr lang="zh-CN" altLang="en-US" dirty="0" smtClean="0"/>
              <a:t>字节，就是说储存校验和的额外开销对</a:t>
            </a:r>
            <a:r>
              <a:rPr lang="en-US" altLang="zh-CN" dirty="0" err="1" smtClean="0"/>
              <a:t>hadoop</a:t>
            </a:r>
            <a:r>
              <a:rPr lang="zh-CN" altLang="en-US" dirty="0" smtClean="0"/>
              <a:t>来说很低。当文件通过不可信传输时再次校验，如果与原来的校验和不匹配，则认为数据损坏。</a:t>
            </a:r>
            <a:endParaRPr lang="zh-CN" altLang="zh-CN" dirty="0" smtClean="0"/>
          </a:p>
          <a:p>
            <a:r>
              <a:rPr lang="zh-CN" altLang="en-US" dirty="0" smtClean="0"/>
              <a:t>当然校验和也可能损坏，但由于只占</a:t>
            </a:r>
            <a:r>
              <a:rPr lang="en-US" altLang="zh-CN" dirty="0" smtClean="0"/>
              <a:t>4</a:t>
            </a:r>
            <a:r>
              <a:rPr lang="zh-CN" altLang="en-US" dirty="0" smtClean="0"/>
              <a:t>个字节，所以出错概率相对原数据非常低。</a:t>
            </a:r>
            <a:endParaRPr lang="zh-CN" altLang="en-US" dirty="0"/>
          </a:p>
        </p:txBody>
      </p:sp>
    </p:spTree>
    <p:extLst>
      <p:ext uri="{BB962C8B-B14F-4D97-AF65-F5344CB8AC3E}">
        <p14:creationId xmlns:p14="http://schemas.microsoft.com/office/powerpoint/2010/main" xmlns="" val="26802957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Arial" charset="0"/>
                <a:ea typeface="宋体" pitchFamily="2" charset="-122"/>
                <a:cs typeface="+mn-cs"/>
              </a:rPr>
              <a:t>这里的小文件是指小于</a:t>
            </a:r>
            <a:r>
              <a:rPr lang="en-US" altLang="zh-CN" sz="1200" b="0" i="0" kern="1200" dirty="0" smtClean="0">
                <a:solidFill>
                  <a:schemeClr val="tx1"/>
                </a:solidFill>
                <a:effectLst/>
                <a:latin typeface="Arial" charset="0"/>
                <a:ea typeface="宋体" pitchFamily="2" charset="-122"/>
                <a:cs typeface="+mn-cs"/>
              </a:rPr>
              <a:t>HDFS</a:t>
            </a:r>
            <a:r>
              <a:rPr lang="zh-CN" altLang="en-US" sz="1200" b="0" i="0" kern="1200" dirty="0" smtClean="0">
                <a:solidFill>
                  <a:schemeClr val="tx1"/>
                </a:solidFill>
                <a:effectLst/>
                <a:latin typeface="Arial" charset="0"/>
                <a:ea typeface="宋体" pitchFamily="2" charset="-122"/>
                <a:cs typeface="+mn-cs"/>
              </a:rPr>
              <a:t>系统</a:t>
            </a:r>
            <a:r>
              <a:rPr lang="en-US" altLang="zh-CN" sz="1200" b="0" i="0" kern="1200" dirty="0" smtClean="0">
                <a:solidFill>
                  <a:schemeClr val="tx1"/>
                </a:solidFill>
                <a:effectLst/>
                <a:latin typeface="Arial" charset="0"/>
                <a:ea typeface="宋体" pitchFamily="2" charset="-122"/>
                <a:cs typeface="+mn-cs"/>
              </a:rPr>
              <a:t>Block</a:t>
            </a:r>
            <a:r>
              <a:rPr lang="zh-CN" altLang="en-US" sz="1200" b="0" i="0" kern="1200" dirty="0" smtClean="0">
                <a:solidFill>
                  <a:schemeClr val="tx1"/>
                </a:solidFill>
                <a:effectLst/>
                <a:latin typeface="Arial" charset="0"/>
                <a:ea typeface="宋体" pitchFamily="2" charset="-122"/>
                <a:cs typeface="+mn-cs"/>
              </a:rPr>
              <a:t>大小的文件（默认</a:t>
            </a:r>
            <a:r>
              <a:rPr lang="en-US" altLang="zh-CN" sz="1200" b="0" i="0" kern="1200" dirty="0" smtClean="0">
                <a:solidFill>
                  <a:schemeClr val="tx1"/>
                </a:solidFill>
                <a:effectLst/>
                <a:latin typeface="Arial" charset="0"/>
                <a:ea typeface="宋体" pitchFamily="2" charset="-122"/>
                <a:cs typeface="+mn-cs"/>
              </a:rPr>
              <a:t>64M</a:t>
            </a:r>
            <a:r>
              <a:rPr lang="zh-CN" altLang="en-US" sz="1200" b="0" i="0" kern="1200" dirty="0" smtClean="0">
                <a:solidFill>
                  <a:schemeClr val="tx1"/>
                </a:solidFill>
                <a:effectLst/>
                <a:latin typeface="Arial" charset="0"/>
                <a:ea typeface="宋体" pitchFamily="2" charset="-122"/>
                <a:cs typeface="+mn-cs"/>
              </a:rPr>
              <a:t>），如果使用</a:t>
            </a:r>
            <a:r>
              <a:rPr lang="en-US" altLang="zh-CN" sz="1200" b="0" i="0" kern="1200" dirty="0" smtClean="0">
                <a:solidFill>
                  <a:schemeClr val="tx1"/>
                </a:solidFill>
                <a:effectLst/>
                <a:latin typeface="Arial" charset="0"/>
                <a:ea typeface="宋体" pitchFamily="2" charset="-122"/>
                <a:cs typeface="+mn-cs"/>
              </a:rPr>
              <a:t>HDFS</a:t>
            </a:r>
            <a:r>
              <a:rPr lang="zh-CN" altLang="en-US" sz="1200" b="0" i="0" kern="1200" dirty="0" smtClean="0">
                <a:solidFill>
                  <a:schemeClr val="tx1"/>
                </a:solidFill>
                <a:effectLst/>
                <a:latin typeface="Arial" charset="0"/>
                <a:ea typeface="宋体" pitchFamily="2" charset="-122"/>
                <a:cs typeface="+mn-cs"/>
              </a:rPr>
              <a:t>存储大量的小文件，将会是一场灾难，这取决于</a:t>
            </a:r>
            <a:r>
              <a:rPr lang="en-US" altLang="zh-CN" sz="1200" b="0" i="0" kern="1200" dirty="0" smtClean="0">
                <a:solidFill>
                  <a:schemeClr val="tx1"/>
                </a:solidFill>
                <a:effectLst/>
                <a:latin typeface="Arial" charset="0"/>
                <a:ea typeface="宋体" pitchFamily="2" charset="-122"/>
                <a:cs typeface="+mn-cs"/>
              </a:rPr>
              <a:t>HDFS</a:t>
            </a:r>
            <a:r>
              <a:rPr lang="zh-CN" altLang="en-US" sz="1200" b="0" i="0" kern="1200" dirty="0" smtClean="0">
                <a:solidFill>
                  <a:schemeClr val="tx1"/>
                </a:solidFill>
                <a:effectLst/>
                <a:latin typeface="Arial" charset="0"/>
                <a:ea typeface="宋体" pitchFamily="2" charset="-122"/>
                <a:cs typeface="+mn-cs"/>
              </a:rPr>
              <a:t>的实现机制和框架结构，每一个存储在</a:t>
            </a:r>
            <a:r>
              <a:rPr lang="en-US" altLang="zh-CN" sz="1200" b="0" i="0" kern="1200" dirty="0" smtClean="0">
                <a:solidFill>
                  <a:schemeClr val="tx1"/>
                </a:solidFill>
                <a:effectLst/>
                <a:latin typeface="Arial" charset="0"/>
                <a:ea typeface="宋体" pitchFamily="2" charset="-122"/>
                <a:cs typeface="+mn-cs"/>
              </a:rPr>
              <a:t>HDFS</a:t>
            </a:r>
            <a:r>
              <a:rPr lang="zh-CN" altLang="en-US" sz="1200" b="0" i="0" kern="1200" dirty="0" smtClean="0">
                <a:solidFill>
                  <a:schemeClr val="tx1"/>
                </a:solidFill>
                <a:effectLst/>
                <a:latin typeface="Arial" charset="0"/>
                <a:ea typeface="宋体" pitchFamily="2" charset="-122"/>
                <a:cs typeface="+mn-cs"/>
              </a:rPr>
              <a:t>中的文件、目录和块映射为一个对象存储在</a:t>
            </a:r>
            <a:r>
              <a:rPr lang="en-US" altLang="zh-CN" sz="1200" b="0" i="0" kern="1200" dirty="0" err="1" smtClean="0">
                <a:solidFill>
                  <a:schemeClr val="tx1"/>
                </a:solidFill>
                <a:effectLst/>
                <a:latin typeface="Arial" charset="0"/>
                <a:ea typeface="宋体" pitchFamily="2" charset="-122"/>
                <a:cs typeface="+mn-cs"/>
              </a:rPr>
              <a:t>NameNode</a:t>
            </a:r>
            <a:r>
              <a:rPr lang="zh-CN" altLang="en-US" sz="1200" b="0" i="0" kern="1200" dirty="0" smtClean="0">
                <a:solidFill>
                  <a:schemeClr val="tx1"/>
                </a:solidFill>
                <a:effectLst/>
                <a:latin typeface="Arial" charset="0"/>
                <a:ea typeface="宋体" pitchFamily="2" charset="-122"/>
                <a:cs typeface="+mn-cs"/>
              </a:rPr>
              <a:t>服务器内存中，通常占用</a:t>
            </a:r>
            <a:r>
              <a:rPr lang="en-US" altLang="zh-CN" sz="1200" b="0" i="0" kern="1200" dirty="0" smtClean="0">
                <a:solidFill>
                  <a:schemeClr val="tx1"/>
                </a:solidFill>
                <a:effectLst/>
                <a:latin typeface="Arial" charset="0"/>
                <a:ea typeface="宋体" pitchFamily="2" charset="-122"/>
                <a:cs typeface="+mn-cs"/>
              </a:rPr>
              <a:t>150</a:t>
            </a:r>
            <a:r>
              <a:rPr lang="zh-CN" altLang="en-US" sz="1200" b="0" i="0" kern="1200" dirty="0" smtClean="0">
                <a:solidFill>
                  <a:schemeClr val="tx1"/>
                </a:solidFill>
                <a:effectLst/>
                <a:latin typeface="Arial" charset="0"/>
                <a:ea typeface="宋体" pitchFamily="2" charset="-122"/>
                <a:cs typeface="+mn-cs"/>
              </a:rPr>
              <a:t>个字节。如果有</a:t>
            </a:r>
            <a:r>
              <a:rPr lang="en-US" altLang="zh-CN" sz="1200" b="0" i="0" kern="1200" dirty="0" smtClean="0">
                <a:solidFill>
                  <a:schemeClr val="tx1"/>
                </a:solidFill>
                <a:effectLst/>
                <a:latin typeface="Arial" charset="0"/>
                <a:ea typeface="宋体" pitchFamily="2" charset="-122"/>
                <a:cs typeface="+mn-cs"/>
              </a:rPr>
              <a:t>1</a:t>
            </a:r>
            <a:r>
              <a:rPr lang="zh-CN" altLang="en-US" sz="1200" b="0" i="0" kern="1200" dirty="0" smtClean="0">
                <a:solidFill>
                  <a:schemeClr val="tx1"/>
                </a:solidFill>
                <a:effectLst/>
                <a:latin typeface="Arial" charset="0"/>
                <a:ea typeface="宋体" pitchFamily="2" charset="-122"/>
                <a:cs typeface="+mn-cs"/>
              </a:rPr>
              <a:t>千万个文件，就需要消耗大约</a:t>
            </a:r>
            <a:r>
              <a:rPr lang="en-US" altLang="zh-CN" sz="1200" b="0" i="0" kern="1200" dirty="0" smtClean="0">
                <a:solidFill>
                  <a:schemeClr val="tx1"/>
                </a:solidFill>
                <a:effectLst/>
                <a:latin typeface="Arial" charset="0"/>
                <a:ea typeface="宋体" pitchFamily="2" charset="-122"/>
                <a:cs typeface="+mn-cs"/>
              </a:rPr>
              <a:t>3G</a:t>
            </a:r>
            <a:r>
              <a:rPr lang="zh-CN" altLang="en-US" sz="1200" b="0" i="0" kern="1200" dirty="0" smtClean="0">
                <a:solidFill>
                  <a:schemeClr val="tx1"/>
                </a:solidFill>
                <a:effectLst/>
                <a:latin typeface="Arial" charset="0"/>
                <a:ea typeface="宋体" pitchFamily="2" charset="-122"/>
                <a:cs typeface="+mn-cs"/>
              </a:rPr>
              <a:t>的内存空间。如果是</a:t>
            </a:r>
            <a:r>
              <a:rPr lang="en-US" altLang="zh-CN" sz="1200" b="0" i="0" kern="1200" dirty="0" smtClean="0">
                <a:solidFill>
                  <a:schemeClr val="tx1"/>
                </a:solidFill>
                <a:effectLst/>
                <a:latin typeface="Arial" charset="0"/>
                <a:ea typeface="宋体" pitchFamily="2" charset="-122"/>
                <a:cs typeface="+mn-cs"/>
              </a:rPr>
              <a:t>10</a:t>
            </a:r>
            <a:r>
              <a:rPr lang="zh-CN" altLang="en-US" sz="1200" b="0" i="0" kern="1200" dirty="0" smtClean="0">
                <a:solidFill>
                  <a:schemeClr val="tx1"/>
                </a:solidFill>
                <a:effectLst/>
                <a:latin typeface="Arial" charset="0"/>
                <a:ea typeface="宋体" pitchFamily="2" charset="-122"/>
                <a:cs typeface="+mn-cs"/>
              </a:rPr>
              <a:t>亿个文件呢，简直不可想象。这里需要特别说明的是，每一个小于</a:t>
            </a:r>
            <a:r>
              <a:rPr lang="en-US" altLang="zh-CN" sz="1200" b="0" i="0" kern="1200" dirty="0" smtClean="0">
                <a:solidFill>
                  <a:schemeClr val="tx1"/>
                </a:solidFill>
                <a:effectLst/>
                <a:latin typeface="Arial" charset="0"/>
                <a:ea typeface="宋体" pitchFamily="2" charset="-122"/>
                <a:cs typeface="+mn-cs"/>
              </a:rPr>
              <a:t>Block</a:t>
            </a:r>
            <a:r>
              <a:rPr lang="zh-CN" altLang="en-US" sz="1200" b="0" i="0" kern="1200" dirty="0" smtClean="0">
                <a:solidFill>
                  <a:schemeClr val="tx1"/>
                </a:solidFill>
                <a:effectLst/>
                <a:latin typeface="Arial" charset="0"/>
                <a:ea typeface="宋体" pitchFamily="2" charset="-122"/>
                <a:cs typeface="+mn-cs"/>
              </a:rPr>
              <a:t>大小的文件，存储是实际用的存储空间仍然是实际的文件大小，而不是整个</a:t>
            </a:r>
            <a:r>
              <a:rPr lang="en-US" altLang="zh-CN" sz="1200" b="0" i="0" kern="1200" dirty="0" smtClean="0">
                <a:solidFill>
                  <a:schemeClr val="tx1"/>
                </a:solidFill>
                <a:effectLst/>
                <a:latin typeface="Arial" charset="0"/>
                <a:ea typeface="宋体" pitchFamily="2" charset="-122"/>
                <a:cs typeface="+mn-cs"/>
              </a:rPr>
              <a:t>block</a:t>
            </a:r>
            <a:r>
              <a:rPr lang="zh-CN" altLang="en-US" sz="1200" b="0" i="0" kern="1200" dirty="0" smtClean="0">
                <a:solidFill>
                  <a:schemeClr val="tx1"/>
                </a:solidFill>
                <a:effectLst/>
                <a:latin typeface="Arial" charset="0"/>
                <a:ea typeface="宋体" pitchFamily="2" charset="-122"/>
                <a:cs typeface="+mn-cs"/>
              </a:rPr>
              <a:t>大小。</a:t>
            </a:r>
            <a:endParaRPr lang="en-US" altLang="zh-CN" sz="1200" b="0" i="0" kern="1200" dirty="0" smtClean="0">
              <a:solidFill>
                <a:schemeClr val="tx1"/>
              </a:solidFill>
              <a:effectLst/>
              <a:latin typeface="Arial" charset="0"/>
              <a:ea typeface="宋体" pitchFamily="2" charset="-122"/>
              <a:cs typeface="+mn-cs"/>
            </a:endParaRPr>
          </a:p>
          <a:p>
            <a:endParaRPr lang="en-US" altLang="zh-CN" sz="1200" b="0" i="0" kern="1200" dirty="0" smtClean="0">
              <a:solidFill>
                <a:schemeClr val="tx1"/>
              </a:solidFill>
              <a:effectLst/>
              <a:latin typeface="Arial" charset="0"/>
              <a:ea typeface="宋体" pitchFamily="2" charset="-122"/>
              <a:cs typeface="+mn-cs"/>
            </a:endParaRPr>
          </a:p>
          <a:p>
            <a:r>
              <a:rPr lang="zh-CN" altLang="en-US" sz="1200" b="0" i="0" kern="1200" dirty="0" smtClean="0">
                <a:solidFill>
                  <a:schemeClr val="tx1"/>
                </a:solidFill>
                <a:effectLst/>
                <a:latin typeface="Arial" charset="0"/>
                <a:ea typeface="宋体" pitchFamily="2" charset="-122"/>
                <a:cs typeface="+mn-cs"/>
              </a:rPr>
              <a:t>为解决小文件的存储</a:t>
            </a:r>
            <a:r>
              <a:rPr lang="en-US" altLang="zh-CN" sz="1200" b="0" i="0" kern="1200" dirty="0" err="1" smtClean="0">
                <a:solidFill>
                  <a:schemeClr val="tx1"/>
                </a:solidFill>
                <a:effectLst/>
                <a:latin typeface="Arial" charset="0"/>
                <a:ea typeface="宋体" pitchFamily="2" charset="-122"/>
                <a:cs typeface="+mn-cs"/>
              </a:rPr>
              <a:t>Hadoop</a:t>
            </a:r>
            <a:r>
              <a:rPr lang="zh-CN" altLang="en-US" sz="1200" b="0" i="0" kern="1200" dirty="0" smtClean="0">
                <a:solidFill>
                  <a:schemeClr val="tx1"/>
                </a:solidFill>
                <a:effectLst/>
                <a:latin typeface="Arial" charset="0"/>
                <a:ea typeface="宋体" pitchFamily="2" charset="-122"/>
                <a:cs typeface="+mn-cs"/>
              </a:rPr>
              <a:t>自身提供了两种机制来解决相关的问题，包括</a:t>
            </a:r>
            <a:r>
              <a:rPr lang="en-US" altLang="zh-CN" sz="1200" b="0" i="0" kern="1200" dirty="0" smtClean="0">
                <a:solidFill>
                  <a:schemeClr val="tx1"/>
                </a:solidFill>
                <a:effectLst/>
                <a:latin typeface="Arial" charset="0"/>
                <a:ea typeface="宋体" pitchFamily="2" charset="-122"/>
                <a:cs typeface="+mn-cs"/>
              </a:rPr>
              <a:t>HAR</a:t>
            </a:r>
            <a:r>
              <a:rPr lang="zh-CN" altLang="en-US" sz="1200" b="0" i="0" kern="1200" dirty="0" smtClean="0">
                <a:solidFill>
                  <a:schemeClr val="tx1"/>
                </a:solidFill>
                <a:effectLst/>
                <a:latin typeface="Arial" charset="0"/>
                <a:ea typeface="宋体" pitchFamily="2" charset="-122"/>
                <a:cs typeface="+mn-cs"/>
              </a:rPr>
              <a:t>和</a:t>
            </a:r>
            <a:r>
              <a:rPr lang="en-US" altLang="zh-CN" sz="1200" b="0" i="0" kern="1200" dirty="0" err="1" smtClean="0">
                <a:solidFill>
                  <a:schemeClr val="tx1"/>
                </a:solidFill>
                <a:effectLst/>
                <a:latin typeface="Arial" charset="0"/>
                <a:ea typeface="宋体" pitchFamily="2" charset="-122"/>
                <a:cs typeface="+mn-cs"/>
              </a:rPr>
              <a:t>SequeueFile</a:t>
            </a:r>
            <a:r>
              <a:rPr lang="zh-CN" altLang="en-US" sz="1200" b="0" i="0" kern="1200" dirty="0" smtClean="0">
                <a:solidFill>
                  <a:schemeClr val="tx1"/>
                </a:solidFill>
                <a:effectLst/>
                <a:latin typeface="Arial" charset="0"/>
                <a:ea typeface="宋体" pitchFamily="2" charset="-122"/>
                <a:cs typeface="+mn-cs"/>
              </a:rPr>
              <a:t>，这两种方式在某些方面解决了本层面的问题，单仍然存在着各自的不足。</a:t>
            </a:r>
            <a:endParaRPr lang="en-US" altLang="zh-CN" sz="1200" b="0" i="0" kern="1200" dirty="0" smtClean="0">
              <a:solidFill>
                <a:schemeClr val="tx1"/>
              </a:solidFill>
              <a:effectLst/>
              <a:latin typeface="Arial" charset="0"/>
              <a:ea typeface="宋体" pitchFamily="2" charset="-122"/>
              <a:cs typeface="+mn-cs"/>
            </a:endParaRPr>
          </a:p>
          <a:p>
            <a:r>
              <a:rPr lang="zh-CN" altLang="en-US" sz="1200" b="0" i="0" kern="1200" dirty="0" smtClean="0">
                <a:solidFill>
                  <a:schemeClr val="tx1"/>
                </a:solidFill>
                <a:effectLst/>
                <a:latin typeface="Arial" charset="0"/>
                <a:ea typeface="宋体" pitchFamily="2" charset="-122"/>
                <a:cs typeface="+mn-cs"/>
              </a:rPr>
              <a:t>二、</a:t>
            </a:r>
            <a:r>
              <a:rPr lang="en-US" altLang="zh-CN" sz="1200" b="0" i="0" kern="1200" dirty="0" err="1" smtClean="0">
                <a:solidFill>
                  <a:schemeClr val="tx1"/>
                </a:solidFill>
                <a:effectLst/>
                <a:latin typeface="Arial" charset="0"/>
                <a:ea typeface="宋体" pitchFamily="2" charset="-122"/>
                <a:cs typeface="+mn-cs"/>
              </a:rPr>
              <a:t>Hadoop</a:t>
            </a:r>
            <a:r>
              <a:rPr lang="en-US" altLang="zh-CN" sz="1200" b="0" i="0" kern="1200" dirty="0" smtClean="0">
                <a:solidFill>
                  <a:schemeClr val="tx1"/>
                </a:solidFill>
                <a:effectLst/>
                <a:latin typeface="Arial" charset="0"/>
                <a:ea typeface="宋体" pitchFamily="2" charset="-122"/>
                <a:cs typeface="+mn-cs"/>
              </a:rPr>
              <a:t> HAR</a:t>
            </a:r>
            <a:r>
              <a:rPr lang="zh-CN" altLang="en-US" dirty="0" smtClean="0"/>
              <a:t/>
            </a:r>
            <a:br>
              <a:rPr lang="zh-CN" altLang="en-US" dirty="0" smtClean="0"/>
            </a:br>
            <a:r>
              <a:rPr lang="zh-CN" altLang="en-US" sz="1200" b="0" i="0" kern="1200" dirty="0" smtClean="0">
                <a:solidFill>
                  <a:schemeClr val="tx1"/>
                </a:solidFill>
                <a:effectLst/>
                <a:latin typeface="Arial" charset="0"/>
                <a:ea typeface="宋体" pitchFamily="2" charset="-122"/>
                <a:cs typeface="+mn-cs"/>
              </a:rPr>
              <a:t>　　</a:t>
            </a:r>
            <a:r>
              <a:rPr lang="en-US" altLang="zh-CN" sz="1200" b="0" i="0" kern="1200" dirty="0" err="1" smtClean="0">
                <a:solidFill>
                  <a:schemeClr val="tx1"/>
                </a:solidFill>
                <a:effectLst/>
                <a:latin typeface="Arial" charset="0"/>
                <a:ea typeface="宋体" pitchFamily="2" charset="-122"/>
                <a:cs typeface="+mn-cs"/>
              </a:rPr>
              <a:t>Hadoop</a:t>
            </a:r>
            <a:r>
              <a:rPr lang="en-US" altLang="zh-CN" sz="1200" b="0" i="0" kern="1200" dirty="0" smtClean="0">
                <a:solidFill>
                  <a:schemeClr val="tx1"/>
                </a:solidFill>
                <a:effectLst/>
                <a:latin typeface="Arial" charset="0"/>
                <a:ea typeface="宋体" pitchFamily="2" charset="-122"/>
                <a:cs typeface="+mn-cs"/>
              </a:rPr>
              <a:t> Archives (HAR files) </a:t>
            </a:r>
            <a:r>
              <a:rPr lang="zh-CN" altLang="en-US" sz="1200" b="0" i="0" kern="1200" dirty="0" smtClean="0">
                <a:solidFill>
                  <a:schemeClr val="tx1"/>
                </a:solidFill>
                <a:effectLst/>
                <a:latin typeface="Arial" charset="0"/>
                <a:ea typeface="宋体" pitchFamily="2" charset="-122"/>
                <a:cs typeface="+mn-cs"/>
              </a:rPr>
              <a:t>，这个特性从</a:t>
            </a:r>
            <a:r>
              <a:rPr lang="en-US" altLang="zh-CN" sz="1200" b="0" i="0" kern="1200" dirty="0" err="1" smtClean="0">
                <a:solidFill>
                  <a:schemeClr val="tx1"/>
                </a:solidFill>
                <a:effectLst/>
                <a:latin typeface="Arial" charset="0"/>
                <a:ea typeface="宋体" pitchFamily="2" charset="-122"/>
                <a:cs typeface="+mn-cs"/>
              </a:rPr>
              <a:t>Hadoop</a:t>
            </a:r>
            <a:r>
              <a:rPr lang="en-US" altLang="zh-CN" sz="1200" b="0" i="0" kern="1200" dirty="0" smtClean="0">
                <a:solidFill>
                  <a:schemeClr val="tx1"/>
                </a:solidFill>
                <a:effectLst/>
                <a:latin typeface="Arial" charset="0"/>
                <a:ea typeface="宋体" pitchFamily="2" charset="-122"/>
                <a:cs typeface="+mn-cs"/>
              </a:rPr>
              <a:t> 0.18.0</a:t>
            </a:r>
            <a:r>
              <a:rPr lang="zh-CN" altLang="en-US" sz="1200" b="0" i="0" kern="1200" dirty="0" smtClean="0">
                <a:solidFill>
                  <a:schemeClr val="tx1"/>
                </a:solidFill>
                <a:effectLst/>
                <a:latin typeface="Arial" charset="0"/>
                <a:ea typeface="宋体" pitchFamily="2" charset="-122"/>
                <a:cs typeface="+mn-cs"/>
              </a:rPr>
              <a:t>版本就已经引入了，他可以将众多小文件打包成一个大文件进行存储，并且打包后原来的文件仍然可以通过</a:t>
            </a:r>
            <a:r>
              <a:rPr lang="en-US" altLang="zh-CN" sz="1200" b="0" i="0" kern="1200" dirty="0" smtClean="0">
                <a:solidFill>
                  <a:schemeClr val="tx1"/>
                </a:solidFill>
                <a:effectLst/>
                <a:latin typeface="Arial" charset="0"/>
                <a:ea typeface="宋体" pitchFamily="2" charset="-122"/>
                <a:cs typeface="+mn-cs"/>
              </a:rPr>
              <a:t>Map-reduce</a:t>
            </a:r>
            <a:r>
              <a:rPr lang="zh-CN" altLang="en-US" sz="1200" b="0" i="0" kern="1200" dirty="0" smtClean="0">
                <a:solidFill>
                  <a:schemeClr val="tx1"/>
                </a:solidFill>
                <a:effectLst/>
                <a:latin typeface="Arial" charset="0"/>
                <a:ea typeface="宋体" pitchFamily="2" charset="-122"/>
                <a:cs typeface="+mn-cs"/>
              </a:rPr>
              <a:t>进行操作，打包后的文件由索引和存储两大部分组成，索引部分记录了原有的目录结构和文件状态</a:t>
            </a:r>
            <a:endParaRPr lang="en-US" altLang="zh-CN" sz="1200" b="0" i="0" kern="1200" dirty="0" smtClean="0">
              <a:solidFill>
                <a:schemeClr val="tx1"/>
              </a:solidFill>
              <a:effectLst/>
              <a:latin typeface="Arial" charset="0"/>
              <a:ea typeface="宋体" pitchFamily="2" charset="-122"/>
              <a:cs typeface="+mn-cs"/>
            </a:endParaRPr>
          </a:p>
          <a:p>
            <a:r>
              <a:rPr lang="zh-CN" altLang="en-US" sz="1200" b="0" i="0" kern="1200" dirty="0" smtClean="0">
                <a:solidFill>
                  <a:schemeClr val="tx1"/>
                </a:solidFill>
                <a:effectLst/>
                <a:latin typeface="Arial" charset="0"/>
                <a:ea typeface="宋体" pitchFamily="2" charset="-122"/>
                <a:cs typeface="+mn-cs"/>
              </a:rPr>
              <a:t>缺点：</a:t>
            </a:r>
            <a:r>
              <a:rPr lang="zh-CN" altLang="en-US" dirty="0" smtClean="0"/>
              <a:t/>
            </a:r>
            <a:br>
              <a:rPr lang="zh-CN" altLang="en-US" dirty="0" smtClean="0"/>
            </a:br>
            <a:r>
              <a:rPr lang="zh-CN" altLang="en-US" sz="1200" b="0" i="0" kern="1200" dirty="0" smtClean="0">
                <a:solidFill>
                  <a:schemeClr val="tx1"/>
                </a:solidFill>
                <a:effectLst/>
                <a:latin typeface="Arial" charset="0"/>
                <a:ea typeface="宋体" pitchFamily="2" charset="-122"/>
                <a:cs typeface="+mn-cs"/>
              </a:rPr>
              <a:t>    </a:t>
            </a:r>
            <a:r>
              <a:rPr lang="en-US" altLang="zh-CN" sz="1200" b="0" i="0" kern="1200" dirty="0" smtClean="0">
                <a:solidFill>
                  <a:schemeClr val="tx1"/>
                </a:solidFill>
                <a:effectLst/>
                <a:latin typeface="Arial" charset="0"/>
                <a:ea typeface="宋体" pitchFamily="2" charset="-122"/>
                <a:cs typeface="+mn-cs"/>
              </a:rPr>
              <a:t>HAR </a:t>
            </a:r>
            <a:r>
              <a:rPr lang="zh-CN" altLang="en-US" sz="1200" b="0" i="0" kern="1200" dirty="0" smtClean="0">
                <a:solidFill>
                  <a:schemeClr val="tx1"/>
                </a:solidFill>
                <a:effectLst/>
                <a:latin typeface="Arial" charset="0"/>
                <a:ea typeface="宋体" pitchFamily="2" charset="-122"/>
                <a:cs typeface="+mn-cs"/>
              </a:rPr>
              <a:t>方式虽然能够实现</a:t>
            </a:r>
            <a:r>
              <a:rPr lang="en-US" altLang="zh-CN" sz="1200" b="0" i="0" kern="1200" dirty="0" err="1" smtClean="0">
                <a:solidFill>
                  <a:schemeClr val="tx1"/>
                </a:solidFill>
                <a:effectLst/>
                <a:latin typeface="Arial" charset="0"/>
                <a:ea typeface="宋体" pitchFamily="2" charset="-122"/>
                <a:cs typeface="+mn-cs"/>
              </a:rPr>
              <a:t>NameNode</a:t>
            </a:r>
            <a:r>
              <a:rPr lang="zh-CN" altLang="en-US" sz="1200" b="0" i="0" kern="1200" dirty="0" smtClean="0">
                <a:solidFill>
                  <a:schemeClr val="tx1"/>
                </a:solidFill>
                <a:effectLst/>
                <a:latin typeface="Arial" charset="0"/>
                <a:ea typeface="宋体" pitchFamily="2" charset="-122"/>
                <a:cs typeface="+mn-cs"/>
              </a:rPr>
              <a:t>内存空间的优化，但是他是一个人工干预的过程，同时他既不能够支持自动删除原小文件，也不支持追加操作，当有新文件进来以后，需要重新打包。</a:t>
            </a:r>
            <a:r>
              <a:rPr lang="zh-CN" altLang="en-US" dirty="0" smtClean="0"/>
              <a:t/>
            </a:r>
            <a:br>
              <a:rPr lang="zh-CN" altLang="en-US" dirty="0" smtClean="0"/>
            </a:br>
            <a:r>
              <a:rPr lang="zh-CN" altLang="en-US" sz="1200" b="0" i="0" kern="1200" dirty="0" smtClean="0">
                <a:solidFill>
                  <a:schemeClr val="tx1"/>
                </a:solidFill>
                <a:effectLst/>
                <a:latin typeface="Arial" charset="0"/>
                <a:ea typeface="宋体" pitchFamily="2" charset="-122"/>
                <a:cs typeface="+mn-cs"/>
              </a:rPr>
              <a:t>    </a:t>
            </a:r>
            <a:r>
              <a:rPr lang="en-US" altLang="zh-CN" sz="1200" b="0" i="0" kern="1200" dirty="0" smtClean="0">
                <a:solidFill>
                  <a:schemeClr val="tx1"/>
                </a:solidFill>
                <a:effectLst/>
                <a:latin typeface="Arial" charset="0"/>
                <a:ea typeface="宋体" pitchFamily="2" charset="-122"/>
                <a:cs typeface="+mn-cs"/>
              </a:rPr>
              <a:t>HAR files</a:t>
            </a:r>
            <a:r>
              <a:rPr lang="zh-CN" altLang="en-US" sz="1200" b="0" i="0" kern="1200" dirty="0" smtClean="0">
                <a:solidFill>
                  <a:schemeClr val="tx1"/>
                </a:solidFill>
                <a:effectLst/>
                <a:latin typeface="Arial" charset="0"/>
                <a:ea typeface="宋体" pitchFamily="2" charset="-122"/>
                <a:cs typeface="+mn-cs"/>
              </a:rPr>
              <a:t>一旦创建就不能修改，要做增加和修改文件必须重新打包。事实上，这对那些写后便不能改的文件来说不是问题，因为它们可以定期成批归档，比如每日或每周。</a:t>
            </a:r>
            <a:r>
              <a:rPr lang="zh-CN" altLang="en-US" dirty="0" smtClean="0"/>
              <a:t/>
            </a:r>
            <a:br>
              <a:rPr lang="zh-CN" altLang="en-US" dirty="0" smtClean="0"/>
            </a:br>
            <a:r>
              <a:rPr lang="zh-CN" altLang="en-US" sz="1200" b="0" i="0" kern="1200" dirty="0" smtClean="0">
                <a:solidFill>
                  <a:schemeClr val="tx1"/>
                </a:solidFill>
                <a:effectLst/>
                <a:latin typeface="Arial" charset="0"/>
                <a:ea typeface="宋体" pitchFamily="2" charset="-122"/>
                <a:cs typeface="+mn-cs"/>
              </a:rPr>
              <a:t>    </a:t>
            </a:r>
            <a:r>
              <a:rPr lang="en-US" altLang="zh-CN" sz="1200" b="0" i="0" kern="1200" dirty="0" smtClean="0">
                <a:solidFill>
                  <a:schemeClr val="tx1"/>
                </a:solidFill>
                <a:effectLst/>
                <a:latin typeface="Arial" charset="0"/>
                <a:ea typeface="宋体" pitchFamily="2" charset="-122"/>
                <a:cs typeface="+mn-cs"/>
              </a:rPr>
              <a:t>HAR files</a:t>
            </a:r>
            <a:r>
              <a:rPr lang="zh-CN" altLang="en-US" sz="1200" b="0" i="0" kern="1200" dirty="0" smtClean="0">
                <a:solidFill>
                  <a:schemeClr val="tx1"/>
                </a:solidFill>
                <a:effectLst/>
                <a:latin typeface="Arial" charset="0"/>
                <a:ea typeface="宋体" pitchFamily="2" charset="-122"/>
                <a:cs typeface="+mn-cs"/>
              </a:rPr>
              <a:t>目前还不支持文档压缩。</a:t>
            </a:r>
            <a:endParaRPr lang="zh-CN" altLang="en-US" dirty="0"/>
          </a:p>
        </p:txBody>
      </p:sp>
    </p:spTree>
    <p:extLst>
      <p:ext uri="{BB962C8B-B14F-4D97-AF65-F5344CB8AC3E}">
        <p14:creationId xmlns:p14="http://schemas.microsoft.com/office/powerpoint/2010/main" xmlns="" val="7180713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xmlns="" val="3826057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Arial" charset="0"/>
                <a:ea typeface="宋体" pitchFamily="2" charset="-122"/>
                <a:cs typeface="+mn-cs"/>
              </a:rPr>
              <a:t>import </a:t>
            </a:r>
            <a:r>
              <a:rPr lang="en-US" altLang="zh-CN" sz="1200" b="0" i="0" kern="1200" dirty="0" err="1" smtClean="0">
                <a:solidFill>
                  <a:schemeClr val="tx1"/>
                </a:solidFill>
                <a:effectLst/>
                <a:latin typeface="Arial" charset="0"/>
                <a:ea typeface="宋体" pitchFamily="2" charset="-122"/>
                <a:cs typeface="+mn-cs"/>
              </a:rPr>
              <a:t>org.apache.hadoop.conf.Configuration</a:t>
            </a:r>
            <a:r>
              <a:rPr lang="en-US" altLang="zh-CN" sz="1200" b="0" i="0" kern="1200" dirty="0" smtClean="0">
                <a:solidFill>
                  <a:schemeClr val="tx1"/>
                </a:solidFill>
                <a:effectLst/>
                <a:latin typeface="Arial" charset="0"/>
                <a:ea typeface="宋体" pitchFamily="2" charset="-122"/>
                <a:cs typeface="+mn-cs"/>
              </a:rPr>
              <a:t>;</a:t>
            </a:r>
            <a:br>
              <a:rPr lang="en-US" altLang="zh-CN" sz="1200" b="0" i="0" kern="1200" dirty="0" smtClean="0">
                <a:solidFill>
                  <a:schemeClr val="tx1"/>
                </a:solidFill>
                <a:effectLst/>
                <a:latin typeface="Arial" charset="0"/>
                <a:ea typeface="宋体" pitchFamily="2" charset="-122"/>
                <a:cs typeface="+mn-cs"/>
              </a:rPr>
            </a:br>
            <a:r>
              <a:rPr lang="en-US" altLang="zh-CN" sz="1200" b="0" i="0" kern="1200" dirty="0" smtClean="0">
                <a:solidFill>
                  <a:schemeClr val="tx1"/>
                </a:solidFill>
                <a:effectLst/>
                <a:latin typeface="Arial" charset="0"/>
                <a:ea typeface="宋体" pitchFamily="2" charset="-122"/>
                <a:cs typeface="+mn-cs"/>
              </a:rPr>
              <a:t>import </a:t>
            </a:r>
            <a:r>
              <a:rPr lang="en-US" altLang="zh-CN" sz="1200" b="0" i="0" kern="1200" dirty="0" err="1" smtClean="0">
                <a:solidFill>
                  <a:schemeClr val="tx1"/>
                </a:solidFill>
                <a:effectLst/>
                <a:latin typeface="Arial" charset="0"/>
                <a:ea typeface="宋体" pitchFamily="2" charset="-122"/>
                <a:cs typeface="+mn-cs"/>
              </a:rPr>
              <a:t>org.apache.hadoop.fs.FileSystem</a:t>
            </a:r>
            <a:r>
              <a:rPr lang="en-US" altLang="zh-CN" sz="1200" b="0" i="0" kern="1200" dirty="0" smtClean="0">
                <a:solidFill>
                  <a:schemeClr val="tx1"/>
                </a:solidFill>
                <a:effectLst/>
                <a:latin typeface="Arial" charset="0"/>
                <a:ea typeface="宋体" pitchFamily="2" charset="-122"/>
                <a:cs typeface="+mn-cs"/>
              </a:rPr>
              <a:t>;</a:t>
            </a:r>
            <a:br>
              <a:rPr lang="en-US" altLang="zh-CN" sz="1200" b="0" i="0" kern="1200" dirty="0" smtClean="0">
                <a:solidFill>
                  <a:schemeClr val="tx1"/>
                </a:solidFill>
                <a:effectLst/>
                <a:latin typeface="Arial" charset="0"/>
                <a:ea typeface="宋体" pitchFamily="2" charset="-122"/>
                <a:cs typeface="+mn-cs"/>
              </a:rPr>
            </a:br>
            <a:r>
              <a:rPr lang="en-US" altLang="zh-CN" sz="1200" b="0" i="0" kern="1200" dirty="0" smtClean="0">
                <a:solidFill>
                  <a:schemeClr val="tx1"/>
                </a:solidFill>
                <a:effectLst/>
                <a:latin typeface="Arial" charset="0"/>
                <a:ea typeface="宋体" pitchFamily="2" charset="-122"/>
                <a:cs typeface="+mn-cs"/>
              </a:rPr>
              <a:t>import </a:t>
            </a:r>
            <a:r>
              <a:rPr lang="en-US" altLang="zh-CN" sz="1200" b="0" i="0" kern="1200" dirty="0" err="1" smtClean="0">
                <a:solidFill>
                  <a:schemeClr val="tx1"/>
                </a:solidFill>
                <a:effectLst/>
                <a:latin typeface="Arial" charset="0"/>
                <a:ea typeface="宋体" pitchFamily="2" charset="-122"/>
                <a:cs typeface="+mn-cs"/>
              </a:rPr>
              <a:t>org.apache.hadoop.fs.Path</a:t>
            </a:r>
            <a:r>
              <a:rPr lang="en-US" altLang="zh-CN" sz="1200" b="0" i="0" kern="1200" dirty="0" smtClean="0">
                <a:solidFill>
                  <a:schemeClr val="tx1"/>
                </a:solidFill>
                <a:effectLst/>
                <a:latin typeface="Arial" charset="0"/>
                <a:ea typeface="宋体" pitchFamily="2" charset="-122"/>
                <a:cs typeface="+mn-cs"/>
              </a:rPr>
              <a:t>;</a:t>
            </a:r>
            <a:br>
              <a:rPr lang="en-US" altLang="zh-CN" sz="1200" b="0" i="0" kern="1200" dirty="0" smtClean="0">
                <a:solidFill>
                  <a:schemeClr val="tx1"/>
                </a:solidFill>
                <a:effectLst/>
                <a:latin typeface="Arial" charset="0"/>
                <a:ea typeface="宋体" pitchFamily="2" charset="-122"/>
                <a:cs typeface="+mn-cs"/>
              </a:rPr>
            </a:br>
            <a:r>
              <a:rPr lang="en-US" altLang="zh-CN" sz="1200" b="0" i="0" kern="1200" dirty="0" smtClean="0">
                <a:solidFill>
                  <a:schemeClr val="tx1"/>
                </a:solidFill>
                <a:effectLst/>
                <a:latin typeface="Arial" charset="0"/>
                <a:ea typeface="宋体" pitchFamily="2" charset="-122"/>
                <a:cs typeface="+mn-cs"/>
              </a:rPr>
              <a:t>import </a:t>
            </a:r>
            <a:r>
              <a:rPr lang="en-US" altLang="zh-CN" sz="1200" b="0" i="0" kern="1200" dirty="0" err="1" smtClean="0">
                <a:solidFill>
                  <a:schemeClr val="tx1"/>
                </a:solidFill>
                <a:effectLst/>
                <a:latin typeface="Arial" charset="0"/>
                <a:ea typeface="宋体" pitchFamily="2" charset="-122"/>
                <a:cs typeface="+mn-cs"/>
              </a:rPr>
              <a:t>org.apache.hadoop.io.IOUtils</a:t>
            </a:r>
            <a:r>
              <a:rPr lang="en-US" altLang="zh-CN" sz="1200" b="0" i="0" kern="1200" dirty="0" smtClean="0">
                <a:solidFill>
                  <a:schemeClr val="tx1"/>
                </a:solidFill>
                <a:effectLst/>
                <a:latin typeface="Arial" charset="0"/>
                <a:ea typeface="宋体" pitchFamily="2" charset="-122"/>
                <a:cs typeface="+mn-cs"/>
              </a:rPr>
              <a:t>;</a:t>
            </a:r>
            <a:br>
              <a:rPr lang="en-US" altLang="zh-CN" sz="1200" b="0" i="0" kern="1200" dirty="0" smtClean="0">
                <a:solidFill>
                  <a:schemeClr val="tx1"/>
                </a:solidFill>
                <a:effectLst/>
                <a:latin typeface="Arial" charset="0"/>
                <a:ea typeface="宋体" pitchFamily="2" charset="-122"/>
                <a:cs typeface="+mn-cs"/>
              </a:rPr>
            </a:br>
            <a:r>
              <a:rPr lang="en-US" altLang="zh-CN" sz="1200" b="0" i="0" kern="1200" dirty="0" smtClean="0">
                <a:solidFill>
                  <a:schemeClr val="tx1"/>
                </a:solidFill>
                <a:effectLst/>
                <a:latin typeface="Arial" charset="0"/>
                <a:ea typeface="宋体" pitchFamily="2" charset="-122"/>
                <a:cs typeface="+mn-cs"/>
              </a:rPr>
              <a:t>import </a:t>
            </a:r>
            <a:r>
              <a:rPr lang="en-US" altLang="zh-CN" sz="1200" b="0" i="0" kern="1200" dirty="0" err="1" smtClean="0">
                <a:solidFill>
                  <a:schemeClr val="tx1"/>
                </a:solidFill>
                <a:effectLst/>
                <a:latin typeface="Arial" charset="0"/>
                <a:ea typeface="宋体" pitchFamily="2" charset="-122"/>
                <a:cs typeface="+mn-cs"/>
              </a:rPr>
              <a:t>org.apache.hadoop.io.IntWritable</a:t>
            </a:r>
            <a:r>
              <a:rPr lang="en-US" altLang="zh-CN" sz="1200" b="0" i="0" kern="1200" dirty="0" smtClean="0">
                <a:solidFill>
                  <a:schemeClr val="tx1"/>
                </a:solidFill>
                <a:effectLst/>
                <a:latin typeface="Arial" charset="0"/>
                <a:ea typeface="宋体" pitchFamily="2" charset="-122"/>
                <a:cs typeface="+mn-cs"/>
              </a:rPr>
              <a:t>;</a:t>
            </a:r>
            <a:br>
              <a:rPr lang="en-US" altLang="zh-CN" sz="1200" b="0" i="0" kern="1200" dirty="0" smtClean="0">
                <a:solidFill>
                  <a:schemeClr val="tx1"/>
                </a:solidFill>
                <a:effectLst/>
                <a:latin typeface="Arial" charset="0"/>
                <a:ea typeface="宋体" pitchFamily="2" charset="-122"/>
                <a:cs typeface="+mn-cs"/>
              </a:rPr>
            </a:br>
            <a:r>
              <a:rPr lang="en-US" altLang="zh-CN" sz="1200" b="0" i="0" kern="1200" dirty="0" smtClean="0">
                <a:solidFill>
                  <a:schemeClr val="tx1"/>
                </a:solidFill>
                <a:effectLst/>
                <a:latin typeface="Arial" charset="0"/>
                <a:ea typeface="宋体" pitchFamily="2" charset="-122"/>
                <a:cs typeface="+mn-cs"/>
              </a:rPr>
              <a:t>import </a:t>
            </a:r>
            <a:r>
              <a:rPr lang="en-US" altLang="zh-CN" sz="1200" b="0" i="0" kern="1200" dirty="0" err="1" smtClean="0">
                <a:solidFill>
                  <a:schemeClr val="tx1"/>
                </a:solidFill>
                <a:effectLst/>
                <a:latin typeface="Arial" charset="0"/>
                <a:ea typeface="宋体" pitchFamily="2" charset="-122"/>
                <a:cs typeface="+mn-cs"/>
              </a:rPr>
              <a:t>org.apache.hadoop.io.SequenceFile</a:t>
            </a:r>
            <a:r>
              <a:rPr lang="en-US" altLang="zh-CN" sz="1200" b="0" i="0" kern="1200" dirty="0" smtClean="0">
                <a:solidFill>
                  <a:schemeClr val="tx1"/>
                </a:solidFill>
                <a:effectLst/>
                <a:latin typeface="Arial" charset="0"/>
                <a:ea typeface="宋体" pitchFamily="2" charset="-122"/>
                <a:cs typeface="+mn-cs"/>
              </a:rPr>
              <a:t>;</a:t>
            </a:r>
            <a:br>
              <a:rPr lang="en-US" altLang="zh-CN" sz="1200" b="0" i="0" kern="1200" dirty="0" smtClean="0">
                <a:solidFill>
                  <a:schemeClr val="tx1"/>
                </a:solidFill>
                <a:effectLst/>
                <a:latin typeface="Arial" charset="0"/>
                <a:ea typeface="宋体" pitchFamily="2" charset="-122"/>
                <a:cs typeface="+mn-cs"/>
              </a:rPr>
            </a:br>
            <a:r>
              <a:rPr lang="en-US" altLang="zh-CN" sz="1200" b="0" i="0" kern="1200" dirty="0" smtClean="0">
                <a:solidFill>
                  <a:schemeClr val="tx1"/>
                </a:solidFill>
                <a:effectLst/>
                <a:latin typeface="Arial" charset="0"/>
                <a:ea typeface="宋体" pitchFamily="2" charset="-122"/>
                <a:cs typeface="+mn-cs"/>
              </a:rPr>
              <a:t>import </a:t>
            </a:r>
            <a:r>
              <a:rPr lang="en-US" altLang="zh-CN" sz="1200" b="0" i="0" kern="1200" dirty="0" err="1" smtClean="0">
                <a:solidFill>
                  <a:schemeClr val="tx1"/>
                </a:solidFill>
                <a:effectLst/>
                <a:latin typeface="Arial" charset="0"/>
                <a:ea typeface="宋体" pitchFamily="2" charset="-122"/>
                <a:cs typeface="+mn-cs"/>
              </a:rPr>
              <a:t>org.apache.hadoop.io.Text</a:t>
            </a:r>
            <a:r>
              <a:rPr lang="en-US" altLang="zh-CN" sz="1200" b="0" i="0" kern="1200" dirty="0" smtClean="0">
                <a:solidFill>
                  <a:schemeClr val="tx1"/>
                </a:solidFill>
                <a:effectLst/>
                <a:latin typeface="Arial" charset="0"/>
                <a:ea typeface="宋体" pitchFamily="2" charset="-122"/>
                <a:cs typeface="+mn-cs"/>
              </a:rPr>
              <a:t>;</a:t>
            </a:r>
          </a:p>
          <a:p>
            <a:r>
              <a:rPr lang="en-US" altLang="zh-CN" sz="1200" b="0" i="0" kern="1200" dirty="0" smtClean="0">
                <a:solidFill>
                  <a:schemeClr val="tx1"/>
                </a:solidFill>
                <a:effectLst/>
                <a:latin typeface="Arial" charset="0"/>
                <a:ea typeface="宋体" pitchFamily="2" charset="-122"/>
                <a:cs typeface="+mn-cs"/>
              </a:rPr>
              <a:t>import </a:t>
            </a:r>
            <a:r>
              <a:rPr lang="en-US" altLang="zh-CN" sz="1200" b="0" i="0" kern="1200" dirty="0" err="1" smtClean="0">
                <a:solidFill>
                  <a:schemeClr val="tx1"/>
                </a:solidFill>
                <a:effectLst/>
                <a:latin typeface="Arial" charset="0"/>
                <a:ea typeface="宋体" pitchFamily="2" charset="-122"/>
                <a:cs typeface="+mn-cs"/>
              </a:rPr>
              <a:t>java.io.IOException</a:t>
            </a:r>
            <a:r>
              <a:rPr lang="en-US" altLang="zh-CN" sz="1200" b="0" i="0" kern="1200" dirty="0" smtClean="0">
                <a:solidFill>
                  <a:schemeClr val="tx1"/>
                </a:solidFill>
                <a:effectLst/>
                <a:latin typeface="Arial" charset="0"/>
                <a:ea typeface="宋体" pitchFamily="2" charset="-122"/>
                <a:cs typeface="+mn-cs"/>
              </a:rPr>
              <a:t>;</a:t>
            </a:r>
            <a:br>
              <a:rPr lang="en-US" altLang="zh-CN" sz="1200" b="0" i="0" kern="1200" dirty="0" smtClean="0">
                <a:solidFill>
                  <a:schemeClr val="tx1"/>
                </a:solidFill>
                <a:effectLst/>
                <a:latin typeface="Arial" charset="0"/>
                <a:ea typeface="宋体" pitchFamily="2" charset="-122"/>
                <a:cs typeface="+mn-cs"/>
              </a:rPr>
            </a:br>
            <a:r>
              <a:rPr lang="en-US" altLang="zh-CN" sz="1200" b="0" i="0" kern="1200" dirty="0" smtClean="0">
                <a:solidFill>
                  <a:schemeClr val="tx1"/>
                </a:solidFill>
                <a:effectLst/>
                <a:latin typeface="Arial" charset="0"/>
                <a:ea typeface="宋体" pitchFamily="2" charset="-122"/>
                <a:cs typeface="+mn-cs"/>
              </a:rPr>
              <a:t>import </a:t>
            </a:r>
            <a:r>
              <a:rPr lang="en-US" altLang="zh-CN" sz="1200" b="0" i="0" kern="1200" dirty="0" err="1" smtClean="0">
                <a:solidFill>
                  <a:schemeClr val="tx1"/>
                </a:solidFill>
                <a:effectLst/>
                <a:latin typeface="Arial" charset="0"/>
                <a:ea typeface="宋体" pitchFamily="2" charset="-122"/>
                <a:cs typeface="+mn-cs"/>
              </a:rPr>
              <a:t>java.net.URI</a:t>
            </a:r>
            <a:r>
              <a:rPr lang="en-US" altLang="zh-CN" sz="1200" b="0" i="0" kern="1200" dirty="0" smtClean="0">
                <a:solidFill>
                  <a:schemeClr val="tx1"/>
                </a:solidFill>
                <a:effectLst/>
                <a:latin typeface="Arial" charset="0"/>
                <a:ea typeface="宋体" pitchFamily="2" charset="-122"/>
                <a:cs typeface="+mn-cs"/>
              </a:rPr>
              <a:t>;</a:t>
            </a:r>
          </a:p>
          <a:p>
            <a:r>
              <a:rPr lang="en-US" altLang="zh-CN" sz="1200" kern="1200" dirty="0" smtClean="0">
                <a:solidFill>
                  <a:schemeClr val="tx1"/>
                </a:solidFill>
                <a:effectLst/>
                <a:latin typeface="Arial" charset="0"/>
                <a:ea typeface="宋体" pitchFamily="2" charset="-122"/>
                <a:cs typeface="+mn-cs"/>
              </a:rPr>
              <a:t/>
            </a:r>
            <a:br>
              <a:rPr lang="en-US" altLang="zh-CN" sz="1200" kern="1200" dirty="0" smtClean="0">
                <a:solidFill>
                  <a:schemeClr val="tx1"/>
                </a:solidFill>
                <a:effectLst/>
                <a:latin typeface="Arial" charset="0"/>
                <a:ea typeface="宋体" pitchFamily="2" charset="-122"/>
                <a:cs typeface="+mn-cs"/>
              </a:rPr>
            </a:br>
            <a:r>
              <a:rPr lang="en-US" altLang="zh-CN" sz="1200" kern="1200" dirty="0" smtClean="0">
                <a:solidFill>
                  <a:schemeClr val="tx1"/>
                </a:solidFill>
                <a:effectLst/>
                <a:latin typeface="Arial" charset="0"/>
                <a:ea typeface="宋体" pitchFamily="2" charset="-122"/>
                <a:cs typeface="+mn-cs"/>
              </a:rPr>
              <a:t/>
            </a:r>
            <a:br>
              <a:rPr lang="en-US" altLang="zh-CN" sz="1200" kern="1200" dirty="0" smtClean="0">
                <a:solidFill>
                  <a:schemeClr val="tx1"/>
                </a:solidFill>
                <a:effectLst/>
                <a:latin typeface="Arial" charset="0"/>
                <a:ea typeface="宋体" pitchFamily="2" charset="-122"/>
                <a:cs typeface="+mn-cs"/>
              </a:rPr>
            </a:br>
            <a:r>
              <a:rPr lang="en-US" altLang="zh-CN" sz="1200" kern="1200" dirty="0" smtClean="0">
                <a:solidFill>
                  <a:schemeClr val="tx1"/>
                </a:solidFill>
                <a:effectLst/>
                <a:latin typeface="Arial" charset="0"/>
                <a:ea typeface="宋体" pitchFamily="2" charset="-122"/>
                <a:cs typeface="+mn-cs"/>
              </a:rPr>
              <a:t>public</a:t>
            </a:r>
            <a:r>
              <a:rPr lang="en-US" altLang="zh-CN" dirty="0" smtClean="0"/>
              <a:t> </a:t>
            </a:r>
            <a:r>
              <a:rPr lang="en-US" altLang="zh-CN" sz="1200" kern="1200" dirty="0" smtClean="0">
                <a:solidFill>
                  <a:schemeClr val="tx1"/>
                </a:solidFill>
                <a:effectLst/>
                <a:latin typeface="Arial" charset="0"/>
                <a:ea typeface="宋体" pitchFamily="2" charset="-122"/>
                <a:cs typeface="+mn-cs"/>
              </a:rPr>
              <a:t>class </a:t>
            </a:r>
            <a:r>
              <a:rPr lang="en-US" altLang="zh-CN" sz="1200" kern="1200" dirty="0" err="1" smtClean="0">
                <a:solidFill>
                  <a:schemeClr val="tx1"/>
                </a:solidFill>
                <a:effectLst/>
                <a:latin typeface="Arial" charset="0"/>
                <a:ea typeface="宋体" pitchFamily="2" charset="-122"/>
                <a:cs typeface="+mn-cs"/>
              </a:rPr>
              <a:t>SequenceFileWriteDemo</a:t>
            </a:r>
            <a:r>
              <a:rPr lang="en-US" altLang="zh-CN" sz="1200" kern="1200" dirty="0" smtClean="0">
                <a:solidFill>
                  <a:schemeClr val="tx1"/>
                </a:solidFill>
                <a:effectLst/>
                <a:latin typeface="Arial" charset="0"/>
                <a:ea typeface="宋体" pitchFamily="2" charset="-122"/>
                <a:cs typeface="+mn-cs"/>
              </a:rPr>
              <a:t> { private</a:t>
            </a:r>
            <a:r>
              <a:rPr lang="en-US" altLang="zh-CN" dirty="0" smtClean="0"/>
              <a:t> </a:t>
            </a:r>
            <a:r>
              <a:rPr lang="en-US" altLang="zh-CN" sz="1200" kern="1200" dirty="0" smtClean="0">
                <a:solidFill>
                  <a:schemeClr val="tx1"/>
                </a:solidFill>
                <a:effectLst/>
                <a:latin typeface="Arial" charset="0"/>
                <a:ea typeface="宋体" pitchFamily="2" charset="-122"/>
                <a:cs typeface="+mn-cs"/>
              </a:rPr>
              <a:t>static</a:t>
            </a:r>
            <a:r>
              <a:rPr lang="en-US" altLang="zh-CN" dirty="0" smtClean="0"/>
              <a:t> </a:t>
            </a:r>
            <a:r>
              <a:rPr lang="en-US" altLang="zh-CN" sz="1200" kern="1200" dirty="0" smtClean="0">
                <a:solidFill>
                  <a:schemeClr val="tx1"/>
                </a:solidFill>
                <a:effectLst/>
                <a:latin typeface="Arial" charset="0"/>
                <a:ea typeface="宋体" pitchFamily="2" charset="-122"/>
                <a:cs typeface="+mn-cs"/>
              </a:rPr>
              <a:t>final</a:t>
            </a:r>
            <a:r>
              <a:rPr lang="en-US" altLang="zh-CN" dirty="0" smtClean="0"/>
              <a:t> String[] DATA =</a:t>
            </a:r>
            <a:r>
              <a:rPr lang="en-US" altLang="zh-CN" sz="1200" kern="1200" dirty="0" smtClean="0">
                <a:solidFill>
                  <a:schemeClr val="tx1"/>
                </a:solidFill>
                <a:effectLst/>
                <a:latin typeface="Arial" charset="0"/>
                <a:ea typeface="宋体" pitchFamily="2" charset="-122"/>
                <a:cs typeface="+mn-cs"/>
              </a:rPr>
              <a:t> { </a:t>
            </a:r>
            <a:r>
              <a:rPr lang="en-US" altLang="zh-CN" dirty="0" smtClean="0"/>
              <a:t>"One, two, buckle my shoe"</a:t>
            </a:r>
            <a:r>
              <a:rPr lang="en-US" altLang="zh-CN" sz="1200" kern="1200" dirty="0" smtClean="0">
                <a:solidFill>
                  <a:schemeClr val="tx1"/>
                </a:solidFill>
                <a:effectLst/>
                <a:latin typeface="Arial" charset="0"/>
                <a:ea typeface="宋体" pitchFamily="2" charset="-122"/>
                <a:cs typeface="+mn-cs"/>
              </a:rPr>
              <a:t>, </a:t>
            </a:r>
            <a:r>
              <a:rPr lang="en-US" altLang="zh-CN" dirty="0" smtClean="0"/>
              <a:t>"Three, four, shut the door"</a:t>
            </a:r>
            <a:r>
              <a:rPr lang="en-US" altLang="zh-CN" sz="1200" kern="1200" dirty="0" smtClean="0">
                <a:solidFill>
                  <a:schemeClr val="tx1"/>
                </a:solidFill>
                <a:effectLst/>
                <a:latin typeface="Arial" charset="0"/>
                <a:ea typeface="宋体" pitchFamily="2" charset="-122"/>
                <a:cs typeface="+mn-cs"/>
              </a:rPr>
              <a:t>, </a:t>
            </a:r>
            <a:r>
              <a:rPr lang="en-US" altLang="zh-CN" dirty="0" smtClean="0"/>
              <a:t>"Five, six, pick up sticks"</a:t>
            </a:r>
            <a:r>
              <a:rPr lang="en-US" altLang="zh-CN" sz="1200" kern="1200" dirty="0" smtClean="0">
                <a:solidFill>
                  <a:schemeClr val="tx1"/>
                </a:solidFill>
                <a:effectLst/>
                <a:latin typeface="Arial" charset="0"/>
                <a:ea typeface="宋体" pitchFamily="2" charset="-122"/>
                <a:cs typeface="+mn-cs"/>
              </a:rPr>
              <a:t>, </a:t>
            </a:r>
            <a:r>
              <a:rPr lang="en-US" altLang="zh-CN" dirty="0" smtClean="0"/>
              <a:t>"Seven, eight, lay them straight"</a:t>
            </a:r>
            <a:r>
              <a:rPr lang="en-US" altLang="zh-CN" sz="1200" kern="1200" dirty="0" smtClean="0">
                <a:solidFill>
                  <a:schemeClr val="tx1"/>
                </a:solidFill>
                <a:effectLst/>
                <a:latin typeface="Arial" charset="0"/>
                <a:ea typeface="宋体" pitchFamily="2" charset="-122"/>
                <a:cs typeface="+mn-cs"/>
              </a:rPr>
              <a:t>, </a:t>
            </a:r>
            <a:r>
              <a:rPr lang="en-US" altLang="zh-CN" dirty="0" smtClean="0"/>
              <a:t>"Nine, ten, a big fat hen"</a:t>
            </a:r>
            <a:r>
              <a:rPr lang="en-US" altLang="zh-CN" sz="1200" kern="1200" dirty="0" smtClean="0">
                <a:solidFill>
                  <a:schemeClr val="tx1"/>
                </a:solidFill>
                <a:effectLst/>
                <a:latin typeface="Arial" charset="0"/>
                <a:ea typeface="宋体" pitchFamily="2" charset="-122"/>
                <a:cs typeface="+mn-cs"/>
              </a:rPr>
              <a:t> }; public</a:t>
            </a:r>
            <a:r>
              <a:rPr lang="en-US" altLang="zh-CN" dirty="0" smtClean="0"/>
              <a:t> </a:t>
            </a:r>
            <a:r>
              <a:rPr lang="en-US" altLang="zh-CN" sz="1200" kern="1200" dirty="0" smtClean="0">
                <a:solidFill>
                  <a:schemeClr val="tx1"/>
                </a:solidFill>
                <a:effectLst/>
                <a:latin typeface="Arial" charset="0"/>
                <a:ea typeface="宋体" pitchFamily="2" charset="-122"/>
                <a:cs typeface="+mn-cs"/>
              </a:rPr>
              <a:t>static</a:t>
            </a:r>
            <a:r>
              <a:rPr lang="en-US" altLang="zh-CN" dirty="0" smtClean="0"/>
              <a:t> </a:t>
            </a:r>
            <a:r>
              <a:rPr lang="en-US" altLang="zh-CN" sz="1200" kern="1200" dirty="0" smtClean="0">
                <a:solidFill>
                  <a:schemeClr val="tx1"/>
                </a:solidFill>
                <a:effectLst/>
                <a:latin typeface="Arial" charset="0"/>
                <a:ea typeface="宋体" pitchFamily="2" charset="-122"/>
                <a:cs typeface="+mn-cs"/>
              </a:rPr>
              <a:t>void</a:t>
            </a:r>
            <a:r>
              <a:rPr lang="en-US" altLang="zh-CN" dirty="0" smtClean="0"/>
              <a:t> main(String[] </a:t>
            </a:r>
            <a:r>
              <a:rPr lang="en-US" altLang="zh-CN" dirty="0" err="1" smtClean="0"/>
              <a:t>args</a:t>
            </a:r>
            <a:r>
              <a:rPr lang="en-US" altLang="zh-CN" dirty="0" smtClean="0"/>
              <a:t>) </a:t>
            </a:r>
            <a:r>
              <a:rPr lang="en-US" altLang="zh-CN" sz="1200" kern="1200" dirty="0" smtClean="0">
                <a:solidFill>
                  <a:schemeClr val="tx1"/>
                </a:solidFill>
                <a:effectLst/>
                <a:latin typeface="Arial" charset="0"/>
                <a:ea typeface="宋体" pitchFamily="2" charset="-122"/>
                <a:cs typeface="+mn-cs"/>
              </a:rPr>
              <a:t>throws </a:t>
            </a:r>
            <a:r>
              <a:rPr lang="en-US" altLang="zh-CN" sz="1200" kern="1200" dirty="0" err="1" smtClean="0">
                <a:solidFill>
                  <a:schemeClr val="tx1"/>
                </a:solidFill>
                <a:effectLst/>
                <a:latin typeface="Arial" charset="0"/>
                <a:ea typeface="宋体" pitchFamily="2" charset="-122"/>
                <a:cs typeface="+mn-cs"/>
              </a:rPr>
              <a:t>IOException</a:t>
            </a:r>
            <a:r>
              <a:rPr lang="en-US" altLang="zh-CN" sz="1200" kern="1200" dirty="0" smtClean="0">
                <a:solidFill>
                  <a:schemeClr val="tx1"/>
                </a:solidFill>
                <a:effectLst/>
                <a:latin typeface="Arial" charset="0"/>
                <a:ea typeface="宋体" pitchFamily="2" charset="-122"/>
                <a:cs typeface="+mn-cs"/>
              </a:rPr>
              <a:t> { String </a:t>
            </a:r>
            <a:r>
              <a:rPr lang="en-US" altLang="zh-CN" sz="1200" kern="1200" dirty="0" err="1" smtClean="0">
                <a:solidFill>
                  <a:schemeClr val="tx1"/>
                </a:solidFill>
                <a:effectLst/>
                <a:latin typeface="Arial" charset="0"/>
                <a:ea typeface="宋体" pitchFamily="2" charset="-122"/>
                <a:cs typeface="+mn-cs"/>
              </a:rPr>
              <a:t>uri</a:t>
            </a:r>
            <a:r>
              <a:rPr lang="en-US" altLang="zh-CN" sz="1200" kern="1200" dirty="0" smtClean="0">
                <a:solidFill>
                  <a:schemeClr val="tx1"/>
                </a:solidFill>
                <a:effectLst/>
                <a:latin typeface="Arial" charset="0"/>
                <a:ea typeface="宋体" pitchFamily="2" charset="-122"/>
                <a:cs typeface="+mn-cs"/>
              </a:rPr>
              <a:t> </a:t>
            </a:r>
            <a:r>
              <a:rPr lang="en-US" altLang="zh-CN" dirty="0" smtClean="0"/>
              <a:t>= </a:t>
            </a:r>
            <a:r>
              <a:rPr lang="en-US" altLang="zh-CN" dirty="0" err="1" smtClean="0"/>
              <a:t>args</a:t>
            </a:r>
            <a:r>
              <a:rPr lang="en-US" altLang="zh-CN" dirty="0" smtClean="0"/>
              <a:t>[0</a:t>
            </a:r>
            <a:r>
              <a:rPr lang="en-US" altLang="zh-CN" sz="1200" kern="1200" dirty="0" smtClean="0">
                <a:solidFill>
                  <a:schemeClr val="tx1"/>
                </a:solidFill>
                <a:effectLst/>
                <a:latin typeface="Arial" charset="0"/>
                <a:ea typeface="宋体" pitchFamily="2" charset="-122"/>
                <a:cs typeface="+mn-cs"/>
              </a:rPr>
              <a:t>]; Configuration </a:t>
            </a:r>
            <a:r>
              <a:rPr lang="en-US" altLang="zh-CN" sz="1200" kern="1200" dirty="0" err="1" smtClean="0">
                <a:solidFill>
                  <a:schemeClr val="tx1"/>
                </a:solidFill>
                <a:effectLst/>
                <a:latin typeface="Arial" charset="0"/>
                <a:ea typeface="宋体" pitchFamily="2" charset="-122"/>
                <a:cs typeface="+mn-cs"/>
              </a:rPr>
              <a:t>conf</a:t>
            </a:r>
            <a:r>
              <a:rPr lang="en-US" altLang="zh-CN" sz="1200" kern="1200" dirty="0" smtClean="0">
                <a:solidFill>
                  <a:schemeClr val="tx1"/>
                </a:solidFill>
                <a:effectLst/>
                <a:latin typeface="Arial" charset="0"/>
                <a:ea typeface="宋体" pitchFamily="2" charset="-122"/>
                <a:cs typeface="+mn-cs"/>
              </a:rPr>
              <a:t> </a:t>
            </a:r>
            <a:r>
              <a:rPr lang="en-US" altLang="zh-CN" dirty="0" smtClean="0"/>
              <a:t>= </a:t>
            </a:r>
            <a:r>
              <a:rPr lang="en-US" altLang="zh-CN" sz="1200" kern="1200" dirty="0" smtClean="0">
                <a:solidFill>
                  <a:schemeClr val="tx1"/>
                </a:solidFill>
                <a:effectLst/>
                <a:latin typeface="Arial" charset="0"/>
                <a:ea typeface="宋体" pitchFamily="2" charset="-122"/>
                <a:cs typeface="+mn-cs"/>
              </a:rPr>
              <a:t>new Configuration(); </a:t>
            </a:r>
            <a:r>
              <a:rPr lang="en-US" altLang="zh-CN" sz="1200" kern="1200" dirty="0" err="1" smtClean="0">
                <a:solidFill>
                  <a:schemeClr val="tx1"/>
                </a:solidFill>
                <a:effectLst/>
                <a:latin typeface="Arial" charset="0"/>
                <a:ea typeface="宋体" pitchFamily="2" charset="-122"/>
                <a:cs typeface="+mn-cs"/>
              </a:rPr>
              <a:t>FileSystem</a:t>
            </a:r>
            <a:r>
              <a:rPr lang="en-US" altLang="zh-CN" sz="1200" kern="1200" dirty="0" smtClean="0">
                <a:solidFill>
                  <a:schemeClr val="tx1"/>
                </a:solidFill>
                <a:effectLst/>
                <a:latin typeface="Arial" charset="0"/>
                <a:ea typeface="宋体" pitchFamily="2" charset="-122"/>
                <a:cs typeface="+mn-cs"/>
              </a:rPr>
              <a:t> </a:t>
            </a:r>
            <a:r>
              <a:rPr lang="en-US" altLang="zh-CN" sz="1200" kern="1200" dirty="0" err="1" smtClean="0">
                <a:solidFill>
                  <a:schemeClr val="tx1"/>
                </a:solidFill>
                <a:effectLst/>
                <a:latin typeface="Arial" charset="0"/>
                <a:ea typeface="宋体" pitchFamily="2" charset="-122"/>
                <a:cs typeface="+mn-cs"/>
              </a:rPr>
              <a:t>fs</a:t>
            </a:r>
            <a:r>
              <a:rPr lang="en-US" altLang="zh-CN" sz="1200" kern="1200" dirty="0" smtClean="0">
                <a:solidFill>
                  <a:schemeClr val="tx1"/>
                </a:solidFill>
                <a:effectLst/>
                <a:latin typeface="Arial" charset="0"/>
                <a:ea typeface="宋体" pitchFamily="2" charset="-122"/>
                <a:cs typeface="+mn-cs"/>
              </a:rPr>
              <a:t> </a:t>
            </a:r>
            <a:r>
              <a:rPr lang="en-US" altLang="zh-CN" dirty="0" smtClean="0"/>
              <a:t>=</a:t>
            </a:r>
            <a:r>
              <a:rPr lang="en-US" altLang="zh-CN" sz="1200" kern="1200" dirty="0" smtClean="0">
                <a:solidFill>
                  <a:schemeClr val="tx1"/>
                </a:solidFill>
                <a:effectLst/>
                <a:latin typeface="Arial" charset="0"/>
                <a:ea typeface="宋体" pitchFamily="2" charset="-122"/>
                <a:cs typeface="+mn-cs"/>
              </a:rPr>
              <a:t> </a:t>
            </a:r>
            <a:r>
              <a:rPr lang="en-US" altLang="zh-CN" sz="1200" kern="1200" dirty="0" err="1" smtClean="0">
                <a:solidFill>
                  <a:schemeClr val="tx1"/>
                </a:solidFill>
                <a:effectLst/>
                <a:latin typeface="Arial" charset="0"/>
                <a:ea typeface="宋体" pitchFamily="2" charset="-122"/>
                <a:cs typeface="+mn-cs"/>
              </a:rPr>
              <a:t>FileSystem.get</a:t>
            </a:r>
            <a:r>
              <a:rPr lang="en-US" altLang="zh-CN" sz="1200" kern="1200" dirty="0" smtClean="0">
                <a:solidFill>
                  <a:schemeClr val="tx1"/>
                </a:solidFill>
                <a:effectLst/>
                <a:latin typeface="Arial" charset="0"/>
                <a:ea typeface="宋体" pitchFamily="2" charset="-122"/>
                <a:cs typeface="+mn-cs"/>
              </a:rPr>
              <a:t>(</a:t>
            </a:r>
            <a:r>
              <a:rPr lang="en-US" altLang="zh-CN" sz="1200" kern="1200" dirty="0" err="1" smtClean="0">
                <a:solidFill>
                  <a:schemeClr val="tx1"/>
                </a:solidFill>
                <a:effectLst/>
                <a:latin typeface="Arial" charset="0"/>
                <a:ea typeface="宋体" pitchFamily="2" charset="-122"/>
                <a:cs typeface="+mn-cs"/>
              </a:rPr>
              <a:t>URI.create</a:t>
            </a:r>
            <a:r>
              <a:rPr lang="en-US" altLang="zh-CN" sz="1200" kern="1200" dirty="0" smtClean="0">
                <a:solidFill>
                  <a:schemeClr val="tx1"/>
                </a:solidFill>
                <a:effectLst/>
                <a:latin typeface="Arial" charset="0"/>
                <a:ea typeface="宋体" pitchFamily="2" charset="-122"/>
                <a:cs typeface="+mn-cs"/>
              </a:rPr>
              <a:t>(</a:t>
            </a:r>
            <a:r>
              <a:rPr lang="en-US" altLang="zh-CN" sz="1200" kern="1200" dirty="0" err="1" smtClean="0">
                <a:solidFill>
                  <a:schemeClr val="tx1"/>
                </a:solidFill>
                <a:effectLst/>
                <a:latin typeface="Arial" charset="0"/>
                <a:ea typeface="宋体" pitchFamily="2" charset="-122"/>
                <a:cs typeface="+mn-cs"/>
              </a:rPr>
              <a:t>uri</a:t>
            </a:r>
            <a:r>
              <a:rPr lang="en-US" altLang="zh-CN" sz="1200" kern="1200" dirty="0" smtClean="0">
                <a:solidFill>
                  <a:schemeClr val="tx1"/>
                </a:solidFill>
                <a:effectLst/>
                <a:latin typeface="Arial" charset="0"/>
                <a:ea typeface="宋体" pitchFamily="2" charset="-122"/>
                <a:cs typeface="+mn-cs"/>
              </a:rPr>
              <a:t>), </a:t>
            </a:r>
            <a:r>
              <a:rPr lang="en-US" altLang="zh-CN" sz="1200" kern="1200" dirty="0" err="1" smtClean="0">
                <a:solidFill>
                  <a:schemeClr val="tx1"/>
                </a:solidFill>
                <a:effectLst/>
                <a:latin typeface="Arial" charset="0"/>
                <a:ea typeface="宋体" pitchFamily="2" charset="-122"/>
                <a:cs typeface="+mn-cs"/>
              </a:rPr>
              <a:t>conf</a:t>
            </a:r>
            <a:r>
              <a:rPr lang="en-US" altLang="zh-CN" sz="1200" kern="1200" dirty="0" smtClean="0">
                <a:solidFill>
                  <a:schemeClr val="tx1"/>
                </a:solidFill>
                <a:effectLst/>
                <a:latin typeface="Arial" charset="0"/>
                <a:ea typeface="宋体" pitchFamily="2" charset="-122"/>
                <a:cs typeface="+mn-cs"/>
              </a:rPr>
              <a:t>); Path </a:t>
            </a:r>
            <a:r>
              <a:rPr lang="en-US" altLang="zh-CN" sz="1200" kern="1200" dirty="0" err="1" smtClean="0">
                <a:solidFill>
                  <a:schemeClr val="tx1"/>
                </a:solidFill>
                <a:effectLst/>
                <a:latin typeface="Arial" charset="0"/>
                <a:ea typeface="宋体" pitchFamily="2" charset="-122"/>
                <a:cs typeface="+mn-cs"/>
              </a:rPr>
              <a:t>path</a:t>
            </a:r>
            <a:r>
              <a:rPr lang="en-US" altLang="zh-CN" sz="1200" kern="1200" dirty="0" smtClean="0">
                <a:solidFill>
                  <a:schemeClr val="tx1"/>
                </a:solidFill>
                <a:effectLst/>
                <a:latin typeface="Arial" charset="0"/>
                <a:ea typeface="宋体" pitchFamily="2" charset="-122"/>
                <a:cs typeface="+mn-cs"/>
              </a:rPr>
              <a:t> </a:t>
            </a:r>
            <a:r>
              <a:rPr lang="en-US" altLang="zh-CN" dirty="0" smtClean="0"/>
              <a:t>= </a:t>
            </a:r>
            <a:r>
              <a:rPr lang="en-US" altLang="zh-CN" sz="1200" kern="1200" dirty="0" smtClean="0">
                <a:solidFill>
                  <a:schemeClr val="tx1"/>
                </a:solidFill>
                <a:effectLst/>
                <a:latin typeface="Arial" charset="0"/>
                <a:ea typeface="宋体" pitchFamily="2" charset="-122"/>
                <a:cs typeface="+mn-cs"/>
              </a:rPr>
              <a:t>new Path(</a:t>
            </a:r>
            <a:r>
              <a:rPr lang="en-US" altLang="zh-CN" sz="1200" kern="1200" dirty="0" err="1" smtClean="0">
                <a:solidFill>
                  <a:schemeClr val="tx1"/>
                </a:solidFill>
                <a:effectLst/>
                <a:latin typeface="Arial" charset="0"/>
                <a:ea typeface="宋体" pitchFamily="2" charset="-122"/>
                <a:cs typeface="+mn-cs"/>
              </a:rPr>
              <a:t>uri</a:t>
            </a:r>
            <a:r>
              <a:rPr lang="en-US" altLang="zh-CN" sz="1200" kern="1200" dirty="0" smtClean="0">
                <a:solidFill>
                  <a:schemeClr val="tx1"/>
                </a:solidFill>
                <a:effectLst/>
                <a:latin typeface="Arial" charset="0"/>
                <a:ea typeface="宋体" pitchFamily="2" charset="-122"/>
                <a:cs typeface="+mn-cs"/>
              </a:rPr>
              <a:t>); </a:t>
            </a:r>
            <a:r>
              <a:rPr lang="en-US" altLang="zh-CN" sz="1200" kern="1200" dirty="0" err="1" smtClean="0">
                <a:solidFill>
                  <a:schemeClr val="tx1"/>
                </a:solidFill>
                <a:effectLst/>
                <a:latin typeface="Arial" charset="0"/>
                <a:ea typeface="宋体" pitchFamily="2" charset="-122"/>
                <a:cs typeface="+mn-cs"/>
              </a:rPr>
              <a:t>IntWritable</a:t>
            </a:r>
            <a:r>
              <a:rPr lang="en-US" altLang="zh-CN" sz="1200" kern="1200" dirty="0" smtClean="0">
                <a:solidFill>
                  <a:schemeClr val="tx1"/>
                </a:solidFill>
                <a:effectLst/>
                <a:latin typeface="Arial" charset="0"/>
                <a:ea typeface="宋体" pitchFamily="2" charset="-122"/>
                <a:cs typeface="+mn-cs"/>
              </a:rPr>
              <a:t> key </a:t>
            </a:r>
            <a:r>
              <a:rPr lang="en-US" altLang="zh-CN" dirty="0" smtClean="0"/>
              <a:t>= </a:t>
            </a:r>
            <a:r>
              <a:rPr lang="en-US" altLang="zh-CN" sz="1200" kern="1200" dirty="0" smtClean="0">
                <a:solidFill>
                  <a:schemeClr val="tx1"/>
                </a:solidFill>
                <a:effectLst/>
                <a:latin typeface="Arial" charset="0"/>
                <a:ea typeface="宋体" pitchFamily="2" charset="-122"/>
                <a:cs typeface="+mn-cs"/>
              </a:rPr>
              <a:t>new </a:t>
            </a:r>
            <a:r>
              <a:rPr lang="en-US" altLang="zh-CN" sz="1200" kern="1200" dirty="0" err="1" smtClean="0">
                <a:solidFill>
                  <a:schemeClr val="tx1"/>
                </a:solidFill>
                <a:effectLst/>
                <a:latin typeface="Arial" charset="0"/>
                <a:ea typeface="宋体" pitchFamily="2" charset="-122"/>
                <a:cs typeface="+mn-cs"/>
              </a:rPr>
              <a:t>IntWritable</a:t>
            </a:r>
            <a:r>
              <a:rPr lang="en-US" altLang="zh-CN" sz="1200" kern="1200" dirty="0" smtClean="0">
                <a:solidFill>
                  <a:schemeClr val="tx1"/>
                </a:solidFill>
                <a:effectLst/>
                <a:latin typeface="Arial" charset="0"/>
                <a:ea typeface="宋体" pitchFamily="2" charset="-122"/>
                <a:cs typeface="+mn-cs"/>
              </a:rPr>
              <a:t>(); Text value </a:t>
            </a:r>
            <a:r>
              <a:rPr lang="en-US" altLang="zh-CN" dirty="0" smtClean="0"/>
              <a:t>= </a:t>
            </a:r>
            <a:r>
              <a:rPr lang="en-US" altLang="zh-CN" sz="1200" kern="1200" dirty="0" smtClean="0">
                <a:solidFill>
                  <a:schemeClr val="tx1"/>
                </a:solidFill>
                <a:effectLst/>
                <a:latin typeface="Arial" charset="0"/>
                <a:ea typeface="宋体" pitchFamily="2" charset="-122"/>
                <a:cs typeface="+mn-cs"/>
              </a:rPr>
              <a:t>new Text(); </a:t>
            </a:r>
            <a:r>
              <a:rPr lang="en-US" altLang="zh-CN" sz="1200" kern="1200" dirty="0" err="1" smtClean="0">
                <a:solidFill>
                  <a:schemeClr val="tx1"/>
                </a:solidFill>
                <a:effectLst/>
                <a:latin typeface="Arial" charset="0"/>
                <a:ea typeface="宋体" pitchFamily="2" charset="-122"/>
                <a:cs typeface="+mn-cs"/>
              </a:rPr>
              <a:t>SequenceFile.Writer</a:t>
            </a:r>
            <a:r>
              <a:rPr lang="en-US" altLang="zh-CN" sz="1200" kern="1200" dirty="0" smtClean="0">
                <a:solidFill>
                  <a:schemeClr val="tx1"/>
                </a:solidFill>
                <a:effectLst/>
                <a:latin typeface="Arial" charset="0"/>
                <a:ea typeface="宋体" pitchFamily="2" charset="-122"/>
                <a:cs typeface="+mn-cs"/>
              </a:rPr>
              <a:t> writer </a:t>
            </a:r>
            <a:r>
              <a:rPr lang="en-US" altLang="zh-CN" dirty="0" smtClean="0"/>
              <a:t>= </a:t>
            </a:r>
            <a:r>
              <a:rPr lang="en-US" altLang="zh-CN" sz="1200" kern="1200" dirty="0" smtClean="0">
                <a:solidFill>
                  <a:schemeClr val="tx1"/>
                </a:solidFill>
                <a:effectLst/>
                <a:latin typeface="Arial" charset="0"/>
                <a:ea typeface="宋体" pitchFamily="2" charset="-122"/>
                <a:cs typeface="+mn-cs"/>
              </a:rPr>
              <a:t>null; try { writer </a:t>
            </a:r>
            <a:r>
              <a:rPr lang="en-US" altLang="zh-CN" dirty="0" smtClean="0"/>
              <a:t>=</a:t>
            </a:r>
            <a:r>
              <a:rPr lang="en-US" altLang="zh-CN" sz="1200" kern="1200" dirty="0" smtClean="0">
                <a:solidFill>
                  <a:schemeClr val="tx1"/>
                </a:solidFill>
                <a:effectLst/>
                <a:latin typeface="Arial" charset="0"/>
                <a:ea typeface="宋体" pitchFamily="2" charset="-122"/>
                <a:cs typeface="+mn-cs"/>
              </a:rPr>
              <a:t> </a:t>
            </a:r>
            <a:r>
              <a:rPr lang="en-US" altLang="zh-CN" sz="1200" kern="1200" dirty="0" err="1" smtClean="0">
                <a:solidFill>
                  <a:schemeClr val="tx1"/>
                </a:solidFill>
                <a:effectLst/>
                <a:latin typeface="Arial" charset="0"/>
                <a:ea typeface="宋体" pitchFamily="2" charset="-122"/>
                <a:cs typeface="+mn-cs"/>
              </a:rPr>
              <a:t>SequenceFile.createWriter</a:t>
            </a:r>
            <a:r>
              <a:rPr lang="en-US" altLang="zh-CN" sz="1200" kern="1200" dirty="0" smtClean="0">
                <a:solidFill>
                  <a:schemeClr val="tx1"/>
                </a:solidFill>
                <a:effectLst/>
                <a:latin typeface="Arial" charset="0"/>
                <a:ea typeface="宋体" pitchFamily="2" charset="-122"/>
                <a:cs typeface="+mn-cs"/>
              </a:rPr>
              <a:t>(</a:t>
            </a:r>
            <a:r>
              <a:rPr lang="en-US" altLang="zh-CN" sz="1200" kern="1200" dirty="0" err="1" smtClean="0">
                <a:solidFill>
                  <a:schemeClr val="tx1"/>
                </a:solidFill>
                <a:effectLst/>
                <a:latin typeface="Arial" charset="0"/>
                <a:ea typeface="宋体" pitchFamily="2" charset="-122"/>
                <a:cs typeface="+mn-cs"/>
              </a:rPr>
              <a:t>fs</a:t>
            </a:r>
            <a:r>
              <a:rPr lang="en-US" altLang="zh-CN" sz="1200" kern="1200" dirty="0" smtClean="0">
                <a:solidFill>
                  <a:schemeClr val="tx1"/>
                </a:solidFill>
                <a:effectLst/>
                <a:latin typeface="Arial" charset="0"/>
                <a:ea typeface="宋体" pitchFamily="2" charset="-122"/>
                <a:cs typeface="+mn-cs"/>
              </a:rPr>
              <a:t>, </a:t>
            </a:r>
            <a:r>
              <a:rPr lang="en-US" altLang="zh-CN" sz="1200" kern="1200" dirty="0" err="1" smtClean="0">
                <a:solidFill>
                  <a:schemeClr val="tx1"/>
                </a:solidFill>
                <a:effectLst/>
                <a:latin typeface="Arial" charset="0"/>
                <a:ea typeface="宋体" pitchFamily="2" charset="-122"/>
                <a:cs typeface="+mn-cs"/>
              </a:rPr>
              <a:t>conf</a:t>
            </a:r>
            <a:r>
              <a:rPr lang="en-US" altLang="zh-CN" sz="1200" kern="1200" dirty="0" smtClean="0">
                <a:solidFill>
                  <a:schemeClr val="tx1"/>
                </a:solidFill>
                <a:effectLst/>
                <a:latin typeface="Arial" charset="0"/>
                <a:ea typeface="宋体" pitchFamily="2" charset="-122"/>
                <a:cs typeface="+mn-cs"/>
              </a:rPr>
              <a:t>, path, </a:t>
            </a:r>
            <a:r>
              <a:rPr lang="en-US" altLang="zh-CN" sz="1200" kern="1200" dirty="0" err="1" smtClean="0">
                <a:solidFill>
                  <a:schemeClr val="tx1"/>
                </a:solidFill>
                <a:effectLst/>
                <a:latin typeface="Arial" charset="0"/>
                <a:ea typeface="宋体" pitchFamily="2" charset="-122"/>
                <a:cs typeface="+mn-cs"/>
              </a:rPr>
              <a:t>key.getClass</a:t>
            </a:r>
            <a:r>
              <a:rPr lang="en-US" altLang="zh-CN" sz="1200" kern="1200" dirty="0" smtClean="0">
                <a:solidFill>
                  <a:schemeClr val="tx1"/>
                </a:solidFill>
                <a:effectLst/>
                <a:latin typeface="Arial" charset="0"/>
                <a:ea typeface="宋体" pitchFamily="2" charset="-122"/>
                <a:cs typeface="+mn-cs"/>
              </a:rPr>
              <a:t>(), </a:t>
            </a:r>
            <a:r>
              <a:rPr lang="en-US" altLang="zh-CN" sz="1200" kern="1200" dirty="0" err="1" smtClean="0">
                <a:solidFill>
                  <a:schemeClr val="tx1"/>
                </a:solidFill>
                <a:effectLst/>
                <a:latin typeface="Arial" charset="0"/>
                <a:ea typeface="宋体" pitchFamily="2" charset="-122"/>
                <a:cs typeface="+mn-cs"/>
              </a:rPr>
              <a:t>value.getClass</a:t>
            </a:r>
            <a:r>
              <a:rPr lang="en-US" altLang="zh-CN" sz="1200" kern="1200" dirty="0" smtClean="0">
                <a:solidFill>
                  <a:schemeClr val="tx1"/>
                </a:solidFill>
                <a:effectLst/>
                <a:latin typeface="Arial" charset="0"/>
                <a:ea typeface="宋体" pitchFamily="2" charset="-122"/>
                <a:cs typeface="+mn-cs"/>
              </a:rPr>
              <a:t>()); for</a:t>
            </a:r>
            <a:r>
              <a:rPr lang="en-US" altLang="zh-CN" dirty="0" smtClean="0"/>
              <a:t> (</a:t>
            </a:r>
            <a:r>
              <a:rPr lang="en-US" altLang="zh-CN" sz="1200" kern="1200" dirty="0" err="1" smtClean="0">
                <a:solidFill>
                  <a:schemeClr val="tx1"/>
                </a:solidFill>
                <a:effectLst/>
                <a:latin typeface="Arial" charset="0"/>
                <a:ea typeface="宋体" pitchFamily="2" charset="-122"/>
                <a:cs typeface="+mn-cs"/>
              </a:rPr>
              <a:t>int</a:t>
            </a:r>
            <a:r>
              <a:rPr lang="en-US" altLang="zh-CN" dirty="0" smtClean="0"/>
              <a:t> i = 0; i &lt; 100; i++</a:t>
            </a:r>
            <a:r>
              <a:rPr lang="en-US" altLang="zh-CN" sz="1200" kern="1200" dirty="0" smtClean="0">
                <a:solidFill>
                  <a:schemeClr val="tx1"/>
                </a:solidFill>
                <a:effectLst/>
                <a:latin typeface="Arial" charset="0"/>
                <a:ea typeface="宋体" pitchFamily="2" charset="-122"/>
                <a:cs typeface="+mn-cs"/>
              </a:rPr>
              <a:t>) { </a:t>
            </a:r>
            <a:r>
              <a:rPr lang="en-US" altLang="zh-CN" sz="1200" kern="1200" dirty="0" err="1" smtClean="0">
                <a:solidFill>
                  <a:schemeClr val="tx1"/>
                </a:solidFill>
                <a:effectLst/>
                <a:latin typeface="Arial" charset="0"/>
                <a:ea typeface="宋体" pitchFamily="2" charset="-122"/>
                <a:cs typeface="+mn-cs"/>
              </a:rPr>
              <a:t>key.set</a:t>
            </a:r>
            <a:r>
              <a:rPr lang="en-US" altLang="zh-CN" sz="1200" kern="1200" dirty="0" smtClean="0">
                <a:solidFill>
                  <a:schemeClr val="tx1"/>
                </a:solidFill>
                <a:effectLst/>
                <a:latin typeface="Arial" charset="0"/>
                <a:ea typeface="宋体" pitchFamily="2" charset="-122"/>
                <a:cs typeface="+mn-cs"/>
              </a:rPr>
              <a:t>(</a:t>
            </a:r>
            <a:r>
              <a:rPr lang="en-US" altLang="zh-CN" dirty="0" smtClean="0"/>
              <a:t>100 -</a:t>
            </a:r>
            <a:r>
              <a:rPr lang="en-US" altLang="zh-CN" sz="1200" kern="1200" dirty="0" smtClean="0">
                <a:solidFill>
                  <a:schemeClr val="tx1"/>
                </a:solidFill>
                <a:effectLst/>
                <a:latin typeface="Arial" charset="0"/>
                <a:ea typeface="宋体" pitchFamily="2" charset="-122"/>
                <a:cs typeface="+mn-cs"/>
              </a:rPr>
              <a:t> i); </a:t>
            </a:r>
            <a:r>
              <a:rPr lang="en-US" altLang="zh-CN" sz="1200" kern="1200" dirty="0" err="1" smtClean="0">
                <a:solidFill>
                  <a:schemeClr val="tx1"/>
                </a:solidFill>
                <a:effectLst/>
                <a:latin typeface="Arial" charset="0"/>
                <a:ea typeface="宋体" pitchFamily="2" charset="-122"/>
                <a:cs typeface="+mn-cs"/>
              </a:rPr>
              <a:t>value.set</a:t>
            </a:r>
            <a:r>
              <a:rPr lang="en-US" altLang="zh-CN" sz="1200" kern="1200" dirty="0" smtClean="0">
                <a:solidFill>
                  <a:schemeClr val="tx1"/>
                </a:solidFill>
                <a:effectLst/>
                <a:latin typeface="Arial" charset="0"/>
                <a:ea typeface="宋体" pitchFamily="2" charset="-122"/>
                <a:cs typeface="+mn-cs"/>
              </a:rPr>
              <a:t>(DATA[i </a:t>
            </a:r>
            <a:r>
              <a:rPr lang="en-US" altLang="zh-CN" dirty="0" smtClean="0"/>
              <a:t>%</a:t>
            </a:r>
            <a:r>
              <a:rPr lang="en-US" altLang="zh-CN" sz="1200" kern="1200" dirty="0" smtClean="0">
                <a:solidFill>
                  <a:schemeClr val="tx1"/>
                </a:solidFill>
                <a:effectLst/>
                <a:latin typeface="Arial" charset="0"/>
                <a:ea typeface="宋体" pitchFamily="2" charset="-122"/>
                <a:cs typeface="+mn-cs"/>
              </a:rPr>
              <a:t> </a:t>
            </a:r>
            <a:r>
              <a:rPr lang="en-US" altLang="zh-CN" sz="1200" kern="1200" dirty="0" err="1" smtClean="0">
                <a:solidFill>
                  <a:schemeClr val="tx1"/>
                </a:solidFill>
                <a:effectLst/>
                <a:latin typeface="Arial" charset="0"/>
                <a:ea typeface="宋体" pitchFamily="2" charset="-122"/>
                <a:cs typeface="+mn-cs"/>
              </a:rPr>
              <a:t>DATA.length</a:t>
            </a:r>
            <a:r>
              <a:rPr lang="en-US" altLang="zh-CN" sz="1200" kern="1200" dirty="0" smtClean="0">
                <a:solidFill>
                  <a:schemeClr val="tx1"/>
                </a:solidFill>
                <a:effectLst/>
                <a:latin typeface="Arial" charset="0"/>
                <a:ea typeface="宋体" pitchFamily="2" charset="-122"/>
                <a:cs typeface="+mn-cs"/>
              </a:rPr>
              <a:t>]); </a:t>
            </a:r>
            <a:r>
              <a:rPr lang="en-US" altLang="zh-CN" sz="1200" kern="1200" dirty="0" err="1" smtClean="0">
                <a:solidFill>
                  <a:schemeClr val="tx1"/>
                </a:solidFill>
                <a:effectLst/>
                <a:latin typeface="Arial" charset="0"/>
                <a:ea typeface="宋体" pitchFamily="2" charset="-122"/>
                <a:cs typeface="+mn-cs"/>
              </a:rPr>
              <a:t>System.out.printf</a:t>
            </a:r>
            <a:r>
              <a:rPr lang="en-US" altLang="zh-CN" sz="1200" kern="1200" dirty="0" smtClean="0">
                <a:solidFill>
                  <a:schemeClr val="tx1"/>
                </a:solidFill>
                <a:effectLst/>
                <a:latin typeface="Arial" charset="0"/>
                <a:ea typeface="宋体" pitchFamily="2" charset="-122"/>
                <a:cs typeface="+mn-cs"/>
              </a:rPr>
              <a:t>(</a:t>
            </a:r>
            <a:r>
              <a:rPr lang="en-US" altLang="zh-CN" dirty="0" smtClean="0"/>
              <a:t>"[%s]\</a:t>
            </a:r>
            <a:r>
              <a:rPr lang="en-US" altLang="zh-CN" dirty="0" err="1" smtClean="0"/>
              <a:t>t%s</a:t>
            </a:r>
            <a:r>
              <a:rPr lang="en-US" altLang="zh-CN" dirty="0" smtClean="0"/>
              <a:t>\</a:t>
            </a:r>
            <a:r>
              <a:rPr lang="en-US" altLang="zh-CN" dirty="0" err="1" smtClean="0"/>
              <a:t>t%s</a:t>
            </a:r>
            <a:r>
              <a:rPr lang="en-US" altLang="zh-CN" dirty="0" smtClean="0"/>
              <a:t>\n"</a:t>
            </a:r>
            <a:r>
              <a:rPr lang="en-US" altLang="zh-CN" sz="1200" kern="1200" dirty="0" smtClean="0">
                <a:solidFill>
                  <a:schemeClr val="tx1"/>
                </a:solidFill>
                <a:effectLst/>
                <a:latin typeface="Arial" charset="0"/>
                <a:ea typeface="宋体" pitchFamily="2" charset="-122"/>
                <a:cs typeface="+mn-cs"/>
              </a:rPr>
              <a:t>, </a:t>
            </a:r>
            <a:r>
              <a:rPr lang="en-US" altLang="zh-CN" sz="1200" kern="1200" dirty="0" err="1" smtClean="0">
                <a:solidFill>
                  <a:schemeClr val="tx1"/>
                </a:solidFill>
                <a:effectLst/>
                <a:latin typeface="Arial" charset="0"/>
                <a:ea typeface="宋体" pitchFamily="2" charset="-122"/>
                <a:cs typeface="+mn-cs"/>
              </a:rPr>
              <a:t>writer.getLength</a:t>
            </a:r>
            <a:r>
              <a:rPr lang="en-US" altLang="zh-CN" sz="1200" kern="1200" dirty="0" smtClean="0">
                <a:solidFill>
                  <a:schemeClr val="tx1"/>
                </a:solidFill>
                <a:effectLst/>
                <a:latin typeface="Arial" charset="0"/>
                <a:ea typeface="宋体" pitchFamily="2" charset="-122"/>
                <a:cs typeface="+mn-cs"/>
              </a:rPr>
              <a:t>(), key, value); </a:t>
            </a:r>
            <a:r>
              <a:rPr lang="en-US" altLang="zh-CN" sz="1200" kern="1200" dirty="0" err="1" smtClean="0">
                <a:solidFill>
                  <a:schemeClr val="tx1"/>
                </a:solidFill>
                <a:effectLst/>
                <a:latin typeface="Arial" charset="0"/>
                <a:ea typeface="宋体" pitchFamily="2" charset="-122"/>
                <a:cs typeface="+mn-cs"/>
              </a:rPr>
              <a:t>writer.append</a:t>
            </a:r>
            <a:r>
              <a:rPr lang="en-US" altLang="zh-CN" sz="1200" kern="1200" dirty="0" smtClean="0">
                <a:solidFill>
                  <a:schemeClr val="tx1"/>
                </a:solidFill>
                <a:effectLst/>
                <a:latin typeface="Arial" charset="0"/>
                <a:ea typeface="宋体" pitchFamily="2" charset="-122"/>
                <a:cs typeface="+mn-cs"/>
              </a:rPr>
              <a:t>(key, value); } } finally { </a:t>
            </a:r>
            <a:r>
              <a:rPr lang="en-US" altLang="zh-CN" sz="1200" kern="1200" dirty="0" err="1" smtClean="0">
                <a:solidFill>
                  <a:schemeClr val="tx1"/>
                </a:solidFill>
                <a:effectLst/>
                <a:latin typeface="Arial" charset="0"/>
                <a:ea typeface="宋体" pitchFamily="2" charset="-122"/>
                <a:cs typeface="+mn-cs"/>
              </a:rPr>
              <a:t>IOUtils.closeStream</a:t>
            </a:r>
            <a:r>
              <a:rPr lang="en-US" altLang="zh-CN" sz="1200" kern="1200" dirty="0" smtClean="0">
                <a:solidFill>
                  <a:schemeClr val="tx1"/>
                </a:solidFill>
                <a:effectLst/>
                <a:latin typeface="Arial" charset="0"/>
                <a:ea typeface="宋体" pitchFamily="2" charset="-122"/>
                <a:cs typeface="+mn-cs"/>
              </a:rPr>
              <a:t>(writer); } } }</a:t>
            </a:r>
            <a:endParaRPr lang="zh-CN" altLang="en-US" dirty="0"/>
          </a:p>
        </p:txBody>
      </p:sp>
    </p:spTree>
    <p:extLst>
      <p:ext uri="{BB962C8B-B14F-4D97-AF65-F5344CB8AC3E}">
        <p14:creationId xmlns:p14="http://schemas.microsoft.com/office/powerpoint/2010/main" xmlns="" val="8501079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Arial" charset="0"/>
                <a:ea typeface="宋体" pitchFamily="2" charset="-122"/>
                <a:cs typeface="+mn-cs"/>
              </a:rPr>
              <a:t>import </a:t>
            </a:r>
            <a:r>
              <a:rPr lang="en-US" altLang="zh-CN" sz="1200" b="0" i="0" kern="1200" dirty="0" err="1" smtClean="0">
                <a:solidFill>
                  <a:schemeClr val="tx1"/>
                </a:solidFill>
                <a:effectLst/>
                <a:latin typeface="Arial" charset="0"/>
                <a:ea typeface="宋体" pitchFamily="2" charset="-122"/>
                <a:cs typeface="+mn-cs"/>
              </a:rPr>
              <a:t>org.apache.hadoop.conf.Configuration</a:t>
            </a:r>
            <a:r>
              <a:rPr lang="en-US" altLang="zh-CN" sz="1200" b="0" i="0" kern="1200" dirty="0" smtClean="0">
                <a:solidFill>
                  <a:schemeClr val="tx1"/>
                </a:solidFill>
                <a:effectLst/>
                <a:latin typeface="Arial" charset="0"/>
                <a:ea typeface="宋体" pitchFamily="2" charset="-122"/>
                <a:cs typeface="+mn-cs"/>
              </a:rPr>
              <a:t>;</a:t>
            </a:r>
            <a:br>
              <a:rPr lang="en-US" altLang="zh-CN" sz="1200" b="0" i="0" kern="1200" dirty="0" smtClean="0">
                <a:solidFill>
                  <a:schemeClr val="tx1"/>
                </a:solidFill>
                <a:effectLst/>
                <a:latin typeface="Arial" charset="0"/>
                <a:ea typeface="宋体" pitchFamily="2" charset="-122"/>
                <a:cs typeface="+mn-cs"/>
              </a:rPr>
            </a:br>
            <a:r>
              <a:rPr lang="en-US" altLang="zh-CN" sz="1200" b="0" i="0" kern="1200" dirty="0" smtClean="0">
                <a:solidFill>
                  <a:schemeClr val="tx1"/>
                </a:solidFill>
                <a:effectLst/>
                <a:latin typeface="Arial" charset="0"/>
                <a:ea typeface="宋体" pitchFamily="2" charset="-122"/>
                <a:cs typeface="+mn-cs"/>
              </a:rPr>
              <a:t>import </a:t>
            </a:r>
            <a:r>
              <a:rPr lang="en-US" altLang="zh-CN" sz="1200" b="0" i="0" kern="1200" dirty="0" err="1" smtClean="0">
                <a:solidFill>
                  <a:schemeClr val="tx1"/>
                </a:solidFill>
                <a:effectLst/>
                <a:latin typeface="Arial" charset="0"/>
                <a:ea typeface="宋体" pitchFamily="2" charset="-122"/>
                <a:cs typeface="+mn-cs"/>
              </a:rPr>
              <a:t>org.apache.hadoop.fs.FileSystem</a:t>
            </a:r>
            <a:r>
              <a:rPr lang="en-US" altLang="zh-CN" sz="1200" b="0" i="0" kern="1200" dirty="0" smtClean="0">
                <a:solidFill>
                  <a:schemeClr val="tx1"/>
                </a:solidFill>
                <a:effectLst/>
                <a:latin typeface="Arial" charset="0"/>
                <a:ea typeface="宋体" pitchFamily="2" charset="-122"/>
                <a:cs typeface="+mn-cs"/>
              </a:rPr>
              <a:t>;</a:t>
            </a:r>
            <a:br>
              <a:rPr lang="en-US" altLang="zh-CN" sz="1200" b="0" i="0" kern="1200" dirty="0" smtClean="0">
                <a:solidFill>
                  <a:schemeClr val="tx1"/>
                </a:solidFill>
                <a:effectLst/>
                <a:latin typeface="Arial" charset="0"/>
                <a:ea typeface="宋体" pitchFamily="2" charset="-122"/>
                <a:cs typeface="+mn-cs"/>
              </a:rPr>
            </a:br>
            <a:r>
              <a:rPr lang="en-US" altLang="zh-CN" sz="1200" b="0" i="0" kern="1200" dirty="0" smtClean="0">
                <a:solidFill>
                  <a:schemeClr val="tx1"/>
                </a:solidFill>
                <a:effectLst/>
                <a:latin typeface="Arial" charset="0"/>
                <a:ea typeface="宋体" pitchFamily="2" charset="-122"/>
                <a:cs typeface="+mn-cs"/>
              </a:rPr>
              <a:t>import </a:t>
            </a:r>
            <a:r>
              <a:rPr lang="en-US" altLang="zh-CN" sz="1200" b="0" i="0" kern="1200" dirty="0" err="1" smtClean="0">
                <a:solidFill>
                  <a:schemeClr val="tx1"/>
                </a:solidFill>
                <a:effectLst/>
                <a:latin typeface="Arial" charset="0"/>
                <a:ea typeface="宋体" pitchFamily="2" charset="-122"/>
                <a:cs typeface="+mn-cs"/>
              </a:rPr>
              <a:t>org.apache.hadoop.fs.Path</a:t>
            </a:r>
            <a:r>
              <a:rPr lang="en-US" altLang="zh-CN" sz="1200" b="0" i="0" kern="1200" dirty="0" smtClean="0">
                <a:solidFill>
                  <a:schemeClr val="tx1"/>
                </a:solidFill>
                <a:effectLst/>
                <a:latin typeface="Arial" charset="0"/>
                <a:ea typeface="宋体" pitchFamily="2" charset="-122"/>
                <a:cs typeface="+mn-cs"/>
              </a:rPr>
              <a:t>;</a:t>
            </a:r>
            <a:br>
              <a:rPr lang="en-US" altLang="zh-CN" sz="1200" b="0" i="0" kern="1200" dirty="0" smtClean="0">
                <a:solidFill>
                  <a:schemeClr val="tx1"/>
                </a:solidFill>
                <a:effectLst/>
                <a:latin typeface="Arial" charset="0"/>
                <a:ea typeface="宋体" pitchFamily="2" charset="-122"/>
                <a:cs typeface="+mn-cs"/>
              </a:rPr>
            </a:br>
            <a:r>
              <a:rPr lang="en-US" altLang="zh-CN" sz="1200" b="0" i="0" kern="1200" dirty="0" smtClean="0">
                <a:solidFill>
                  <a:schemeClr val="tx1"/>
                </a:solidFill>
                <a:effectLst/>
                <a:latin typeface="Arial" charset="0"/>
                <a:ea typeface="宋体" pitchFamily="2" charset="-122"/>
                <a:cs typeface="+mn-cs"/>
              </a:rPr>
              <a:t>import </a:t>
            </a:r>
            <a:r>
              <a:rPr lang="en-US" altLang="zh-CN" sz="1200" b="0" i="0" kern="1200" dirty="0" err="1" smtClean="0">
                <a:solidFill>
                  <a:schemeClr val="tx1"/>
                </a:solidFill>
                <a:effectLst/>
                <a:latin typeface="Arial" charset="0"/>
                <a:ea typeface="宋体" pitchFamily="2" charset="-122"/>
                <a:cs typeface="+mn-cs"/>
              </a:rPr>
              <a:t>org.apache.hadoop.io.IOUtils</a:t>
            </a:r>
            <a:r>
              <a:rPr lang="en-US" altLang="zh-CN" sz="1200" b="0" i="0" kern="1200" dirty="0" smtClean="0">
                <a:solidFill>
                  <a:schemeClr val="tx1"/>
                </a:solidFill>
                <a:effectLst/>
                <a:latin typeface="Arial" charset="0"/>
                <a:ea typeface="宋体" pitchFamily="2" charset="-122"/>
                <a:cs typeface="+mn-cs"/>
              </a:rPr>
              <a:t>;</a:t>
            </a:r>
            <a:br>
              <a:rPr lang="en-US" altLang="zh-CN" sz="1200" b="0" i="0" kern="1200" dirty="0" smtClean="0">
                <a:solidFill>
                  <a:schemeClr val="tx1"/>
                </a:solidFill>
                <a:effectLst/>
                <a:latin typeface="Arial" charset="0"/>
                <a:ea typeface="宋体" pitchFamily="2" charset="-122"/>
                <a:cs typeface="+mn-cs"/>
              </a:rPr>
            </a:br>
            <a:r>
              <a:rPr lang="en-US" altLang="zh-CN" sz="1200" b="0" i="0" kern="1200" dirty="0" smtClean="0">
                <a:solidFill>
                  <a:schemeClr val="tx1"/>
                </a:solidFill>
                <a:effectLst/>
                <a:latin typeface="Arial" charset="0"/>
                <a:ea typeface="宋体" pitchFamily="2" charset="-122"/>
                <a:cs typeface="+mn-cs"/>
              </a:rPr>
              <a:t>import </a:t>
            </a:r>
            <a:r>
              <a:rPr lang="en-US" altLang="zh-CN" sz="1200" b="0" i="0" kern="1200" dirty="0" err="1" smtClean="0">
                <a:solidFill>
                  <a:schemeClr val="tx1"/>
                </a:solidFill>
                <a:effectLst/>
                <a:latin typeface="Arial" charset="0"/>
                <a:ea typeface="宋体" pitchFamily="2" charset="-122"/>
                <a:cs typeface="+mn-cs"/>
              </a:rPr>
              <a:t>org.apache.hadoop.io.SequenceFile</a:t>
            </a:r>
            <a:r>
              <a:rPr lang="en-US" altLang="zh-CN" sz="1200" b="0" i="0" kern="1200" dirty="0" smtClean="0">
                <a:solidFill>
                  <a:schemeClr val="tx1"/>
                </a:solidFill>
                <a:effectLst/>
                <a:latin typeface="Arial" charset="0"/>
                <a:ea typeface="宋体" pitchFamily="2" charset="-122"/>
                <a:cs typeface="+mn-cs"/>
              </a:rPr>
              <a:t>;</a:t>
            </a:r>
            <a:br>
              <a:rPr lang="en-US" altLang="zh-CN" sz="1200" b="0" i="0" kern="1200" dirty="0" smtClean="0">
                <a:solidFill>
                  <a:schemeClr val="tx1"/>
                </a:solidFill>
                <a:effectLst/>
                <a:latin typeface="Arial" charset="0"/>
                <a:ea typeface="宋体" pitchFamily="2" charset="-122"/>
                <a:cs typeface="+mn-cs"/>
              </a:rPr>
            </a:br>
            <a:r>
              <a:rPr lang="en-US" altLang="zh-CN" sz="1200" b="0" i="0" kern="1200" dirty="0" smtClean="0">
                <a:solidFill>
                  <a:schemeClr val="tx1"/>
                </a:solidFill>
                <a:effectLst/>
                <a:latin typeface="Arial" charset="0"/>
                <a:ea typeface="宋体" pitchFamily="2" charset="-122"/>
                <a:cs typeface="+mn-cs"/>
              </a:rPr>
              <a:t>import </a:t>
            </a:r>
            <a:r>
              <a:rPr lang="en-US" altLang="zh-CN" sz="1200" b="0" i="0" kern="1200" dirty="0" err="1" smtClean="0">
                <a:solidFill>
                  <a:schemeClr val="tx1"/>
                </a:solidFill>
                <a:effectLst/>
                <a:latin typeface="Arial" charset="0"/>
                <a:ea typeface="宋体" pitchFamily="2" charset="-122"/>
                <a:cs typeface="+mn-cs"/>
              </a:rPr>
              <a:t>org.apache.hadoop.io.Writable</a:t>
            </a:r>
            <a:r>
              <a:rPr lang="en-US" altLang="zh-CN" sz="1200" b="0" i="0" kern="1200" dirty="0" smtClean="0">
                <a:solidFill>
                  <a:schemeClr val="tx1"/>
                </a:solidFill>
                <a:effectLst/>
                <a:latin typeface="Arial" charset="0"/>
                <a:ea typeface="宋体" pitchFamily="2" charset="-122"/>
                <a:cs typeface="+mn-cs"/>
              </a:rPr>
              <a:t>;</a:t>
            </a:r>
            <a:br>
              <a:rPr lang="en-US" altLang="zh-CN" sz="1200" b="0" i="0" kern="1200" dirty="0" smtClean="0">
                <a:solidFill>
                  <a:schemeClr val="tx1"/>
                </a:solidFill>
                <a:effectLst/>
                <a:latin typeface="Arial" charset="0"/>
                <a:ea typeface="宋体" pitchFamily="2" charset="-122"/>
                <a:cs typeface="+mn-cs"/>
              </a:rPr>
            </a:br>
            <a:r>
              <a:rPr lang="en-US" altLang="zh-CN" sz="1200" b="0" i="0" kern="1200" dirty="0" smtClean="0">
                <a:solidFill>
                  <a:schemeClr val="tx1"/>
                </a:solidFill>
                <a:effectLst/>
                <a:latin typeface="Arial" charset="0"/>
                <a:ea typeface="宋体" pitchFamily="2" charset="-122"/>
                <a:cs typeface="+mn-cs"/>
              </a:rPr>
              <a:t>import </a:t>
            </a:r>
            <a:r>
              <a:rPr lang="en-US" altLang="zh-CN" sz="1200" b="0" i="0" kern="1200" dirty="0" err="1" smtClean="0">
                <a:solidFill>
                  <a:schemeClr val="tx1"/>
                </a:solidFill>
                <a:effectLst/>
                <a:latin typeface="Arial" charset="0"/>
                <a:ea typeface="宋体" pitchFamily="2" charset="-122"/>
                <a:cs typeface="+mn-cs"/>
              </a:rPr>
              <a:t>org.apache.hadoop.util.ReflectionUtils</a:t>
            </a:r>
            <a:r>
              <a:rPr lang="en-US" altLang="zh-CN" sz="1200" b="0" i="0" kern="1200" dirty="0" smtClean="0">
                <a:solidFill>
                  <a:schemeClr val="tx1"/>
                </a:solidFill>
                <a:effectLst/>
                <a:latin typeface="Arial" charset="0"/>
                <a:ea typeface="宋体" pitchFamily="2" charset="-122"/>
                <a:cs typeface="+mn-cs"/>
              </a:rPr>
              <a:t>;</a:t>
            </a:r>
          </a:p>
          <a:p>
            <a:r>
              <a:rPr lang="en-US" altLang="zh-CN" sz="1200" b="0" i="0" kern="1200" dirty="0" smtClean="0">
                <a:solidFill>
                  <a:schemeClr val="tx1"/>
                </a:solidFill>
                <a:effectLst/>
                <a:latin typeface="Arial" charset="0"/>
                <a:ea typeface="宋体" pitchFamily="2" charset="-122"/>
                <a:cs typeface="+mn-cs"/>
              </a:rPr>
              <a:t>import </a:t>
            </a:r>
            <a:r>
              <a:rPr lang="en-US" altLang="zh-CN" sz="1200" b="0" i="0" kern="1200" dirty="0" err="1" smtClean="0">
                <a:solidFill>
                  <a:schemeClr val="tx1"/>
                </a:solidFill>
                <a:effectLst/>
                <a:latin typeface="Arial" charset="0"/>
                <a:ea typeface="宋体" pitchFamily="2" charset="-122"/>
                <a:cs typeface="+mn-cs"/>
              </a:rPr>
              <a:t>java.io.IOException</a:t>
            </a:r>
            <a:r>
              <a:rPr lang="en-US" altLang="zh-CN" sz="1200" b="0" i="0" kern="1200" dirty="0" smtClean="0">
                <a:solidFill>
                  <a:schemeClr val="tx1"/>
                </a:solidFill>
                <a:effectLst/>
                <a:latin typeface="Arial" charset="0"/>
                <a:ea typeface="宋体" pitchFamily="2" charset="-122"/>
                <a:cs typeface="+mn-cs"/>
              </a:rPr>
              <a:t>;</a:t>
            </a:r>
            <a:br>
              <a:rPr lang="en-US" altLang="zh-CN" sz="1200" b="0" i="0" kern="1200" dirty="0" smtClean="0">
                <a:solidFill>
                  <a:schemeClr val="tx1"/>
                </a:solidFill>
                <a:effectLst/>
                <a:latin typeface="Arial" charset="0"/>
                <a:ea typeface="宋体" pitchFamily="2" charset="-122"/>
                <a:cs typeface="+mn-cs"/>
              </a:rPr>
            </a:br>
            <a:r>
              <a:rPr lang="en-US" altLang="zh-CN" sz="1200" b="0" i="0" kern="1200" dirty="0" smtClean="0">
                <a:solidFill>
                  <a:schemeClr val="tx1"/>
                </a:solidFill>
                <a:effectLst/>
                <a:latin typeface="Arial" charset="0"/>
                <a:ea typeface="宋体" pitchFamily="2" charset="-122"/>
                <a:cs typeface="+mn-cs"/>
              </a:rPr>
              <a:t>import </a:t>
            </a:r>
            <a:r>
              <a:rPr lang="en-US" altLang="zh-CN" sz="1200" b="0" i="0" kern="1200" dirty="0" err="1" smtClean="0">
                <a:solidFill>
                  <a:schemeClr val="tx1"/>
                </a:solidFill>
                <a:effectLst/>
                <a:latin typeface="Arial" charset="0"/>
                <a:ea typeface="宋体" pitchFamily="2" charset="-122"/>
                <a:cs typeface="+mn-cs"/>
              </a:rPr>
              <a:t>java.net.URI</a:t>
            </a:r>
            <a:r>
              <a:rPr lang="en-US" altLang="zh-CN" sz="1200" b="0" i="0" kern="1200" dirty="0" smtClean="0">
                <a:solidFill>
                  <a:schemeClr val="tx1"/>
                </a:solidFill>
                <a:effectLst/>
                <a:latin typeface="Arial" charset="0"/>
                <a:ea typeface="宋体" pitchFamily="2" charset="-122"/>
                <a:cs typeface="+mn-cs"/>
              </a:rPr>
              <a:t>;</a:t>
            </a:r>
          </a:p>
          <a:p>
            <a:r>
              <a:rPr lang="en-US" altLang="zh-CN" sz="1200" kern="1200" dirty="0" smtClean="0">
                <a:solidFill>
                  <a:schemeClr val="tx1"/>
                </a:solidFill>
                <a:effectLst/>
                <a:latin typeface="Arial" charset="0"/>
                <a:ea typeface="宋体" pitchFamily="2" charset="-122"/>
                <a:cs typeface="+mn-cs"/>
              </a:rPr>
              <a:t/>
            </a:r>
            <a:br>
              <a:rPr lang="en-US" altLang="zh-CN" sz="1200" kern="1200" dirty="0" smtClean="0">
                <a:solidFill>
                  <a:schemeClr val="tx1"/>
                </a:solidFill>
                <a:effectLst/>
                <a:latin typeface="Arial" charset="0"/>
                <a:ea typeface="宋体" pitchFamily="2" charset="-122"/>
                <a:cs typeface="+mn-cs"/>
              </a:rPr>
            </a:br>
            <a:r>
              <a:rPr lang="en-US" altLang="zh-CN" sz="1200" kern="1200" dirty="0" smtClean="0">
                <a:solidFill>
                  <a:schemeClr val="tx1"/>
                </a:solidFill>
                <a:effectLst/>
                <a:latin typeface="Arial" charset="0"/>
                <a:ea typeface="宋体" pitchFamily="2" charset="-122"/>
                <a:cs typeface="+mn-cs"/>
              </a:rPr>
              <a:t/>
            </a:r>
            <a:br>
              <a:rPr lang="en-US" altLang="zh-CN" sz="1200" kern="1200" dirty="0" smtClean="0">
                <a:solidFill>
                  <a:schemeClr val="tx1"/>
                </a:solidFill>
                <a:effectLst/>
                <a:latin typeface="Arial" charset="0"/>
                <a:ea typeface="宋体" pitchFamily="2" charset="-122"/>
                <a:cs typeface="+mn-cs"/>
              </a:rPr>
            </a:br>
            <a:r>
              <a:rPr lang="en-US" altLang="zh-CN" sz="1200" kern="1200" dirty="0" smtClean="0">
                <a:solidFill>
                  <a:schemeClr val="tx1"/>
                </a:solidFill>
                <a:effectLst/>
                <a:latin typeface="Arial" charset="0"/>
                <a:ea typeface="宋体" pitchFamily="2" charset="-122"/>
                <a:cs typeface="+mn-cs"/>
              </a:rPr>
              <a:t>public</a:t>
            </a:r>
            <a:r>
              <a:rPr lang="en-US" altLang="zh-CN" dirty="0" smtClean="0"/>
              <a:t> </a:t>
            </a:r>
            <a:r>
              <a:rPr lang="en-US" altLang="zh-CN" sz="1200" kern="1200" dirty="0" smtClean="0">
                <a:solidFill>
                  <a:schemeClr val="tx1"/>
                </a:solidFill>
                <a:effectLst/>
                <a:latin typeface="Arial" charset="0"/>
                <a:ea typeface="宋体" pitchFamily="2" charset="-122"/>
                <a:cs typeface="+mn-cs"/>
              </a:rPr>
              <a:t>class </a:t>
            </a:r>
            <a:r>
              <a:rPr lang="en-US" altLang="zh-CN" sz="1200" kern="1200" dirty="0" err="1" smtClean="0">
                <a:solidFill>
                  <a:schemeClr val="tx1"/>
                </a:solidFill>
                <a:effectLst/>
                <a:latin typeface="Arial" charset="0"/>
                <a:ea typeface="宋体" pitchFamily="2" charset="-122"/>
                <a:cs typeface="+mn-cs"/>
              </a:rPr>
              <a:t>SequenceFileReadDemo</a:t>
            </a:r>
            <a:r>
              <a:rPr lang="en-US" altLang="zh-CN" sz="1200" kern="1200" dirty="0" smtClean="0">
                <a:solidFill>
                  <a:schemeClr val="tx1"/>
                </a:solidFill>
                <a:effectLst/>
                <a:latin typeface="Arial" charset="0"/>
                <a:ea typeface="宋体" pitchFamily="2" charset="-122"/>
                <a:cs typeface="+mn-cs"/>
              </a:rPr>
              <a:t> { public</a:t>
            </a:r>
            <a:r>
              <a:rPr lang="en-US" altLang="zh-CN" dirty="0" smtClean="0"/>
              <a:t> </a:t>
            </a:r>
            <a:r>
              <a:rPr lang="en-US" altLang="zh-CN" sz="1200" kern="1200" dirty="0" smtClean="0">
                <a:solidFill>
                  <a:schemeClr val="tx1"/>
                </a:solidFill>
                <a:effectLst/>
                <a:latin typeface="Arial" charset="0"/>
                <a:ea typeface="宋体" pitchFamily="2" charset="-122"/>
                <a:cs typeface="+mn-cs"/>
              </a:rPr>
              <a:t>static</a:t>
            </a:r>
            <a:r>
              <a:rPr lang="en-US" altLang="zh-CN" dirty="0" smtClean="0"/>
              <a:t> </a:t>
            </a:r>
            <a:r>
              <a:rPr lang="en-US" altLang="zh-CN" sz="1200" kern="1200" dirty="0" smtClean="0">
                <a:solidFill>
                  <a:schemeClr val="tx1"/>
                </a:solidFill>
                <a:effectLst/>
                <a:latin typeface="Arial" charset="0"/>
                <a:ea typeface="宋体" pitchFamily="2" charset="-122"/>
                <a:cs typeface="+mn-cs"/>
              </a:rPr>
              <a:t>void</a:t>
            </a:r>
            <a:r>
              <a:rPr lang="en-US" altLang="zh-CN" dirty="0" smtClean="0"/>
              <a:t> main(String[] </a:t>
            </a:r>
            <a:r>
              <a:rPr lang="en-US" altLang="zh-CN" dirty="0" err="1" smtClean="0"/>
              <a:t>args</a:t>
            </a:r>
            <a:r>
              <a:rPr lang="en-US" altLang="zh-CN" dirty="0" smtClean="0"/>
              <a:t>) </a:t>
            </a:r>
            <a:r>
              <a:rPr lang="en-US" altLang="zh-CN" sz="1200" kern="1200" dirty="0" smtClean="0">
                <a:solidFill>
                  <a:schemeClr val="tx1"/>
                </a:solidFill>
                <a:effectLst/>
                <a:latin typeface="Arial" charset="0"/>
                <a:ea typeface="宋体" pitchFamily="2" charset="-122"/>
                <a:cs typeface="+mn-cs"/>
              </a:rPr>
              <a:t>throws </a:t>
            </a:r>
            <a:r>
              <a:rPr lang="en-US" altLang="zh-CN" sz="1200" kern="1200" dirty="0" err="1" smtClean="0">
                <a:solidFill>
                  <a:schemeClr val="tx1"/>
                </a:solidFill>
                <a:effectLst/>
                <a:latin typeface="Arial" charset="0"/>
                <a:ea typeface="宋体" pitchFamily="2" charset="-122"/>
                <a:cs typeface="+mn-cs"/>
              </a:rPr>
              <a:t>IOException</a:t>
            </a:r>
            <a:r>
              <a:rPr lang="en-US" altLang="zh-CN" sz="1200" kern="1200" dirty="0" smtClean="0">
                <a:solidFill>
                  <a:schemeClr val="tx1"/>
                </a:solidFill>
                <a:effectLst/>
                <a:latin typeface="Arial" charset="0"/>
                <a:ea typeface="宋体" pitchFamily="2" charset="-122"/>
                <a:cs typeface="+mn-cs"/>
              </a:rPr>
              <a:t> { String </a:t>
            </a:r>
            <a:r>
              <a:rPr lang="en-US" altLang="zh-CN" sz="1200" kern="1200" dirty="0" err="1" smtClean="0">
                <a:solidFill>
                  <a:schemeClr val="tx1"/>
                </a:solidFill>
                <a:effectLst/>
                <a:latin typeface="Arial" charset="0"/>
                <a:ea typeface="宋体" pitchFamily="2" charset="-122"/>
                <a:cs typeface="+mn-cs"/>
              </a:rPr>
              <a:t>uri</a:t>
            </a:r>
            <a:r>
              <a:rPr lang="en-US" altLang="zh-CN" sz="1200" kern="1200" dirty="0" smtClean="0">
                <a:solidFill>
                  <a:schemeClr val="tx1"/>
                </a:solidFill>
                <a:effectLst/>
                <a:latin typeface="Arial" charset="0"/>
                <a:ea typeface="宋体" pitchFamily="2" charset="-122"/>
                <a:cs typeface="+mn-cs"/>
              </a:rPr>
              <a:t> </a:t>
            </a:r>
            <a:r>
              <a:rPr lang="en-US" altLang="zh-CN" dirty="0" smtClean="0"/>
              <a:t>= </a:t>
            </a:r>
            <a:r>
              <a:rPr lang="en-US" altLang="zh-CN" dirty="0" err="1" smtClean="0"/>
              <a:t>args</a:t>
            </a:r>
            <a:r>
              <a:rPr lang="en-US" altLang="zh-CN" dirty="0" smtClean="0"/>
              <a:t>[0</a:t>
            </a:r>
            <a:r>
              <a:rPr lang="en-US" altLang="zh-CN" sz="1200" kern="1200" dirty="0" smtClean="0">
                <a:solidFill>
                  <a:schemeClr val="tx1"/>
                </a:solidFill>
                <a:effectLst/>
                <a:latin typeface="Arial" charset="0"/>
                <a:ea typeface="宋体" pitchFamily="2" charset="-122"/>
                <a:cs typeface="+mn-cs"/>
              </a:rPr>
              <a:t>]; Configuration </a:t>
            </a:r>
            <a:r>
              <a:rPr lang="en-US" altLang="zh-CN" sz="1200" kern="1200" dirty="0" err="1" smtClean="0">
                <a:solidFill>
                  <a:schemeClr val="tx1"/>
                </a:solidFill>
                <a:effectLst/>
                <a:latin typeface="Arial" charset="0"/>
                <a:ea typeface="宋体" pitchFamily="2" charset="-122"/>
                <a:cs typeface="+mn-cs"/>
              </a:rPr>
              <a:t>conf</a:t>
            </a:r>
            <a:r>
              <a:rPr lang="en-US" altLang="zh-CN" sz="1200" kern="1200" dirty="0" smtClean="0">
                <a:solidFill>
                  <a:schemeClr val="tx1"/>
                </a:solidFill>
                <a:effectLst/>
                <a:latin typeface="Arial" charset="0"/>
                <a:ea typeface="宋体" pitchFamily="2" charset="-122"/>
                <a:cs typeface="+mn-cs"/>
              </a:rPr>
              <a:t> </a:t>
            </a:r>
            <a:r>
              <a:rPr lang="en-US" altLang="zh-CN" dirty="0" smtClean="0"/>
              <a:t>= </a:t>
            </a:r>
            <a:r>
              <a:rPr lang="en-US" altLang="zh-CN" sz="1200" kern="1200" dirty="0" smtClean="0">
                <a:solidFill>
                  <a:schemeClr val="tx1"/>
                </a:solidFill>
                <a:effectLst/>
                <a:latin typeface="Arial" charset="0"/>
                <a:ea typeface="宋体" pitchFamily="2" charset="-122"/>
                <a:cs typeface="+mn-cs"/>
              </a:rPr>
              <a:t>new Configuration(); </a:t>
            </a:r>
            <a:r>
              <a:rPr lang="en-US" altLang="zh-CN" sz="1200" kern="1200" dirty="0" err="1" smtClean="0">
                <a:solidFill>
                  <a:schemeClr val="tx1"/>
                </a:solidFill>
                <a:effectLst/>
                <a:latin typeface="Arial" charset="0"/>
                <a:ea typeface="宋体" pitchFamily="2" charset="-122"/>
                <a:cs typeface="+mn-cs"/>
              </a:rPr>
              <a:t>FileSystem</a:t>
            </a:r>
            <a:r>
              <a:rPr lang="en-US" altLang="zh-CN" sz="1200" kern="1200" dirty="0" smtClean="0">
                <a:solidFill>
                  <a:schemeClr val="tx1"/>
                </a:solidFill>
                <a:effectLst/>
                <a:latin typeface="Arial" charset="0"/>
                <a:ea typeface="宋体" pitchFamily="2" charset="-122"/>
                <a:cs typeface="+mn-cs"/>
              </a:rPr>
              <a:t> </a:t>
            </a:r>
            <a:r>
              <a:rPr lang="en-US" altLang="zh-CN" sz="1200" kern="1200" dirty="0" err="1" smtClean="0">
                <a:solidFill>
                  <a:schemeClr val="tx1"/>
                </a:solidFill>
                <a:effectLst/>
                <a:latin typeface="Arial" charset="0"/>
                <a:ea typeface="宋体" pitchFamily="2" charset="-122"/>
                <a:cs typeface="+mn-cs"/>
              </a:rPr>
              <a:t>fs</a:t>
            </a:r>
            <a:r>
              <a:rPr lang="en-US" altLang="zh-CN" sz="1200" kern="1200" dirty="0" smtClean="0">
                <a:solidFill>
                  <a:schemeClr val="tx1"/>
                </a:solidFill>
                <a:effectLst/>
                <a:latin typeface="Arial" charset="0"/>
                <a:ea typeface="宋体" pitchFamily="2" charset="-122"/>
                <a:cs typeface="+mn-cs"/>
              </a:rPr>
              <a:t> </a:t>
            </a:r>
            <a:r>
              <a:rPr lang="en-US" altLang="zh-CN" dirty="0" smtClean="0"/>
              <a:t>=</a:t>
            </a:r>
            <a:r>
              <a:rPr lang="en-US" altLang="zh-CN" sz="1200" kern="1200" dirty="0" smtClean="0">
                <a:solidFill>
                  <a:schemeClr val="tx1"/>
                </a:solidFill>
                <a:effectLst/>
                <a:latin typeface="Arial" charset="0"/>
                <a:ea typeface="宋体" pitchFamily="2" charset="-122"/>
                <a:cs typeface="+mn-cs"/>
              </a:rPr>
              <a:t> </a:t>
            </a:r>
            <a:r>
              <a:rPr lang="en-US" altLang="zh-CN" sz="1200" kern="1200" dirty="0" err="1" smtClean="0">
                <a:solidFill>
                  <a:schemeClr val="tx1"/>
                </a:solidFill>
                <a:effectLst/>
                <a:latin typeface="Arial" charset="0"/>
                <a:ea typeface="宋体" pitchFamily="2" charset="-122"/>
                <a:cs typeface="+mn-cs"/>
              </a:rPr>
              <a:t>FileSystem.get</a:t>
            </a:r>
            <a:r>
              <a:rPr lang="en-US" altLang="zh-CN" sz="1200" kern="1200" dirty="0" smtClean="0">
                <a:solidFill>
                  <a:schemeClr val="tx1"/>
                </a:solidFill>
                <a:effectLst/>
                <a:latin typeface="Arial" charset="0"/>
                <a:ea typeface="宋体" pitchFamily="2" charset="-122"/>
                <a:cs typeface="+mn-cs"/>
              </a:rPr>
              <a:t>(</a:t>
            </a:r>
            <a:r>
              <a:rPr lang="en-US" altLang="zh-CN" sz="1200" kern="1200" dirty="0" err="1" smtClean="0">
                <a:solidFill>
                  <a:schemeClr val="tx1"/>
                </a:solidFill>
                <a:effectLst/>
                <a:latin typeface="Arial" charset="0"/>
                <a:ea typeface="宋体" pitchFamily="2" charset="-122"/>
                <a:cs typeface="+mn-cs"/>
              </a:rPr>
              <a:t>URI.create</a:t>
            </a:r>
            <a:r>
              <a:rPr lang="en-US" altLang="zh-CN" sz="1200" kern="1200" dirty="0" smtClean="0">
                <a:solidFill>
                  <a:schemeClr val="tx1"/>
                </a:solidFill>
                <a:effectLst/>
                <a:latin typeface="Arial" charset="0"/>
                <a:ea typeface="宋体" pitchFamily="2" charset="-122"/>
                <a:cs typeface="+mn-cs"/>
              </a:rPr>
              <a:t>(</a:t>
            </a:r>
            <a:r>
              <a:rPr lang="en-US" altLang="zh-CN" sz="1200" kern="1200" dirty="0" err="1" smtClean="0">
                <a:solidFill>
                  <a:schemeClr val="tx1"/>
                </a:solidFill>
                <a:effectLst/>
                <a:latin typeface="Arial" charset="0"/>
                <a:ea typeface="宋体" pitchFamily="2" charset="-122"/>
                <a:cs typeface="+mn-cs"/>
              </a:rPr>
              <a:t>uri</a:t>
            </a:r>
            <a:r>
              <a:rPr lang="en-US" altLang="zh-CN" sz="1200" kern="1200" dirty="0" smtClean="0">
                <a:solidFill>
                  <a:schemeClr val="tx1"/>
                </a:solidFill>
                <a:effectLst/>
                <a:latin typeface="Arial" charset="0"/>
                <a:ea typeface="宋体" pitchFamily="2" charset="-122"/>
                <a:cs typeface="+mn-cs"/>
              </a:rPr>
              <a:t>), </a:t>
            </a:r>
            <a:r>
              <a:rPr lang="en-US" altLang="zh-CN" sz="1200" kern="1200" dirty="0" err="1" smtClean="0">
                <a:solidFill>
                  <a:schemeClr val="tx1"/>
                </a:solidFill>
                <a:effectLst/>
                <a:latin typeface="Arial" charset="0"/>
                <a:ea typeface="宋体" pitchFamily="2" charset="-122"/>
                <a:cs typeface="+mn-cs"/>
              </a:rPr>
              <a:t>conf</a:t>
            </a:r>
            <a:r>
              <a:rPr lang="en-US" altLang="zh-CN" sz="1200" kern="1200" dirty="0" smtClean="0">
                <a:solidFill>
                  <a:schemeClr val="tx1"/>
                </a:solidFill>
                <a:effectLst/>
                <a:latin typeface="Arial" charset="0"/>
                <a:ea typeface="宋体" pitchFamily="2" charset="-122"/>
                <a:cs typeface="+mn-cs"/>
              </a:rPr>
              <a:t>); Path </a:t>
            </a:r>
            <a:r>
              <a:rPr lang="en-US" altLang="zh-CN" sz="1200" kern="1200" dirty="0" err="1" smtClean="0">
                <a:solidFill>
                  <a:schemeClr val="tx1"/>
                </a:solidFill>
                <a:effectLst/>
                <a:latin typeface="Arial" charset="0"/>
                <a:ea typeface="宋体" pitchFamily="2" charset="-122"/>
                <a:cs typeface="+mn-cs"/>
              </a:rPr>
              <a:t>path</a:t>
            </a:r>
            <a:r>
              <a:rPr lang="en-US" altLang="zh-CN" sz="1200" kern="1200" dirty="0" smtClean="0">
                <a:solidFill>
                  <a:schemeClr val="tx1"/>
                </a:solidFill>
                <a:effectLst/>
                <a:latin typeface="Arial" charset="0"/>
                <a:ea typeface="宋体" pitchFamily="2" charset="-122"/>
                <a:cs typeface="+mn-cs"/>
              </a:rPr>
              <a:t> </a:t>
            </a:r>
            <a:r>
              <a:rPr lang="en-US" altLang="zh-CN" dirty="0" smtClean="0"/>
              <a:t>= </a:t>
            </a:r>
            <a:r>
              <a:rPr lang="en-US" altLang="zh-CN" sz="1200" kern="1200" dirty="0" smtClean="0">
                <a:solidFill>
                  <a:schemeClr val="tx1"/>
                </a:solidFill>
                <a:effectLst/>
                <a:latin typeface="Arial" charset="0"/>
                <a:ea typeface="宋体" pitchFamily="2" charset="-122"/>
                <a:cs typeface="+mn-cs"/>
              </a:rPr>
              <a:t>new Path(</a:t>
            </a:r>
            <a:r>
              <a:rPr lang="en-US" altLang="zh-CN" sz="1200" kern="1200" dirty="0" err="1" smtClean="0">
                <a:solidFill>
                  <a:schemeClr val="tx1"/>
                </a:solidFill>
                <a:effectLst/>
                <a:latin typeface="Arial" charset="0"/>
                <a:ea typeface="宋体" pitchFamily="2" charset="-122"/>
                <a:cs typeface="+mn-cs"/>
              </a:rPr>
              <a:t>uri</a:t>
            </a:r>
            <a:r>
              <a:rPr lang="en-US" altLang="zh-CN" sz="1200" kern="1200" dirty="0" smtClean="0">
                <a:solidFill>
                  <a:schemeClr val="tx1"/>
                </a:solidFill>
                <a:effectLst/>
                <a:latin typeface="Arial" charset="0"/>
                <a:ea typeface="宋体" pitchFamily="2" charset="-122"/>
                <a:cs typeface="+mn-cs"/>
              </a:rPr>
              <a:t>); </a:t>
            </a:r>
            <a:r>
              <a:rPr lang="en-US" altLang="zh-CN" sz="1200" kern="1200" dirty="0" err="1" smtClean="0">
                <a:solidFill>
                  <a:schemeClr val="tx1"/>
                </a:solidFill>
                <a:effectLst/>
                <a:latin typeface="Arial" charset="0"/>
                <a:ea typeface="宋体" pitchFamily="2" charset="-122"/>
                <a:cs typeface="+mn-cs"/>
              </a:rPr>
              <a:t>SequenceFile.Reader</a:t>
            </a:r>
            <a:r>
              <a:rPr lang="en-US" altLang="zh-CN" sz="1200" kern="1200" dirty="0" smtClean="0">
                <a:solidFill>
                  <a:schemeClr val="tx1"/>
                </a:solidFill>
                <a:effectLst/>
                <a:latin typeface="Arial" charset="0"/>
                <a:ea typeface="宋体" pitchFamily="2" charset="-122"/>
                <a:cs typeface="+mn-cs"/>
              </a:rPr>
              <a:t> reader </a:t>
            </a:r>
            <a:r>
              <a:rPr lang="en-US" altLang="zh-CN" dirty="0" smtClean="0"/>
              <a:t>= </a:t>
            </a:r>
            <a:r>
              <a:rPr lang="en-US" altLang="zh-CN" sz="1200" kern="1200" dirty="0" smtClean="0">
                <a:solidFill>
                  <a:schemeClr val="tx1"/>
                </a:solidFill>
                <a:effectLst/>
                <a:latin typeface="Arial" charset="0"/>
                <a:ea typeface="宋体" pitchFamily="2" charset="-122"/>
                <a:cs typeface="+mn-cs"/>
              </a:rPr>
              <a:t>null; try { reader </a:t>
            </a:r>
            <a:r>
              <a:rPr lang="en-US" altLang="zh-CN" dirty="0" smtClean="0"/>
              <a:t>= </a:t>
            </a:r>
            <a:r>
              <a:rPr lang="en-US" altLang="zh-CN" sz="1200" kern="1200" dirty="0" smtClean="0">
                <a:solidFill>
                  <a:schemeClr val="tx1"/>
                </a:solidFill>
                <a:effectLst/>
                <a:latin typeface="Arial" charset="0"/>
                <a:ea typeface="宋体" pitchFamily="2" charset="-122"/>
                <a:cs typeface="+mn-cs"/>
              </a:rPr>
              <a:t>new </a:t>
            </a:r>
            <a:r>
              <a:rPr lang="en-US" altLang="zh-CN" sz="1200" kern="1200" dirty="0" err="1" smtClean="0">
                <a:solidFill>
                  <a:schemeClr val="tx1"/>
                </a:solidFill>
                <a:effectLst/>
                <a:latin typeface="Arial" charset="0"/>
                <a:ea typeface="宋体" pitchFamily="2" charset="-122"/>
                <a:cs typeface="+mn-cs"/>
              </a:rPr>
              <a:t>SequenceFile.Reader</a:t>
            </a:r>
            <a:r>
              <a:rPr lang="en-US" altLang="zh-CN" sz="1200" kern="1200" dirty="0" smtClean="0">
                <a:solidFill>
                  <a:schemeClr val="tx1"/>
                </a:solidFill>
                <a:effectLst/>
                <a:latin typeface="Arial" charset="0"/>
                <a:ea typeface="宋体" pitchFamily="2" charset="-122"/>
                <a:cs typeface="+mn-cs"/>
              </a:rPr>
              <a:t>(</a:t>
            </a:r>
            <a:r>
              <a:rPr lang="en-US" altLang="zh-CN" sz="1200" kern="1200" dirty="0" err="1" smtClean="0">
                <a:solidFill>
                  <a:schemeClr val="tx1"/>
                </a:solidFill>
                <a:effectLst/>
                <a:latin typeface="Arial" charset="0"/>
                <a:ea typeface="宋体" pitchFamily="2" charset="-122"/>
                <a:cs typeface="+mn-cs"/>
              </a:rPr>
              <a:t>fs</a:t>
            </a:r>
            <a:r>
              <a:rPr lang="en-US" altLang="zh-CN" sz="1200" kern="1200" dirty="0" smtClean="0">
                <a:solidFill>
                  <a:schemeClr val="tx1"/>
                </a:solidFill>
                <a:effectLst/>
                <a:latin typeface="Arial" charset="0"/>
                <a:ea typeface="宋体" pitchFamily="2" charset="-122"/>
                <a:cs typeface="+mn-cs"/>
              </a:rPr>
              <a:t>, path, </a:t>
            </a:r>
            <a:r>
              <a:rPr lang="en-US" altLang="zh-CN" sz="1200" kern="1200" dirty="0" err="1" smtClean="0">
                <a:solidFill>
                  <a:schemeClr val="tx1"/>
                </a:solidFill>
                <a:effectLst/>
                <a:latin typeface="Arial" charset="0"/>
                <a:ea typeface="宋体" pitchFamily="2" charset="-122"/>
                <a:cs typeface="+mn-cs"/>
              </a:rPr>
              <a:t>conf</a:t>
            </a:r>
            <a:r>
              <a:rPr lang="en-US" altLang="zh-CN" sz="1200" kern="1200" dirty="0" smtClean="0">
                <a:solidFill>
                  <a:schemeClr val="tx1"/>
                </a:solidFill>
                <a:effectLst/>
                <a:latin typeface="Arial" charset="0"/>
                <a:ea typeface="宋体" pitchFamily="2" charset="-122"/>
                <a:cs typeface="+mn-cs"/>
              </a:rPr>
              <a:t>); Writable key </a:t>
            </a:r>
            <a:r>
              <a:rPr lang="en-US" altLang="zh-CN" dirty="0" smtClean="0"/>
              <a:t>=</a:t>
            </a:r>
            <a:r>
              <a:rPr lang="en-US" altLang="zh-CN" sz="1200" kern="1200" dirty="0" smtClean="0">
                <a:solidFill>
                  <a:schemeClr val="tx1"/>
                </a:solidFill>
                <a:effectLst/>
                <a:latin typeface="Arial" charset="0"/>
                <a:ea typeface="宋体" pitchFamily="2" charset="-122"/>
                <a:cs typeface="+mn-cs"/>
              </a:rPr>
              <a:t> (Writable) </a:t>
            </a:r>
            <a:r>
              <a:rPr lang="en-US" altLang="zh-CN" sz="1200" kern="1200" dirty="0" err="1" smtClean="0">
                <a:solidFill>
                  <a:schemeClr val="tx1"/>
                </a:solidFill>
                <a:effectLst/>
                <a:latin typeface="Arial" charset="0"/>
                <a:ea typeface="宋体" pitchFamily="2" charset="-122"/>
                <a:cs typeface="+mn-cs"/>
              </a:rPr>
              <a:t>ReflectionUtils.newInstance</a:t>
            </a:r>
            <a:r>
              <a:rPr lang="en-US" altLang="zh-CN" sz="1200" kern="1200" dirty="0" smtClean="0">
                <a:solidFill>
                  <a:schemeClr val="tx1"/>
                </a:solidFill>
                <a:effectLst/>
                <a:latin typeface="Arial" charset="0"/>
                <a:ea typeface="宋体" pitchFamily="2" charset="-122"/>
                <a:cs typeface="+mn-cs"/>
              </a:rPr>
              <a:t>(</a:t>
            </a:r>
            <a:r>
              <a:rPr lang="en-US" altLang="zh-CN" sz="1200" kern="1200" dirty="0" err="1" smtClean="0">
                <a:solidFill>
                  <a:schemeClr val="tx1"/>
                </a:solidFill>
                <a:effectLst/>
                <a:latin typeface="Arial" charset="0"/>
                <a:ea typeface="宋体" pitchFamily="2" charset="-122"/>
                <a:cs typeface="+mn-cs"/>
              </a:rPr>
              <a:t>reader.getKeyClass</a:t>
            </a:r>
            <a:r>
              <a:rPr lang="en-US" altLang="zh-CN" sz="1200" kern="1200" dirty="0" smtClean="0">
                <a:solidFill>
                  <a:schemeClr val="tx1"/>
                </a:solidFill>
                <a:effectLst/>
                <a:latin typeface="Arial" charset="0"/>
                <a:ea typeface="宋体" pitchFamily="2" charset="-122"/>
                <a:cs typeface="+mn-cs"/>
              </a:rPr>
              <a:t>(), </a:t>
            </a:r>
            <a:r>
              <a:rPr lang="en-US" altLang="zh-CN" sz="1200" kern="1200" dirty="0" err="1" smtClean="0">
                <a:solidFill>
                  <a:schemeClr val="tx1"/>
                </a:solidFill>
                <a:effectLst/>
                <a:latin typeface="Arial" charset="0"/>
                <a:ea typeface="宋体" pitchFamily="2" charset="-122"/>
                <a:cs typeface="+mn-cs"/>
              </a:rPr>
              <a:t>conf</a:t>
            </a:r>
            <a:r>
              <a:rPr lang="en-US" altLang="zh-CN" sz="1200" kern="1200" dirty="0" smtClean="0">
                <a:solidFill>
                  <a:schemeClr val="tx1"/>
                </a:solidFill>
                <a:effectLst/>
                <a:latin typeface="Arial" charset="0"/>
                <a:ea typeface="宋体" pitchFamily="2" charset="-122"/>
                <a:cs typeface="+mn-cs"/>
              </a:rPr>
              <a:t>); Writable value </a:t>
            </a:r>
            <a:r>
              <a:rPr lang="en-US" altLang="zh-CN" dirty="0" smtClean="0"/>
              <a:t>=</a:t>
            </a:r>
            <a:r>
              <a:rPr lang="en-US" altLang="zh-CN" sz="1200" kern="1200" dirty="0" smtClean="0">
                <a:solidFill>
                  <a:schemeClr val="tx1"/>
                </a:solidFill>
                <a:effectLst/>
                <a:latin typeface="Arial" charset="0"/>
                <a:ea typeface="宋体" pitchFamily="2" charset="-122"/>
                <a:cs typeface="+mn-cs"/>
              </a:rPr>
              <a:t> (Writable) </a:t>
            </a:r>
            <a:r>
              <a:rPr lang="en-US" altLang="zh-CN" sz="1200" kern="1200" dirty="0" err="1" smtClean="0">
                <a:solidFill>
                  <a:schemeClr val="tx1"/>
                </a:solidFill>
                <a:effectLst/>
                <a:latin typeface="Arial" charset="0"/>
                <a:ea typeface="宋体" pitchFamily="2" charset="-122"/>
                <a:cs typeface="+mn-cs"/>
              </a:rPr>
              <a:t>ReflectionUtils.newInstance</a:t>
            </a:r>
            <a:r>
              <a:rPr lang="en-US" altLang="zh-CN" sz="1200" kern="1200" dirty="0" smtClean="0">
                <a:solidFill>
                  <a:schemeClr val="tx1"/>
                </a:solidFill>
                <a:effectLst/>
                <a:latin typeface="Arial" charset="0"/>
                <a:ea typeface="宋体" pitchFamily="2" charset="-122"/>
                <a:cs typeface="+mn-cs"/>
              </a:rPr>
              <a:t>(</a:t>
            </a:r>
            <a:r>
              <a:rPr lang="en-US" altLang="zh-CN" sz="1200" kern="1200" dirty="0" err="1" smtClean="0">
                <a:solidFill>
                  <a:schemeClr val="tx1"/>
                </a:solidFill>
                <a:effectLst/>
                <a:latin typeface="Arial" charset="0"/>
                <a:ea typeface="宋体" pitchFamily="2" charset="-122"/>
                <a:cs typeface="+mn-cs"/>
              </a:rPr>
              <a:t>reader.getValueClass</a:t>
            </a:r>
            <a:r>
              <a:rPr lang="en-US" altLang="zh-CN" sz="1200" kern="1200" dirty="0" smtClean="0">
                <a:solidFill>
                  <a:schemeClr val="tx1"/>
                </a:solidFill>
                <a:effectLst/>
                <a:latin typeface="Arial" charset="0"/>
                <a:ea typeface="宋体" pitchFamily="2" charset="-122"/>
                <a:cs typeface="+mn-cs"/>
              </a:rPr>
              <a:t>(), </a:t>
            </a:r>
            <a:r>
              <a:rPr lang="en-US" altLang="zh-CN" sz="1200" kern="1200" dirty="0" err="1" smtClean="0">
                <a:solidFill>
                  <a:schemeClr val="tx1"/>
                </a:solidFill>
                <a:effectLst/>
                <a:latin typeface="Arial" charset="0"/>
                <a:ea typeface="宋体" pitchFamily="2" charset="-122"/>
                <a:cs typeface="+mn-cs"/>
              </a:rPr>
              <a:t>conf</a:t>
            </a:r>
            <a:r>
              <a:rPr lang="en-US" altLang="zh-CN" sz="1200" kern="1200" dirty="0" smtClean="0">
                <a:solidFill>
                  <a:schemeClr val="tx1"/>
                </a:solidFill>
                <a:effectLst/>
                <a:latin typeface="Arial" charset="0"/>
                <a:ea typeface="宋体" pitchFamily="2" charset="-122"/>
                <a:cs typeface="+mn-cs"/>
              </a:rPr>
              <a:t>); long</a:t>
            </a:r>
            <a:r>
              <a:rPr lang="en-US" altLang="zh-CN" dirty="0" smtClean="0"/>
              <a:t> position =</a:t>
            </a:r>
            <a:r>
              <a:rPr lang="en-US" altLang="zh-CN" sz="1200" kern="1200" dirty="0" smtClean="0">
                <a:solidFill>
                  <a:schemeClr val="tx1"/>
                </a:solidFill>
                <a:effectLst/>
                <a:latin typeface="Arial" charset="0"/>
                <a:ea typeface="宋体" pitchFamily="2" charset="-122"/>
                <a:cs typeface="+mn-cs"/>
              </a:rPr>
              <a:t> </a:t>
            </a:r>
            <a:r>
              <a:rPr lang="en-US" altLang="zh-CN" sz="1200" kern="1200" dirty="0" err="1" smtClean="0">
                <a:solidFill>
                  <a:schemeClr val="tx1"/>
                </a:solidFill>
                <a:effectLst/>
                <a:latin typeface="Arial" charset="0"/>
                <a:ea typeface="宋体" pitchFamily="2" charset="-122"/>
                <a:cs typeface="+mn-cs"/>
              </a:rPr>
              <a:t>reader.getPosition</a:t>
            </a:r>
            <a:r>
              <a:rPr lang="en-US" altLang="zh-CN" sz="1200" kern="1200" dirty="0" smtClean="0">
                <a:solidFill>
                  <a:schemeClr val="tx1"/>
                </a:solidFill>
                <a:effectLst/>
                <a:latin typeface="Arial" charset="0"/>
                <a:ea typeface="宋体" pitchFamily="2" charset="-122"/>
                <a:cs typeface="+mn-cs"/>
              </a:rPr>
              <a:t>(); while (</a:t>
            </a:r>
            <a:r>
              <a:rPr lang="en-US" altLang="zh-CN" sz="1200" kern="1200" dirty="0" err="1" smtClean="0">
                <a:solidFill>
                  <a:schemeClr val="tx1"/>
                </a:solidFill>
                <a:effectLst/>
                <a:latin typeface="Arial" charset="0"/>
                <a:ea typeface="宋体" pitchFamily="2" charset="-122"/>
                <a:cs typeface="+mn-cs"/>
              </a:rPr>
              <a:t>reader.next</a:t>
            </a:r>
            <a:r>
              <a:rPr lang="en-US" altLang="zh-CN" sz="1200" kern="1200" dirty="0" smtClean="0">
                <a:solidFill>
                  <a:schemeClr val="tx1"/>
                </a:solidFill>
                <a:effectLst/>
                <a:latin typeface="Arial" charset="0"/>
                <a:ea typeface="宋体" pitchFamily="2" charset="-122"/>
                <a:cs typeface="+mn-cs"/>
              </a:rPr>
              <a:t>(key, value)) {</a:t>
            </a:r>
            <a:br>
              <a:rPr lang="en-US" altLang="zh-CN" sz="1200" kern="1200" dirty="0" smtClean="0">
                <a:solidFill>
                  <a:schemeClr val="tx1"/>
                </a:solidFill>
                <a:effectLst/>
                <a:latin typeface="Arial" charset="0"/>
                <a:ea typeface="宋体" pitchFamily="2" charset="-122"/>
                <a:cs typeface="+mn-cs"/>
              </a:rPr>
            </a:br>
            <a:r>
              <a:rPr lang="zh-CN" altLang="en-US" sz="1200" kern="1200" dirty="0" smtClean="0">
                <a:solidFill>
                  <a:schemeClr val="tx1"/>
                </a:solidFill>
                <a:effectLst/>
                <a:latin typeface="Arial" charset="0"/>
                <a:ea typeface="宋体" pitchFamily="2" charset="-122"/>
                <a:cs typeface="+mn-cs"/>
              </a:rPr>
              <a:t>　　　　 </a:t>
            </a:r>
            <a:r>
              <a:rPr lang="en-US" altLang="zh-CN" sz="1200" kern="1200" dirty="0" smtClean="0">
                <a:solidFill>
                  <a:schemeClr val="tx1"/>
                </a:solidFill>
                <a:effectLst/>
                <a:latin typeface="Arial" charset="0"/>
                <a:ea typeface="宋体" pitchFamily="2" charset="-122"/>
                <a:cs typeface="+mn-cs"/>
              </a:rPr>
              <a:t>//</a:t>
            </a:r>
            <a:r>
              <a:rPr lang="zh-CN" altLang="en-US" sz="1200" kern="1200" dirty="0" smtClean="0">
                <a:solidFill>
                  <a:schemeClr val="tx1"/>
                </a:solidFill>
                <a:effectLst/>
                <a:latin typeface="Arial" charset="0"/>
                <a:ea typeface="宋体" pitchFamily="2" charset="-122"/>
                <a:cs typeface="+mn-cs"/>
              </a:rPr>
              <a:t>同步记录的边界 </a:t>
            </a:r>
            <a:r>
              <a:rPr lang="en-US" altLang="zh-CN" sz="1200" kern="1200" dirty="0" smtClean="0">
                <a:solidFill>
                  <a:schemeClr val="tx1"/>
                </a:solidFill>
                <a:effectLst/>
                <a:latin typeface="Arial" charset="0"/>
                <a:ea typeface="宋体" pitchFamily="2" charset="-122"/>
                <a:cs typeface="+mn-cs"/>
              </a:rPr>
              <a:t>String </a:t>
            </a:r>
            <a:r>
              <a:rPr lang="en-US" altLang="zh-CN" sz="1200" kern="1200" dirty="0" err="1" smtClean="0">
                <a:solidFill>
                  <a:schemeClr val="tx1"/>
                </a:solidFill>
                <a:effectLst/>
                <a:latin typeface="Arial" charset="0"/>
                <a:ea typeface="宋体" pitchFamily="2" charset="-122"/>
                <a:cs typeface="+mn-cs"/>
              </a:rPr>
              <a:t>syncSeen</a:t>
            </a:r>
            <a:r>
              <a:rPr lang="en-US" altLang="zh-CN" sz="1200" kern="1200" dirty="0" smtClean="0">
                <a:solidFill>
                  <a:schemeClr val="tx1"/>
                </a:solidFill>
                <a:effectLst/>
                <a:latin typeface="Arial" charset="0"/>
                <a:ea typeface="宋体" pitchFamily="2" charset="-122"/>
                <a:cs typeface="+mn-cs"/>
              </a:rPr>
              <a:t> </a:t>
            </a:r>
            <a:r>
              <a:rPr lang="en-US" altLang="zh-CN" dirty="0" smtClean="0"/>
              <a:t>= </a:t>
            </a:r>
            <a:r>
              <a:rPr lang="en-US" altLang="zh-CN" dirty="0" err="1" smtClean="0"/>
              <a:t>reader.syncSeen</a:t>
            </a:r>
            <a:r>
              <a:rPr lang="en-US" altLang="zh-CN" dirty="0" smtClean="0"/>
              <a:t>() ? "*" : ""</a:t>
            </a:r>
            <a:r>
              <a:rPr lang="en-US" altLang="zh-CN" sz="1200" kern="1200" dirty="0" smtClean="0">
                <a:solidFill>
                  <a:schemeClr val="tx1"/>
                </a:solidFill>
                <a:effectLst/>
                <a:latin typeface="Arial" charset="0"/>
                <a:ea typeface="宋体" pitchFamily="2" charset="-122"/>
                <a:cs typeface="+mn-cs"/>
              </a:rPr>
              <a:t>; </a:t>
            </a:r>
            <a:r>
              <a:rPr lang="en-US" altLang="zh-CN" sz="1200" kern="1200" dirty="0" err="1" smtClean="0">
                <a:solidFill>
                  <a:schemeClr val="tx1"/>
                </a:solidFill>
                <a:effectLst/>
                <a:latin typeface="Arial" charset="0"/>
                <a:ea typeface="宋体" pitchFamily="2" charset="-122"/>
                <a:cs typeface="+mn-cs"/>
              </a:rPr>
              <a:t>System.out.printf</a:t>
            </a:r>
            <a:r>
              <a:rPr lang="en-US" altLang="zh-CN" sz="1200" kern="1200" dirty="0" smtClean="0">
                <a:solidFill>
                  <a:schemeClr val="tx1"/>
                </a:solidFill>
                <a:effectLst/>
                <a:latin typeface="Arial" charset="0"/>
                <a:ea typeface="宋体" pitchFamily="2" charset="-122"/>
                <a:cs typeface="+mn-cs"/>
              </a:rPr>
              <a:t>(</a:t>
            </a:r>
            <a:r>
              <a:rPr lang="en-US" altLang="zh-CN" dirty="0" smtClean="0"/>
              <a:t>"[%</a:t>
            </a:r>
            <a:r>
              <a:rPr lang="en-US" altLang="zh-CN" dirty="0" err="1" smtClean="0"/>
              <a:t>s%s</a:t>
            </a:r>
            <a:r>
              <a:rPr lang="en-US" altLang="zh-CN" dirty="0" smtClean="0"/>
              <a:t>]\</a:t>
            </a:r>
            <a:r>
              <a:rPr lang="en-US" altLang="zh-CN" dirty="0" err="1" smtClean="0"/>
              <a:t>t%s</a:t>
            </a:r>
            <a:r>
              <a:rPr lang="en-US" altLang="zh-CN" dirty="0" smtClean="0"/>
              <a:t>\</a:t>
            </a:r>
            <a:r>
              <a:rPr lang="en-US" altLang="zh-CN" dirty="0" err="1" smtClean="0"/>
              <a:t>t%s</a:t>
            </a:r>
            <a:r>
              <a:rPr lang="en-US" altLang="zh-CN" dirty="0" smtClean="0"/>
              <a:t>\n"</a:t>
            </a:r>
            <a:r>
              <a:rPr lang="en-US" altLang="zh-CN" sz="1200" kern="1200" dirty="0" smtClean="0">
                <a:solidFill>
                  <a:schemeClr val="tx1"/>
                </a:solidFill>
                <a:effectLst/>
                <a:latin typeface="Arial" charset="0"/>
                <a:ea typeface="宋体" pitchFamily="2" charset="-122"/>
                <a:cs typeface="+mn-cs"/>
              </a:rPr>
              <a:t>, position, </a:t>
            </a:r>
            <a:r>
              <a:rPr lang="en-US" altLang="zh-CN" sz="1200" kern="1200" dirty="0" err="1" smtClean="0">
                <a:solidFill>
                  <a:schemeClr val="tx1"/>
                </a:solidFill>
                <a:effectLst/>
                <a:latin typeface="Arial" charset="0"/>
                <a:ea typeface="宋体" pitchFamily="2" charset="-122"/>
                <a:cs typeface="+mn-cs"/>
              </a:rPr>
              <a:t>syncSeen</a:t>
            </a:r>
            <a:r>
              <a:rPr lang="en-US" altLang="zh-CN" sz="1200" kern="1200" dirty="0" smtClean="0">
                <a:solidFill>
                  <a:schemeClr val="tx1"/>
                </a:solidFill>
                <a:effectLst/>
                <a:latin typeface="Arial" charset="0"/>
                <a:ea typeface="宋体" pitchFamily="2" charset="-122"/>
                <a:cs typeface="+mn-cs"/>
              </a:rPr>
              <a:t>, key, value); position </a:t>
            </a:r>
            <a:r>
              <a:rPr lang="en-US" altLang="zh-CN" dirty="0" smtClean="0"/>
              <a:t>= </a:t>
            </a:r>
            <a:r>
              <a:rPr lang="en-US" altLang="zh-CN" dirty="0" err="1" smtClean="0"/>
              <a:t>reader.getPosition</a:t>
            </a:r>
            <a:r>
              <a:rPr lang="en-US" altLang="zh-CN" dirty="0" smtClean="0"/>
              <a:t>(); </a:t>
            </a:r>
            <a:r>
              <a:rPr lang="en-US" altLang="zh-CN" sz="1200" kern="1200" dirty="0" smtClean="0">
                <a:solidFill>
                  <a:schemeClr val="tx1"/>
                </a:solidFill>
                <a:effectLst/>
                <a:latin typeface="Arial" charset="0"/>
                <a:ea typeface="宋体" pitchFamily="2" charset="-122"/>
                <a:cs typeface="+mn-cs"/>
              </a:rPr>
              <a:t>// beginning of next record</a:t>
            </a:r>
            <a:r>
              <a:rPr lang="en-US" altLang="zh-CN" dirty="0" smtClean="0"/>
              <a:t> </a:t>
            </a:r>
            <a:r>
              <a:rPr lang="en-US" altLang="zh-CN" sz="1200" kern="1200" dirty="0" smtClean="0">
                <a:solidFill>
                  <a:schemeClr val="tx1"/>
                </a:solidFill>
                <a:effectLst/>
                <a:latin typeface="Arial" charset="0"/>
                <a:ea typeface="宋体" pitchFamily="2" charset="-122"/>
                <a:cs typeface="+mn-cs"/>
              </a:rPr>
              <a:t>} } finally { </a:t>
            </a:r>
            <a:r>
              <a:rPr lang="en-US" altLang="zh-CN" sz="1200" kern="1200" dirty="0" err="1" smtClean="0">
                <a:solidFill>
                  <a:schemeClr val="tx1"/>
                </a:solidFill>
                <a:effectLst/>
                <a:latin typeface="Arial" charset="0"/>
                <a:ea typeface="宋体" pitchFamily="2" charset="-122"/>
                <a:cs typeface="+mn-cs"/>
              </a:rPr>
              <a:t>IOUtils.closeStream</a:t>
            </a:r>
            <a:r>
              <a:rPr lang="en-US" altLang="zh-CN" sz="1200" kern="1200" dirty="0" smtClean="0">
                <a:solidFill>
                  <a:schemeClr val="tx1"/>
                </a:solidFill>
                <a:effectLst/>
                <a:latin typeface="Arial" charset="0"/>
                <a:ea typeface="宋体" pitchFamily="2" charset="-122"/>
                <a:cs typeface="+mn-cs"/>
              </a:rPr>
              <a:t>(reader); } } }</a:t>
            </a:r>
            <a:endParaRPr lang="zh-CN" altLang="en-US" dirty="0"/>
          </a:p>
        </p:txBody>
      </p:sp>
    </p:spTree>
    <p:extLst>
      <p:ext uri="{BB962C8B-B14F-4D97-AF65-F5344CB8AC3E}">
        <p14:creationId xmlns:p14="http://schemas.microsoft.com/office/powerpoint/2010/main" xmlns="" val="34671696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Arial" charset="0"/>
                <a:ea typeface="宋体" pitchFamily="2" charset="-122"/>
                <a:cs typeface="+mn-cs"/>
              </a:rPr>
              <a:t>如果你需要处理大量的小文件，并且依赖于特定的访问模式，可以采用其他的方式，比如</a:t>
            </a:r>
            <a:r>
              <a:rPr lang="en-US" altLang="zh-CN" sz="1200" b="0" i="0" kern="1200" dirty="0" err="1" smtClean="0">
                <a:solidFill>
                  <a:schemeClr val="tx1"/>
                </a:solidFill>
                <a:effectLst/>
                <a:latin typeface="Arial" charset="0"/>
                <a:ea typeface="宋体" pitchFamily="2" charset="-122"/>
                <a:cs typeface="+mn-cs"/>
              </a:rPr>
              <a:t>Hbase</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err="1" smtClean="0">
                <a:solidFill>
                  <a:schemeClr val="tx1"/>
                </a:solidFill>
                <a:effectLst/>
                <a:latin typeface="Arial" charset="0"/>
                <a:ea typeface="宋体" pitchFamily="2" charset="-122"/>
                <a:cs typeface="+mn-cs"/>
              </a:rPr>
              <a:t>Hbase</a:t>
            </a:r>
            <a:r>
              <a:rPr lang="zh-CN" altLang="en-US" sz="1200" b="0" i="0" kern="1200" dirty="0" smtClean="0">
                <a:solidFill>
                  <a:schemeClr val="tx1"/>
                </a:solidFill>
                <a:effectLst/>
                <a:latin typeface="Arial" charset="0"/>
                <a:ea typeface="宋体" pitchFamily="2" charset="-122"/>
                <a:cs typeface="+mn-cs"/>
              </a:rPr>
              <a:t>以</a:t>
            </a:r>
            <a:r>
              <a:rPr lang="en-US" altLang="zh-CN" sz="1200" b="0" i="0" kern="1200" dirty="0" err="1" smtClean="0">
                <a:solidFill>
                  <a:schemeClr val="tx1"/>
                </a:solidFill>
                <a:effectLst/>
                <a:latin typeface="Arial" charset="0"/>
                <a:ea typeface="宋体" pitchFamily="2" charset="-122"/>
                <a:cs typeface="+mn-cs"/>
              </a:rPr>
              <a:t>MapFiles</a:t>
            </a:r>
            <a:r>
              <a:rPr lang="zh-CN" altLang="en-US" sz="1200" b="0" i="0" kern="1200" dirty="0" smtClean="0">
                <a:solidFill>
                  <a:schemeClr val="tx1"/>
                </a:solidFill>
                <a:effectLst/>
                <a:latin typeface="Arial" charset="0"/>
                <a:ea typeface="宋体" pitchFamily="2" charset="-122"/>
                <a:cs typeface="+mn-cs"/>
              </a:rPr>
              <a:t>存储文件，并支持</a:t>
            </a:r>
            <a:r>
              <a:rPr lang="en-US" altLang="zh-CN" sz="1200" b="0" i="0" kern="1200" dirty="0" smtClean="0">
                <a:solidFill>
                  <a:schemeClr val="tx1"/>
                </a:solidFill>
                <a:effectLst/>
                <a:latin typeface="Arial" charset="0"/>
                <a:ea typeface="宋体" pitchFamily="2" charset="-122"/>
                <a:cs typeface="+mn-cs"/>
              </a:rPr>
              <a:t>Map/Reduce</a:t>
            </a:r>
            <a:r>
              <a:rPr lang="zh-CN" altLang="en-US" sz="1200" b="0" i="0" kern="1200" dirty="0" smtClean="0">
                <a:solidFill>
                  <a:schemeClr val="tx1"/>
                </a:solidFill>
                <a:effectLst/>
                <a:latin typeface="Arial" charset="0"/>
                <a:ea typeface="宋体" pitchFamily="2" charset="-122"/>
                <a:cs typeface="+mn-cs"/>
              </a:rPr>
              <a:t>格式流数据分析。对于大量小文件的处理，也不失为一种好的选择。</a:t>
            </a:r>
            <a:endParaRPr lang="zh-CN" altLang="en-US" dirty="0"/>
          </a:p>
        </p:txBody>
      </p:sp>
    </p:spTree>
    <p:extLst>
      <p:ext uri="{BB962C8B-B14F-4D97-AF65-F5344CB8AC3E}">
        <p14:creationId xmlns:p14="http://schemas.microsoft.com/office/powerpoint/2010/main" xmlns="" val="31565011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atinLnBrk="0"/>
            <a:r>
              <a:rPr lang="en-US" altLang="zh-CN" sz="1200" b="0" i="0" kern="1200" dirty="0" err="1" smtClean="0">
                <a:solidFill>
                  <a:schemeClr val="tx1"/>
                </a:solidFill>
                <a:effectLst/>
                <a:latin typeface="Arial" charset="0"/>
                <a:ea typeface="宋体" pitchFamily="2" charset="-122"/>
                <a:cs typeface="+mn-cs"/>
              </a:rPr>
              <a:t>MapFile</a:t>
            </a:r>
            <a:r>
              <a:rPr lang="zh-CN" altLang="en-US" sz="1200" b="0" i="0" kern="1200" dirty="0" smtClean="0">
                <a:solidFill>
                  <a:schemeClr val="tx1"/>
                </a:solidFill>
                <a:effectLst/>
                <a:latin typeface="Arial" charset="0"/>
                <a:ea typeface="宋体" pitchFamily="2" charset="-122"/>
                <a:cs typeface="+mn-cs"/>
              </a:rPr>
              <a:t>是基于</a:t>
            </a:r>
            <a:r>
              <a:rPr lang="en-US" altLang="zh-CN" sz="1200" b="0" i="0" kern="1200" dirty="0" err="1" smtClean="0">
                <a:solidFill>
                  <a:schemeClr val="tx1"/>
                </a:solidFill>
                <a:effectLst/>
                <a:latin typeface="Arial" charset="0"/>
                <a:ea typeface="宋体" pitchFamily="2" charset="-122"/>
                <a:cs typeface="+mn-cs"/>
              </a:rPr>
              <a:t>SequenceFile</a:t>
            </a:r>
            <a:r>
              <a:rPr lang="zh-CN" altLang="en-US" sz="1200" b="0" i="0" kern="1200" dirty="0" smtClean="0">
                <a:solidFill>
                  <a:schemeClr val="tx1"/>
                </a:solidFill>
                <a:effectLst/>
                <a:latin typeface="Arial" charset="0"/>
                <a:ea typeface="宋体" pitchFamily="2" charset="-122"/>
                <a:cs typeface="+mn-cs"/>
              </a:rPr>
              <a:t>开发，可以说是带索引版的</a:t>
            </a:r>
            <a:r>
              <a:rPr lang="en-US" altLang="zh-CN" sz="1200" b="0" i="0" kern="1200" dirty="0" err="1" smtClean="0">
                <a:solidFill>
                  <a:schemeClr val="tx1"/>
                </a:solidFill>
                <a:effectLst/>
                <a:latin typeface="Arial" charset="0"/>
                <a:ea typeface="宋体" pitchFamily="2" charset="-122"/>
                <a:cs typeface="+mn-cs"/>
              </a:rPr>
              <a:t>SequenceFile</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err="1" smtClean="0">
                <a:solidFill>
                  <a:schemeClr val="tx1"/>
                </a:solidFill>
                <a:effectLst/>
                <a:latin typeface="Arial" charset="0"/>
                <a:ea typeface="宋体" pitchFamily="2" charset="-122"/>
                <a:cs typeface="+mn-cs"/>
              </a:rPr>
              <a:t>MapFile</a:t>
            </a:r>
            <a:r>
              <a:rPr lang="zh-CN" altLang="en-US" sz="1200" b="0" i="0" kern="1200" dirty="0" smtClean="0">
                <a:solidFill>
                  <a:schemeClr val="tx1"/>
                </a:solidFill>
                <a:effectLst/>
                <a:latin typeface="Arial" charset="0"/>
                <a:ea typeface="宋体" pitchFamily="2" charset="-122"/>
                <a:cs typeface="+mn-cs"/>
              </a:rPr>
              <a:t>由两部分组成：</a:t>
            </a:r>
            <a:r>
              <a:rPr lang="en-US" altLang="zh-CN" sz="1200" b="0" i="0" kern="1200" dirty="0" smtClean="0">
                <a:solidFill>
                  <a:schemeClr val="tx1"/>
                </a:solidFill>
                <a:effectLst/>
                <a:latin typeface="Arial" charset="0"/>
                <a:ea typeface="宋体" pitchFamily="2" charset="-122"/>
                <a:cs typeface="+mn-cs"/>
              </a:rPr>
              <a:t>data</a:t>
            </a:r>
            <a:r>
              <a:rPr lang="zh-CN" altLang="en-US" sz="1200" b="0" i="0" kern="1200" dirty="0" smtClean="0">
                <a:solidFill>
                  <a:schemeClr val="tx1"/>
                </a:solidFill>
                <a:effectLst/>
                <a:latin typeface="Arial" charset="0"/>
                <a:ea typeface="宋体" pitchFamily="2" charset="-122"/>
                <a:cs typeface="+mn-cs"/>
              </a:rPr>
              <a:t>和</a:t>
            </a:r>
            <a:r>
              <a:rPr lang="en-US" altLang="zh-CN" sz="1200" b="0" i="0" kern="1200" dirty="0" smtClean="0">
                <a:solidFill>
                  <a:schemeClr val="tx1"/>
                </a:solidFill>
                <a:effectLst/>
                <a:latin typeface="Arial" charset="0"/>
                <a:ea typeface="宋体" pitchFamily="2" charset="-122"/>
                <a:cs typeface="+mn-cs"/>
              </a:rPr>
              <a:t>index</a:t>
            </a:r>
            <a:r>
              <a:rPr lang="zh-CN" altLang="en-US" sz="1200" b="0" i="0" kern="1200" dirty="0" smtClean="0">
                <a:solidFill>
                  <a:schemeClr val="tx1"/>
                </a:solidFill>
                <a:effectLst/>
                <a:latin typeface="Arial" charset="0"/>
                <a:ea typeface="宋体" pitchFamily="2" charset="-122"/>
                <a:cs typeface="+mn-cs"/>
              </a:rPr>
              <a:t>，均由</a:t>
            </a:r>
            <a:r>
              <a:rPr lang="en-US" altLang="zh-CN" sz="1200" b="0" i="0" kern="1200" dirty="0" err="1" smtClean="0">
                <a:solidFill>
                  <a:schemeClr val="tx1"/>
                </a:solidFill>
                <a:effectLst/>
                <a:latin typeface="Arial" charset="0"/>
                <a:ea typeface="宋体" pitchFamily="2" charset="-122"/>
                <a:cs typeface="+mn-cs"/>
              </a:rPr>
              <a:t>SequenceFile</a:t>
            </a:r>
            <a:r>
              <a:rPr lang="zh-CN" altLang="en-US" sz="1200" b="0" i="0" kern="1200" dirty="0" smtClean="0">
                <a:solidFill>
                  <a:schemeClr val="tx1"/>
                </a:solidFill>
                <a:effectLst/>
                <a:latin typeface="Arial" charset="0"/>
                <a:ea typeface="宋体" pitchFamily="2" charset="-122"/>
                <a:cs typeface="+mn-cs"/>
              </a:rPr>
              <a:t>实现。其中</a:t>
            </a:r>
            <a:r>
              <a:rPr lang="en-US" altLang="zh-CN" sz="1200" b="0" i="0" kern="1200" dirty="0" smtClean="0">
                <a:solidFill>
                  <a:schemeClr val="tx1"/>
                </a:solidFill>
                <a:effectLst/>
                <a:latin typeface="Arial" charset="0"/>
                <a:ea typeface="宋体" pitchFamily="2" charset="-122"/>
                <a:cs typeface="+mn-cs"/>
              </a:rPr>
              <a:t>data</a:t>
            </a:r>
            <a:r>
              <a:rPr lang="zh-CN" altLang="en-US" sz="1200" b="0" i="0" kern="1200" dirty="0" smtClean="0">
                <a:solidFill>
                  <a:schemeClr val="tx1"/>
                </a:solidFill>
                <a:effectLst/>
                <a:latin typeface="Arial" charset="0"/>
                <a:ea typeface="宋体" pitchFamily="2" charset="-122"/>
                <a:cs typeface="+mn-cs"/>
              </a:rPr>
              <a:t>会按照键值对的方式存储数据，</a:t>
            </a:r>
            <a:r>
              <a:rPr lang="en-US" altLang="zh-CN" sz="1200" b="0" i="0" kern="1200" dirty="0" smtClean="0">
                <a:solidFill>
                  <a:schemeClr val="tx1"/>
                </a:solidFill>
                <a:effectLst/>
                <a:latin typeface="Arial" charset="0"/>
                <a:ea typeface="宋体" pitchFamily="2" charset="-122"/>
                <a:cs typeface="+mn-cs"/>
              </a:rPr>
              <a:t>index</a:t>
            </a:r>
            <a:r>
              <a:rPr lang="zh-CN" altLang="en-US" sz="1200" b="0" i="0" kern="1200" dirty="0" smtClean="0">
                <a:solidFill>
                  <a:schemeClr val="tx1"/>
                </a:solidFill>
                <a:effectLst/>
                <a:latin typeface="Arial" charset="0"/>
                <a:ea typeface="宋体" pitchFamily="2" charset="-122"/>
                <a:cs typeface="+mn-cs"/>
              </a:rPr>
              <a:t>存储索引，主要记录</a:t>
            </a:r>
            <a:r>
              <a:rPr lang="en-US" altLang="zh-CN" sz="1200" b="0" i="0" kern="1200" dirty="0" smtClean="0">
                <a:solidFill>
                  <a:schemeClr val="tx1"/>
                </a:solidFill>
                <a:effectLst/>
                <a:latin typeface="Arial" charset="0"/>
                <a:ea typeface="宋体" pitchFamily="2" charset="-122"/>
                <a:cs typeface="+mn-cs"/>
              </a:rPr>
              <a:t>key</a:t>
            </a:r>
            <a:r>
              <a:rPr lang="zh-CN" altLang="en-US" sz="1200" b="0" i="0" kern="1200" dirty="0" smtClean="0">
                <a:solidFill>
                  <a:schemeClr val="tx1"/>
                </a:solidFill>
                <a:effectLst/>
                <a:latin typeface="Arial" charset="0"/>
                <a:ea typeface="宋体" pitchFamily="2" charset="-122"/>
                <a:cs typeface="+mn-cs"/>
              </a:rPr>
              <a:t>值和每个记录的偏移值。数据访问时，会先将索引文件加载到内存中，根据映射关系定位文件位置。</a:t>
            </a:r>
          </a:p>
          <a:p>
            <a:pPr latinLnBrk="0"/>
            <a:r>
              <a:rPr lang="zh-CN" altLang="en-US" sz="1200" b="0" i="0" kern="1200" dirty="0" smtClean="0">
                <a:solidFill>
                  <a:schemeClr val="tx1"/>
                </a:solidFill>
                <a:effectLst/>
                <a:latin typeface="Arial" charset="0"/>
                <a:ea typeface="宋体" pitchFamily="2" charset="-122"/>
                <a:cs typeface="+mn-cs"/>
              </a:rPr>
              <a:t>所以，</a:t>
            </a:r>
            <a:r>
              <a:rPr lang="en-US" altLang="zh-CN" sz="1200" b="0" i="0" kern="1200" dirty="0" err="1" smtClean="0">
                <a:solidFill>
                  <a:schemeClr val="tx1"/>
                </a:solidFill>
                <a:effectLst/>
                <a:latin typeface="Arial" charset="0"/>
                <a:ea typeface="宋体" pitchFamily="2" charset="-122"/>
                <a:cs typeface="+mn-cs"/>
              </a:rPr>
              <a:t>MapFile</a:t>
            </a:r>
            <a:r>
              <a:rPr lang="zh-CN" altLang="en-US" sz="1200" b="0" i="0" kern="1200" dirty="0" smtClean="0">
                <a:solidFill>
                  <a:schemeClr val="tx1"/>
                </a:solidFill>
                <a:effectLst/>
                <a:latin typeface="Arial" charset="0"/>
                <a:ea typeface="宋体" pitchFamily="2" charset="-122"/>
                <a:cs typeface="+mn-cs"/>
              </a:rPr>
              <a:t>是全局排序。</a:t>
            </a:r>
            <a:r>
              <a:rPr lang="en-US" altLang="zh-CN" sz="1200" b="0" i="0" kern="1200" dirty="0" err="1" smtClean="0">
                <a:solidFill>
                  <a:schemeClr val="tx1"/>
                </a:solidFill>
                <a:effectLst/>
                <a:latin typeface="Arial" charset="0"/>
                <a:ea typeface="宋体" pitchFamily="2" charset="-122"/>
                <a:cs typeface="+mn-cs"/>
              </a:rPr>
              <a:t>MapFileOutputFormat</a:t>
            </a:r>
            <a:r>
              <a:rPr lang="zh-CN" altLang="en-US" sz="1200" b="0" i="0" kern="1200" dirty="0" smtClean="0">
                <a:solidFill>
                  <a:schemeClr val="tx1"/>
                </a:solidFill>
                <a:effectLst/>
                <a:latin typeface="Arial" charset="0"/>
                <a:ea typeface="宋体" pitchFamily="2" charset="-122"/>
                <a:cs typeface="+mn-cs"/>
              </a:rPr>
              <a:t>实际上使用的仍是</a:t>
            </a:r>
            <a:r>
              <a:rPr lang="en-US" altLang="zh-CN" sz="1200" b="0" i="0" kern="1200" dirty="0" err="1" smtClean="0">
                <a:solidFill>
                  <a:schemeClr val="tx1"/>
                </a:solidFill>
                <a:effectLst/>
                <a:latin typeface="Arial" charset="0"/>
                <a:ea typeface="宋体" pitchFamily="2" charset="-122"/>
                <a:cs typeface="+mn-cs"/>
              </a:rPr>
              <a:t>MapFile</a:t>
            </a:r>
            <a:r>
              <a:rPr lang="zh-CN" altLang="en-US" sz="1200" b="0" i="0" kern="1200" dirty="0" smtClean="0">
                <a:solidFill>
                  <a:schemeClr val="tx1"/>
                </a:solidFill>
                <a:effectLst/>
                <a:latin typeface="Arial" charset="0"/>
                <a:ea typeface="宋体" pitchFamily="2" charset="-122"/>
                <a:cs typeface="+mn-cs"/>
              </a:rPr>
              <a:t>的</a:t>
            </a:r>
            <a:r>
              <a:rPr lang="en-US" altLang="zh-CN" sz="1200" b="0" i="0" kern="1200" dirty="0" smtClean="0">
                <a:solidFill>
                  <a:schemeClr val="tx1"/>
                </a:solidFill>
                <a:effectLst/>
                <a:latin typeface="Arial" charset="0"/>
                <a:ea typeface="宋体" pitchFamily="2" charset="-122"/>
                <a:cs typeface="+mn-cs"/>
              </a:rPr>
              <a:t>reader</a:t>
            </a:r>
            <a:r>
              <a:rPr lang="zh-CN" altLang="en-US" sz="1200" b="0" i="0" kern="1200" dirty="0" smtClean="0">
                <a:solidFill>
                  <a:schemeClr val="tx1"/>
                </a:solidFill>
                <a:effectLst/>
                <a:latin typeface="Arial" charset="0"/>
                <a:ea typeface="宋体" pitchFamily="2" charset="-122"/>
                <a:cs typeface="+mn-cs"/>
              </a:rPr>
              <a:t>。所以会根据</a:t>
            </a:r>
            <a:r>
              <a:rPr lang="en-US" altLang="zh-CN" sz="1200" b="0" i="0" kern="1200" dirty="0" err="1" smtClean="0">
                <a:solidFill>
                  <a:schemeClr val="tx1"/>
                </a:solidFill>
                <a:effectLst/>
                <a:latin typeface="Arial" charset="0"/>
                <a:ea typeface="宋体" pitchFamily="2" charset="-122"/>
                <a:cs typeface="+mn-cs"/>
              </a:rPr>
              <a:t>MapFile</a:t>
            </a:r>
            <a:r>
              <a:rPr lang="zh-CN" altLang="en-US" sz="1200" b="0" i="0" kern="1200" dirty="0" smtClean="0">
                <a:solidFill>
                  <a:schemeClr val="tx1"/>
                </a:solidFill>
                <a:effectLst/>
                <a:latin typeface="Arial" charset="0"/>
                <a:ea typeface="宋体" pitchFamily="2" charset="-122"/>
                <a:cs typeface="+mn-cs"/>
              </a:rPr>
              <a:t>的索引文件保证的顺序。</a:t>
            </a:r>
          </a:p>
          <a:p>
            <a:pPr latinLnBrk="0"/>
            <a:r>
              <a:rPr lang="zh-CN" altLang="en-US" sz="1200" b="0" i="0" kern="1200" dirty="0" smtClean="0">
                <a:solidFill>
                  <a:schemeClr val="tx1"/>
                </a:solidFill>
                <a:effectLst/>
                <a:latin typeface="Arial" charset="0"/>
                <a:ea typeface="宋体" pitchFamily="2" charset="-122"/>
                <a:cs typeface="+mn-cs"/>
              </a:rPr>
              <a:t>由于</a:t>
            </a:r>
            <a:r>
              <a:rPr lang="en-US" altLang="zh-CN" sz="1200" b="0" i="0" kern="1200" dirty="0" err="1" smtClean="0">
                <a:solidFill>
                  <a:schemeClr val="tx1"/>
                </a:solidFill>
                <a:effectLst/>
                <a:latin typeface="Arial" charset="0"/>
                <a:ea typeface="宋体" pitchFamily="2" charset="-122"/>
                <a:cs typeface="+mn-cs"/>
              </a:rPr>
              <a:t>MapFile</a:t>
            </a:r>
            <a:r>
              <a:rPr lang="zh-CN" altLang="en-US" sz="1200" b="0" i="0" kern="1200" dirty="0" smtClean="0">
                <a:solidFill>
                  <a:schemeClr val="tx1"/>
                </a:solidFill>
                <a:effectLst/>
                <a:latin typeface="Arial" charset="0"/>
                <a:ea typeface="宋体" pitchFamily="2" charset="-122"/>
                <a:cs typeface="+mn-cs"/>
              </a:rPr>
              <a:t>是一个排序的文件，典型的场景例如合并多个小文件，将小文件根据</a:t>
            </a:r>
            <a:r>
              <a:rPr lang="en-US" altLang="zh-CN" sz="1200" b="0" i="0" kern="1200" dirty="0" smtClean="0">
                <a:solidFill>
                  <a:schemeClr val="tx1"/>
                </a:solidFill>
                <a:effectLst/>
                <a:latin typeface="Arial" charset="0"/>
                <a:ea typeface="宋体" pitchFamily="2" charset="-122"/>
                <a:cs typeface="+mn-cs"/>
              </a:rPr>
              <a:t>key</a:t>
            </a:r>
            <a:r>
              <a:rPr lang="zh-CN" altLang="en-US" sz="1200" b="0" i="0" kern="1200" dirty="0" smtClean="0">
                <a:solidFill>
                  <a:schemeClr val="tx1"/>
                </a:solidFill>
                <a:effectLst/>
                <a:latin typeface="Arial" charset="0"/>
                <a:ea typeface="宋体" pitchFamily="2" charset="-122"/>
                <a:cs typeface="+mn-cs"/>
              </a:rPr>
              <a:t>值合并成大文件。</a:t>
            </a:r>
            <a:endParaRPr lang="en-US" altLang="zh-CN" sz="1200" b="0" i="0" kern="1200" dirty="0" smtClean="0">
              <a:solidFill>
                <a:schemeClr val="tx1"/>
              </a:solidFill>
              <a:effectLst/>
              <a:latin typeface="Arial" charset="0"/>
              <a:ea typeface="宋体" pitchFamily="2" charset="-122"/>
              <a:cs typeface="+mn-cs"/>
            </a:endParaRPr>
          </a:p>
          <a:p>
            <a:pPr latinLnBrk="0"/>
            <a:endParaRPr lang="zh-CN" altLang="en-US" sz="1200" b="0" i="0" kern="1200" dirty="0" smtClean="0">
              <a:solidFill>
                <a:schemeClr val="tx1"/>
              </a:solidFill>
              <a:effectLst/>
              <a:latin typeface="Arial" charset="0"/>
              <a:ea typeface="宋体" pitchFamily="2" charset="-122"/>
              <a:cs typeface="+mn-cs"/>
            </a:endParaRPr>
          </a:p>
          <a:p>
            <a:pPr latinLnBrk="0"/>
            <a:r>
              <a:rPr lang="en-US" altLang="zh-CN" sz="1200" b="0" i="0" kern="1200" dirty="0" err="1" smtClean="0">
                <a:solidFill>
                  <a:schemeClr val="tx1"/>
                </a:solidFill>
                <a:effectLst/>
                <a:latin typeface="Arial" charset="0"/>
                <a:ea typeface="宋体" pitchFamily="2" charset="-122"/>
                <a:cs typeface="+mn-cs"/>
              </a:rPr>
              <a:t>MapFile</a:t>
            </a:r>
            <a:r>
              <a:rPr lang="zh-CN" altLang="en-US" sz="1200" b="0" i="0" kern="1200" dirty="0" smtClean="0">
                <a:solidFill>
                  <a:schemeClr val="tx1"/>
                </a:solidFill>
                <a:effectLst/>
                <a:latin typeface="Arial" charset="0"/>
                <a:ea typeface="宋体" pitchFamily="2" charset="-122"/>
                <a:cs typeface="+mn-cs"/>
              </a:rPr>
              <a:t>的</a:t>
            </a:r>
            <a:r>
              <a:rPr lang="en-US" altLang="zh-CN" sz="1200" b="0" i="0" kern="1200" dirty="0" smtClean="0">
                <a:solidFill>
                  <a:schemeClr val="tx1"/>
                </a:solidFill>
                <a:effectLst/>
                <a:latin typeface="Arial" charset="0"/>
                <a:ea typeface="宋体" pitchFamily="2" charset="-122"/>
                <a:cs typeface="+mn-cs"/>
              </a:rPr>
              <a:t>writer</a:t>
            </a:r>
            <a:r>
              <a:rPr lang="zh-CN" altLang="en-US" sz="1200" b="0" i="0" kern="1200" dirty="0" smtClean="0">
                <a:solidFill>
                  <a:schemeClr val="tx1"/>
                </a:solidFill>
                <a:effectLst/>
                <a:latin typeface="Arial" charset="0"/>
                <a:ea typeface="宋体" pitchFamily="2" charset="-122"/>
                <a:cs typeface="+mn-cs"/>
              </a:rPr>
              <a:t>是</a:t>
            </a:r>
            <a:r>
              <a:rPr lang="en-US" altLang="zh-CN" sz="1200" b="0" i="0" kern="1200" smtClean="0">
                <a:solidFill>
                  <a:schemeClr val="tx1"/>
                </a:solidFill>
                <a:effectLst/>
                <a:latin typeface="Arial" charset="0"/>
                <a:ea typeface="宋体" pitchFamily="2" charset="-122"/>
                <a:cs typeface="+mn-cs"/>
              </a:rPr>
              <a:t>recordWrite</a:t>
            </a:r>
            <a:r>
              <a:rPr lang="zh-CN" altLang="en-US" sz="1200" b="0" i="0" kern="120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内部使用的仍然是</a:t>
            </a:r>
            <a:r>
              <a:rPr lang="en-US" altLang="zh-CN" sz="1200" b="0" i="0" kern="1200" dirty="0" err="1" smtClean="0">
                <a:solidFill>
                  <a:schemeClr val="tx1"/>
                </a:solidFill>
                <a:effectLst/>
                <a:latin typeface="Arial" charset="0"/>
                <a:ea typeface="宋体" pitchFamily="2" charset="-122"/>
                <a:cs typeface="+mn-cs"/>
              </a:rPr>
              <a:t>MapFile</a:t>
            </a:r>
            <a:r>
              <a:rPr lang="zh-CN" altLang="en-US" sz="1200" b="0" i="0" kern="1200" dirty="0" smtClean="0">
                <a:solidFill>
                  <a:schemeClr val="tx1"/>
                </a:solidFill>
                <a:effectLst/>
                <a:latin typeface="Arial" charset="0"/>
                <a:ea typeface="宋体" pitchFamily="2" charset="-122"/>
                <a:cs typeface="+mn-cs"/>
              </a:rPr>
              <a:t>的</a:t>
            </a:r>
            <a:r>
              <a:rPr lang="en-US" altLang="zh-CN" sz="1200" b="0" i="0" kern="1200" dirty="0" smtClean="0">
                <a:solidFill>
                  <a:schemeClr val="tx1"/>
                </a:solidFill>
                <a:effectLst/>
                <a:latin typeface="Arial" charset="0"/>
                <a:ea typeface="宋体" pitchFamily="2" charset="-122"/>
                <a:cs typeface="+mn-cs"/>
              </a:rPr>
              <a:t>writer</a:t>
            </a:r>
          </a:p>
          <a:p>
            <a:pPr latinLnBrk="0"/>
            <a:r>
              <a:rPr lang="zh-CN" altLang="en-US" sz="1200" b="0" i="0" kern="1200" dirty="0" smtClean="0">
                <a:solidFill>
                  <a:schemeClr val="tx1"/>
                </a:solidFill>
                <a:effectLst/>
                <a:latin typeface="Arial" charset="0"/>
                <a:ea typeface="宋体" pitchFamily="2" charset="-122"/>
                <a:cs typeface="+mn-cs"/>
              </a:rPr>
              <a:t>所以处理每行记录时，仍然是按照</a:t>
            </a:r>
            <a:r>
              <a:rPr lang="en-US" altLang="zh-CN" sz="1200" b="0" i="0" kern="1200" dirty="0" err="1" smtClean="0">
                <a:solidFill>
                  <a:schemeClr val="tx1"/>
                </a:solidFill>
                <a:effectLst/>
                <a:latin typeface="Arial" charset="0"/>
                <a:ea typeface="宋体" pitchFamily="2" charset="-122"/>
                <a:cs typeface="+mn-cs"/>
              </a:rPr>
              <a:t>MapFile</a:t>
            </a:r>
            <a:r>
              <a:rPr lang="zh-CN" altLang="en-US" sz="1200" b="0" i="0" kern="1200" dirty="0" smtClean="0">
                <a:solidFill>
                  <a:schemeClr val="tx1"/>
                </a:solidFill>
                <a:effectLst/>
                <a:latin typeface="Arial" charset="0"/>
                <a:ea typeface="宋体" pitchFamily="2" charset="-122"/>
                <a:cs typeface="+mn-cs"/>
              </a:rPr>
              <a:t>的逻辑</a:t>
            </a:r>
          </a:p>
          <a:p>
            <a:pPr latinLnBrk="0"/>
            <a:r>
              <a:rPr lang="zh-CN" altLang="en-US" sz="1200" b="0" i="0" kern="1200" dirty="0" smtClean="0">
                <a:solidFill>
                  <a:schemeClr val="tx1"/>
                </a:solidFill>
                <a:effectLst/>
                <a:latin typeface="Arial" charset="0"/>
                <a:ea typeface="宋体" pitchFamily="2" charset="-122"/>
                <a:cs typeface="+mn-cs"/>
              </a:rPr>
              <a:t>以下是开源代码</a:t>
            </a:r>
            <a:r>
              <a:rPr lang="en-US" altLang="zh-CN" sz="1200" b="0" i="0" kern="1200" dirty="0" err="1" smtClean="0">
                <a:solidFill>
                  <a:schemeClr val="tx1"/>
                </a:solidFill>
                <a:effectLst/>
                <a:latin typeface="Arial" charset="0"/>
                <a:ea typeface="宋体" pitchFamily="2" charset="-122"/>
                <a:cs typeface="+mn-cs"/>
              </a:rPr>
              <a:t>MapFileOutputFormat</a:t>
            </a:r>
            <a:r>
              <a:rPr lang="zh-CN" altLang="en-US" sz="1200" b="0" i="0" kern="1200" dirty="0" smtClean="0">
                <a:solidFill>
                  <a:schemeClr val="tx1"/>
                </a:solidFill>
                <a:effectLst/>
                <a:latin typeface="Arial" charset="0"/>
                <a:ea typeface="宋体" pitchFamily="2" charset="-122"/>
                <a:cs typeface="+mn-cs"/>
              </a:rPr>
              <a:t>中</a:t>
            </a:r>
            <a:r>
              <a:rPr lang="en-US" altLang="zh-CN" sz="1200" b="0" i="0" kern="1200" dirty="0" err="1" smtClean="0">
                <a:solidFill>
                  <a:schemeClr val="tx1"/>
                </a:solidFill>
                <a:effectLst/>
                <a:latin typeface="Arial" charset="0"/>
                <a:ea typeface="宋体" pitchFamily="2" charset="-122"/>
                <a:cs typeface="+mn-cs"/>
              </a:rPr>
              <a:t>getRecordWriter</a:t>
            </a:r>
            <a:r>
              <a:rPr lang="zh-CN" altLang="en-US" sz="1200" b="0" i="0" kern="1200" dirty="0" smtClean="0">
                <a:solidFill>
                  <a:schemeClr val="tx1"/>
                </a:solidFill>
                <a:effectLst/>
                <a:latin typeface="Arial" charset="0"/>
                <a:ea typeface="宋体" pitchFamily="2" charset="-122"/>
                <a:cs typeface="+mn-cs"/>
              </a:rPr>
              <a:t>的关键部分，具体代码详见开源社区</a:t>
            </a:r>
            <a:br>
              <a:rPr lang="zh-CN" altLang="en-US" sz="1200" b="0" i="0" kern="1200" dirty="0" smtClean="0">
                <a:solidFill>
                  <a:schemeClr val="tx1"/>
                </a:solidFill>
                <a:effectLst/>
                <a:latin typeface="Arial" charset="0"/>
                <a:ea typeface="宋体" pitchFamily="2" charset="-122"/>
                <a:cs typeface="+mn-cs"/>
              </a:rPr>
            </a:br>
            <a:r>
              <a:rPr lang="zh-CN" altLang="en-US" sz="1200" b="0" i="0" kern="1200" dirty="0" smtClean="0">
                <a:solidFill>
                  <a:schemeClr val="tx1"/>
                </a:solidFill>
                <a:effectLst/>
                <a:latin typeface="Arial" charset="0"/>
                <a:ea typeface="宋体" pitchFamily="2" charset="-122"/>
                <a:cs typeface="+mn-cs"/>
              </a:rPr>
              <a:t> </a:t>
            </a:r>
          </a:p>
          <a:p>
            <a:pPr latinLnBrk="0"/>
            <a:r>
              <a:rPr lang="en-US" altLang="zh-CN" sz="1200" b="0" i="0" kern="1200" dirty="0" smtClean="0">
                <a:solidFill>
                  <a:schemeClr val="tx1"/>
                </a:solidFill>
                <a:effectLst/>
                <a:latin typeface="Arial" charset="0"/>
                <a:ea typeface="宋体" pitchFamily="2" charset="-122"/>
                <a:cs typeface="+mn-cs"/>
              </a:rPr>
              <a:t>public </a:t>
            </a:r>
            <a:r>
              <a:rPr lang="en-US" altLang="zh-CN" sz="1200" b="0" i="0" kern="1200" dirty="0" err="1" smtClean="0">
                <a:solidFill>
                  <a:schemeClr val="tx1"/>
                </a:solidFill>
                <a:effectLst/>
                <a:latin typeface="Arial" charset="0"/>
                <a:ea typeface="宋体" pitchFamily="2" charset="-122"/>
                <a:cs typeface="+mn-cs"/>
              </a:rPr>
              <a:t>RecordWriter</a:t>
            </a:r>
            <a:r>
              <a:rPr lang="en-US" altLang="zh-CN" sz="1200" b="0" i="0" kern="1200" dirty="0" smtClean="0">
                <a:solidFill>
                  <a:schemeClr val="tx1"/>
                </a:solidFill>
                <a:effectLst/>
                <a:latin typeface="Arial" charset="0"/>
                <a:ea typeface="宋体" pitchFamily="2" charset="-122"/>
                <a:cs typeface="+mn-cs"/>
              </a:rPr>
              <a:t>&lt;</a:t>
            </a:r>
            <a:r>
              <a:rPr lang="en-US" altLang="zh-CN" sz="1200" b="0" i="0" kern="1200" dirty="0" err="1" smtClean="0">
                <a:solidFill>
                  <a:schemeClr val="tx1"/>
                </a:solidFill>
                <a:effectLst/>
                <a:latin typeface="Arial" charset="0"/>
                <a:ea typeface="宋体" pitchFamily="2" charset="-122"/>
                <a:cs typeface="+mn-cs"/>
              </a:rPr>
              <a:t>WritableComparable</a:t>
            </a:r>
            <a:r>
              <a:rPr lang="en-US" altLang="zh-CN" sz="1200" b="0" i="0" kern="1200" dirty="0" smtClean="0">
                <a:solidFill>
                  <a:schemeClr val="tx1"/>
                </a:solidFill>
                <a:effectLst/>
                <a:latin typeface="Arial" charset="0"/>
                <a:ea typeface="宋体" pitchFamily="2" charset="-122"/>
                <a:cs typeface="+mn-cs"/>
              </a:rPr>
              <a:t>, Writable&gt; </a:t>
            </a:r>
            <a:r>
              <a:rPr lang="en-US" altLang="zh-CN" sz="1200" b="0" i="0" kern="1200" dirty="0" err="1" smtClean="0">
                <a:solidFill>
                  <a:schemeClr val="tx1"/>
                </a:solidFill>
                <a:effectLst/>
                <a:latin typeface="Arial" charset="0"/>
                <a:ea typeface="宋体" pitchFamily="2" charset="-122"/>
                <a:cs typeface="+mn-cs"/>
              </a:rPr>
              <a:t>getRecordWriter</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smtClean="0">
                <a:solidFill>
                  <a:schemeClr val="tx1"/>
                </a:solidFill>
                <a:effectLst/>
                <a:latin typeface="Arial" charset="0"/>
                <a:ea typeface="宋体" pitchFamily="2" charset="-122"/>
                <a:cs typeface="+mn-cs"/>
              </a:rPr>
              <a:t>{ </a:t>
            </a:r>
            <a:br>
              <a:rPr lang="en-US" altLang="zh-CN" sz="1200" b="0" i="0" kern="1200" dirty="0" smtClean="0">
                <a:solidFill>
                  <a:schemeClr val="tx1"/>
                </a:solidFill>
                <a:effectLst/>
                <a:latin typeface="Arial" charset="0"/>
                <a:ea typeface="宋体" pitchFamily="2" charset="-122"/>
                <a:cs typeface="+mn-cs"/>
              </a:rPr>
            </a:br>
            <a:r>
              <a:rPr lang="en-US" altLang="zh-CN" sz="1200" b="0" i="0" kern="1200" dirty="0" smtClean="0">
                <a:solidFill>
                  <a:schemeClr val="tx1"/>
                </a:solidFill>
                <a:effectLst/>
                <a:latin typeface="Arial" charset="0"/>
                <a:ea typeface="宋体" pitchFamily="2" charset="-122"/>
                <a:cs typeface="+mn-cs"/>
              </a:rPr>
              <a:t>    // get the path of the temporary output file </a:t>
            </a:r>
            <a:br>
              <a:rPr lang="en-US" altLang="zh-CN" sz="1200" b="0" i="0" kern="1200" dirty="0" smtClean="0">
                <a:solidFill>
                  <a:schemeClr val="tx1"/>
                </a:solidFill>
                <a:effectLst/>
                <a:latin typeface="Arial" charset="0"/>
                <a:ea typeface="宋体" pitchFamily="2" charset="-122"/>
                <a:cs typeface="+mn-cs"/>
              </a:rPr>
            </a:br>
            <a:r>
              <a:rPr lang="en-US" altLang="zh-CN" sz="1200" b="0" i="0" kern="1200" dirty="0" smtClean="0">
                <a:solidFill>
                  <a:schemeClr val="tx1"/>
                </a:solidFill>
                <a:effectLst/>
                <a:latin typeface="Arial" charset="0"/>
                <a:ea typeface="宋体" pitchFamily="2" charset="-122"/>
                <a:cs typeface="+mn-cs"/>
              </a:rPr>
              <a:t>    // </a:t>
            </a:r>
            <a:r>
              <a:rPr lang="zh-CN" altLang="en-US" sz="1200" b="0" i="0" kern="1200" dirty="0" smtClean="0">
                <a:solidFill>
                  <a:schemeClr val="tx1"/>
                </a:solidFill>
                <a:effectLst/>
                <a:latin typeface="Arial" charset="0"/>
                <a:ea typeface="宋体" pitchFamily="2" charset="-122"/>
                <a:cs typeface="+mn-cs"/>
              </a:rPr>
              <a:t>此处代码省略</a:t>
            </a:r>
          </a:p>
          <a:p>
            <a:pPr latinLnBrk="0"/>
            <a:r>
              <a:rPr lang="zh-CN" altLang="en-US" sz="1200" b="0" i="0" kern="1200" dirty="0" smtClean="0">
                <a:solidFill>
                  <a:schemeClr val="tx1"/>
                </a:solidFill>
                <a:effectLst/>
                <a:latin typeface="Arial" charset="0"/>
                <a:ea typeface="宋体" pitchFamily="2" charset="-122"/>
                <a:cs typeface="+mn-cs"/>
              </a:rPr>
              <a:t>   </a:t>
            </a:r>
            <a:br>
              <a:rPr lang="zh-CN" altLang="en-US" sz="1200" b="0" i="0" kern="1200" dirty="0" smtClean="0">
                <a:solidFill>
                  <a:schemeClr val="tx1"/>
                </a:solidFill>
                <a:effectLst/>
                <a:latin typeface="Arial" charset="0"/>
                <a:ea typeface="宋体" pitchFamily="2" charset="-122"/>
                <a:cs typeface="+mn-cs"/>
              </a:rPr>
            </a:br>
            <a:r>
              <a:rPr lang="zh-CN" altLang="en-US" sz="1200" b="0" i="0" kern="1200" dirty="0" smtClean="0">
                <a:solidFill>
                  <a:schemeClr val="tx1"/>
                </a:solidFill>
                <a:effectLst/>
                <a:latin typeface="Arial" charset="0"/>
                <a:ea typeface="宋体" pitchFamily="2" charset="-122"/>
                <a:cs typeface="+mn-cs"/>
              </a:rPr>
              <a:t>    </a:t>
            </a:r>
            <a:r>
              <a:rPr lang="en-US" altLang="zh-CN" sz="1200" b="0" i="0" kern="1200" dirty="0" smtClean="0">
                <a:solidFill>
                  <a:schemeClr val="tx1"/>
                </a:solidFill>
                <a:effectLst/>
                <a:latin typeface="Arial" charset="0"/>
                <a:ea typeface="宋体" pitchFamily="2" charset="-122"/>
                <a:cs typeface="+mn-cs"/>
              </a:rPr>
              <a:t>// ignore the progress parameter, since </a:t>
            </a:r>
            <a:r>
              <a:rPr lang="en-US" altLang="zh-CN" sz="1200" b="0" i="0" kern="1200" dirty="0" err="1" smtClean="0">
                <a:solidFill>
                  <a:schemeClr val="tx1"/>
                </a:solidFill>
                <a:effectLst/>
                <a:latin typeface="Arial" charset="0"/>
                <a:ea typeface="宋体" pitchFamily="2" charset="-122"/>
                <a:cs typeface="+mn-cs"/>
              </a:rPr>
              <a:t>MapFile</a:t>
            </a:r>
            <a:r>
              <a:rPr lang="en-US" altLang="zh-CN" sz="1200" b="0" i="0" kern="1200" dirty="0" smtClean="0">
                <a:solidFill>
                  <a:schemeClr val="tx1"/>
                </a:solidFill>
                <a:effectLst/>
                <a:latin typeface="Arial" charset="0"/>
                <a:ea typeface="宋体" pitchFamily="2" charset="-122"/>
                <a:cs typeface="+mn-cs"/>
              </a:rPr>
              <a:t> is local </a:t>
            </a:r>
            <a:br>
              <a:rPr lang="en-US" altLang="zh-CN" sz="1200" b="0" i="0" kern="1200" dirty="0" smtClean="0">
                <a:solidFill>
                  <a:schemeClr val="tx1"/>
                </a:solidFill>
                <a:effectLst/>
                <a:latin typeface="Arial" charset="0"/>
                <a:ea typeface="宋体" pitchFamily="2" charset="-122"/>
                <a:cs typeface="+mn-cs"/>
              </a:rPr>
            </a:br>
            <a:r>
              <a:rPr lang="en-US" altLang="zh-CN" sz="1200" b="0" i="0" kern="1200" dirty="0" smtClean="0">
                <a:solidFill>
                  <a:schemeClr val="tx1"/>
                </a:solidFill>
                <a:effectLst/>
                <a:latin typeface="Arial" charset="0"/>
                <a:ea typeface="宋体" pitchFamily="2" charset="-122"/>
                <a:cs typeface="+mn-cs"/>
              </a:rPr>
              <a:t>    final </a:t>
            </a:r>
            <a:r>
              <a:rPr lang="en-US" altLang="zh-CN" sz="1200" b="0" i="0" kern="1200" dirty="0" err="1" smtClean="0">
                <a:solidFill>
                  <a:schemeClr val="tx1"/>
                </a:solidFill>
                <a:effectLst/>
                <a:latin typeface="Arial" charset="0"/>
                <a:ea typeface="宋体" pitchFamily="2" charset="-122"/>
                <a:cs typeface="+mn-cs"/>
              </a:rPr>
              <a:t>MapFile.Writer</a:t>
            </a:r>
            <a:r>
              <a:rPr lang="en-US" altLang="zh-CN" sz="1200" b="0" i="0" kern="1200" dirty="0" smtClean="0">
                <a:solidFill>
                  <a:schemeClr val="tx1"/>
                </a:solidFill>
                <a:effectLst/>
                <a:latin typeface="Arial" charset="0"/>
                <a:ea typeface="宋体" pitchFamily="2" charset="-122"/>
                <a:cs typeface="+mn-cs"/>
              </a:rPr>
              <a:t> out = </a:t>
            </a:r>
            <a:br>
              <a:rPr lang="en-US" altLang="zh-CN" sz="1200" b="0" i="0" kern="1200" dirty="0" smtClean="0">
                <a:solidFill>
                  <a:schemeClr val="tx1"/>
                </a:solidFill>
                <a:effectLst/>
                <a:latin typeface="Arial" charset="0"/>
                <a:ea typeface="宋体" pitchFamily="2" charset="-122"/>
                <a:cs typeface="+mn-cs"/>
              </a:rPr>
            </a:br>
            <a:r>
              <a:rPr lang="en-US" altLang="zh-CN" sz="1200" b="0" i="0" kern="1200" dirty="0" smtClean="0">
                <a:solidFill>
                  <a:schemeClr val="tx1"/>
                </a:solidFill>
                <a:effectLst/>
                <a:latin typeface="Arial" charset="0"/>
                <a:ea typeface="宋体" pitchFamily="2" charset="-122"/>
                <a:cs typeface="+mn-cs"/>
              </a:rPr>
              <a:t>      new </a:t>
            </a:r>
            <a:r>
              <a:rPr lang="en-US" altLang="zh-CN" sz="1200" b="0" i="0" kern="1200" dirty="0" err="1" smtClean="0">
                <a:solidFill>
                  <a:schemeClr val="tx1"/>
                </a:solidFill>
                <a:effectLst/>
                <a:latin typeface="Arial" charset="0"/>
                <a:ea typeface="宋体" pitchFamily="2" charset="-122"/>
                <a:cs typeface="+mn-cs"/>
              </a:rPr>
              <a:t>MapFile.Writer</a:t>
            </a:r>
            <a:r>
              <a:rPr lang="en-US" altLang="zh-CN" sz="1200" b="0" i="0" kern="1200" dirty="0" smtClean="0">
                <a:solidFill>
                  <a:schemeClr val="tx1"/>
                </a:solidFill>
                <a:effectLst/>
                <a:latin typeface="Arial" charset="0"/>
                <a:ea typeface="宋体" pitchFamily="2" charset="-122"/>
                <a:cs typeface="+mn-cs"/>
              </a:rPr>
              <a:t>(job, </a:t>
            </a:r>
            <a:r>
              <a:rPr lang="en-US" altLang="zh-CN" sz="1200" b="0" i="0" kern="1200" dirty="0" err="1" smtClean="0">
                <a:solidFill>
                  <a:schemeClr val="tx1"/>
                </a:solidFill>
                <a:effectLst/>
                <a:latin typeface="Arial" charset="0"/>
                <a:ea typeface="宋体" pitchFamily="2" charset="-122"/>
                <a:cs typeface="+mn-cs"/>
              </a:rPr>
              <a:t>fs</a:t>
            </a:r>
            <a:r>
              <a:rPr lang="en-US" altLang="zh-CN" sz="1200" b="0" i="0" kern="1200" dirty="0" smtClean="0">
                <a:solidFill>
                  <a:schemeClr val="tx1"/>
                </a:solidFill>
                <a:effectLst/>
                <a:latin typeface="Arial" charset="0"/>
                <a:ea typeface="宋体" pitchFamily="2" charset="-122"/>
                <a:cs typeface="+mn-cs"/>
              </a:rPr>
              <a:t>, </a:t>
            </a:r>
            <a:r>
              <a:rPr lang="en-US" altLang="zh-CN" sz="1200" b="0" i="0" kern="1200" dirty="0" err="1" smtClean="0">
                <a:solidFill>
                  <a:schemeClr val="tx1"/>
                </a:solidFill>
                <a:effectLst/>
                <a:latin typeface="Arial" charset="0"/>
                <a:ea typeface="宋体" pitchFamily="2" charset="-122"/>
                <a:cs typeface="+mn-cs"/>
              </a:rPr>
              <a:t>file.toString</a:t>
            </a:r>
            <a:r>
              <a:rPr lang="en-US" altLang="zh-CN" sz="1200" b="0" i="0" kern="1200" dirty="0" smtClean="0">
                <a:solidFill>
                  <a:schemeClr val="tx1"/>
                </a:solidFill>
                <a:effectLst/>
                <a:latin typeface="Arial" charset="0"/>
                <a:ea typeface="宋体" pitchFamily="2" charset="-122"/>
                <a:cs typeface="+mn-cs"/>
              </a:rPr>
              <a:t>(), </a:t>
            </a:r>
            <a:br>
              <a:rPr lang="en-US" altLang="zh-CN" sz="1200" b="0" i="0" kern="1200" dirty="0" smtClean="0">
                <a:solidFill>
                  <a:schemeClr val="tx1"/>
                </a:solidFill>
                <a:effectLst/>
                <a:latin typeface="Arial" charset="0"/>
                <a:ea typeface="宋体" pitchFamily="2" charset="-122"/>
                <a:cs typeface="+mn-cs"/>
              </a:rPr>
            </a:br>
            <a:r>
              <a:rPr lang="en-US" altLang="zh-CN" sz="1200" b="0" i="0" kern="1200" dirty="0" smtClean="0">
                <a:solidFill>
                  <a:schemeClr val="tx1"/>
                </a:solidFill>
                <a:effectLst/>
                <a:latin typeface="Arial" charset="0"/>
                <a:ea typeface="宋体" pitchFamily="2" charset="-122"/>
                <a:cs typeface="+mn-cs"/>
              </a:rPr>
              <a:t>                         </a:t>
            </a:r>
            <a:r>
              <a:rPr lang="en-US" altLang="zh-CN" sz="1200" b="0" i="0" kern="1200" dirty="0" err="1" smtClean="0">
                <a:solidFill>
                  <a:schemeClr val="tx1"/>
                </a:solidFill>
                <a:effectLst/>
                <a:latin typeface="Arial" charset="0"/>
                <a:ea typeface="宋体" pitchFamily="2" charset="-122"/>
                <a:cs typeface="+mn-cs"/>
              </a:rPr>
              <a:t>job.getOutputKeyClass</a:t>
            </a:r>
            <a:r>
              <a:rPr lang="en-US" altLang="zh-CN" sz="1200" b="0" i="0" kern="1200" dirty="0" smtClean="0">
                <a:solidFill>
                  <a:schemeClr val="tx1"/>
                </a:solidFill>
                <a:effectLst/>
                <a:latin typeface="Arial" charset="0"/>
                <a:ea typeface="宋体" pitchFamily="2" charset="-122"/>
                <a:cs typeface="+mn-cs"/>
              </a:rPr>
              <a:t>().</a:t>
            </a:r>
            <a:r>
              <a:rPr lang="en-US" altLang="zh-CN" sz="1200" b="0" i="0" kern="1200" dirty="0" err="1" smtClean="0">
                <a:solidFill>
                  <a:schemeClr val="tx1"/>
                </a:solidFill>
                <a:effectLst/>
                <a:latin typeface="Arial" charset="0"/>
                <a:ea typeface="宋体" pitchFamily="2" charset="-122"/>
                <a:cs typeface="+mn-cs"/>
              </a:rPr>
              <a:t>asSubclass</a:t>
            </a:r>
            <a:r>
              <a:rPr lang="en-US" altLang="zh-CN" sz="1200" b="0" i="0" kern="1200" dirty="0" smtClean="0">
                <a:solidFill>
                  <a:schemeClr val="tx1"/>
                </a:solidFill>
                <a:effectLst/>
                <a:latin typeface="Arial" charset="0"/>
                <a:ea typeface="宋体" pitchFamily="2" charset="-122"/>
                <a:cs typeface="+mn-cs"/>
              </a:rPr>
              <a:t>(</a:t>
            </a:r>
            <a:r>
              <a:rPr lang="en-US" altLang="zh-CN" sz="1200" b="0" i="0" kern="1200" dirty="0" err="1" smtClean="0">
                <a:solidFill>
                  <a:schemeClr val="tx1"/>
                </a:solidFill>
                <a:effectLst/>
                <a:latin typeface="Arial" charset="0"/>
                <a:ea typeface="宋体" pitchFamily="2" charset="-122"/>
                <a:cs typeface="+mn-cs"/>
              </a:rPr>
              <a:t>WritableComparable.class</a:t>
            </a:r>
            <a:r>
              <a:rPr lang="en-US" altLang="zh-CN" sz="1200" b="0" i="0" kern="1200" dirty="0" smtClean="0">
                <a:solidFill>
                  <a:schemeClr val="tx1"/>
                </a:solidFill>
                <a:effectLst/>
                <a:latin typeface="Arial" charset="0"/>
                <a:ea typeface="宋体" pitchFamily="2" charset="-122"/>
                <a:cs typeface="+mn-cs"/>
              </a:rPr>
              <a:t>), </a:t>
            </a:r>
            <a:br>
              <a:rPr lang="en-US" altLang="zh-CN" sz="1200" b="0" i="0" kern="1200" dirty="0" smtClean="0">
                <a:solidFill>
                  <a:schemeClr val="tx1"/>
                </a:solidFill>
                <a:effectLst/>
                <a:latin typeface="Arial" charset="0"/>
                <a:ea typeface="宋体" pitchFamily="2" charset="-122"/>
                <a:cs typeface="+mn-cs"/>
              </a:rPr>
            </a:br>
            <a:r>
              <a:rPr lang="en-US" altLang="zh-CN" sz="1200" b="0" i="0" kern="1200" dirty="0" smtClean="0">
                <a:solidFill>
                  <a:schemeClr val="tx1"/>
                </a:solidFill>
                <a:effectLst/>
                <a:latin typeface="Arial" charset="0"/>
                <a:ea typeface="宋体" pitchFamily="2" charset="-122"/>
                <a:cs typeface="+mn-cs"/>
              </a:rPr>
              <a:t>                         </a:t>
            </a:r>
            <a:r>
              <a:rPr lang="en-US" altLang="zh-CN" sz="1200" b="0" i="0" kern="1200" dirty="0" err="1" smtClean="0">
                <a:solidFill>
                  <a:schemeClr val="tx1"/>
                </a:solidFill>
                <a:effectLst/>
                <a:latin typeface="Arial" charset="0"/>
                <a:ea typeface="宋体" pitchFamily="2" charset="-122"/>
                <a:cs typeface="+mn-cs"/>
              </a:rPr>
              <a:t>job.getOutputValueClass</a:t>
            </a:r>
            <a:r>
              <a:rPr lang="en-US" altLang="zh-CN" sz="1200" b="0" i="0" kern="1200" dirty="0" smtClean="0">
                <a:solidFill>
                  <a:schemeClr val="tx1"/>
                </a:solidFill>
                <a:effectLst/>
                <a:latin typeface="Arial" charset="0"/>
                <a:ea typeface="宋体" pitchFamily="2" charset="-122"/>
                <a:cs typeface="+mn-cs"/>
              </a:rPr>
              <a:t>().</a:t>
            </a:r>
            <a:r>
              <a:rPr lang="en-US" altLang="zh-CN" sz="1200" b="0" i="0" kern="1200" dirty="0" err="1" smtClean="0">
                <a:solidFill>
                  <a:schemeClr val="tx1"/>
                </a:solidFill>
                <a:effectLst/>
                <a:latin typeface="Arial" charset="0"/>
                <a:ea typeface="宋体" pitchFamily="2" charset="-122"/>
                <a:cs typeface="+mn-cs"/>
              </a:rPr>
              <a:t>asSubclass</a:t>
            </a:r>
            <a:r>
              <a:rPr lang="en-US" altLang="zh-CN" sz="1200" b="0" i="0" kern="1200" dirty="0" smtClean="0">
                <a:solidFill>
                  <a:schemeClr val="tx1"/>
                </a:solidFill>
                <a:effectLst/>
                <a:latin typeface="Arial" charset="0"/>
                <a:ea typeface="宋体" pitchFamily="2" charset="-122"/>
                <a:cs typeface="+mn-cs"/>
              </a:rPr>
              <a:t>(</a:t>
            </a:r>
            <a:r>
              <a:rPr lang="en-US" altLang="zh-CN" sz="1200" b="0" i="0" kern="1200" dirty="0" err="1" smtClean="0">
                <a:solidFill>
                  <a:schemeClr val="tx1"/>
                </a:solidFill>
                <a:effectLst/>
                <a:latin typeface="Arial" charset="0"/>
                <a:ea typeface="宋体" pitchFamily="2" charset="-122"/>
                <a:cs typeface="+mn-cs"/>
              </a:rPr>
              <a:t>Writable.class</a:t>
            </a:r>
            <a:r>
              <a:rPr lang="en-US" altLang="zh-CN" sz="1200" b="0" i="0" kern="1200" dirty="0" smtClean="0">
                <a:solidFill>
                  <a:schemeClr val="tx1"/>
                </a:solidFill>
                <a:effectLst/>
                <a:latin typeface="Arial" charset="0"/>
                <a:ea typeface="宋体" pitchFamily="2" charset="-122"/>
                <a:cs typeface="+mn-cs"/>
              </a:rPr>
              <a:t>), </a:t>
            </a:r>
            <a:br>
              <a:rPr lang="en-US" altLang="zh-CN" sz="1200" b="0" i="0" kern="1200" dirty="0" smtClean="0">
                <a:solidFill>
                  <a:schemeClr val="tx1"/>
                </a:solidFill>
                <a:effectLst/>
                <a:latin typeface="Arial" charset="0"/>
                <a:ea typeface="宋体" pitchFamily="2" charset="-122"/>
                <a:cs typeface="+mn-cs"/>
              </a:rPr>
            </a:br>
            <a:r>
              <a:rPr lang="en-US" altLang="zh-CN" sz="1200" b="0" i="0" kern="1200" dirty="0" smtClean="0">
                <a:solidFill>
                  <a:schemeClr val="tx1"/>
                </a:solidFill>
                <a:effectLst/>
                <a:latin typeface="Arial" charset="0"/>
                <a:ea typeface="宋体" pitchFamily="2" charset="-122"/>
                <a:cs typeface="+mn-cs"/>
              </a:rPr>
              <a:t>                         </a:t>
            </a:r>
            <a:r>
              <a:rPr lang="en-US" altLang="zh-CN" sz="1200" b="0" i="0" kern="1200" dirty="0" err="1" smtClean="0">
                <a:solidFill>
                  <a:schemeClr val="tx1"/>
                </a:solidFill>
                <a:effectLst/>
                <a:latin typeface="Arial" charset="0"/>
                <a:ea typeface="宋体" pitchFamily="2" charset="-122"/>
                <a:cs typeface="+mn-cs"/>
              </a:rPr>
              <a:t>compressionType</a:t>
            </a:r>
            <a:r>
              <a:rPr lang="en-US" altLang="zh-CN" sz="1200" b="0" i="0" kern="1200" dirty="0" smtClean="0">
                <a:solidFill>
                  <a:schemeClr val="tx1"/>
                </a:solidFill>
                <a:effectLst/>
                <a:latin typeface="Arial" charset="0"/>
                <a:ea typeface="宋体" pitchFamily="2" charset="-122"/>
                <a:cs typeface="+mn-cs"/>
              </a:rPr>
              <a:t>, codec, </a:t>
            </a:r>
            <a:br>
              <a:rPr lang="en-US" altLang="zh-CN" sz="1200" b="0" i="0" kern="1200" dirty="0" smtClean="0">
                <a:solidFill>
                  <a:schemeClr val="tx1"/>
                </a:solidFill>
                <a:effectLst/>
                <a:latin typeface="Arial" charset="0"/>
                <a:ea typeface="宋体" pitchFamily="2" charset="-122"/>
                <a:cs typeface="+mn-cs"/>
              </a:rPr>
            </a:br>
            <a:r>
              <a:rPr lang="en-US" altLang="zh-CN" sz="1200" b="0" i="0" kern="1200" dirty="0" smtClean="0">
                <a:solidFill>
                  <a:schemeClr val="tx1"/>
                </a:solidFill>
                <a:effectLst/>
                <a:latin typeface="Arial" charset="0"/>
                <a:ea typeface="宋体" pitchFamily="2" charset="-122"/>
                <a:cs typeface="+mn-cs"/>
              </a:rPr>
              <a:t>                         progress); </a:t>
            </a:r>
            <a:br>
              <a:rPr lang="en-US" altLang="zh-CN" sz="1200" b="0" i="0" kern="1200" dirty="0" smtClean="0">
                <a:solidFill>
                  <a:schemeClr val="tx1"/>
                </a:solidFill>
                <a:effectLst/>
                <a:latin typeface="Arial" charset="0"/>
                <a:ea typeface="宋体" pitchFamily="2" charset="-122"/>
                <a:cs typeface="+mn-cs"/>
              </a:rPr>
            </a:br>
            <a:r>
              <a:rPr lang="en-US" altLang="zh-CN" sz="1200" b="0" i="0" kern="1200" dirty="0" smtClean="0">
                <a:solidFill>
                  <a:schemeClr val="tx1"/>
                </a:solidFill>
                <a:effectLst/>
                <a:latin typeface="Arial" charset="0"/>
                <a:ea typeface="宋体" pitchFamily="2" charset="-122"/>
                <a:cs typeface="+mn-cs"/>
              </a:rPr>
              <a:t/>
            </a:r>
            <a:br>
              <a:rPr lang="en-US" altLang="zh-CN" sz="1200" b="0" i="0" kern="1200" dirty="0" smtClean="0">
                <a:solidFill>
                  <a:schemeClr val="tx1"/>
                </a:solidFill>
                <a:effectLst/>
                <a:latin typeface="Arial" charset="0"/>
                <a:ea typeface="宋体" pitchFamily="2" charset="-122"/>
                <a:cs typeface="+mn-cs"/>
              </a:rPr>
            </a:br>
            <a:r>
              <a:rPr lang="en-US" altLang="zh-CN" sz="1200" b="0" i="0" kern="1200" dirty="0" smtClean="0">
                <a:solidFill>
                  <a:schemeClr val="tx1"/>
                </a:solidFill>
                <a:effectLst/>
                <a:latin typeface="Arial" charset="0"/>
                <a:ea typeface="宋体" pitchFamily="2" charset="-122"/>
                <a:cs typeface="+mn-cs"/>
              </a:rPr>
              <a:t>    return new </a:t>
            </a:r>
            <a:r>
              <a:rPr lang="en-US" altLang="zh-CN" sz="1200" b="0" i="0" kern="1200" dirty="0" err="1" smtClean="0">
                <a:solidFill>
                  <a:schemeClr val="tx1"/>
                </a:solidFill>
                <a:effectLst/>
                <a:latin typeface="Arial" charset="0"/>
                <a:ea typeface="宋体" pitchFamily="2" charset="-122"/>
                <a:cs typeface="+mn-cs"/>
              </a:rPr>
              <a:t>RecordWriter</a:t>
            </a:r>
            <a:r>
              <a:rPr lang="en-US" altLang="zh-CN" sz="1200" b="0" i="0" kern="1200" dirty="0" smtClean="0">
                <a:solidFill>
                  <a:schemeClr val="tx1"/>
                </a:solidFill>
                <a:effectLst/>
                <a:latin typeface="Arial" charset="0"/>
                <a:ea typeface="宋体" pitchFamily="2" charset="-122"/>
                <a:cs typeface="+mn-cs"/>
              </a:rPr>
              <a:t>&lt;</a:t>
            </a:r>
            <a:r>
              <a:rPr lang="en-US" altLang="zh-CN" sz="1200" b="0" i="0" kern="1200" dirty="0" err="1" smtClean="0">
                <a:solidFill>
                  <a:schemeClr val="tx1"/>
                </a:solidFill>
                <a:effectLst/>
                <a:latin typeface="Arial" charset="0"/>
                <a:ea typeface="宋体" pitchFamily="2" charset="-122"/>
                <a:cs typeface="+mn-cs"/>
              </a:rPr>
              <a:t>WritableComparable</a:t>
            </a:r>
            <a:r>
              <a:rPr lang="en-US" altLang="zh-CN" sz="1200" b="0" i="0" kern="1200" dirty="0" smtClean="0">
                <a:solidFill>
                  <a:schemeClr val="tx1"/>
                </a:solidFill>
                <a:effectLst/>
                <a:latin typeface="Arial" charset="0"/>
                <a:ea typeface="宋体" pitchFamily="2" charset="-122"/>
                <a:cs typeface="+mn-cs"/>
              </a:rPr>
              <a:t>, Writable&gt;() { </a:t>
            </a:r>
            <a:br>
              <a:rPr lang="en-US" altLang="zh-CN" sz="1200" b="0" i="0" kern="1200" dirty="0" smtClean="0">
                <a:solidFill>
                  <a:schemeClr val="tx1"/>
                </a:solidFill>
                <a:effectLst/>
                <a:latin typeface="Arial" charset="0"/>
                <a:ea typeface="宋体" pitchFamily="2" charset="-122"/>
                <a:cs typeface="+mn-cs"/>
              </a:rPr>
            </a:br>
            <a:r>
              <a:rPr lang="en-US" altLang="zh-CN" sz="1200" b="0" i="0" kern="1200" dirty="0" smtClean="0">
                <a:solidFill>
                  <a:schemeClr val="tx1"/>
                </a:solidFill>
                <a:effectLst/>
                <a:latin typeface="Arial" charset="0"/>
                <a:ea typeface="宋体" pitchFamily="2" charset="-122"/>
                <a:cs typeface="+mn-cs"/>
              </a:rPr>
              <a:t/>
            </a:r>
            <a:br>
              <a:rPr lang="en-US" altLang="zh-CN" sz="1200" b="0" i="0" kern="1200" dirty="0" smtClean="0">
                <a:solidFill>
                  <a:schemeClr val="tx1"/>
                </a:solidFill>
                <a:effectLst/>
                <a:latin typeface="Arial" charset="0"/>
                <a:ea typeface="宋体" pitchFamily="2" charset="-122"/>
                <a:cs typeface="+mn-cs"/>
              </a:rPr>
            </a:br>
            <a:r>
              <a:rPr lang="en-US" altLang="zh-CN" sz="1200" b="0" i="0" kern="1200" dirty="0" smtClean="0">
                <a:solidFill>
                  <a:schemeClr val="tx1"/>
                </a:solidFill>
                <a:effectLst/>
                <a:latin typeface="Arial" charset="0"/>
                <a:ea typeface="宋体" pitchFamily="2" charset="-122"/>
                <a:cs typeface="+mn-cs"/>
              </a:rPr>
              <a:t>        public void write(</a:t>
            </a:r>
            <a:r>
              <a:rPr lang="en-US" altLang="zh-CN" sz="1200" b="0" i="0" kern="1200" dirty="0" err="1" smtClean="0">
                <a:solidFill>
                  <a:schemeClr val="tx1"/>
                </a:solidFill>
                <a:effectLst/>
                <a:latin typeface="Arial" charset="0"/>
                <a:ea typeface="宋体" pitchFamily="2" charset="-122"/>
                <a:cs typeface="+mn-cs"/>
              </a:rPr>
              <a:t>WritableComparable</a:t>
            </a:r>
            <a:r>
              <a:rPr lang="en-US" altLang="zh-CN" sz="1200" b="0" i="0" kern="1200" dirty="0" smtClean="0">
                <a:solidFill>
                  <a:schemeClr val="tx1"/>
                </a:solidFill>
                <a:effectLst/>
                <a:latin typeface="Arial" charset="0"/>
                <a:ea typeface="宋体" pitchFamily="2" charset="-122"/>
                <a:cs typeface="+mn-cs"/>
              </a:rPr>
              <a:t> key, Writable value) </a:t>
            </a:r>
            <a:br>
              <a:rPr lang="en-US" altLang="zh-CN" sz="1200" b="0" i="0" kern="1200" dirty="0" smtClean="0">
                <a:solidFill>
                  <a:schemeClr val="tx1"/>
                </a:solidFill>
                <a:effectLst/>
                <a:latin typeface="Arial" charset="0"/>
                <a:ea typeface="宋体" pitchFamily="2" charset="-122"/>
                <a:cs typeface="+mn-cs"/>
              </a:rPr>
            </a:br>
            <a:r>
              <a:rPr lang="en-US" altLang="zh-CN" sz="1200" b="0" i="0" kern="1200" dirty="0" smtClean="0">
                <a:solidFill>
                  <a:schemeClr val="tx1"/>
                </a:solidFill>
                <a:effectLst/>
                <a:latin typeface="Arial" charset="0"/>
                <a:ea typeface="宋体" pitchFamily="2" charset="-122"/>
                <a:cs typeface="+mn-cs"/>
              </a:rPr>
              <a:t>          throws </a:t>
            </a:r>
            <a:r>
              <a:rPr lang="en-US" altLang="zh-CN" sz="1200" b="0" i="0" kern="1200" dirty="0" err="1" smtClean="0">
                <a:solidFill>
                  <a:schemeClr val="tx1"/>
                </a:solidFill>
                <a:effectLst/>
                <a:latin typeface="Arial" charset="0"/>
                <a:ea typeface="宋体" pitchFamily="2" charset="-122"/>
                <a:cs typeface="+mn-cs"/>
              </a:rPr>
              <a:t>IOException</a:t>
            </a:r>
            <a:r>
              <a:rPr lang="en-US" altLang="zh-CN" sz="1200" b="0" i="0" kern="1200" dirty="0" smtClean="0">
                <a:solidFill>
                  <a:schemeClr val="tx1"/>
                </a:solidFill>
                <a:effectLst/>
                <a:latin typeface="Arial" charset="0"/>
                <a:ea typeface="宋体" pitchFamily="2" charset="-122"/>
                <a:cs typeface="+mn-cs"/>
              </a:rPr>
              <a:t> { </a:t>
            </a:r>
            <a:br>
              <a:rPr lang="en-US" altLang="zh-CN" sz="1200" b="0" i="0" kern="1200" dirty="0" smtClean="0">
                <a:solidFill>
                  <a:schemeClr val="tx1"/>
                </a:solidFill>
                <a:effectLst/>
                <a:latin typeface="Arial" charset="0"/>
                <a:ea typeface="宋体" pitchFamily="2" charset="-122"/>
                <a:cs typeface="+mn-cs"/>
              </a:rPr>
            </a:br>
            <a:r>
              <a:rPr lang="en-US" altLang="zh-CN" sz="1200" b="0" i="0" kern="1200" dirty="0" smtClean="0">
                <a:solidFill>
                  <a:schemeClr val="tx1"/>
                </a:solidFill>
                <a:effectLst/>
                <a:latin typeface="Arial" charset="0"/>
                <a:ea typeface="宋体" pitchFamily="2" charset="-122"/>
                <a:cs typeface="+mn-cs"/>
              </a:rPr>
              <a:t/>
            </a:r>
            <a:br>
              <a:rPr lang="en-US" altLang="zh-CN" sz="1200" b="0" i="0" kern="1200" dirty="0" smtClean="0">
                <a:solidFill>
                  <a:schemeClr val="tx1"/>
                </a:solidFill>
                <a:effectLst/>
                <a:latin typeface="Arial" charset="0"/>
                <a:ea typeface="宋体" pitchFamily="2" charset="-122"/>
                <a:cs typeface="+mn-cs"/>
              </a:rPr>
            </a:br>
            <a:r>
              <a:rPr lang="en-US" altLang="zh-CN" sz="1200" b="0" i="0" kern="1200" dirty="0" smtClean="0">
                <a:solidFill>
                  <a:schemeClr val="tx1"/>
                </a:solidFill>
                <a:effectLst/>
                <a:latin typeface="Arial" charset="0"/>
                <a:ea typeface="宋体" pitchFamily="2" charset="-122"/>
                <a:cs typeface="+mn-cs"/>
              </a:rPr>
              <a:t>          </a:t>
            </a:r>
            <a:r>
              <a:rPr lang="en-US" altLang="zh-CN" sz="1200" b="0" i="0" kern="1200" dirty="0" err="1" smtClean="0">
                <a:solidFill>
                  <a:schemeClr val="tx1"/>
                </a:solidFill>
                <a:effectLst/>
                <a:latin typeface="Arial" charset="0"/>
                <a:ea typeface="宋体" pitchFamily="2" charset="-122"/>
                <a:cs typeface="+mn-cs"/>
              </a:rPr>
              <a:t>out.append</a:t>
            </a:r>
            <a:r>
              <a:rPr lang="en-US" altLang="zh-CN" sz="1200" b="0" i="0" kern="1200" dirty="0" smtClean="0">
                <a:solidFill>
                  <a:schemeClr val="tx1"/>
                </a:solidFill>
                <a:effectLst/>
                <a:latin typeface="Arial" charset="0"/>
                <a:ea typeface="宋体" pitchFamily="2" charset="-122"/>
                <a:cs typeface="+mn-cs"/>
              </a:rPr>
              <a:t>(key, value); </a:t>
            </a:r>
            <a:br>
              <a:rPr lang="en-US" altLang="zh-CN" sz="1200" b="0" i="0" kern="1200" dirty="0" smtClean="0">
                <a:solidFill>
                  <a:schemeClr val="tx1"/>
                </a:solidFill>
                <a:effectLst/>
                <a:latin typeface="Arial" charset="0"/>
                <a:ea typeface="宋体" pitchFamily="2" charset="-122"/>
                <a:cs typeface="+mn-cs"/>
              </a:rPr>
            </a:br>
            <a:r>
              <a:rPr lang="en-US" altLang="zh-CN" sz="1200" b="0" i="0" kern="1200" dirty="0" smtClean="0">
                <a:solidFill>
                  <a:schemeClr val="tx1"/>
                </a:solidFill>
                <a:effectLst/>
                <a:latin typeface="Arial" charset="0"/>
                <a:ea typeface="宋体" pitchFamily="2" charset="-122"/>
                <a:cs typeface="+mn-cs"/>
              </a:rPr>
              <a:t>        } </a:t>
            </a:r>
            <a:br>
              <a:rPr lang="en-US" altLang="zh-CN" sz="1200" b="0" i="0" kern="1200" dirty="0" smtClean="0">
                <a:solidFill>
                  <a:schemeClr val="tx1"/>
                </a:solidFill>
                <a:effectLst/>
                <a:latin typeface="Arial" charset="0"/>
                <a:ea typeface="宋体" pitchFamily="2" charset="-122"/>
                <a:cs typeface="+mn-cs"/>
              </a:rPr>
            </a:br>
            <a:r>
              <a:rPr lang="en-US" altLang="zh-CN" sz="1200" b="0" i="0" kern="1200" dirty="0" smtClean="0">
                <a:solidFill>
                  <a:schemeClr val="tx1"/>
                </a:solidFill>
                <a:effectLst/>
                <a:latin typeface="Arial" charset="0"/>
                <a:ea typeface="宋体" pitchFamily="2" charset="-122"/>
                <a:cs typeface="+mn-cs"/>
              </a:rPr>
              <a:t/>
            </a:r>
            <a:br>
              <a:rPr lang="en-US" altLang="zh-CN" sz="1200" b="0" i="0" kern="1200" dirty="0" smtClean="0">
                <a:solidFill>
                  <a:schemeClr val="tx1"/>
                </a:solidFill>
                <a:effectLst/>
                <a:latin typeface="Arial" charset="0"/>
                <a:ea typeface="宋体" pitchFamily="2" charset="-122"/>
                <a:cs typeface="+mn-cs"/>
              </a:rPr>
            </a:br>
            <a:r>
              <a:rPr lang="en-US" altLang="zh-CN" sz="1200" b="0" i="0" kern="1200" dirty="0" smtClean="0">
                <a:solidFill>
                  <a:schemeClr val="tx1"/>
                </a:solidFill>
                <a:effectLst/>
                <a:latin typeface="Arial" charset="0"/>
                <a:ea typeface="宋体" pitchFamily="2" charset="-122"/>
                <a:cs typeface="+mn-cs"/>
              </a:rPr>
              <a:t>        public void close(Reporter reporter) throws </a:t>
            </a:r>
            <a:r>
              <a:rPr lang="en-US" altLang="zh-CN" sz="1200" b="0" i="0" kern="1200" dirty="0" err="1" smtClean="0">
                <a:solidFill>
                  <a:schemeClr val="tx1"/>
                </a:solidFill>
                <a:effectLst/>
                <a:latin typeface="Arial" charset="0"/>
                <a:ea typeface="宋体" pitchFamily="2" charset="-122"/>
                <a:cs typeface="+mn-cs"/>
              </a:rPr>
              <a:t>IOException</a:t>
            </a:r>
            <a:r>
              <a:rPr lang="en-US" altLang="zh-CN" sz="1200" b="0" i="0" kern="1200" dirty="0" smtClean="0">
                <a:solidFill>
                  <a:schemeClr val="tx1"/>
                </a:solidFill>
                <a:effectLst/>
                <a:latin typeface="Arial" charset="0"/>
                <a:ea typeface="宋体" pitchFamily="2" charset="-122"/>
                <a:cs typeface="+mn-cs"/>
              </a:rPr>
              <a:t> { </a:t>
            </a:r>
            <a:r>
              <a:rPr lang="en-US" altLang="zh-CN" sz="1200" b="0" i="0" kern="1200" dirty="0" err="1" smtClean="0">
                <a:solidFill>
                  <a:schemeClr val="tx1"/>
                </a:solidFill>
                <a:effectLst/>
                <a:latin typeface="Arial" charset="0"/>
                <a:ea typeface="宋体" pitchFamily="2" charset="-122"/>
                <a:cs typeface="+mn-cs"/>
              </a:rPr>
              <a:t>out.close</a:t>
            </a:r>
            <a:r>
              <a:rPr lang="en-US" altLang="zh-CN" sz="1200" b="0" i="0" kern="1200" dirty="0" smtClean="0">
                <a:solidFill>
                  <a:schemeClr val="tx1"/>
                </a:solidFill>
                <a:effectLst/>
                <a:latin typeface="Arial" charset="0"/>
                <a:ea typeface="宋体" pitchFamily="2" charset="-122"/>
                <a:cs typeface="+mn-cs"/>
              </a:rPr>
              <a:t>();} </a:t>
            </a:r>
            <a:br>
              <a:rPr lang="en-US" altLang="zh-CN" sz="1200" b="0" i="0" kern="1200" dirty="0" smtClean="0">
                <a:solidFill>
                  <a:schemeClr val="tx1"/>
                </a:solidFill>
                <a:effectLst/>
                <a:latin typeface="Arial" charset="0"/>
                <a:ea typeface="宋体" pitchFamily="2" charset="-122"/>
                <a:cs typeface="+mn-cs"/>
              </a:rPr>
            </a:br>
            <a:r>
              <a:rPr lang="en-US" altLang="zh-CN" sz="1200" b="0" i="0" kern="1200" dirty="0" smtClean="0">
                <a:solidFill>
                  <a:schemeClr val="tx1"/>
                </a:solidFill>
                <a:effectLst/>
                <a:latin typeface="Arial" charset="0"/>
                <a:ea typeface="宋体" pitchFamily="2" charset="-122"/>
                <a:cs typeface="+mn-cs"/>
              </a:rPr>
              <a:t>      }; </a:t>
            </a:r>
            <a:br>
              <a:rPr lang="en-US" altLang="zh-CN" sz="1200" b="0" i="0" kern="1200" dirty="0" smtClean="0">
                <a:solidFill>
                  <a:schemeClr val="tx1"/>
                </a:solidFill>
                <a:effectLst/>
                <a:latin typeface="Arial" charset="0"/>
                <a:ea typeface="宋体" pitchFamily="2" charset="-122"/>
                <a:cs typeface="+mn-cs"/>
              </a:rPr>
            </a:br>
            <a:r>
              <a:rPr lang="en-US" altLang="zh-CN" sz="1200" b="0" i="0" kern="1200" dirty="0" smtClean="0">
                <a:solidFill>
                  <a:schemeClr val="tx1"/>
                </a:solidFill>
                <a:effectLst/>
                <a:latin typeface="Arial" charset="0"/>
                <a:ea typeface="宋体" pitchFamily="2" charset="-122"/>
                <a:cs typeface="+mn-cs"/>
              </a:rPr>
              <a:t>  }</a:t>
            </a:r>
          </a:p>
          <a:p>
            <a:endParaRPr lang="zh-CN" altLang="en-US" dirty="0"/>
          </a:p>
        </p:txBody>
      </p:sp>
    </p:spTree>
    <p:extLst>
      <p:ext uri="{BB962C8B-B14F-4D97-AF65-F5344CB8AC3E}">
        <p14:creationId xmlns:p14="http://schemas.microsoft.com/office/powerpoint/2010/main" xmlns="" val="2079903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286EA715-1752-45D5-AD1B-D409D3F01043}" type="datetimeFigureOut">
              <a:rPr lang="zh-CN" altLang="en-US" smtClean="0"/>
              <a:pPr/>
              <a:t>2017/6/6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6F09B4-A6CE-4BAE-9D31-BA88043DEF16}"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86EA715-1752-45D5-AD1B-D409D3F01043}" type="datetimeFigureOut">
              <a:rPr lang="zh-CN" altLang="en-US" smtClean="0"/>
              <a:pPr/>
              <a:t>2017/6/6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6F09B4-A6CE-4BAE-9D31-BA88043DEF16}"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86EA715-1752-45D5-AD1B-D409D3F01043}" type="datetimeFigureOut">
              <a:rPr lang="zh-CN" altLang="en-US" smtClean="0"/>
              <a:pPr/>
              <a:t>2017/6/6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6F09B4-A6CE-4BAE-9D31-BA88043DEF16}"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86EA715-1752-45D5-AD1B-D409D3F01043}" type="datetimeFigureOut">
              <a:rPr lang="zh-CN" altLang="en-US" smtClean="0"/>
              <a:pPr/>
              <a:t>2017/6/6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6F09B4-A6CE-4BAE-9D31-BA88043DEF16}"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主标题版式1">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文本占位符 2"/>
          <p:cNvSpPr>
            <a:spLocks noGrp="1"/>
          </p:cNvSpPr>
          <p:nvPr>
            <p:ph type="body" sz="quarter" idx="12" hasCustomPrompt="1"/>
          </p:nvPr>
        </p:nvSpPr>
        <p:spPr>
          <a:xfrm>
            <a:off x="1819520" y="1700858"/>
            <a:ext cx="5613254" cy="1008062"/>
          </a:xfrm>
        </p:spPr>
        <p:txBody>
          <a:bodyPr>
            <a:normAutofit/>
          </a:bodyPr>
          <a:lstStyle>
            <a:lvl1pPr marL="0" indent="0" algn="ctr">
              <a:buNone/>
              <a:defRPr sz="4500"/>
            </a:lvl1pPr>
          </a:lstStyle>
          <a:p>
            <a:pPr lvl="0"/>
            <a:r>
              <a:rPr lang="zh-CN" altLang="en-US" sz="4500" dirty="0" smtClean="0">
                <a:latin typeface="微软雅黑" pitchFamily="34" charset="-122"/>
                <a:ea typeface="微软雅黑" pitchFamily="34" charset="-122"/>
              </a:rPr>
              <a:t>主标题</a:t>
            </a:r>
            <a:r>
              <a:rPr lang="en-US" altLang="zh-CN" sz="4500" dirty="0" smtClean="0">
                <a:latin typeface="微软雅黑" pitchFamily="34" charset="-122"/>
                <a:ea typeface="微软雅黑" pitchFamily="34" charset="-122"/>
              </a:rPr>
              <a:t> </a:t>
            </a:r>
            <a:r>
              <a:rPr lang="zh-CN" altLang="en-US" sz="4500" dirty="0" smtClean="0">
                <a:latin typeface="微软雅黑" pitchFamily="34" charset="-122"/>
                <a:ea typeface="微软雅黑" pitchFamily="34" charset="-122"/>
              </a:rPr>
              <a:t>或 引言页</a:t>
            </a:r>
            <a:endParaRPr lang="zh-CN" altLang="en-US" dirty="0"/>
          </a:p>
        </p:txBody>
      </p:sp>
      <p:sp>
        <p:nvSpPr>
          <p:cNvPr id="5" name="文本占位符 4"/>
          <p:cNvSpPr>
            <a:spLocks noGrp="1"/>
          </p:cNvSpPr>
          <p:nvPr>
            <p:ph type="body" sz="quarter" idx="13" hasCustomPrompt="1"/>
          </p:nvPr>
        </p:nvSpPr>
        <p:spPr>
          <a:xfrm>
            <a:off x="1549387" y="2420941"/>
            <a:ext cx="6315358" cy="503237"/>
          </a:xfrm>
        </p:spPr>
        <p:txBody>
          <a:bodyPr>
            <a:normAutofit/>
          </a:bodyPr>
          <a:lstStyle>
            <a:lvl1pPr marL="0" indent="0" algn="ctr">
              <a:buNone/>
              <a:defRPr sz="2500">
                <a:latin typeface="+mn-lt"/>
              </a:defRPr>
            </a:lvl1pPr>
          </a:lstStyle>
          <a:p>
            <a:r>
              <a:rPr lang="en-US" altLang="zh-CN" sz="2500" dirty="0" smtClean="0">
                <a:solidFill>
                  <a:srgbClr val="333333"/>
                </a:solidFill>
              </a:rPr>
              <a:t>Main title-Size less than the main title 20</a:t>
            </a:r>
            <a:endParaRPr lang="zh-CN" altLang="en-US" sz="2500" dirty="0">
              <a:solidFill>
                <a:srgbClr val="333333"/>
              </a:solidFill>
            </a:endParaRPr>
          </a:p>
        </p:txBody>
      </p:sp>
      <p:sp>
        <p:nvSpPr>
          <p:cNvPr id="7" name="文本占位符 6"/>
          <p:cNvSpPr>
            <a:spLocks noGrp="1"/>
          </p:cNvSpPr>
          <p:nvPr>
            <p:ph type="body" sz="quarter" idx="14" hasCustomPrompt="1"/>
          </p:nvPr>
        </p:nvSpPr>
        <p:spPr>
          <a:xfrm>
            <a:off x="1495261" y="2995860"/>
            <a:ext cx="6315357" cy="865188"/>
          </a:xfrm>
        </p:spPr>
        <p:txBody>
          <a:bodyPr>
            <a:normAutofit/>
          </a:bodyPr>
          <a:lstStyle>
            <a:lvl1pPr marL="0" indent="0" algn="ctr">
              <a:buNone/>
              <a:defRPr sz="3000"/>
            </a:lvl1pPr>
          </a:lstStyle>
          <a:p>
            <a:r>
              <a:rPr lang="zh-CN" altLang="en-US" sz="3000" dirty="0" smtClean="0">
                <a:latin typeface="微软雅黑" pitchFamily="34" charset="-122"/>
                <a:ea typeface="微软雅黑" pitchFamily="34" charset="-122"/>
              </a:rPr>
              <a:t>副标题</a:t>
            </a:r>
            <a:r>
              <a:rPr lang="en-US" altLang="zh-CN" sz="3000" dirty="0" smtClean="0">
                <a:latin typeface="微软雅黑" pitchFamily="34" charset="-122"/>
                <a:ea typeface="微软雅黑" pitchFamily="34" charset="-122"/>
              </a:rPr>
              <a:t>-</a:t>
            </a:r>
            <a:r>
              <a:rPr lang="zh-CN" altLang="en-US" sz="3000" dirty="0" smtClean="0">
                <a:latin typeface="微软雅黑" pitchFamily="34" charset="-122"/>
                <a:ea typeface="微软雅黑" pitchFamily="34" charset="-122"/>
              </a:rPr>
              <a:t>微软雅黑</a:t>
            </a:r>
            <a:endParaRPr lang="zh-CN" altLang="en-US" sz="300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仅标题">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文本占位符 2"/>
          <p:cNvSpPr>
            <a:spLocks noGrp="1"/>
          </p:cNvSpPr>
          <p:nvPr>
            <p:ph type="body" sz="quarter" idx="12" hasCustomPrompt="1"/>
          </p:nvPr>
        </p:nvSpPr>
        <p:spPr>
          <a:xfrm>
            <a:off x="2196750" y="1773560"/>
            <a:ext cx="4750501" cy="1295400"/>
          </a:xfrm>
        </p:spPr>
        <p:txBody>
          <a:bodyPr>
            <a:normAutofit/>
          </a:bodyPr>
          <a:lstStyle>
            <a:lvl1pPr marL="0" indent="0" algn="ctr">
              <a:buNone/>
              <a:defRPr sz="4500"/>
            </a:lvl1pPr>
          </a:lstStyle>
          <a:p>
            <a:pPr lvl="0"/>
            <a:r>
              <a:rPr lang="zh-CN" altLang="en-US" sz="4500" dirty="0" smtClean="0">
                <a:latin typeface="微软雅黑" pitchFamily="34" charset="-122"/>
                <a:ea typeface="微软雅黑" pitchFamily="34" charset="-122"/>
              </a:rPr>
              <a:t>主标题</a:t>
            </a:r>
            <a:r>
              <a:rPr lang="en-US" altLang="zh-CN" sz="4500" dirty="0" smtClean="0">
                <a:latin typeface="微软雅黑" pitchFamily="34" charset="-122"/>
                <a:ea typeface="微软雅黑" pitchFamily="34" charset="-122"/>
              </a:rPr>
              <a:t> </a:t>
            </a:r>
            <a:r>
              <a:rPr lang="zh-CN" altLang="en-US" sz="4500" dirty="0" smtClean="0">
                <a:latin typeface="微软雅黑" pitchFamily="34" charset="-122"/>
                <a:ea typeface="微软雅黑" pitchFamily="34" charset="-122"/>
              </a:rPr>
              <a:t>或 引言页</a:t>
            </a:r>
            <a:endParaRPr lang="zh-CN" altLang="en-US" dirty="0"/>
          </a:p>
        </p:txBody>
      </p:sp>
      <p:sp>
        <p:nvSpPr>
          <p:cNvPr id="5" name="文本占位符 4"/>
          <p:cNvSpPr>
            <a:spLocks noGrp="1"/>
          </p:cNvSpPr>
          <p:nvPr>
            <p:ph type="body" sz="quarter" idx="13" hasCustomPrompt="1"/>
          </p:nvPr>
        </p:nvSpPr>
        <p:spPr>
          <a:xfrm>
            <a:off x="1225706" y="2565403"/>
            <a:ext cx="6692589" cy="576263"/>
          </a:xfrm>
        </p:spPr>
        <p:txBody>
          <a:bodyPr>
            <a:normAutofit/>
          </a:bodyPr>
          <a:lstStyle>
            <a:lvl1pPr marL="0" indent="0" algn="ctr">
              <a:buNone/>
              <a:defRPr sz="2500">
                <a:latin typeface="+mj-lt"/>
              </a:defRPr>
            </a:lvl1pPr>
          </a:lstStyle>
          <a:p>
            <a:r>
              <a:rPr lang="en-US" altLang="zh-CN" sz="2500" dirty="0" smtClean="0">
                <a:solidFill>
                  <a:srgbClr val="333333"/>
                </a:solidFill>
              </a:rPr>
              <a:t>Main title-Size less than the main title 20</a:t>
            </a:r>
            <a:endParaRPr lang="zh-CN" altLang="en-US" sz="2500" dirty="0">
              <a:solidFill>
                <a:srgbClr val="333333"/>
              </a:solidFill>
            </a:endParaRPr>
          </a:p>
        </p:txBody>
      </p:sp>
      <p:sp>
        <p:nvSpPr>
          <p:cNvPr id="7" name="文本占位符 6"/>
          <p:cNvSpPr>
            <a:spLocks noGrp="1"/>
          </p:cNvSpPr>
          <p:nvPr>
            <p:ph type="body" sz="quarter" idx="14" hasCustomPrompt="1"/>
          </p:nvPr>
        </p:nvSpPr>
        <p:spPr>
          <a:xfrm>
            <a:off x="1170965" y="3068641"/>
            <a:ext cx="6963910" cy="1584325"/>
          </a:xfrm>
        </p:spPr>
        <p:txBody>
          <a:bodyPr>
            <a:normAutofit/>
          </a:bodyPr>
          <a:lstStyle>
            <a:lvl1pPr marL="0" indent="0" algn="ctr">
              <a:buNone/>
              <a:defRPr sz="3000"/>
            </a:lvl1pPr>
          </a:lstStyle>
          <a:p>
            <a:r>
              <a:rPr lang="zh-CN" altLang="en-US" sz="3000" dirty="0" smtClean="0">
                <a:latin typeface="微软雅黑" pitchFamily="34" charset="-122"/>
                <a:ea typeface="微软雅黑" pitchFamily="34" charset="-122"/>
              </a:rPr>
              <a:t>副标题</a:t>
            </a:r>
            <a:r>
              <a:rPr lang="en-US" altLang="zh-CN" sz="3000" dirty="0" smtClean="0">
                <a:latin typeface="微软雅黑" pitchFamily="34" charset="-122"/>
                <a:ea typeface="微软雅黑" pitchFamily="34" charset="-122"/>
              </a:rPr>
              <a:t>-</a:t>
            </a:r>
            <a:r>
              <a:rPr lang="zh-CN" altLang="en-US" sz="3000" dirty="0" smtClean="0">
                <a:latin typeface="微软雅黑" pitchFamily="34" charset="-122"/>
                <a:ea typeface="微软雅黑" pitchFamily="34" charset="-122"/>
              </a:rPr>
              <a:t>微软雅黑</a:t>
            </a:r>
            <a:endParaRPr lang="zh-CN" altLang="en-US" sz="3000" dirty="0">
              <a:latin typeface="微软雅黑" pitchFamily="34" charset="-122"/>
              <a:ea typeface="微软雅黑" pitchFamily="34" charset="-122"/>
            </a:endParaRPr>
          </a:p>
        </p:txBody>
      </p:sp>
    </p:spTree>
    <p:extLst>
      <p:ext uri="{BB962C8B-B14F-4D97-AF65-F5344CB8AC3E}">
        <p14:creationId xmlns:p14="http://schemas.microsoft.com/office/powerpoint/2010/main" xmlns="" val="206489476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lvl1pPr marL="0" indent="0">
              <a:buNone/>
              <a:defRPr sz="2800">
                <a:solidFill>
                  <a:schemeClr val="tx1">
                    <a:lumMod val="65000"/>
                    <a:lumOff val="35000"/>
                  </a:schemeClr>
                </a:solidFill>
                <a:latin typeface="微软雅黑" panose="020B0503020204020204" pitchFamily="34" charset="-122"/>
                <a:ea typeface="微软雅黑" panose="020B0503020204020204" pitchFamily="34" charset="-122"/>
              </a:defRPr>
            </a:lvl1pPr>
            <a:lvl2pPr marL="457200" indent="0">
              <a:buNone/>
              <a:defRPr>
                <a:solidFill>
                  <a:schemeClr val="tx1"/>
                </a:solidFill>
                <a:latin typeface="微软雅黑" panose="020B0503020204020204" pitchFamily="34" charset="-122"/>
                <a:ea typeface="微软雅黑" panose="020B0503020204020204" pitchFamily="34" charset="-122"/>
              </a:defRPr>
            </a:lvl2pPr>
            <a:lvl3pPr marL="914400" indent="0">
              <a:buNone/>
              <a:defRPr>
                <a:solidFill>
                  <a:schemeClr val="tx1"/>
                </a:solidFill>
                <a:latin typeface="微软雅黑" panose="020B0503020204020204" pitchFamily="34" charset="-122"/>
                <a:ea typeface="微软雅黑" panose="020B0503020204020204" pitchFamily="34" charset="-122"/>
              </a:defRPr>
            </a:lvl3pPr>
            <a:lvl4pPr marL="1371600" indent="0">
              <a:buNone/>
              <a:defRPr>
                <a:solidFill>
                  <a:schemeClr val="tx1"/>
                </a:solidFill>
                <a:latin typeface="微软雅黑" panose="020B0503020204020204" pitchFamily="34" charset="-122"/>
                <a:ea typeface="微软雅黑" panose="020B0503020204020204" pitchFamily="34" charset="-122"/>
              </a:defRPr>
            </a:lvl4pPr>
            <a:lvl5pPr marL="1828800" indent="0">
              <a:buNone/>
              <a:defRPr>
                <a:solidFill>
                  <a:schemeClr val="tx1"/>
                </a:solidFill>
                <a:latin typeface="微软雅黑" panose="020B0503020204020204" pitchFamily="34" charset="-122"/>
                <a:ea typeface="微软雅黑" panose="020B0503020204020204" pitchFamily="34" charset="-122"/>
              </a:defRPr>
            </a:lvl5p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zh-CN" altLang="en-US" dirty="0"/>
          </a:p>
        </p:txBody>
      </p:sp>
      <p:sp>
        <p:nvSpPr>
          <p:cNvPr id="5" name="Title Placeholder 1"/>
          <p:cNvSpPr>
            <a:spLocks noGrp="1"/>
          </p:cNvSpPr>
          <p:nvPr>
            <p:ph type="title"/>
          </p:nvPr>
        </p:nvSpPr>
        <p:spPr>
          <a:xfrm>
            <a:off x="636787" y="220412"/>
            <a:ext cx="7886700" cy="851133"/>
          </a:xfrm>
          <a:prstGeom prst="rect">
            <a:avLst/>
          </a:prstGeom>
        </p:spPr>
        <p:txBody>
          <a:bodyPr vert="horz" lIns="91440" tIns="45720" rIns="91440" bIns="45720" rtlCol="0" anchor="ctr">
            <a:normAutofit/>
          </a:bodyPr>
          <a:lstStyle>
            <a:lvl1pPr>
              <a:defRPr sz="3200"/>
            </a:lvl1pPr>
          </a:lstStyle>
          <a:p>
            <a:r>
              <a:rPr lang="en-US" altLang="zh-CN" dirty="0" smtClean="0"/>
              <a:t>Click to edit Master title style</a:t>
            </a:r>
            <a:endParaRPr lang="zh-CN" altLang="en-US" dirty="0"/>
          </a:p>
        </p:txBody>
      </p:sp>
    </p:spTree>
    <p:extLst>
      <p:ext uri="{BB962C8B-B14F-4D97-AF65-F5344CB8AC3E}">
        <p14:creationId xmlns:p14="http://schemas.microsoft.com/office/powerpoint/2010/main" xmlns="" val="199735025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42938" y="1428736"/>
            <a:ext cx="3886200" cy="4351339"/>
          </a:xfrm>
        </p:spPr>
        <p:txBody>
          <a:bodyPr/>
          <a:lstStyle>
            <a:lvl1pPr>
              <a:defRPr>
                <a:solidFill>
                  <a:srgbClr val="808A87"/>
                </a:solidFill>
              </a:defRPr>
            </a:lvl1p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zh-CN" altLang="en-US" dirty="0"/>
          </a:p>
        </p:txBody>
      </p:sp>
      <p:sp>
        <p:nvSpPr>
          <p:cNvPr id="4" name="Content Placeholder 3"/>
          <p:cNvSpPr>
            <a:spLocks noGrp="1"/>
          </p:cNvSpPr>
          <p:nvPr>
            <p:ph sz="half" idx="2"/>
          </p:nvPr>
        </p:nvSpPr>
        <p:spPr>
          <a:xfrm>
            <a:off x="4643438" y="1428736"/>
            <a:ext cx="3886200" cy="4351339"/>
          </a:xfrm>
        </p:spPr>
        <p:txBody>
          <a:bodyPr/>
          <a:lstStyle>
            <a:lvl1pPr>
              <a:defRPr>
                <a:solidFill>
                  <a:srgbClr val="808A87"/>
                </a:solidFill>
              </a:defRPr>
            </a:lvl1p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zh-CN" altLang="en-US" dirty="0"/>
          </a:p>
        </p:txBody>
      </p:sp>
      <p:sp>
        <p:nvSpPr>
          <p:cNvPr id="6" name="Title Placeholder 1"/>
          <p:cNvSpPr>
            <a:spLocks noGrp="1"/>
          </p:cNvSpPr>
          <p:nvPr>
            <p:ph type="title"/>
          </p:nvPr>
        </p:nvSpPr>
        <p:spPr>
          <a:xfrm>
            <a:off x="636787" y="259602"/>
            <a:ext cx="7886700" cy="642943"/>
          </a:xfrm>
          <a:prstGeom prst="rect">
            <a:avLst/>
          </a:prstGeom>
        </p:spPr>
        <p:txBody>
          <a:bodyPr vert="horz" lIns="91440" tIns="45720" rIns="91440" bIns="45720" rtlCol="0" anchor="ctr">
            <a:normAutofit/>
          </a:bodyPr>
          <a:lstStyle/>
          <a:p>
            <a:r>
              <a:rPr lang="en-US" altLang="zh-CN" dirty="0" smtClean="0"/>
              <a:t>Click to edit Master title style</a:t>
            </a:r>
            <a:endParaRPr lang="zh-CN" altLang="en-US" dirty="0"/>
          </a:p>
        </p:txBody>
      </p:sp>
    </p:spTree>
    <p:extLst>
      <p:ext uri="{BB962C8B-B14F-4D97-AF65-F5344CB8AC3E}">
        <p14:creationId xmlns:p14="http://schemas.microsoft.com/office/powerpoint/2010/main" xmlns="" val="1969274426"/>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内容版式2">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44720" y="1124744"/>
            <a:ext cx="8229600" cy="864096"/>
          </a:xfrm>
        </p:spPr>
        <p:txBody>
          <a:bodyPr vert="horz" lIns="91440" tIns="45720" rIns="91440" bIns="45720" rtlCol="0" anchor="ctr">
            <a:noAutofit/>
          </a:bodyPr>
          <a:lstStyle>
            <a:lvl1pPr algn="l">
              <a:defRPr lang="zh-CN" altLang="en-US" sz="3000" kern="1200" dirty="0">
                <a:solidFill>
                  <a:schemeClr val="tx1"/>
                </a:solidFill>
                <a:latin typeface="微软雅黑" pitchFamily="34" charset="-122"/>
                <a:ea typeface="微软雅黑" pitchFamily="34" charset="-122"/>
                <a:cs typeface="+mj-cs"/>
              </a:defRPr>
            </a:lvl1pPr>
          </a:lstStyle>
          <a:p>
            <a:pPr lvl="0" algn="l"/>
            <a:r>
              <a:rPr lang="zh-CN" altLang="en-US" dirty="0" smtClean="0"/>
              <a:t>单击此处编辑母版标题样式</a:t>
            </a:r>
            <a:endParaRPr lang="zh-CN" altLang="en-US" dirty="0"/>
          </a:p>
        </p:txBody>
      </p:sp>
      <p:pic>
        <p:nvPicPr>
          <p:cNvPr id="6" name="Picture 2" descr="C:\东软睿道\2016年10月\PPT\老式PPT\小图\PPT234-08.png"/>
          <p:cNvPicPr>
            <a:picLocks noChangeAspect="1" noChangeArrowheads="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2285" y="404667"/>
            <a:ext cx="9142810" cy="542925"/>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3" descr="C:\东软睿道\2016年10月\PPT\老式PPT\小图\PPT(5)-08.png"/>
          <p:cNvPicPr>
            <a:picLocks noChangeAspect="1" noChangeArrowheads="1"/>
          </p:cNvPicPr>
          <p:nvPr userDrawn="1"/>
        </p:nvPicPr>
        <p:blipFill>
          <a:blip r:embed="rId4" cstate="print">
            <a:extLst>
              <a:ext uri="{28A0092B-C50C-407E-A947-70E740481C1C}">
                <a14:useLocalDpi xmlns:a14="http://schemas.microsoft.com/office/drawing/2010/main" xmlns="" val="0"/>
              </a:ext>
            </a:extLst>
          </a:blip>
          <a:srcRect/>
          <a:stretch>
            <a:fillRect/>
          </a:stretch>
        </p:blipFill>
        <p:spPr bwMode="auto">
          <a:xfrm>
            <a:off x="7486807" y="530076"/>
            <a:ext cx="1151925" cy="292100"/>
          </a:xfrm>
          <a:prstGeom prst="rect">
            <a:avLst/>
          </a:prstGeom>
          <a:noFill/>
          <a:extLst>
            <a:ext uri="{909E8E84-426E-40DD-AFC4-6F175D3DCCD1}">
              <a14:hiddenFill xmlns:a14="http://schemas.microsoft.com/office/drawing/2010/main" xmlns="">
                <a:solidFill>
                  <a:srgbClr val="FFFFFF"/>
                </a:solidFill>
              </a14:hiddenFill>
            </a:ext>
          </a:extLst>
        </p:spPr>
      </p:pic>
      <p:sp>
        <p:nvSpPr>
          <p:cNvPr id="9" name="内容占位符 8"/>
          <p:cNvSpPr>
            <a:spLocks noGrp="1"/>
          </p:cNvSpPr>
          <p:nvPr>
            <p:ph sz="quarter" idx="10"/>
          </p:nvPr>
        </p:nvSpPr>
        <p:spPr>
          <a:xfrm>
            <a:off x="469681" y="2132856"/>
            <a:ext cx="8312595" cy="3744416"/>
          </a:xfrm>
        </p:spPr>
        <p:txBody>
          <a:bodyPr/>
          <a:lstStyle>
            <a:lvl1pPr algn="l">
              <a:defRPr sz="2500">
                <a:latin typeface="微软雅黑" pitchFamily="34" charset="-122"/>
                <a:ea typeface="微软雅黑" pitchFamily="34" charset="-122"/>
              </a:defRPr>
            </a:lvl1pPr>
            <a:lvl2pPr algn="l">
              <a:defRPr sz="2000">
                <a:latin typeface="微软雅黑" pitchFamily="34" charset="-122"/>
                <a:ea typeface="微软雅黑" pitchFamily="34" charset="-122"/>
              </a:defRPr>
            </a:lvl2pPr>
            <a:lvl3pPr algn="l">
              <a:defRPr sz="2000">
                <a:latin typeface="微软雅黑" pitchFamily="34" charset="-122"/>
                <a:ea typeface="微软雅黑" pitchFamily="34" charset="-122"/>
              </a:defRPr>
            </a:lvl3pPr>
            <a:lvl4pPr algn="l">
              <a:defRPr sz="2000">
                <a:latin typeface="微软雅黑" pitchFamily="34" charset="-122"/>
                <a:ea typeface="微软雅黑" pitchFamily="34" charset="-122"/>
              </a:defRPr>
            </a:lvl4pPr>
            <a:lvl5pPr algn="l">
              <a:defRPr sz="2000">
                <a:latin typeface="微软雅黑" pitchFamily="34" charset="-122"/>
                <a:ea typeface="微软雅黑"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86EA715-1752-45D5-AD1B-D409D3F01043}" type="datetimeFigureOut">
              <a:rPr lang="zh-CN" altLang="en-US" smtClean="0"/>
              <a:pPr/>
              <a:t>2017/6/6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6F09B4-A6CE-4BAE-9D31-BA88043DEF16}"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286EA715-1752-45D5-AD1B-D409D3F01043}" type="datetimeFigureOut">
              <a:rPr lang="zh-CN" altLang="en-US" smtClean="0"/>
              <a:pPr/>
              <a:t>2017/6/6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6F09B4-A6CE-4BAE-9D31-BA88043DEF16}"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86EA715-1752-45D5-AD1B-D409D3F01043}" type="datetimeFigureOut">
              <a:rPr lang="zh-CN" altLang="en-US" smtClean="0"/>
              <a:pPr/>
              <a:t>2017/6/6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6F09B4-A6CE-4BAE-9D31-BA88043DEF16}"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86EA715-1752-45D5-AD1B-D409D3F01043}" type="datetimeFigureOut">
              <a:rPr lang="zh-CN" altLang="en-US" smtClean="0"/>
              <a:pPr/>
              <a:t>2017/6/6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96F09B4-A6CE-4BAE-9D31-BA88043DEF16}"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86EA715-1752-45D5-AD1B-D409D3F01043}" type="datetimeFigureOut">
              <a:rPr lang="zh-CN" altLang="en-US" smtClean="0"/>
              <a:pPr/>
              <a:t>2017/6/6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96F09B4-A6CE-4BAE-9D31-BA88043DEF16}"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pic>
        <p:nvPicPr>
          <p:cNvPr id="5" name="Picture 2" descr="C:\东软睿道\2016年10月\PPT\老式PPT\小图\PPT(1)-08.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2808413" y="2276872"/>
            <a:ext cx="3527176" cy="895350"/>
          </a:xfrm>
          <a:prstGeom prst="rect">
            <a:avLst/>
          </a:prstGeom>
          <a:noFill/>
          <a:extLst>
            <a:ext uri="{909E8E84-426E-40DD-AFC4-6F175D3DCCD1}">
              <a14:hiddenFill xmlns:a14="http://schemas.microsoft.com/office/drawing/2010/main" xmlns="">
                <a:solidFill>
                  <a:srgbClr val="FFFFFF"/>
                </a:solidFill>
              </a14:hiddenFill>
            </a:ext>
          </a:extLst>
        </p:spPr>
      </p:pic>
      <p:pic>
        <p:nvPicPr>
          <p:cNvPr id="6" name="Picture 4" descr="C:\东软睿道\2016年10月\PPT\老式PPT\小图\PPT(1)-10.png"/>
          <p:cNvPicPr>
            <a:picLocks noChangeAspect="1" noChangeArrowheads="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3769937" y="5589243"/>
            <a:ext cx="1604127" cy="20161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96431674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86EA715-1752-45D5-AD1B-D409D3F01043}" type="datetimeFigureOut">
              <a:rPr lang="zh-CN" altLang="en-US" smtClean="0"/>
              <a:pPr/>
              <a:t>2017/6/6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96F09B4-A6CE-4BAE-9D31-BA88043DEF16}"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86EA715-1752-45D5-AD1B-D409D3F01043}" type="datetimeFigureOut">
              <a:rPr lang="zh-CN" altLang="en-US" smtClean="0"/>
              <a:pPr/>
              <a:t>2017/6/6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6F09B4-A6CE-4BAE-9D31-BA88043DEF16}"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6EA715-1752-45D5-AD1B-D409D3F01043}" type="datetimeFigureOut">
              <a:rPr lang="zh-CN" altLang="en-US" smtClean="0"/>
              <a:pPr/>
              <a:t>2017/6/6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6F09B4-A6CE-4BAE-9D31-BA88043DEF1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708"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2"/>
          </p:nvPr>
        </p:nvSpPr>
        <p:spPr>
          <a:xfrm>
            <a:off x="1819520" y="1700858"/>
            <a:ext cx="5992840" cy="1008062"/>
          </a:xfrm>
        </p:spPr>
        <p:txBody>
          <a:bodyPr>
            <a:normAutofit/>
          </a:bodyPr>
          <a:lstStyle/>
          <a:p>
            <a:r>
              <a:rPr lang="en-US" altLang="zh-CN" b="1" dirty="0" err="1"/>
              <a:t>Hadoop</a:t>
            </a:r>
            <a:r>
              <a:rPr lang="en-US" altLang="zh-CN" b="1" dirty="0"/>
              <a:t> IO</a:t>
            </a:r>
            <a:r>
              <a:rPr lang="zh-CN" altLang="zh-CN" b="1" dirty="0"/>
              <a:t>操作</a:t>
            </a:r>
          </a:p>
          <a:p>
            <a:endParaRPr lang="zh-CN" altLang="en-US" dirty="0"/>
          </a:p>
        </p:txBody>
      </p:sp>
      <p:sp>
        <p:nvSpPr>
          <p:cNvPr id="7" name="文本占位符 6"/>
          <p:cNvSpPr>
            <a:spLocks noGrp="1"/>
          </p:cNvSpPr>
          <p:nvPr>
            <p:ph type="body" sz="quarter" idx="13"/>
          </p:nvPr>
        </p:nvSpPr>
        <p:spPr/>
        <p:txBody>
          <a:bodyPr/>
          <a:lstStyle/>
          <a:p>
            <a:endParaRPr lang="zh-CN" altLang="en-US" dirty="0"/>
          </a:p>
        </p:txBody>
      </p:sp>
      <p:sp>
        <p:nvSpPr>
          <p:cNvPr id="8" name="文本占位符 7"/>
          <p:cNvSpPr>
            <a:spLocks noGrp="1"/>
          </p:cNvSpPr>
          <p:nvPr>
            <p:ph type="body" sz="quarter" idx="14"/>
          </p:nvPr>
        </p:nvSpPr>
        <p:spPr/>
        <p:txBody>
          <a:bodyPr>
            <a:normAutofit/>
          </a:bodyPr>
          <a:lstStyle/>
          <a:p>
            <a:r>
              <a:rPr lang="zh-CN" altLang="en-US" sz="2400" dirty="0" smtClean="0">
                <a:latin typeface="微软雅黑" pitchFamily="34" charset="-122"/>
                <a:ea typeface="微软雅黑" pitchFamily="34" charset="-122"/>
              </a:rPr>
              <a:t>讲师：刘成武</a:t>
            </a:r>
            <a:endParaRPr lang="zh-CN" altLang="en-US" sz="2400" dirty="0">
              <a:latin typeface="微软雅黑" pitchFamily="34" charset="-122"/>
              <a:ea typeface="微软雅黑" pitchFamily="34" charset="-122"/>
            </a:endParaRPr>
          </a:p>
        </p:txBody>
      </p:sp>
    </p:spTree>
    <p:extLst>
      <p:ext uri="{BB962C8B-B14F-4D97-AF65-F5344CB8AC3E}">
        <p14:creationId xmlns:p14="http://schemas.microsoft.com/office/powerpoint/2010/main" xmlns="" val="564237146"/>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sz="quarter" idx="10"/>
          </p:nvPr>
        </p:nvSpPr>
        <p:spPr>
          <a:xfrm>
            <a:off x="469681" y="2132856"/>
            <a:ext cx="8206775" cy="3744416"/>
          </a:xfrm>
        </p:spPr>
        <p:txBody>
          <a:bodyPr>
            <a:normAutofit fontScale="85000" lnSpcReduction="10000"/>
          </a:bodyPr>
          <a:lstStyle/>
          <a:p>
            <a:pPr lvl="0"/>
            <a:r>
              <a:rPr lang="en-US" altLang="zh-CN" dirty="0" err="1"/>
              <a:t>ChecksumfileSystem</a:t>
            </a:r>
            <a:r>
              <a:rPr lang="zh-CN" altLang="zh-CN" dirty="0"/>
              <a:t>类</a:t>
            </a:r>
          </a:p>
          <a:p>
            <a:r>
              <a:rPr lang="en-US" altLang="zh-CN" dirty="0" err="1" smtClean="0"/>
              <a:t>LocalFileSystem</a:t>
            </a:r>
            <a:r>
              <a:rPr lang="zh-CN" altLang="en-US" dirty="0" smtClean="0"/>
              <a:t>类通过</a:t>
            </a:r>
            <a:r>
              <a:rPr lang="en-US" altLang="zh-CN" dirty="0" err="1" smtClean="0"/>
              <a:t>ChecksumFileSystem</a:t>
            </a:r>
            <a:r>
              <a:rPr lang="zh-CN" altLang="en-US" dirty="0" smtClean="0"/>
              <a:t>类来完成自己的任务</a:t>
            </a:r>
            <a:endParaRPr lang="en-US" altLang="zh-CN" dirty="0" smtClean="0"/>
          </a:p>
          <a:p>
            <a:r>
              <a:rPr lang="en-US" altLang="zh-CN" dirty="0" err="1" smtClean="0"/>
              <a:t>FileSystem</a:t>
            </a:r>
            <a:r>
              <a:rPr lang="en-US" altLang="zh-CN" dirty="0" smtClean="0"/>
              <a:t> </a:t>
            </a:r>
            <a:r>
              <a:rPr lang="en-US" altLang="zh-CN" dirty="0" err="1" smtClean="0"/>
              <a:t>rawFs</a:t>
            </a:r>
            <a:r>
              <a:rPr lang="zh-CN" altLang="en-US" dirty="0" smtClean="0"/>
              <a:t>；</a:t>
            </a:r>
            <a:endParaRPr lang="en-US" altLang="zh-CN" dirty="0" smtClean="0"/>
          </a:p>
          <a:p>
            <a:r>
              <a:rPr lang="en-US" altLang="zh-CN" dirty="0" err="1" smtClean="0"/>
              <a:t>FileSystem</a:t>
            </a:r>
            <a:r>
              <a:rPr lang="en-US" altLang="zh-CN" dirty="0" smtClean="0"/>
              <a:t> </a:t>
            </a:r>
            <a:r>
              <a:rPr lang="en-US" altLang="zh-CN" dirty="0" err="1" smtClean="0"/>
              <a:t>checksummedFs</a:t>
            </a:r>
            <a:r>
              <a:rPr lang="en-US" altLang="zh-CN" dirty="0" smtClean="0"/>
              <a:t>=new </a:t>
            </a:r>
            <a:r>
              <a:rPr lang="en-US" altLang="zh-CN" dirty="0" err="1" smtClean="0"/>
              <a:t>ChecksumFileSystem</a:t>
            </a:r>
            <a:r>
              <a:rPr lang="en-US" altLang="zh-CN" dirty="0" smtClean="0"/>
              <a:t>(</a:t>
            </a:r>
            <a:r>
              <a:rPr lang="en-US" altLang="zh-CN" dirty="0" err="1" smtClean="0"/>
              <a:t>rawFS</a:t>
            </a:r>
            <a:r>
              <a:rPr lang="en-US" altLang="zh-CN" dirty="0" smtClean="0"/>
              <a:t>);</a:t>
            </a:r>
          </a:p>
          <a:p>
            <a:r>
              <a:rPr lang="zh-CN" altLang="en-US" dirty="0" smtClean="0"/>
              <a:t>可以通过</a:t>
            </a:r>
            <a:r>
              <a:rPr lang="en-US" altLang="zh-CN" dirty="0" err="1" smtClean="0"/>
              <a:t>CheckFileSystem</a:t>
            </a:r>
            <a:r>
              <a:rPr lang="zh-CN" altLang="en-US" dirty="0" smtClean="0"/>
              <a:t>的</a:t>
            </a:r>
            <a:r>
              <a:rPr lang="en-US" altLang="zh-CN" dirty="0" err="1" smtClean="0"/>
              <a:t>getRawFileSystem</a:t>
            </a:r>
            <a:r>
              <a:rPr lang="en-US" altLang="zh-CN" dirty="0" smtClean="0"/>
              <a:t>()</a:t>
            </a:r>
            <a:r>
              <a:rPr lang="zh-CN" altLang="en-US" dirty="0" smtClean="0"/>
              <a:t>方法获取源文件系统。</a:t>
            </a:r>
            <a:endParaRPr lang="en-US" altLang="zh-CN" dirty="0" smtClean="0"/>
          </a:p>
          <a:p>
            <a:r>
              <a:rPr lang="zh-CN" altLang="en-US" dirty="0" smtClean="0"/>
              <a:t>当检测到错误，</a:t>
            </a:r>
            <a:r>
              <a:rPr lang="en-US" altLang="zh-CN" dirty="0" err="1" smtClean="0"/>
              <a:t>CheckFileSystem</a:t>
            </a:r>
            <a:r>
              <a:rPr lang="zh-CN" altLang="en-US" dirty="0" smtClean="0"/>
              <a:t>类会调用</a:t>
            </a:r>
            <a:r>
              <a:rPr lang="en-US" altLang="zh-CN" dirty="0" err="1" smtClean="0"/>
              <a:t>reportCheckSumFailure</a:t>
            </a:r>
            <a:r>
              <a:rPr lang="en-US" altLang="zh-CN" dirty="0" smtClean="0"/>
              <a:t>()</a:t>
            </a:r>
            <a:r>
              <a:rPr lang="zh-CN" altLang="en-US" dirty="0" smtClean="0"/>
              <a:t>方法报告错误，然后</a:t>
            </a:r>
            <a:r>
              <a:rPr lang="en-US" altLang="zh-CN" dirty="0" err="1" smtClean="0"/>
              <a:t>LocalFileSystem</a:t>
            </a:r>
            <a:r>
              <a:rPr lang="zh-CN" altLang="en-US" dirty="0" smtClean="0"/>
              <a:t>将这个出错的文件和校验和移到名为</a:t>
            </a:r>
            <a:r>
              <a:rPr lang="en-US" altLang="zh-CN" dirty="0" err="1" smtClean="0"/>
              <a:t>bad_files</a:t>
            </a:r>
            <a:r>
              <a:rPr lang="zh-CN" altLang="en-US" dirty="0" smtClean="0"/>
              <a:t>的文件夹内，管理员可以定期检查这个文件夹。</a:t>
            </a:r>
            <a:endParaRPr lang="zh-CN" altLang="en-US" dirty="0"/>
          </a:p>
        </p:txBody>
      </p:sp>
    </p:spTree>
    <p:extLst>
      <p:ext uri="{BB962C8B-B14F-4D97-AF65-F5344CB8AC3E}">
        <p14:creationId xmlns:p14="http://schemas.microsoft.com/office/powerpoint/2010/main" xmlns="" val="8218425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a:t>DatablockScanner</a:t>
            </a:r>
            <a:r>
              <a:rPr lang="zh-CN" altLang="zh-CN" b="1" dirty="0"/>
              <a:t/>
            </a:r>
            <a:br>
              <a:rPr lang="zh-CN" altLang="zh-CN" b="1" dirty="0"/>
            </a:br>
            <a:endParaRPr lang="zh-CN" altLang="en-US" dirty="0"/>
          </a:p>
        </p:txBody>
      </p:sp>
      <p:sp>
        <p:nvSpPr>
          <p:cNvPr id="3" name="内容占位符 2"/>
          <p:cNvSpPr>
            <a:spLocks noGrp="1"/>
          </p:cNvSpPr>
          <p:nvPr>
            <p:ph sz="quarter" idx="10"/>
          </p:nvPr>
        </p:nvSpPr>
        <p:spPr/>
        <p:txBody>
          <a:bodyPr>
            <a:normAutofit/>
          </a:bodyPr>
          <a:lstStyle/>
          <a:p>
            <a:r>
              <a:rPr lang="zh-CN" altLang="zh-CN" sz="1800" dirty="0" smtClean="0"/>
              <a:t>数据</a:t>
            </a:r>
            <a:r>
              <a:rPr lang="zh-CN" altLang="zh-CN" sz="1800" dirty="0"/>
              <a:t>节点后台有一个进程</a:t>
            </a:r>
            <a:r>
              <a:rPr lang="en-US" altLang="zh-CN" sz="1800" dirty="0" err="1"/>
              <a:t>DataBlockScanner</a:t>
            </a:r>
            <a:r>
              <a:rPr lang="zh-CN" altLang="zh-CN" sz="1800" dirty="0"/>
              <a:t>，定期验证储存在这个数据节点上的所有数据项，该项措施是为解决物理储存媒介上的损坏。</a:t>
            </a:r>
            <a:r>
              <a:rPr lang="en-US" altLang="zh-CN" sz="1800" dirty="0" err="1"/>
              <a:t>DataBlockScanner</a:t>
            </a:r>
            <a:r>
              <a:rPr lang="zh-CN" altLang="zh-CN" sz="1800" dirty="0"/>
              <a:t>是作为数据节点的一个后台线程工作的，跟着数据节点同时</a:t>
            </a:r>
            <a:r>
              <a:rPr lang="zh-CN" altLang="zh-CN" sz="1800" dirty="0" smtClean="0"/>
              <a:t>启动</a:t>
            </a:r>
            <a:endParaRPr lang="en-US" altLang="zh-CN" sz="1800" dirty="0" smtClean="0"/>
          </a:p>
          <a:p>
            <a:r>
              <a:rPr lang="zh-CN" altLang="zh-CN" sz="1800" dirty="0" smtClean="0"/>
              <a:t>它</a:t>
            </a:r>
            <a:r>
              <a:rPr lang="zh-CN" altLang="zh-CN" sz="1800" dirty="0"/>
              <a:t>的工作流程如图</a:t>
            </a:r>
          </a:p>
          <a:p>
            <a:r>
              <a:rPr lang="en-US" altLang="zh-CN" dirty="0"/>
              <a:t> </a:t>
            </a:r>
            <a:endParaRPr lang="zh-CN" altLang="zh-CN" dirty="0"/>
          </a:p>
          <a:p>
            <a:endParaRPr lang="zh-CN" alt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95536" y="3425593"/>
            <a:ext cx="8208912" cy="34324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3017705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0"/>
          </p:nvPr>
        </p:nvSpPr>
        <p:spPr/>
        <p:txBody>
          <a:bodyPr>
            <a:normAutofit fontScale="85000" lnSpcReduction="20000"/>
          </a:bodyPr>
          <a:lstStyle/>
          <a:p>
            <a:r>
              <a:rPr lang="zh-CN" altLang="zh-CN" dirty="0"/>
              <a:t>由于对数据节点上的每一个数据块扫描一遍要消耗较多系统资源，因此扫描周期的值一般比较大</a:t>
            </a:r>
            <a:r>
              <a:rPr lang="zh-CN" altLang="zh-CN" dirty="0" smtClean="0"/>
              <a:t>，</a:t>
            </a:r>
            <a:endParaRPr lang="en-US" altLang="zh-CN" dirty="0" smtClean="0"/>
          </a:p>
          <a:p>
            <a:endParaRPr lang="en-US" altLang="zh-CN" dirty="0" smtClean="0"/>
          </a:p>
          <a:p>
            <a:r>
              <a:rPr lang="zh-CN" altLang="zh-CN" dirty="0" smtClean="0"/>
              <a:t>这</a:t>
            </a:r>
            <a:r>
              <a:rPr lang="zh-CN" altLang="zh-CN" dirty="0"/>
              <a:t>就带来另一个问题，就是在一个扫描周期内可能出现数据节点重启的情况，所以为了提高系统性能，避免数据节点在启动后对还没有过期的数据块又扫描一遍</a:t>
            </a:r>
            <a:r>
              <a:rPr lang="zh-CN" altLang="zh-CN" dirty="0" smtClean="0"/>
              <a:t>，</a:t>
            </a:r>
            <a:endParaRPr lang="en-US" altLang="zh-CN" dirty="0" smtClean="0"/>
          </a:p>
          <a:p>
            <a:endParaRPr lang="en-US" altLang="zh-CN" dirty="0" smtClean="0"/>
          </a:p>
          <a:p>
            <a:r>
              <a:rPr lang="en-US" altLang="zh-CN" dirty="0" err="1" smtClean="0"/>
              <a:t>DataBlockScanner</a:t>
            </a:r>
            <a:r>
              <a:rPr lang="zh-CN" altLang="zh-CN" dirty="0"/>
              <a:t>在其内部使用了日志记录器来持久化保存每一个数据块上一次扫描的</a:t>
            </a:r>
            <a:r>
              <a:rPr lang="zh-CN" altLang="zh-CN" dirty="0" smtClean="0"/>
              <a:t>时间</a:t>
            </a:r>
            <a:endParaRPr lang="en-US" altLang="zh-CN" dirty="0" smtClean="0"/>
          </a:p>
          <a:p>
            <a:endParaRPr lang="zh-CN" altLang="zh-CN" dirty="0"/>
          </a:p>
          <a:p>
            <a:r>
              <a:rPr lang="zh-CN" altLang="zh-CN" dirty="0"/>
              <a:t>这样的话，数据节点可以在启动之后通过日志文件来恢复之前所有的数据块的有效时间。</a:t>
            </a:r>
          </a:p>
          <a:p>
            <a:endParaRPr lang="zh-CN" altLang="en-US" dirty="0"/>
          </a:p>
        </p:txBody>
      </p:sp>
    </p:spTree>
    <p:extLst>
      <p:ext uri="{BB962C8B-B14F-4D97-AF65-F5344CB8AC3E}">
        <p14:creationId xmlns:p14="http://schemas.microsoft.com/office/powerpoint/2010/main" xmlns="" val="30496209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基于文件的数据结构</a:t>
            </a:r>
            <a:br>
              <a:rPr lang="zh-CN" altLang="zh-CN" b="1" dirty="0"/>
            </a:br>
            <a:endParaRPr lang="zh-CN" altLang="en-US" dirty="0"/>
          </a:p>
        </p:txBody>
      </p:sp>
      <p:sp>
        <p:nvSpPr>
          <p:cNvPr id="3" name="内容占位符 2"/>
          <p:cNvSpPr>
            <a:spLocks noGrp="1"/>
          </p:cNvSpPr>
          <p:nvPr>
            <p:ph sz="quarter" idx="10"/>
          </p:nvPr>
        </p:nvSpPr>
        <p:spPr/>
        <p:txBody>
          <a:bodyPr/>
          <a:lstStyle/>
          <a:p>
            <a:r>
              <a:rPr lang="en-US" altLang="zh-CN" dirty="0"/>
              <a:t>HDFS</a:t>
            </a:r>
            <a:r>
              <a:rPr lang="zh-CN" altLang="zh-CN" dirty="0"/>
              <a:t>和</a:t>
            </a:r>
            <a:r>
              <a:rPr lang="en-US" altLang="zh-CN" dirty="0"/>
              <a:t>MR</a:t>
            </a:r>
            <a:r>
              <a:rPr lang="zh-CN" altLang="zh-CN" dirty="0"/>
              <a:t>主要针对大数据文件来设计，在小文件处理上效率低</a:t>
            </a:r>
            <a:r>
              <a:rPr lang="en-US" altLang="zh-CN" dirty="0"/>
              <a:t>.</a:t>
            </a:r>
            <a:r>
              <a:rPr lang="zh-CN" altLang="zh-CN" dirty="0"/>
              <a:t>解决方法是选择一个容器</a:t>
            </a:r>
            <a:r>
              <a:rPr lang="en-US" altLang="zh-CN" dirty="0"/>
              <a:t>,</a:t>
            </a:r>
            <a:r>
              <a:rPr lang="zh-CN" altLang="zh-CN" dirty="0"/>
              <a:t>将这些小文件包装起来</a:t>
            </a:r>
            <a:r>
              <a:rPr lang="en-US" altLang="zh-CN" dirty="0"/>
              <a:t>,</a:t>
            </a:r>
            <a:r>
              <a:rPr lang="zh-CN" altLang="zh-CN" dirty="0"/>
              <a:t>将整个文件作为一条记录</a:t>
            </a:r>
            <a:r>
              <a:rPr lang="en-US" altLang="zh-CN" dirty="0"/>
              <a:t>,</a:t>
            </a:r>
            <a:r>
              <a:rPr lang="zh-CN" altLang="zh-CN" dirty="0"/>
              <a:t>可以获取更高效率的储存和处理</a:t>
            </a:r>
            <a:r>
              <a:rPr lang="en-US" altLang="zh-CN" dirty="0"/>
              <a:t>,</a:t>
            </a:r>
            <a:r>
              <a:rPr lang="zh-CN" altLang="zh-CN" dirty="0"/>
              <a:t>避免多次打开关闭流耗费计算资源</a:t>
            </a:r>
            <a:r>
              <a:rPr lang="en-US" altLang="zh-CN" dirty="0"/>
              <a:t>.</a:t>
            </a:r>
            <a:r>
              <a:rPr lang="en-US" altLang="zh-CN" dirty="0" err="1"/>
              <a:t>hdfs</a:t>
            </a:r>
            <a:r>
              <a:rPr lang="zh-CN" altLang="zh-CN" dirty="0"/>
              <a:t>提供了两种类型的容器</a:t>
            </a:r>
            <a:r>
              <a:rPr lang="en-US" altLang="zh-CN" dirty="0"/>
              <a:t> </a:t>
            </a:r>
            <a:r>
              <a:rPr lang="en-US" altLang="zh-CN" dirty="0" err="1"/>
              <a:t>SequenceFile</a:t>
            </a:r>
            <a:r>
              <a:rPr lang="zh-CN" altLang="zh-CN" dirty="0"/>
              <a:t>和</a:t>
            </a:r>
            <a:r>
              <a:rPr lang="en-US" altLang="zh-CN" dirty="0" err="1"/>
              <a:t>MapFile</a:t>
            </a:r>
            <a:endParaRPr lang="zh-CN" altLang="zh-CN" dirty="0"/>
          </a:p>
          <a:p>
            <a:endParaRPr lang="zh-CN" altLang="en-US" dirty="0"/>
          </a:p>
        </p:txBody>
      </p:sp>
    </p:spTree>
    <p:extLst>
      <p:ext uri="{BB962C8B-B14F-4D97-AF65-F5344CB8AC3E}">
        <p14:creationId xmlns:p14="http://schemas.microsoft.com/office/powerpoint/2010/main" xmlns="" val="24275470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0"/>
          </p:nvPr>
        </p:nvSpPr>
        <p:spPr/>
        <p:txBody>
          <a:bodyPr>
            <a:normAutofit/>
          </a:bodyPr>
          <a:lstStyle/>
          <a:p>
            <a:r>
              <a:rPr lang="zh-CN" altLang="en-US" b="1" dirty="0" smtClean="0"/>
              <a:t>小</a:t>
            </a:r>
            <a:r>
              <a:rPr lang="zh-CN" altLang="en-US" b="1" dirty="0"/>
              <a:t>文件问题解决方案</a:t>
            </a:r>
          </a:p>
          <a:p>
            <a:pPr marL="457200" indent="-457200">
              <a:buFont typeface="+mj-lt"/>
              <a:buAutoNum type="arabicPeriod"/>
            </a:pPr>
            <a:r>
              <a:rPr lang="zh-CN" altLang="en-US" sz="2100" dirty="0"/>
              <a:t>在原有</a:t>
            </a:r>
            <a:r>
              <a:rPr lang="en-US" altLang="zh-CN" sz="2100" dirty="0"/>
              <a:t>HDFS</a:t>
            </a:r>
            <a:r>
              <a:rPr lang="zh-CN" altLang="en-US" sz="2100" dirty="0"/>
              <a:t>基础上添加一个小文件处理模块，具体操作流程如下</a:t>
            </a:r>
            <a:r>
              <a:rPr lang="en-US" altLang="zh-CN" sz="2100" dirty="0"/>
              <a:t>:</a:t>
            </a:r>
          </a:p>
          <a:p>
            <a:pPr marL="457200" indent="-457200">
              <a:buFont typeface="+mj-lt"/>
              <a:buAutoNum type="arabicPeriod"/>
            </a:pPr>
            <a:r>
              <a:rPr lang="zh-CN" altLang="en-US" sz="2100" dirty="0"/>
              <a:t>当用户上传文件时，判断该文件是否属于小文件，如果是，则交给小文件处理模块处理，否则，交给通用文件处理模块处理</a:t>
            </a:r>
            <a:r>
              <a:rPr lang="zh-CN" altLang="en-US" sz="2100" dirty="0" smtClean="0"/>
              <a:t>。在</a:t>
            </a:r>
            <a:r>
              <a:rPr lang="zh-CN" altLang="en-US" sz="2100" dirty="0"/>
              <a:t>小文件模块中开启一定时任务，其主要功能是当模块中文件总</a:t>
            </a:r>
            <a:r>
              <a:rPr lang="en-US" altLang="zh-CN" sz="2100" dirty="0"/>
              <a:t>size</a:t>
            </a:r>
            <a:r>
              <a:rPr lang="zh-CN" altLang="en-US" sz="2100" dirty="0"/>
              <a:t>大于</a:t>
            </a:r>
            <a:r>
              <a:rPr lang="en-US" altLang="zh-CN" sz="2100" dirty="0"/>
              <a:t>HDFS</a:t>
            </a:r>
            <a:r>
              <a:rPr lang="zh-CN" altLang="en-US" sz="2100" dirty="0"/>
              <a:t>上</a:t>
            </a:r>
            <a:r>
              <a:rPr lang="en-US" altLang="zh-CN" sz="2100" dirty="0"/>
              <a:t>block</a:t>
            </a:r>
            <a:r>
              <a:rPr lang="zh-CN" altLang="en-US" sz="2100" dirty="0"/>
              <a:t>大小的文件时，则通过</a:t>
            </a:r>
            <a:r>
              <a:rPr lang="en-US" altLang="zh-CN" sz="2100" dirty="0" err="1"/>
              <a:t>SequenceFile</a:t>
            </a:r>
            <a:r>
              <a:rPr lang="zh-CN" altLang="en-US" sz="2100" dirty="0"/>
              <a:t>组件以文件名做</a:t>
            </a:r>
            <a:r>
              <a:rPr lang="en-US" altLang="zh-CN" sz="2100" dirty="0"/>
              <a:t>key</a:t>
            </a:r>
            <a:r>
              <a:rPr lang="zh-CN" altLang="en-US" sz="2100" dirty="0"/>
              <a:t>，相应的文件内容为</a:t>
            </a:r>
            <a:r>
              <a:rPr lang="en-US" altLang="zh-CN" sz="2100" dirty="0"/>
              <a:t>value</a:t>
            </a:r>
            <a:r>
              <a:rPr lang="zh-CN" altLang="en-US" sz="2100" dirty="0"/>
              <a:t>将这些小文件一次性写入</a:t>
            </a:r>
            <a:r>
              <a:rPr lang="en-US" altLang="zh-CN" sz="2100" dirty="0" err="1"/>
              <a:t>hdfs</a:t>
            </a:r>
            <a:r>
              <a:rPr lang="zh-CN" altLang="en-US" sz="2100" dirty="0"/>
              <a:t>模块。</a:t>
            </a:r>
          </a:p>
          <a:p>
            <a:pPr marL="457200" indent="-457200">
              <a:buFont typeface="+mj-lt"/>
              <a:buAutoNum type="arabicPeriod"/>
            </a:pPr>
            <a:r>
              <a:rPr lang="zh-CN" altLang="en-US" sz="2100" dirty="0"/>
              <a:t>同时删除已处理的文件，并将结果写入数据库。</a:t>
            </a:r>
          </a:p>
          <a:p>
            <a:pPr marL="457200" indent="-457200">
              <a:buFont typeface="+mj-lt"/>
              <a:buAutoNum type="arabicPeriod"/>
            </a:pPr>
            <a:r>
              <a:rPr lang="zh-CN" altLang="en-US" sz="2100" dirty="0"/>
              <a:t>当用户进行读取操作时，可根据数据库中的结果标志来读取文件</a:t>
            </a:r>
            <a:r>
              <a:rPr lang="zh-CN" altLang="en-US" dirty="0"/>
              <a:t>。</a:t>
            </a:r>
          </a:p>
          <a:p>
            <a:endParaRPr lang="zh-CN" altLang="en-US" dirty="0"/>
          </a:p>
        </p:txBody>
      </p:sp>
    </p:spTree>
    <p:extLst>
      <p:ext uri="{BB962C8B-B14F-4D97-AF65-F5344CB8AC3E}">
        <p14:creationId xmlns:p14="http://schemas.microsoft.com/office/powerpoint/2010/main" xmlns="" val="12567296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0"/>
          </p:nvPr>
        </p:nvSpPr>
        <p:spPr/>
        <p:txBody>
          <a:bodyPr>
            <a:normAutofit/>
          </a:bodyPr>
          <a:lstStyle/>
          <a:p>
            <a:r>
              <a:rPr lang="en-US" altLang="zh-CN" sz="1800" dirty="0"/>
              <a:t>Sequence file</a:t>
            </a:r>
            <a:r>
              <a:rPr lang="zh-CN" altLang="en-US" sz="1800" dirty="0"/>
              <a:t>由一系列的二进制</a:t>
            </a:r>
            <a:r>
              <a:rPr lang="en-US" altLang="zh-CN" sz="1800" dirty="0"/>
              <a:t>key/value</a:t>
            </a:r>
            <a:r>
              <a:rPr lang="zh-CN" altLang="en-US" sz="1800" dirty="0"/>
              <a:t>组成，如果</a:t>
            </a:r>
            <a:r>
              <a:rPr lang="en-US" altLang="zh-CN" sz="1800" dirty="0"/>
              <a:t>key</a:t>
            </a:r>
            <a:r>
              <a:rPr lang="zh-CN" altLang="en-US" sz="1800" dirty="0"/>
              <a:t>为小文件名，</a:t>
            </a:r>
            <a:r>
              <a:rPr lang="en-US" altLang="zh-CN" sz="1800" dirty="0"/>
              <a:t>value</a:t>
            </a:r>
            <a:r>
              <a:rPr lang="zh-CN" altLang="en-US" sz="1800" dirty="0"/>
              <a:t>为文件内容，则可以将大批小文件合并成一个大文件。</a:t>
            </a:r>
            <a:r>
              <a:rPr lang="en-US" altLang="zh-CN" sz="1800" dirty="0"/>
              <a:t>Hadoop-0.21.0</a:t>
            </a:r>
            <a:r>
              <a:rPr lang="zh-CN" altLang="en-US" sz="1800" dirty="0"/>
              <a:t>版本开始中提供了</a:t>
            </a:r>
            <a:r>
              <a:rPr lang="en-US" altLang="zh-CN" sz="1800" dirty="0" err="1"/>
              <a:t>SequenceFile</a:t>
            </a:r>
            <a:r>
              <a:rPr lang="zh-CN" altLang="en-US" sz="1800" dirty="0"/>
              <a:t>，包括</a:t>
            </a:r>
            <a:r>
              <a:rPr lang="en-US" altLang="zh-CN" sz="1800" dirty="0"/>
              <a:t>Writer</a:t>
            </a:r>
            <a:r>
              <a:rPr lang="zh-CN" altLang="en-US" sz="1800" dirty="0"/>
              <a:t>，</a:t>
            </a:r>
            <a:r>
              <a:rPr lang="en-US" altLang="zh-CN" sz="1800" dirty="0"/>
              <a:t>Reader</a:t>
            </a:r>
            <a:r>
              <a:rPr lang="zh-CN" altLang="en-US" sz="1800" dirty="0"/>
              <a:t>和</a:t>
            </a:r>
            <a:r>
              <a:rPr lang="en-US" altLang="zh-CN" sz="1800" dirty="0" err="1"/>
              <a:t>SequenceFileSorter</a:t>
            </a:r>
            <a:r>
              <a:rPr lang="zh-CN" altLang="en-US" sz="1800" dirty="0"/>
              <a:t>类进行写，读和排序操作。该方案对于小文件的存取都比较自由，不限制用户和文件的多少，支持</a:t>
            </a:r>
            <a:r>
              <a:rPr lang="en-US" altLang="zh-CN" sz="1800" dirty="0"/>
              <a:t>Append</a:t>
            </a:r>
            <a:r>
              <a:rPr lang="zh-CN" altLang="en-US" sz="1800" dirty="0"/>
              <a:t>追加写入，支持三级文档压缩（不压缩、文件级、块级别）。其存储结构如下图所示：</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83568" y="4149080"/>
            <a:ext cx="542925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5371456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0"/>
          </p:nvPr>
        </p:nvSpPr>
        <p:spPr/>
        <p:txBody>
          <a:bodyPr>
            <a:normAutofit/>
          </a:bodyPr>
          <a:lstStyle/>
          <a:p>
            <a:r>
              <a:rPr lang="en-US" altLang="zh-CN" b="1" dirty="0" err="1"/>
              <a:t>SequenceFile</a:t>
            </a:r>
            <a:r>
              <a:rPr lang="zh-CN" altLang="zh-CN" b="1" dirty="0"/>
              <a:t>储存</a:t>
            </a:r>
          </a:p>
          <a:p>
            <a:r>
              <a:rPr lang="zh-CN" altLang="zh-CN" dirty="0"/>
              <a:t>文件中每条记录是可序列化</a:t>
            </a:r>
            <a:r>
              <a:rPr lang="en-US" altLang="zh-CN" dirty="0"/>
              <a:t>,</a:t>
            </a:r>
            <a:r>
              <a:rPr lang="zh-CN" altLang="zh-CN" dirty="0"/>
              <a:t>可持久化的键值对</a:t>
            </a:r>
            <a:r>
              <a:rPr lang="en-US" altLang="zh-CN" dirty="0"/>
              <a:t>,</a:t>
            </a:r>
            <a:r>
              <a:rPr lang="zh-CN" altLang="zh-CN" dirty="0"/>
              <a:t>提供相应的读写器和排序器</a:t>
            </a:r>
            <a:r>
              <a:rPr lang="en-US" altLang="zh-CN" dirty="0"/>
              <a:t>,</a:t>
            </a:r>
            <a:r>
              <a:rPr lang="zh-CN" altLang="zh-CN" dirty="0"/>
              <a:t>写操作根据压缩的类型分为</a:t>
            </a:r>
            <a:r>
              <a:rPr lang="en-US" altLang="zh-CN" dirty="0"/>
              <a:t>3</a:t>
            </a:r>
            <a:r>
              <a:rPr lang="zh-CN" altLang="zh-CN" dirty="0"/>
              <a:t>种</a:t>
            </a:r>
          </a:p>
          <a:p>
            <a:pPr lvl="1"/>
            <a:r>
              <a:rPr lang="en-US" altLang="zh-CN" dirty="0"/>
              <a:t>Write </a:t>
            </a:r>
            <a:r>
              <a:rPr lang="zh-CN" altLang="zh-CN" dirty="0"/>
              <a:t>无压缩写数据</a:t>
            </a:r>
          </a:p>
          <a:p>
            <a:pPr lvl="1"/>
            <a:r>
              <a:rPr lang="en-US" altLang="zh-CN" dirty="0" err="1"/>
              <a:t>RecordCompressWriter</a:t>
            </a:r>
            <a:r>
              <a:rPr lang="zh-CN" altLang="zh-CN" dirty="0"/>
              <a:t>记录级压缩文件</a:t>
            </a:r>
            <a:r>
              <a:rPr lang="en-US" altLang="zh-CN" dirty="0"/>
              <a:t>,</a:t>
            </a:r>
            <a:r>
              <a:rPr lang="zh-CN" altLang="zh-CN" dirty="0"/>
              <a:t>只压缩值</a:t>
            </a:r>
          </a:p>
          <a:p>
            <a:pPr lvl="1"/>
            <a:r>
              <a:rPr lang="en-US" altLang="zh-CN" dirty="0" err="1"/>
              <a:t>BlockCompressWrite</a:t>
            </a:r>
            <a:r>
              <a:rPr lang="zh-CN" altLang="zh-CN" dirty="0"/>
              <a:t>块级压缩文件</a:t>
            </a:r>
            <a:r>
              <a:rPr lang="en-US" altLang="zh-CN" dirty="0"/>
              <a:t>,</a:t>
            </a:r>
            <a:r>
              <a:rPr lang="zh-CN" altLang="zh-CN" dirty="0"/>
              <a:t>键值采用独立压缩</a:t>
            </a:r>
            <a:r>
              <a:rPr lang="zh-CN" altLang="zh-CN" dirty="0" smtClean="0"/>
              <a:t>方式</a:t>
            </a:r>
            <a:endParaRPr lang="en-US" altLang="zh-CN" dirty="0" smtClean="0"/>
          </a:p>
          <a:p>
            <a:endParaRPr lang="zh-CN" altLang="zh-CN" dirty="0"/>
          </a:p>
          <a:p>
            <a:endParaRPr lang="zh-CN" altLang="en-US" dirty="0"/>
          </a:p>
        </p:txBody>
      </p:sp>
    </p:spTree>
    <p:extLst>
      <p:ext uri="{BB962C8B-B14F-4D97-AF65-F5344CB8AC3E}">
        <p14:creationId xmlns:p14="http://schemas.microsoft.com/office/powerpoint/2010/main" xmlns="" val="34863281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0"/>
          </p:nvPr>
        </p:nvSpPr>
        <p:spPr/>
        <p:txBody>
          <a:bodyPr/>
          <a:lstStyle/>
          <a:p>
            <a:r>
              <a:rPr lang="zh-CN" altLang="en-US" dirty="0"/>
              <a:t>在储存结构上</a:t>
            </a:r>
            <a:r>
              <a:rPr lang="en-US" altLang="zh-CN" dirty="0"/>
              <a:t>,</a:t>
            </a:r>
            <a:r>
              <a:rPr lang="en-US" altLang="zh-CN" dirty="0" err="1"/>
              <a:t>sequenceFile</a:t>
            </a:r>
            <a:r>
              <a:rPr lang="zh-CN" altLang="en-US" dirty="0"/>
              <a:t>主要由一个</a:t>
            </a:r>
            <a:r>
              <a:rPr lang="en-US" altLang="zh-CN" dirty="0"/>
              <a:t>Header</a:t>
            </a:r>
            <a:r>
              <a:rPr lang="zh-CN" altLang="en-US" dirty="0"/>
              <a:t>后跟多条</a:t>
            </a:r>
            <a:r>
              <a:rPr lang="en-US" altLang="zh-CN" dirty="0"/>
              <a:t>Record</a:t>
            </a:r>
            <a:r>
              <a:rPr lang="zh-CN" altLang="en-US" dirty="0"/>
              <a:t>组成</a:t>
            </a:r>
            <a:r>
              <a:rPr lang="en-US" altLang="zh-CN" dirty="0"/>
              <a:t>,</a:t>
            </a:r>
            <a:r>
              <a:rPr lang="zh-CN" altLang="en-US" dirty="0"/>
              <a:t>如</a:t>
            </a:r>
            <a:r>
              <a:rPr lang="zh-CN" altLang="en-US" dirty="0" smtClean="0"/>
              <a:t>图</a:t>
            </a:r>
            <a:endParaRPr lang="en-US" altLang="zh-CN" dirty="0" smtClean="0"/>
          </a:p>
          <a:p>
            <a:endParaRPr lang="en-US" altLang="zh-CN" dirty="0"/>
          </a:p>
          <a:p>
            <a:endParaRPr lang="zh-CN" altLang="en-US" dirty="0"/>
          </a:p>
          <a:p>
            <a:endParaRPr lang="zh-CN" altLang="en-US"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691680" y="3068960"/>
            <a:ext cx="5245073" cy="29533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990494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0"/>
          </p:nvPr>
        </p:nvSpPr>
        <p:spPr/>
        <p:txBody>
          <a:bodyPr>
            <a:normAutofit fontScale="92500" lnSpcReduction="10000"/>
          </a:bodyPr>
          <a:lstStyle/>
          <a:p>
            <a:r>
              <a:rPr lang="zh-CN" altLang="en-US" sz="1800" dirty="0"/>
              <a:t>前三个字节是一个</a:t>
            </a:r>
            <a:r>
              <a:rPr lang="en-US" altLang="zh-CN" sz="1800" dirty="0"/>
              <a:t>Bytes SEQ</a:t>
            </a:r>
            <a:r>
              <a:rPr lang="zh-CN" altLang="en-US" sz="1800" dirty="0"/>
              <a:t>代表着版本号，同时</a:t>
            </a:r>
            <a:r>
              <a:rPr lang="en-US" altLang="zh-CN" sz="1800" dirty="0"/>
              <a:t>header</a:t>
            </a:r>
            <a:r>
              <a:rPr lang="zh-CN" altLang="en-US" sz="1800" dirty="0"/>
              <a:t>也包括</a:t>
            </a:r>
            <a:r>
              <a:rPr lang="en-US" altLang="zh-CN" sz="1800" dirty="0"/>
              <a:t>key</a:t>
            </a:r>
            <a:r>
              <a:rPr lang="zh-CN" altLang="en-US" sz="1800" dirty="0"/>
              <a:t>的名称，</a:t>
            </a:r>
            <a:r>
              <a:rPr lang="en-US" altLang="zh-CN" sz="1800" dirty="0"/>
              <a:t>value class , </a:t>
            </a:r>
            <a:r>
              <a:rPr lang="zh-CN" altLang="en-US" sz="1800" dirty="0"/>
              <a:t>压缩细节，</a:t>
            </a:r>
            <a:r>
              <a:rPr lang="en-US" altLang="zh-CN" sz="1800" dirty="0"/>
              <a:t>metadata</a:t>
            </a:r>
            <a:r>
              <a:rPr lang="zh-CN" altLang="en-US" sz="1800" dirty="0"/>
              <a:t>，以及</a:t>
            </a:r>
            <a:r>
              <a:rPr lang="en-US" altLang="zh-CN" sz="1800" dirty="0"/>
              <a:t>Sync markers</a:t>
            </a:r>
            <a:r>
              <a:rPr lang="zh-CN" altLang="en-US" sz="1800" dirty="0"/>
              <a:t>。</a:t>
            </a:r>
            <a:r>
              <a:rPr lang="en-US" altLang="zh-CN" sz="1800" dirty="0"/>
              <a:t>Sync markers</a:t>
            </a:r>
            <a:r>
              <a:rPr lang="zh-CN" altLang="en-US" sz="1800" dirty="0"/>
              <a:t>的作用在于可以读取任意位置的数据</a:t>
            </a:r>
            <a:r>
              <a:rPr lang="zh-CN" altLang="en-US" dirty="0"/>
              <a:t>。</a:t>
            </a:r>
          </a:p>
          <a:p>
            <a:r>
              <a:rPr lang="zh-CN" altLang="en-US" dirty="0"/>
              <a:t>　</a:t>
            </a:r>
            <a:r>
              <a:rPr lang="zh-CN" altLang="en-US" sz="1900" b="1" dirty="0"/>
              <a:t>在</a:t>
            </a:r>
            <a:r>
              <a:rPr lang="en-US" altLang="zh-CN" sz="1900" b="1" dirty="0" err="1"/>
              <a:t>recourds</a:t>
            </a:r>
            <a:r>
              <a:rPr lang="zh-CN" altLang="en-US" sz="1900" b="1" dirty="0"/>
              <a:t>中</a:t>
            </a:r>
            <a:r>
              <a:rPr lang="zh-CN" altLang="en-US" sz="1900" dirty="0"/>
              <a:t>，又分为是否压缩格式。当没有被压缩时，</a:t>
            </a:r>
            <a:r>
              <a:rPr lang="en-US" altLang="zh-CN" sz="1900" dirty="0"/>
              <a:t>key</a:t>
            </a:r>
            <a:r>
              <a:rPr lang="zh-CN" altLang="en-US" sz="1900" dirty="0"/>
              <a:t>与</a:t>
            </a:r>
            <a:r>
              <a:rPr lang="en-US" altLang="zh-CN" sz="1900" dirty="0"/>
              <a:t>value</a:t>
            </a:r>
            <a:r>
              <a:rPr lang="zh-CN" altLang="en-US" sz="1900" dirty="0"/>
              <a:t>使用</a:t>
            </a:r>
            <a:r>
              <a:rPr lang="en-US" altLang="zh-CN" sz="1900" dirty="0"/>
              <a:t>Serialization</a:t>
            </a:r>
            <a:r>
              <a:rPr lang="zh-CN" altLang="en-US" sz="1900" dirty="0"/>
              <a:t>序列化写入</a:t>
            </a:r>
            <a:r>
              <a:rPr lang="en-US" altLang="zh-CN" sz="1900" dirty="0" err="1"/>
              <a:t>SequenceFile</a:t>
            </a:r>
            <a:r>
              <a:rPr lang="zh-CN" altLang="en-US" sz="1900" dirty="0"/>
              <a:t>。当选择压缩格式时，</a:t>
            </a:r>
            <a:r>
              <a:rPr lang="en-US" altLang="zh-CN" sz="1900" dirty="0"/>
              <a:t>record</a:t>
            </a:r>
            <a:r>
              <a:rPr lang="zh-CN" altLang="en-US" sz="1900" dirty="0"/>
              <a:t>的压缩格式与没有压缩其实不尽相同，除了</a:t>
            </a:r>
            <a:r>
              <a:rPr lang="en-US" altLang="zh-CN" sz="1900" dirty="0"/>
              <a:t>value</a:t>
            </a:r>
            <a:r>
              <a:rPr lang="zh-CN" altLang="en-US" sz="1900" dirty="0"/>
              <a:t>的</a:t>
            </a:r>
            <a:r>
              <a:rPr lang="en-US" altLang="zh-CN" sz="1900" dirty="0"/>
              <a:t>bytes</a:t>
            </a:r>
            <a:r>
              <a:rPr lang="zh-CN" altLang="en-US" sz="1900" dirty="0"/>
              <a:t>被压缩，</a:t>
            </a:r>
            <a:r>
              <a:rPr lang="en-US" altLang="zh-CN" sz="1900" dirty="0"/>
              <a:t>key</a:t>
            </a:r>
            <a:r>
              <a:rPr lang="zh-CN" altLang="en-US" sz="1900" dirty="0"/>
              <a:t>是不被压缩的</a:t>
            </a:r>
            <a:r>
              <a:rPr lang="zh-CN" altLang="en-US" sz="1900" dirty="0" smtClean="0"/>
              <a:t>。</a:t>
            </a:r>
            <a:endParaRPr lang="en-US" altLang="zh-CN" sz="1900" dirty="0" smtClean="0"/>
          </a:p>
          <a:p>
            <a:endParaRPr lang="en-US" altLang="zh-CN" sz="1900" dirty="0"/>
          </a:p>
          <a:p>
            <a:r>
              <a:rPr lang="zh-CN" altLang="en-US" sz="1900" dirty="0"/>
              <a:t>当保存的记录很多时候，可以把一串记录组织到一起同一压缩成一块</a:t>
            </a:r>
            <a:r>
              <a:rPr lang="zh-CN" altLang="en-US" sz="1900" dirty="0" smtClean="0"/>
              <a:t>。</a:t>
            </a:r>
            <a:endParaRPr lang="zh-CN" altLang="en-US" sz="1900" dirty="0"/>
          </a:p>
          <a:p>
            <a:r>
              <a:rPr lang="zh-CN" altLang="en-US" sz="1900" dirty="0"/>
              <a:t>　　</a:t>
            </a:r>
            <a:r>
              <a:rPr lang="zh-CN" altLang="en-US" sz="1900" b="1" dirty="0"/>
              <a:t>在</a:t>
            </a:r>
            <a:r>
              <a:rPr lang="en-US" altLang="zh-CN" sz="1900" b="1" dirty="0"/>
              <a:t>Block</a:t>
            </a:r>
            <a:r>
              <a:rPr lang="zh-CN" altLang="en-US" sz="1900" b="1" dirty="0"/>
              <a:t>中</a:t>
            </a:r>
            <a:r>
              <a:rPr lang="zh-CN" altLang="en-US" sz="1900" dirty="0"/>
              <a:t>，它使所有的信息进行压缩，压缩的最小大小由配置文件中，</a:t>
            </a:r>
            <a:r>
              <a:rPr lang="en-US" altLang="zh-CN" sz="1900" dirty="0" err="1"/>
              <a:t>io.seqfile.compress.blocksize</a:t>
            </a:r>
            <a:r>
              <a:rPr lang="zh-CN" altLang="en-US" sz="1900" dirty="0"/>
              <a:t>配置项决定</a:t>
            </a:r>
            <a:r>
              <a:rPr lang="zh-CN" altLang="en-US" sz="1900" dirty="0" smtClean="0"/>
              <a:t>。</a:t>
            </a:r>
            <a:endParaRPr lang="en-US" altLang="zh-CN" sz="1900" dirty="0" smtClean="0"/>
          </a:p>
          <a:p>
            <a:r>
              <a:rPr lang="zh-CN" altLang="en-US" dirty="0"/>
              <a:t/>
            </a:r>
            <a:br>
              <a:rPr lang="zh-CN" altLang="en-US" dirty="0"/>
            </a:br>
            <a:endParaRPr lang="zh-CN" altLang="en-US" dirty="0"/>
          </a:p>
        </p:txBody>
      </p:sp>
    </p:spTree>
    <p:extLst>
      <p:ext uri="{BB962C8B-B14F-4D97-AF65-F5344CB8AC3E}">
        <p14:creationId xmlns:p14="http://schemas.microsoft.com/office/powerpoint/2010/main" xmlns="" val="38769730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0"/>
          </p:nvPr>
        </p:nvSpPr>
        <p:spPr/>
        <p:txBody>
          <a:bodyPr/>
          <a:lstStyle/>
          <a:p>
            <a:pPr lvl="0"/>
            <a:r>
              <a:rPr lang="en-US" altLang="zh-CN" dirty="0" err="1"/>
              <a:t>SequenceFile</a:t>
            </a:r>
            <a:r>
              <a:rPr lang="zh-CN" altLang="zh-CN" dirty="0"/>
              <a:t>写</a:t>
            </a:r>
            <a:r>
              <a:rPr lang="zh-CN" altLang="zh-CN" dirty="0" smtClean="0"/>
              <a:t>操作</a:t>
            </a:r>
            <a:endParaRPr lang="en-US" altLang="zh-CN" dirty="0" smtClean="0"/>
          </a:p>
          <a:p>
            <a:pPr lvl="0"/>
            <a:r>
              <a:rPr lang="zh-CN" altLang="en-US" dirty="0" smtClean="0"/>
              <a:t>通过</a:t>
            </a:r>
            <a:r>
              <a:rPr lang="en-US" altLang="zh-CN" dirty="0" err="1" smtClean="0"/>
              <a:t>createWrite</a:t>
            </a:r>
            <a:r>
              <a:rPr lang="zh-CN" altLang="en-US" dirty="0" smtClean="0"/>
              <a:t>创建</a:t>
            </a:r>
            <a:r>
              <a:rPr lang="en-US" altLang="zh-CN" dirty="0" err="1" smtClean="0"/>
              <a:t>SequenceFile</a:t>
            </a:r>
            <a:r>
              <a:rPr lang="zh-CN" altLang="en-US" dirty="0" smtClean="0"/>
              <a:t>对象，返回</a:t>
            </a:r>
            <a:r>
              <a:rPr lang="en-US" altLang="zh-CN" dirty="0" smtClean="0"/>
              <a:t>Write</a:t>
            </a:r>
            <a:r>
              <a:rPr lang="zh-CN" altLang="en-US" dirty="0" smtClean="0"/>
              <a:t>实例，指定待写入的数据流如</a:t>
            </a:r>
            <a:r>
              <a:rPr lang="en-US" altLang="zh-CN" dirty="0" err="1" smtClean="0"/>
              <a:t>FSDataOutputStream</a:t>
            </a:r>
            <a:r>
              <a:rPr lang="zh-CN" altLang="en-US" dirty="0" smtClean="0"/>
              <a:t>或</a:t>
            </a:r>
            <a:r>
              <a:rPr lang="en-US" altLang="zh-CN" dirty="0" err="1" smtClean="0"/>
              <a:t>FileSystem</a:t>
            </a:r>
            <a:r>
              <a:rPr lang="zh-CN" altLang="en-US" dirty="0" smtClean="0"/>
              <a:t>对象和</a:t>
            </a:r>
            <a:r>
              <a:rPr lang="en-US" altLang="zh-CN" dirty="0" smtClean="0"/>
              <a:t>Path</a:t>
            </a:r>
            <a:r>
              <a:rPr lang="zh-CN" altLang="en-US" dirty="0" smtClean="0"/>
              <a:t>对象。还需指定</a:t>
            </a:r>
            <a:r>
              <a:rPr lang="en-US" altLang="zh-CN" dirty="0" smtClean="0"/>
              <a:t>Configuration</a:t>
            </a:r>
            <a:r>
              <a:rPr lang="zh-CN" altLang="en-US" dirty="0" smtClean="0"/>
              <a:t>对象和键值类型</a:t>
            </a:r>
            <a:r>
              <a:rPr lang="en-US" altLang="zh-CN" dirty="0" smtClean="0"/>
              <a:t>(</a:t>
            </a:r>
            <a:r>
              <a:rPr lang="zh-CN" altLang="en-US" dirty="0" smtClean="0"/>
              <a:t>都需要能序列化</a:t>
            </a:r>
            <a:r>
              <a:rPr lang="en-US" altLang="zh-CN" dirty="0" smtClean="0"/>
              <a:t>)</a:t>
            </a:r>
            <a:r>
              <a:rPr lang="zh-CN" altLang="en-US" dirty="0" smtClean="0"/>
              <a:t>。</a:t>
            </a:r>
            <a:endParaRPr lang="en-US" altLang="zh-CN" dirty="0" smtClean="0"/>
          </a:p>
          <a:p>
            <a:pPr lvl="0"/>
            <a:r>
              <a:rPr lang="en-US" altLang="zh-CN" dirty="0" err="1" smtClean="0"/>
              <a:t>SequenceFile</a:t>
            </a:r>
            <a:r>
              <a:rPr lang="zh-CN" altLang="en-US" dirty="0" smtClean="0"/>
              <a:t>通过</a:t>
            </a:r>
            <a:r>
              <a:rPr lang="en-US" altLang="zh-CN" dirty="0" smtClean="0"/>
              <a:t>API</a:t>
            </a:r>
            <a:r>
              <a:rPr lang="zh-CN" altLang="en-US" dirty="0" smtClean="0"/>
              <a:t>来完成新记录的添加操作</a:t>
            </a:r>
            <a:endParaRPr lang="en-US" altLang="zh-CN" dirty="0" smtClean="0"/>
          </a:p>
          <a:p>
            <a:pPr lvl="0"/>
            <a:r>
              <a:rPr lang="en-US" altLang="zh-CN" dirty="0" err="1" smtClean="0"/>
              <a:t>fileWriter.append</a:t>
            </a:r>
            <a:r>
              <a:rPr lang="en-US" altLang="zh-CN" dirty="0" smtClean="0"/>
              <a:t>(</a:t>
            </a:r>
            <a:r>
              <a:rPr lang="en-US" altLang="zh-CN" dirty="0" err="1" smtClean="0"/>
              <a:t>key,value</a:t>
            </a:r>
            <a:r>
              <a:rPr lang="en-US" altLang="zh-CN" dirty="0" smtClean="0"/>
              <a:t>);</a:t>
            </a:r>
            <a:endParaRPr lang="zh-CN" altLang="zh-CN" dirty="0"/>
          </a:p>
          <a:p>
            <a:endParaRPr lang="zh-CN" altLang="en-US" dirty="0"/>
          </a:p>
        </p:txBody>
      </p:sp>
    </p:spTree>
    <p:extLst>
      <p:ext uri="{BB962C8B-B14F-4D97-AF65-F5344CB8AC3E}">
        <p14:creationId xmlns:p14="http://schemas.microsoft.com/office/powerpoint/2010/main" xmlns="" val="4259269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68313" y="188640"/>
            <a:ext cx="7769225" cy="1143000"/>
          </a:xfrm>
          <a:prstGeom prst="rect">
            <a:avLst/>
          </a:prstGeom>
          <a:noFill/>
          <a:ln/>
        </p:spPr>
        <p:txBody>
          <a:bodyPr lIns="92075" tIns="46038" rIns="92075" bIns="46038"/>
          <a:lstStyle/>
          <a:p>
            <a:pPr eaLnBrk="0" fontAlgn="ctr" hangingPunct="0">
              <a:defRPr/>
            </a:pPr>
            <a:r>
              <a:rPr lang="zh-CN" altLang="en-US" sz="3600" dirty="0">
                <a:solidFill>
                  <a:schemeClr val="bg1"/>
                </a:solidFill>
                <a:latin typeface="宋体" charset="-122"/>
                <a:ea typeface="黑体" pitchFamily="49" charset="-122"/>
                <a:cs typeface="+mj-cs"/>
              </a:rPr>
              <a:t>章节</a:t>
            </a:r>
            <a:r>
              <a:rPr lang="zh-CN" altLang="en-US" sz="3600" dirty="0" smtClean="0">
                <a:solidFill>
                  <a:schemeClr val="bg1"/>
                </a:solidFill>
                <a:latin typeface="宋体" charset="-122"/>
                <a:ea typeface="黑体" pitchFamily="49" charset="-122"/>
                <a:cs typeface="+mj-cs"/>
              </a:rPr>
              <a:t>目标</a:t>
            </a:r>
            <a:endParaRPr lang="en-US" altLang="zh-CN" sz="3600" dirty="0">
              <a:solidFill>
                <a:schemeClr val="bg1"/>
              </a:solidFill>
              <a:latin typeface="宋体" charset="-122"/>
              <a:ea typeface="黑体" pitchFamily="49" charset="-122"/>
              <a:cs typeface="+mj-cs"/>
            </a:endParaRPr>
          </a:p>
        </p:txBody>
      </p:sp>
      <p:sp>
        <p:nvSpPr>
          <p:cNvPr id="3075" name="Rectangle 3"/>
          <p:cNvSpPr txBox="1">
            <a:spLocks noChangeArrowheads="1"/>
          </p:cNvSpPr>
          <p:nvPr/>
        </p:nvSpPr>
        <p:spPr bwMode="auto">
          <a:xfrm>
            <a:off x="747713" y="1714500"/>
            <a:ext cx="8072437" cy="5263621"/>
          </a:xfrm>
          <a:prstGeom prst="rect">
            <a:avLst/>
          </a:prstGeom>
          <a:noFill/>
          <a:ln w="9525">
            <a:noFill/>
            <a:miter lim="800000"/>
            <a:headEnd/>
            <a:tailEnd/>
          </a:ln>
        </p:spPr>
        <p:txBody>
          <a:bodyPr vert="horz" wrap="square" lIns="91401" tIns="45700" rIns="91401" bIns="45700" numCol="1" anchor="t" anchorCtr="0" compatLnSpc="1">
            <a:prstTxWarp prst="textNoShape">
              <a:avLst/>
            </a:prstTxWarp>
          </a:bodyPr>
          <a:lstStyle/>
          <a:p>
            <a:pPr marL="342900" indent="-342900" eaLnBrk="0" fontAlgn="ctr" hangingPunct="0">
              <a:lnSpc>
                <a:spcPct val="120000"/>
              </a:lnSpc>
              <a:buClr>
                <a:srgbClr val="777777"/>
              </a:buClr>
              <a:buSzPct val="85000"/>
              <a:buFontTx/>
              <a:buChar char="•"/>
            </a:pPr>
            <a:endParaRPr lang="en-US" altLang="zh-CN" sz="2800" dirty="0">
              <a:latin typeface="黑体" pitchFamily="2" charset="-122"/>
              <a:ea typeface="黑体" pitchFamily="2" charset="-122"/>
            </a:endParaRPr>
          </a:p>
        </p:txBody>
      </p:sp>
      <p:sp>
        <p:nvSpPr>
          <p:cNvPr id="5" name="内容占位符 2"/>
          <p:cNvSpPr txBox="1">
            <a:spLocks/>
          </p:cNvSpPr>
          <p:nvPr/>
        </p:nvSpPr>
        <p:spPr>
          <a:xfrm>
            <a:off x="996950" y="1484784"/>
            <a:ext cx="8147050" cy="4968875"/>
          </a:xfrm>
          <a:prstGeom prst="rect">
            <a:avLst/>
          </a:prstGeom>
        </p:spPr>
        <p:txBody>
          <a:bodyPr/>
          <a:lstStyle/>
          <a:p>
            <a:pPr lvl="1" eaLnBrk="0" fontAlgn="ctr" hangingPunct="0">
              <a:lnSpc>
                <a:spcPct val="120000"/>
              </a:lnSpc>
              <a:buClr>
                <a:srgbClr val="777777"/>
              </a:buClr>
              <a:buSzPct val="85000"/>
              <a:defRPr/>
            </a:pPr>
            <a:r>
              <a:rPr lang="zh-CN" altLang="en-US" sz="2800" b="1" dirty="0" smtClean="0"/>
              <a:t>目标：</a:t>
            </a:r>
            <a:endParaRPr lang="en-US" altLang="zh-CN" sz="2800" b="1" dirty="0" smtClean="0"/>
          </a:p>
          <a:p>
            <a:pPr lvl="1" eaLnBrk="0" fontAlgn="ctr" hangingPunct="0">
              <a:lnSpc>
                <a:spcPct val="120000"/>
              </a:lnSpc>
              <a:buClr>
                <a:srgbClr val="777777"/>
              </a:buClr>
              <a:buSzPct val="85000"/>
              <a:defRPr/>
            </a:pPr>
            <a:endParaRPr lang="en-US" altLang="zh-CN" sz="2400" dirty="0" smtClean="0"/>
          </a:p>
          <a:p>
            <a:pPr marL="914400" lvl="1" indent="-457200" eaLnBrk="0" fontAlgn="ctr" hangingPunct="0">
              <a:lnSpc>
                <a:spcPct val="120000"/>
              </a:lnSpc>
              <a:buClr>
                <a:srgbClr val="777777"/>
              </a:buClr>
              <a:buSzPct val="85000"/>
              <a:buFont typeface="+mj-lt"/>
              <a:buAutoNum type="arabicPeriod"/>
              <a:defRPr/>
            </a:pPr>
            <a:r>
              <a:rPr lang="zh-CN" altLang="en-US" sz="2400" dirty="0"/>
              <a:t>了解什么是数据完整性</a:t>
            </a:r>
          </a:p>
          <a:p>
            <a:pPr marL="914400" lvl="1" indent="-457200" eaLnBrk="0" fontAlgn="ctr" hangingPunct="0">
              <a:lnSpc>
                <a:spcPct val="120000"/>
              </a:lnSpc>
              <a:buClr>
                <a:srgbClr val="777777"/>
              </a:buClr>
              <a:buSzPct val="85000"/>
              <a:buFont typeface="+mj-lt"/>
              <a:buAutoNum type="arabicPeriod"/>
              <a:defRPr/>
            </a:pPr>
            <a:r>
              <a:rPr lang="zh-CN" altLang="en-US" sz="2400" dirty="0"/>
              <a:t>掌握基本的基于文件的数据结构</a:t>
            </a:r>
          </a:p>
          <a:p>
            <a:pPr marL="914400" lvl="1" indent="-457200" eaLnBrk="0" fontAlgn="ctr" hangingPunct="0">
              <a:lnSpc>
                <a:spcPct val="120000"/>
              </a:lnSpc>
              <a:buClr>
                <a:srgbClr val="777777"/>
              </a:buClr>
              <a:buSzPct val="85000"/>
              <a:buFont typeface="+mj-lt"/>
              <a:buAutoNum type="arabicPeriod"/>
              <a:defRPr/>
            </a:pPr>
            <a:r>
              <a:rPr lang="zh-CN" altLang="en-US" sz="2400" dirty="0"/>
              <a:t>了解常用的压缩算法</a:t>
            </a:r>
          </a:p>
          <a:p>
            <a:pPr marL="914400" lvl="1" indent="-457200" eaLnBrk="0" fontAlgn="ctr" hangingPunct="0">
              <a:lnSpc>
                <a:spcPct val="120000"/>
              </a:lnSpc>
              <a:buClr>
                <a:srgbClr val="777777"/>
              </a:buClr>
              <a:buSzPct val="85000"/>
              <a:buFont typeface="+mj-lt"/>
              <a:buAutoNum type="arabicPeriod"/>
              <a:defRPr/>
            </a:pPr>
            <a:r>
              <a:rPr lang="zh-CN" altLang="en-US" sz="2400" dirty="0"/>
              <a:t>理解序列化基本原理</a:t>
            </a:r>
          </a:p>
          <a:p>
            <a:pPr marL="914400" lvl="1" indent="-457200" eaLnBrk="0" fontAlgn="ctr" hangingPunct="0">
              <a:lnSpc>
                <a:spcPct val="120000"/>
              </a:lnSpc>
              <a:buClr>
                <a:srgbClr val="777777"/>
              </a:buClr>
              <a:buSzPct val="85000"/>
              <a:buFont typeface="+mj-lt"/>
              <a:buAutoNum type="arabicPeriod"/>
              <a:defRPr/>
            </a:pPr>
            <a:r>
              <a:rPr lang="zh-CN" altLang="en-US" sz="2400" dirty="0"/>
              <a:t>了解几种常见的系列化数据结构</a:t>
            </a:r>
          </a:p>
          <a:p>
            <a:pPr marL="742950" lvl="1" indent="-285750" eaLnBrk="0" fontAlgn="ctr" hangingPunct="0">
              <a:lnSpc>
                <a:spcPct val="120000"/>
              </a:lnSpc>
              <a:buClr>
                <a:srgbClr val="777777"/>
              </a:buClr>
              <a:buSzPct val="85000"/>
              <a:defRPr/>
            </a:pPr>
            <a:endParaRPr lang="zh-CN" altLang="en-US" sz="2200" dirty="0">
              <a:latin typeface="黑体" pitchFamily="2" charset="-122"/>
              <a:ea typeface="黑体" pitchFamily="2" charset="-122"/>
            </a:endParaRPr>
          </a:p>
          <a:p>
            <a:pPr marL="742950" marR="0" lvl="1" indent="-285750" algn="l" defTabSz="914400" rtl="0" eaLnBrk="0" fontAlgn="ctr" latinLnBrk="0" hangingPunct="0">
              <a:lnSpc>
                <a:spcPct val="120000"/>
              </a:lnSpc>
              <a:spcBef>
                <a:spcPct val="0"/>
              </a:spcBef>
              <a:spcAft>
                <a:spcPct val="0"/>
              </a:spcAft>
              <a:buClr>
                <a:srgbClr val="777777"/>
              </a:buClr>
              <a:buSzPct val="85000"/>
              <a:buFontTx/>
              <a:buChar char="–"/>
              <a:tabLst/>
              <a:defRPr/>
            </a:pPr>
            <a:endParaRPr lang="en-US" altLang="zh-CN" sz="2200" dirty="0" smtClean="0">
              <a:latin typeface="黑体" pitchFamily="2" charset="-122"/>
              <a:ea typeface="黑体" pitchFamily="2" charset="-122"/>
            </a:endParaRPr>
          </a:p>
        </p:txBody>
      </p:sp>
    </p:spTree>
  </p:cSld>
  <p:clrMapOvr>
    <a:masterClrMapping/>
  </p:clrMapOvr>
  <p:transition>
    <p:zo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67544" y="980728"/>
            <a:ext cx="8312595" cy="5256584"/>
          </a:xfrm>
        </p:spPr>
        <p:txBody>
          <a:bodyPr>
            <a:normAutofit fontScale="55000" lnSpcReduction="20000"/>
          </a:bodyPr>
          <a:lstStyle/>
          <a:p>
            <a:r>
              <a:rPr lang="en-US" altLang="zh-CN" b="1" dirty="0"/>
              <a:t>private</a:t>
            </a:r>
            <a:r>
              <a:rPr lang="en-US" altLang="zh-CN" dirty="0"/>
              <a:t> </a:t>
            </a:r>
            <a:r>
              <a:rPr lang="en-US" altLang="zh-CN" b="1" dirty="0"/>
              <a:t>static</a:t>
            </a:r>
            <a:r>
              <a:rPr lang="en-US" altLang="zh-CN" dirty="0"/>
              <a:t> </a:t>
            </a:r>
            <a:r>
              <a:rPr lang="en-US" altLang="zh-CN" b="1" dirty="0"/>
              <a:t>void</a:t>
            </a:r>
            <a:r>
              <a:rPr lang="en-US" altLang="zh-CN" dirty="0"/>
              <a:t> </a:t>
            </a:r>
            <a:r>
              <a:rPr lang="en-US" altLang="zh-CN" dirty="0" err="1"/>
              <a:t>writeTest</a:t>
            </a:r>
            <a:r>
              <a:rPr lang="en-US" altLang="zh-CN" dirty="0"/>
              <a:t>(</a:t>
            </a:r>
            <a:r>
              <a:rPr lang="en-US" altLang="zh-CN" dirty="0" err="1"/>
              <a:t>FileSystem</a:t>
            </a:r>
            <a:r>
              <a:rPr lang="en-US" altLang="zh-CN" dirty="0"/>
              <a:t> </a:t>
            </a:r>
            <a:r>
              <a:rPr lang="en-US" altLang="zh-CN" dirty="0" err="1"/>
              <a:t>fs</a:t>
            </a:r>
            <a:r>
              <a:rPr lang="en-US" altLang="zh-CN" dirty="0"/>
              <a:t>, </a:t>
            </a:r>
            <a:r>
              <a:rPr lang="en-US" altLang="zh-CN" b="1" dirty="0" err="1"/>
              <a:t>int</a:t>
            </a:r>
            <a:r>
              <a:rPr lang="en-US" altLang="zh-CN" dirty="0"/>
              <a:t> count, </a:t>
            </a:r>
            <a:r>
              <a:rPr lang="en-US" altLang="zh-CN" b="1" dirty="0" err="1"/>
              <a:t>int</a:t>
            </a:r>
            <a:r>
              <a:rPr lang="en-US" altLang="zh-CN" dirty="0"/>
              <a:t> seed, Path file,  </a:t>
            </a:r>
          </a:p>
          <a:p>
            <a:r>
              <a:rPr lang="en-US" altLang="zh-CN" dirty="0"/>
              <a:t>                              </a:t>
            </a:r>
            <a:r>
              <a:rPr lang="en-US" altLang="zh-CN" dirty="0" err="1"/>
              <a:t>CompressionType</a:t>
            </a:r>
            <a:r>
              <a:rPr lang="en-US" altLang="zh-CN" dirty="0"/>
              <a:t> </a:t>
            </a:r>
            <a:r>
              <a:rPr lang="en-US" altLang="zh-CN" dirty="0" err="1"/>
              <a:t>compressionType</a:t>
            </a:r>
            <a:r>
              <a:rPr lang="en-US" altLang="zh-CN" dirty="0"/>
              <a:t>, </a:t>
            </a:r>
            <a:r>
              <a:rPr lang="en-US" altLang="zh-CN" dirty="0" err="1"/>
              <a:t>CompressionCodec</a:t>
            </a:r>
            <a:r>
              <a:rPr lang="en-US" altLang="zh-CN" dirty="0"/>
              <a:t> codec)  </a:t>
            </a:r>
          </a:p>
          <a:p>
            <a:r>
              <a:rPr lang="en-US" altLang="zh-CN" dirty="0"/>
              <a:t>  </a:t>
            </a:r>
            <a:r>
              <a:rPr lang="en-US" altLang="zh-CN" b="1" dirty="0"/>
              <a:t>throws</a:t>
            </a:r>
            <a:r>
              <a:rPr lang="en-US" altLang="zh-CN" dirty="0"/>
              <a:t> </a:t>
            </a:r>
            <a:r>
              <a:rPr lang="en-US" altLang="zh-CN" dirty="0" err="1"/>
              <a:t>IOException</a:t>
            </a:r>
            <a:r>
              <a:rPr lang="en-US" altLang="zh-CN" dirty="0"/>
              <a:t> {  </a:t>
            </a:r>
          </a:p>
          <a:p>
            <a:r>
              <a:rPr lang="en-US" altLang="zh-CN" dirty="0"/>
              <a:t>  </a:t>
            </a:r>
            <a:r>
              <a:rPr lang="en-US" altLang="zh-CN" dirty="0" err="1"/>
              <a:t>fs.delete</a:t>
            </a:r>
            <a:r>
              <a:rPr lang="en-US" altLang="zh-CN" dirty="0"/>
              <a:t>(file, </a:t>
            </a:r>
            <a:r>
              <a:rPr lang="en-US" altLang="zh-CN" b="1" dirty="0"/>
              <a:t>true</a:t>
            </a:r>
            <a:r>
              <a:rPr lang="en-US" altLang="zh-CN" dirty="0"/>
              <a:t>);  </a:t>
            </a:r>
          </a:p>
          <a:p>
            <a:r>
              <a:rPr lang="en-US" altLang="zh-CN" dirty="0"/>
              <a:t>  LOG.info("creating " + count + " records with " + </a:t>
            </a:r>
            <a:r>
              <a:rPr lang="en-US" altLang="zh-CN" dirty="0" err="1"/>
              <a:t>compressionType</a:t>
            </a:r>
            <a:r>
              <a:rPr lang="en-US" altLang="zh-CN" dirty="0"/>
              <a:t> +  </a:t>
            </a:r>
          </a:p>
          <a:p>
            <a:r>
              <a:rPr lang="en-US" altLang="zh-CN" dirty="0"/>
              <a:t>           " compression");  </a:t>
            </a:r>
          </a:p>
          <a:p>
            <a:r>
              <a:rPr lang="en-US" altLang="zh-CN" dirty="0"/>
              <a:t>  </a:t>
            </a:r>
          </a:p>
          <a:p>
            <a:r>
              <a:rPr lang="en-US" altLang="zh-CN" dirty="0"/>
              <a:t>//</a:t>
            </a:r>
            <a:r>
              <a:rPr lang="zh-CN" altLang="en-US" dirty="0"/>
              <a:t>指明压缩方式  </a:t>
            </a:r>
          </a:p>
          <a:p>
            <a:r>
              <a:rPr lang="zh-CN" altLang="en-US" dirty="0"/>
              <a:t>  </a:t>
            </a:r>
            <a:r>
              <a:rPr lang="en-US" altLang="zh-CN" dirty="0" err="1"/>
              <a:t>SequenceFile.Writer</a:t>
            </a:r>
            <a:r>
              <a:rPr lang="en-US" altLang="zh-CN" dirty="0"/>
              <a:t> writer =  </a:t>
            </a:r>
            <a:r>
              <a:rPr lang="en-US" altLang="zh-CN" dirty="0" err="1" smtClean="0"/>
              <a:t>SequenceFile.createWriter</a:t>
            </a:r>
            <a:r>
              <a:rPr lang="en-US" altLang="zh-CN" dirty="0" smtClean="0"/>
              <a:t>(</a:t>
            </a:r>
            <a:r>
              <a:rPr lang="en-US" altLang="zh-CN" dirty="0" err="1" smtClean="0"/>
              <a:t>fs</a:t>
            </a:r>
            <a:r>
              <a:rPr lang="en-US" altLang="zh-CN" dirty="0"/>
              <a:t>, </a:t>
            </a:r>
            <a:r>
              <a:rPr lang="en-US" altLang="zh-CN" dirty="0" err="1"/>
              <a:t>conf</a:t>
            </a:r>
            <a:r>
              <a:rPr lang="en-US" altLang="zh-CN" dirty="0"/>
              <a:t>, file,  </a:t>
            </a:r>
          </a:p>
          <a:p>
            <a:r>
              <a:rPr lang="en-US" altLang="zh-CN" dirty="0"/>
              <a:t>                              </a:t>
            </a:r>
            <a:r>
              <a:rPr lang="en-US" altLang="zh-CN" dirty="0" err="1"/>
              <a:t>RandomDatum.</a:t>
            </a:r>
            <a:r>
              <a:rPr lang="en-US" altLang="zh-CN" b="1" dirty="0" err="1"/>
              <a:t>class</a:t>
            </a:r>
            <a:r>
              <a:rPr lang="en-US" altLang="zh-CN" dirty="0"/>
              <a:t>, </a:t>
            </a:r>
            <a:r>
              <a:rPr lang="en-US" altLang="zh-CN" dirty="0" err="1"/>
              <a:t>RandomDatum.</a:t>
            </a:r>
            <a:r>
              <a:rPr lang="en-US" altLang="zh-CN" b="1" dirty="0" err="1"/>
              <a:t>class</a:t>
            </a:r>
            <a:r>
              <a:rPr lang="en-US" altLang="zh-CN" dirty="0"/>
              <a:t>, </a:t>
            </a:r>
            <a:r>
              <a:rPr lang="en-US" altLang="zh-CN" dirty="0" err="1"/>
              <a:t>compressionType</a:t>
            </a:r>
            <a:r>
              <a:rPr lang="en-US" altLang="zh-CN" dirty="0"/>
              <a:t>, codec);  </a:t>
            </a:r>
          </a:p>
          <a:p>
            <a:r>
              <a:rPr lang="en-US" altLang="zh-CN" dirty="0"/>
              <a:t>  </a:t>
            </a:r>
            <a:r>
              <a:rPr lang="en-US" altLang="zh-CN" dirty="0" err="1"/>
              <a:t>RandomDatum.Generator</a:t>
            </a:r>
            <a:r>
              <a:rPr lang="en-US" altLang="zh-CN" dirty="0"/>
              <a:t> generator = </a:t>
            </a:r>
            <a:r>
              <a:rPr lang="en-US" altLang="zh-CN" b="1" dirty="0"/>
              <a:t>new</a:t>
            </a:r>
            <a:r>
              <a:rPr lang="en-US" altLang="zh-CN" dirty="0"/>
              <a:t> </a:t>
            </a:r>
            <a:r>
              <a:rPr lang="en-US" altLang="zh-CN" dirty="0" err="1"/>
              <a:t>RandomDatum.Generator</a:t>
            </a:r>
            <a:r>
              <a:rPr lang="en-US" altLang="zh-CN" dirty="0"/>
              <a:t>(seed);  </a:t>
            </a:r>
          </a:p>
          <a:p>
            <a:r>
              <a:rPr lang="en-US" altLang="zh-CN" dirty="0"/>
              <a:t>  </a:t>
            </a:r>
            <a:r>
              <a:rPr lang="en-US" altLang="zh-CN" b="1" dirty="0"/>
              <a:t>for</a:t>
            </a:r>
            <a:r>
              <a:rPr lang="en-US" altLang="zh-CN" dirty="0"/>
              <a:t> (</a:t>
            </a:r>
            <a:r>
              <a:rPr lang="en-US" altLang="zh-CN" b="1" dirty="0" err="1"/>
              <a:t>int</a:t>
            </a:r>
            <a:r>
              <a:rPr lang="en-US" altLang="zh-CN" dirty="0"/>
              <a:t> i = 0; i &lt; count; i++) {  </a:t>
            </a:r>
          </a:p>
          <a:p>
            <a:r>
              <a:rPr lang="en-US" altLang="zh-CN" dirty="0"/>
              <a:t>    </a:t>
            </a:r>
            <a:r>
              <a:rPr lang="en-US" altLang="zh-CN" dirty="0" err="1"/>
              <a:t>generator.next</a:t>
            </a:r>
            <a:r>
              <a:rPr lang="en-US" altLang="zh-CN" dirty="0"/>
              <a:t>();    </a:t>
            </a:r>
          </a:p>
          <a:p>
            <a:r>
              <a:rPr lang="en-US" altLang="zh-CN" dirty="0"/>
              <a:t>//</a:t>
            </a:r>
            <a:r>
              <a:rPr lang="en-US" altLang="zh-CN" dirty="0" err="1"/>
              <a:t>keyh</a:t>
            </a:r>
            <a:r>
              <a:rPr lang="en-US" altLang="zh-CN" dirty="0"/>
              <a:t>  </a:t>
            </a:r>
          </a:p>
          <a:p>
            <a:r>
              <a:rPr lang="en-US" altLang="zh-CN" dirty="0"/>
              <a:t>    </a:t>
            </a:r>
            <a:r>
              <a:rPr lang="en-US" altLang="zh-CN" dirty="0" err="1"/>
              <a:t>RandomDatum</a:t>
            </a:r>
            <a:r>
              <a:rPr lang="en-US" altLang="zh-CN" dirty="0"/>
              <a:t> key = </a:t>
            </a:r>
            <a:r>
              <a:rPr lang="en-US" altLang="zh-CN" dirty="0" err="1"/>
              <a:t>generator.getKey</a:t>
            </a:r>
            <a:r>
              <a:rPr lang="en-US" altLang="zh-CN" dirty="0"/>
              <a:t>();    </a:t>
            </a:r>
          </a:p>
          <a:p>
            <a:r>
              <a:rPr lang="en-US" altLang="zh-CN" dirty="0"/>
              <a:t>//value  </a:t>
            </a:r>
          </a:p>
          <a:p>
            <a:r>
              <a:rPr lang="en-US" altLang="zh-CN" dirty="0"/>
              <a:t>    </a:t>
            </a:r>
            <a:r>
              <a:rPr lang="en-US" altLang="zh-CN" dirty="0" err="1"/>
              <a:t>RandomDatum</a:t>
            </a:r>
            <a:r>
              <a:rPr lang="en-US" altLang="zh-CN" dirty="0"/>
              <a:t> value = </a:t>
            </a:r>
            <a:r>
              <a:rPr lang="en-US" altLang="zh-CN" dirty="0" err="1"/>
              <a:t>generator.getValue</a:t>
            </a:r>
            <a:r>
              <a:rPr lang="en-US" altLang="zh-CN" dirty="0"/>
              <a:t>();  </a:t>
            </a:r>
          </a:p>
          <a:p>
            <a:r>
              <a:rPr lang="en-US" altLang="zh-CN" dirty="0"/>
              <a:t>//</a:t>
            </a:r>
            <a:r>
              <a:rPr lang="zh-CN" altLang="en-US" dirty="0"/>
              <a:t>追加写入  </a:t>
            </a:r>
          </a:p>
          <a:p>
            <a:r>
              <a:rPr lang="zh-CN" altLang="en-US" dirty="0"/>
              <a:t>    </a:t>
            </a:r>
            <a:r>
              <a:rPr lang="en-US" altLang="zh-CN" dirty="0" err="1"/>
              <a:t>writer.append</a:t>
            </a:r>
            <a:r>
              <a:rPr lang="en-US" altLang="zh-CN" dirty="0"/>
              <a:t>(key, value);  </a:t>
            </a:r>
          </a:p>
          <a:p>
            <a:r>
              <a:rPr lang="en-US" altLang="zh-CN" dirty="0"/>
              <a:t>  }  </a:t>
            </a:r>
          </a:p>
          <a:p>
            <a:r>
              <a:rPr lang="en-US" altLang="zh-CN" dirty="0"/>
              <a:t>  </a:t>
            </a:r>
            <a:r>
              <a:rPr lang="en-US" altLang="zh-CN" dirty="0" err="1"/>
              <a:t>writer.close</a:t>
            </a:r>
            <a:r>
              <a:rPr lang="en-US" altLang="zh-CN" dirty="0"/>
              <a:t>();  </a:t>
            </a:r>
          </a:p>
          <a:p>
            <a:r>
              <a:rPr lang="en-US" altLang="zh-CN" dirty="0"/>
              <a:t>}  </a:t>
            </a:r>
            <a:endParaRPr lang="zh-CN" altLang="en-US" dirty="0"/>
          </a:p>
        </p:txBody>
      </p:sp>
    </p:spTree>
    <p:extLst>
      <p:ext uri="{BB962C8B-B14F-4D97-AF65-F5344CB8AC3E}">
        <p14:creationId xmlns:p14="http://schemas.microsoft.com/office/powerpoint/2010/main" xmlns="" val="7597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69681" y="1052736"/>
            <a:ext cx="8312595" cy="5805264"/>
          </a:xfrm>
        </p:spPr>
        <p:txBody>
          <a:bodyPr>
            <a:normAutofit fontScale="62500" lnSpcReduction="20000"/>
          </a:bodyPr>
          <a:lstStyle/>
          <a:p>
            <a:r>
              <a:rPr lang="en-US" altLang="zh-CN" dirty="0" smtClean="0"/>
              <a:t>public </a:t>
            </a:r>
            <a:r>
              <a:rPr lang="en-US" altLang="zh-CN" dirty="0"/>
              <a:t>class </a:t>
            </a:r>
            <a:r>
              <a:rPr lang="en-US" altLang="zh-CN" dirty="0" err="1"/>
              <a:t>SequenceFileWriteDemo</a:t>
            </a:r>
            <a:r>
              <a:rPr lang="en-US" altLang="zh-CN" dirty="0"/>
              <a:t> { </a:t>
            </a:r>
            <a:endParaRPr lang="en-US" altLang="zh-CN" dirty="0" smtClean="0"/>
          </a:p>
          <a:p>
            <a:r>
              <a:rPr lang="en-US" altLang="zh-CN" dirty="0" smtClean="0"/>
              <a:t>private </a:t>
            </a:r>
            <a:r>
              <a:rPr lang="en-US" altLang="zh-CN" dirty="0"/>
              <a:t>static final String[] DATA = { "One, two, buckle my shoe", "Three, four, shut the door", "Five, six, pick up sticks", "Seven, eight, lay them straight", "Nine, ten, a big fat hen" }; </a:t>
            </a:r>
            <a:endParaRPr lang="en-US" altLang="zh-CN" dirty="0" smtClean="0"/>
          </a:p>
          <a:p>
            <a:endParaRPr lang="en-US" altLang="zh-CN" dirty="0" smtClean="0"/>
          </a:p>
          <a:p>
            <a:r>
              <a:rPr lang="en-US" altLang="zh-CN" dirty="0" smtClean="0"/>
              <a:t>public </a:t>
            </a:r>
            <a:r>
              <a:rPr lang="en-US" altLang="zh-CN" dirty="0"/>
              <a:t>static void main(String[] </a:t>
            </a:r>
            <a:r>
              <a:rPr lang="en-US" altLang="zh-CN" dirty="0" err="1"/>
              <a:t>args</a:t>
            </a:r>
            <a:r>
              <a:rPr lang="en-US" altLang="zh-CN" dirty="0"/>
              <a:t>) throws </a:t>
            </a:r>
            <a:r>
              <a:rPr lang="en-US" altLang="zh-CN" dirty="0" err="1"/>
              <a:t>IOException</a:t>
            </a:r>
            <a:r>
              <a:rPr lang="en-US" altLang="zh-CN" dirty="0"/>
              <a:t> { </a:t>
            </a:r>
            <a:endParaRPr lang="en-US" altLang="zh-CN" dirty="0" smtClean="0"/>
          </a:p>
          <a:p>
            <a:r>
              <a:rPr lang="en-US" altLang="zh-CN" dirty="0"/>
              <a:t> String </a:t>
            </a:r>
            <a:r>
              <a:rPr lang="en-US" altLang="zh-CN" dirty="0" err="1"/>
              <a:t>uri</a:t>
            </a:r>
            <a:r>
              <a:rPr lang="en-US" altLang="zh-CN" dirty="0"/>
              <a:t> = =“</a:t>
            </a:r>
            <a:r>
              <a:rPr lang="en-US" altLang="zh-CN" dirty="0" err="1"/>
              <a:t>hdfs</a:t>
            </a:r>
            <a:r>
              <a:rPr lang="en-US" altLang="zh-CN" dirty="0"/>
              <a:t>://master:8020/</a:t>
            </a:r>
            <a:r>
              <a:rPr lang="en-US" altLang="zh-CN" dirty="0" err="1"/>
              <a:t>number.seq</a:t>
            </a:r>
            <a:r>
              <a:rPr lang="en-US" altLang="zh-CN" dirty="0" smtClean="0"/>
              <a:t>";</a:t>
            </a:r>
          </a:p>
          <a:p>
            <a:r>
              <a:rPr lang="en-US" altLang="zh-CN" dirty="0" smtClean="0"/>
              <a:t> </a:t>
            </a:r>
            <a:r>
              <a:rPr lang="en-US" altLang="zh-CN" dirty="0"/>
              <a:t>Configuration </a:t>
            </a:r>
            <a:r>
              <a:rPr lang="en-US" altLang="zh-CN" dirty="0" err="1"/>
              <a:t>conf</a:t>
            </a:r>
            <a:r>
              <a:rPr lang="en-US" altLang="zh-CN" dirty="0"/>
              <a:t> = new Configuration(); </a:t>
            </a:r>
            <a:endParaRPr lang="en-US" altLang="zh-CN" dirty="0" smtClean="0"/>
          </a:p>
          <a:p>
            <a:r>
              <a:rPr lang="en-US" altLang="zh-CN" dirty="0" err="1" smtClean="0"/>
              <a:t>FileSystem</a:t>
            </a:r>
            <a:r>
              <a:rPr lang="en-US" altLang="zh-CN" dirty="0" smtClean="0"/>
              <a:t> </a:t>
            </a:r>
            <a:r>
              <a:rPr lang="en-US" altLang="zh-CN" dirty="0" err="1"/>
              <a:t>fs</a:t>
            </a:r>
            <a:r>
              <a:rPr lang="en-US" altLang="zh-CN" dirty="0"/>
              <a:t> = </a:t>
            </a:r>
            <a:r>
              <a:rPr lang="en-US" altLang="zh-CN" dirty="0" err="1"/>
              <a:t>FileSystem.get</a:t>
            </a:r>
            <a:r>
              <a:rPr lang="en-US" altLang="zh-CN" dirty="0"/>
              <a:t>(</a:t>
            </a:r>
            <a:r>
              <a:rPr lang="en-US" altLang="zh-CN" dirty="0" err="1"/>
              <a:t>URI.create</a:t>
            </a:r>
            <a:r>
              <a:rPr lang="en-US" altLang="zh-CN" dirty="0"/>
              <a:t>(</a:t>
            </a:r>
            <a:r>
              <a:rPr lang="en-US" altLang="zh-CN" dirty="0" err="1"/>
              <a:t>uri</a:t>
            </a:r>
            <a:r>
              <a:rPr lang="en-US" altLang="zh-CN" dirty="0"/>
              <a:t>), </a:t>
            </a:r>
            <a:r>
              <a:rPr lang="en-US" altLang="zh-CN" dirty="0" err="1"/>
              <a:t>conf</a:t>
            </a:r>
            <a:r>
              <a:rPr lang="en-US" altLang="zh-CN" dirty="0"/>
              <a:t>); </a:t>
            </a:r>
            <a:endParaRPr lang="en-US" altLang="zh-CN" dirty="0" smtClean="0"/>
          </a:p>
          <a:p>
            <a:r>
              <a:rPr lang="en-US" altLang="zh-CN" dirty="0" smtClean="0"/>
              <a:t>Path </a:t>
            </a:r>
            <a:r>
              <a:rPr lang="en-US" altLang="zh-CN" dirty="0" err="1"/>
              <a:t>path</a:t>
            </a:r>
            <a:r>
              <a:rPr lang="en-US" altLang="zh-CN" dirty="0"/>
              <a:t> = new Path(</a:t>
            </a:r>
            <a:r>
              <a:rPr lang="en-US" altLang="zh-CN" dirty="0" err="1"/>
              <a:t>uri</a:t>
            </a:r>
            <a:r>
              <a:rPr lang="en-US" altLang="zh-CN" dirty="0"/>
              <a:t>); </a:t>
            </a:r>
            <a:endParaRPr lang="en-US" altLang="zh-CN" dirty="0" smtClean="0"/>
          </a:p>
          <a:p>
            <a:r>
              <a:rPr lang="en-US" altLang="zh-CN" dirty="0" err="1" smtClean="0"/>
              <a:t>IntWritable</a:t>
            </a:r>
            <a:r>
              <a:rPr lang="en-US" altLang="zh-CN" dirty="0" smtClean="0"/>
              <a:t> </a:t>
            </a:r>
            <a:r>
              <a:rPr lang="en-US" altLang="zh-CN" dirty="0"/>
              <a:t>key = new </a:t>
            </a:r>
            <a:r>
              <a:rPr lang="en-US" altLang="zh-CN" dirty="0" err="1"/>
              <a:t>IntWritable</a:t>
            </a:r>
            <a:r>
              <a:rPr lang="en-US" altLang="zh-CN" dirty="0"/>
              <a:t>(); </a:t>
            </a:r>
            <a:endParaRPr lang="en-US" altLang="zh-CN" dirty="0" smtClean="0"/>
          </a:p>
          <a:p>
            <a:r>
              <a:rPr lang="en-US" altLang="zh-CN" dirty="0" smtClean="0"/>
              <a:t>Text </a:t>
            </a:r>
            <a:r>
              <a:rPr lang="en-US" altLang="zh-CN" dirty="0"/>
              <a:t>value = new Text(); </a:t>
            </a:r>
            <a:endParaRPr lang="en-US" altLang="zh-CN" dirty="0" smtClean="0"/>
          </a:p>
          <a:p>
            <a:r>
              <a:rPr lang="en-US" altLang="zh-CN" dirty="0" err="1" smtClean="0"/>
              <a:t>SequenceFile.Writer</a:t>
            </a:r>
            <a:r>
              <a:rPr lang="en-US" altLang="zh-CN" dirty="0" smtClean="0"/>
              <a:t> </a:t>
            </a:r>
            <a:r>
              <a:rPr lang="en-US" altLang="zh-CN" dirty="0"/>
              <a:t>writer = null; </a:t>
            </a:r>
            <a:endParaRPr lang="en-US" altLang="zh-CN" dirty="0" smtClean="0"/>
          </a:p>
          <a:p>
            <a:r>
              <a:rPr lang="en-US" altLang="zh-CN" dirty="0" smtClean="0"/>
              <a:t>try </a:t>
            </a:r>
            <a:r>
              <a:rPr lang="en-US" altLang="zh-CN" dirty="0"/>
              <a:t>{ </a:t>
            </a:r>
            <a:endParaRPr lang="en-US" altLang="zh-CN" dirty="0" smtClean="0"/>
          </a:p>
          <a:p>
            <a:r>
              <a:rPr lang="en-US" altLang="zh-CN" dirty="0" smtClean="0"/>
              <a:t>writer </a:t>
            </a:r>
            <a:r>
              <a:rPr lang="en-US" altLang="zh-CN" dirty="0"/>
              <a:t>= </a:t>
            </a:r>
            <a:r>
              <a:rPr lang="en-US" altLang="zh-CN" dirty="0" err="1"/>
              <a:t>SequenceFile.createWriter</a:t>
            </a:r>
            <a:r>
              <a:rPr lang="en-US" altLang="zh-CN" dirty="0"/>
              <a:t>(</a:t>
            </a:r>
            <a:r>
              <a:rPr lang="en-US" altLang="zh-CN" dirty="0" err="1"/>
              <a:t>fs</a:t>
            </a:r>
            <a:r>
              <a:rPr lang="en-US" altLang="zh-CN" dirty="0"/>
              <a:t>, </a:t>
            </a:r>
            <a:r>
              <a:rPr lang="en-US" altLang="zh-CN" dirty="0" err="1"/>
              <a:t>conf</a:t>
            </a:r>
            <a:r>
              <a:rPr lang="en-US" altLang="zh-CN" dirty="0"/>
              <a:t>, path, </a:t>
            </a:r>
            <a:r>
              <a:rPr lang="en-US" altLang="zh-CN" dirty="0" err="1"/>
              <a:t>key.getClass</a:t>
            </a:r>
            <a:r>
              <a:rPr lang="en-US" altLang="zh-CN" dirty="0"/>
              <a:t>(), </a:t>
            </a:r>
            <a:r>
              <a:rPr lang="en-US" altLang="zh-CN" dirty="0" err="1"/>
              <a:t>value.getClass</a:t>
            </a:r>
            <a:r>
              <a:rPr lang="en-US" altLang="zh-CN" dirty="0"/>
              <a:t>()); </a:t>
            </a:r>
            <a:endParaRPr lang="en-US" altLang="zh-CN" dirty="0" smtClean="0"/>
          </a:p>
          <a:p>
            <a:r>
              <a:rPr lang="en-US" altLang="zh-CN" dirty="0" smtClean="0"/>
              <a:t>for </a:t>
            </a:r>
            <a:r>
              <a:rPr lang="en-US" altLang="zh-CN" dirty="0"/>
              <a:t>(</a:t>
            </a:r>
            <a:r>
              <a:rPr lang="en-US" altLang="zh-CN" dirty="0" err="1"/>
              <a:t>int</a:t>
            </a:r>
            <a:r>
              <a:rPr lang="en-US" altLang="zh-CN" dirty="0"/>
              <a:t> i = 0; i &lt; 100; i++) { </a:t>
            </a:r>
            <a:endParaRPr lang="en-US" altLang="zh-CN" dirty="0" smtClean="0"/>
          </a:p>
          <a:p>
            <a:r>
              <a:rPr lang="en-US" altLang="zh-CN" dirty="0" err="1" smtClean="0"/>
              <a:t>key.set</a:t>
            </a:r>
            <a:r>
              <a:rPr lang="en-US" altLang="zh-CN" dirty="0" smtClean="0"/>
              <a:t>(100 </a:t>
            </a:r>
            <a:r>
              <a:rPr lang="en-US" altLang="zh-CN" dirty="0"/>
              <a:t>- i); </a:t>
            </a:r>
            <a:endParaRPr lang="en-US" altLang="zh-CN" dirty="0" smtClean="0"/>
          </a:p>
          <a:p>
            <a:r>
              <a:rPr lang="en-US" altLang="zh-CN" dirty="0" err="1" smtClean="0"/>
              <a:t>value.set</a:t>
            </a:r>
            <a:r>
              <a:rPr lang="en-US" altLang="zh-CN" dirty="0" smtClean="0"/>
              <a:t>(DATA[i </a:t>
            </a:r>
            <a:r>
              <a:rPr lang="en-US" altLang="zh-CN" dirty="0"/>
              <a:t>% </a:t>
            </a:r>
            <a:r>
              <a:rPr lang="en-US" altLang="zh-CN" dirty="0" err="1"/>
              <a:t>DATA.length</a:t>
            </a:r>
            <a:r>
              <a:rPr lang="en-US" altLang="zh-CN" dirty="0"/>
              <a:t>]); </a:t>
            </a:r>
            <a:r>
              <a:rPr lang="en-US" altLang="zh-CN" dirty="0" err="1"/>
              <a:t>System.out.printf</a:t>
            </a:r>
            <a:r>
              <a:rPr lang="en-US" altLang="zh-CN" dirty="0"/>
              <a:t>("[%s]\</a:t>
            </a:r>
            <a:r>
              <a:rPr lang="en-US" altLang="zh-CN" dirty="0" err="1"/>
              <a:t>t%s</a:t>
            </a:r>
            <a:r>
              <a:rPr lang="en-US" altLang="zh-CN" dirty="0"/>
              <a:t>\</a:t>
            </a:r>
            <a:r>
              <a:rPr lang="en-US" altLang="zh-CN" dirty="0" err="1"/>
              <a:t>t%s</a:t>
            </a:r>
            <a:r>
              <a:rPr lang="en-US" altLang="zh-CN" dirty="0"/>
              <a:t>\n", </a:t>
            </a:r>
            <a:r>
              <a:rPr lang="en-US" altLang="zh-CN" dirty="0" err="1"/>
              <a:t>writer.getLength</a:t>
            </a:r>
            <a:r>
              <a:rPr lang="en-US" altLang="zh-CN" dirty="0"/>
              <a:t>(), key, value); </a:t>
            </a:r>
            <a:endParaRPr lang="en-US" altLang="zh-CN" dirty="0" smtClean="0"/>
          </a:p>
          <a:p>
            <a:r>
              <a:rPr lang="en-US" altLang="zh-CN" dirty="0" err="1" smtClean="0"/>
              <a:t>writer.append</a:t>
            </a:r>
            <a:r>
              <a:rPr lang="en-US" altLang="zh-CN" dirty="0" smtClean="0"/>
              <a:t>(key</a:t>
            </a:r>
            <a:r>
              <a:rPr lang="en-US" altLang="zh-CN" dirty="0"/>
              <a:t>, value); </a:t>
            </a:r>
            <a:endParaRPr lang="en-US" altLang="zh-CN" dirty="0" smtClean="0"/>
          </a:p>
          <a:p>
            <a:r>
              <a:rPr lang="en-US" altLang="zh-CN" dirty="0" smtClean="0"/>
              <a:t>} </a:t>
            </a:r>
            <a:r>
              <a:rPr lang="en-US" altLang="zh-CN" dirty="0"/>
              <a:t>} </a:t>
            </a:r>
            <a:endParaRPr lang="en-US" altLang="zh-CN" dirty="0" smtClean="0"/>
          </a:p>
          <a:p>
            <a:r>
              <a:rPr lang="en-US" altLang="zh-CN" dirty="0" smtClean="0"/>
              <a:t>finally </a:t>
            </a:r>
            <a:r>
              <a:rPr lang="en-US" altLang="zh-CN" dirty="0"/>
              <a:t>{ </a:t>
            </a:r>
            <a:r>
              <a:rPr lang="en-US" altLang="zh-CN" dirty="0" err="1"/>
              <a:t>IOUtils.closeStream</a:t>
            </a:r>
            <a:r>
              <a:rPr lang="en-US" altLang="zh-CN" dirty="0"/>
              <a:t>(writer); </a:t>
            </a:r>
            <a:r>
              <a:rPr lang="en-US" altLang="zh-CN" dirty="0" smtClean="0"/>
              <a:t>}</a:t>
            </a:r>
          </a:p>
          <a:p>
            <a:r>
              <a:rPr lang="en-US" altLang="zh-CN" dirty="0" smtClean="0"/>
              <a:t> </a:t>
            </a:r>
            <a:r>
              <a:rPr lang="en-US" altLang="zh-CN" dirty="0"/>
              <a:t>} </a:t>
            </a:r>
            <a:endParaRPr lang="en-US" altLang="zh-CN" dirty="0" smtClean="0"/>
          </a:p>
          <a:p>
            <a:r>
              <a:rPr lang="en-US" altLang="zh-CN" dirty="0" smtClean="0"/>
              <a:t>}</a:t>
            </a:r>
            <a:endParaRPr lang="zh-CN" altLang="en-US" dirty="0"/>
          </a:p>
        </p:txBody>
      </p:sp>
    </p:spTree>
    <p:extLst>
      <p:ext uri="{BB962C8B-B14F-4D97-AF65-F5344CB8AC3E}">
        <p14:creationId xmlns:p14="http://schemas.microsoft.com/office/powerpoint/2010/main" xmlns="" val="42041744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0"/>
          </p:nvPr>
        </p:nvSpPr>
        <p:spPr/>
        <p:txBody>
          <a:bodyPr/>
          <a:lstStyle/>
          <a:p>
            <a:pPr lvl="0"/>
            <a:r>
              <a:rPr lang="zh-CN" altLang="zh-CN" dirty="0"/>
              <a:t>读取</a:t>
            </a:r>
            <a:r>
              <a:rPr lang="en-US" altLang="zh-CN" dirty="0" err="1"/>
              <a:t>SequenceFile</a:t>
            </a:r>
            <a:endParaRPr lang="zh-CN" altLang="zh-CN" dirty="0"/>
          </a:p>
          <a:p>
            <a:endParaRPr lang="zh-CN" altLang="en-US" dirty="0"/>
          </a:p>
        </p:txBody>
      </p:sp>
    </p:spTree>
    <p:extLst>
      <p:ext uri="{BB962C8B-B14F-4D97-AF65-F5344CB8AC3E}">
        <p14:creationId xmlns:p14="http://schemas.microsoft.com/office/powerpoint/2010/main" xmlns="" val="4625748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69681" y="980728"/>
            <a:ext cx="8312595" cy="5877272"/>
          </a:xfrm>
        </p:spPr>
        <p:txBody>
          <a:bodyPr>
            <a:normAutofit fontScale="55000" lnSpcReduction="20000"/>
          </a:bodyPr>
          <a:lstStyle/>
          <a:p>
            <a:r>
              <a:rPr lang="en-US" altLang="zh-CN" dirty="0" smtClean="0"/>
              <a:t>public </a:t>
            </a:r>
            <a:r>
              <a:rPr lang="en-US" altLang="zh-CN" dirty="0"/>
              <a:t>class </a:t>
            </a:r>
            <a:r>
              <a:rPr lang="en-US" altLang="zh-CN" dirty="0" err="1"/>
              <a:t>SequenceFileReadDemo</a:t>
            </a:r>
            <a:r>
              <a:rPr lang="en-US" altLang="zh-CN" dirty="0"/>
              <a:t> {</a:t>
            </a:r>
          </a:p>
          <a:p>
            <a:r>
              <a:rPr lang="en-US" altLang="zh-CN" dirty="0"/>
              <a:t>  </a:t>
            </a:r>
          </a:p>
          <a:p>
            <a:r>
              <a:rPr lang="en-US" altLang="zh-CN" dirty="0"/>
              <a:t>  public static void main(String[] </a:t>
            </a:r>
            <a:r>
              <a:rPr lang="en-US" altLang="zh-CN" dirty="0" err="1"/>
              <a:t>args</a:t>
            </a:r>
            <a:r>
              <a:rPr lang="en-US" altLang="zh-CN" dirty="0"/>
              <a:t>) throws </a:t>
            </a:r>
            <a:r>
              <a:rPr lang="en-US" altLang="zh-CN" dirty="0" err="1"/>
              <a:t>IOException</a:t>
            </a:r>
            <a:r>
              <a:rPr lang="en-US" altLang="zh-CN" dirty="0"/>
              <a:t> {</a:t>
            </a:r>
          </a:p>
          <a:p>
            <a:r>
              <a:rPr lang="en-US" altLang="zh-CN" dirty="0"/>
              <a:t>    String </a:t>
            </a:r>
            <a:r>
              <a:rPr lang="en-US" altLang="zh-CN" dirty="0" err="1"/>
              <a:t>uri</a:t>
            </a:r>
            <a:r>
              <a:rPr lang="en-US" altLang="zh-CN" dirty="0"/>
              <a:t> = =“</a:t>
            </a:r>
            <a:r>
              <a:rPr lang="en-US" altLang="zh-CN" dirty="0" err="1"/>
              <a:t>hdfs</a:t>
            </a:r>
            <a:r>
              <a:rPr lang="en-US" altLang="zh-CN" dirty="0"/>
              <a:t>://</a:t>
            </a:r>
            <a:r>
              <a:rPr lang="en-US" altLang="zh-CN" dirty="0" smtClean="0"/>
              <a:t>master:8020/</a:t>
            </a:r>
            <a:r>
              <a:rPr lang="en-US" altLang="zh-CN" dirty="0" err="1" smtClean="0"/>
              <a:t>number.seq</a:t>
            </a:r>
            <a:r>
              <a:rPr lang="en-US" altLang="zh-CN" dirty="0" smtClean="0"/>
              <a:t>";</a:t>
            </a:r>
            <a:endParaRPr lang="en-US" altLang="zh-CN" dirty="0"/>
          </a:p>
          <a:p>
            <a:r>
              <a:rPr lang="en-US" altLang="zh-CN" dirty="0" smtClean="0"/>
              <a:t>    Configuration </a:t>
            </a:r>
            <a:r>
              <a:rPr lang="en-US" altLang="zh-CN" dirty="0" err="1"/>
              <a:t>conf</a:t>
            </a:r>
            <a:r>
              <a:rPr lang="en-US" altLang="zh-CN" dirty="0"/>
              <a:t> = new Configuration();</a:t>
            </a:r>
          </a:p>
          <a:p>
            <a:r>
              <a:rPr lang="en-US" altLang="zh-CN" dirty="0"/>
              <a:t>    </a:t>
            </a:r>
            <a:r>
              <a:rPr lang="en-US" altLang="zh-CN" dirty="0" err="1"/>
              <a:t>FileSystem</a:t>
            </a:r>
            <a:r>
              <a:rPr lang="en-US" altLang="zh-CN" dirty="0"/>
              <a:t> </a:t>
            </a:r>
            <a:r>
              <a:rPr lang="en-US" altLang="zh-CN" dirty="0" err="1"/>
              <a:t>fs</a:t>
            </a:r>
            <a:r>
              <a:rPr lang="en-US" altLang="zh-CN" dirty="0"/>
              <a:t> = </a:t>
            </a:r>
            <a:r>
              <a:rPr lang="en-US" altLang="zh-CN" dirty="0" err="1"/>
              <a:t>FileSystem.get</a:t>
            </a:r>
            <a:r>
              <a:rPr lang="en-US" altLang="zh-CN" dirty="0"/>
              <a:t>(</a:t>
            </a:r>
            <a:r>
              <a:rPr lang="en-US" altLang="zh-CN" dirty="0" err="1"/>
              <a:t>URI.create</a:t>
            </a:r>
            <a:r>
              <a:rPr lang="en-US" altLang="zh-CN" dirty="0"/>
              <a:t>(</a:t>
            </a:r>
            <a:r>
              <a:rPr lang="en-US" altLang="zh-CN" dirty="0" err="1"/>
              <a:t>uri</a:t>
            </a:r>
            <a:r>
              <a:rPr lang="en-US" altLang="zh-CN" dirty="0"/>
              <a:t>), </a:t>
            </a:r>
            <a:r>
              <a:rPr lang="en-US" altLang="zh-CN" dirty="0" err="1"/>
              <a:t>conf</a:t>
            </a:r>
            <a:r>
              <a:rPr lang="en-US" altLang="zh-CN" dirty="0"/>
              <a:t>);</a:t>
            </a:r>
          </a:p>
          <a:p>
            <a:r>
              <a:rPr lang="en-US" altLang="zh-CN" dirty="0"/>
              <a:t>    Path </a:t>
            </a:r>
            <a:r>
              <a:rPr lang="en-US" altLang="zh-CN" dirty="0" err="1"/>
              <a:t>path</a:t>
            </a:r>
            <a:r>
              <a:rPr lang="en-US" altLang="zh-CN" dirty="0"/>
              <a:t> = new Path(</a:t>
            </a:r>
            <a:r>
              <a:rPr lang="en-US" altLang="zh-CN" dirty="0" err="1"/>
              <a:t>uri</a:t>
            </a:r>
            <a:r>
              <a:rPr lang="en-US" altLang="zh-CN" dirty="0"/>
              <a:t>);</a:t>
            </a:r>
          </a:p>
          <a:p>
            <a:endParaRPr lang="en-US" altLang="zh-CN" dirty="0"/>
          </a:p>
          <a:p>
            <a:r>
              <a:rPr lang="en-US" altLang="zh-CN" dirty="0"/>
              <a:t>    </a:t>
            </a:r>
            <a:r>
              <a:rPr lang="en-US" altLang="zh-CN" dirty="0" err="1"/>
              <a:t>SequenceFile.Reader</a:t>
            </a:r>
            <a:r>
              <a:rPr lang="en-US" altLang="zh-CN" dirty="0"/>
              <a:t> reader = null;</a:t>
            </a:r>
          </a:p>
          <a:p>
            <a:r>
              <a:rPr lang="en-US" altLang="zh-CN" dirty="0"/>
              <a:t>    try {</a:t>
            </a:r>
          </a:p>
          <a:p>
            <a:r>
              <a:rPr lang="en-US" altLang="zh-CN" dirty="0"/>
              <a:t>      reader = new </a:t>
            </a:r>
            <a:r>
              <a:rPr lang="en-US" altLang="zh-CN" dirty="0" err="1"/>
              <a:t>SequenceFile.Reader</a:t>
            </a:r>
            <a:r>
              <a:rPr lang="en-US" altLang="zh-CN" dirty="0"/>
              <a:t>(</a:t>
            </a:r>
            <a:r>
              <a:rPr lang="en-US" altLang="zh-CN" dirty="0" err="1"/>
              <a:t>fs</a:t>
            </a:r>
            <a:r>
              <a:rPr lang="en-US" altLang="zh-CN" dirty="0"/>
              <a:t>, path, </a:t>
            </a:r>
            <a:r>
              <a:rPr lang="en-US" altLang="zh-CN" dirty="0" err="1"/>
              <a:t>conf</a:t>
            </a:r>
            <a:r>
              <a:rPr lang="en-US" altLang="zh-CN" dirty="0"/>
              <a:t>);</a:t>
            </a:r>
          </a:p>
          <a:p>
            <a:r>
              <a:rPr lang="en-US" altLang="zh-CN" dirty="0"/>
              <a:t>      Writable key = (Writable)</a:t>
            </a:r>
          </a:p>
          <a:p>
            <a:r>
              <a:rPr lang="en-US" altLang="zh-CN" dirty="0"/>
              <a:t>        </a:t>
            </a:r>
            <a:r>
              <a:rPr lang="en-US" altLang="zh-CN" dirty="0" err="1"/>
              <a:t>ReflectionUtils.newInstance</a:t>
            </a:r>
            <a:r>
              <a:rPr lang="en-US" altLang="zh-CN" dirty="0"/>
              <a:t>(</a:t>
            </a:r>
            <a:r>
              <a:rPr lang="en-US" altLang="zh-CN" dirty="0" err="1"/>
              <a:t>reader.getKeyClass</a:t>
            </a:r>
            <a:r>
              <a:rPr lang="en-US" altLang="zh-CN" dirty="0"/>
              <a:t>(), </a:t>
            </a:r>
            <a:r>
              <a:rPr lang="en-US" altLang="zh-CN" dirty="0" err="1"/>
              <a:t>conf</a:t>
            </a:r>
            <a:r>
              <a:rPr lang="en-US" altLang="zh-CN" dirty="0"/>
              <a:t>);</a:t>
            </a:r>
          </a:p>
          <a:p>
            <a:r>
              <a:rPr lang="en-US" altLang="zh-CN" dirty="0"/>
              <a:t>      Writable value = (Writable)</a:t>
            </a:r>
          </a:p>
          <a:p>
            <a:r>
              <a:rPr lang="en-US" altLang="zh-CN" dirty="0"/>
              <a:t>        </a:t>
            </a:r>
            <a:r>
              <a:rPr lang="en-US" altLang="zh-CN" dirty="0" err="1"/>
              <a:t>ReflectionUtils.newInstance</a:t>
            </a:r>
            <a:r>
              <a:rPr lang="en-US" altLang="zh-CN" dirty="0"/>
              <a:t>(</a:t>
            </a:r>
            <a:r>
              <a:rPr lang="en-US" altLang="zh-CN" dirty="0" err="1"/>
              <a:t>reader.getValueClass</a:t>
            </a:r>
            <a:r>
              <a:rPr lang="en-US" altLang="zh-CN" dirty="0"/>
              <a:t>(), </a:t>
            </a:r>
            <a:r>
              <a:rPr lang="en-US" altLang="zh-CN" dirty="0" err="1"/>
              <a:t>conf</a:t>
            </a:r>
            <a:r>
              <a:rPr lang="en-US" altLang="zh-CN" dirty="0"/>
              <a:t>);</a:t>
            </a:r>
          </a:p>
          <a:p>
            <a:r>
              <a:rPr lang="en-US" altLang="zh-CN" dirty="0"/>
              <a:t>      long position = </a:t>
            </a:r>
            <a:r>
              <a:rPr lang="en-US" altLang="zh-CN" dirty="0" err="1"/>
              <a:t>reader.getPosition</a:t>
            </a:r>
            <a:r>
              <a:rPr lang="en-US" altLang="zh-CN" dirty="0"/>
              <a:t>();</a:t>
            </a:r>
          </a:p>
          <a:p>
            <a:r>
              <a:rPr lang="en-US" altLang="zh-CN" dirty="0"/>
              <a:t>      while (</a:t>
            </a:r>
            <a:r>
              <a:rPr lang="en-US" altLang="zh-CN" dirty="0" err="1"/>
              <a:t>reader.next</a:t>
            </a:r>
            <a:r>
              <a:rPr lang="en-US" altLang="zh-CN" dirty="0"/>
              <a:t>(key, value)) {</a:t>
            </a:r>
          </a:p>
          <a:p>
            <a:r>
              <a:rPr lang="zh-CN" altLang="en-US" dirty="0"/>
              <a:t>　　　　 </a:t>
            </a:r>
            <a:r>
              <a:rPr lang="en-US" altLang="zh-CN" dirty="0"/>
              <a:t>//</a:t>
            </a:r>
            <a:r>
              <a:rPr lang="zh-CN" altLang="en-US" dirty="0"/>
              <a:t>同步记录的边界</a:t>
            </a:r>
          </a:p>
          <a:p>
            <a:r>
              <a:rPr lang="zh-CN" altLang="en-US" dirty="0"/>
              <a:t>        </a:t>
            </a:r>
            <a:r>
              <a:rPr lang="en-US" altLang="zh-CN" dirty="0"/>
              <a:t>String </a:t>
            </a:r>
            <a:r>
              <a:rPr lang="en-US" altLang="zh-CN" dirty="0" err="1"/>
              <a:t>syncSeen</a:t>
            </a:r>
            <a:r>
              <a:rPr lang="en-US" altLang="zh-CN" dirty="0"/>
              <a:t> = </a:t>
            </a:r>
            <a:r>
              <a:rPr lang="en-US" altLang="zh-CN" dirty="0" err="1"/>
              <a:t>reader.syncSeen</a:t>
            </a:r>
            <a:r>
              <a:rPr lang="en-US" altLang="zh-CN" dirty="0"/>
              <a:t>() ? "*" : "";</a:t>
            </a:r>
          </a:p>
          <a:p>
            <a:r>
              <a:rPr lang="en-US" altLang="zh-CN" dirty="0"/>
              <a:t>        </a:t>
            </a:r>
            <a:r>
              <a:rPr lang="en-US" altLang="zh-CN" dirty="0" err="1"/>
              <a:t>System.out.printf</a:t>
            </a:r>
            <a:r>
              <a:rPr lang="en-US" altLang="zh-CN" dirty="0"/>
              <a:t>("[%</a:t>
            </a:r>
            <a:r>
              <a:rPr lang="en-US" altLang="zh-CN" dirty="0" err="1"/>
              <a:t>s%s</a:t>
            </a:r>
            <a:r>
              <a:rPr lang="en-US" altLang="zh-CN" dirty="0"/>
              <a:t>]\</a:t>
            </a:r>
            <a:r>
              <a:rPr lang="en-US" altLang="zh-CN" dirty="0" err="1"/>
              <a:t>t%s</a:t>
            </a:r>
            <a:r>
              <a:rPr lang="en-US" altLang="zh-CN" dirty="0"/>
              <a:t>\</a:t>
            </a:r>
            <a:r>
              <a:rPr lang="en-US" altLang="zh-CN" dirty="0" err="1"/>
              <a:t>t%s</a:t>
            </a:r>
            <a:r>
              <a:rPr lang="en-US" altLang="zh-CN" dirty="0"/>
              <a:t>\n", position, </a:t>
            </a:r>
            <a:r>
              <a:rPr lang="en-US" altLang="zh-CN" dirty="0" err="1"/>
              <a:t>syncSeen</a:t>
            </a:r>
            <a:r>
              <a:rPr lang="en-US" altLang="zh-CN" dirty="0"/>
              <a:t>, key, value);</a:t>
            </a:r>
          </a:p>
          <a:p>
            <a:r>
              <a:rPr lang="en-US" altLang="zh-CN" dirty="0"/>
              <a:t>        position = </a:t>
            </a:r>
            <a:r>
              <a:rPr lang="en-US" altLang="zh-CN" dirty="0" err="1"/>
              <a:t>reader.getPosition</a:t>
            </a:r>
            <a:r>
              <a:rPr lang="en-US" altLang="zh-CN" dirty="0"/>
              <a:t>(); // beginning of next record</a:t>
            </a:r>
          </a:p>
          <a:p>
            <a:r>
              <a:rPr lang="en-US" altLang="zh-CN" dirty="0"/>
              <a:t>      }</a:t>
            </a:r>
          </a:p>
          <a:p>
            <a:r>
              <a:rPr lang="en-US" altLang="zh-CN" dirty="0"/>
              <a:t>    } finally {</a:t>
            </a:r>
          </a:p>
          <a:p>
            <a:r>
              <a:rPr lang="en-US" altLang="zh-CN" dirty="0"/>
              <a:t>      </a:t>
            </a:r>
            <a:r>
              <a:rPr lang="en-US" altLang="zh-CN" dirty="0" err="1"/>
              <a:t>IOUtils.closeStream</a:t>
            </a:r>
            <a:r>
              <a:rPr lang="en-US" altLang="zh-CN" dirty="0"/>
              <a:t>(reader);</a:t>
            </a:r>
          </a:p>
          <a:p>
            <a:r>
              <a:rPr lang="en-US" altLang="zh-CN" dirty="0"/>
              <a:t>    }</a:t>
            </a:r>
          </a:p>
          <a:p>
            <a:r>
              <a:rPr lang="en-US" altLang="zh-CN" dirty="0"/>
              <a:t>  }</a:t>
            </a:r>
          </a:p>
          <a:p>
            <a:r>
              <a:rPr lang="en-US" altLang="zh-CN" dirty="0"/>
              <a:t>}</a:t>
            </a:r>
            <a:endParaRPr lang="zh-CN" altLang="en-US" dirty="0"/>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012160" y="1484784"/>
            <a:ext cx="2903940" cy="27230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368228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69681" y="1052736"/>
            <a:ext cx="8312595" cy="5805264"/>
          </a:xfrm>
        </p:spPr>
        <p:txBody>
          <a:bodyPr>
            <a:normAutofit fontScale="92500" lnSpcReduction="10000"/>
          </a:bodyPr>
          <a:lstStyle/>
          <a:p>
            <a:r>
              <a:rPr lang="zh-CN" altLang="en-US" sz="1900" b="1" dirty="0"/>
              <a:t>示例</a:t>
            </a:r>
            <a:r>
              <a:rPr lang="en-US" altLang="zh-CN" sz="1900" b="1" dirty="0" smtClean="0"/>
              <a:t>2</a:t>
            </a:r>
          </a:p>
          <a:p>
            <a:r>
              <a:rPr lang="zh-CN" altLang="en-US" sz="1800" dirty="0" smtClean="0"/>
              <a:t>写入</a:t>
            </a:r>
            <a:r>
              <a:rPr lang="zh-CN" altLang="en-US" sz="1800" dirty="0"/>
              <a:t>了</a:t>
            </a:r>
            <a:r>
              <a:rPr lang="en-US" altLang="zh-CN" sz="1800" dirty="0"/>
              <a:t>100</a:t>
            </a:r>
            <a:r>
              <a:rPr lang="zh-CN" altLang="en-US" sz="1800" dirty="0"/>
              <a:t>条</a:t>
            </a:r>
            <a:r>
              <a:rPr lang="en-US" altLang="zh-CN" sz="1800" dirty="0"/>
              <a:t>(</a:t>
            </a:r>
            <a:r>
              <a:rPr lang="en-US" altLang="zh-CN" sz="1800" dirty="0" err="1"/>
              <a:t>key,value</a:t>
            </a:r>
            <a:r>
              <a:rPr lang="en-US" altLang="zh-CN" sz="1800" dirty="0"/>
              <a:t>)</a:t>
            </a:r>
            <a:r>
              <a:rPr lang="zh-CN" altLang="en-US" sz="1800" dirty="0"/>
              <a:t>的信息，其中以</a:t>
            </a:r>
            <a:r>
              <a:rPr lang="en-US" altLang="zh-CN" sz="1800" dirty="0" err="1"/>
              <a:t>LongWriable</a:t>
            </a:r>
            <a:r>
              <a:rPr lang="zh-CN" altLang="en-US" sz="1800" dirty="0"/>
              <a:t>为</a:t>
            </a:r>
            <a:r>
              <a:rPr lang="en-US" altLang="zh-CN" sz="1800" dirty="0"/>
              <a:t>key</a:t>
            </a:r>
            <a:r>
              <a:rPr lang="zh-CN" altLang="en-US" sz="1800" dirty="0"/>
              <a:t>，以</a:t>
            </a:r>
            <a:r>
              <a:rPr lang="en-US" altLang="zh-CN" sz="1800" dirty="0"/>
              <a:t>Text</a:t>
            </a:r>
            <a:r>
              <a:rPr lang="zh-CN" altLang="en-US" sz="1800" dirty="0"/>
              <a:t>作为</a:t>
            </a:r>
            <a:r>
              <a:rPr lang="en-US" altLang="zh-CN" sz="1800" dirty="0" smtClean="0"/>
              <a:t>value</a:t>
            </a:r>
          </a:p>
          <a:p>
            <a:endParaRPr lang="en-US" altLang="zh-CN" sz="1800" dirty="0"/>
          </a:p>
          <a:p>
            <a:r>
              <a:rPr lang="en-US" altLang="zh-CN" sz="1800" dirty="0"/>
              <a:t>Configuration </a:t>
            </a:r>
            <a:r>
              <a:rPr lang="en-US" altLang="zh-CN" sz="1800" dirty="0" err="1"/>
              <a:t>config</a:t>
            </a:r>
            <a:r>
              <a:rPr lang="en-US" altLang="zh-CN" sz="1800" dirty="0"/>
              <a:t> = new Configuration(); </a:t>
            </a:r>
            <a:endParaRPr lang="en-US" altLang="zh-CN" sz="1800" dirty="0" smtClean="0"/>
          </a:p>
          <a:p>
            <a:r>
              <a:rPr lang="en-US" altLang="zh-CN" sz="1800" dirty="0" err="1" smtClean="0"/>
              <a:t>FileSystem</a:t>
            </a:r>
            <a:r>
              <a:rPr lang="en-US" altLang="zh-CN" sz="1800" dirty="0" smtClean="0"/>
              <a:t> </a:t>
            </a:r>
            <a:r>
              <a:rPr lang="en-US" altLang="zh-CN" sz="1800" dirty="0" err="1"/>
              <a:t>fs</a:t>
            </a:r>
            <a:r>
              <a:rPr lang="en-US" altLang="zh-CN" sz="1800" dirty="0"/>
              <a:t> = </a:t>
            </a:r>
            <a:r>
              <a:rPr lang="en-US" altLang="zh-CN" sz="1800" dirty="0" err="1"/>
              <a:t>FileSystem.get</a:t>
            </a:r>
            <a:r>
              <a:rPr lang="en-US" altLang="zh-CN" sz="1800" dirty="0"/>
              <a:t>(</a:t>
            </a:r>
            <a:r>
              <a:rPr lang="en-US" altLang="zh-CN" sz="1800" dirty="0" err="1"/>
              <a:t>conf</a:t>
            </a:r>
            <a:r>
              <a:rPr lang="en-US" altLang="zh-CN" sz="1800" dirty="0"/>
              <a:t>); </a:t>
            </a:r>
            <a:endParaRPr lang="en-US" altLang="zh-CN" sz="1800" dirty="0" smtClean="0"/>
          </a:p>
          <a:p>
            <a:r>
              <a:rPr lang="en-US" altLang="zh-CN" sz="1800" dirty="0" err="1" smtClean="0"/>
              <a:t>int</a:t>
            </a:r>
            <a:r>
              <a:rPr lang="en-US" altLang="zh-CN" sz="1800" dirty="0" smtClean="0"/>
              <a:t> </a:t>
            </a:r>
            <a:r>
              <a:rPr lang="en-US" altLang="zh-CN" sz="1800" dirty="0"/>
              <a:t>i = </a:t>
            </a:r>
            <a:r>
              <a:rPr lang="en-US" altLang="zh-CN" sz="1800" dirty="0" smtClean="0"/>
              <a:t>0; </a:t>
            </a:r>
            <a:r>
              <a:rPr lang="en-US" altLang="zh-CN" sz="1800" dirty="0"/>
              <a:t>Path </a:t>
            </a:r>
            <a:r>
              <a:rPr lang="en-US" altLang="zh-CN" sz="1800" dirty="0" err="1"/>
              <a:t>path</a:t>
            </a:r>
            <a:r>
              <a:rPr lang="en-US" altLang="zh-CN" sz="1800" dirty="0"/>
              <a:t> = new Path("/home/lake/hello.xml"); </a:t>
            </a:r>
            <a:r>
              <a:rPr lang="en-US" altLang="zh-CN" sz="1800" dirty="0" err="1"/>
              <a:t>SequenceFile.Writer</a:t>
            </a:r>
            <a:r>
              <a:rPr lang="en-US" altLang="zh-CN" sz="1800" dirty="0"/>
              <a:t> writer = null; </a:t>
            </a:r>
            <a:endParaRPr lang="en-US" altLang="zh-CN" sz="1800" dirty="0" smtClean="0"/>
          </a:p>
          <a:p>
            <a:r>
              <a:rPr lang="en-US" altLang="zh-CN" sz="1800" dirty="0" err="1" smtClean="0"/>
              <a:t>SequenceFile.Writer.Option</a:t>
            </a:r>
            <a:r>
              <a:rPr lang="en-US" altLang="zh-CN" sz="1800" dirty="0" smtClean="0"/>
              <a:t> </a:t>
            </a:r>
            <a:r>
              <a:rPr lang="en-US" altLang="zh-CN" sz="1800" dirty="0" err="1"/>
              <a:t>optPath</a:t>
            </a:r>
            <a:r>
              <a:rPr lang="en-US" altLang="zh-CN" sz="1800" dirty="0"/>
              <a:t> = </a:t>
            </a:r>
            <a:r>
              <a:rPr lang="en-US" altLang="zh-CN" sz="1800" dirty="0" err="1"/>
              <a:t>SequenceFile.Writer.file</a:t>
            </a:r>
            <a:r>
              <a:rPr lang="en-US" altLang="zh-CN" sz="1800" dirty="0"/>
              <a:t>(path); </a:t>
            </a:r>
            <a:endParaRPr lang="en-US" altLang="zh-CN" sz="1800" dirty="0" smtClean="0"/>
          </a:p>
          <a:p>
            <a:r>
              <a:rPr lang="en-US" altLang="zh-CN" sz="1800" dirty="0" smtClean="0"/>
              <a:t>//</a:t>
            </a:r>
            <a:r>
              <a:rPr lang="zh-CN" altLang="en-US" sz="1800" dirty="0"/>
              <a:t>定义</a:t>
            </a:r>
            <a:r>
              <a:rPr lang="en-US" altLang="zh-CN" sz="1800" dirty="0" smtClean="0"/>
              <a:t>key</a:t>
            </a:r>
          </a:p>
          <a:p>
            <a:r>
              <a:rPr lang="en-US" altLang="zh-CN" sz="1800" dirty="0" smtClean="0"/>
              <a:t> </a:t>
            </a:r>
            <a:r>
              <a:rPr lang="en-US" altLang="zh-CN" sz="1800" dirty="0" err="1"/>
              <a:t>SequenceFile.Writer.Option</a:t>
            </a:r>
            <a:r>
              <a:rPr lang="en-US" altLang="zh-CN" sz="1800" dirty="0"/>
              <a:t> </a:t>
            </a:r>
            <a:r>
              <a:rPr lang="en-US" altLang="zh-CN" sz="1800" dirty="0" err="1"/>
              <a:t>optKey</a:t>
            </a:r>
            <a:r>
              <a:rPr lang="en-US" altLang="zh-CN" sz="1800" dirty="0"/>
              <a:t> = </a:t>
            </a:r>
            <a:r>
              <a:rPr lang="en-US" altLang="zh-CN" sz="1800" dirty="0" err="1"/>
              <a:t>SequenceFile.Writer.keyClass</a:t>
            </a:r>
            <a:r>
              <a:rPr lang="en-US" altLang="zh-CN" sz="1800" dirty="0"/>
              <a:t>(</a:t>
            </a:r>
            <a:r>
              <a:rPr lang="en-US" altLang="zh-CN" sz="1800" dirty="0" err="1"/>
              <a:t>LongWritable.class</a:t>
            </a:r>
            <a:r>
              <a:rPr lang="en-US" altLang="zh-CN" sz="1800" dirty="0"/>
              <a:t>); </a:t>
            </a:r>
            <a:endParaRPr lang="en-US" altLang="zh-CN" sz="1800" dirty="0" smtClean="0"/>
          </a:p>
          <a:p>
            <a:r>
              <a:rPr lang="en-US" altLang="zh-CN" sz="1800" dirty="0" smtClean="0"/>
              <a:t>//</a:t>
            </a:r>
            <a:r>
              <a:rPr lang="zh-CN" altLang="en-US" sz="1800" dirty="0"/>
              <a:t>定义</a:t>
            </a:r>
            <a:r>
              <a:rPr lang="en-US" altLang="zh-CN" sz="1800" dirty="0"/>
              <a:t>value </a:t>
            </a:r>
            <a:endParaRPr lang="en-US" altLang="zh-CN" sz="1800" dirty="0" smtClean="0"/>
          </a:p>
          <a:p>
            <a:r>
              <a:rPr lang="en-US" altLang="zh-CN" sz="1800" dirty="0" err="1" smtClean="0"/>
              <a:t>SequenceFile.Writer.Option</a:t>
            </a:r>
            <a:r>
              <a:rPr lang="en-US" altLang="zh-CN" sz="1800" dirty="0" smtClean="0"/>
              <a:t> </a:t>
            </a:r>
            <a:r>
              <a:rPr lang="en-US" altLang="zh-CN" sz="1800" dirty="0" err="1"/>
              <a:t>optVal</a:t>
            </a:r>
            <a:r>
              <a:rPr lang="en-US" altLang="zh-CN" sz="1800" dirty="0"/>
              <a:t> = </a:t>
            </a:r>
            <a:r>
              <a:rPr lang="en-US" altLang="zh-CN" sz="1800" dirty="0" err="1"/>
              <a:t>SequenceFile.Writer.valueClass</a:t>
            </a:r>
            <a:r>
              <a:rPr lang="en-US" altLang="zh-CN" sz="1800" dirty="0"/>
              <a:t>(</a:t>
            </a:r>
            <a:r>
              <a:rPr lang="en-US" altLang="zh-CN" sz="1800" dirty="0" err="1"/>
              <a:t>Text.class</a:t>
            </a:r>
            <a:r>
              <a:rPr lang="en-US" altLang="zh-CN" sz="1800" dirty="0"/>
              <a:t>); writer = </a:t>
            </a:r>
            <a:r>
              <a:rPr lang="en-US" altLang="zh-CN" sz="1800" dirty="0" err="1"/>
              <a:t>SequenceFile.createWriter</a:t>
            </a:r>
            <a:r>
              <a:rPr lang="en-US" altLang="zh-CN" sz="1800" dirty="0"/>
              <a:t>(</a:t>
            </a:r>
            <a:r>
              <a:rPr lang="en-US" altLang="zh-CN" sz="1800" dirty="0" err="1"/>
              <a:t>conf</a:t>
            </a:r>
            <a:r>
              <a:rPr lang="en-US" altLang="zh-CN" sz="1800" dirty="0"/>
              <a:t>, </a:t>
            </a:r>
            <a:r>
              <a:rPr lang="en-US" altLang="zh-CN" sz="1800" dirty="0" err="1"/>
              <a:t>optPath</a:t>
            </a:r>
            <a:r>
              <a:rPr lang="en-US" altLang="zh-CN" sz="1800" dirty="0"/>
              <a:t>, </a:t>
            </a:r>
            <a:r>
              <a:rPr lang="en-US" altLang="zh-CN" sz="1800" dirty="0" err="1"/>
              <a:t>optKey</a:t>
            </a:r>
            <a:r>
              <a:rPr lang="en-US" altLang="zh-CN" sz="1800" dirty="0"/>
              <a:t>, </a:t>
            </a:r>
            <a:r>
              <a:rPr lang="en-US" altLang="zh-CN" sz="1800" dirty="0" err="1"/>
              <a:t>optVal</a:t>
            </a:r>
            <a:r>
              <a:rPr lang="en-US" altLang="zh-CN" sz="1800" dirty="0"/>
              <a:t>); </a:t>
            </a:r>
            <a:endParaRPr lang="en-US" altLang="zh-CN" sz="1800" dirty="0" smtClean="0"/>
          </a:p>
          <a:p>
            <a:r>
              <a:rPr lang="en-US" altLang="zh-CN" sz="1800" dirty="0" smtClean="0"/>
              <a:t>//</a:t>
            </a:r>
            <a:r>
              <a:rPr lang="zh-CN" altLang="en-US" sz="1800" dirty="0"/>
              <a:t>写入的</a:t>
            </a:r>
            <a:r>
              <a:rPr lang="zh-CN" altLang="en-US" sz="1800" dirty="0" smtClean="0"/>
              <a:t>数据测试 </a:t>
            </a:r>
            <a:endParaRPr lang="en-US" altLang="zh-CN" sz="1800" dirty="0" smtClean="0"/>
          </a:p>
          <a:p>
            <a:r>
              <a:rPr lang="en-US" altLang="zh-CN" sz="1800" dirty="0" smtClean="0"/>
              <a:t>String </a:t>
            </a:r>
            <a:r>
              <a:rPr lang="en-US" altLang="zh-CN" sz="1800" dirty="0"/>
              <a:t>value = "hello world"; </a:t>
            </a:r>
            <a:endParaRPr lang="en-US" altLang="zh-CN" sz="1800" dirty="0" smtClean="0"/>
          </a:p>
          <a:p>
            <a:r>
              <a:rPr lang="en-US" altLang="zh-CN" sz="1800" dirty="0" smtClean="0"/>
              <a:t>while(i </a:t>
            </a:r>
            <a:r>
              <a:rPr lang="en-US" altLang="zh-CN" sz="1800" dirty="0"/>
              <a:t>&lt; 100){ </a:t>
            </a:r>
            <a:endParaRPr lang="en-US" altLang="zh-CN" sz="1800" dirty="0" smtClean="0"/>
          </a:p>
          <a:p>
            <a:r>
              <a:rPr lang="en-US" altLang="zh-CN" sz="1800" dirty="0" err="1" smtClean="0"/>
              <a:t>writer.append</a:t>
            </a:r>
            <a:r>
              <a:rPr lang="en-US" altLang="zh-CN" sz="1800" dirty="0" smtClean="0"/>
              <a:t>(new </a:t>
            </a:r>
            <a:r>
              <a:rPr lang="en-US" altLang="zh-CN" sz="1800" dirty="0" err="1"/>
              <a:t>LongWritable</a:t>
            </a:r>
            <a:r>
              <a:rPr lang="en-US" altLang="zh-CN" sz="1800" dirty="0"/>
              <a:t>(i),new Text(value)); i ++; </a:t>
            </a:r>
            <a:endParaRPr lang="en-US" altLang="zh-CN" sz="1800" dirty="0" smtClean="0"/>
          </a:p>
          <a:p>
            <a:r>
              <a:rPr lang="en-US" altLang="zh-CN" sz="1800" dirty="0" smtClean="0"/>
              <a:t>} </a:t>
            </a:r>
          </a:p>
          <a:p>
            <a:r>
              <a:rPr lang="en-US" altLang="zh-CN" sz="1800" dirty="0" err="1" smtClean="0"/>
              <a:t>writer.close</a:t>
            </a:r>
            <a:r>
              <a:rPr lang="en-US" altLang="zh-CN" sz="1800" dirty="0"/>
              <a:t>();</a:t>
            </a:r>
            <a:endParaRPr lang="zh-CN" altLang="en-US" sz="1800" dirty="0"/>
          </a:p>
        </p:txBody>
      </p:sp>
    </p:spTree>
    <p:extLst>
      <p:ext uri="{BB962C8B-B14F-4D97-AF65-F5344CB8AC3E}">
        <p14:creationId xmlns:p14="http://schemas.microsoft.com/office/powerpoint/2010/main" xmlns="" val="14278762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69681" y="1052736"/>
            <a:ext cx="8312595" cy="5805264"/>
          </a:xfrm>
        </p:spPr>
        <p:txBody>
          <a:bodyPr>
            <a:normAutofit fontScale="70000" lnSpcReduction="20000"/>
          </a:bodyPr>
          <a:lstStyle/>
          <a:p>
            <a:r>
              <a:rPr lang="zh-CN" altLang="en-US" dirty="0"/>
              <a:t>读取的代码</a:t>
            </a:r>
          </a:p>
          <a:p>
            <a:r>
              <a:rPr lang="en-US" altLang="zh-CN" dirty="0"/>
              <a:t>Configuration </a:t>
            </a:r>
            <a:r>
              <a:rPr lang="en-US" altLang="zh-CN" dirty="0" err="1"/>
              <a:t>config</a:t>
            </a:r>
            <a:r>
              <a:rPr lang="en-US" altLang="zh-CN" dirty="0"/>
              <a:t> = new Configuration</a:t>
            </a:r>
            <a:r>
              <a:rPr lang="en-US" altLang="zh-CN" dirty="0" smtClean="0"/>
              <a:t>();</a:t>
            </a:r>
          </a:p>
          <a:p>
            <a:r>
              <a:rPr lang="en-US" altLang="zh-CN" dirty="0" smtClean="0"/>
              <a:t> </a:t>
            </a:r>
            <a:r>
              <a:rPr lang="en-US" altLang="zh-CN" dirty="0" err="1"/>
              <a:t>FileSystem</a:t>
            </a:r>
            <a:r>
              <a:rPr lang="en-US" altLang="zh-CN" dirty="0"/>
              <a:t> </a:t>
            </a:r>
            <a:r>
              <a:rPr lang="en-US" altLang="zh-CN" dirty="0" err="1"/>
              <a:t>fs</a:t>
            </a:r>
            <a:r>
              <a:rPr lang="en-US" altLang="zh-CN" dirty="0"/>
              <a:t> = </a:t>
            </a:r>
            <a:r>
              <a:rPr lang="en-US" altLang="zh-CN" dirty="0" err="1"/>
              <a:t>FileSystem.get</a:t>
            </a:r>
            <a:r>
              <a:rPr lang="en-US" altLang="zh-CN" dirty="0"/>
              <a:t>(</a:t>
            </a:r>
            <a:r>
              <a:rPr lang="en-US" altLang="zh-CN" dirty="0" err="1"/>
              <a:t>conf</a:t>
            </a:r>
            <a:r>
              <a:rPr lang="en-US" altLang="zh-CN" dirty="0"/>
              <a:t>); </a:t>
            </a:r>
            <a:endParaRPr lang="en-US" altLang="zh-CN" dirty="0" smtClean="0"/>
          </a:p>
          <a:p>
            <a:r>
              <a:rPr lang="en-US" altLang="zh-CN" dirty="0" smtClean="0"/>
              <a:t>Path </a:t>
            </a:r>
            <a:r>
              <a:rPr lang="en-US" altLang="zh-CN" dirty="0" err="1"/>
              <a:t>path</a:t>
            </a:r>
            <a:r>
              <a:rPr lang="en-US" altLang="zh-CN" dirty="0"/>
              <a:t> = new Path("/home/lake/hello.xml"); </a:t>
            </a:r>
            <a:r>
              <a:rPr lang="en-US" altLang="zh-CN" dirty="0" err="1"/>
              <a:t>SequenceFile.Reader</a:t>
            </a:r>
            <a:r>
              <a:rPr lang="en-US" altLang="zh-CN" dirty="0"/>
              <a:t> reader = new </a:t>
            </a:r>
            <a:r>
              <a:rPr lang="en-US" altLang="zh-CN" dirty="0" err="1"/>
              <a:t>SequenceFile.Reader</a:t>
            </a:r>
            <a:r>
              <a:rPr lang="en-US" altLang="zh-CN" dirty="0"/>
              <a:t>(</a:t>
            </a:r>
            <a:r>
              <a:rPr lang="en-US" altLang="zh-CN" dirty="0" err="1"/>
              <a:t>fs.getConf</a:t>
            </a:r>
            <a:r>
              <a:rPr lang="en-US" altLang="zh-CN" dirty="0"/>
              <a:t>(), </a:t>
            </a:r>
            <a:r>
              <a:rPr lang="en-US" altLang="zh-CN" dirty="0" err="1"/>
              <a:t>SequenceFile.Reader.file</a:t>
            </a:r>
            <a:r>
              <a:rPr lang="en-US" altLang="zh-CN" dirty="0"/>
              <a:t>(path)); </a:t>
            </a:r>
            <a:endParaRPr lang="en-US" altLang="zh-CN" dirty="0" smtClean="0"/>
          </a:p>
          <a:p>
            <a:r>
              <a:rPr lang="en-US" altLang="zh-CN" dirty="0" smtClean="0"/>
              <a:t>List&lt;Object</a:t>
            </a:r>
            <a:r>
              <a:rPr lang="en-US" altLang="zh-CN" dirty="0"/>
              <a:t>&gt; </a:t>
            </a:r>
            <a:r>
              <a:rPr lang="en-US" altLang="zh-CN" dirty="0" err="1"/>
              <a:t>sampleValues</a:t>
            </a:r>
            <a:r>
              <a:rPr lang="en-US" altLang="zh-CN" dirty="0"/>
              <a:t> = new </a:t>
            </a:r>
            <a:r>
              <a:rPr lang="en-US" altLang="zh-CN" dirty="0" err="1"/>
              <a:t>ArrayList</a:t>
            </a:r>
            <a:r>
              <a:rPr lang="en-US" altLang="zh-CN" dirty="0"/>
              <a:t>&lt;Object&gt;(); </a:t>
            </a:r>
            <a:endParaRPr lang="en-US" altLang="zh-CN" dirty="0" smtClean="0"/>
          </a:p>
          <a:p>
            <a:r>
              <a:rPr lang="en-US" altLang="zh-CN" dirty="0" smtClean="0"/>
              <a:t>Writable </a:t>
            </a:r>
            <a:r>
              <a:rPr lang="en-US" altLang="zh-CN" dirty="0"/>
              <a:t>key = (Writable) </a:t>
            </a:r>
            <a:r>
              <a:rPr lang="en-US" altLang="zh-CN" dirty="0" err="1"/>
              <a:t>ReflectionUtils.newInstance</a:t>
            </a:r>
            <a:r>
              <a:rPr lang="en-US" altLang="zh-CN" dirty="0"/>
              <a:t>(</a:t>
            </a:r>
            <a:r>
              <a:rPr lang="en-US" altLang="zh-CN" dirty="0" err="1"/>
              <a:t>reader.getKeyClass</a:t>
            </a:r>
            <a:r>
              <a:rPr lang="en-US" altLang="zh-CN" dirty="0"/>
              <a:t>(), </a:t>
            </a:r>
            <a:r>
              <a:rPr lang="en-US" altLang="zh-CN" dirty="0" err="1"/>
              <a:t>fs.getConf</a:t>
            </a:r>
            <a:r>
              <a:rPr lang="en-US" altLang="zh-CN" dirty="0"/>
              <a:t>()); </a:t>
            </a:r>
            <a:endParaRPr lang="en-US" altLang="zh-CN" dirty="0" smtClean="0"/>
          </a:p>
          <a:p>
            <a:endParaRPr lang="en-US" altLang="zh-CN" dirty="0"/>
          </a:p>
          <a:p>
            <a:r>
              <a:rPr lang="en-US" altLang="zh-CN" dirty="0" smtClean="0"/>
              <a:t>Writable </a:t>
            </a:r>
            <a:r>
              <a:rPr lang="en-US" altLang="zh-CN" dirty="0"/>
              <a:t>value = (Writable) </a:t>
            </a:r>
            <a:r>
              <a:rPr lang="en-US" altLang="zh-CN" dirty="0" err="1"/>
              <a:t>ReflectionUtils.newInstance</a:t>
            </a:r>
            <a:r>
              <a:rPr lang="en-US" altLang="zh-CN" dirty="0"/>
              <a:t>(</a:t>
            </a:r>
            <a:r>
              <a:rPr lang="en-US" altLang="zh-CN" dirty="0" err="1"/>
              <a:t>reader.getValueClass</a:t>
            </a:r>
            <a:r>
              <a:rPr lang="en-US" altLang="zh-CN" dirty="0"/>
              <a:t>(), </a:t>
            </a:r>
            <a:r>
              <a:rPr lang="en-US" altLang="zh-CN" dirty="0" err="1"/>
              <a:t>fs.getConf</a:t>
            </a:r>
            <a:r>
              <a:rPr lang="en-US" altLang="zh-CN" dirty="0"/>
              <a:t>()); </a:t>
            </a:r>
            <a:endParaRPr lang="en-US" altLang="zh-CN" dirty="0" smtClean="0"/>
          </a:p>
          <a:p>
            <a:r>
              <a:rPr lang="en-US" altLang="zh-CN" dirty="0" err="1" smtClean="0"/>
              <a:t>int</a:t>
            </a:r>
            <a:r>
              <a:rPr lang="en-US" altLang="zh-CN" dirty="0" smtClean="0"/>
              <a:t> </a:t>
            </a:r>
            <a:r>
              <a:rPr lang="en-US" altLang="zh-CN" dirty="0"/>
              <a:t>count = 0; String </a:t>
            </a:r>
            <a:r>
              <a:rPr lang="en-US" altLang="zh-CN" dirty="0" err="1"/>
              <a:t>keyName</a:t>
            </a:r>
            <a:r>
              <a:rPr lang="en-US" altLang="zh-CN" dirty="0"/>
              <a:t> = "Key"; </a:t>
            </a:r>
            <a:endParaRPr lang="en-US" altLang="zh-CN" dirty="0" smtClean="0"/>
          </a:p>
          <a:p>
            <a:r>
              <a:rPr lang="en-US" altLang="zh-CN" dirty="0" smtClean="0"/>
              <a:t>String </a:t>
            </a:r>
            <a:r>
              <a:rPr lang="en-US" altLang="zh-CN" dirty="0" err="1"/>
              <a:t>valueName</a:t>
            </a:r>
            <a:r>
              <a:rPr lang="en-US" altLang="zh-CN" dirty="0"/>
              <a:t> = "Value"; </a:t>
            </a:r>
            <a:endParaRPr lang="en-US" altLang="zh-CN" dirty="0" smtClean="0"/>
          </a:p>
          <a:p>
            <a:r>
              <a:rPr lang="en-US" altLang="zh-CN" dirty="0" smtClean="0"/>
              <a:t>//</a:t>
            </a:r>
            <a:r>
              <a:rPr lang="en-US" altLang="zh-CN" dirty="0"/>
              <a:t>change data to </a:t>
            </a:r>
            <a:r>
              <a:rPr lang="en-US" altLang="zh-CN" dirty="0" err="1"/>
              <a:t>json</a:t>
            </a:r>
            <a:r>
              <a:rPr lang="en-US" altLang="zh-CN" dirty="0"/>
              <a:t> format </a:t>
            </a:r>
            <a:endParaRPr lang="en-US" altLang="zh-CN" dirty="0" smtClean="0"/>
          </a:p>
          <a:p>
            <a:r>
              <a:rPr lang="en-US" altLang="zh-CN" dirty="0" smtClean="0"/>
              <a:t>while </a:t>
            </a:r>
            <a:r>
              <a:rPr lang="en-US" altLang="zh-CN" dirty="0"/>
              <a:t>(</a:t>
            </a:r>
            <a:r>
              <a:rPr lang="en-US" altLang="zh-CN" dirty="0" err="1"/>
              <a:t>reader.next</a:t>
            </a:r>
            <a:r>
              <a:rPr lang="en-US" altLang="zh-CN" dirty="0"/>
              <a:t>(key, value) &amp;&amp; count &lt; 12</a:t>
            </a:r>
            <a:r>
              <a:rPr lang="en-US" altLang="zh-CN" dirty="0" smtClean="0"/>
              <a:t>)</a:t>
            </a:r>
          </a:p>
          <a:p>
            <a:r>
              <a:rPr lang="en-US" altLang="zh-CN" dirty="0" smtClean="0"/>
              <a:t> </a:t>
            </a:r>
            <a:r>
              <a:rPr lang="en-US" altLang="zh-CN" dirty="0"/>
              <a:t>{ </a:t>
            </a:r>
            <a:endParaRPr lang="en-US" altLang="zh-CN" dirty="0" smtClean="0"/>
          </a:p>
          <a:p>
            <a:r>
              <a:rPr lang="en-US" altLang="zh-CN" dirty="0" err="1" smtClean="0"/>
              <a:t>sampleValues.add</a:t>
            </a:r>
            <a:r>
              <a:rPr lang="en-US" altLang="zh-CN" dirty="0"/>
              <a:t>("{\"" + </a:t>
            </a:r>
            <a:r>
              <a:rPr lang="en-US" altLang="zh-CN" dirty="0" err="1"/>
              <a:t>keyName</a:t>
            </a:r>
            <a:r>
              <a:rPr lang="en-US" altLang="zh-CN" dirty="0"/>
              <a:t> + "\": \"" + key + "\", \"" + </a:t>
            </a:r>
            <a:r>
              <a:rPr lang="en-US" altLang="zh-CN" dirty="0" err="1"/>
              <a:t>valueName</a:t>
            </a:r>
            <a:r>
              <a:rPr lang="en-US" altLang="zh-CN" dirty="0"/>
              <a:t> + "\": \"" + value + "\"}"); </a:t>
            </a:r>
            <a:endParaRPr lang="en-US" altLang="zh-CN" dirty="0" smtClean="0"/>
          </a:p>
          <a:p>
            <a:r>
              <a:rPr lang="en-US" altLang="zh-CN" dirty="0" smtClean="0"/>
              <a:t>count</a:t>
            </a:r>
            <a:r>
              <a:rPr lang="en-US" altLang="zh-CN" dirty="0"/>
              <a:t>++; </a:t>
            </a:r>
            <a:endParaRPr lang="en-US" altLang="zh-CN" dirty="0" smtClean="0"/>
          </a:p>
          <a:p>
            <a:r>
              <a:rPr lang="en-US" altLang="zh-CN" dirty="0" smtClean="0"/>
              <a:t>}</a:t>
            </a:r>
            <a:endParaRPr lang="zh-CN" altLang="en-US" dirty="0"/>
          </a:p>
        </p:txBody>
      </p:sp>
    </p:spTree>
    <p:extLst>
      <p:ext uri="{BB962C8B-B14F-4D97-AF65-F5344CB8AC3E}">
        <p14:creationId xmlns:p14="http://schemas.microsoft.com/office/powerpoint/2010/main" xmlns="" val="26987248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a:t>MapFile</a:t>
            </a:r>
            <a:r>
              <a:rPr lang="en-US" altLang="zh-CN" b="1" dirty="0"/>
              <a:t/>
            </a:r>
            <a:br>
              <a:rPr lang="en-US" altLang="zh-CN" b="1" dirty="0"/>
            </a:br>
            <a:endParaRPr lang="zh-CN" altLang="en-US" dirty="0"/>
          </a:p>
        </p:txBody>
      </p:sp>
      <p:sp>
        <p:nvSpPr>
          <p:cNvPr id="3" name="内容占位符 2"/>
          <p:cNvSpPr>
            <a:spLocks noGrp="1"/>
          </p:cNvSpPr>
          <p:nvPr>
            <p:ph sz="quarter" idx="10"/>
          </p:nvPr>
        </p:nvSpPr>
        <p:spPr/>
        <p:txBody>
          <a:bodyPr>
            <a:normAutofit/>
          </a:bodyPr>
          <a:lstStyle/>
          <a:p>
            <a:r>
              <a:rPr lang="zh-CN" altLang="en-US" sz="1800" dirty="0" smtClean="0"/>
              <a:t>一</a:t>
            </a:r>
            <a:r>
              <a:rPr lang="zh-CN" altLang="en-US" sz="1800" dirty="0"/>
              <a:t>个</a:t>
            </a:r>
            <a:r>
              <a:rPr lang="en-US" altLang="zh-CN" sz="1800" dirty="0" err="1"/>
              <a:t>MapFile</a:t>
            </a:r>
            <a:r>
              <a:rPr lang="zh-CN" altLang="en-US" sz="1800" dirty="0"/>
              <a:t>可以通过</a:t>
            </a:r>
            <a:r>
              <a:rPr lang="en-US" altLang="zh-CN" sz="1800" dirty="0" err="1"/>
              <a:t>SequenceFile</a:t>
            </a:r>
            <a:r>
              <a:rPr lang="zh-CN" altLang="en-US" sz="1800" dirty="0"/>
              <a:t>的地址，进行分类查找的格式。使用这个格式的优点在于，首先会将</a:t>
            </a:r>
            <a:r>
              <a:rPr lang="en-US" altLang="zh-CN" sz="1800" dirty="0" err="1"/>
              <a:t>SequenceFile</a:t>
            </a:r>
            <a:r>
              <a:rPr lang="zh-CN" altLang="en-US" sz="1800" dirty="0"/>
              <a:t>中的地址都加载入内存，并且进行了</a:t>
            </a:r>
            <a:r>
              <a:rPr lang="en-US" altLang="zh-CN" sz="1800" dirty="0"/>
              <a:t>key</a:t>
            </a:r>
            <a:r>
              <a:rPr lang="zh-CN" altLang="en-US" sz="1800" dirty="0"/>
              <a:t>值排序，从而提供更快的数据查找</a:t>
            </a:r>
            <a:r>
              <a:rPr lang="zh-CN" altLang="en-US" sz="1800" dirty="0" smtClean="0"/>
              <a:t>。</a:t>
            </a:r>
            <a:endParaRPr lang="en-US" altLang="zh-CN" sz="1800" dirty="0" smtClean="0"/>
          </a:p>
          <a:p>
            <a:r>
              <a:rPr lang="zh-CN" altLang="en-US" sz="1800" dirty="0"/>
              <a:t>与</a:t>
            </a:r>
            <a:r>
              <a:rPr lang="en-US" altLang="zh-CN" sz="1800" dirty="0" err="1"/>
              <a:t>SequenceFile</a:t>
            </a:r>
            <a:r>
              <a:rPr lang="zh-CN" altLang="en-US" sz="1800" dirty="0"/>
              <a:t>只生成一个文件不同，</a:t>
            </a:r>
            <a:r>
              <a:rPr lang="en-US" altLang="zh-CN" sz="1800" dirty="0" err="1"/>
              <a:t>MapFile</a:t>
            </a:r>
            <a:r>
              <a:rPr lang="zh-CN" altLang="en-US" sz="1800" dirty="0"/>
              <a:t>生成一个文件夹</a:t>
            </a:r>
            <a:r>
              <a:rPr lang="zh-CN" altLang="en-US" sz="1800" dirty="0" smtClean="0"/>
              <a:t>。</a:t>
            </a:r>
            <a:endParaRPr lang="zh-CN" altLang="en-US" sz="1800" dirty="0"/>
          </a:p>
          <a:p>
            <a:r>
              <a:rPr lang="zh-CN" altLang="en-US" sz="1800" dirty="0"/>
              <a:t>索引模型按</a:t>
            </a:r>
            <a:r>
              <a:rPr lang="en-US" altLang="zh-CN" sz="1800" dirty="0"/>
              <a:t>128</a:t>
            </a:r>
            <a:r>
              <a:rPr lang="zh-CN" altLang="en-US" sz="1800" dirty="0"/>
              <a:t>个键建立的，可以通过</a:t>
            </a:r>
            <a:r>
              <a:rPr lang="en-US" altLang="zh-CN" sz="1800" dirty="0" err="1"/>
              <a:t>io.map.index.interval</a:t>
            </a:r>
            <a:r>
              <a:rPr lang="zh-CN" altLang="en-US" sz="1800" dirty="0"/>
              <a:t>来</a:t>
            </a:r>
            <a:r>
              <a:rPr lang="zh-CN" altLang="en-US" sz="1800" dirty="0" smtClean="0"/>
              <a:t>修改</a:t>
            </a:r>
            <a:endParaRPr lang="en-US" altLang="zh-CN" sz="1800" dirty="0" smtClean="0"/>
          </a:p>
          <a:p>
            <a:r>
              <a:rPr lang="zh-CN" altLang="en-US" sz="1800" dirty="0"/>
              <a:t>缺点</a:t>
            </a:r>
          </a:p>
          <a:p>
            <a:r>
              <a:rPr lang="en-US" altLang="zh-CN" sz="1800" dirty="0"/>
              <a:t>1.</a:t>
            </a:r>
            <a:r>
              <a:rPr lang="zh-CN" altLang="en-US" sz="1800" dirty="0"/>
              <a:t>文件不支持复写操作，不能向已存在的</a:t>
            </a:r>
            <a:r>
              <a:rPr lang="en-US" altLang="zh-CN" sz="1800" dirty="0" err="1"/>
              <a:t>SequenceFile</a:t>
            </a:r>
            <a:r>
              <a:rPr lang="en-US" altLang="zh-CN" sz="1800" dirty="0"/>
              <a:t>(</a:t>
            </a:r>
            <a:r>
              <a:rPr lang="en-US" altLang="zh-CN" sz="1800" dirty="0" err="1"/>
              <a:t>MapFile</a:t>
            </a:r>
            <a:r>
              <a:rPr lang="en-US" altLang="zh-CN" sz="1800" dirty="0"/>
              <a:t>)</a:t>
            </a:r>
            <a:r>
              <a:rPr lang="zh-CN" altLang="en-US" sz="1800" dirty="0"/>
              <a:t>追加存储记录</a:t>
            </a:r>
            <a:br>
              <a:rPr lang="zh-CN" altLang="en-US" sz="1800" dirty="0"/>
            </a:br>
            <a:r>
              <a:rPr lang="en-US" altLang="zh-CN" sz="1800" dirty="0"/>
              <a:t>2.</a:t>
            </a:r>
            <a:r>
              <a:rPr lang="zh-CN" altLang="en-US" sz="1800" dirty="0"/>
              <a:t>当</a:t>
            </a:r>
            <a:r>
              <a:rPr lang="en-US" altLang="zh-CN" sz="1800" dirty="0"/>
              <a:t>write</a:t>
            </a:r>
            <a:r>
              <a:rPr lang="zh-CN" altLang="en-US" sz="1800" dirty="0"/>
              <a:t>流不关闭的时候，没有办法构造</a:t>
            </a:r>
            <a:r>
              <a:rPr lang="en-US" altLang="zh-CN" sz="1800" dirty="0"/>
              <a:t>read</a:t>
            </a:r>
            <a:r>
              <a:rPr lang="zh-CN" altLang="en-US" sz="1800" dirty="0"/>
              <a:t>流。也就是在执行文件写操作的时候，该文件是不可读取的</a:t>
            </a:r>
          </a:p>
          <a:p>
            <a:endParaRPr lang="en-US" altLang="zh-CN" sz="1900" b="1" dirty="0"/>
          </a:p>
          <a:p>
            <a:endParaRPr lang="en-US" altLang="zh-CN" sz="1900" b="1" dirty="0" smtClean="0"/>
          </a:p>
          <a:p>
            <a:endParaRPr lang="zh-CN" altLang="zh-CN" b="1" dirty="0"/>
          </a:p>
          <a:p>
            <a:endParaRPr lang="zh-CN" altLang="en-US" dirty="0"/>
          </a:p>
        </p:txBody>
      </p:sp>
      <p:pic>
        <p:nvPicPr>
          <p:cNvPr id="4"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67305" y="5013176"/>
            <a:ext cx="5334000" cy="1343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2882150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0"/>
          </p:nvPr>
        </p:nvSpPr>
        <p:spPr/>
        <p:txBody>
          <a:bodyPr/>
          <a:lstStyle/>
          <a:p>
            <a:pPr lvl="0"/>
            <a:r>
              <a:rPr lang="zh-CN" altLang="zh-CN" sz="1800" dirty="0"/>
              <a:t>排序后的</a:t>
            </a:r>
            <a:r>
              <a:rPr lang="en-US" altLang="zh-CN" sz="1800" dirty="0" err="1"/>
              <a:t>SequeneceFile</a:t>
            </a:r>
            <a:r>
              <a:rPr lang="en-US" altLang="zh-CN" sz="1800" dirty="0"/>
              <a:t>,</a:t>
            </a:r>
            <a:r>
              <a:rPr lang="zh-CN" altLang="zh-CN" sz="1800" dirty="0"/>
              <a:t>并且它会额外生成一个索引文件提供按键的查找</a:t>
            </a:r>
            <a:r>
              <a:rPr lang="en-US" altLang="zh-CN" sz="1800" dirty="0"/>
              <a:t>.</a:t>
            </a:r>
            <a:r>
              <a:rPr lang="zh-CN" altLang="zh-CN" sz="1800" dirty="0"/>
              <a:t>读写</a:t>
            </a:r>
            <a:r>
              <a:rPr lang="en-US" altLang="zh-CN" sz="1800" dirty="0" err="1"/>
              <a:t>mapFile</a:t>
            </a:r>
            <a:r>
              <a:rPr lang="zh-CN" altLang="zh-CN" sz="1800" dirty="0"/>
              <a:t>与读写</a:t>
            </a:r>
            <a:r>
              <a:rPr lang="en-US" altLang="zh-CN" sz="1800" dirty="0" err="1"/>
              <a:t>SequenceFile</a:t>
            </a:r>
            <a:endParaRPr lang="zh-CN" altLang="zh-CN" sz="1800" dirty="0"/>
          </a:p>
          <a:p>
            <a:r>
              <a:rPr lang="zh-CN" altLang="zh-CN" sz="1800" dirty="0"/>
              <a:t>非常类似，只需要换成</a:t>
            </a:r>
            <a:r>
              <a:rPr lang="en-US" altLang="zh-CN" sz="1800" dirty="0" err="1"/>
              <a:t>MapFile.Reader</a:t>
            </a:r>
            <a:r>
              <a:rPr lang="zh-CN" altLang="zh-CN" sz="1800" dirty="0"/>
              <a:t>和</a:t>
            </a:r>
            <a:r>
              <a:rPr lang="en-US" altLang="zh-CN" sz="1800" dirty="0" err="1"/>
              <a:t>MapFile.Writer</a:t>
            </a:r>
            <a:r>
              <a:rPr lang="zh-CN" altLang="zh-CN" sz="1800" dirty="0"/>
              <a:t>就可以了。</a:t>
            </a:r>
          </a:p>
          <a:p>
            <a:r>
              <a:rPr lang="zh-CN" altLang="zh-CN" sz="1800" dirty="0"/>
              <a:t>在命令行显示</a:t>
            </a:r>
            <a:r>
              <a:rPr lang="en-US" altLang="zh-CN" sz="1800" dirty="0" err="1"/>
              <a:t>mapFile</a:t>
            </a:r>
            <a:r>
              <a:rPr lang="zh-CN" altLang="zh-CN" sz="1800" dirty="0"/>
              <a:t>的文件内容同样要用</a:t>
            </a:r>
            <a:r>
              <a:rPr lang="en-US" altLang="zh-CN" sz="1800" dirty="0"/>
              <a:t>  -text</a:t>
            </a:r>
            <a:endParaRPr lang="zh-CN" altLang="zh-CN" sz="1800" dirty="0"/>
          </a:p>
          <a:p>
            <a:endParaRPr lang="zh-CN" altLang="en-US" dirty="0"/>
          </a:p>
        </p:txBody>
      </p:sp>
    </p:spTree>
    <p:extLst>
      <p:ext uri="{BB962C8B-B14F-4D97-AF65-F5344CB8AC3E}">
        <p14:creationId xmlns:p14="http://schemas.microsoft.com/office/powerpoint/2010/main" xmlns="" val="567700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en-US" altLang="zh-CN" dirty="0" err="1"/>
              <a:t>MapFile</a:t>
            </a:r>
            <a:r>
              <a:rPr lang="zh-CN" altLang="zh-CN" dirty="0"/>
              <a:t>写操作</a:t>
            </a:r>
            <a:r>
              <a:rPr lang="en-US" altLang="zh-CN" dirty="0"/>
              <a:t/>
            </a:r>
            <a:br>
              <a:rPr lang="en-US" altLang="zh-CN" dirty="0"/>
            </a:br>
            <a:endParaRPr lang="zh-CN" altLang="en-US" dirty="0"/>
          </a:p>
        </p:txBody>
      </p:sp>
      <p:sp>
        <p:nvSpPr>
          <p:cNvPr id="3" name="内容占位符 2"/>
          <p:cNvSpPr>
            <a:spLocks noGrp="1"/>
          </p:cNvSpPr>
          <p:nvPr>
            <p:ph sz="quarter" idx="10"/>
          </p:nvPr>
        </p:nvSpPr>
        <p:spPr>
          <a:xfrm>
            <a:off x="469681" y="1700808"/>
            <a:ext cx="8312595" cy="5157192"/>
          </a:xfrm>
        </p:spPr>
        <p:txBody>
          <a:bodyPr>
            <a:normAutofit fontScale="47500" lnSpcReduction="20000"/>
          </a:bodyPr>
          <a:lstStyle/>
          <a:p>
            <a:r>
              <a:rPr lang="en-US" altLang="zh-CN" dirty="0" smtClean="0"/>
              <a:t>public </a:t>
            </a:r>
            <a:r>
              <a:rPr lang="en-US" altLang="zh-CN" dirty="0"/>
              <a:t>class </a:t>
            </a:r>
            <a:r>
              <a:rPr lang="en-US" altLang="zh-CN" dirty="0" err="1"/>
              <a:t>MapFileWriteFile</a:t>
            </a:r>
            <a:endParaRPr lang="en-US" altLang="zh-CN" dirty="0"/>
          </a:p>
          <a:p>
            <a:r>
              <a:rPr lang="en-US" altLang="zh-CN" dirty="0"/>
              <a:t>{</a:t>
            </a:r>
          </a:p>
          <a:p>
            <a:r>
              <a:rPr lang="en-US" altLang="zh-CN" dirty="0"/>
              <a:t>private static final String[] </a:t>
            </a:r>
            <a:r>
              <a:rPr lang="en-US" altLang="zh-CN" dirty="0" err="1"/>
              <a:t>myValue</a:t>
            </a:r>
            <a:r>
              <a:rPr lang="en-US" altLang="zh-CN" dirty="0" smtClean="0"/>
              <a:t>={"</a:t>
            </a:r>
            <a:r>
              <a:rPr lang="en-US" altLang="zh-CN" dirty="0"/>
              <a:t>hello </a:t>
            </a:r>
            <a:r>
              <a:rPr lang="en-US" altLang="zh-CN" dirty="0" err="1"/>
              <a:t>world</a:t>
            </a:r>
            <a:r>
              <a:rPr lang="en-US" altLang="zh-CN" dirty="0" err="1" smtClean="0"/>
              <a:t>","bye</a:t>
            </a:r>
            <a:r>
              <a:rPr lang="en-US" altLang="zh-CN" dirty="0" smtClean="0"/>
              <a:t> </a:t>
            </a:r>
            <a:r>
              <a:rPr lang="en-US" altLang="zh-CN" dirty="0" err="1" smtClean="0"/>
              <a:t>world","</a:t>
            </a:r>
            <a:r>
              <a:rPr lang="en-US" altLang="zh-CN" dirty="0" err="1"/>
              <a:t>hello</a:t>
            </a:r>
            <a:r>
              <a:rPr lang="en-US" altLang="zh-CN" dirty="0"/>
              <a:t> </a:t>
            </a:r>
            <a:r>
              <a:rPr lang="en-US" altLang="zh-CN" dirty="0" err="1"/>
              <a:t>hadoop</a:t>
            </a:r>
            <a:r>
              <a:rPr lang="en-US" altLang="zh-CN" dirty="0" smtClean="0"/>
              <a:t>","</a:t>
            </a:r>
            <a:r>
              <a:rPr lang="en-US" altLang="zh-CN" dirty="0"/>
              <a:t>bye </a:t>
            </a:r>
            <a:r>
              <a:rPr lang="en-US" altLang="zh-CN" dirty="0" err="1"/>
              <a:t>hadoop</a:t>
            </a:r>
            <a:r>
              <a:rPr lang="en-US" altLang="zh-CN" dirty="0" smtClean="0"/>
              <a:t>"};</a:t>
            </a:r>
            <a:endParaRPr lang="en-US" altLang="zh-CN" dirty="0"/>
          </a:p>
          <a:p>
            <a:r>
              <a:rPr lang="en-US" altLang="zh-CN" dirty="0"/>
              <a:t>public static void main(String[] </a:t>
            </a:r>
            <a:r>
              <a:rPr lang="en-US" altLang="zh-CN" dirty="0" err="1"/>
              <a:t>args</a:t>
            </a:r>
            <a:r>
              <a:rPr lang="en-US" altLang="zh-CN" dirty="0"/>
              <a:t>)</a:t>
            </a:r>
          </a:p>
          <a:p>
            <a:r>
              <a:rPr lang="en-US" altLang="zh-CN" dirty="0"/>
              <a:t>{</a:t>
            </a:r>
          </a:p>
          <a:p>
            <a:r>
              <a:rPr lang="en-US" altLang="zh-CN" dirty="0"/>
              <a:t>String </a:t>
            </a:r>
            <a:r>
              <a:rPr lang="en-US" altLang="zh-CN" dirty="0" err="1"/>
              <a:t>uri</a:t>
            </a:r>
            <a:r>
              <a:rPr lang="en-US" altLang="zh-CN" dirty="0" smtClean="0"/>
              <a:t>=“</a:t>
            </a:r>
            <a:r>
              <a:rPr lang="en-US" altLang="zh-CN" dirty="0" err="1" smtClean="0"/>
              <a:t>hdfs</a:t>
            </a:r>
            <a:r>
              <a:rPr lang="en-US" altLang="zh-CN" dirty="0" smtClean="0"/>
              <a:t>://master:8020/</a:t>
            </a:r>
            <a:r>
              <a:rPr lang="en-US" altLang="zh-CN" dirty="0" err="1" smtClean="0"/>
              <a:t>number.map</a:t>
            </a:r>
            <a:r>
              <a:rPr lang="en-US" altLang="zh-CN" dirty="0" smtClean="0"/>
              <a:t>";</a:t>
            </a:r>
            <a:endParaRPr lang="en-US" altLang="zh-CN" dirty="0"/>
          </a:p>
          <a:p>
            <a:r>
              <a:rPr lang="en-US" altLang="zh-CN" dirty="0"/>
              <a:t>Configuration </a:t>
            </a:r>
            <a:r>
              <a:rPr lang="en-US" altLang="zh-CN" dirty="0" err="1"/>
              <a:t>conf</a:t>
            </a:r>
            <a:r>
              <a:rPr lang="en-US" altLang="zh-CN" dirty="0"/>
              <a:t>=new Configuration();</a:t>
            </a:r>
          </a:p>
          <a:p>
            <a:r>
              <a:rPr lang="en-US" altLang="zh-CN" dirty="0" err="1"/>
              <a:t>FileSystem</a:t>
            </a:r>
            <a:r>
              <a:rPr lang="en-US" altLang="zh-CN" dirty="0"/>
              <a:t> </a:t>
            </a:r>
            <a:r>
              <a:rPr lang="en-US" altLang="zh-CN" dirty="0" err="1"/>
              <a:t>fs</a:t>
            </a:r>
            <a:r>
              <a:rPr lang="en-US" altLang="zh-CN" dirty="0"/>
              <a:t>=</a:t>
            </a:r>
            <a:r>
              <a:rPr lang="en-US" altLang="zh-CN" dirty="0" err="1"/>
              <a:t>FileSystem.get</a:t>
            </a:r>
            <a:r>
              <a:rPr lang="en-US" altLang="zh-CN" dirty="0"/>
              <a:t>(</a:t>
            </a:r>
            <a:r>
              <a:rPr lang="en-US" altLang="zh-CN" dirty="0" err="1"/>
              <a:t>URI.create</a:t>
            </a:r>
            <a:r>
              <a:rPr lang="en-US" altLang="zh-CN" dirty="0"/>
              <a:t>(</a:t>
            </a:r>
            <a:r>
              <a:rPr lang="en-US" altLang="zh-CN" dirty="0" err="1"/>
              <a:t>uri</a:t>
            </a:r>
            <a:r>
              <a:rPr lang="en-US" altLang="zh-CN" dirty="0"/>
              <a:t>),</a:t>
            </a:r>
            <a:r>
              <a:rPr lang="en-US" altLang="zh-CN" dirty="0" err="1"/>
              <a:t>conf</a:t>
            </a:r>
            <a:r>
              <a:rPr lang="en-US" altLang="zh-CN" dirty="0"/>
              <a:t>);</a:t>
            </a:r>
          </a:p>
          <a:p>
            <a:r>
              <a:rPr lang="en-US" altLang="zh-CN" dirty="0" err="1"/>
              <a:t>IntWritable</a:t>
            </a:r>
            <a:r>
              <a:rPr lang="en-US" altLang="zh-CN" dirty="0"/>
              <a:t> key=new </a:t>
            </a:r>
            <a:r>
              <a:rPr lang="en-US" altLang="zh-CN" dirty="0" err="1"/>
              <a:t>IntWritable</a:t>
            </a:r>
            <a:r>
              <a:rPr lang="en-US" altLang="zh-CN" dirty="0"/>
              <a:t>();</a:t>
            </a:r>
          </a:p>
          <a:p>
            <a:r>
              <a:rPr lang="en-US" altLang="zh-CN" dirty="0"/>
              <a:t>Text value=new Text();</a:t>
            </a:r>
          </a:p>
          <a:p>
            <a:r>
              <a:rPr lang="en-US" altLang="zh-CN" dirty="0" err="1"/>
              <a:t>MapFile.Writer</a:t>
            </a:r>
            <a:r>
              <a:rPr lang="en-US" altLang="zh-CN" dirty="0"/>
              <a:t> writer=null;</a:t>
            </a:r>
          </a:p>
          <a:p>
            <a:r>
              <a:rPr lang="en-US" altLang="zh-CN" dirty="0"/>
              <a:t>try</a:t>
            </a:r>
          </a:p>
          <a:p>
            <a:r>
              <a:rPr lang="en-US" altLang="zh-CN" dirty="0"/>
              <a:t>{</a:t>
            </a:r>
          </a:p>
          <a:p>
            <a:r>
              <a:rPr lang="en-US" altLang="zh-CN" dirty="0"/>
              <a:t>writer=new </a:t>
            </a:r>
            <a:r>
              <a:rPr lang="en-US" altLang="zh-CN" dirty="0" err="1"/>
              <a:t>MapFile.Writer</a:t>
            </a:r>
            <a:r>
              <a:rPr lang="en-US" altLang="zh-CN" dirty="0"/>
              <a:t>(</a:t>
            </a:r>
            <a:r>
              <a:rPr lang="en-US" altLang="zh-CN" dirty="0" err="1"/>
              <a:t>conf,fs,uri,key.getClass</a:t>
            </a:r>
            <a:r>
              <a:rPr lang="en-US" altLang="zh-CN" dirty="0"/>
              <a:t>(),</a:t>
            </a:r>
            <a:r>
              <a:rPr lang="en-US" altLang="zh-CN" dirty="0" err="1"/>
              <a:t>value.getClass</a:t>
            </a:r>
            <a:r>
              <a:rPr lang="en-US" altLang="zh-CN" dirty="0"/>
              <a:t>());</a:t>
            </a:r>
          </a:p>
          <a:p>
            <a:r>
              <a:rPr lang="en-US" altLang="zh-CN" dirty="0"/>
              <a:t>for(</a:t>
            </a:r>
            <a:r>
              <a:rPr lang="en-US" altLang="zh-CN" dirty="0" err="1"/>
              <a:t>int</a:t>
            </a:r>
            <a:r>
              <a:rPr lang="en-US" altLang="zh-CN" dirty="0"/>
              <a:t> i=0;i&lt;500;i )</a:t>
            </a:r>
          </a:p>
          <a:p>
            <a:r>
              <a:rPr lang="en-US" altLang="zh-CN" dirty="0"/>
              <a:t>{</a:t>
            </a:r>
          </a:p>
          <a:p>
            <a:r>
              <a:rPr lang="en-US" altLang="zh-CN" dirty="0" err="1"/>
              <a:t>key.set</a:t>
            </a:r>
            <a:r>
              <a:rPr lang="en-US" altLang="zh-CN" dirty="0"/>
              <a:t>(i);</a:t>
            </a:r>
          </a:p>
          <a:p>
            <a:r>
              <a:rPr lang="en-US" altLang="zh-CN" dirty="0" err="1"/>
              <a:t>value.set</a:t>
            </a:r>
            <a:r>
              <a:rPr lang="en-US" altLang="zh-CN" dirty="0"/>
              <a:t>(</a:t>
            </a:r>
            <a:r>
              <a:rPr lang="en-US" altLang="zh-CN" dirty="0" err="1"/>
              <a:t>myValue</a:t>
            </a:r>
            <a:r>
              <a:rPr lang="en-US" altLang="zh-CN" dirty="0"/>
              <a:t>[</a:t>
            </a:r>
            <a:r>
              <a:rPr lang="en-US" altLang="zh-CN" dirty="0" err="1"/>
              <a:t>i%myValue.length</a:t>
            </a:r>
            <a:r>
              <a:rPr lang="en-US" altLang="zh-CN" dirty="0"/>
              <a:t>]);</a:t>
            </a:r>
          </a:p>
          <a:p>
            <a:r>
              <a:rPr lang="en-US" altLang="zh-CN" dirty="0" err="1"/>
              <a:t>writer.append</a:t>
            </a:r>
            <a:r>
              <a:rPr lang="en-US" altLang="zh-CN" dirty="0"/>
              <a:t>(</a:t>
            </a:r>
            <a:r>
              <a:rPr lang="en-US" altLang="zh-CN" dirty="0" err="1"/>
              <a:t>key,value</a:t>
            </a:r>
            <a:r>
              <a:rPr lang="en-US" altLang="zh-CN" dirty="0"/>
              <a:t>);</a:t>
            </a:r>
          </a:p>
          <a:p>
            <a:r>
              <a:rPr lang="en-US" altLang="zh-CN" dirty="0"/>
              <a:t>}</a:t>
            </a:r>
          </a:p>
          <a:p>
            <a:r>
              <a:rPr lang="en-US" altLang="zh-CN" dirty="0" smtClean="0"/>
              <a:t>finally {</a:t>
            </a:r>
            <a:r>
              <a:rPr lang="en-US" altLang="zh-CN" dirty="0" err="1" smtClean="0"/>
              <a:t>IOUtils.closeStream</a:t>
            </a:r>
            <a:r>
              <a:rPr lang="en-US" altLang="zh-CN" dirty="0" smtClean="0"/>
              <a:t>(writer);}</a:t>
            </a:r>
            <a:endParaRPr lang="en-US" altLang="zh-CN" dirty="0"/>
          </a:p>
          <a:p>
            <a:r>
              <a:rPr lang="en-US" altLang="zh-CN" dirty="0"/>
              <a:t>}</a:t>
            </a:r>
          </a:p>
          <a:p>
            <a:r>
              <a:rPr lang="en-US" altLang="zh-CN" dirty="0"/>
              <a:t>}</a:t>
            </a:r>
          </a:p>
          <a:p>
            <a:r>
              <a:rPr lang="en-US" altLang="zh-CN" dirty="0" smtClean="0"/>
              <a:t>}</a:t>
            </a:r>
            <a:endParaRPr lang="zh-CN" altLang="zh-CN" dirty="0"/>
          </a:p>
          <a:p>
            <a:r>
              <a:rPr lang="en-US" altLang="zh-CN" dirty="0" err="1" smtClean="0"/>
              <a:t>MapFile</a:t>
            </a:r>
            <a:r>
              <a:rPr lang="zh-CN" altLang="en-US" dirty="0" smtClean="0"/>
              <a:t>会生成</a:t>
            </a:r>
            <a:r>
              <a:rPr lang="en-US" altLang="zh-CN" dirty="0" smtClean="0"/>
              <a:t>2</a:t>
            </a:r>
            <a:r>
              <a:rPr lang="zh-CN" altLang="en-US" dirty="0" smtClean="0"/>
              <a:t>个文件 </a:t>
            </a:r>
            <a:r>
              <a:rPr lang="en-US" altLang="zh-CN" dirty="0" smtClean="0"/>
              <a:t>1</a:t>
            </a:r>
            <a:r>
              <a:rPr lang="zh-CN" altLang="en-US" dirty="0" smtClean="0"/>
              <a:t>个名</a:t>
            </a:r>
            <a:r>
              <a:rPr lang="en-US" altLang="zh-CN" dirty="0" smtClean="0"/>
              <a:t>data</a:t>
            </a:r>
            <a:r>
              <a:rPr lang="zh-CN" altLang="en-US" dirty="0" smtClean="0"/>
              <a:t>，</a:t>
            </a:r>
            <a:r>
              <a:rPr lang="en-US" altLang="zh-CN" dirty="0" smtClean="0"/>
              <a:t>1</a:t>
            </a:r>
            <a:r>
              <a:rPr lang="zh-CN" altLang="en-US" dirty="0" smtClean="0"/>
              <a:t>个名</a:t>
            </a:r>
            <a:r>
              <a:rPr lang="en-US" altLang="zh-CN" dirty="0" smtClean="0"/>
              <a:t>index</a:t>
            </a:r>
          </a:p>
          <a:p>
            <a:r>
              <a:rPr lang="zh-CN" altLang="en-US" dirty="0" smtClean="0"/>
              <a:t>查看前</a:t>
            </a:r>
            <a:r>
              <a:rPr lang="en-US" altLang="zh-CN" dirty="0" smtClean="0"/>
              <a:t>10</a:t>
            </a:r>
            <a:r>
              <a:rPr lang="zh-CN" altLang="en-US" dirty="0" smtClean="0"/>
              <a:t>条</a:t>
            </a:r>
            <a:r>
              <a:rPr lang="en-US" altLang="zh-CN" dirty="0" err="1" smtClean="0"/>
              <a:t>data+index</a:t>
            </a:r>
            <a:r>
              <a:rPr lang="en-US" altLang="zh-CN" dirty="0" smtClean="0"/>
              <a:t> $ </a:t>
            </a:r>
            <a:r>
              <a:rPr lang="en-US" altLang="zh-CN" dirty="0" err="1" smtClean="0"/>
              <a:t>hdfs</a:t>
            </a:r>
            <a:r>
              <a:rPr lang="en-US" altLang="zh-CN" dirty="0" smtClean="0"/>
              <a:t> –fs –text /</a:t>
            </a:r>
            <a:r>
              <a:rPr lang="en-US" altLang="zh-CN" dirty="0" err="1" smtClean="0"/>
              <a:t>number.map</a:t>
            </a:r>
            <a:r>
              <a:rPr lang="en-US" altLang="zh-CN" dirty="0" smtClean="0"/>
              <a:t>/data | head</a:t>
            </a:r>
            <a:endParaRPr lang="zh-CN" altLang="en-US" dirty="0"/>
          </a:p>
        </p:txBody>
      </p:sp>
    </p:spTree>
    <p:extLst>
      <p:ext uri="{BB962C8B-B14F-4D97-AF65-F5344CB8AC3E}">
        <p14:creationId xmlns:p14="http://schemas.microsoft.com/office/powerpoint/2010/main" xmlns="" val="30437571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zh-CN" dirty="0"/>
              <a:t>读取</a:t>
            </a:r>
            <a:r>
              <a:rPr lang="en-US" altLang="zh-CN" dirty="0" err="1"/>
              <a:t>MapFile</a:t>
            </a:r>
            <a:r>
              <a:rPr lang="en-US" altLang="zh-CN" dirty="0"/>
              <a:t/>
            </a:r>
            <a:br>
              <a:rPr lang="en-US" altLang="zh-CN" dirty="0"/>
            </a:br>
            <a:endParaRPr lang="zh-CN" altLang="en-US" dirty="0"/>
          </a:p>
        </p:txBody>
      </p:sp>
      <p:sp>
        <p:nvSpPr>
          <p:cNvPr id="3" name="内容占位符 2"/>
          <p:cNvSpPr>
            <a:spLocks noGrp="1"/>
          </p:cNvSpPr>
          <p:nvPr>
            <p:ph sz="quarter" idx="10"/>
          </p:nvPr>
        </p:nvSpPr>
        <p:spPr>
          <a:xfrm>
            <a:off x="469681" y="1772816"/>
            <a:ext cx="8312595" cy="5085184"/>
          </a:xfrm>
        </p:spPr>
        <p:txBody>
          <a:bodyPr>
            <a:normAutofit fontScale="47500" lnSpcReduction="20000"/>
          </a:bodyPr>
          <a:lstStyle/>
          <a:p>
            <a:r>
              <a:rPr lang="en-US" altLang="zh-CN" dirty="0" smtClean="0"/>
              <a:t>public </a:t>
            </a:r>
            <a:r>
              <a:rPr lang="en-US" altLang="zh-CN" dirty="0"/>
              <a:t>class </a:t>
            </a:r>
            <a:r>
              <a:rPr lang="en-US" altLang="zh-CN" dirty="0" err="1"/>
              <a:t>MapFileReadFile</a:t>
            </a:r>
            <a:endParaRPr lang="en-US" altLang="zh-CN" dirty="0"/>
          </a:p>
          <a:p>
            <a:r>
              <a:rPr lang="en-US" altLang="zh-CN" dirty="0"/>
              <a:t>{</a:t>
            </a:r>
          </a:p>
          <a:p>
            <a:r>
              <a:rPr lang="en-US" altLang="zh-CN" dirty="0"/>
              <a:t>public static void main(String[] </a:t>
            </a:r>
            <a:r>
              <a:rPr lang="en-US" altLang="zh-CN" dirty="0" err="1"/>
              <a:t>args</a:t>
            </a:r>
            <a:r>
              <a:rPr lang="en-US" altLang="zh-CN" dirty="0"/>
              <a:t>)</a:t>
            </a:r>
          </a:p>
          <a:p>
            <a:r>
              <a:rPr lang="en-US" altLang="zh-CN" dirty="0"/>
              <a:t>{</a:t>
            </a:r>
          </a:p>
          <a:p>
            <a:r>
              <a:rPr lang="en-US" altLang="zh-CN" dirty="0"/>
              <a:t>String </a:t>
            </a:r>
            <a:r>
              <a:rPr lang="en-US" altLang="zh-CN" dirty="0" err="1" smtClean="0"/>
              <a:t>uri</a:t>
            </a:r>
            <a:r>
              <a:rPr lang="en-US" altLang="zh-CN" dirty="0" smtClean="0"/>
              <a:t>=“</a:t>
            </a:r>
            <a:r>
              <a:rPr lang="en-US" altLang="zh-CN" dirty="0" err="1"/>
              <a:t>hdfs</a:t>
            </a:r>
            <a:r>
              <a:rPr lang="en-US" altLang="zh-CN" dirty="0"/>
              <a:t>://master:8020/</a:t>
            </a:r>
            <a:r>
              <a:rPr lang="en-US" altLang="zh-CN" dirty="0" err="1"/>
              <a:t>number.map</a:t>
            </a:r>
            <a:r>
              <a:rPr lang="en-US" altLang="zh-CN" dirty="0"/>
              <a:t>";</a:t>
            </a:r>
          </a:p>
          <a:p>
            <a:r>
              <a:rPr lang="en-US" altLang="zh-CN" dirty="0" smtClean="0"/>
              <a:t>Configuration </a:t>
            </a:r>
            <a:r>
              <a:rPr lang="en-US" altLang="zh-CN" dirty="0" err="1"/>
              <a:t>conf</a:t>
            </a:r>
            <a:r>
              <a:rPr lang="en-US" altLang="zh-CN" dirty="0"/>
              <a:t>=new Configuration();</a:t>
            </a:r>
          </a:p>
          <a:p>
            <a:r>
              <a:rPr lang="en-US" altLang="zh-CN" dirty="0" err="1"/>
              <a:t>FileSystem</a:t>
            </a:r>
            <a:r>
              <a:rPr lang="en-US" altLang="zh-CN" dirty="0"/>
              <a:t> </a:t>
            </a:r>
            <a:r>
              <a:rPr lang="en-US" altLang="zh-CN" dirty="0" err="1"/>
              <a:t>fs</a:t>
            </a:r>
            <a:r>
              <a:rPr lang="en-US" altLang="zh-CN" dirty="0"/>
              <a:t>=</a:t>
            </a:r>
            <a:r>
              <a:rPr lang="en-US" altLang="zh-CN" dirty="0" err="1"/>
              <a:t>FileSystem.get</a:t>
            </a:r>
            <a:r>
              <a:rPr lang="en-US" altLang="zh-CN" dirty="0"/>
              <a:t>(</a:t>
            </a:r>
            <a:r>
              <a:rPr lang="en-US" altLang="zh-CN" dirty="0" err="1"/>
              <a:t>URI.create</a:t>
            </a:r>
            <a:r>
              <a:rPr lang="en-US" altLang="zh-CN" dirty="0"/>
              <a:t>(</a:t>
            </a:r>
            <a:r>
              <a:rPr lang="en-US" altLang="zh-CN" dirty="0" err="1"/>
              <a:t>uri</a:t>
            </a:r>
            <a:r>
              <a:rPr lang="en-US" altLang="zh-CN" dirty="0"/>
              <a:t>),</a:t>
            </a:r>
            <a:r>
              <a:rPr lang="en-US" altLang="zh-CN" dirty="0" err="1"/>
              <a:t>conf</a:t>
            </a:r>
            <a:r>
              <a:rPr lang="en-US" altLang="zh-CN" dirty="0"/>
              <a:t>);</a:t>
            </a:r>
          </a:p>
          <a:p>
            <a:r>
              <a:rPr lang="en-US" altLang="zh-CN" dirty="0" err="1"/>
              <a:t>MapFile.Reader</a:t>
            </a:r>
            <a:r>
              <a:rPr lang="en-US" altLang="zh-CN" dirty="0"/>
              <a:t> reader=null;</a:t>
            </a:r>
          </a:p>
          <a:p>
            <a:r>
              <a:rPr lang="en-US" altLang="zh-CN" dirty="0"/>
              <a:t>try</a:t>
            </a:r>
          </a:p>
          <a:p>
            <a:r>
              <a:rPr lang="en-US" altLang="zh-CN" dirty="0"/>
              <a:t>{</a:t>
            </a:r>
          </a:p>
          <a:p>
            <a:r>
              <a:rPr lang="en-US" altLang="zh-CN" dirty="0"/>
              <a:t>reader=new </a:t>
            </a:r>
            <a:r>
              <a:rPr lang="en-US" altLang="zh-CN" dirty="0" err="1"/>
              <a:t>MapFile.Reader</a:t>
            </a:r>
            <a:r>
              <a:rPr lang="en-US" altLang="zh-CN" dirty="0"/>
              <a:t>(</a:t>
            </a:r>
            <a:r>
              <a:rPr lang="en-US" altLang="zh-CN" dirty="0" err="1"/>
              <a:t>fs,uri,conf</a:t>
            </a:r>
            <a:r>
              <a:rPr lang="en-US" altLang="zh-CN" dirty="0"/>
              <a:t>);</a:t>
            </a:r>
          </a:p>
          <a:p>
            <a:r>
              <a:rPr lang="en-US" altLang="zh-CN" dirty="0" err="1"/>
              <a:t>WritableComparable</a:t>
            </a:r>
            <a:r>
              <a:rPr lang="en-US" altLang="zh-CN" dirty="0"/>
              <a:t> key=(</a:t>
            </a:r>
            <a:r>
              <a:rPr lang="en-US" altLang="zh-CN" dirty="0" err="1" smtClean="0"/>
              <a:t>WritableComparable</a:t>
            </a:r>
            <a:r>
              <a:rPr lang="en-US" altLang="zh-CN" dirty="0" smtClean="0"/>
              <a:t>)</a:t>
            </a:r>
            <a:r>
              <a:rPr lang="en-US" altLang="zh-CN" dirty="0" err="1" smtClean="0"/>
              <a:t>ReflectionUtils.newInstance</a:t>
            </a:r>
            <a:r>
              <a:rPr lang="en-US" altLang="zh-CN" dirty="0" smtClean="0"/>
              <a:t>(</a:t>
            </a:r>
            <a:r>
              <a:rPr lang="en-US" altLang="zh-CN" dirty="0" err="1" smtClean="0"/>
              <a:t>reader.getValueClass</a:t>
            </a:r>
            <a:r>
              <a:rPr lang="en-US" altLang="zh-CN" dirty="0"/>
              <a:t>(),</a:t>
            </a:r>
            <a:r>
              <a:rPr lang="en-US" altLang="zh-CN" dirty="0" err="1"/>
              <a:t>conf</a:t>
            </a:r>
            <a:r>
              <a:rPr lang="en-US" altLang="zh-CN" dirty="0"/>
              <a:t>);</a:t>
            </a:r>
          </a:p>
          <a:p>
            <a:r>
              <a:rPr lang="en-US" altLang="zh-CN" dirty="0"/>
              <a:t>while(</a:t>
            </a:r>
            <a:r>
              <a:rPr lang="en-US" altLang="zh-CN" dirty="0" err="1"/>
              <a:t>reader.next</a:t>
            </a:r>
            <a:r>
              <a:rPr lang="en-US" altLang="zh-CN" dirty="0"/>
              <a:t>(</a:t>
            </a:r>
            <a:r>
              <a:rPr lang="en-US" altLang="zh-CN" dirty="0" err="1"/>
              <a:t>key,value</a:t>
            </a:r>
            <a:r>
              <a:rPr lang="en-US" altLang="zh-CN" dirty="0"/>
              <a:t>))</a:t>
            </a:r>
          </a:p>
          <a:p>
            <a:r>
              <a:rPr lang="en-US" altLang="zh-CN" dirty="0"/>
              <a:t>{</a:t>
            </a:r>
          </a:p>
          <a:p>
            <a:r>
              <a:rPr lang="en-US" altLang="zh-CN" dirty="0" err="1"/>
              <a:t>System.out.printf</a:t>
            </a:r>
            <a:r>
              <a:rPr lang="en-US" altLang="zh-CN" dirty="0"/>
              <a:t>("%s\</a:t>
            </a:r>
            <a:r>
              <a:rPr lang="en-US" altLang="zh-CN" dirty="0" err="1"/>
              <a:t>t%s</a:t>
            </a:r>
            <a:r>
              <a:rPr lang="en-US" altLang="zh-CN" dirty="0"/>
              <a:t>\n",</a:t>
            </a:r>
            <a:r>
              <a:rPr lang="en-US" altLang="zh-CN" dirty="0" err="1"/>
              <a:t>key,value</a:t>
            </a:r>
            <a:r>
              <a:rPr lang="en-US" altLang="zh-CN" dirty="0"/>
              <a:t>);</a:t>
            </a:r>
          </a:p>
          <a:p>
            <a:r>
              <a:rPr lang="en-US" altLang="zh-CN" dirty="0"/>
              <a:t>}</a:t>
            </a:r>
          </a:p>
          <a:p>
            <a:r>
              <a:rPr lang="en-US" altLang="zh-CN" dirty="0" err="1"/>
              <a:t>reader.get</a:t>
            </a:r>
            <a:r>
              <a:rPr lang="en-US" altLang="zh-CN" dirty="0"/>
              <a:t>(new </a:t>
            </a:r>
            <a:r>
              <a:rPr lang="en-US" altLang="zh-CN" dirty="0" err="1"/>
              <a:t>IntWritable</a:t>
            </a:r>
            <a:r>
              <a:rPr lang="en-US" altLang="zh-CN" dirty="0"/>
              <a:t>(7),value);</a:t>
            </a:r>
          </a:p>
          <a:p>
            <a:r>
              <a:rPr lang="en-US" altLang="zh-CN" dirty="0" err="1"/>
              <a:t>System.out.printf</a:t>
            </a:r>
            <a:r>
              <a:rPr lang="en-US" altLang="zh-CN" dirty="0"/>
              <a:t>("%s\</a:t>
            </a:r>
            <a:r>
              <a:rPr lang="en-US" altLang="zh-CN" dirty="0" err="1"/>
              <a:t>n",value</a:t>
            </a:r>
            <a:r>
              <a:rPr lang="en-US" altLang="zh-CN" dirty="0"/>
              <a:t>);</a:t>
            </a:r>
          </a:p>
          <a:p>
            <a:r>
              <a:rPr lang="en-US" altLang="zh-CN" dirty="0"/>
              <a:t>}</a:t>
            </a:r>
          </a:p>
          <a:p>
            <a:r>
              <a:rPr lang="en-US" altLang="zh-CN" dirty="0"/>
              <a:t>finally</a:t>
            </a:r>
          </a:p>
          <a:p>
            <a:r>
              <a:rPr lang="en-US" altLang="zh-CN" dirty="0" smtClean="0"/>
              <a:t>{ </a:t>
            </a:r>
            <a:r>
              <a:rPr lang="en-US" altLang="zh-CN" dirty="0" err="1" smtClean="0"/>
              <a:t>IOUtils.closeStream</a:t>
            </a:r>
            <a:r>
              <a:rPr lang="en-US" altLang="zh-CN" dirty="0" smtClean="0"/>
              <a:t>(reader); }</a:t>
            </a:r>
            <a:endParaRPr lang="en-US" altLang="zh-CN" dirty="0"/>
          </a:p>
          <a:p>
            <a:r>
              <a:rPr lang="en-US" altLang="zh-CN" dirty="0" smtClean="0"/>
              <a:t>}</a:t>
            </a:r>
            <a:r>
              <a:rPr lang="en-US" altLang="zh-CN" dirty="0"/>
              <a:t/>
            </a:r>
            <a:br>
              <a:rPr lang="en-US" altLang="zh-CN" dirty="0"/>
            </a:br>
            <a:endParaRPr lang="en-US" altLang="zh-CN" dirty="0"/>
          </a:p>
          <a:p>
            <a:r>
              <a:rPr lang="en-US" altLang="zh-CN" dirty="0"/>
              <a:t>}</a:t>
            </a:r>
          </a:p>
          <a:p>
            <a:r>
              <a:rPr lang="en-US" altLang="zh-CN" dirty="0"/>
              <a:t/>
            </a:r>
            <a:br>
              <a:rPr lang="en-US" altLang="zh-CN" dirty="0"/>
            </a:br>
            <a:endParaRPr lang="zh-CN" altLang="zh-CN" dirty="0"/>
          </a:p>
          <a:p>
            <a:endParaRPr lang="zh-CN" altLang="en-US" dirty="0"/>
          </a:p>
        </p:txBody>
      </p:sp>
    </p:spTree>
    <p:extLst>
      <p:ext uri="{BB962C8B-B14F-4D97-AF65-F5344CB8AC3E}">
        <p14:creationId xmlns:p14="http://schemas.microsoft.com/office/powerpoint/2010/main" xmlns="" val="20383335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zh-CN" b="1" dirty="0"/>
              <a:t/>
            </a:r>
            <a:br>
              <a:rPr lang="zh-CN" altLang="zh-CN" b="1" dirty="0"/>
            </a:br>
            <a:endParaRPr lang="zh-CN" altLang="en-US" dirty="0"/>
          </a:p>
        </p:txBody>
      </p:sp>
      <p:sp>
        <p:nvSpPr>
          <p:cNvPr id="2" name="内容占位符 1"/>
          <p:cNvSpPr>
            <a:spLocks noGrp="1"/>
          </p:cNvSpPr>
          <p:nvPr>
            <p:ph sz="quarter" idx="10"/>
          </p:nvPr>
        </p:nvSpPr>
        <p:spPr/>
        <p:txBody>
          <a:bodyPr>
            <a:normAutofit/>
          </a:bodyPr>
          <a:lstStyle/>
          <a:p>
            <a:pPr>
              <a:buNone/>
            </a:pPr>
            <a:r>
              <a:rPr lang="en-US" altLang="zh-CN" sz="1800" b="1" dirty="0" err="1"/>
              <a:t>HadoopIO</a:t>
            </a:r>
            <a:r>
              <a:rPr lang="zh-CN" altLang="en-US" sz="1800" b="1" dirty="0" smtClean="0"/>
              <a:t>操作意义</a:t>
            </a:r>
            <a:endParaRPr lang="zh-CN" altLang="en-US" sz="1800" b="1" dirty="0"/>
          </a:p>
          <a:p>
            <a:pPr>
              <a:buNone/>
            </a:pPr>
            <a:endParaRPr lang="en-US" altLang="zh-CN" sz="1800" b="1" dirty="0" smtClean="0"/>
          </a:p>
          <a:p>
            <a:pPr>
              <a:buNone/>
            </a:pPr>
            <a:r>
              <a:rPr lang="en-US" altLang="zh-CN" sz="1800" b="1" dirty="0" smtClean="0"/>
              <a:t>Hadoop</a:t>
            </a:r>
            <a:r>
              <a:rPr lang="zh-CN" altLang="en-US" sz="1800" b="1" dirty="0" smtClean="0"/>
              <a:t>自带一套用于</a:t>
            </a:r>
            <a:r>
              <a:rPr lang="en-US" altLang="zh-CN" sz="1800" b="1" dirty="0" smtClean="0"/>
              <a:t>I/O</a:t>
            </a:r>
            <a:r>
              <a:rPr lang="zh-CN" altLang="en-US" sz="1800" b="1" dirty="0" smtClean="0"/>
              <a:t>的原子性的操作</a:t>
            </a:r>
            <a:endParaRPr lang="en-US" altLang="zh-CN" sz="1800" b="1" dirty="0" smtClean="0"/>
          </a:p>
          <a:p>
            <a:pPr>
              <a:buNone/>
            </a:pPr>
            <a:r>
              <a:rPr lang="zh-CN" altLang="en-US" sz="1800" b="1" dirty="0" smtClean="0"/>
              <a:t>（不会被线程调度机制打断，一直到结束，中间不会有任何</a:t>
            </a:r>
            <a:r>
              <a:rPr lang="en-US" altLang="zh-CN" sz="1800" b="1" dirty="0" smtClean="0"/>
              <a:t>context switch</a:t>
            </a:r>
            <a:r>
              <a:rPr lang="zh-CN" altLang="en-US" sz="1800" b="1" dirty="0" smtClean="0"/>
              <a:t>）</a:t>
            </a:r>
            <a:endParaRPr lang="en-US" altLang="zh-CN" sz="1800" b="1" dirty="0" smtClean="0"/>
          </a:p>
          <a:p>
            <a:pPr>
              <a:buNone/>
            </a:pPr>
            <a:r>
              <a:rPr lang="zh-CN" altLang="en-US" sz="1800" b="1" dirty="0" smtClean="0"/>
              <a:t>特点</a:t>
            </a:r>
            <a:endParaRPr lang="en-US" altLang="zh-CN" sz="1800" b="1" dirty="0" smtClean="0"/>
          </a:p>
          <a:p>
            <a:pPr>
              <a:buNone/>
            </a:pPr>
            <a:r>
              <a:rPr lang="zh-CN" altLang="en-US" sz="1800" b="1" dirty="0" smtClean="0"/>
              <a:t>基于保障海量数据集的完整性和压缩性 </a:t>
            </a:r>
            <a:endParaRPr lang="en-US" altLang="zh-CN" sz="1800" b="1" dirty="0" smtClean="0"/>
          </a:p>
          <a:p>
            <a:pPr>
              <a:buNone/>
            </a:pPr>
            <a:r>
              <a:rPr lang="en-US" altLang="zh-CN" sz="1800" b="1" dirty="0" smtClean="0"/>
              <a:t>Hadoop</a:t>
            </a:r>
            <a:r>
              <a:rPr lang="zh-CN" altLang="en-US" sz="1800" b="1" dirty="0" smtClean="0"/>
              <a:t>提供了一些用于开发分布式系统的</a:t>
            </a:r>
            <a:r>
              <a:rPr lang="en-US" altLang="zh-CN" sz="1800" b="1" dirty="0" smtClean="0"/>
              <a:t>API</a:t>
            </a:r>
            <a:r>
              <a:rPr lang="zh-CN" altLang="en-US" sz="1800" b="1" dirty="0" smtClean="0"/>
              <a:t>（一些序列化操作</a:t>
            </a:r>
            <a:r>
              <a:rPr lang="en-US" altLang="zh-CN" sz="1800" b="1" dirty="0" smtClean="0"/>
              <a:t>+</a:t>
            </a:r>
            <a:r>
              <a:rPr lang="zh-CN" altLang="en-US" sz="1800" b="1" dirty="0" smtClean="0"/>
              <a:t>基于磁盘的底层数据结构）</a:t>
            </a:r>
            <a:endParaRPr lang="en-US" altLang="zh-CN" sz="1800" b="1" dirty="0" smtClean="0"/>
          </a:p>
          <a:p>
            <a:pPr>
              <a:buNone/>
            </a:pPr>
            <a:endParaRPr lang="zh-CN" altLang="en-US" sz="1800" b="1"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0"/>
          </p:nvPr>
        </p:nvSpPr>
        <p:spPr/>
        <p:txBody>
          <a:bodyPr>
            <a:normAutofit fontScale="92500" lnSpcReduction="20000"/>
          </a:bodyPr>
          <a:lstStyle/>
          <a:p>
            <a:r>
              <a:rPr lang="en-US" altLang="zh-CN" dirty="0" err="1"/>
              <a:t>SequenceFile</a:t>
            </a:r>
            <a:r>
              <a:rPr lang="zh-CN" altLang="en-US" dirty="0"/>
              <a:t>文件是用来存储</a:t>
            </a:r>
            <a:r>
              <a:rPr lang="en-US" altLang="zh-CN" dirty="0"/>
              <a:t>key-value</a:t>
            </a:r>
            <a:r>
              <a:rPr lang="zh-CN" altLang="en-US" dirty="0"/>
              <a:t>数据的，但它并不保证这些存储的</a:t>
            </a:r>
            <a:r>
              <a:rPr lang="en-US" altLang="zh-CN" dirty="0"/>
              <a:t>key-value</a:t>
            </a:r>
            <a:r>
              <a:rPr lang="zh-CN" altLang="en-US" dirty="0"/>
              <a:t>是有序的</a:t>
            </a:r>
            <a:r>
              <a:rPr lang="zh-CN" altLang="en-US" dirty="0" smtClean="0"/>
              <a:t>，</a:t>
            </a:r>
            <a:endParaRPr lang="en-US" altLang="zh-CN" dirty="0" smtClean="0"/>
          </a:p>
          <a:p>
            <a:r>
              <a:rPr lang="zh-CN" altLang="en-US" dirty="0" smtClean="0"/>
              <a:t>而</a:t>
            </a:r>
            <a:r>
              <a:rPr lang="en-US" altLang="zh-CN" dirty="0" err="1"/>
              <a:t>MapFile</a:t>
            </a:r>
            <a:r>
              <a:rPr lang="zh-CN" altLang="en-US" dirty="0"/>
              <a:t>文件则可以看做是存储有序</a:t>
            </a:r>
            <a:r>
              <a:rPr lang="en-US" altLang="zh-CN" dirty="0"/>
              <a:t>key-value</a:t>
            </a:r>
            <a:r>
              <a:rPr lang="zh-CN" altLang="en-US" dirty="0"/>
              <a:t>的</a:t>
            </a:r>
            <a:r>
              <a:rPr lang="en-US" altLang="zh-CN" dirty="0" err="1"/>
              <a:t>SequenceFile</a:t>
            </a:r>
            <a:r>
              <a:rPr lang="zh-CN" altLang="en-US" dirty="0"/>
              <a:t>文件</a:t>
            </a:r>
            <a:r>
              <a:rPr lang="zh-CN" altLang="en-US" dirty="0" smtClean="0"/>
              <a:t>。</a:t>
            </a:r>
            <a:endParaRPr lang="en-US" altLang="zh-CN" dirty="0" smtClean="0"/>
          </a:p>
          <a:p>
            <a:r>
              <a:rPr lang="en-US" altLang="zh-CN" dirty="0" err="1" smtClean="0"/>
              <a:t>MapFile</a:t>
            </a:r>
            <a:r>
              <a:rPr lang="zh-CN" altLang="en-US" dirty="0"/>
              <a:t>文件保证</a:t>
            </a:r>
            <a:r>
              <a:rPr lang="en-US" altLang="zh-CN" dirty="0"/>
              <a:t>key-value</a:t>
            </a:r>
            <a:r>
              <a:rPr lang="zh-CN" altLang="en-US" dirty="0"/>
              <a:t>的有序</a:t>
            </a:r>
            <a:r>
              <a:rPr lang="en-US" altLang="zh-CN" dirty="0"/>
              <a:t>(</a:t>
            </a:r>
            <a:r>
              <a:rPr lang="zh-CN" altLang="en-US" dirty="0"/>
              <a:t>基于</a:t>
            </a:r>
            <a:r>
              <a:rPr lang="en-US" altLang="zh-CN" dirty="0"/>
              <a:t>key)</a:t>
            </a:r>
            <a:r>
              <a:rPr lang="zh-CN" altLang="en-US" dirty="0"/>
              <a:t>是通过每一次写入</a:t>
            </a:r>
            <a:r>
              <a:rPr lang="en-US" altLang="zh-CN" dirty="0"/>
              <a:t>key-value</a:t>
            </a:r>
            <a:r>
              <a:rPr lang="zh-CN" altLang="en-US" dirty="0"/>
              <a:t>时的检查机制，这种检查机制其实很简单，就是保证当前正要写入的</a:t>
            </a:r>
            <a:r>
              <a:rPr lang="en-US" altLang="zh-CN" dirty="0"/>
              <a:t>key-value</a:t>
            </a:r>
            <a:r>
              <a:rPr lang="zh-CN" altLang="en-US" dirty="0"/>
              <a:t>与上一个刚写入的</a:t>
            </a:r>
            <a:r>
              <a:rPr lang="en-US" altLang="zh-CN" dirty="0"/>
              <a:t>key-value</a:t>
            </a:r>
            <a:r>
              <a:rPr lang="zh-CN" altLang="en-US" dirty="0"/>
              <a:t>符合设定的顺序</a:t>
            </a:r>
            <a:r>
              <a:rPr lang="zh-CN" altLang="en-US" dirty="0" smtClean="0"/>
              <a:t>，</a:t>
            </a:r>
            <a:endParaRPr lang="en-US" altLang="zh-CN" dirty="0" smtClean="0"/>
          </a:p>
          <a:p>
            <a:r>
              <a:rPr lang="zh-CN" altLang="en-US" dirty="0" smtClean="0"/>
              <a:t>但是</a:t>
            </a:r>
            <a:r>
              <a:rPr lang="zh-CN" altLang="en-US" dirty="0"/>
              <a:t>，这种有序是由用户来保证的，一旦写入的</a:t>
            </a:r>
            <a:r>
              <a:rPr lang="en-US" altLang="zh-CN" dirty="0"/>
              <a:t>key-value</a:t>
            </a:r>
            <a:r>
              <a:rPr lang="zh-CN" altLang="en-US" dirty="0"/>
              <a:t>不符合</a:t>
            </a:r>
            <a:r>
              <a:rPr lang="en-US" altLang="zh-CN" dirty="0"/>
              <a:t>key</a:t>
            </a:r>
            <a:r>
              <a:rPr lang="zh-CN" altLang="en-US" dirty="0"/>
              <a:t>的非递减顺序，则会直接报错而不是自动的去对输入的</a:t>
            </a:r>
            <a:r>
              <a:rPr lang="en-US" altLang="zh-CN" dirty="0"/>
              <a:t>key-value</a:t>
            </a:r>
            <a:r>
              <a:rPr lang="zh-CN" altLang="en-US" dirty="0"/>
              <a:t>排序</a:t>
            </a:r>
          </a:p>
        </p:txBody>
      </p:sp>
    </p:spTree>
    <p:extLst>
      <p:ext uri="{BB962C8B-B14F-4D97-AF65-F5344CB8AC3E}">
        <p14:creationId xmlns:p14="http://schemas.microsoft.com/office/powerpoint/2010/main" xmlns="" val="224299244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0"/>
          </p:nvPr>
        </p:nvSpPr>
        <p:spPr/>
        <p:txBody>
          <a:bodyPr/>
          <a:lstStyle/>
          <a:p>
            <a:r>
              <a:rPr lang="en-US" altLang="zh-CN" b="1" dirty="0" err="1"/>
              <a:t>SequenceFile</a:t>
            </a:r>
            <a:r>
              <a:rPr lang="zh-CN" altLang="zh-CN" b="1" dirty="0"/>
              <a:t>转换为</a:t>
            </a:r>
            <a:r>
              <a:rPr lang="en-US" altLang="zh-CN" b="1" dirty="0" err="1"/>
              <a:t>MapFile</a:t>
            </a:r>
            <a:endParaRPr lang="zh-CN" altLang="zh-CN" b="1" dirty="0"/>
          </a:p>
          <a:p>
            <a:r>
              <a:rPr lang="en-US" altLang="zh-CN" dirty="0" err="1"/>
              <a:t>mapFile</a:t>
            </a:r>
            <a:r>
              <a:rPr lang="zh-CN" altLang="zh-CN" dirty="0"/>
              <a:t>既然是排序和索引后的</a:t>
            </a:r>
            <a:r>
              <a:rPr lang="en-US" altLang="zh-CN" dirty="0" err="1"/>
              <a:t>SequenceFile</a:t>
            </a:r>
            <a:r>
              <a:rPr lang="zh-CN" altLang="zh-CN" dirty="0"/>
              <a:t>那么自然可以把</a:t>
            </a:r>
            <a:r>
              <a:rPr lang="en-US" altLang="zh-CN" dirty="0" err="1"/>
              <a:t>SequenceFile</a:t>
            </a:r>
            <a:r>
              <a:rPr lang="zh-CN" altLang="zh-CN" dirty="0"/>
              <a:t>转换为</a:t>
            </a:r>
            <a:r>
              <a:rPr lang="en-US" altLang="zh-CN" dirty="0" err="1"/>
              <a:t>MapFile</a:t>
            </a:r>
            <a:r>
              <a:rPr lang="zh-CN" altLang="zh-CN" dirty="0"/>
              <a:t>使用</a:t>
            </a:r>
            <a:r>
              <a:rPr lang="en-US" altLang="zh-CN" dirty="0" err="1"/>
              <a:t>mapFile.fix</a:t>
            </a:r>
            <a:r>
              <a:rPr lang="en-US" altLang="zh-CN" dirty="0"/>
              <a:t>()</a:t>
            </a:r>
            <a:r>
              <a:rPr lang="zh-CN" altLang="zh-CN" dirty="0"/>
              <a:t>方法把一</a:t>
            </a:r>
            <a:r>
              <a:rPr lang="zh-CN" altLang="zh-CN" dirty="0" smtClean="0"/>
              <a:t>个</a:t>
            </a:r>
            <a:r>
              <a:rPr lang="en-US" altLang="zh-CN" dirty="0" err="1"/>
              <a:t>SequenceFile</a:t>
            </a:r>
            <a:r>
              <a:rPr lang="zh-CN" altLang="zh-CN" dirty="0" smtClean="0"/>
              <a:t>文件</a:t>
            </a:r>
            <a:r>
              <a:rPr lang="zh-CN" altLang="zh-CN" dirty="0"/>
              <a:t>转换成</a:t>
            </a:r>
            <a:r>
              <a:rPr lang="en-US" altLang="zh-CN" dirty="0" err="1"/>
              <a:t>MapFile</a:t>
            </a:r>
            <a:endParaRPr lang="zh-CN" altLang="zh-CN" dirty="0"/>
          </a:p>
          <a:p>
            <a:endParaRPr lang="zh-CN" altLang="en-US" dirty="0"/>
          </a:p>
        </p:txBody>
      </p:sp>
    </p:spTree>
    <p:extLst>
      <p:ext uri="{BB962C8B-B14F-4D97-AF65-F5344CB8AC3E}">
        <p14:creationId xmlns:p14="http://schemas.microsoft.com/office/powerpoint/2010/main" xmlns="" val="367279070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0"/>
          </p:nvPr>
        </p:nvSpPr>
        <p:spPr/>
        <p:txBody>
          <a:bodyPr>
            <a:normAutofit fontScale="62500" lnSpcReduction="20000"/>
          </a:bodyPr>
          <a:lstStyle/>
          <a:p>
            <a:r>
              <a:rPr lang="en-US" altLang="zh-CN" dirty="0" smtClean="0"/>
              <a:t>main(String[] </a:t>
            </a:r>
            <a:r>
              <a:rPr lang="en-US" altLang="zh-CN" dirty="0" err="1" smtClean="0"/>
              <a:t>args</a:t>
            </a:r>
            <a:r>
              <a:rPr lang="en-US" altLang="zh-CN" dirty="0" smtClean="0"/>
              <a:t>)throws Exception{</a:t>
            </a:r>
          </a:p>
          <a:p>
            <a:r>
              <a:rPr lang="en-US" altLang="zh-CN" dirty="0"/>
              <a:t>Configuration </a:t>
            </a:r>
            <a:r>
              <a:rPr lang="en-US" altLang="zh-CN" dirty="0" err="1"/>
              <a:t>conf</a:t>
            </a:r>
            <a:r>
              <a:rPr lang="en-US" altLang="zh-CN" dirty="0"/>
              <a:t>=new Configuration();</a:t>
            </a:r>
          </a:p>
          <a:p>
            <a:r>
              <a:rPr lang="en-US" altLang="zh-CN" dirty="0" smtClean="0"/>
              <a:t>URI </a:t>
            </a:r>
            <a:r>
              <a:rPr lang="en-US" altLang="zh-CN" dirty="0" err="1" smtClean="0"/>
              <a:t>uri</a:t>
            </a:r>
            <a:r>
              <a:rPr lang="en-US" altLang="zh-CN" dirty="0" smtClean="0"/>
              <a:t>=new URI(“</a:t>
            </a:r>
            <a:r>
              <a:rPr lang="en-US" altLang="zh-CN" dirty="0" err="1" smtClean="0"/>
              <a:t>hdfs</a:t>
            </a:r>
            <a:r>
              <a:rPr lang="en-US" altLang="zh-CN" dirty="0" smtClean="0"/>
              <a:t>://master:8020/</a:t>
            </a:r>
            <a:r>
              <a:rPr lang="en-US" altLang="zh-CN" dirty="0" err="1" smtClean="0"/>
              <a:t>number.map</a:t>
            </a:r>
            <a:r>
              <a:rPr lang="en-US" altLang="zh-CN" dirty="0" smtClean="0"/>
              <a:t>”);//</a:t>
            </a:r>
            <a:r>
              <a:rPr lang="en-US" altLang="zh-CN" dirty="0" err="1" smtClean="0"/>
              <a:t>uri</a:t>
            </a:r>
            <a:r>
              <a:rPr lang="zh-CN" altLang="en-US" dirty="0" smtClean="0"/>
              <a:t>下必须有要转换的</a:t>
            </a:r>
            <a:r>
              <a:rPr lang="en-US" altLang="zh-CN" dirty="0" err="1" smtClean="0"/>
              <a:t>sq</a:t>
            </a:r>
            <a:r>
              <a:rPr lang="zh-CN" altLang="en-US" dirty="0" smtClean="0"/>
              <a:t>文件</a:t>
            </a:r>
            <a:endParaRPr lang="en-US" altLang="zh-CN" dirty="0" smtClean="0"/>
          </a:p>
          <a:p>
            <a:r>
              <a:rPr lang="en-US" altLang="zh-CN" dirty="0" err="1" smtClean="0"/>
              <a:t>FileSystem</a:t>
            </a:r>
            <a:r>
              <a:rPr lang="en-US" altLang="zh-CN" dirty="0" smtClean="0"/>
              <a:t> fs=</a:t>
            </a:r>
            <a:r>
              <a:rPr lang="en-US" altLang="zh-CN" dirty="0" err="1" smtClean="0"/>
              <a:t>FileSystem.get</a:t>
            </a:r>
            <a:r>
              <a:rPr lang="en-US" altLang="zh-CN" dirty="0" smtClean="0"/>
              <a:t>(</a:t>
            </a:r>
            <a:r>
              <a:rPr lang="en-US" altLang="zh-CN" dirty="0" err="1" smtClean="0"/>
              <a:t>uri,conf</a:t>
            </a:r>
            <a:r>
              <a:rPr lang="en-US" altLang="zh-CN" dirty="0" smtClean="0"/>
              <a:t>);</a:t>
            </a:r>
          </a:p>
          <a:p>
            <a:r>
              <a:rPr lang="en-US" altLang="zh-CN" dirty="0" smtClean="0"/>
              <a:t>Path map=new Path(</a:t>
            </a:r>
            <a:r>
              <a:rPr lang="en-US" altLang="zh-CN" dirty="0" err="1" smtClean="0"/>
              <a:t>uri.toString</a:t>
            </a:r>
            <a:r>
              <a:rPr lang="en-US" altLang="zh-CN" dirty="0" smtClean="0"/>
              <a:t>());</a:t>
            </a:r>
            <a:endParaRPr lang="en-US" altLang="zh-CN" dirty="0"/>
          </a:p>
          <a:p>
            <a:r>
              <a:rPr lang="en-US" altLang="zh-CN" dirty="0" smtClean="0"/>
              <a:t>Path </a:t>
            </a:r>
            <a:r>
              <a:rPr lang="en-US" altLang="zh-CN" dirty="0" err="1" smtClean="0"/>
              <a:t>mapData</a:t>
            </a:r>
            <a:r>
              <a:rPr lang="en-US" altLang="zh-CN" dirty="0" smtClean="0"/>
              <a:t>=new Path(</a:t>
            </a:r>
            <a:r>
              <a:rPr lang="en-US" altLang="zh-CN" dirty="0" err="1" smtClean="0"/>
              <a:t>map,MapFile.DATA_FILE_NAME</a:t>
            </a:r>
            <a:r>
              <a:rPr lang="en-US" altLang="zh-CN" dirty="0" smtClean="0"/>
              <a:t>);</a:t>
            </a:r>
          </a:p>
          <a:p>
            <a:r>
              <a:rPr lang="en-US" altLang="zh-CN" dirty="0" err="1" smtClean="0"/>
              <a:t>SequenceFile.Reader</a:t>
            </a:r>
            <a:r>
              <a:rPr lang="en-US" altLang="zh-CN" dirty="0" smtClean="0"/>
              <a:t> read=new </a:t>
            </a:r>
            <a:r>
              <a:rPr lang="en-US" altLang="zh-CN" dirty="0" err="1" smtClean="0"/>
              <a:t>SequenceFile.Reader</a:t>
            </a:r>
            <a:r>
              <a:rPr lang="en-US" altLang="zh-CN" dirty="0" smtClean="0"/>
              <a:t>(</a:t>
            </a:r>
            <a:r>
              <a:rPr lang="en-US" altLang="zh-CN" dirty="0" err="1" smtClean="0"/>
              <a:t>fs,mapData,conf</a:t>
            </a:r>
            <a:r>
              <a:rPr lang="en-US" altLang="zh-CN" dirty="0" smtClean="0"/>
              <a:t>);</a:t>
            </a:r>
            <a:endParaRPr lang="en-US" altLang="zh-CN" dirty="0"/>
          </a:p>
          <a:p>
            <a:r>
              <a:rPr lang="en-US" altLang="zh-CN" dirty="0" smtClean="0"/>
              <a:t>Class </a:t>
            </a:r>
            <a:r>
              <a:rPr lang="en-US" altLang="zh-CN" dirty="0" err="1" smtClean="0"/>
              <a:t>keyClass</a:t>
            </a:r>
            <a:r>
              <a:rPr lang="en-US" altLang="zh-CN" dirty="0" smtClean="0"/>
              <a:t>=</a:t>
            </a:r>
            <a:r>
              <a:rPr lang="en-US" altLang="zh-CN" dirty="0" err="1" smtClean="0"/>
              <a:t>read.getKeyClass</a:t>
            </a:r>
            <a:r>
              <a:rPr lang="en-US" altLang="zh-CN" dirty="0" smtClean="0"/>
              <a:t>();</a:t>
            </a:r>
          </a:p>
          <a:p>
            <a:r>
              <a:rPr lang="en-US" altLang="zh-CN" dirty="0" smtClean="0"/>
              <a:t>Class </a:t>
            </a:r>
            <a:r>
              <a:rPr lang="en-US" altLang="zh-CN" dirty="0" err="1" smtClean="0"/>
              <a:t>valueClass</a:t>
            </a:r>
            <a:r>
              <a:rPr lang="en-US" altLang="zh-CN" dirty="0" smtClean="0"/>
              <a:t>=</a:t>
            </a:r>
            <a:r>
              <a:rPr lang="en-US" altLang="zh-CN" dirty="0" err="1" smtClean="0"/>
              <a:t>reader.getValueClass</a:t>
            </a:r>
            <a:r>
              <a:rPr lang="en-US" altLang="zh-CN" dirty="0" smtClean="0"/>
              <a:t>();</a:t>
            </a:r>
          </a:p>
          <a:p>
            <a:r>
              <a:rPr lang="en-US" altLang="zh-CN" dirty="0" err="1" smtClean="0"/>
              <a:t>read.close</a:t>
            </a:r>
            <a:r>
              <a:rPr lang="en-US" altLang="zh-CN" dirty="0" smtClean="0"/>
              <a:t>();</a:t>
            </a:r>
          </a:p>
          <a:p>
            <a:r>
              <a:rPr lang="en-US" altLang="zh-CN" dirty="0" err="1" smtClean="0"/>
              <a:t>longentries</a:t>
            </a:r>
            <a:r>
              <a:rPr lang="en-US" altLang="zh-CN" dirty="0" smtClean="0"/>
              <a:t>=</a:t>
            </a:r>
            <a:r>
              <a:rPr lang="en-US" altLang="zh-CN" dirty="0" err="1" smtClean="0"/>
              <a:t>MapFile.fix</a:t>
            </a:r>
            <a:r>
              <a:rPr lang="en-US" altLang="zh-CN" dirty="0" smtClean="0"/>
              <a:t>(</a:t>
            </a:r>
            <a:r>
              <a:rPr lang="en-US" altLang="zh-CN" dirty="0" err="1" smtClean="0"/>
              <a:t>fs,map,keyClass,valueClass,false,conf</a:t>
            </a:r>
            <a:r>
              <a:rPr lang="en-US" altLang="zh-CN" dirty="0" smtClean="0"/>
              <a:t>);</a:t>
            </a:r>
            <a:endParaRPr lang="en-US" altLang="zh-CN" dirty="0"/>
          </a:p>
          <a:p>
            <a:r>
              <a:rPr lang="en-US" altLang="zh-CN" dirty="0" err="1" smtClean="0"/>
              <a:t>System.out.printf</a:t>
            </a:r>
            <a:r>
              <a:rPr lang="en-US" altLang="zh-CN" dirty="0" smtClean="0"/>
              <a:t>(“create </a:t>
            </a:r>
            <a:r>
              <a:rPr lang="en-US" altLang="zh-CN" dirty="0" err="1" smtClean="0"/>
              <a:t>MapFile</a:t>
            </a:r>
            <a:r>
              <a:rPr lang="en-US" altLang="zh-CN" dirty="0" smtClean="0"/>
              <a:t> %s with %d entries\n”,</a:t>
            </a:r>
            <a:r>
              <a:rPr lang="en-US" altLang="zh-CN" dirty="0" err="1" smtClean="0"/>
              <a:t>map,entries</a:t>
            </a:r>
            <a:r>
              <a:rPr lang="en-US" altLang="zh-CN" dirty="0" smtClean="0"/>
              <a:t>);</a:t>
            </a:r>
          </a:p>
          <a:p>
            <a:endParaRPr lang="en-US" altLang="zh-CN" dirty="0"/>
          </a:p>
          <a:p>
            <a:r>
              <a:rPr lang="en-US" altLang="zh-CN" dirty="0" smtClean="0"/>
              <a:t>}</a:t>
            </a:r>
            <a:endParaRPr lang="zh-CN" altLang="en-US" dirty="0"/>
          </a:p>
        </p:txBody>
      </p:sp>
    </p:spTree>
    <p:extLst>
      <p:ext uri="{BB962C8B-B14F-4D97-AF65-F5344CB8AC3E}">
        <p14:creationId xmlns:p14="http://schemas.microsoft.com/office/powerpoint/2010/main" xmlns="" val="122377471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压缩</a:t>
            </a:r>
            <a:br>
              <a:rPr lang="zh-CN" altLang="zh-CN" b="1" dirty="0"/>
            </a:br>
            <a:endParaRPr lang="zh-CN" altLang="en-US" dirty="0"/>
          </a:p>
        </p:txBody>
      </p:sp>
      <p:sp>
        <p:nvSpPr>
          <p:cNvPr id="3" name="内容占位符 2"/>
          <p:cNvSpPr>
            <a:spLocks noGrp="1"/>
          </p:cNvSpPr>
          <p:nvPr>
            <p:ph sz="quarter" idx="10"/>
          </p:nvPr>
        </p:nvSpPr>
        <p:spPr/>
        <p:txBody>
          <a:bodyPr>
            <a:normAutofit fontScale="77500" lnSpcReduction="20000"/>
          </a:bodyPr>
          <a:lstStyle/>
          <a:p>
            <a:r>
              <a:rPr lang="zh-CN" altLang="zh-CN" dirty="0"/>
              <a:t>减少储存文件所需空间，还可以降低其在网络上传输的时间。</a:t>
            </a:r>
          </a:p>
          <a:p>
            <a:r>
              <a:rPr lang="zh-CN" altLang="zh-CN" dirty="0"/>
              <a:t>压缩算法对比</a:t>
            </a:r>
          </a:p>
          <a:p>
            <a:r>
              <a:rPr lang="en-US" altLang="zh-CN" dirty="0"/>
              <a:t> </a:t>
            </a:r>
            <a:endParaRPr lang="zh-CN" altLang="zh-CN" dirty="0"/>
          </a:p>
          <a:p>
            <a:r>
              <a:rPr lang="zh-CN" altLang="zh-CN" dirty="0"/>
              <a:t>算法</a:t>
            </a:r>
            <a:r>
              <a:rPr lang="en-US" altLang="zh-CN" dirty="0"/>
              <a:t>    </a:t>
            </a:r>
            <a:r>
              <a:rPr lang="zh-CN" altLang="zh-CN" dirty="0"/>
              <a:t>原始文件大小</a:t>
            </a:r>
            <a:r>
              <a:rPr lang="en-US" altLang="zh-CN" dirty="0"/>
              <a:t>      </a:t>
            </a:r>
            <a:r>
              <a:rPr lang="zh-CN" altLang="zh-CN" dirty="0"/>
              <a:t>压缩后文件大小</a:t>
            </a:r>
            <a:r>
              <a:rPr lang="en-US" altLang="zh-CN" dirty="0"/>
              <a:t>  </a:t>
            </a:r>
            <a:r>
              <a:rPr lang="zh-CN" altLang="zh-CN" dirty="0"/>
              <a:t>压缩速度</a:t>
            </a:r>
            <a:r>
              <a:rPr lang="en-US" altLang="zh-CN" dirty="0"/>
              <a:t>    </a:t>
            </a:r>
            <a:r>
              <a:rPr lang="zh-CN" altLang="zh-CN" dirty="0"/>
              <a:t>解压缩速度</a:t>
            </a:r>
          </a:p>
          <a:p>
            <a:r>
              <a:rPr lang="en-US" altLang="zh-CN" dirty="0" err="1"/>
              <a:t>Gzip</a:t>
            </a:r>
            <a:r>
              <a:rPr lang="en-US" altLang="zh-CN" dirty="0"/>
              <a:t>               8.3G       1.8G          17.5MB/s      58MB/s</a:t>
            </a:r>
            <a:endParaRPr lang="zh-CN" altLang="zh-CN" dirty="0"/>
          </a:p>
          <a:p>
            <a:r>
              <a:rPr lang="en-US" altLang="zh-CN" dirty="0"/>
              <a:t>Bzip2			              1.1           2.4MB/s       9.5MB/s</a:t>
            </a:r>
            <a:endParaRPr lang="zh-CN" altLang="zh-CN" dirty="0"/>
          </a:p>
          <a:p>
            <a:r>
              <a:rPr lang="en-US" altLang="zh-CN" dirty="0"/>
              <a:t>LZO-</a:t>
            </a:r>
            <a:r>
              <a:rPr lang="en-US" altLang="zh-CN" dirty="0" err="1"/>
              <a:t>bset</a:t>
            </a:r>
            <a:r>
              <a:rPr lang="en-US" altLang="zh-CN" dirty="0"/>
              <a:t>                       2             4MB/s        60.6MB/s</a:t>
            </a:r>
            <a:endParaRPr lang="zh-CN" altLang="zh-CN" dirty="0"/>
          </a:p>
          <a:p>
            <a:r>
              <a:rPr lang="en-US" altLang="zh-CN" dirty="0"/>
              <a:t>LZO                           2.9            49.3MB/s     74.6MB/s</a:t>
            </a:r>
            <a:endParaRPr lang="zh-CN" altLang="zh-CN" dirty="0"/>
          </a:p>
          <a:p>
            <a:r>
              <a:rPr lang="en-US" altLang="zh-CN" dirty="0"/>
              <a:t> </a:t>
            </a:r>
            <a:endParaRPr lang="zh-CN" altLang="zh-CN" dirty="0"/>
          </a:p>
          <a:p>
            <a:r>
              <a:rPr lang="en-US" altLang="zh-CN" dirty="0"/>
              <a:t>Bzip2</a:t>
            </a:r>
            <a:r>
              <a:rPr lang="zh-CN" altLang="zh-CN" dirty="0"/>
              <a:t>支持切分</a:t>
            </a:r>
            <a:r>
              <a:rPr lang="en-US" altLang="zh-CN" dirty="0"/>
              <a:t> </a:t>
            </a:r>
            <a:r>
              <a:rPr lang="en-US" altLang="zh-CN" dirty="0" err="1"/>
              <a:t>splitting.hdfs</a:t>
            </a:r>
            <a:r>
              <a:rPr lang="zh-CN" altLang="zh-CN" dirty="0"/>
              <a:t>上文件</a:t>
            </a:r>
            <a:r>
              <a:rPr lang="en-US" altLang="zh-CN" dirty="0"/>
              <a:t>1GB</a:t>
            </a:r>
            <a:r>
              <a:rPr lang="zh-CN" altLang="zh-CN" dirty="0"/>
              <a:t>，如按照默认块</a:t>
            </a:r>
            <a:r>
              <a:rPr lang="en-US" altLang="zh-CN" dirty="0"/>
              <a:t>64MB</a:t>
            </a:r>
            <a:r>
              <a:rPr lang="zh-CN" altLang="zh-CN" dirty="0"/>
              <a:t>，那么这个文件被分为</a:t>
            </a:r>
            <a:r>
              <a:rPr lang="en-US" altLang="zh-CN" dirty="0"/>
              <a:t>16</a:t>
            </a:r>
            <a:r>
              <a:rPr lang="zh-CN" altLang="zh-CN" dirty="0"/>
              <a:t>个块。如果把这个块放入</a:t>
            </a:r>
            <a:r>
              <a:rPr lang="en-US" altLang="zh-CN" dirty="0"/>
              <a:t>MR</a:t>
            </a:r>
            <a:r>
              <a:rPr lang="zh-CN" altLang="zh-CN" dirty="0"/>
              <a:t>任务 ，将有</a:t>
            </a:r>
            <a:r>
              <a:rPr lang="en-US" altLang="zh-CN" dirty="0"/>
              <a:t>16</a:t>
            </a:r>
            <a:r>
              <a:rPr lang="zh-CN" altLang="zh-CN" dirty="0"/>
              <a:t>个</a:t>
            </a:r>
            <a:r>
              <a:rPr lang="en-US" altLang="zh-CN" dirty="0"/>
              <a:t>map</a:t>
            </a:r>
            <a:r>
              <a:rPr lang="zh-CN" altLang="zh-CN" dirty="0"/>
              <a:t>任务输入。如果算法不支持切分，后果是</a:t>
            </a:r>
            <a:r>
              <a:rPr lang="en-US" altLang="zh-CN" dirty="0"/>
              <a:t>MR</a:t>
            </a:r>
            <a:r>
              <a:rPr lang="zh-CN" altLang="zh-CN" dirty="0"/>
              <a:t>把这个文件作为一个</a:t>
            </a:r>
            <a:r>
              <a:rPr lang="en-US" altLang="zh-CN" dirty="0"/>
              <a:t>Map</a:t>
            </a:r>
            <a:r>
              <a:rPr lang="zh-CN" altLang="zh-CN" dirty="0"/>
              <a:t>输入。这样任务减少了，降低了数据的本地性。</a:t>
            </a:r>
          </a:p>
          <a:p>
            <a:endParaRPr lang="zh-CN" altLang="en-US" dirty="0"/>
          </a:p>
        </p:txBody>
      </p:sp>
    </p:spTree>
    <p:extLst>
      <p:ext uri="{BB962C8B-B14F-4D97-AF65-F5344CB8AC3E}">
        <p14:creationId xmlns:p14="http://schemas.microsoft.com/office/powerpoint/2010/main" xmlns="" val="165310712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0"/>
          </p:nvPr>
        </p:nvSpPr>
        <p:spPr/>
        <p:txBody>
          <a:bodyPr/>
          <a:lstStyle/>
          <a:p>
            <a:r>
              <a:rPr lang="en-US" altLang="zh-CN" b="1" dirty="0" smtClean="0"/>
              <a:t>1.CodeC</a:t>
            </a:r>
            <a:endParaRPr lang="zh-CN" altLang="zh-CN" b="1" dirty="0"/>
          </a:p>
          <a:p>
            <a:r>
              <a:rPr lang="zh-CN" altLang="zh-CN" dirty="0"/>
              <a:t>实现了一种压缩解压算法。</a:t>
            </a:r>
            <a:r>
              <a:rPr lang="en-US" altLang="zh-CN" dirty="0" err="1"/>
              <a:t>Hadoop</a:t>
            </a:r>
            <a:r>
              <a:rPr lang="zh-CN" altLang="zh-CN" dirty="0"/>
              <a:t>中压缩解压类实现</a:t>
            </a:r>
            <a:r>
              <a:rPr lang="en-US" altLang="zh-CN" dirty="0" err="1"/>
              <a:t>CompressionCodec</a:t>
            </a:r>
            <a:r>
              <a:rPr lang="zh-CN" altLang="zh-CN" dirty="0"/>
              <a:t>接口</a:t>
            </a:r>
          </a:p>
          <a:p>
            <a:r>
              <a:rPr lang="en-US" altLang="zh-CN" dirty="0" err="1"/>
              <a:t>createOutputStream</a:t>
            </a:r>
            <a:r>
              <a:rPr lang="zh-CN" altLang="zh-CN" dirty="0"/>
              <a:t>来创建一个</a:t>
            </a:r>
            <a:r>
              <a:rPr lang="en-US" altLang="zh-CN" dirty="0" err="1"/>
              <a:t>CompressionOutputStream</a:t>
            </a:r>
            <a:r>
              <a:rPr lang="en-US" altLang="zh-CN" dirty="0"/>
              <a:t>,</a:t>
            </a:r>
            <a:r>
              <a:rPr lang="zh-CN" altLang="zh-CN" dirty="0"/>
              <a:t>将其压缩格式写入底层的流 </a:t>
            </a:r>
          </a:p>
          <a:p>
            <a:r>
              <a:rPr lang="zh-CN" altLang="zh-CN" dirty="0"/>
              <a:t>演示</a:t>
            </a:r>
            <a:r>
              <a:rPr lang="en-US" altLang="zh-CN" dirty="0"/>
              <a:t>HDFS</a:t>
            </a:r>
            <a:r>
              <a:rPr lang="zh-CN" altLang="zh-CN" dirty="0"/>
              <a:t>上一个</a:t>
            </a:r>
            <a:r>
              <a:rPr lang="en-US" altLang="zh-CN" dirty="0"/>
              <a:t>1.bzip2</a:t>
            </a:r>
            <a:r>
              <a:rPr lang="zh-CN" altLang="zh-CN" dirty="0"/>
              <a:t>算法压缩的文件解压，然后把解压的文件压缩成</a:t>
            </a:r>
            <a:r>
              <a:rPr lang="en-US" altLang="zh-CN" dirty="0"/>
              <a:t>2.gz</a:t>
            </a:r>
            <a:endParaRPr lang="zh-CN" altLang="zh-CN" dirty="0"/>
          </a:p>
          <a:p>
            <a:endParaRPr lang="zh-CN" altLang="en-US" dirty="0"/>
          </a:p>
        </p:txBody>
      </p:sp>
    </p:spTree>
    <p:extLst>
      <p:ext uri="{BB962C8B-B14F-4D97-AF65-F5344CB8AC3E}">
        <p14:creationId xmlns:p14="http://schemas.microsoft.com/office/powerpoint/2010/main" xmlns="" val="422226604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0"/>
          </p:nvPr>
        </p:nvSpPr>
        <p:spPr/>
        <p:txBody>
          <a:bodyPr>
            <a:normAutofit fontScale="77500" lnSpcReduction="20000"/>
          </a:bodyPr>
          <a:lstStyle/>
          <a:p>
            <a:r>
              <a:rPr lang="en-US" altLang="zh-CN" b="1" dirty="0" smtClean="0"/>
              <a:t>2.</a:t>
            </a:r>
            <a:r>
              <a:rPr lang="zh-CN" altLang="zh-CN" b="1" dirty="0" smtClean="0"/>
              <a:t>本地</a:t>
            </a:r>
            <a:r>
              <a:rPr lang="zh-CN" altLang="zh-CN" b="1" dirty="0"/>
              <a:t>库</a:t>
            </a:r>
          </a:p>
          <a:p>
            <a:r>
              <a:rPr lang="en-US" altLang="zh-CN" dirty="0" err="1"/>
              <a:t>Hadoop</a:t>
            </a:r>
            <a:r>
              <a:rPr lang="zh-CN" altLang="zh-CN" dirty="0"/>
              <a:t>使用</a:t>
            </a:r>
            <a:r>
              <a:rPr lang="en-US" altLang="zh-CN" dirty="0"/>
              <a:t>java</a:t>
            </a:r>
            <a:r>
              <a:rPr lang="zh-CN" altLang="zh-CN" dirty="0"/>
              <a:t>开发，但是有些需求和操作并不适合</a:t>
            </a:r>
            <a:r>
              <a:rPr lang="en-US" altLang="zh-CN" dirty="0"/>
              <a:t>java</a:t>
            </a:r>
            <a:r>
              <a:rPr lang="zh-CN" altLang="zh-CN" dirty="0"/>
              <a:t>，所以引入了本地库</a:t>
            </a:r>
            <a:r>
              <a:rPr lang="en-US" altLang="zh-CN" dirty="0"/>
              <a:t> native</a:t>
            </a:r>
            <a:r>
              <a:rPr lang="zh-CN" altLang="zh-CN" dirty="0"/>
              <a:t>。可以高效执行某些操作。如使用</a:t>
            </a:r>
            <a:r>
              <a:rPr lang="en-US" altLang="zh-CN" dirty="0" err="1"/>
              <a:t>gzip</a:t>
            </a:r>
            <a:r>
              <a:rPr lang="zh-CN" altLang="zh-CN" dirty="0"/>
              <a:t>压缩解压时，使用本地库比使用</a:t>
            </a:r>
            <a:r>
              <a:rPr lang="en-US" altLang="zh-CN" dirty="0"/>
              <a:t>java</a:t>
            </a:r>
            <a:r>
              <a:rPr lang="zh-CN" altLang="zh-CN" dirty="0"/>
              <a:t>时间要缩短大约</a:t>
            </a:r>
            <a:r>
              <a:rPr lang="en-US" altLang="zh-CN" dirty="0"/>
              <a:t>10%</a:t>
            </a:r>
            <a:r>
              <a:rPr lang="zh-CN" altLang="zh-CN" dirty="0"/>
              <a:t>，解压达到</a:t>
            </a:r>
            <a:r>
              <a:rPr lang="en-US" altLang="zh-CN" dirty="0"/>
              <a:t>50%</a:t>
            </a:r>
            <a:r>
              <a:rPr lang="zh-CN" altLang="zh-CN" dirty="0"/>
              <a:t>。在</a:t>
            </a:r>
            <a:r>
              <a:rPr lang="en-US" altLang="zh-CN" dirty="0" err="1"/>
              <a:t>hadoop_home</a:t>
            </a:r>
            <a:r>
              <a:rPr lang="en-US" altLang="zh-CN" dirty="0"/>
              <a:t>/lib/native</a:t>
            </a:r>
            <a:r>
              <a:rPr lang="zh-CN" altLang="zh-CN" dirty="0"/>
              <a:t>下</a:t>
            </a:r>
          </a:p>
          <a:p>
            <a:r>
              <a:rPr lang="zh-CN" altLang="zh-CN" dirty="0"/>
              <a:t>在</a:t>
            </a:r>
            <a:r>
              <a:rPr lang="en-US" altLang="zh-CN" dirty="0" err="1"/>
              <a:t>hadoop</a:t>
            </a:r>
            <a:r>
              <a:rPr lang="zh-CN" altLang="zh-CN" dirty="0"/>
              <a:t>配置文件</a:t>
            </a:r>
            <a:r>
              <a:rPr lang="en-US" altLang="zh-CN" dirty="0"/>
              <a:t>core-site.xml</a:t>
            </a:r>
            <a:r>
              <a:rPr lang="zh-CN" altLang="zh-CN" dirty="0"/>
              <a:t>可以设置是否使用</a:t>
            </a:r>
            <a:r>
              <a:rPr lang="en-US" altLang="zh-CN" dirty="0"/>
              <a:t>native</a:t>
            </a:r>
            <a:endParaRPr lang="zh-CN" altLang="zh-CN" dirty="0"/>
          </a:p>
          <a:p>
            <a:r>
              <a:rPr lang="en-US" altLang="zh-CN" dirty="0"/>
              <a:t>&lt;property&gt;</a:t>
            </a:r>
            <a:endParaRPr lang="zh-CN" altLang="zh-CN" dirty="0"/>
          </a:p>
          <a:p>
            <a:r>
              <a:rPr lang="en-US" altLang="zh-CN" dirty="0"/>
              <a:t>&lt;name&gt;Hadoop.native.lib</a:t>
            </a:r>
            <a:endParaRPr lang="zh-CN" altLang="zh-CN" dirty="0"/>
          </a:p>
          <a:p>
            <a:r>
              <a:rPr lang="en-US" altLang="zh-CN" dirty="0"/>
              <a:t>&lt;value&gt;true</a:t>
            </a:r>
            <a:endParaRPr lang="zh-CN" altLang="zh-CN" dirty="0"/>
          </a:p>
          <a:p>
            <a:r>
              <a:rPr lang="en-US" altLang="zh-CN" dirty="0"/>
              <a:t>&lt;/property&gt;</a:t>
            </a:r>
            <a:endParaRPr lang="zh-CN" altLang="zh-CN" dirty="0"/>
          </a:p>
          <a:p>
            <a:r>
              <a:rPr lang="zh-CN" altLang="zh-CN" dirty="0"/>
              <a:t>默认是启用本地库，如果频繁使用原生库做压解压任务，可以使用</a:t>
            </a:r>
            <a:r>
              <a:rPr lang="en-US" altLang="zh-CN" dirty="0" err="1"/>
              <a:t>codecpool</a:t>
            </a:r>
            <a:r>
              <a:rPr lang="zh-CN" altLang="zh-CN" dirty="0"/>
              <a:t>，通过</a:t>
            </a:r>
            <a:r>
              <a:rPr lang="en-US" altLang="zh-CN" dirty="0" err="1"/>
              <a:t>CodecPool</a:t>
            </a:r>
            <a:r>
              <a:rPr lang="zh-CN" altLang="zh-CN" dirty="0"/>
              <a:t>的</a:t>
            </a:r>
            <a:r>
              <a:rPr lang="en-US" altLang="zh-CN" dirty="0" err="1"/>
              <a:t>getCompressor</a:t>
            </a:r>
            <a:r>
              <a:rPr lang="zh-CN" altLang="zh-CN" dirty="0"/>
              <a:t>方法获得</a:t>
            </a:r>
            <a:r>
              <a:rPr lang="en-US" altLang="zh-CN" dirty="0"/>
              <a:t>Compressor</a:t>
            </a:r>
            <a:r>
              <a:rPr lang="zh-CN" altLang="zh-CN" dirty="0"/>
              <a:t>对象，需要传入</a:t>
            </a:r>
            <a:r>
              <a:rPr lang="en-US" altLang="zh-CN" dirty="0"/>
              <a:t>Codec </a:t>
            </a:r>
            <a:r>
              <a:rPr lang="zh-CN" altLang="zh-CN" dirty="0"/>
              <a:t>。这样可以节省创建</a:t>
            </a:r>
            <a:r>
              <a:rPr lang="en-US" altLang="zh-CN" dirty="0"/>
              <a:t>Codec</a:t>
            </a:r>
            <a:r>
              <a:rPr lang="zh-CN" altLang="zh-CN" dirty="0"/>
              <a:t>对象开销 ，允许反复使用。</a:t>
            </a:r>
          </a:p>
          <a:p>
            <a:endParaRPr lang="zh-CN" altLang="en-US" dirty="0"/>
          </a:p>
        </p:txBody>
      </p:sp>
    </p:spTree>
    <p:extLst>
      <p:ext uri="{BB962C8B-B14F-4D97-AF65-F5344CB8AC3E}">
        <p14:creationId xmlns:p14="http://schemas.microsoft.com/office/powerpoint/2010/main" xmlns="" val="426775717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0"/>
          </p:nvPr>
        </p:nvSpPr>
        <p:spPr/>
        <p:txBody>
          <a:bodyPr>
            <a:normAutofit lnSpcReduction="10000"/>
          </a:bodyPr>
          <a:lstStyle/>
          <a:p>
            <a:r>
              <a:rPr lang="en-US" altLang="zh-CN" b="1" dirty="0" smtClean="0"/>
              <a:t>3.</a:t>
            </a:r>
            <a:r>
              <a:rPr lang="zh-CN" altLang="zh-CN" b="1" dirty="0" smtClean="0"/>
              <a:t>如何</a:t>
            </a:r>
            <a:r>
              <a:rPr lang="zh-CN" altLang="zh-CN" b="1" dirty="0"/>
              <a:t>选择压缩格式</a:t>
            </a:r>
          </a:p>
          <a:p>
            <a:pPr marL="914400" lvl="1" indent="-457200">
              <a:buFont typeface="+mj-lt"/>
              <a:buAutoNum type="arabicPeriod"/>
            </a:pPr>
            <a:r>
              <a:rPr lang="en-US" altLang="zh-CN" dirty="0" err="1" smtClean="0"/>
              <a:t>Gzip</a:t>
            </a:r>
            <a:r>
              <a:rPr lang="en-US" altLang="zh-CN" dirty="0" smtClean="0"/>
              <a:t> </a:t>
            </a:r>
            <a:r>
              <a:rPr lang="zh-CN" altLang="zh-CN" dirty="0"/>
              <a:t>优点是压缩率高，速度快。</a:t>
            </a:r>
            <a:r>
              <a:rPr lang="en-US" altLang="zh-CN" dirty="0" err="1"/>
              <a:t>Hadoop</a:t>
            </a:r>
            <a:r>
              <a:rPr lang="zh-CN" altLang="zh-CN" dirty="0"/>
              <a:t>支持与直接处理文本一样。缺点不支持</a:t>
            </a:r>
            <a:r>
              <a:rPr lang="en-US" altLang="zh-CN" dirty="0" smtClean="0"/>
              <a:t>split</a:t>
            </a:r>
            <a:r>
              <a:rPr lang="zh-CN" altLang="en-US" dirty="0" smtClean="0"/>
              <a:t>，</a:t>
            </a:r>
            <a:r>
              <a:rPr lang="zh-CN" altLang="zh-CN" dirty="0" smtClean="0"/>
              <a:t>当文件压缩在</a:t>
            </a:r>
            <a:r>
              <a:rPr lang="en-US" altLang="zh-CN" dirty="0" smtClean="0"/>
              <a:t>128m</a:t>
            </a:r>
            <a:r>
              <a:rPr lang="zh-CN" altLang="zh-CN" dirty="0" smtClean="0"/>
              <a:t>内，都可以用</a:t>
            </a:r>
            <a:r>
              <a:rPr lang="en-US" altLang="zh-CN" dirty="0" err="1" smtClean="0"/>
              <a:t>gzip</a:t>
            </a:r>
            <a:endParaRPr lang="zh-CN" altLang="zh-CN" dirty="0" smtClean="0"/>
          </a:p>
          <a:p>
            <a:pPr marL="914400" lvl="1" indent="-457200">
              <a:buFont typeface="+mj-lt"/>
              <a:buAutoNum type="arabicPeriod"/>
            </a:pPr>
            <a:r>
              <a:rPr lang="en-US" altLang="zh-CN" dirty="0" err="1" smtClean="0"/>
              <a:t>Izo</a:t>
            </a:r>
            <a:r>
              <a:rPr lang="en-US" altLang="zh-CN" dirty="0" smtClean="0"/>
              <a:t>   </a:t>
            </a:r>
            <a:r>
              <a:rPr lang="zh-CN" altLang="zh-CN" dirty="0"/>
              <a:t>优点压缩速度快 合理的压缩率；支持</a:t>
            </a:r>
            <a:r>
              <a:rPr lang="en-US" altLang="zh-CN" dirty="0"/>
              <a:t>split</a:t>
            </a:r>
            <a:r>
              <a:rPr lang="zh-CN" altLang="zh-CN" dirty="0"/>
              <a:t>，是最流行的压缩格式。支持</a:t>
            </a:r>
            <a:r>
              <a:rPr lang="en-US" altLang="zh-CN" dirty="0"/>
              <a:t>native</a:t>
            </a:r>
            <a:r>
              <a:rPr lang="zh-CN" altLang="zh-CN" dirty="0"/>
              <a:t>库；缺点 比</a:t>
            </a:r>
            <a:r>
              <a:rPr lang="en-US" altLang="zh-CN" dirty="0" err="1"/>
              <a:t>gzip</a:t>
            </a:r>
            <a:r>
              <a:rPr lang="zh-CN" altLang="zh-CN" dirty="0"/>
              <a:t>压缩率低，</a:t>
            </a:r>
            <a:r>
              <a:rPr lang="en-US" altLang="zh-CN" dirty="0" err="1"/>
              <a:t>hadoop</a:t>
            </a:r>
            <a:r>
              <a:rPr lang="zh-CN" altLang="zh-CN" dirty="0"/>
              <a:t>本身不支持，需要安装；在应用中对</a:t>
            </a:r>
            <a:r>
              <a:rPr lang="en-US" altLang="zh-CN" dirty="0" err="1"/>
              <a:t>lzo</a:t>
            </a:r>
            <a:r>
              <a:rPr lang="zh-CN" altLang="zh-CN" dirty="0"/>
              <a:t>格式文件需要处理如 指定</a:t>
            </a:r>
            <a:r>
              <a:rPr lang="en-US" altLang="zh-CN" dirty="0" err="1"/>
              <a:t>inputformat</a:t>
            </a:r>
            <a:r>
              <a:rPr lang="zh-CN" altLang="zh-CN" dirty="0"/>
              <a:t>为</a:t>
            </a:r>
            <a:r>
              <a:rPr lang="en-US" altLang="zh-CN" dirty="0" err="1"/>
              <a:t>lzo</a:t>
            </a:r>
            <a:r>
              <a:rPr lang="zh-CN" altLang="zh-CN" dirty="0"/>
              <a:t>格式</a:t>
            </a:r>
          </a:p>
          <a:p>
            <a:pPr marL="914400" lvl="1" indent="-457200">
              <a:buFont typeface="+mj-lt"/>
              <a:buAutoNum type="arabicPeriod"/>
            </a:pPr>
            <a:r>
              <a:rPr lang="en-US" altLang="zh-CN" dirty="0" smtClean="0"/>
              <a:t>Snappy</a:t>
            </a:r>
            <a:r>
              <a:rPr lang="zh-CN" altLang="zh-CN" dirty="0"/>
              <a:t>压缩 高速压缩率合理支持本地库。不支持</a:t>
            </a:r>
            <a:r>
              <a:rPr lang="en-US" altLang="zh-CN" dirty="0"/>
              <a:t>split</a:t>
            </a:r>
            <a:r>
              <a:rPr lang="zh-CN" altLang="zh-CN" dirty="0"/>
              <a:t>，</a:t>
            </a:r>
            <a:r>
              <a:rPr lang="en-US" altLang="zh-CN" dirty="0" err="1"/>
              <a:t>hadoop</a:t>
            </a:r>
            <a:r>
              <a:rPr lang="zh-CN" altLang="zh-CN" dirty="0"/>
              <a:t>不支持 要安装</a:t>
            </a:r>
            <a:r>
              <a:rPr lang="en-US" altLang="zh-CN" dirty="0" err="1"/>
              <a:t>linux</a:t>
            </a:r>
            <a:r>
              <a:rPr lang="zh-CN" altLang="zh-CN" dirty="0"/>
              <a:t>没有对应命令；当</a:t>
            </a:r>
            <a:r>
              <a:rPr lang="en-US" altLang="zh-CN" dirty="0"/>
              <a:t>MR</a:t>
            </a:r>
            <a:r>
              <a:rPr lang="zh-CN" altLang="zh-CN" dirty="0"/>
              <a:t>输出数据较大，作为到</a:t>
            </a:r>
            <a:r>
              <a:rPr lang="en-US" altLang="zh-CN" dirty="0"/>
              <a:t>reduce</a:t>
            </a:r>
            <a:r>
              <a:rPr lang="zh-CN" altLang="zh-CN" dirty="0"/>
              <a:t>数据压缩格式 </a:t>
            </a:r>
          </a:p>
          <a:p>
            <a:pPr marL="914400" lvl="1" indent="-457200">
              <a:buFont typeface="+mj-lt"/>
              <a:buAutoNum type="arabicPeriod"/>
            </a:pPr>
            <a:r>
              <a:rPr lang="en-US" altLang="zh-CN" dirty="0" smtClean="0"/>
              <a:t>Bzip2 </a:t>
            </a:r>
            <a:r>
              <a:rPr lang="zh-CN" altLang="zh-CN" dirty="0"/>
              <a:t>支持</a:t>
            </a:r>
            <a:r>
              <a:rPr lang="en-US" altLang="zh-CN" dirty="0"/>
              <a:t>split</a:t>
            </a:r>
            <a:r>
              <a:rPr lang="zh-CN" altLang="zh-CN" dirty="0"/>
              <a:t>，很高的压缩率，比</a:t>
            </a:r>
            <a:r>
              <a:rPr lang="en-US" altLang="zh-CN" dirty="0" err="1"/>
              <a:t>gzip</a:t>
            </a:r>
            <a:r>
              <a:rPr lang="zh-CN" altLang="zh-CN" dirty="0"/>
              <a:t>高，</a:t>
            </a:r>
            <a:r>
              <a:rPr lang="en-US" altLang="zh-CN" dirty="0" err="1"/>
              <a:t>hadoop</a:t>
            </a:r>
            <a:r>
              <a:rPr lang="zh-CN" altLang="zh-CN" dirty="0"/>
              <a:t>支持但不支持</a:t>
            </a:r>
            <a:r>
              <a:rPr lang="en-US" altLang="zh-CN" dirty="0"/>
              <a:t>native</a:t>
            </a:r>
            <a:r>
              <a:rPr lang="zh-CN" altLang="zh-CN" dirty="0"/>
              <a:t>，</a:t>
            </a:r>
            <a:r>
              <a:rPr lang="en-US" altLang="zh-CN" dirty="0" err="1"/>
              <a:t>linux</a:t>
            </a:r>
            <a:r>
              <a:rPr lang="zh-CN" altLang="zh-CN" dirty="0"/>
              <a:t>自带命令使用方便。缺点压缩解压速度慢</a:t>
            </a:r>
          </a:p>
          <a:p>
            <a:endParaRPr lang="zh-CN" altLang="en-US" dirty="0"/>
          </a:p>
        </p:txBody>
      </p:sp>
    </p:spTree>
    <p:extLst>
      <p:ext uri="{BB962C8B-B14F-4D97-AF65-F5344CB8AC3E}">
        <p14:creationId xmlns:p14="http://schemas.microsoft.com/office/powerpoint/2010/main" xmlns="" val="51066427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0"/>
          </p:nvPr>
        </p:nvSpPr>
        <p:spPr/>
        <p:txBody>
          <a:bodyPr>
            <a:normAutofit fontScale="92500" lnSpcReduction="10000"/>
          </a:bodyPr>
          <a:lstStyle/>
          <a:p>
            <a:r>
              <a:rPr lang="zh-CN" altLang="zh-CN" dirty="0"/>
              <a:t>使用哪</a:t>
            </a:r>
            <a:r>
              <a:rPr lang="zh-CN" altLang="zh-CN" dirty="0" smtClean="0"/>
              <a:t>种</a:t>
            </a:r>
            <a:r>
              <a:rPr lang="zh-CN" altLang="en-US" dirty="0" smtClean="0"/>
              <a:t>压缩</a:t>
            </a:r>
            <a:r>
              <a:rPr lang="zh-CN" altLang="zh-CN" dirty="0" smtClean="0"/>
              <a:t>和</a:t>
            </a:r>
            <a:r>
              <a:rPr lang="zh-CN" altLang="zh-CN" dirty="0"/>
              <a:t>具体应用有关，对于巨大，没有储存边界的文件如日志 可以考虑</a:t>
            </a:r>
          </a:p>
          <a:p>
            <a:pPr marL="457200" lvl="0" indent="-457200">
              <a:buFont typeface="+mj-lt"/>
              <a:buAutoNum type="arabicPeriod"/>
            </a:pPr>
            <a:r>
              <a:rPr lang="zh-CN" altLang="zh-CN" dirty="0"/>
              <a:t>储存不压缩的文件</a:t>
            </a:r>
          </a:p>
          <a:p>
            <a:pPr marL="457200" lvl="0" indent="-457200">
              <a:buFont typeface="+mj-lt"/>
              <a:buAutoNum type="arabicPeriod"/>
            </a:pPr>
            <a:r>
              <a:rPr lang="zh-CN" altLang="zh-CN" dirty="0"/>
              <a:t>使用支持切分的储存格式</a:t>
            </a:r>
            <a:r>
              <a:rPr lang="en-US" altLang="zh-CN" dirty="0"/>
              <a:t> bzip2</a:t>
            </a:r>
            <a:endParaRPr lang="zh-CN" altLang="zh-CN" dirty="0"/>
          </a:p>
          <a:p>
            <a:pPr marL="457200" lvl="0" indent="-457200">
              <a:buFont typeface="+mj-lt"/>
              <a:buAutoNum type="arabicPeriod"/>
            </a:pPr>
            <a:r>
              <a:rPr lang="zh-CN" altLang="zh-CN" dirty="0"/>
              <a:t>在应用中切分，然后压缩，需要选择合理数据块的大小，以确定压缩后的块大小</a:t>
            </a:r>
          </a:p>
          <a:p>
            <a:pPr marL="457200" lvl="0" indent="-457200">
              <a:buFont typeface="+mj-lt"/>
              <a:buAutoNum type="arabicPeriod"/>
            </a:pPr>
            <a:r>
              <a:rPr lang="zh-CN" altLang="zh-CN" dirty="0"/>
              <a:t>使用顺序文件</a:t>
            </a:r>
            <a:r>
              <a:rPr lang="en-US" altLang="zh-CN" dirty="0"/>
              <a:t>SF</a:t>
            </a:r>
            <a:r>
              <a:rPr lang="zh-CN" altLang="zh-CN" dirty="0"/>
              <a:t>，支持压缩和切分</a:t>
            </a:r>
          </a:p>
          <a:p>
            <a:pPr marL="457200" lvl="0" indent="-457200">
              <a:buFont typeface="+mj-lt"/>
              <a:buAutoNum type="arabicPeriod"/>
            </a:pPr>
            <a:r>
              <a:rPr lang="zh-CN" altLang="zh-CN" dirty="0"/>
              <a:t>使用</a:t>
            </a:r>
            <a:r>
              <a:rPr lang="en-US" altLang="zh-CN" dirty="0"/>
              <a:t>Avro</a:t>
            </a:r>
            <a:r>
              <a:rPr lang="zh-CN" altLang="zh-CN" dirty="0"/>
              <a:t>数据文件，支持压缩切分并增加了编程语言可读写的</a:t>
            </a:r>
            <a:r>
              <a:rPr lang="zh-CN" altLang="zh-CN" dirty="0" smtClean="0"/>
              <a:t>优势对于</a:t>
            </a:r>
            <a:r>
              <a:rPr lang="zh-CN" altLang="zh-CN" dirty="0"/>
              <a:t>大文件，不应该使用不支持切分的压缩格式，否则失去本地性，造成</a:t>
            </a:r>
            <a:r>
              <a:rPr lang="en-US" altLang="zh-CN" dirty="0"/>
              <a:t>MR</a:t>
            </a:r>
            <a:r>
              <a:rPr lang="zh-CN" altLang="zh-CN" dirty="0"/>
              <a:t>应用效率低下。 </a:t>
            </a:r>
          </a:p>
          <a:p>
            <a:endParaRPr lang="zh-CN" altLang="en-US" dirty="0"/>
          </a:p>
        </p:txBody>
      </p:sp>
    </p:spTree>
    <p:extLst>
      <p:ext uri="{BB962C8B-B14F-4D97-AF65-F5344CB8AC3E}">
        <p14:creationId xmlns:p14="http://schemas.microsoft.com/office/powerpoint/2010/main" xmlns="" val="18466384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序列化</a:t>
            </a:r>
            <a:br>
              <a:rPr lang="zh-CN" altLang="zh-CN" b="1" dirty="0"/>
            </a:br>
            <a:endParaRPr lang="zh-CN" altLang="en-US" dirty="0"/>
          </a:p>
        </p:txBody>
      </p:sp>
      <p:sp>
        <p:nvSpPr>
          <p:cNvPr id="3" name="内容占位符 2"/>
          <p:cNvSpPr>
            <a:spLocks noGrp="1"/>
          </p:cNvSpPr>
          <p:nvPr>
            <p:ph sz="quarter" idx="10"/>
          </p:nvPr>
        </p:nvSpPr>
        <p:spPr/>
        <p:txBody>
          <a:bodyPr>
            <a:normAutofit/>
          </a:bodyPr>
          <a:lstStyle/>
          <a:p>
            <a:r>
              <a:rPr lang="zh-CN" altLang="zh-CN" dirty="0"/>
              <a:t>为什么</a:t>
            </a:r>
            <a:r>
              <a:rPr lang="en-US" altLang="zh-CN" dirty="0" err="1"/>
              <a:t>Hadoop</a:t>
            </a:r>
            <a:r>
              <a:rPr lang="zh-CN" altLang="zh-CN" dirty="0"/>
              <a:t>基本类型还要定义序列化？</a:t>
            </a:r>
          </a:p>
          <a:p>
            <a:pPr marL="1200150" lvl="1" indent="-457200">
              <a:buFont typeface="+mj-lt"/>
              <a:buAutoNum type="arabicPeriod"/>
            </a:pPr>
            <a:r>
              <a:rPr lang="en-US" altLang="zh-CN" dirty="0" err="1"/>
              <a:t>Hadoop</a:t>
            </a:r>
            <a:r>
              <a:rPr lang="zh-CN" altLang="zh-CN" dirty="0"/>
              <a:t>在集群之间通信或者</a:t>
            </a:r>
            <a:r>
              <a:rPr lang="en-US" altLang="zh-CN" dirty="0"/>
              <a:t>RPC</a:t>
            </a:r>
            <a:r>
              <a:rPr lang="zh-CN" altLang="zh-CN" dirty="0"/>
              <a:t>调用时需要序列化</a:t>
            </a:r>
            <a:r>
              <a:rPr lang="zh-CN" altLang="zh-CN" dirty="0" smtClean="0"/>
              <a:t>，而且要求序列化要快，且体积要小，占用带宽小。</a:t>
            </a:r>
            <a:endParaRPr lang="en-US" altLang="zh-CN" dirty="0" smtClean="0"/>
          </a:p>
          <a:p>
            <a:pPr marL="1200150" lvl="1" indent="-457200">
              <a:buFont typeface="+mj-lt"/>
              <a:buAutoNum type="arabicPeriod"/>
            </a:pPr>
            <a:r>
              <a:rPr lang="en-US" altLang="zh-CN" dirty="0" smtClean="0"/>
              <a:t>java</a:t>
            </a:r>
            <a:r>
              <a:rPr lang="zh-CN" altLang="zh-CN" dirty="0"/>
              <a:t>的序列化机制占用大量计算开销，且序列化结果体积过大；它的引用机制也导致大文件不能被切分，浪费空间</a:t>
            </a:r>
            <a:r>
              <a:rPr lang="zh-CN" altLang="zh-CN" dirty="0" smtClean="0"/>
              <a:t>；此外，很难对其他语言进行扩展使用；</a:t>
            </a:r>
            <a:endParaRPr lang="en-US" altLang="zh-CN" dirty="0" smtClean="0"/>
          </a:p>
          <a:p>
            <a:pPr marL="1200150" lvl="1" indent="-457200">
              <a:buFont typeface="+mj-lt"/>
              <a:buAutoNum type="arabicPeriod"/>
            </a:pPr>
            <a:r>
              <a:rPr lang="en-US" altLang="zh-CN" dirty="0" smtClean="0"/>
              <a:t>java</a:t>
            </a:r>
            <a:r>
              <a:rPr lang="zh-CN" altLang="zh-CN" dirty="0"/>
              <a:t>的反序列化过程每次都会构造新的对象，不能复用对象。</a:t>
            </a:r>
          </a:p>
          <a:p>
            <a:endParaRPr lang="zh-CN" altLang="en-US" dirty="0"/>
          </a:p>
        </p:txBody>
      </p:sp>
    </p:spTree>
    <p:extLst>
      <p:ext uri="{BB962C8B-B14F-4D97-AF65-F5344CB8AC3E}">
        <p14:creationId xmlns:p14="http://schemas.microsoft.com/office/powerpoint/2010/main" xmlns="" val="175047308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0"/>
          </p:nvPr>
        </p:nvSpPr>
        <p:spPr/>
        <p:txBody>
          <a:bodyPr/>
          <a:lstStyle/>
          <a:p>
            <a:r>
              <a:rPr lang="en-US" altLang="zh-CN" dirty="0" err="1"/>
              <a:t>Hadoop</a:t>
            </a:r>
            <a:r>
              <a:rPr lang="zh-CN" altLang="zh-CN" dirty="0"/>
              <a:t>定义了两个序列化</a:t>
            </a:r>
            <a:r>
              <a:rPr lang="zh-CN" altLang="zh-CN" dirty="0" smtClean="0"/>
              <a:t>相关接口</a:t>
            </a:r>
            <a:endParaRPr lang="en-US" altLang="zh-CN" dirty="0" smtClean="0"/>
          </a:p>
          <a:p>
            <a:r>
              <a:rPr lang="en-US" altLang="zh-CN" dirty="0" smtClean="0"/>
              <a:t>Writable</a:t>
            </a:r>
            <a:r>
              <a:rPr lang="zh-CN" altLang="zh-CN" dirty="0"/>
              <a:t>和</a:t>
            </a:r>
            <a:r>
              <a:rPr lang="en-US" altLang="zh-CN" dirty="0" smtClean="0"/>
              <a:t>Comparable</a:t>
            </a:r>
          </a:p>
          <a:p>
            <a:endParaRPr lang="en-US" altLang="zh-CN" dirty="0"/>
          </a:p>
          <a:p>
            <a:r>
              <a:rPr lang="en-US" altLang="zh-CN" dirty="0" err="1" smtClean="0"/>
              <a:t>WritableComparable</a:t>
            </a:r>
            <a:r>
              <a:rPr lang="zh-CN" altLang="zh-CN" dirty="0"/>
              <a:t>接口相当于继承了上述两个接口的新</a:t>
            </a:r>
            <a:r>
              <a:rPr lang="zh-CN" altLang="zh-CN" dirty="0" smtClean="0"/>
              <a:t>接口</a:t>
            </a:r>
            <a:r>
              <a:rPr lang="en-US" altLang="zh-CN" dirty="0"/>
              <a:t> </a:t>
            </a:r>
            <a:endParaRPr lang="en-US" altLang="zh-CN" dirty="0" smtClean="0"/>
          </a:p>
          <a:p>
            <a:pPr lvl="2"/>
            <a:r>
              <a:rPr lang="en-US" altLang="zh-CN" dirty="0" smtClean="0"/>
              <a:t>Public </a:t>
            </a:r>
            <a:r>
              <a:rPr lang="en-US" altLang="zh-CN" dirty="0"/>
              <a:t>interface </a:t>
            </a:r>
            <a:r>
              <a:rPr lang="en-US" altLang="zh-CN" dirty="0" err="1"/>
              <a:t>WritableComparable</a:t>
            </a:r>
            <a:r>
              <a:rPr lang="en-US" altLang="zh-CN" dirty="0"/>
              <a:t>&lt;T</a:t>
            </a:r>
            <a:r>
              <a:rPr lang="en-US" altLang="zh-CN" dirty="0" smtClean="0"/>
              <a:t>&gt;</a:t>
            </a:r>
          </a:p>
          <a:p>
            <a:pPr lvl="2"/>
            <a:r>
              <a:rPr lang="en-US" altLang="zh-CN" dirty="0" smtClean="0"/>
              <a:t> </a:t>
            </a:r>
            <a:r>
              <a:rPr lang="en-US" altLang="zh-CN" dirty="0"/>
              <a:t>extends </a:t>
            </a:r>
            <a:r>
              <a:rPr lang="en-US" altLang="zh-CN" dirty="0" err="1"/>
              <a:t>Writable,Comparable</a:t>
            </a:r>
            <a:r>
              <a:rPr lang="en-US" altLang="zh-CN" dirty="0"/>
              <a:t>&lt;T&gt;</a:t>
            </a:r>
            <a:endParaRPr lang="zh-CN" altLang="zh-CN" dirty="0"/>
          </a:p>
          <a:p>
            <a:endParaRPr lang="zh-CN" altLang="en-US" dirty="0"/>
          </a:p>
        </p:txBody>
      </p:sp>
    </p:spTree>
    <p:extLst>
      <p:ext uri="{BB962C8B-B14F-4D97-AF65-F5344CB8AC3E}">
        <p14:creationId xmlns:p14="http://schemas.microsoft.com/office/powerpoint/2010/main" xmlns="" val="42053140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HDFS</a:t>
            </a:r>
            <a:r>
              <a:rPr lang="zh-CN" altLang="zh-CN" b="1" dirty="0"/>
              <a:t>数据完整性</a:t>
            </a:r>
          </a:p>
        </p:txBody>
      </p:sp>
      <p:sp>
        <p:nvSpPr>
          <p:cNvPr id="3" name="内容占位符 2"/>
          <p:cNvSpPr>
            <a:spLocks noGrp="1"/>
          </p:cNvSpPr>
          <p:nvPr>
            <p:ph sz="quarter" idx="10"/>
          </p:nvPr>
        </p:nvSpPr>
        <p:spPr/>
        <p:txBody>
          <a:bodyPr/>
          <a:lstStyle/>
          <a:p>
            <a:pPr marL="0" indent="0">
              <a:buNone/>
            </a:pPr>
            <a:r>
              <a:rPr lang="zh-CN" altLang="en-US" dirty="0"/>
              <a:t>用户希望储存和处理数据的时候，不会有任何损失或者损坏</a:t>
            </a:r>
            <a:r>
              <a:rPr lang="zh-CN" altLang="en-US" dirty="0" smtClean="0"/>
              <a:t>。</a:t>
            </a:r>
            <a:endParaRPr lang="en-US" altLang="zh-CN" dirty="0" smtClean="0"/>
          </a:p>
          <a:p>
            <a:pPr marL="0" indent="0">
              <a:buNone/>
            </a:pPr>
            <a:r>
              <a:rPr lang="en-US" altLang="zh-CN" dirty="0" err="1" smtClean="0"/>
              <a:t>Hadoop</a:t>
            </a:r>
            <a:r>
              <a:rPr lang="zh-CN" altLang="en-US" dirty="0"/>
              <a:t>提供两种校验</a:t>
            </a:r>
          </a:p>
          <a:p>
            <a:pPr marL="0" indent="0">
              <a:buNone/>
            </a:pPr>
            <a:r>
              <a:rPr lang="en-US" altLang="zh-CN" dirty="0"/>
              <a:t>1</a:t>
            </a:r>
            <a:r>
              <a:rPr lang="zh-CN" altLang="en-US" dirty="0" smtClean="0"/>
              <a:t>校验和（常用循环冗余校验</a:t>
            </a:r>
            <a:r>
              <a:rPr lang="en-US" altLang="zh-CN" dirty="0" smtClean="0"/>
              <a:t>CRC-32</a:t>
            </a:r>
            <a:r>
              <a:rPr lang="zh-CN" altLang="en-US" dirty="0" smtClean="0"/>
              <a:t>）</a:t>
            </a:r>
            <a:endParaRPr lang="en-US" altLang="zh-CN" dirty="0" smtClean="0"/>
          </a:p>
          <a:p>
            <a:pPr marL="0" indent="0">
              <a:buNone/>
            </a:pPr>
            <a:r>
              <a:rPr lang="en-US" altLang="zh-CN" dirty="0" smtClean="0"/>
              <a:t>2</a:t>
            </a:r>
            <a:r>
              <a:rPr lang="zh-CN" altLang="en-US" dirty="0"/>
              <a:t>运行后台进程来检测数据块</a:t>
            </a:r>
          </a:p>
          <a:p>
            <a:pPr marL="0" indent="0">
              <a:buNone/>
            </a:pPr>
            <a:endParaRPr lang="zh-CN" altLang="en-US" dirty="0"/>
          </a:p>
        </p:txBody>
      </p:sp>
    </p:spTree>
    <p:extLst>
      <p:ext uri="{BB962C8B-B14F-4D97-AF65-F5344CB8AC3E}">
        <p14:creationId xmlns:p14="http://schemas.microsoft.com/office/powerpoint/2010/main" xmlns="" val="153889252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0"/>
          </p:nvPr>
        </p:nvSpPr>
        <p:spPr/>
        <p:txBody>
          <a:bodyPr/>
          <a:lstStyle/>
          <a:p>
            <a:r>
              <a:rPr lang="en-US" altLang="zh-CN" b="1" dirty="0"/>
              <a:t>Writable</a:t>
            </a:r>
            <a:r>
              <a:rPr lang="zh-CN" altLang="zh-CN" b="1" dirty="0"/>
              <a:t>接口</a:t>
            </a:r>
          </a:p>
          <a:p>
            <a:r>
              <a:rPr lang="zh-CN" altLang="zh-CN" sz="1800" dirty="0"/>
              <a:t>基于</a:t>
            </a:r>
            <a:r>
              <a:rPr lang="en-US" altLang="zh-CN" sz="1800" dirty="0" err="1"/>
              <a:t>DataInput</a:t>
            </a:r>
            <a:r>
              <a:rPr lang="zh-CN" altLang="zh-CN" sz="1800" dirty="0"/>
              <a:t>与</a:t>
            </a:r>
            <a:r>
              <a:rPr lang="en-US" altLang="zh-CN" sz="1800" dirty="0" err="1"/>
              <a:t>DatOutput</a:t>
            </a:r>
            <a:r>
              <a:rPr lang="zh-CN" altLang="zh-CN" sz="1800" dirty="0"/>
              <a:t>的简单高效可序列化接口，就是</a:t>
            </a:r>
            <a:r>
              <a:rPr lang="en-US" altLang="zh-CN" sz="1800" dirty="0" err="1"/>
              <a:t>org.apache.hadoop.io.Writable</a:t>
            </a:r>
            <a:r>
              <a:rPr lang="zh-CN" altLang="zh-CN" sz="1800" dirty="0" smtClean="0"/>
              <a:t>接口</a:t>
            </a:r>
            <a:endParaRPr lang="en-US" altLang="zh-CN" sz="1800" dirty="0" smtClean="0"/>
          </a:p>
          <a:p>
            <a:endParaRPr lang="en-US" altLang="zh-CN" sz="1800" dirty="0"/>
          </a:p>
          <a:p>
            <a:r>
              <a:rPr lang="zh-CN" altLang="zh-CN" sz="1800" dirty="0" smtClean="0"/>
              <a:t>几乎</a:t>
            </a:r>
            <a:r>
              <a:rPr lang="zh-CN" altLang="zh-CN" sz="1800" dirty="0"/>
              <a:t>所有的</a:t>
            </a:r>
            <a:r>
              <a:rPr lang="en-US" altLang="zh-CN" sz="1800" dirty="0" err="1"/>
              <a:t>hadoop</a:t>
            </a:r>
            <a:r>
              <a:rPr lang="zh-CN" altLang="zh-CN" sz="1800" dirty="0"/>
              <a:t>可序列化对象都必须实现这个</a:t>
            </a:r>
            <a:r>
              <a:rPr lang="zh-CN" altLang="zh-CN" sz="1800" dirty="0" smtClean="0"/>
              <a:t>接口有</a:t>
            </a:r>
            <a:r>
              <a:rPr lang="en-US" altLang="zh-CN" sz="1800" dirty="0"/>
              <a:t>2</a:t>
            </a:r>
            <a:r>
              <a:rPr lang="zh-CN" altLang="zh-CN" sz="1800" dirty="0"/>
              <a:t>个</a:t>
            </a:r>
            <a:r>
              <a:rPr lang="zh-CN" altLang="zh-CN" sz="1800" dirty="0" smtClean="0"/>
              <a:t>方法</a:t>
            </a:r>
            <a:endParaRPr lang="en-US" altLang="zh-CN" sz="1800" dirty="0" smtClean="0"/>
          </a:p>
          <a:p>
            <a:r>
              <a:rPr lang="en-US" altLang="zh-CN" sz="1800" dirty="0" smtClean="0"/>
              <a:t>Write</a:t>
            </a:r>
            <a:r>
              <a:rPr lang="zh-CN" altLang="en-US" sz="1800" dirty="0" smtClean="0"/>
              <a:t>，</a:t>
            </a:r>
            <a:r>
              <a:rPr lang="en-US" altLang="zh-CN" sz="1800" dirty="0" err="1" smtClean="0"/>
              <a:t>readFiles</a:t>
            </a:r>
            <a:endParaRPr lang="zh-CN" altLang="zh-CN" sz="1800" dirty="0"/>
          </a:p>
          <a:p>
            <a:endParaRPr lang="zh-CN" altLang="en-US" dirty="0"/>
          </a:p>
        </p:txBody>
      </p:sp>
    </p:spTree>
    <p:extLst>
      <p:ext uri="{BB962C8B-B14F-4D97-AF65-F5344CB8AC3E}">
        <p14:creationId xmlns:p14="http://schemas.microsoft.com/office/powerpoint/2010/main" xmlns="" val="60226670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0"/>
          </p:nvPr>
        </p:nvSpPr>
        <p:spPr/>
        <p:txBody>
          <a:bodyPr/>
          <a:lstStyle/>
          <a:p>
            <a:r>
              <a:rPr lang="zh-CN" altLang="zh-CN" dirty="0"/>
              <a:t>以</a:t>
            </a:r>
            <a:r>
              <a:rPr lang="en-US" altLang="zh-CN" dirty="0" err="1"/>
              <a:t>IntWritable</a:t>
            </a:r>
            <a:r>
              <a:rPr lang="zh-CN" altLang="zh-CN" dirty="0"/>
              <a:t>为例，它把</a:t>
            </a:r>
            <a:r>
              <a:rPr lang="en-US" altLang="zh-CN" dirty="0"/>
              <a:t>java</a:t>
            </a:r>
            <a:r>
              <a:rPr lang="zh-CN" altLang="zh-CN" dirty="0"/>
              <a:t>的</a:t>
            </a:r>
            <a:r>
              <a:rPr lang="en-US" altLang="zh-CN" dirty="0" err="1"/>
              <a:t>int</a:t>
            </a:r>
            <a:r>
              <a:rPr lang="zh-CN" altLang="zh-CN" dirty="0"/>
              <a:t>类型封装成了</a:t>
            </a:r>
            <a:r>
              <a:rPr lang="en-US" altLang="zh-CN" dirty="0"/>
              <a:t>Writable</a:t>
            </a:r>
            <a:r>
              <a:rPr lang="zh-CN" altLang="zh-CN" dirty="0"/>
              <a:t>序列化</a:t>
            </a:r>
            <a:r>
              <a:rPr lang="zh-CN" altLang="zh-CN" dirty="0" smtClean="0"/>
              <a:t>格式</a:t>
            </a:r>
            <a:endParaRPr lang="en-US" altLang="zh-CN" dirty="0" smtClean="0"/>
          </a:p>
          <a:p>
            <a:endParaRPr lang="en-US" altLang="zh-CN" dirty="0"/>
          </a:p>
          <a:p>
            <a:r>
              <a:rPr lang="zh-CN" altLang="zh-CN" dirty="0" smtClean="0"/>
              <a:t>可以</a:t>
            </a:r>
            <a:r>
              <a:rPr lang="zh-CN" altLang="zh-CN" dirty="0"/>
              <a:t>通过</a:t>
            </a:r>
            <a:r>
              <a:rPr lang="en-US" altLang="zh-CN" dirty="0"/>
              <a:t>set()</a:t>
            </a:r>
            <a:r>
              <a:rPr lang="zh-CN" altLang="zh-CN" dirty="0"/>
              <a:t>设置它的值 </a:t>
            </a:r>
            <a:r>
              <a:rPr lang="en-US" altLang="zh-CN" dirty="0"/>
              <a:t> </a:t>
            </a:r>
            <a:endParaRPr lang="en-US" altLang="zh-CN" dirty="0" smtClean="0"/>
          </a:p>
          <a:p>
            <a:r>
              <a:rPr lang="en-US" altLang="zh-CN" dirty="0" smtClean="0"/>
              <a:t>new </a:t>
            </a:r>
            <a:r>
              <a:rPr lang="en-US" altLang="zh-CN" dirty="0" err="1"/>
              <a:t>IntWritable</a:t>
            </a:r>
            <a:r>
              <a:rPr lang="en-US" altLang="zh-CN" dirty="0"/>
              <a:t>().set(100); </a:t>
            </a:r>
            <a:endParaRPr lang="en-US" altLang="zh-CN" dirty="0" smtClean="0"/>
          </a:p>
          <a:p>
            <a:r>
              <a:rPr lang="en-US" altLang="zh-CN" dirty="0" smtClean="0"/>
              <a:t>new </a:t>
            </a:r>
            <a:r>
              <a:rPr lang="en-US" altLang="zh-CN" dirty="0" err="1"/>
              <a:t>IntWritable</a:t>
            </a:r>
            <a:r>
              <a:rPr lang="en-US" altLang="zh-CN" dirty="0"/>
              <a:t>(100);</a:t>
            </a:r>
            <a:endParaRPr lang="zh-CN" altLang="zh-CN" dirty="0"/>
          </a:p>
          <a:p>
            <a:endParaRPr lang="zh-CN" altLang="en-US" dirty="0"/>
          </a:p>
        </p:txBody>
      </p:sp>
    </p:spTree>
    <p:extLst>
      <p:ext uri="{BB962C8B-B14F-4D97-AF65-F5344CB8AC3E}">
        <p14:creationId xmlns:p14="http://schemas.microsoft.com/office/powerpoint/2010/main" xmlns="" val="298556669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0"/>
          </p:nvPr>
        </p:nvSpPr>
        <p:spPr/>
        <p:txBody>
          <a:bodyPr>
            <a:normAutofit fontScale="92500"/>
          </a:bodyPr>
          <a:lstStyle/>
          <a:p>
            <a:r>
              <a:rPr lang="en-US" altLang="zh-CN" b="1" dirty="0" err="1"/>
              <a:t>WritableComparable</a:t>
            </a:r>
            <a:r>
              <a:rPr lang="zh-CN" altLang="zh-CN" b="1" dirty="0"/>
              <a:t>接口</a:t>
            </a:r>
          </a:p>
          <a:p>
            <a:r>
              <a:rPr lang="zh-CN" altLang="zh-CN" sz="2100" dirty="0"/>
              <a:t>类似</a:t>
            </a:r>
            <a:r>
              <a:rPr lang="en-US" altLang="zh-CN" sz="2100" dirty="0"/>
              <a:t>java</a:t>
            </a:r>
            <a:r>
              <a:rPr lang="zh-CN" altLang="zh-CN" sz="2100" dirty="0"/>
              <a:t>的</a:t>
            </a:r>
            <a:r>
              <a:rPr lang="en-US" altLang="zh-CN" sz="2100" dirty="0"/>
              <a:t>Comparable</a:t>
            </a:r>
            <a:r>
              <a:rPr lang="zh-CN" altLang="zh-CN" sz="2100" dirty="0"/>
              <a:t>接口，用于类型的比较。</a:t>
            </a:r>
            <a:r>
              <a:rPr lang="en-US" altLang="zh-CN" sz="2100" dirty="0"/>
              <a:t>MR</a:t>
            </a:r>
            <a:r>
              <a:rPr lang="zh-CN" altLang="zh-CN" sz="2100" dirty="0"/>
              <a:t>其中一个阶段叫排序，默认使用</a:t>
            </a:r>
            <a:r>
              <a:rPr lang="en-US" altLang="zh-CN" sz="2100" dirty="0"/>
              <a:t>Key</a:t>
            </a:r>
            <a:r>
              <a:rPr lang="zh-CN" altLang="zh-CN" sz="2100" dirty="0"/>
              <a:t>来排序。</a:t>
            </a:r>
            <a:r>
              <a:rPr lang="en-US" altLang="zh-CN" sz="2100" dirty="0" err="1"/>
              <a:t>Hadoop</a:t>
            </a:r>
            <a:r>
              <a:rPr lang="zh-CN" altLang="zh-CN" sz="2100" dirty="0"/>
              <a:t>提供了一个优化接口</a:t>
            </a:r>
            <a:r>
              <a:rPr lang="en-US" altLang="zh-CN" sz="2100" dirty="0" err="1"/>
              <a:t>RawComparator</a:t>
            </a:r>
            <a:endParaRPr lang="zh-CN" altLang="zh-CN" sz="2100" dirty="0"/>
          </a:p>
          <a:p>
            <a:r>
              <a:rPr lang="en-US" altLang="zh-CN" sz="2100" dirty="0"/>
              <a:t> </a:t>
            </a:r>
            <a:endParaRPr lang="zh-CN" altLang="zh-CN" sz="2100" dirty="0"/>
          </a:p>
          <a:p>
            <a:r>
              <a:rPr lang="en-US" altLang="zh-CN" sz="2100" dirty="0"/>
              <a:t>Public interface </a:t>
            </a:r>
            <a:r>
              <a:rPr lang="en-US" altLang="zh-CN" sz="2100" dirty="0" err="1"/>
              <a:t>RawComparator</a:t>
            </a:r>
            <a:r>
              <a:rPr lang="en-US" altLang="zh-CN" sz="2100" dirty="0"/>
              <a:t>&lt;T&gt; extends Comparator&lt;T&gt;{</a:t>
            </a:r>
            <a:endParaRPr lang="zh-CN" altLang="zh-CN" sz="2100" dirty="0"/>
          </a:p>
          <a:p>
            <a:r>
              <a:rPr lang="en-US" altLang="zh-CN" sz="2100" dirty="0"/>
              <a:t>	Public </a:t>
            </a:r>
            <a:r>
              <a:rPr lang="en-US" altLang="zh-CN" sz="2100" dirty="0" err="1"/>
              <a:t>int</a:t>
            </a:r>
            <a:r>
              <a:rPr lang="en-US" altLang="zh-CN" sz="2100" dirty="0"/>
              <a:t> compare(byte[]  b1,int s1,int l1,byte[] b2,int s2,int l2);</a:t>
            </a:r>
            <a:endParaRPr lang="zh-CN" altLang="zh-CN" sz="2100" dirty="0"/>
          </a:p>
          <a:p>
            <a:r>
              <a:rPr lang="en-US" altLang="zh-CN" sz="2100" dirty="0" smtClean="0"/>
              <a:t>}</a:t>
            </a:r>
          </a:p>
          <a:p>
            <a:endParaRPr lang="zh-CN" altLang="zh-CN" sz="2100" dirty="0"/>
          </a:p>
          <a:p>
            <a:r>
              <a:rPr lang="zh-CN" altLang="zh-CN" sz="2100" dirty="0"/>
              <a:t>可以比较</a:t>
            </a:r>
            <a:r>
              <a:rPr lang="en-US" altLang="zh-CN" sz="2100" dirty="0"/>
              <a:t>b1</a:t>
            </a:r>
            <a:r>
              <a:rPr lang="zh-CN" altLang="zh-CN" sz="2100" dirty="0"/>
              <a:t>和</a:t>
            </a:r>
            <a:r>
              <a:rPr lang="en-US" altLang="zh-CN" sz="2100" dirty="0"/>
              <a:t>b2</a:t>
            </a:r>
            <a:r>
              <a:rPr lang="zh-CN" altLang="zh-CN" sz="2100" dirty="0"/>
              <a:t>，允许执行者直接比较数据流记录，而无须先把数据流反序列化成对象，这样可以避免新建对象的开销 </a:t>
            </a:r>
            <a:r>
              <a:rPr lang="zh-CN" altLang="zh-CN" dirty="0"/>
              <a:t>。</a:t>
            </a:r>
          </a:p>
          <a:p>
            <a:endParaRPr lang="zh-CN" altLang="en-US" dirty="0"/>
          </a:p>
        </p:txBody>
      </p:sp>
    </p:spTree>
    <p:extLst>
      <p:ext uri="{BB962C8B-B14F-4D97-AF65-F5344CB8AC3E}">
        <p14:creationId xmlns:p14="http://schemas.microsoft.com/office/powerpoint/2010/main" xmlns="" val="87158452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a:t>Hadoop</a:t>
            </a:r>
            <a:r>
              <a:rPr lang="en-US" altLang="zh-CN" b="1" dirty="0"/>
              <a:t> Writable</a:t>
            </a:r>
            <a:r>
              <a:rPr lang="zh-CN" altLang="zh-CN" b="1" dirty="0"/>
              <a:t>基本类型</a:t>
            </a:r>
            <a:endParaRPr lang="zh-CN" altLang="en-US" dirty="0"/>
          </a:p>
        </p:txBody>
      </p:sp>
      <p:sp>
        <p:nvSpPr>
          <p:cNvPr id="3" name="内容占位符 2"/>
          <p:cNvSpPr>
            <a:spLocks noGrp="1"/>
          </p:cNvSpPr>
          <p:nvPr>
            <p:ph sz="quarter" idx="10"/>
          </p:nvPr>
        </p:nvSpPr>
        <p:spPr/>
        <p:txBody>
          <a:bodyPr>
            <a:normAutofit fontScale="47500" lnSpcReduction="20000"/>
          </a:bodyPr>
          <a:lstStyle/>
          <a:p>
            <a:r>
              <a:rPr lang="en-US" altLang="zh-CN" sz="4500" b="1" dirty="0" smtClean="0"/>
              <a:t>Writable</a:t>
            </a:r>
            <a:r>
              <a:rPr lang="zh-CN" altLang="en-US" sz="4500" b="1" dirty="0" smtClean="0"/>
              <a:t>类</a:t>
            </a:r>
            <a:endParaRPr lang="en-US" altLang="zh-CN" sz="4500" b="1" dirty="0" smtClean="0"/>
          </a:p>
          <a:p>
            <a:r>
              <a:rPr lang="en-US" altLang="zh-CN" dirty="0" err="1"/>
              <a:t>ArrayWritable</a:t>
            </a:r>
            <a:endParaRPr lang="en-US" altLang="zh-CN" dirty="0"/>
          </a:p>
          <a:p>
            <a:r>
              <a:rPr lang="en-US" altLang="zh-CN" dirty="0" err="1"/>
              <a:t>TwoDArrayWritable</a:t>
            </a:r>
            <a:endParaRPr lang="en-US" altLang="zh-CN" dirty="0"/>
          </a:p>
          <a:p>
            <a:r>
              <a:rPr lang="en-US" altLang="zh-CN" dirty="0" err="1"/>
              <a:t>MapWritable</a:t>
            </a:r>
            <a:endParaRPr lang="en-US" altLang="zh-CN" dirty="0"/>
          </a:p>
          <a:p>
            <a:r>
              <a:rPr lang="en-US" altLang="zh-CN" dirty="0" err="1"/>
              <a:t>SortedMapWritable</a:t>
            </a:r>
            <a:endParaRPr lang="en-US" altLang="zh-CN" dirty="0"/>
          </a:p>
          <a:p>
            <a:r>
              <a:rPr lang="en-US" altLang="zh-CN" dirty="0" err="1"/>
              <a:t>BooleanWritable</a:t>
            </a:r>
            <a:endParaRPr lang="en-US" altLang="zh-CN" dirty="0"/>
          </a:p>
          <a:p>
            <a:r>
              <a:rPr lang="en-US" altLang="zh-CN" dirty="0" err="1"/>
              <a:t>ByteWritable</a:t>
            </a:r>
            <a:endParaRPr lang="en-US" altLang="zh-CN" dirty="0"/>
          </a:p>
          <a:p>
            <a:r>
              <a:rPr lang="en-US" altLang="zh-CN" dirty="0" err="1"/>
              <a:t>IntWritable</a:t>
            </a:r>
            <a:endParaRPr lang="en-US" altLang="zh-CN" dirty="0"/>
          </a:p>
          <a:p>
            <a:r>
              <a:rPr lang="en-US" altLang="zh-CN" dirty="0" err="1"/>
              <a:t>VIntWritable</a:t>
            </a:r>
            <a:endParaRPr lang="en-US" altLang="zh-CN" dirty="0"/>
          </a:p>
          <a:p>
            <a:r>
              <a:rPr lang="en-US" altLang="zh-CN" dirty="0" err="1"/>
              <a:t>FloatWritable</a:t>
            </a:r>
            <a:endParaRPr lang="en-US" altLang="zh-CN" dirty="0"/>
          </a:p>
          <a:p>
            <a:r>
              <a:rPr lang="en-US" altLang="zh-CN" dirty="0" err="1"/>
              <a:t>LongWritable</a:t>
            </a:r>
            <a:endParaRPr lang="en-US" altLang="zh-CN" dirty="0"/>
          </a:p>
          <a:p>
            <a:r>
              <a:rPr lang="en-US" altLang="zh-CN" dirty="0" err="1"/>
              <a:t>VLongWritable</a:t>
            </a:r>
            <a:endParaRPr lang="en-US" altLang="zh-CN" dirty="0"/>
          </a:p>
          <a:p>
            <a:r>
              <a:rPr lang="en-US" altLang="zh-CN" dirty="0" err="1"/>
              <a:t>DoubleWritable</a:t>
            </a:r>
            <a:endParaRPr lang="en-US" altLang="zh-CN" dirty="0"/>
          </a:p>
          <a:p>
            <a:r>
              <a:rPr lang="en-US" altLang="zh-CN" dirty="0" err="1"/>
              <a:t>NullWritable</a:t>
            </a:r>
            <a:endParaRPr lang="en-US" altLang="zh-CN" dirty="0"/>
          </a:p>
          <a:p>
            <a:r>
              <a:rPr lang="en-US" altLang="zh-CN" dirty="0"/>
              <a:t>Text</a:t>
            </a:r>
          </a:p>
          <a:p>
            <a:r>
              <a:rPr lang="en-US" altLang="zh-CN" dirty="0" err="1"/>
              <a:t>BytesWritable</a:t>
            </a:r>
            <a:endParaRPr lang="en-US" altLang="zh-CN" dirty="0"/>
          </a:p>
          <a:p>
            <a:r>
              <a:rPr lang="en-US" altLang="zh-CN" dirty="0"/>
              <a:t>MD5Hash</a:t>
            </a:r>
          </a:p>
          <a:p>
            <a:r>
              <a:rPr lang="en-US" altLang="zh-CN" dirty="0" err="1"/>
              <a:t>ObjectWrtiable</a:t>
            </a:r>
            <a:endParaRPr lang="en-US" altLang="zh-CN" dirty="0"/>
          </a:p>
          <a:p>
            <a:r>
              <a:rPr lang="en-US" altLang="zh-CN" dirty="0" err="1"/>
              <a:t>GenericWritable</a:t>
            </a:r>
            <a:endParaRPr lang="zh-CN" altLang="en-US"/>
          </a:p>
          <a:p>
            <a:endParaRPr lang="en-US" altLang="zh-CN" dirty="0"/>
          </a:p>
        </p:txBody>
      </p:sp>
    </p:spTree>
    <p:extLst>
      <p:ext uri="{BB962C8B-B14F-4D97-AF65-F5344CB8AC3E}">
        <p14:creationId xmlns:p14="http://schemas.microsoft.com/office/powerpoint/2010/main" xmlns="" val="244045383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graphicFrame>
        <p:nvGraphicFramePr>
          <p:cNvPr id="4" name="内容占位符 3"/>
          <p:cNvGraphicFramePr>
            <a:graphicFrameLocks noGrp="1"/>
          </p:cNvGraphicFramePr>
          <p:nvPr>
            <p:ph sz="quarter" idx="10"/>
            <p:extLst>
              <p:ext uri="{D42A27DB-BD31-4B8C-83A1-F6EECF244321}">
                <p14:modId xmlns:p14="http://schemas.microsoft.com/office/powerpoint/2010/main" xmlns="" val="2876884231"/>
              </p:ext>
            </p:extLst>
          </p:nvPr>
        </p:nvGraphicFramePr>
        <p:xfrm>
          <a:off x="611560" y="2276872"/>
          <a:ext cx="7834866" cy="3720420"/>
        </p:xfrm>
        <a:graphic>
          <a:graphicData uri="http://schemas.openxmlformats.org/drawingml/2006/table">
            <a:tbl>
              <a:tblPr/>
              <a:tblGrid>
                <a:gridCol w="2611622"/>
                <a:gridCol w="2611622"/>
                <a:gridCol w="2611622"/>
              </a:tblGrid>
              <a:tr h="308095">
                <a:tc>
                  <a:txBody>
                    <a:bodyPr/>
                    <a:lstStyle/>
                    <a:p>
                      <a:r>
                        <a:rPr lang="en-US" sz="1700" dirty="0">
                          <a:effectLst/>
                        </a:rPr>
                        <a:t>Java primitive</a:t>
                      </a:r>
                    </a:p>
                  </a:txBody>
                  <a:tcPr marL="87054" marR="87054" marT="43527" marB="43527" anchor="ctr">
                    <a:lnL>
                      <a:noFill/>
                    </a:lnL>
                    <a:lnR>
                      <a:noFill/>
                    </a:lnR>
                    <a:lnT>
                      <a:noFill/>
                    </a:lnT>
                    <a:lnB>
                      <a:noFill/>
                    </a:lnB>
                    <a:solidFill>
                      <a:srgbClr val="FFFFFF"/>
                    </a:solidFill>
                  </a:tcPr>
                </a:tc>
                <a:tc>
                  <a:txBody>
                    <a:bodyPr/>
                    <a:lstStyle/>
                    <a:p>
                      <a:r>
                        <a:rPr lang="en-US" sz="1700">
                          <a:effectLst/>
                        </a:rPr>
                        <a:t>Writable Implementation</a:t>
                      </a:r>
                    </a:p>
                  </a:txBody>
                  <a:tcPr marL="87054" marR="87054" marT="43527" marB="43527" anchor="ctr">
                    <a:lnL>
                      <a:noFill/>
                    </a:lnL>
                    <a:lnR>
                      <a:noFill/>
                    </a:lnR>
                    <a:lnT>
                      <a:noFill/>
                    </a:lnT>
                    <a:lnB>
                      <a:noFill/>
                    </a:lnB>
                    <a:solidFill>
                      <a:srgbClr val="FFFFFF"/>
                    </a:solidFill>
                  </a:tcPr>
                </a:tc>
                <a:tc>
                  <a:txBody>
                    <a:bodyPr/>
                    <a:lstStyle/>
                    <a:p>
                      <a:r>
                        <a:rPr lang="en-US" sz="1700">
                          <a:effectLst/>
                        </a:rPr>
                        <a:t>Serialized size(bytes)</a:t>
                      </a:r>
                    </a:p>
                  </a:txBody>
                  <a:tcPr marL="87054" marR="87054" marT="43527" marB="43527" anchor="ctr">
                    <a:lnL>
                      <a:noFill/>
                    </a:lnL>
                    <a:lnR>
                      <a:noFill/>
                    </a:lnR>
                    <a:lnT>
                      <a:noFill/>
                    </a:lnT>
                    <a:lnB>
                      <a:noFill/>
                    </a:lnB>
                    <a:solidFill>
                      <a:srgbClr val="FFFFFF"/>
                    </a:solidFill>
                  </a:tcPr>
                </a:tc>
              </a:tr>
              <a:tr h="308095">
                <a:tc>
                  <a:txBody>
                    <a:bodyPr/>
                    <a:lstStyle/>
                    <a:p>
                      <a:r>
                        <a:rPr lang="en-US" sz="1700">
                          <a:effectLst/>
                        </a:rPr>
                        <a:t>boolean</a:t>
                      </a:r>
                    </a:p>
                  </a:txBody>
                  <a:tcPr marL="87054" marR="87054" marT="43527" marB="43527" anchor="ctr">
                    <a:lnL>
                      <a:noFill/>
                    </a:lnL>
                    <a:lnR>
                      <a:noFill/>
                    </a:lnR>
                    <a:lnT>
                      <a:noFill/>
                    </a:lnT>
                    <a:lnB>
                      <a:noFill/>
                    </a:lnB>
                    <a:solidFill>
                      <a:srgbClr val="FFFFFF"/>
                    </a:solidFill>
                  </a:tcPr>
                </a:tc>
                <a:tc>
                  <a:txBody>
                    <a:bodyPr/>
                    <a:lstStyle/>
                    <a:p>
                      <a:r>
                        <a:rPr lang="en-US" sz="1700">
                          <a:effectLst/>
                        </a:rPr>
                        <a:t>BooleanWritable</a:t>
                      </a:r>
                    </a:p>
                  </a:txBody>
                  <a:tcPr marL="87054" marR="87054" marT="43527" marB="43527" anchor="ctr">
                    <a:lnL>
                      <a:noFill/>
                    </a:lnL>
                    <a:lnR>
                      <a:noFill/>
                    </a:lnR>
                    <a:lnT>
                      <a:noFill/>
                    </a:lnT>
                    <a:lnB>
                      <a:noFill/>
                    </a:lnB>
                    <a:solidFill>
                      <a:srgbClr val="FFFFFF"/>
                    </a:solidFill>
                  </a:tcPr>
                </a:tc>
                <a:tc>
                  <a:txBody>
                    <a:bodyPr/>
                    <a:lstStyle/>
                    <a:p>
                      <a:r>
                        <a:rPr lang="en-US" altLang="zh-CN" sz="1700">
                          <a:effectLst/>
                        </a:rPr>
                        <a:t>1</a:t>
                      </a:r>
                    </a:p>
                  </a:txBody>
                  <a:tcPr marL="87054" marR="87054" marT="43527" marB="43527" anchor="ctr">
                    <a:lnL>
                      <a:noFill/>
                    </a:lnL>
                    <a:lnR>
                      <a:noFill/>
                    </a:lnR>
                    <a:lnT>
                      <a:noFill/>
                    </a:lnT>
                    <a:lnB>
                      <a:noFill/>
                    </a:lnB>
                    <a:solidFill>
                      <a:srgbClr val="FFFFFF"/>
                    </a:solidFill>
                  </a:tcPr>
                </a:tc>
              </a:tr>
              <a:tr h="308095">
                <a:tc>
                  <a:txBody>
                    <a:bodyPr/>
                    <a:lstStyle/>
                    <a:p>
                      <a:r>
                        <a:rPr lang="en-US" sz="1700">
                          <a:effectLst/>
                        </a:rPr>
                        <a:t>byte</a:t>
                      </a:r>
                    </a:p>
                  </a:txBody>
                  <a:tcPr marL="87054" marR="87054" marT="43527" marB="43527" anchor="ctr">
                    <a:lnL>
                      <a:noFill/>
                    </a:lnL>
                    <a:lnR>
                      <a:noFill/>
                    </a:lnR>
                    <a:lnT>
                      <a:noFill/>
                    </a:lnT>
                    <a:lnB>
                      <a:noFill/>
                    </a:lnB>
                    <a:solidFill>
                      <a:srgbClr val="FFFFFF"/>
                    </a:solidFill>
                  </a:tcPr>
                </a:tc>
                <a:tc>
                  <a:txBody>
                    <a:bodyPr/>
                    <a:lstStyle/>
                    <a:p>
                      <a:r>
                        <a:rPr lang="en-US" sz="1700" dirty="0" err="1">
                          <a:effectLst/>
                        </a:rPr>
                        <a:t>ByteWritable</a:t>
                      </a:r>
                      <a:endParaRPr lang="en-US" sz="1700" dirty="0">
                        <a:effectLst/>
                      </a:endParaRPr>
                    </a:p>
                  </a:txBody>
                  <a:tcPr marL="87054" marR="87054" marT="43527" marB="43527" anchor="ctr">
                    <a:lnL>
                      <a:noFill/>
                    </a:lnL>
                    <a:lnR>
                      <a:noFill/>
                    </a:lnR>
                    <a:lnT>
                      <a:noFill/>
                    </a:lnT>
                    <a:lnB>
                      <a:noFill/>
                    </a:lnB>
                    <a:solidFill>
                      <a:srgbClr val="FFFFFF"/>
                    </a:solidFill>
                  </a:tcPr>
                </a:tc>
                <a:tc>
                  <a:txBody>
                    <a:bodyPr/>
                    <a:lstStyle/>
                    <a:p>
                      <a:r>
                        <a:rPr lang="en-US" altLang="zh-CN" sz="1700">
                          <a:effectLst/>
                        </a:rPr>
                        <a:t>1</a:t>
                      </a:r>
                    </a:p>
                  </a:txBody>
                  <a:tcPr marL="87054" marR="87054" marT="43527" marB="43527" anchor="ctr">
                    <a:lnL>
                      <a:noFill/>
                    </a:lnL>
                    <a:lnR>
                      <a:noFill/>
                    </a:lnR>
                    <a:lnT>
                      <a:noFill/>
                    </a:lnT>
                    <a:lnB>
                      <a:noFill/>
                    </a:lnB>
                    <a:solidFill>
                      <a:srgbClr val="FFFFFF"/>
                    </a:solidFill>
                  </a:tcPr>
                </a:tc>
              </a:tr>
              <a:tr h="308095">
                <a:tc>
                  <a:txBody>
                    <a:bodyPr/>
                    <a:lstStyle/>
                    <a:p>
                      <a:r>
                        <a:rPr lang="en-US" sz="1700">
                          <a:effectLst/>
                        </a:rPr>
                        <a:t>short</a:t>
                      </a:r>
                    </a:p>
                  </a:txBody>
                  <a:tcPr marL="87054" marR="87054" marT="43527" marB="43527" anchor="ctr">
                    <a:lnL>
                      <a:noFill/>
                    </a:lnL>
                    <a:lnR>
                      <a:noFill/>
                    </a:lnR>
                    <a:lnT>
                      <a:noFill/>
                    </a:lnT>
                    <a:lnB>
                      <a:noFill/>
                    </a:lnB>
                    <a:solidFill>
                      <a:srgbClr val="FFFFFF"/>
                    </a:solidFill>
                  </a:tcPr>
                </a:tc>
                <a:tc>
                  <a:txBody>
                    <a:bodyPr/>
                    <a:lstStyle/>
                    <a:p>
                      <a:r>
                        <a:rPr lang="en-US" sz="1700">
                          <a:effectLst/>
                        </a:rPr>
                        <a:t>ShortWritable</a:t>
                      </a:r>
                    </a:p>
                  </a:txBody>
                  <a:tcPr marL="87054" marR="87054" marT="43527" marB="43527" anchor="ctr">
                    <a:lnL>
                      <a:noFill/>
                    </a:lnL>
                    <a:lnR>
                      <a:noFill/>
                    </a:lnR>
                    <a:lnT>
                      <a:noFill/>
                    </a:lnT>
                    <a:lnB>
                      <a:noFill/>
                    </a:lnB>
                    <a:solidFill>
                      <a:srgbClr val="FFFFFF"/>
                    </a:solidFill>
                  </a:tcPr>
                </a:tc>
                <a:tc>
                  <a:txBody>
                    <a:bodyPr/>
                    <a:lstStyle/>
                    <a:p>
                      <a:r>
                        <a:rPr lang="en-US" altLang="zh-CN" sz="1700">
                          <a:effectLst/>
                        </a:rPr>
                        <a:t>2</a:t>
                      </a:r>
                    </a:p>
                  </a:txBody>
                  <a:tcPr marL="87054" marR="87054" marT="43527" marB="43527" anchor="ctr">
                    <a:lnL>
                      <a:noFill/>
                    </a:lnL>
                    <a:lnR>
                      <a:noFill/>
                    </a:lnR>
                    <a:lnT>
                      <a:noFill/>
                    </a:lnT>
                    <a:lnB>
                      <a:noFill/>
                    </a:lnB>
                    <a:solidFill>
                      <a:srgbClr val="FFFFFF"/>
                    </a:solidFill>
                  </a:tcPr>
                </a:tc>
              </a:tr>
              <a:tr h="308095">
                <a:tc>
                  <a:txBody>
                    <a:bodyPr/>
                    <a:lstStyle/>
                    <a:p>
                      <a:r>
                        <a:rPr lang="en-US" sz="1700">
                          <a:effectLst/>
                        </a:rPr>
                        <a:t>int</a:t>
                      </a:r>
                    </a:p>
                  </a:txBody>
                  <a:tcPr marL="87054" marR="87054" marT="43527" marB="43527" anchor="ctr">
                    <a:lnL>
                      <a:noFill/>
                    </a:lnL>
                    <a:lnR>
                      <a:noFill/>
                    </a:lnR>
                    <a:lnT>
                      <a:noFill/>
                    </a:lnT>
                    <a:lnB>
                      <a:noFill/>
                    </a:lnB>
                    <a:solidFill>
                      <a:srgbClr val="FFFFFF"/>
                    </a:solidFill>
                  </a:tcPr>
                </a:tc>
                <a:tc>
                  <a:txBody>
                    <a:bodyPr/>
                    <a:lstStyle/>
                    <a:p>
                      <a:r>
                        <a:rPr lang="en-US" sz="1700">
                          <a:effectLst/>
                        </a:rPr>
                        <a:t>IntWritable</a:t>
                      </a:r>
                    </a:p>
                  </a:txBody>
                  <a:tcPr marL="87054" marR="87054" marT="43527" marB="43527" anchor="ctr">
                    <a:lnL>
                      <a:noFill/>
                    </a:lnL>
                    <a:lnR>
                      <a:noFill/>
                    </a:lnR>
                    <a:lnT>
                      <a:noFill/>
                    </a:lnT>
                    <a:lnB>
                      <a:noFill/>
                    </a:lnB>
                    <a:solidFill>
                      <a:srgbClr val="FFFFFF"/>
                    </a:solidFill>
                  </a:tcPr>
                </a:tc>
                <a:tc>
                  <a:txBody>
                    <a:bodyPr/>
                    <a:lstStyle/>
                    <a:p>
                      <a:r>
                        <a:rPr lang="en-US" altLang="zh-CN" sz="1700">
                          <a:effectLst/>
                        </a:rPr>
                        <a:t>4</a:t>
                      </a:r>
                    </a:p>
                  </a:txBody>
                  <a:tcPr marL="87054" marR="87054" marT="43527" marB="43527" anchor="ctr">
                    <a:lnL>
                      <a:noFill/>
                    </a:lnL>
                    <a:lnR>
                      <a:noFill/>
                    </a:lnR>
                    <a:lnT>
                      <a:noFill/>
                    </a:lnT>
                    <a:lnB>
                      <a:noFill/>
                    </a:lnB>
                    <a:solidFill>
                      <a:srgbClr val="FFFFFF"/>
                    </a:solidFill>
                  </a:tcPr>
                </a:tc>
              </a:tr>
              <a:tr h="308095">
                <a:tc>
                  <a:txBody>
                    <a:bodyPr/>
                    <a:lstStyle/>
                    <a:p>
                      <a:endParaRPr lang="zh-CN" altLang="en-US" sz="1700">
                        <a:effectLst/>
                      </a:endParaRPr>
                    </a:p>
                  </a:txBody>
                  <a:tcPr marL="87054" marR="87054" marT="43527" marB="43527" anchor="ctr">
                    <a:lnL>
                      <a:noFill/>
                    </a:lnL>
                    <a:lnR>
                      <a:noFill/>
                    </a:lnR>
                    <a:lnT>
                      <a:noFill/>
                    </a:lnT>
                    <a:lnB>
                      <a:noFill/>
                    </a:lnB>
                    <a:solidFill>
                      <a:srgbClr val="FFFFFF"/>
                    </a:solidFill>
                  </a:tcPr>
                </a:tc>
                <a:tc>
                  <a:txBody>
                    <a:bodyPr/>
                    <a:lstStyle/>
                    <a:p>
                      <a:r>
                        <a:rPr lang="en-US" sz="1700">
                          <a:effectLst/>
                        </a:rPr>
                        <a:t>VIntWritable</a:t>
                      </a:r>
                    </a:p>
                  </a:txBody>
                  <a:tcPr marL="87054" marR="87054" marT="43527" marB="43527" anchor="ctr">
                    <a:lnL>
                      <a:noFill/>
                    </a:lnL>
                    <a:lnR>
                      <a:noFill/>
                    </a:lnR>
                    <a:lnT>
                      <a:noFill/>
                    </a:lnT>
                    <a:lnB>
                      <a:noFill/>
                    </a:lnB>
                    <a:solidFill>
                      <a:srgbClr val="FFFFFF"/>
                    </a:solidFill>
                  </a:tcPr>
                </a:tc>
                <a:tc>
                  <a:txBody>
                    <a:bodyPr/>
                    <a:lstStyle/>
                    <a:p>
                      <a:r>
                        <a:rPr lang="en-US" altLang="zh-CN" sz="1700">
                          <a:effectLst/>
                        </a:rPr>
                        <a:t>1-5</a:t>
                      </a:r>
                    </a:p>
                  </a:txBody>
                  <a:tcPr marL="87054" marR="87054" marT="43527" marB="43527" anchor="ctr">
                    <a:lnL>
                      <a:noFill/>
                    </a:lnL>
                    <a:lnR>
                      <a:noFill/>
                    </a:lnR>
                    <a:lnT>
                      <a:noFill/>
                    </a:lnT>
                    <a:lnB>
                      <a:noFill/>
                    </a:lnB>
                    <a:solidFill>
                      <a:srgbClr val="FFFFFF"/>
                    </a:solidFill>
                  </a:tcPr>
                </a:tc>
              </a:tr>
              <a:tr h="308095">
                <a:tc>
                  <a:txBody>
                    <a:bodyPr/>
                    <a:lstStyle/>
                    <a:p>
                      <a:r>
                        <a:rPr lang="en-US" sz="1700">
                          <a:effectLst/>
                        </a:rPr>
                        <a:t>float</a:t>
                      </a:r>
                    </a:p>
                  </a:txBody>
                  <a:tcPr marL="87054" marR="87054" marT="43527" marB="43527" anchor="ctr">
                    <a:lnL>
                      <a:noFill/>
                    </a:lnL>
                    <a:lnR>
                      <a:noFill/>
                    </a:lnR>
                    <a:lnT>
                      <a:noFill/>
                    </a:lnT>
                    <a:lnB>
                      <a:noFill/>
                    </a:lnB>
                    <a:solidFill>
                      <a:srgbClr val="FFFFFF"/>
                    </a:solidFill>
                  </a:tcPr>
                </a:tc>
                <a:tc>
                  <a:txBody>
                    <a:bodyPr/>
                    <a:lstStyle/>
                    <a:p>
                      <a:r>
                        <a:rPr lang="en-US" sz="1700">
                          <a:effectLst/>
                        </a:rPr>
                        <a:t>FloatWritable</a:t>
                      </a:r>
                    </a:p>
                  </a:txBody>
                  <a:tcPr marL="87054" marR="87054" marT="43527" marB="43527" anchor="ctr">
                    <a:lnL>
                      <a:noFill/>
                    </a:lnL>
                    <a:lnR>
                      <a:noFill/>
                    </a:lnR>
                    <a:lnT>
                      <a:noFill/>
                    </a:lnT>
                    <a:lnB>
                      <a:noFill/>
                    </a:lnB>
                    <a:solidFill>
                      <a:srgbClr val="FFFFFF"/>
                    </a:solidFill>
                  </a:tcPr>
                </a:tc>
                <a:tc>
                  <a:txBody>
                    <a:bodyPr/>
                    <a:lstStyle/>
                    <a:p>
                      <a:r>
                        <a:rPr lang="en-US" altLang="zh-CN" sz="1700">
                          <a:effectLst/>
                        </a:rPr>
                        <a:t>4</a:t>
                      </a:r>
                    </a:p>
                  </a:txBody>
                  <a:tcPr marL="87054" marR="87054" marT="43527" marB="43527" anchor="ctr">
                    <a:lnL>
                      <a:noFill/>
                    </a:lnL>
                    <a:lnR>
                      <a:noFill/>
                    </a:lnR>
                    <a:lnT>
                      <a:noFill/>
                    </a:lnT>
                    <a:lnB>
                      <a:noFill/>
                    </a:lnB>
                    <a:solidFill>
                      <a:srgbClr val="FFFFFF"/>
                    </a:solidFill>
                  </a:tcPr>
                </a:tc>
              </a:tr>
              <a:tr h="308095">
                <a:tc>
                  <a:txBody>
                    <a:bodyPr/>
                    <a:lstStyle/>
                    <a:p>
                      <a:r>
                        <a:rPr lang="en-US" sz="1700">
                          <a:effectLst/>
                        </a:rPr>
                        <a:t>long</a:t>
                      </a:r>
                    </a:p>
                  </a:txBody>
                  <a:tcPr marL="87054" marR="87054" marT="43527" marB="43527" anchor="ctr">
                    <a:lnL>
                      <a:noFill/>
                    </a:lnL>
                    <a:lnR>
                      <a:noFill/>
                    </a:lnR>
                    <a:lnT>
                      <a:noFill/>
                    </a:lnT>
                    <a:lnB>
                      <a:noFill/>
                    </a:lnB>
                    <a:solidFill>
                      <a:srgbClr val="FFFFFF"/>
                    </a:solidFill>
                  </a:tcPr>
                </a:tc>
                <a:tc>
                  <a:txBody>
                    <a:bodyPr/>
                    <a:lstStyle/>
                    <a:p>
                      <a:r>
                        <a:rPr lang="en-US" sz="1700">
                          <a:effectLst/>
                        </a:rPr>
                        <a:t>LongWritable</a:t>
                      </a:r>
                    </a:p>
                  </a:txBody>
                  <a:tcPr marL="87054" marR="87054" marT="43527" marB="43527" anchor="ctr">
                    <a:lnL>
                      <a:noFill/>
                    </a:lnL>
                    <a:lnR>
                      <a:noFill/>
                    </a:lnR>
                    <a:lnT>
                      <a:noFill/>
                    </a:lnT>
                    <a:lnB>
                      <a:noFill/>
                    </a:lnB>
                    <a:solidFill>
                      <a:srgbClr val="FFFFFF"/>
                    </a:solidFill>
                  </a:tcPr>
                </a:tc>
                <a:tc>
                  <a:txBody>
                    <a:bodyPr/>
                    <a:lstStyle/>
                    <a:p>
                      <a:r>
                        <a:rPr lang="en-US" altLang="zh-CN" sz="1700">
                          <a:effectLst/>
                        </a:rPr>
                        <a:t>8</a:t>
                      </a:r>
                    </a:p>
                  </a:txBody>
                  <a:tcPr marL="87054" marR="87054" marT="43527" marB="43527" anchor="ctr">
                    <a:lnL>
                      <a:noFill/>
                    </a:lnL>
                    <a:lnR>
                      <a:noFill/>
                    </a:lnR>
                    <a:lnT>
                      <a:noFill/>
                    </a:lnT>
                    <a:lnB>
                      <a:noFill/>
                    </a:lnB>
                    <a:solidFill>
                      <a:srgbClr val="FFFFFF"/>
                    </a:solidFill>
                  </a:tcPr>
                </a:tc>
              </a:tr>
              <a:tr h="539166">
                <a:tc>
                  <a:txBody>
                    <a:bodyPr/>
                    <a:lstStyle/>
                    <a:p>
                      <a:r>
                        <a:rPr lang="zh-CN" altLang="en-US" sz="1700">
                          <a:effectLst/>
                        </a:rPr>
                        <a:t/>
                      </a:r>
                      <a:br>
                        <a:rPr lang="zh-CN" altLang="en-US" sz="1700">
                          <a:effectLst/>
                        </a:rPr>
                      </a:br>
                      <a:endParaRPr lang="zh-CN" altLang="en-US" sz="1700">
                        <a:effectLst/>
                      </a:endParaRPr>
                    </a:p>
                  </a:txBody>
                  <a:tcPr marL="87054" marR="87054" marT="43527" marB="43527" anchor="ctr">
                    <a:lnL>
                      <a:noFill/>
                    </a:lnL>
                    <a:lnR>
                      <a:noFill/>
                    </a:lnR>
                    <a:lnT>
                      <a:noFill/>
                    </a:lnT>
                    <a:lnB>
                      <a:noFill/>
                    </a:lnB>
                    <a:solidFill>
                      <a:srgbClr val="FFFFFF"/>
                    </a:solidFill>
                  </a:tcPr>
                </a:tc>
                <a:tc>
                  <a:txBody>
                    <a:bodyPr/>
                    <a:lstStyle/>
                    <a:p>
                      <a:r>
                        <a:rPr lang="en-US" sz="1700">
                          <a:effectLst/>
                        </a:rPr>
                        <a:t>VLongWritable</a:t>
                      </a:r>
                    </a:p>
                  </a:txBody>
                  <a:tcPr marL="87054" marR="87054" marT="43527" marB="43527" anchor="ctr">
                    <a:lnL>
                      <a:noFill/>
                    </a:lnL>
                    <a:lnR>
                      <a:noFill/>
                    </a:lnR>
                    <a:lnT>
                      <a:noFill/>
                    </a:lnT>
                    <a:lnB>
                      <a:noFill/>
                    </a:lnB>
                    <a:solidFill>
                      <a:srgbClr val="FFFFFF"/>
                    </a:solidFill>
                  </a:tcPr>
                </a:tc>
                <a:tc>
                  <a:txBody>
                    <a:bodyPr/>
                    <a:lstStyle/>
                    <a:p>
                      <a:r>
                        <a:rPr lang="en-US" altLang="zh-CN" sz="1700">
                          <a:effectLst/>
                        </a:rPr>
                        <a:t>1-9</a:t>
                      </a:r>
                    </a:p>
                  </a:txBody>
                  <a:tcPr marL="87054" marR="87054" marT="43527" marB="43527" anchor="ctr">
                    <a:lnL>
                      <a:noFill/>
                    </a:lnL>
                    <a:lnR>
                      <a:noFill/>
                    </a:lnR>
                    <a:lnT>
                      <a:noFill/>
                    </a:lnT>
                    <a:lnB>
                      <a:noFill/>
                    </a:lnB>
                    <a:solidFill>
                      <a:srgbClr val="FFFFFF"/>
                    </a:solidFill>
                  </a:tcPr>
                </a:tc>
              </a:tr>
              <a:tr h="308095">
                <a:tc>
                  <a:txBody>
                    <a:bodyPr/>
                    <a:lstStyle/>
                    <a:p>
                      <a:r>
                        <a:rPr lang="en-US" sz="1700">
                          <a:effectLst/>
                        </a:rPr>
                        <a:t>double</a:t>
                      </a:r>
                    </a:p>
                  </a:txBody>
                  <a:tcPr marL="87054" marR="87054" marT="43527" marB="43527" anchor="ctr">
                    <a:lnL>
                      <a:noFill/>
                    </a:lnL>
                    <a:lnR>
                      <a:noFill/>
                    </a:lnR>
                    <a:lnT>
                      <a:noFill/>
                    </a:lnT>
                    <a:lnB>
                      <a:noFill/>
                    </a:lnB>
                    <a:solidFill>
                      <a:srgbClr val="FFFFFF"/>
                    </a:solidFill>
                  </a:tcPr>
                </a:tc>
                <a:tc>
                  <a:txBody>
                    <a:bodyPr/>
                    <a:lstStyle/>
                    <a:p>
                      <a:r>
                        <a:rPr lang="en-US" sz="1700">
                          <a:effectLst/>
                        </a:rPr>
                        <a:t>DoubleWritable</a:t>
                      </a:r>
                    </a:p>
                  </a:txBody>
                  <a:tcPr marL="87054" marR="87054" marT="43527" marB="43527" anchor="ctr">
                    <a:lnL>
                      <a:noFill/>
                    </a:lnL>
                    <a:lnR>
                      <a:noFill/>
                    </a:lnR>
                    <a:lnT>
                      <a:noFill/>
                    </a:lnT>
                    <a:lnB>
                      <a:noFill/>
                    </a:lnB>
                    <a:solidFill>
                      <a:srgbClr val="FFFFFF"/>
                    </a:solidFill>
                  </a:tcPr>
                </a:tc>
                <a:tc>
                  <a:txBody>
                    <a:bodyPr/>
                    <a:lstStyle/>
                    <a:p>
                      <a:r>
                        <a:rPr lang="en-US" altLang="zh-CN" sz="1700" dirty="0">
                          <a:effectLst/>
                        </a:rPr>
                        <a:t>8</a:t>
                      </a:r>
                    </a:p>
                  </a:txBody>
                  <a:tcPr marL="87054" marR="87054" marT="43527" marB="43527" anchor="ctr">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xmlns="" val="270353085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
            </a:r>
            <a:br>
              <a:rPr lang="zh-CN" altLang="zh-CN" b="1" dirty="0"/>
            </a:br>
            <a:endParaRPr lang="zh-CN" altLang="en-US" dirty="0"/>
          </a:p>
        </p:txBody>
      </p:sp>
      <p:sp>
        <p:nvSpPr>
          <p:cNvPr id="3" name="内容占位符 2"/>
          <p:cNvSpPr>
            <a:spLocks noGrp="1"/>
          </p:cNvSpPr>
          <p:nvPr>
            <p:ph sz="quarter" idx="10"/>
          </p:nvPr>
        </p:nvSpPr>
        <p:spPr/>
        <p:txBody>
          <a:bodyPr>
            <a:normAutofit/>
          </a:bodyPr>
          <a:lstStyle/>
          <a:p>
            <a:pPr lvl="0"/>
            <a:r>
              <a:rPr lang="en-US" altLang="zh-CN" b="1" dirty="0" smtClean="0"/>
              <a:t>Text </a:t>
            </a:r>
            <a:r>
              <a:rPr lang="en-US" altLang="zh-CN" dirty="0" smtClean="0"/>
              <a:t> </a:t>
            </a:r>
          </a:p>
          <a:p>
            <a:pPr lvl="0"/>
            <a:endParaRPr lang="en-US" altLang="zh-CN" dirty="0"/>
          </a:p>
          <a:p>
            <a:pPr lvl="0"/>
            <a:r>
              <a:rPr lang="zh-CN" altLang="zh-CN" dirty="0" smtClean="0"/>
              <a:t>存储</a:t>
            </a:r>
            <a:r>
              <a:rPr lang="zh-CN" altLang="zh-CN" dirty="0"/>
              <a:t>的数据按照</a:t>
            </a:r>
            <a:r>
              <a:rPr lang="en-US" altLang="zh-CN" dirty="0"/>
              <a:t>UTF-8</a:t>
            </a:r>
            <a:r>
              <a:rPr lang="zh-CN" altLang="zh-CN" dirty="0"/>
              <a:t>，类似</a:t>
            </a:r>
            <a:r>
              <a:rPr lang="en-US" altLang="zh-CN" dirty="0"/>
              <a:t>String</a:t>
            </a:r>
            <a:r>
              <a:rPr lang="zh-CN" altLang="zh-CN" dirty="0"/>
              <a:t>，它提供了序列化，反序列化和字节级别比较的方法。</a:t>
            </a:r>
            <a:r>
              <a:rPr lang="en-US" altLang="zh-CN" dirty="0"/>
              <a:t>Text</a:t>
            </a:r>
            <a:r>
              <a:rPr lang="zh-CN" altLang="zh-CN" dirty="0"/>
              <a:t>类替换了</a:t>
            </a:r>
            <a:r>
              <a:rPr lang="en-US" altLang="zh-CN" dirty="0"/>
              <a:t>UTF8</a:t>
            </a:r>
            <a:r>
              <a:rPr lang="zh-CN" altLang="zh-CN" dirty="0"/>
              <a:t>类。</a:t>
            </a:r>
          </a:p>
          <a:p>
            <a:pPr lvl="0"/>
            <a:r>
              <a:rPr lang="en-US" altLang="zh-CN" sz="1900" dirty="0" smtClean="0"/>
              <a:t>1.unicode</a:t>
            </a:r>
            <a:r>
              <a:rPr lang="zh-CN" altLang="zh-CN" sz="1900" dirty="0"/>
              <a:t>编码是一个很大的集合，可以容纳</a:t>
            </a:r>
            <a:r>
              <a:rPr lang="en-US" altLang="zh-CN" sz="1900" dirty="0"/>
              <a:t>100</a:t>
            </a:r>
            <a:r>
              <a:rPr lang="zh-CN" altLang="zh-CN" sz="1900" dirty="0"/>
              <a:t>多万个符号。具体的符号对应表可以查询</a:t>
            </a:r>
            <a:r>
              <a:rPr lang="en-US" altLang="zh-CN" sz="1900" dirty="0"/>
              <a:t>unicode.org </a:t>
            </a:r>
            <a:r>
              <a:rPr lang="zh-CN" altLang="zh-CN" sz="1900" dirty="0"/>
              <a:t>它只规定了符号的二进制代码，没有规定如何存储，而</a:t>
            </a:r>
            <a:r>
              <a:rPr lang="en-US" altLang="zh-CN" sz="1900" dirty="0"/>
              <a:t>utf-8</a:t>
            </a:r>
            <a:r>
              <a:rPr lang="zh-CN" altLang="zh-CN" sz="1900" dirty="0"/>
              <a:t>就是</a:t>
            </a:r>
            <a:r>
              <a:rPr lang="en-US" altLang="zh-CN" sz="1900" dirty="0" err="1"/>
              <a:t>unicode</a:t>
            </a:r>
            <a:r>
              <a:rPr lang="zh-CN" altLang="zh-CN" sz="1900" dirty="0"/>
              <a:t>的实现还有</a:t>
            </a:r>
            <a:r>
              <a:rPr lang="en-US" altLang="zh-CN" sz="1900" dirty="0"/>
              <a:t>utf16</a:t>
            </a:r>
            <a:r>
              <a:rPr lang="zh-CN" altLang="zh-CN" sz="1900" dirty="0"/>
              <a:t>等。对于单个字符字节第一位为</a:t>
            </a:r>
            <a:r>
              <a:rPr lang="en-US" altLang="zh-CN" sz="1900" dirty="0"/>
              <a:t>0</a:t>
            </a:r>
            <a:r>
              <a:rPr lang="zh-CN" altLang="zh-CN" sz="1900" dirty="0"/>
              <a:t>，后面</a:t>
            </a:r>
            <a:r>
              <a:rPr lang="en-US" altLang="zh-CN" sz="1900" dirty="0"/>
              <a:t>7</a:t>
            </a:r>
            <a:r>
              <a:rPr lang="zh-CN" altLang="zh-CN" sz="1900" dirty="0"/>
              <a:t>位为这个符号的</a:t>
            </a:r>
            <a:r>
              <a:rPr lang="en-US" altLang="zh-CN" sz="1900" dirty="0" err="1"/>
              <a:t>unicode</a:t>
            </a:r>
            <a:r>
              <a:rPr lang="zh-CN" altLang="zh-CN" sz="1900" dirty="0"/>
              <a:t>码。因此对于英语字母，</a:t>
            </a:r>
            <a:r>
              <a:rPr lang="en-US" altLang="zh-CN" sz="1900" dirty="0"/>
              <a:t>utf-8</a:t>
            </a:r>
            <a:r>
              <a:rPr lang="zh-CN" altLang="zh-CN" sz="1900" dirty="0"/>
              <a:t>编码和</a:t>
            </a:r>
            <a:r>
              <a:rPr lang="en-US" altLang="zh-CN" sz="1900" dirty="0"/>
              <a:t>ASCII</a:t>
            </a:r>
            <a:r>
              <a:rPr lang="zh-CN" altLang="zh-CN" sz="1900" dirty="0"/>
              <a:t>码是相同的。所有</a:t>
            </a:r>
            <a:r>
              <a:rPr lang="en-US" altLang="zh-CN" sz="1900" dirty="0"/>
              <a:t>\u0001~\u007f</a:t>
            </a:r>
            <a:r>
              <a:rPr lang="zh-CN" altLang="zh-CN" sz="1900" dirty="0"/>
              <a:t>会以单字节储存。</a:t>
            </a:r>
            <a:r>
              <a:rPr lang="en-US" altLang="zh-CN" sz="1900" dirty="0"/>
              <a:t>\u0080~\u07ff</a:t>
            </a:r>
            <a:r>
              <a:rPr lang="zh-CN" altLang="zh-CN" sz="1900" dirty="0"/>
              <a:t>的</a:t>
            </a:r>
            <a:r>
              <a:rPr lang="en-US" altLang="zh-CN" sz="1900" dirty="0" err="1"/>
              <a:t>unicode</a:t>
            </a:r>
            <a:r>
              <a:rPr lang="zh-CN" altLang="zh-CN" sz="1900" dirty="0"/>
              <a:t>会以双字节储存，</a:t>
            </a:r>
            <a:r>
              <a:rPr lang="en-US" altLang="zh-CN" sz="1900" dirty="0"/>
              <a:t>\u0800~\</a:t>
            </a:r>
            <a:r>
              <a:rPr lang="en-US" altLang="zh-CN" sz="1900" dirty="0" err="1"/>
              <a:t>uFFFF</a:t>
            </a:r>
            <a:r>
              <a:rPr lang="zh-CN" altLang="zh-CN" sz="1900" dirty="0"/>
              <a:t>的会以</a:t>
            </a:r>
            <a:r>
              <a:rPr lang="en-US" altLang="zh-CN" sz="1900" dirty="0"/>
              <a:t>3</a:t>
            </a:r>
            <a:r>
              <a:rPr lang="zh-CN" altLang="zh-CN" sz="1900" dirty="0"/>
              <a:t>字节存储</a:t>
            </a:r>
            <a:r>
              <a:rPr lang="zh-CN" altLang="zh-CN" dirty="0"/>
              <a:t>。</a:t>
            </a:r>
          </a:p>
          <a:p>
            <a:endParaRPr lang="zh-CN" altLang="en-US" dirty="0"/>
          </a:p>
        </p:txBody>
      </p:sp>
    </p:spTree>
    <p:extLst>
      <p:ext uri="{BB962C8B-B14F-4D97-AF65-F5344CB8AC3E}">
        <p14:creationId xmlns:p14="http://schemas.microsoft.com/office/powerpoint/2010/main" xmlns="" val="148653109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0"/>
          </p:nvPr>
        </p:nvSpPr>
        <p:spPr/>
        <p:txBody>
          <a:bodyPr>
            <a:normAutofit fontScale="85000" lnSpcReduction="20000"/>
          </a:bodyPr>
          <a:lstStyle/>
          <a:p>
            <a:pPr lvl="0"/>
            <a:r>
              <a:rPr lang="en-US" altLang="zh-CN" dirty="0" smtClean="0"/>
              <a:t>2.</a:t>
            </a:r>
            <a:r>
              <a:rPr lang="zh-CN" altLang="zh-CN" dirty="0" smtClean="0"/>
              <a:t>例子</a:t>
            </a:r>
            <a:r>
              <a:rPr lang="en-US" altLang="zh-CN" dirty="0" smtClean="0"/>
              <a:t> </a:t>
            </a:r>
            <a:r>
              <a:rPr lang="en-US" altLang="zh-CN" dirty="0"/>
              <a:t>Text</a:t>
            </a:r>
            <a:r>
              <a:rPr lang="zh-CN" altLang="zh-CN" dirty="0"/>
              <a:t>的几个方法 一旦使用多字节编码</a:t>
            </a:r>
            <a:r>
              <a:rPr lang="en-US" altLang="zh-CN" dirty="0"/>
              <a:t>Text</a:t>
            </a:r>
            <a:r>
              <a:rPr lang="zh-CN" altLang="zh-CN" dirty="0"/>
              <a:t>和</a:t>
            </a:r>
            <a:r>
              <a:rPr lang="en-US" altLang="zh-CN" dirty="0"/>
              <a:t>String</a:t>
            </a:r>
            <a:r>
              <a:rPr lang="zh-CN" altLang="zh-CN" dirty="0"/>
              <a:t>区别就明显</a:t>
            </a:r>
            <a:r>
              <a:rPr lang="zh-CN" altLang="zh-CN" dirty="0" smtClean="0"/>
              <a:t>了</a:t>
            </a:r>
            <a:endParaRPr lang="en-US" altLang="zh-CN" dirty="0" smtClean="0"/>
          </a:p>
          <a:p>
            <a:pPr lvl="0"/>
            <a:endParaRPr lang="zh-CN" altLang="zh-CN" dirty="0"/>
          </a:p>
          <a:p>
            <a:r>
              <a:rPr lang="en-US" altLang="zh-CN" sz="1800" dirty="0"/>
              <a:t>Public void </a:t>
            </a:r>
            <a:r>
              <a:rPr lang="en-US" altLang="zh-CN" sz="1800" dirty="0" err="1"/>
              <a:t>testText</a:t>
            </a:r>
            <a:r>
              <a:rPr lang="en-US" altLang="zh-CN" sz="1800" dirty="0"/>
              <a:t>() throws </a:t>
            </a:r>
            <a:r>
              <a:rPr lang="en-US" altLang="zh-CN" sz="1800" dirty="0" err="1"/>
              <a:t>UnsupportedEncodingException</a:t>
            </a:r>
            <a:r>
              <a:rPr lang="en-US" altLang="zh-CN" sz="1800" dirty="0"/>
              <a:t>{</a:t>
            </a:r>
            <a:endParaRPr lang="zh-CN" altLang="zh-CN" sz="1800" dirty="0"/>
          </a:p>
          <a:p>
            <a:r>
              <a:rPr lang="en-US" altLang="zh-CN" sz="1800" dirty="0"/>
              <a:t>T=new Text(“</a:t>
            </a:r>
            <a:r>
              <a:rPr lang="zh-CN" altLang="zh-CN" sz="1800" dirty="0"/>
              <a:t>你好刘老</a:t>
            </a:r>
            <a:r>
              <a:rPr lang="en-US" altLang="zh-CN" sz="1800" dirty="0"/>
              <a:t>”);</a:t>
            </a:r>
            <a:endParaRPr lang="zh-CN" altLang="zh-CN" sz="1800" dirty="0"/>
          </a:p>
          <a:p>
            <a:r>
              <a:rPr lang="en-US" altLang="zh-CN" sz="1800" dirty="0"/>
              <a:t>S=”</a:t>
            </a:r>
            <a:r>
              <a:rPr lang="zh-CN" altLang="zh-CN" sz="1800" dirty="0"/>
              <a:t>你好刘老</a:t>
            </a:r>
            <a:r>
              <a:rPr lang="en-US" altLang="zh-CN" sz="1800" dirty="0"/>
              <a:t>”;</a:t>
            </a:r>
            <a:endParaRPr lang="zh-CN" altLang="zh-CN" sz="1800" dirty="0"/>
          </a:p>
          <a:p>
            <a:r>
              <a:rPr lang="en-US" altLang="zh-CN" sz="1800" dirty="0" err="1"/>
              <a:t>assertEquals</a:t>
            </a:r>
            <a:r>
              <a:rPr lang="en-US" altLang="zh-CN" sz="1800" dirty="0"/>
              <a:t>(</a:t>
            </a:r>
            <a:r>
              <a:rPr lang="en-US" altLang="zh-CN" sz="1800" dirty="0" err="1"/>
              <a:t>t.getLength</a:t>
            </a:r>
            <a:r>
              <a:rPr lang="en-US" altLang="zh-CN" sz="1800" dirty="0"/>
              <a:t>(),12);</a:t>
            </a:r>
            <a:endParaRPr lang="zh-CN" altLang="zh-CN" sz="1800" dirty="0"/>
          </a:p>
          <a:p>
            <a:r>
              <a:rPr lang="en-US" altLang="zh-CN" sz="1800" dirty="0" err="1"/>
              <a:t>assertEquals</a:t>
            </a:r>
            <a:r>
              <a:rPr lang="en-US" altLang="zh-CN" sz="1800" dirty="0"/>
              <a:t>(</a:t>
            </a:r>
            <a:r>
              <a:rPr lang="en-US" altLang="zh-CN" sz="1800" dirty="0" err="1"/>
              <a:t>s.getBytes</a:t>
            </a:r>
            <a:r>
              <a:rPr lang="en-US" altLang="zh-CN" sz="1800" dirty="0"/>
              <a:t>(“utf-8”).length,12);</a:t>
            </a:r>
            <a:endParaRPr lang="zh-CN" altLang="zh-CN" sz="1800" dirty="0"/>
          </a:p>
          <a:p>
            <a:r>
              <a:rPr lang="en-US" altLang="zh-CN" sz="1800" dirty="0" err="1"/>
              <a:t>assertEquals</a:t>
            </a:r>
            <a:r>
              <a:rPr lang="en-US" altLang="zh-CN" sz="1800" dirty="0"/>
              <a:t>(</a:t>
            </a:r>
            <a:r>
              <a:rPr lang="en-US" altLang="zh-CN" sz="1800" dirty="0" err="1"/>
              <a:t>s.length</a:t>
            </a:r>
            <a:r>
              <a:rPr lang="en-US" altLang="zh-CN" sz="1800" dirty="0"/>
              <a:t>(),4);</a:t>
            </a:r>
            <a:endParaRPr lang="zh-CN" altLang="zh-CN" sz="1800" dirty="0"/>
          </a:p>
          <a:p>
            <a:r>
              <a:rPr lang="en-US" altLang="zh-CN" sz="1800" dirty="0" err="1"/>
              <a:t>assertEquals</a:t>
            </a:r>
            <a:r>
              <a:rPr lang="en-US" altLang="zh-CN" sz="1800" dirty="0"/>
              <a:t>(</a:t>
            </a:r>
            <a:r>
              <a:rPr lang="en-US" altLang="zh-CN" sz="1800" dirty="0" err="1"/>
              <a:t>t.find</a:t>
            </a:r>
            <a:r>
              <a:rPr lang="en-US" altLang="zh-CN" sz="1800" dirty="0"/>
              <a:t>(“</a:t>
            </a:r>
            <a:r>
              <a:rPr lang="zh-CN" altLang="zh-CN" sz="1800" dirty="0"/>
              <a:t>刘</a:t>
            </a:r>
            <a:r>
              <a:rPr lang="en-US" altLang="zh-CN" sz="1800" dirty="0"/>
              <a:t>”),6);</a:t>
            </a:r>
            <a:endParaRPr lang="zh-CN" altLang="zh-CN" sz="1800" dirty="0"/>
          </a:p>
          <a:p>
            <a:r>
              <a:rPr lang="en-US" altLang="zh-CN" sz="1800" dirty="0" err="1"/>
              <a:t>assertEquals</a:t>
            </a:r>
            <a:r>
              <a:rPr lang="en-US" altLang="zh-CN" sz="1800" dirty="0"/>
              <a:t>(</a:t>
            </a:r>
            <a:r>
              <a:rPr lang="en-US" altLang="zh-CN" sz="1800" dirty="0" err="1"/>
              <a:t>s.indexOf</a:t>
            </a:r>
            <a:r>
              <a:rPr lang="en-US" altLang="zh-CN" sz="1800" dirty="0"/>
              <a:t>(“</a:t>
            </a:r>
            <a:r>
              <a:rPr lang="zh-CN" altLang="zh-CN" sz="1800" dirty="0"/>
              <a:t>刘</a:t>
            </a:r>
            <a:r>
              <a:rPr lang="en-US" altLang="zh-CN" sz="1800" dirty="0"/>
              <a:t>”),3</a:t>
            </a:r>
            <a:r>
              <a:rPr lang="en-US" altLang="zh-CN" sz="1800" dirty="0" smtClean="0"/>
              <a:t>);</a:t>
            </a:r>
          </a:p>
          <a:p>
            <a:r>
              <a:rPr lang="en-US" altLang="zh-CN" sz="1800" dirty="0"/>
              <a:t>}</a:t>
            </a:r>
            <a:endParaRPr lang="zh-CN" altLang="zh-CN" sz="1800" dirty="0"/>
          </a:p>
          <a:p>
            <a:r>
              <a:rPr lang="en-US" altLang="zh-CN" sz="1800" dirty="0" err="1"/>
              <a:t>Text.find</a:t>
            </a:r>
            <a:r>
              <a:rPr lang="en-US" altLang="zh-CN" sz="1800" dirty="0"/>
              <a:t>()</a:t>
            </a:r>
            <a:r>
              <a:rPr lang="zh-CN" altLang="zh-CN" sz="1800" dirty="0"/>
              <a:t>方法返回的是字节偏移量，</a:t>
            </a:r>
            <a:r>
              <a:rPr lang="en-US" altLang="zh-CN" sz="1800" dirty="0" err="1"/>
              <a:t>String.indexOf</a:t>
            </a:r>
            <a:r>
              <a:rPr lang="zh-CN" altLang="zh-CN" sz="1800" dirty="0"/>
              <a:t>返回单个编码字符的索引位置，</a:t>
            </a:r>
          </a:p>
          <a:p>
            <a:r>
              <a:rPr lang="en-US" altLang="zh-CN" sz="1800" dirty="0" err="1"/>
              <a:t>String.codeprintAt</a:t>
            </a:r>
            <a:r>
              <a:rPr lang="en-US" altLang="zh-CN" sz="1800" dirty="0"/>
              <a:t>()</a:t>
            </a:r>
            <a:r>
              <a:rPr lang="zh-CN" altLang="zh-CN" sz="1800" dirty="0"/>
              <a:t>和</a:t>
            </a:r>
            <a:r>
              <a:rPr lang="en-US" altLang="zh-CN" sz="1800" dirty="0" err="1"/>
              <a:t>Text.charAt</a:t>
            </a:r>
            <a:r>
              <a:rPr lang="zh-CN" altLang="zh-CN" sz="1800" dirty="0"/>
              <a:t>类似，前者通过字节偏移量来索引</a:t>
            </a:r>
          </a:p>
          <a:p>
            <a:r>
              <a:rPr lang="en-US" altLang="zh-CN" sz="1800" dirty="0"/>
              <a:t>Text</a:t>
            </a:r>
            <a:r>
              <a:rPr lang="zh-CN" altLang="zh-CN" sz="1800" dirty="0"/>
              <a:t>对字符串没有</a:t>
            </a:r>
            <a:r>
              <a:rPr lang="en-US" altLang="zh-CN" sz="1800" dirty="0"/>
              <a:t>String</a:t>
            </a:r>
            <a:r>
              <a:rPr lang="zh-CN" altLang="zh-CN" sz="1800" dirty="0"/>
              <a:t>方法丰富 大多数情况下通过</a:t>
            </a:r>
            <a:r>
              <a:rPr lang="en-US" altLang="zh-CN" sz="1800" dirty="0" err="1"/>
              <a:t>toString</a:t>
            </a:r>
            <a:r>
              <a:rPr lang="zh-CN" altLang="zh-CN" sz="1800" dirty="0"/>
              <a:t>转换成</a:t>
            </a:r>
            <a:r>
              <a:rPr lang="en-US" altLang="zh-CN" sz="1800" dirty="0"/>
              <a:t>String</a:t>
            </a:r>
            <a:r>
              <a:rPr lang="zh-CN" altLang="zh-CN" sz="1800" dirty="0"/>
              <a:t>来操作</a:t>
            </a:r>
          </a:p>
          <a:p>
            <a:endParaRPr lang="zh-CN" altLang="zh-CN" sz="1800" dirty="0"/>
          </a:p>
          <a:p>
            <a:endParaRPr lang="zh-CN" altLang="en-US" dirty="0"/>
          </a:p>
        </p:txBody>
      </p:sp>
    </p:spTree>
    <p:extLst>
      <p:ext uri="{BB962C8B-B14F-4D97-AF65-F5344CB8AC3E}">
        <p14:creationId xmlns:p14="http://schemas.microsoft.com/office/powerpoint/2010/main" xmlns="" val="67463437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0"/>
          </p:nvPr>
        </p:nvSpPr>
        <p:spPr/>
        <p:txBody>
          <a:bodyPr/>
          <a:lstStyle/>
          <a:p>
            <a:pPr lvl="0"/>
            <a:r>
              <a:rPr lang="en-US" altLang="zh-CN" b="1" dirty="0" err="1"/>
              <a:t>BytesWritable</a:t>
            </a:r>
            <a:r>
              <a:rPr lang="en-US" altLang="zh-CN" dirty="0"/>
              <a:t> </a:t>
            </a:r>
            <a:endParaRPr lang="en-US" altLang="zh-CN" dirty="0" smtClean="0"/>
          </a:p>
          <a:p>
            <a:pPr lvl="0"/>
            <a:endParaRPr lang="en-US" altLang="zh-CN" dirty="0"/>
          </a:p>
          <a:p>
            <a:pPr lvl="0"/>
            <a:r>
              <a:rPr lang="zh-CN" altLang="zh-CN" dirty="0" smtClean="0"/>
              <a:t>相当于</a:t>
            </a:r>
            <a:r>
              <a:rPr lang="zh-CN" altLang="zh-CN" dirty="0"/>
              <a:t>二进制数据数组的包装。以字节数组</a:t>
            </a:r>
            <a:r>
              <a:rPr lang="en-US" altLang="zh-CN" dirty="0"/>
              <a:t>{1,2,3,4}</a:t>
            </a:r>
            <a:r>
              <a:rPr lang="zh-CN" altLang="zh-CN" dirty="0"/>
              <a:t>它的序列化格式是</a:t>
            </a:r>
            <a:r>
              <a:rPr lang="en-US" altLang="zh-CN" dirty="0"/>
              <a:t>4</a:t>
            </a:r>
            <a:r>
              <a:rPr lang="zh-CN" altLang="zh-CN" dirty="0"/>
              <a:t>字节表示字节数 ，每</a:t>
            </a:r>
            <a:r>
              <a:rPr lang="en-US" altLang="zh-CN" dirty="0"/>
              <a:t>2</a:t>
            </a:r>
            <a:r>
              <a:rPr lang="zh-CN" altLang="zh-CN" dirty="0"/>
              <a:t>个字节表示一个数据即 </a:t>
            </a:r>
            <a:r>
              <a:rPr lang="en-US" altLang="zh-CN" dirty="0"/>
              <a:t>“0000 0004 0102 0304” </a:t>
            </a:r>
            <a:r>
              <a:rPr lang="zh-CN" altLang="zh-CN" dirty="0"/>
              <a:t>和</a:t>
            </a:r>
            <a:r>
              <a:rPr lang="en-US" altLang="zh-CN" dirty="0"/>
              <a:t>Text</a:t>
            </a:r>
            <a:r>
              <a:rPr lang="zh-CN" altLang="zh-CN" dirty="0"/>
              <a:t>一样</a:t>
            </a:r>
            <a:r>
              <a:rPr lang="en-US" altLang="zh-CN" dirty="0" err="1"/>
              <a:t>BytesWritable</a:t>
            </a:r>
            <a:r>
              <a:rPr lang="zh-CN" altLang="zh-CN" dirty="0"/>
              <a:t>也是可变的 ，可以通过</a:t>
            </a:r>
            <a:r>
              <a:rPr lang="en-US" altLang="zh-CN" dirty="0"/>
              <a:t>set</a:t>
            </a:r>
            <a:r>
              <a:rPr lang="zh-CN" altLang="zh-CN" dirty="0"/>
              <a:t>来修改</a:t>
            </a:r>
          </a:p>
          <a:p>
            <a:endParaRPr lang="zh-CN" altLang="en-US" dirty="0"/>
          </a:p>
        </p:txBody>
      </p:sp>
    </p:spTree>
    <p:extLst>
      <p:ext uri="{BB962C8B-B14F-4D97-AF65-F5344CB8AC3E}">
        <p14:creationId xmlns:p14="http://schemas.microsoft.com/office/powerpoint/2010/main" xmlns="" val="122708834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0"/>
          </p:nvPr>
        </p:nvSpPr>
        <p:spPr/>
        <p:txBody>
          <a:bodyPr/>
          <a:lstStyle/>
          <a:p>
            <a:pPr lvl="0"/>
            <a:r>
              <a:rPr lang="en-US" altLang="zh-CN" b="1" dirty="0" err="1"/>
              <a:t>NullWritable</a:t>
            </a:r>
            <a:r>
              <a:rPr lang="en-US" altLang="zh-CN" dirty="0"/>
              <a:t> </a:t>
            </a:r>
            <a:endParaRPr lang="en-US" altLang="zh-CN" dirty="0" smtClean="0"/>
          </a:p>
          <a:p>
            <a:pPr lvl="0"/>
            <a:endParaRPr lang="en-US" altLang="zh-CN" dirty="0"/>
          </a:p>
          <a:p>
            <a:pPr lvl="0"/>
            <a:r>
              <a:rPr lang="zh-CN" altLang="zh-CN" sz="1800" dirty="0" smtClean="0"/>
              <a:t>是</a:t>
            </a:r>
            <a:r>
              <a:rPr lang="en-US" altLang="zh-CN" sz="1800" dirty="0"/>
              <a:t>writable</a:t>
            </a:r>
            <a:r>
              <a:rPr lang="zh-CN" altLang="zh-CN" sz="1800" dirty="0"/>
              <a:t>类型的特殊类型，序列化长度为</a:t>
            </a:r>
            <a:r>
              <a:rPr lang="en-US" altLang="zh-CN" sz="1800" dirty="0"/>
              <a:t>0</a:t>
            </a:r>
            <a:r>
              <a:rPr lang="zh-CN" altLang="zh-CN" sz="1800" dirty="0"/>
              <a:t>，它充当占位符但不真在数据流中读写。</a:t>
            </a:r>
            <a:r>
              <a:rPr lang="en-US" altLang="zh-CN" sz="1800" dirty="0" err="1"/>
              <a:t>NullWritable</a:t>
            </a:r>
            <a:r>
              <a:rPr lang="zh-CN" altLang="zh-CN" sz="1800" dirty="0"/>
              <a:t>是单实例类型，通过</a:t>
            </a:r>
            <a:r>
              <a:rPr lang="en-US" altLang="zh-CN" sz="1800" dirty="0" err="1"/>
              <a:t>NullWriable.get</a:t>
            </a:r>
            <a:r>
              <a:rPr lang="en-US" altLang="zh-CN" sz="1800" dirty="0"/>
              <a:t>()</a:t>
            </a:r>
            <a:r>
              <a:rPr lang="zh-CN" altLang="zh-CN" sz="1800" dirty="0"/>
              <a:t>方法获取</a:t>
            </a:r>
          </a:p>
          <a:p>
            <a:endParaRPr lang="zh-CN" altLang="en-US" dirty="0"/>
          </a:p>
        </p:txBody>
      </p:sp>
    </p:spTree>
    <p:extLst>
      <p:ext uri="{BB962C8B-B14F-4D97-AF65-F5344CB8AC3E}">
        <p14:creationId xmlns:p14="http://schemas.microsoft.com/office/powerpoint/2010/main" xmlns="" val="48883466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0"/>
          </p:nvPr>
        </p:nvSpPr>
        <p:spPr/>
        <p:txBody>
          <a:bodyPr/>
          <a:lstStyle/>
          <a:p>
            <a:pPr lvl="0"/>
            <a:r>
              <a:rPr lang="en-US" altLang="zh-CN" b="1" dirty="0" err="1"/>
              <a:t>ObjectWritable</a:t>
            </a:r>
            <a:r>
              <a:rPr lang="zh-CN" altLang="zh-CN" b="1" dirty="0"/>
              <a:t>和</a:t>
            </a:r>
            <a:r>
              <a:rPr lang="en-US" altLang="zh-CN" b="1" dirty="0" err="1"/>
              <a:t>GenericWritable</a:t>
            </a:r>
            <a:r>
              <a:rPr lang="en-US" altLang="zh-CN" b="1" dirty="0"/>
              <a:t> </a:t>
            </a:r>
            <a:endParaRPr lang="en-US" altLang="zh-CN" b="1" dirty="0" smtClean="0"/>
          </a:p>
          <a:p>
            <a:pPr lvl="0"/>
            <a:endParaRPr lang="en-US" altLang="zh-CN" dirty="0"/>
          </a:p>
          <a:p>
            <a:pPr lvl="0"/>
            <a:r>
              <a:rPr lang="en-US" altLang="zh-CN" sz="1800" dirty="0" err="1" smtClean="0"/>
              <a:t>ObjectWritable</a:t>
            </a:r>
            <a:r>
              <a:rPr lang="zh-CN" altLang="zh-CN" sz="1800" dirty="0"/>
              <a:t>是对</a:t>
            </a:r>
            <a:r>
              <a:rPr lang="en-US" altLang="zh-CN" sz="1800" dirty="0"/>
              <a:t>java</a:t>
            </a:r>
            <a:r>
              <a:rPr lang="zh-CN" altLang="zh-CN" sz="1800" dirty="0"/>
              <a:t>基本类型的和这些类型的数组类型的通用封装 ，使用</a:t>
            </a:r>
            <a:r>
              <a:rPr lang="en-US" altLang="zh-CN" sz="1800" dirty="0"/>
              <a:t>RPC</a:t>
            </a:r>
            <a:r>
              <a:rPr lang="zh-CN" altLang="zh-CN" sz="1800" dirty="0"/>
              <a:t>来封送</a:t>
            </a:r>
          </a:p>
          <a:p>
            <a:endParaRPr lang="zh-CN" altLang="en-US" dirty="0"/>
          </a:p>
        </p:txBody>
      </p:sp>
    </p:spTree>
    <p:extLst>
      <p:ext uri="{BB962C8B-B14F-4D97-AF65-F5344CB8AC3E}">
        <p14:creationId xmlns:p14="http://schemas.microsoft.com/office/powerpoint/2010/main" xmlns="" val="36728470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
            </a:r>
            <a:br>
              <a:rPr lang="zh-CN" altLang="zh-CN" b="1" dirty="0"/>
            </a:br>
            <a:endParaRPr lang="zh-CN" altLang="en-US" dirty="0"/>
          </a:p>
        </p:txBody>
      </p:sp>
      <p:sp>
        <p:nvSpPr>
          <p:cNvPr id="3" name="内容占位符 2"/>
          <p:cNvSpPr>
            <a:spLocks noGrp="1"/>
          </p:cNvSpPr>
          <p:nvPr>
            <p:ph sz="quarter" idx="10"/>
          </p:nvPr>
        </p:nvSpPr>
        <p:spPr/>
        <p:txBody>
          <a:bodyPr>
            <a:normAutofit/>
          </a:bodyPr>
          <a:lstStyle/>
          <a:p>
            <a:pPr marL="0" indent="0">
              <a:buNone/>
            </a:pPr>
            <a:r>
              <a:rPr lang="zh-CN" altLang="zh-CN" b="1" dirty="0" smtClean="0"/>
              <a:t>校验和</a:t>
            </a:r>
            <a:endParaRPr lang="en-US" altLang="zh-CN" b="1" dirty="0" smtClean="0"/>
          </a:p>
          <a:p>
            <a:pPr marL="457200" lvl="0" indent="-457200">
              <a:buFont typeface="+mj-lt"/>
              <a:buAutoNum type="arabicPeriod"/>
            </a:pPr>
            <a:r>
              <a:rPr lang="zh-CN" altLang="zh-CN" dirty="0" smtClean="0"/>
              <a:t>写入</a:t>
            </a:r>
            <a:r>
              <a:rPr lang="zh-CN" altLang="zh-CN" dirty="0"/>
              <a:t>数据节点验证</a:t>
            </a:r>
          </a:p>
          <a:p>
            <a:pPr marL="457200" lvl="0" indent="-457200">
              <a:buFont typeface="+mj-lt"/>
              <a:buAutoNum type="arabicPeriod"/>
            </a:pPr>
            <a:r>
              <a:rPr lang="zh-CN" altLang="zh-CN" dirty="0"/>
              <a:t>读取数据节点验证</a:t>
            </a:r>
          </a:p>
          <a:p>
            <a:pPr marL="457200" lvl="0" indent="-457200">
              <a:buFont typeface="+mj-lt"/>
              <a:buAutoNum type="arabicPeriod"/>
            </a:pPr>
            <a:r>
              <a:rPr lang="zh-CN" altLang="zh-CN" dirty="0"/>
              <a:t>恢复数据</a:t>
            </a:r>
          </a:p>
          <a:p>
            <a:pPr marL="457200" lvl="0" indent="-457200">
              <a:buFont typeface="+mj-lt"/>
              <a:buAutoNum type="arabicPeriod"/>
            </a:pPr>
            <a:r>
              <a:rPr lang="en-US" altLang="zh-CN" dirty="0" err="1"/>
              <a:t>Localfilesystem</a:t>
            </a:r>
            <a:r>
              <a:rPr lang="zh-CN" altLang="zh-CN" dirty="0"/>
              <a:t>类</a:t>
            </a:r>
          </a:p>
          <a:p>
            <a:pPr marL="457200" lvl="0" indent="-457200">
              <a:buFont typeface="+mj-lt"/>
              <a:buAutoNum type="arabicPeriod"/>
            </a:pPr>
            <a:r>
              <a:rPr lang="en-US" altLang="zh-CN" dirty="0" err="1"/>
              <a:t>ChecksumfileSystem</a:t>
            </a:r>
            <a:r>
              <a:rPr lang="zh-CN" altLang="zh-CN" dirty="0"/>
              <a:t>类</a:t>
            </a:r>
          </a:p>
          <a:p>
            <a:pPr marL="0" indent="0">
              <a:buNone/>
            </a:pPr>
            <a:endParaRPr lang="zh-CN" altLang="en-US" dirty="0"/>
          </a:p>
        </p:txBody>
      </p:sp>
    </p:spTree>
    <p:extLst>
      <p:ext uri="{BB962C8B-B14F-4D97-AF65-F5344CB8AC3E}">
        <p14:creationId xmlns:p14="http://schemas.microsoft.com/office/powerpoint/2010/main" xmlns="" val="74245555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0"/>
          </p:nvPr>
        </p:nvSpPr>
        <p:spPr/>
        <p:txBody>
          <a:bodyPr/>
          <a:lstStyle/>
          <a:p>
            <a:pPr lvl="0"/>
            <a:r>
              <a:rPr lang="zh-CN" altLang="zh-CN" b="1" dirty="0"/>
              <a:t>自定义</a:t>
            </a:r>
            <a:r>
              <a:rPr lang="en-US" altLang="zh-CN" b="1" dirty="0"/>
              <a:t>Writable</a:t>
            </a:r>
            <a:r>
              <a:rPr lang="zh-CN" altLang="zh-CN" b="1" dirty="0"/>
              <a:t>类型</a:t>
            </a:r>
          </a:p>
          <a:p>
            <a:r>
              <a:rPr lang="en-US" altLang="zh-CN" sz="1800" dirty="0" err="1"/>
              <a:t>Hadoop</a:t>
            </a:r>
            <a:r>
              <a:rPr lang="zh-CN" altLang="zh-CN" sz="1800" dirty="0"/>
              <a:t>基本满足大部分需求，但有些情况下可以根据业务需要构造新的实现，为了提高</a:t>
            </a:r>
            <a:r>
              <a:rPr lang="en-US" altLang="zh-CN" sz="1800" dirty="0"/>
              <a:t>MR</a:t>
            </a:r>
            <a:r>
              <a:rPr lang="zh-CN" altLang="zh-CN" sz="1800" dirty="0"/>
              <a:t>作业的性能，因为</a:t>
            </a:r>
            <a:r>
              <a:rPr lang="en-US" altLang="zh-CN" sz="1800" dirty="0"/>
              <a:t>Writable</a:t>
            </a:r>
            <a:r>
              <a:rPr lang="zh-CN" altLang="zh-CN" sz="1800" dirty="0"/>
              <a:t>是</a:t>
            </a:r>
            <a:r>
              <a:rPr lang="en-US" altLang="zh-CN" sz="1800" dirty="0"/>
              <a:t>MR</a:t>
            </a:r>
            <a:r>
              <a:rPr lang="zh-CN" altLang="zh-CN" sz="1800" dirty="0"/>
              <a:t>的核心</a:t>
            </a:r>
            <a:r>
              <a:rPr lang="zh-CN" altLang="zh-CN" sz="1800" dirty="0" smtClean="0"/>
              <a:t>。</a:t>
            </a:r>
            <a:endParaRPr lang="en-US" altLang="zh-CN" sz="1800" dirty="0" smtClean="0"/>
          </a:p>
          <a:p>
            <a:endParaRPr lang="zh-CN" altLang="zh-CN" sz="1800" dirty="0"/>
          </a:p>
          <a:p>
            <a:r>
              <a:rPr lang="zh-CN" altLang="zh-CN" sz="1800" dirty="0"/>
              <a:t>例子：假如 要处理一组姓名字段，不能单独处理名和姓</a:t>
            </a:r>
            <a:r>
              <a:rPr lang="zh-CN" altLang="zh-CN" sz="1800" dirty="0" smtClean="0"/>
              <a:t>。</a:t>
            </a:r>
            <a:endParaRPr lang="en-US" altLang="zh-CN" sz="1800" dirty="0" smtClean="0"/>
          </a:p>
          <a:p>
            <a:r>
              <a:rPr lang="zh-CN" altLang="zh-CN" sz="1800" dirty="0" smtClean="0"/>
              <a:t>下面表示</a:t>
            </a:r>
            <a:r>
              <a:rPr lang="zh-CN" altLang="zh-CN" sz="1800" dirty="0"/>
              <a:t>一对字符串</a:t>
            </a:r>
            <a:r>
              <a:rPr lang="en-US" altLang="zh-CN" sz="1800" dirty="0" err="1" smtClean="0"/>
              <a:t>TextPair</a:t>
            </a:r>
            <a:r>
              <a:rPr lang="zh-CN" altLang="zh-CN" sz="1800" dirty="0" smtClean="0"/>
              <a:t>的</a:t>
            </a:r>
            <a:r>
              <a:rPr lang="zh-CN" altLang="zh-CN" sz="1800" dirty="0"/>
              <a:t>基本实现</a:t>
            </a:r>
          </a:p>
          <a:p>
            <a:endParaRPr lang="zh-CN" altLang="en-US" dirty="0"/>
          </a:p>
        </p:txBody>
      </p:sp>
    </p:spTree>
    <p:extLst>
      <p:ext uri="{BB962C8B-B14F-4D97-AF65-F5344CB8AC3E}">
        <p14:creationId xmlns:p14="http://schemas.microsoft.com/office/powerpoint/2010/main" xmlns="" val="419033750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69681" y="980728"/>
            <a:ext cx="8312595" cy="5877272"/>
          </a:xfrm>
        </p:spPr>
        <p:txBody>
          <a:bodyPr>
            <a:noAutofit/>
          </a:bodyPr>
          <a:lstStyle/>
          <a:p>
            <a:r>
              <a:rPr lang="en-US" altLang="zh-CN" sz="1200" dirty="0" smtClean="0"/>
              <a:t>public </a:t>
            </a:r>
            <a:r>
              <a:rPr lang="en-US" altLang="zh-CN" sz="1200" dirty="0"/>
              <a:t>class  </a:t>
            </a:r>
            <a:r>
              <a:rPr lang="en-US" altLang="zh-CN" sz="1200" dirty="0" err="1"/>
              <a:t>TextPair</a:t>
            </a:r>
            <a:r>
              <a:rPr lang="en-US" altLang="zh-CN" sz="1200" dirty="0"/>
              <a:t> implements </a:t>
            </a:r>
            <a:r>
              <a:rPr lang="en-US" altLang="zh-CN" sz="1200" dirty="0" err="1"/>
              <a:t>WritableComparable</a:t>
            </a:r>
            <a:r>
              <a:rPr lang="en-US" altLang="zh-CN" sz="1200" dirty="0"/>
              <a:t>&lt;</a:t>
            </a:r>
            <a:r>
              <a:rPr lang="en-US" altLang="zh-CN" sz="1200" dirty="0" err="1"/>
              <a:t>TextPair</a:t>
            </a:r>
            <a:r>
              <a:rPr lang="en-US" altLang="zh-CN" sz="1200" dirty="0"/>
              <a:t>&gt;{</a:t>
            </a:r>
            <a:endParaRPr lang="zh-CN" altLang="zh-CN" sz="1200" dirty="0"/>
          </a:p>
          <a:p>
            <a:r>
              <a:rPr lang="en-US" altLang="zh-CN" sz="1200" dirty="0" smtClean="0"/>
              <a:t>private  </a:t>
            </a:r>
            <a:r>
              <a:rPr lang="en-US" altLang="zh-CN" sz="1200" dirty="0"/>
              <a:t>Text </a:t>
            </a:r>
            <a:r>
              <a:rPr lang="en-US" altLang="zh-CN" sz="1200" dirty="0" err="1"/>
              <a:t>first,second</a:t>
            </a:r>
            <a:r>
              <a:rPr lang="en-US" altLang="zh-CN" sz="1200" dirty="0"/>
              <a:t>;</a:t>
            </a:r>
            <a:endParaRPr lang="zh-CN" altLang="zh-CN" sz="1200" dirty="0"/>
          </a:p>
          <a:p>
            <a:r>
              <a:rPr lang="en-US" altLang="zh-CN" sz="1200" dirty="0" smtClean="0"/>
              <a:t>public </a:t>
            </a:r>
            <a:r>
              <a:rPr lang="en-US" altLang="zh-CN" sz="1200" dirty="0" err="1"/>
              <a:t>TextPair</a:t>
            </a:r>
            <a:r>
              <a:rPr lang="en-US" altLang="zh-CN" sz="1200" dirty="0"/>
              <a:t>(){set(net Text(),new Text());}</a:t>
            </a:r>
            <a:endParaRPr lang="zh-CN" altLang="zh-CN" sz="1200" dirty="0"/>
          </a:p>
          <a:p>
            <a:r>
              <a:rPr lang="en-US" altLang="zh-CN" sz="1200" dirty="0" smtClean="0"/>
              <a:t>public </a:t>
            </a:r>
            <a:r>
              <a:rPr lang="en-US" altLang="zh-CN" sz="1200" dirty="0" err="1"/>
              <a:t>TextPair</a:t>
            </a:r>
            <a:r>
              <a:rPr lang="en-US" altLang="zh-CN" sz="1200" dirty="0"/>
              <a:t>(String </a:t>
            </a:r>
            <a:r>
              <a:rPr lang="en-US" altLang="zh-CN" sz="1200" dirty="0" err="1"/>
              <a:t>first,String</a:t>
            </a:r>
            <a:r>
              <a:rPr lang="en-US" altLang="zh-CN" sz="1200" dirty="0"/>
              <a:t> second){set(net Text(first),new Text(second));}</a:t>
            </a:r>
            <a:endParaRPr lang="zh-CN" altLang="zh-CN" sz="1200" dirty="0"/>
          </a:p>
          <a:p>
            <a:r>
              <a:rPr lang="en-US" altLang="zh-CN" sz="1200" dirty="0" smtClean="0"/>
              <a:t>public </a:t>
            </a:r>
            <a:r>
              <a:rPr lang="en-US" altLang="zh-CN" sz="1200" dirty="0" err="1"/>
              <a:t>TextPair</a:t>
            </a:r>
            <a:r>
              <a:rPr lang="en-US" altLang="zh-CN" sz="1200" dirty="0"/>
              <a:t>(Text </a:t>
            </a:r>
            <a:r>
              <a:rPr lang="en-US" altLang="zh-CN" sz="1200" dirty="0" err="1"/>
              <a:t>first,Text</a:t>
            </a:r>
            <a:r>
              <a:rPr lang="en-US" altLang="zh-CN" sz="1200" dirty="0"/>
              <a:t> second){set(</a:t>
            </a:r>
            <a:r>
              <a:rPr lang="en-US" altLang="zh-CN" sz="1200" dirty="0" err="1"/>
              <a:t>first,second</a:t>
            </a:r>
            <a:r>
              <a:rPr lang="en-US" altLang="zh-CN" sz="1200" dirty="0"/>
              <a:t>);}</a:t>
            </a:r>
            <a:endParaRPr lang="zh-CN" altLang="zh-CN" sz="1200" dirty="0"/>
          </a:p>
          <a:p>
            <a:r>
              <a:rPr lang="en-US" altLang="zh-CN" sz="1200" dirty="0" smtClean="0"/>
              <a:t>public  </a:t>
            </a:r>
            <a:r>
              <a:rPr lang="en-US" altLang="zh-CN" sz="1200" dirty="0"/>
              <a:t>void  set(Text </a:t>
            </a:r>
            <a:r>
              <a:rPr lang="en-US" altLang="zh-CN" sz="1200" dirty="0" err="1"/>
              <a:t>first,Text</a:t>
            </a:r>
            <a:r>
              <a:rPr lang="en-US" altLang="zh-CN" sz="1200" dirty="0"/>
              <a:t>  second){</a:t>
            </a:r>
            <a:r>
              <a:rPr lang="en-US" altLang="zh-CN" sz="1200" dirty="0" err="1"/>
              <a:t>this.first</a:t>
            </a:r>
            <a:r>
              <a:rPr lang="en-US" altLang="zh-CN" sz="1200" dirty="0"/>
              <a:t>=</a:t>
            </a:r>
            <a:r>
              <a:rPr lang="en-US" altLang="zh-CN" sz="1200" dirty="0" err="1"/>
              <a:t>first;this.second</a:t>
            </a:r>
            <a:r>
              <a:rPr lang="en-US" altLang="zh-CN" sz="1200" dirty="0"/>
              <a:t>=second;}</a:t>
            </a:r>
            <a:endParaRPr lang="zh-CN" altLang="zh-CN" sz="1200" dirty="0"/>
          </a:p>
          <a:p>
            <a:r>
              <a:rPr lang="en-US" altLang="zh-CN" sz="1200" dirty="0" smtClean="0"/>
              <a:t>public </a:t>
            </a:r>
            <a:r>
              <a:rPr lang="en-US" altLang="zh-CN" sz="1200" dirty="0"/>
              <a:t>Text  </a:t>
            </a:r>
            <a:r>
              <a:rPr lang="en-US" altLang="zh-CN" sz="1200" dirty="0" err="1"/>
              <a:t>getFirst</a:t>
            </a:r>
            <a:r>
              <a:rPr lang="en-US" altLang="zh-CN" sz="1200" dirty="0"/>
              <a:t>(){return  first;}</a:t>
            </a:r>
            <a:endParaRPr lang="zh-CN" altLang="zh-CN" sz="1200" dirty="0"/>
          </a:p>
          <a:p>
            <a:r>
              <a:rPr lang="en-US" altLang="zh-CN" sz="1200" dirty="0" smtClean="0"/>
              <a:t>public </a:t>
            </a:r>
            <a:r>
              <a:rPr lang="en-US" altLang="zh-CN" sz="1200" dirty="0"/>
              <a:t>Text  </a:t>
            </a:r>
            <a:r>
              <a:rPr lang="en-US" altLang="zh-CN" sz="1200" dirty="0" err="1"/>
              <a:t>getSecond</a:t>
            </a:r>
            <a:r>
              <a:rPr lang="en-US" altLang="zh-CN" sz="1200" dirty="0"/>
              <a:t>(){return  second;}</a:t>
            </a:r>
            <a:endParaRPr lang="zh-CN" altLang="zh-CN" sz="1200" dirty="0"/>
          </a:p>
          <a:p>
            <a:r>
              <a:rPr lang="en-US" altLang="zh-CN" sz="1200" dirty="0"/>
              <a:t> </a:t>
            </a:r>
            <a:endParaRPr lang="zh-CN" altLang="zh-CN" sz="1200" dirty="0"/>
          </a:p>
          <a:p>
            <a:r>
              <a:rPr lang="en-US" altLang="zh-CN" sz="1200" dirty="0" smtClean="0"/>
              <a:t>public </a:t>
            </a:r>
            <a:r>
              <a:rPr lang="en-US" altLang="zh-CN" sz="1200" dirty="0"/>
              <a:t>void  </a:t>
            </a:r>
            <a:r>
              <a:rPr lang="en-US" altLang="zh-CN" sz="1200" dirty="0" err="1"/>
              <a:t>readFields</a:t>
            </a:r>
            <a:r>
              <a:rPr lang="en-US" altLang="zh-CN" sz="1200" dirty="0"/>
              <a:t>(</a:t>
            </a:r>
            <a:r>
              <a:rPr lang="en-US" altLang="zh-CN" sz="1200" dirty="0" err="1"/>
              <a:t>DataInput</a:t>
            </a:r>
            <a:r>
              <a:rPr lang="en-US" altLang="zh-CN" sz="1200" dirty="0"/>
              <a:t>  in</a:t>
            </a:r>
            <a:r>
              <a:rPr lang="en-US" altLang="zh-CN" sz="1200" dirty="0" smtClean="0"/>
              <a:t>){</a:t>
            </a:r>
            <a:r>
              <a:rPr lang="en-US" altLang="zh-CN" sz="1200" dirty="0" err="1" smtClean="0"/>
              <a:t>First.readFields</a:t>
            </a:r>
            <a:r>
              <a:rPr lang="en-US" altLang="zh-CN" sz="1200" dirty="0" smtClean="0"/>
              <a:t>(in);</a:t>
            </a:r>
            <a:r>
              <a:rPr lang="en-US" altLang="zh-CN" sz="1200" dirty="0" err="1" smtClean="0"/>
              <a:t>Second.readFields</a:t>
            </a:r>
            <a:r>
              <a:rPr lang="en-US" altLang="zh-CN" sz="1200" dirty="0" smtClean="0"/>
              <a:t>(in);}</a:t>
            </a:r>
            <a:r>
              <a:rPr lang="en-US" altLang="zh-CN" sz="1200" dirty="0"/>
              <a:t> </a:t>
            </a:r>
            <a:endParaRPr lang="zh-CN" altLang="zh-CN" sz="1200" dirty="0"/>
          </a:p>
          <a:p>
            <a:r>
              <a:rPr lang="en-US" altLang="zh-CN" sz="1200" dirty="0" smtClean="0"/>
              <a:t>public </a:t>
            </a:r>
            <a:r>
              <a:rPr lang="en-US" altLang="zh-CN" sz="1200" dirty="0"/>
              <a:t>vid write(</a:t>
            </a:r>
            <a:r>
              <a:rPr lang="en-US" altLang="zh-CN" sz="1200" dirty="0" err="1"/>
              <a:t>DataOutput</a:t>
            </a:r>
            <a:r>
              <a:rPr lang="en-US" altLang="zh-CN" sz="1200" dirty="0"/>
              <a:t>  out){</a:t>
            </a:r>
            <a:r>
              <a:rPr lang="en-US" altLang="zh-CN" sz="1200" dirty="0" err="1"/>
              <a:t>first.write</a:t>
            </a:r>
            <a:r>
              <a:rPr lang="en-US" altLang="zh-CN" sz="1200" dirty="0"/>
              <a:t>(out);</a:t>
            </a:r>
            <a:r>
              <a:rPr lang="en-US" altLang="zh-CN" sz="1200" dirty="0" err="1"/>
              <a:t>second.write</a:t>
            </a:r>
            <a:r>
              <a:rPr lang="en-US" altLang="zh-CN" sz="1200" dirty="0"/>
              <a:t>(out);}</a:t>
            </a:r>
            <a:endParaRPr lang="zh-CN" altLang="zh-CN" sz="1200" dirty="0"/>
          </a:p>
          <a:p>
            <a:r>
              <a:rPr lang="en-US" altLang="zh-CN" sz="1200" dirty="0"/>
              <a:t> </a:t>
            </a:r>
            <a:endParaRPr lang="zh-CN" altLang="zh-CN" sz="1200" dirty="0"/>
          </a:p>
          <a:p>
            <a:r>
              <a:rPr lang="en-US" altLang="zh-CN" sz="1200" dirty="0" smtClean="0"/>
              <a:t>public </a:t>
            </a:r>
            <a:r>
              <a:rPr lang="en-US" altLang="zh-CN" sz="1200" dirty="0" err="1"/>
              <a:t>int</a:t>
            </a:r>
            <a:r>
              <a:rPr lang="en-US" altLang="zh-CN" sz="1200" dirty="0"/>
              <a:t> </a:t>
            </a:r>
            <a:r>
              <a:rPr lang="en-US" altLang="zh-CN" sz="1200" dirty="0" err="1"/>
              <a:t>compareTo</a:t>
            </a:r>
            <a:r>
              <a:rPr lang="en-US" altLang="zh-CN" sz="1200" dirty="0"/>
              <a:t>(</a:t>
            </a:r>
            <a:r>
              <a:rPr lang="en-US" altLang="zh-CN" sz="1200" dirty="0" err="1"/>
              <a:t>TextPair</a:t>
            </a:r>
            <a:r>
              <a:rPr lang="en-US" altLang="zh-CN" sz="1200" dirty="0"/>
              <a:t>  </a:t>
            </a:r>
            <a:r>
              <a:rPr lang="en-US" altLang="zh-CN" sz="1200" dirty="0" err="1"/>
              <a:t>tp</a:t>
            </a:r>
            <a:r>
              <a:rPr lang="en-US" altLang="zh-CN" sz="1200" dirty="0"/>
              <a:t>){</a:t>
            </a:r>
            <a:r>
              <a:rPr lang="en-US" altLang="zh-CN" sz="1200" dirty="0" err="1"/>
              <a:t>int</a:t>
            </a:r>
            <a:r>
              <a:rPr lang="en-US" altLang="zh-CN" sz="1200" dirty="0"/>
              <a:t> </a:t>
            </a:r>
            <a:r>
              <a:rPr lang="en-US" altLang="zh-CN" sz="1200" dirty="0" err="1"/>
              <a:t>cmp</a:t>
            </a:r>
            <a:r>
              <a:rPr lang="en-US" altLang="zh-CN" sz="1200" dirty="0"/>
              <a:t>=</a:t>
            </a:r>
            <a:r>
              <a:rPr lang="en-US" altLang="zh-CN" sz="1200" dirty="0" err="1"/>
              <a:t>first.compareTo</a:t>
            </a:r>
            <a:r>
              <a:rPr lang="en-US" altLang="zh-CN" sz="1200" dirty="0"/>
              <a:t>(</a:t>
            </a:r>
            <a:r>
              <a:rPr lang="en-US" altLang="zh-CN" sz="1200" dirty="0" err="1"/>
              <a:t>tp.first</a:t>
            </a:r>
            <a:r>
              <a:rPr lang="en-US" altLang="zh-CN" sz="1200" dirty="0"/>
              <a:t>);if(</a:t>
            </a:r>
            <a:r>
              <a:rPr lang="en-US" altLang="zh-CN" sz="1200" dirty="0" err="1"/>
              <a:t>cmp</a:t>
            </a:r>
            <a:r>
              <a:rPr lang="en-US" altLang="zh-CN" sz="1200" dirty="0"/>
              <a:t>!=0)return </a:t>
            </a:r>
            <a:r>
              <a:rPr lang="en-US" altLang="zh-CN" sz="1200" dirty="0" err="1"/>
              <a:t>cmp</a:t>
            </a:r>
            <a:r>
              <a:rPr lang="en-US" altLang="zh-CN" sz="1200" dirty="0"/>
              <a:t>; </a:t>
            </a:r>
            <a:endParaRPr lang="en-US" altLang="zh-CN" sz="1200" dirty="0" smtClean="0"/>
          </a:p>
          <a:p>
            <a:r>
              <a:rPr lang="en-US" altLang="zh-CN" sz="1200" dirty="0" smtClean="0"/>
              <a:t>return </a:t>
            </a:r>
            <a:r>
              <a:rPr lang="en-US" altLang="zh-CN" sz="1200" dirty="0" err="1"/>
              <a:t>second.compareTo</a:t>
            </a:r>
            <a:r>
              <a:rPr lang="en-US" altLang="zh-CN" sz="1200" dirty="0"/>
              <a:t>(</a:t>
            </a:r>
            <a:r>
              <a:rPr lang="en-US" altLang="zh-CN" sz="1200" dirty="0" err="1"/>
              <a:t>tp.second</a:t>
            </a:r>
            <a:r>
              <a:rPr lang="en-US" altLang="zh-CN" sz="1200" dirty="0"/>
              <a:t>);}</a:t>
            </a:r>
            <a:endParaRPr lang="zh-CN" altLang="zh-CN" sz="1200" dirty="0"/>
          </a:p>
          <a:p>
            <a:r>
              <a:rPr lang="en-US" altLang="zh-CN" sz="1200" dirty="0"/>
              <a:t> </a:t>
            </a:r>
            <a:endParaRPr lang="zh-CN" altLang="zh-CN" sz="1200" dirty="0"/>
          </a:p>
          <a:p>
            <a:r>
              <a:rPr lang="en-US" altLang="zh-CN" sz="1200" dirty="0" smtClean="0"/>
              <a:t>public </a:t>
            </a:r>
            <a:r>
              <a:rPr lang="en-US" altLang="zh-CN" sz="1200" dirty="0" err="1"/>
              <a:t>int</a:t>
            </a:r>
            <a:r>
              <a:rPr lang="en-US" altLang="zh-CN" sz="1200" dirty="0"/>
              <a:t> </a:t>
            </a:r>
            <a:r>
              <a:rPr lang="en-US" altLang="zh-CN" sz="1200" dirty="0" err="1"/>
              <a:t>hashCode</a:t>
            </a:r>
            <a:r>
              <a:rPr lang="en-US" altLang="zh-CN" sz="1200" dirty="0"/>
              <a:t>(){return </a:t>
            </a:r>
            <a:r>
              <a:rPr lang="en-US" altLang="zh-CN" sz="1200" dirty="0" err="1"/>
              <a:t>first.hashCode</a:t>
            </a:r>
            <a:r>
              <a:rPr lang="en-US" altLang="zh-CN" sz="1200" dirty="0"/>
              <a:t>()*163+second.hashCode();}</a:t>
            </a:r>
            <a:endParaRPr lang="zh-CN" altLang="zh-CN" sz="1200" dirty="0"/>
          </a:p>
          <a:p>
            <a:r>
              <a:rPr lang="en-US" altLang="zh-CN" sz="1200" dirty="0"/>
              <a:t> </a:t>
            </a:r>
            <a:endParaRPr lang="zh-CN" altLang="zh-CN" sz="1200" dirty="0"/>
          </a:p>
          <a:p>
            <a:r>
              <a:rPr lang="en-US" altLang="zh-CN" sz="1200" dirty="0" smtClean="0"/>
              <a:t>public </a:t>
            </a:r>
            <a:r>
              <a:rPr lang="en-US" altLang="zh-CN" sz="1200" dirty="0"/>
              <a:t>Boolean equals(Object  o ){</a:t>
            </a:r>
            <a:endParaRPr lang="zh-CN" altLang="zh-CN" sz="1200" dirty="0"/>
          </a:p>
          <a:p>
            <a:r>
              <a:rPr lang="en-US" altLang="zh-CN" sz="1200" dirty="0"/>
              <a:t> if</a:t>
            </a:r>
            <a:r>
              <a:rPr lang="en-US" altLang="zh-CN" sz="1200" dirty="0" smtClean="0"/>
              <a:t>(o </a:t>
            </a:r>
            <a:r>
              <a:rPr lang="en-US" altLang="zh-CN" sz="1200" dirty="0" err="1"/>
              <a:t>instanceof</a:t>
            </a:r>
            <a:r>
              <a:rPr lang="en-US" altLang="zh-CN" sz="1200" dirty="0"/>
              <a:t> </a:t>
            </a:r>
            <a:r>
              <a:rPr lang="en-US" altLang="zh-CN" sz="1200" dirty="0" err="1"/>
              <a:t>TextPair</a:t>
            </a:r>
            <a:r>
              <a:rPr lang="en-US" altLang="zh-CN" sz="1200" dirty="0" smtClean="0"/>
              <a:t>){   </a:t>
            </a:r>
            <a:r>
              <a:rPr lang="en-US" altLang="zh-CN" sz="1200" dirty="0" err="1"/>
              <a:t>TextPair</a:t>
            </a:r>
            <a:r>
              <a:rPr lang="en-US" altLang="zh-CN" sz="1200" dirty="0"/>
              <a:t> </a:t>
            </a:r>
            <a:r>
              <a:rPr lang="en-US" altLang="zh-CN" sz="1200" dirty="0" err="1"/>
              <a:t>tp</a:t>
            </a:r>
            <a:r>
              <a:rPr lang="en-US" altLang="zh-CN" sz="1200" dirty="0"/>
              <a:t>=( </a:t>
            </a:r>
            <a:r>
              <a:rPr lang="en-US" altLang="zh-CN" sz="1200" dirty="0" err="1"/>
              <a:t>TextPair</a:t>
            </a:r>
            <a:r>
              <a:rPr lang="en-US" altLang="zh-CN" sz="1200" dirty="0"/>
              <a:t>)O;</a:t>
            </a:r>
            <a:endParaRPr lang="zh-CN" altLang="zh-CN" sz="1200" dirty="0"/>
          </a:p>
          <a:p>
            <a:r>
              <a:rPr lang="en-US" altLang="zh-CN" sz="1200" dirty="0"/>
              <a:t>    </a:t>
            </a:r>
            <a:r>
              <a:rPr lang="en-US" altLang="zh-CN" sz="1200" dirty="0" smtClean="0"/>
              <a:t>return </a:t>
            </a:r>
            <a:r>
              <a:rPr lang="en-US" altLang="zh-CN" sz="1200" dirty="0" err="1"/>
              <a:t>first.equals</a:t>
            </a:r>
            <a:r>
              <a:rPr lang="en-US" altLang="zh-CN" sz="1200" dirty="0"/>
              <a:t>(</a:t>
            </a:r>
            <a:r>
              <a:rPr lang="en-US" altLang="zh-CN" sz="1200" dirty="0" err="1"/>
              <a:t>tp.first</a:t>
            </a:r>
            <a:r>
              <a:rPr lang="en-US" altLang="zh-CN" sz="1200" dirty="0"/>
              <a:t>) &amp;&amp; </a:t>
            </a:r>
            <a:r>
              <a:rPr lang="en-US" altLang="zh-CN" sz="1200" dirty="0" err="1"/>
              <a:t>second.equals</a:t>
            </a:r>
            <a:r>
              <a:rPr lang="en-US" altLang="zh-CN" sz="1200" dirty="0"/>
              <a:t>(</a:t>
            </a:r>
            <a:r>
              <a:rPr lang="en-US" altLang="zh-CN" sz="1200" dirty="0" err="1"/>
              <a:t>tp.second</a:t>
            </a:r>
            <a:r>
              <a:rPr lang="en-US" altLang="zh-CN" sz="1200" dirty="0"/>
              <a:t>);</a:t>
            </a:r>
            <a:endParaRPr lang="zh-CN" altLang="zh-CN" sz="1200" dirty="0"/>
          </a:p>
          <a:p>
            <a:r>
              <a:rPr lang="en-US" altLang="zh-CN" sz="1200" dirty="0" smtClean="0"/>
              <a:t>}</a:t>
            </a:r>
          </a:p>
          <a:p>
            <a:r>
              <a:rPr lang="en-US" altLang="zh-CN" sz="1200" dirty="0" smtClean="0"/>
              <a:t>return  </a:t>
            </a:r>
            <a:r>
              <a:rPr lang="en-US" altLang="zh-CN" sz="1200" dirty="0"/>
              <a:t>false;</a:t>
            </a:r>
            <a:endParaRPr lang="zh-CN" altLang="zh-CN" sz="1200" dirty="0"/>
          </a:p>
          <a:p>
            <a:r>
              <a:rPr lang="en-US" altLang="zh-CN" sz="1200" dirty="0"/>
              <a:t>}</a:t>
            </a:r>
            <a:endParaRPr lang="zh-CN" altLang="zh-CN" sz="1200" dirty="0"/>
          </a:p>
          <a:p>
            <a:r>
              <a:rPr lang="en-US" altLang="zh-CN" sz="1200" dirty="0"/>
              <a:t> </a:t>
            </a:r>
            <a:endParaRPr lang="zh-CN" altLang="zh-CN" sz="1200" dirty="0"/>
          </a:p>
          <a:p>
            <a:r>
              <a:rPr lang="en-US" altLang="zh-CN" sz="1200" dirty="0" smtClean="0"/>
              <a:t>public </a:t>
            </a:r>
            <a:r>
              <a:rPr lang="en-US" altLang="zh-CN" sz="1200" dirty="0"/>
              <a:t>String  </a:t>
            </a:r>
            <a:r>
              <a:rPr lang="en-US" altLang="zh-CN" sz="1200" dirty="0" err="1"/>
              <a:t>toString</a:t>
            </a:r>
            <a:r>
              <a:rPr lang="en-US" altLang="zh-CN" sz="1200" dirty="0" smtClean="0"/>
              <a:t>(){ Return </a:t>
            </a:r>
            <a:r>
              <a:rPr lang="en-US" altLang="zh-CN" sz="1200" dirty="0"/>
              <a:t>first+”\</a:t>
            </a:r>
            <a:r>
              <a:rPr lang="en-US" altLang="zh-CN" sz="1200" dirty="0" err="1"/>
              <a:t>t”+second</a:t>
            </a:r>
            <a:r>
              <a:rPr lang="en-US" altLang="zh-CN" sz="1200" dirty="0" smtClean="0"/>
              <a:t>;}</a:t>
            </a:r>
            <a:r>
              <a:rPr lang="en-US" altLang="zh-CN" sz="1200" dirty="0"/>
              <a:t> </a:t>
            </a:r>
            <a:endParaRPr lang="zh-CN" altLang="zh-CN" sz="1200" dirty="0"/>
          </a:p>
          <a:p>
            <a:r>
              <a:rPr lang="en-US" altLang="zh-CN" sz="1200" dirty="0" smtClean="0"/>
              <a:t>}</a:t>
            </a:r>
            <a:endParaRPr lang="zh-CN" altLang="en-US" sz="1200" dirty="0"/>
          </a:p>
        </p:txBody>
      </p:sp>
    </p:spTree>
    <p:extLst>
      <p:ext uri="{BB962C8B-B14F-4D97-AF65-F5344CB8AC3E}">
        <p14:creationId xmlns:p14="http://schemas.microsoft.com/office/powerpoint/2010/main" xmlns="" val="194327909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0"/>
          </p:nvPr>
        </p:nvSpPr>
        <p:spPr/>
        <p:txBody>
          <a:bodyPr>
            <a:normAutofit lnSpcReduction="10000"/>
          </a:bodyPr>
          <a:lstStyle/>
          <a:p>
            <a:r>
              <a:rPr lang="zh-CN" altLang="en-US" sz="1900" b="1" dirty="0" smtClean="0"/>
              <a:t>示例说明：</a:t>
            </a:r>
            <a:endParaRPr lang="en-US" altLang="zh-CN" sz="1900" b="1" dirty="0" smtClean="0"/>
          </a:p>
          <a:p>
            <a:endParaRPr lang="en-US" altLang="zh-CN" sz="1900" dirty="0" smtClean="0"/>
          </a:p>
          <a:p>
            <a:r>
              <a:rPr lang="en-US" altLang="zh-CN" sz="1900" dirty="0" err="1" smtClean="0"/>
              <a:t>TextPair</a:t>
            </a:r>
            <a:r>
              <a:rPr lang="zh-CN" altLang="zh-CN" sz="1900" dirty="0"/>
              <a:t>类的</a:t>
            </a:r>
            <a:r>
              <a:rPr lang="en-US" altLang="zh-CN" sz="1900" dirty="0"/>
              <a:t>write()</a:t>
            </a:r>
            <a:r>
              <a:rPr lang="zh-CN" altLang="zh-CN" sz="1900" dirty="0"/>
              <a:t>方法将</a:t>
            </a:r>
            <a:r>
              <a:rPr lang="en-US" altLang="zh-CN" sz="1900" dirty="0"/>
              <a:t>first</a:t>
            </a:r>
            <a:r>
              <a:rPr lang="zh-CN" altLang="zh-CN" sz="1900" dirty="0"/>
              <a:t>和</a:t>
            </a:r>
            <a:r>
              <a:rPr lang="en-US" altLang="zh-CN" sz="1900" dirty="0"/>
              <a:t> second</a:t>
            </a:r>
            <a:r>
              <a:rPr lang="zh-CN" altLang="zh-CN" sz="1900" dirty="0"/>
              <a:t>两个字段序列化到输出流中</a:t>
            </a:r>
            <a:r>
              <a:rPr lang="zh-CN" altLang="zh-CN" sz="1900" dirty="0" smtClean="0"/>
              <a:t>，</a:t>
            </a:r>
            <a:endParaRPr lang="en-US" altLang="zh-CN" sz="1900" dirty="0" smtClean="0"/>
          </a:p>
          <a:p>
            <a:r>
              <a:rPr lang="zh-CN" altLang="zh-CN" sz="1900" dirty="0" smtClean="0"/>
              <a:t>反之</a:t>
            </a:r>
            <a:r>
              <a:rPr lang="en-US" altLang="zh-CN" sz="1900" dirty="0" smtClean="0"/>
              <a:t> </a:t>
            </a:r>
            <a:r>
              <a:rPr lang="en-US" altLang="zh-CN" sz="1900" dirty="0" err="1"/>
              <a:t>readFields</a:t>
            </a:r>
            <a:r>
              <a:rPr lang="zh-CN" altLang="zh-CN" sz="1900" dirty="0"/>
              <a:t>方法对来自输入流的字节进行反序列化处理</a:t>
            </a:r>
            <a:r>
              <a:rPr lang="zh-CN" altLang="zh-CN" sz="1900" dirty="0" smtClean="0"/>
              <a:t>。</a:t>
            </a:r>
            <a:endParaRPr lang="en-US" altLang="zh-CN" sz="1900" dirty="0" smtClean="0"/>
          </a:p>
          <a:p>
            <a:r>
              <a:rPr lang="en-US" altLang="zh-CN" sz="1900" dirty="0" err="1" smtClean="0"/>
              <a:t>DataOutput</a:t>
            </a:r>
            <a:r>
              <a:rPr lang="zh-CN" altLang="zh-CN" sz="1900" dirty="0"/>
              <a:t>和</a:t>
            </a:r>
            <a:r>
              <a:rPr lang="en-US" altLang="zh-CN" sz="1900" dirty="0" err="1"/>
              <a:t>DataInput</a:t>
            </a:r>
            <a:r>
              <a:rPr lang="zh-CN" altLang="zh-CN" sz="1900" dirty="0"/>
              <a:t>接口提供了底层的序列化和反 序列化方法</a:t>
            </a:r>
            <a:r>
              <a:rPr lang="zh-CN" altLang="zh-CN" sz="1900" dirty="0" smtClean="0"/>
              <a:t>。</a:t>
            </a:r>
            <a:endParaRPr lang="en-US" altLang="zh-CN" sz="1900" dirty="0" smtClean="0"/>
          </a:p>
          <a:p>
            <a:r>
              <a:rPr lang="zh-CN" altLang="zh-CN" sz="1900" dirty="0" smtClean="0"/>
              <a:t>所以</a:t>
            </a:r>
            <a:r>
              <a:rPr lang="zh-CN" altLang="zh-CN" sz="1900" dirty="0"/>
              <a:t>可以完全控制</a:t>
            </a:r>
            <a:r>
              <a:rPr lang="en-US" altLang="zh-CN" sz="1900" dirty="0"/>
              <a:t>Writable</a:t>
            </a:r>
            <a:r>
              <a:rPr lang="zh-CN" altLang="zh-CN" sz="1900" dirty="0"/>
              <a:t>对象的数据传输格式</a:t>
            </a:r>
            <a:r>
              <a:rPr lang="zh-CN" altLang="zh-CN" sz="1900" dirty="0" smtClean="0"/>
              <a:t>。</a:t>
            </a:r>
            <a:endParaRPr lang="en-US" altLang="zh-CN" sz="1900" dirty="0" smtClean="0"/>
          </a:p>
          <a:p>
            <a:endParaRPr lang="zh-CN" altLang="zh-CN" sz="1900" dirty="0"/>
          </a:p>
          <a:p>
            <a:r>
              <a:rPr lang="zh-CN" altLang="zh-CN" sz="1900" dirty="0"/>
              <a:t>与</a:t>
            </a:r>
            <a:r>
              <a:rPr lang="en-US" altLang="zh-CN" sz="1900" dirty="0"/>
              <a:t>java</a:t>
            </a:r>
            <a:r>
              <a:rPr lang="zh-CN" altLang="zh-CN" sz="1900" dirty="0"/>
              <a:t>值对象一样，必须重写</a:t>
            </a:r>
            <a:r>
              <a:rPr lang="en-US" altLang="zh-CN" sz="1900" dirty="0"/>
              <a:t>object</a:t>
            </a:r>
            <a:r>
              <a:rPr lang="zh-CN" altLang="zh-CN" sz="1900" dirty="0"/>
              <a:t>的</a:t>
            </a:r>
            <a:r>
              <a:rPr lang="en-US" altLang="zh-CN" sz="1900" dirty="0" err="1"/>
              <a:t>hashCode,equals</a:t>
            </a:r>
            <a:r>
              <a:rPr lang="zh-CN" altLang="zh-CN" sz="1900" dirty="0"/>
              <a:t>和</a:t>
            </a:r>
            <a:r>
              <a:rPr lang="en-US" altLang="zh-CN" sz="1900" dirty="0" err="1"/>
              <a:t>toString</a:t>
            </a:r>
            <a:r>
              <a:rPr lang="en-US" altLang="zh-CN" sz="1900" dirty="0"/>
              <a:t>()</a:t>
            </a:r>
            <a:r>
              <a:rPr lang="zh-CN" altLang="zh-CN" sz="1900" dirty="0"/>
              <a:t>方法。</a:t>
            </a:r>
            <a:r>
              <a:rPr lang="en-US" altLang="zh-CN" sz="1900" dirty="0" err="1"/>
              <a:t>hashCode</a:t>
            </a:r>
            <a:r>
              <a:rPr lang="zh-CN" altLang="zh-CN" sz="1900" dirty="0"/>
              <a:t>给后面的</a:t>
            </a:r>
            <a:r>
              <a:rPr lang="en-US" altLang="zh-CN" sz="1900" dirty="0"/>
              <a:t>MR</a:t>
            </a:r>
            <a:r>
              <a:rPr lang="zh-CN" altLang="zh-CN" sz="1900" dirty="0"/>
              <a:t>进行</a:t>
            </a:r>
            <a:r>
              <a:rPr lang="en-US" altLang="zh-CN" sz="1900" dirty="0"/>
              <a:t> reduce</a:t>
            </a:r>
            <a:r>
              <a:rPr lang="zh-CN" altLang="zh-CN" sz="1900" dirty="0"/>
              <a:t>分区</a:t>
            </a:r>
            <a:r>
              <a:rPr lang="zh-CN" altLang="zh-CN" sz="1900" dirty="0" smtClean="0"/>
              <a:t>使用</a:t>
            </a:r>
            <a:endParaRPr lang="en-US" altLang="zh-CN" sz="1900" dirty="0" smtClean="0"/>
          </a:p>
          <a:p>
            <a:endParaRPr lang="zh-CN" altLang="zh-CN" sz="1900" dirty="0"/>
          </a:p>
          <a:p>
            <a:r>
              <a:rPr lang="zh-CN" altLang="zh-CN" sz="1900" dirty="0"/>
              <a:t>最后 这个类 继承了</a:t>
            </a:r>
            <a:r>
              <a:rPr lang="en-US" altLang="zh-CN" sz="1900" dirty="0" err="1"/>
              <a:t>WritableComparable</a:t>
            </a:r>
            <a:r>
              <a:rPr lang="zh-CN" altLang="zh-CN" sz="1900" dirty="0"/>
              <a:t>接口，所以必须提供</a:t>
            </a:r>
            <a:r>
              <a:rPr lang="en-US" altLang="zh-CN" sz="1900" dirty="0" err="1"/>
              <a:t>CompareTo</a:t>
            </a:r>
            <a:r>
              <a:rPr lang="zh-CN" altLang="zh-CN" sz="1900" dirty="0"/>
              <a:t>方法的实现，该 方法 按</a:t>
            </a:r>
            <a:r>
              <a:rPr lang="en-US" altLang="zh-CN" sz="1900" dirty="0"/>
              <a:t>first</a:t>
            </a:r>
            <a:r>
              <a:rPr lang="zh-CN" altLang="zh-CN" sz="1900" dirty="0"/>
              <a:t>排序 ，如相同按</a:t>
            </a:r>
            <a:r>
              <a:rPr lang="en-US" altLang="zh-CN" sz="1900" dirty="0"/>
              <a:t>second</a:t>
            </a:r>
            <a:r>
              <a:rPr lang="zh-CN" altLang="zh-CN" sz="1900" dirty="0"/>
              <a:t>排序。</a:t>
            </a:r>
          </a:p>
          <a:p>
            <a:endParaRPr lang="zh-CN" altLang="en-US" dirty="0"/>
          </a:p>
        </p:txBody>
      </p:sp>
    </p:spTree>
    <p:extLst>
      <p:ext uri="{BB962C8B-B14F-4D97-AF65-F5344CB8AC3E}">
        <p14:creationId xmlns:p14="http://schemas.microsoft.com/office/powerpoint/2010/main" xmlns="" val="38708410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小结</a:t>
            </a:r>
          </a:p>
        </p:txBody>
      </p:sp>
      <p:sp>
        <p:nvSpPr>
          <p:cNvPr id="3" name="内容占位符 2"/>
          <p:cNvSpPr>
            <a:spLocks noGrp="1"/>
          </p:cNvSpPr>
          <p:nvPr>
            <p:ph sz="quarter" idx="10"/>
          </p:nvPr>
        </p:nvSpPr>
        <p:spPr/>
        <p:txBody>
          <a:bodyPr/>
          <a:lstStyle/>
          <a:p>
            <a:r>
              <a:rPr lang="en-US" altLang="zh-CN" sz="1800" dirty="0"/>
              <a:t>HDFS</a:t>
            </a:r>
            <a:r>
              <a:rPr lang="zh-CN" altLang="zh-CN" sz="1800" dirty="0"/>
              <a:t>以</a:t>
            </a:r>
            <a:r>
              <a:rPr lang="en-US" altLang="zh-CN" sz="1800" dirty="0"/>
              <a:t>CRC</a:t>
            </a:r>
            <a:r>
              <a:rPr lang="zh-CN" altLang="zh-CN" sz="1800" dirty="0"/>
              <a:t>校验来检测数据是否为完整的，并在默认设置下，会读取数据时验证校验和，保证其数据的完整性，其所有序列化数据结构都是针对大数据处理的</a:t>
            </a:r>
            <a:r>
              <a:rPr lang="zh-CN" altLang="zh-CN" sz="1800" dirty="0" smtClean="0"/>
              <a:t>。</a:t>
            </a:r>
            <a:endParaRPr lang="en-US" altLang="zh-CN" sz="1800" dirty="0" smtClean="0"/>
          </a:p>
          <a:p>
            <a:endParaRPr lang="en-US" altLang="zh-CN" sz="1800" dirty="0"/>
          </a:p>
          <a:p>
            <a:r>
              <a:rPr lang="en-US" altLang="zh-CN" sz="1800" dirty="0" err="1" smtClean="0"/>
              <a:t>Hadoop</a:t>
            </a:r>
            <a:r>
              <a:rPr lang="zh-CN" altLang="zh-CN" sz="1800" dirty="0"/>
              <a:t>对大数据的压缩和解压机制，可以减少储存 空间和加速数据在网络上的传输</a:t>
            </a:r>
            <a:r>
              <a:rPr lang="zh-CN" altLang="zh-CN" sz="1800" dirty="0" smtClean="0"/>
              <a:t>。</a:t>
            </a:r>
            <a:endParaRPr lang="en-US" altLang="zh-CN" sz="1800" dirty="0" smtClean="0"/>
          </a:p>
          <a:p>
            <a:endParaRPr lang="zh-CN" altLang="zh-CN" sz="1800" dirty="0"/>
          </a:p>
          <a:p>
            <a:r>
              <a:rPr lang="zh-CN" altLang="zh-CN" sz="1800" dirty="0"/>
              <a:t>在</a:t>
            </a:r>
            <a:r>
              <a:rPr lang="en-US" altLang="zh-CN" sz="1800" dirty="0" err="1"/>
              <a:t>hadoop</a:t>
            </a:r>
            <a:r>
              <a:rPr lang="zh-CN" altLang="zh-CN" sz="1800" dirty="0"/>
              <a:t>中通过序列化将消息编码为二进制流发送到远程节点，此后在接收端接收的二进制流被反序列化为消息。</a:t>
            </a:r>
            <a:r>
              <a:rPr lang="en-US" altLang="zh-CN" sz="1800" dirty="0" err="1"/>
              <a:t>Hadoop</a:t>
            </a:r>
            <a:r>
              <a:rPr lang="zh-CN" altLang="zh-CN" sz="1800" dirty="0"/>
              <a:t>没有采用</a:t>
            </a:r>
            <a:r>
              <a:rPr lang="en-US" altLang="zh-CN" sz="1800" dirty="0"/>
              <a:t>java</a:t>
            </a:r>
            <a:r>
              <a:rPr lang="zh-CN" altLang="zh-CN" sz="1800" dirty="0"/>
              <a:t>的序列化，实现了自己的</a:t>
            </a:r>
            <a:r>
              <a:rPr lang="en-US" altLang="zh-CN" sz="1800" dirty="0"/>
              <a:t>writable</a:t>
            </a:r>
            <a:r>
              <a:rPr lang="zh-CN" altLang="zh-CN" sz="1800" dirty="0"/>
              <a:t>接口。</a:t>
            </a:r>
          </a:p>
          <a:p>
            <a:endParaRPr lang="zh-CN" altLang="en-US" dirty="0"/>
          </a:p>
        </p:txBody>
      </p:sp>
    </p:spTree>
    <p:extLst>
      <p:ext uri="{BB962C8B-B14F-4D97-AF65-F5344CB8AC3E}">
        <p14:creationId xmlns:p14="http://schemas.microsoft.com/office/powerpoint/2010/main" xmlns="" val="169690045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0"/>
          </p:nvPr>
        </p:nvSpPr>
        <p:spPr/>
        <p:txBody>
          <a:bodyPr/>
          <a:lstStyle/>
          <a:p>
            <a:r>
              <a:rPr lang="zh-CN" altLang="en-US" dirty="0" smtClean="0"/>
              <a:t>本讲包含：</a:t>
            </a:r>
            <a:endParaRPr lang="en-US" altLang="zh-CN" dirty="0" smtClean="0"/>
          </a:p>
          <a:p>
            <a:r>
              <a:rPr lang="en-US" altLang="zh-CN" dirty="0" smtClean="0"/>
              <a:t>1</a:t>
            </a:r>
            <a:r>
              <a:rPr lang="zh-CN" altLang="zh-CN" dirty="0"/>
              <a:t>．数据完整性</a:t>
            </a:r>
          </a:p>
          <a:p>
            <a:r>
              <a:rPr lang="en-US" altLang="zh-CN" dirty="0"/>
              <a:t>2</a:t>
            </a:r>
            <a:r>
              <a:rPr lang="zh-CN" altLang="zh-CN" dirty="0"/>
              <a:t>．压缩和解压</a:t>
            </a:r>
          </a:p>
          <a:p>
            <a:r>
              <a:rPr lang="en-US" altLang="zh-CN" dirty="0"/>
              <a:t>3</a:t>
            </a:r>
            <a:r>
              <a:rPr lang="zh-CN" altLang="zh-CN" dirty="0"/>
              <a:t>。序列化</a:t>
            </a:r>
          </a:p>
          <a:p>
            <a:r>
              <a:rPr lang="en-US" altLang="zh-CN" dirty="0"/>
              <a:t>4</a:t>
            </a:r>
            <a:r>
              <a:rPr lang="zh-CN" altLang="zh-CN" dirty="0"/>
              <a:t>．基本文件类型 ，</a:t>
            </a:r>
            <a:r>
              <a:rPr lang="en-US" altLang="zh-CN" dirty="0" err="1"/>
              <a:t>sequeneceFile</a:t>
            </a:r>
            <a:r>
              <a:rPr lang="zh-CN" altLang="zh-CN" dirty="0"/>
              <a:t>和</a:t>
            </a:r>
            <a:r>
              <a:rPr lang="en-US" altLang="zh-CN" dirty="0"/>
              <a:t> </a:t>
            </a:r>
            <a:r>
              <a:rPr lang="en-US" altLang="zh-CN" dirty="0" err="1"/>
              <a:t>MapFile</a:t>
            </a:r>
            <a:r>
              <a:rPr lang="zh-CN" altLang="zh-CN" dirty="0"/>
              <a:t>的读写 </a:t>
            </a:r>
          </a:p>
          <a:p>
            <a:endParaRPr lang="zh-CN" altLang="en-US" dirty="0"/>
          </a:p>
        </p:txBody>
      </p:sp>
    </p:spTree>
    <p:extLst>
      <p:ext uri="{BB962C8B-B14F-4D97-AF65-F5344CB8AC3E}">
        <p14:creationId xmlns:p14="http://schemas.microsoft.com/office/powerpoint/2010/main" xmlns="" val="174611350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sz="3200" dirty="0" smtClean="0"/>
              <a:t>总结</a:t>
            </a:r>
            <a:r>
              <a:rPr lang="en-US" altLang="zh-CN" sz="3200" smtClean="0"/>
              <a:t/>
            </a:r>
            <a:br>
              <a:rPr lang="en-US" altLang="zh-CN" sz="3200" smtClean="0"/>
            </a:br>
            <a:endParaRPr lang="zh-CN" altLang="en-US"/>
          </a:p>
        </p:txBody>
      </p:sp>
      <p:sp>
        <p:nvSpPr>
          <p:cNvPr id="3" name="内容占位符 2"/>
          <p:cNvSpPr>
            <a:spLocks noGrp="1"/>
          </p:cNvSpPr>
          <p:nvPr>
            <p:ph sz="quarter" idx="10"/>
          </p:nvPr>
        </p:nvSpPr>
        <p:spPr/>
        <p:txBody>
          <a:bodyPr/>
          <a:lstStyle/>
          <a:p>
            <a:pPr marL="342900" lvl="0" indent="-342900">
              <a:buFont typeface="+mj-lt"/>
              <a:buAutoNum type="arabicPeriod"/>
            </a:pPr>
            <a:r>
              <a:rPr lang="en-US" altLang="zh-CN" sz="1800" dirty="0" err="1" smtClean="0"/>
              <a:t>SequenceFile</a:t>
            </a:r>
            <a:r>
              <a:rPr lang="zh-CN" altLang="zh-CN" sz="1800" dirty="0"/>
              <a:t>可以被记事本打开吗？</a:t>
            </a:r>
          </a:p>
          <a:p>
            <a:pPr marL="342900" lvl="0" indent="-342900">
              <a:buFont typeface="+mj-lt"/>
              <a:buAutoNum type="arabicPeriod"/>
            </a:pPr>
            <a:r>
              <a:rPr lang="en-US" altLang="zh-CN" sz="1800" dirty="0" err="1"/>
              <a:t>MapFile</a:t>
            </a:r>
            <a:r>
              <a:rPr lang="zh-CN" altLang="zh-CN" sz="1800" dirty="0"/>
              <a:t>与</a:t>
            </a:r>
            <a:r>
              <a:rPr lang="en-US" altLang="zh-CN" sz="1800" dirty="0" err="1"/>
              <a:t>SequenceFile</a:t>
            </a:r>
            <a:r>
              <a:rPr lang="zh-CN" altLang="zh-CN" sz="1800" dirty="0"/>
              <a:t>有什么区别？</a:t>
            </a:r>
          </a:p>
          <a:p>
            <a:pPr marL="342900" lvl="0" indent="-342900">
              <a:buFont typeface="+mj-lt"/>
              <a:buAutoNum type="arabicPeriod"/>
            </a:pPr>
            <a:r>
              <a:rPr lang="en-US" altLang="zh-CN" sz="1800" dirty="0" err="1"/>
              <a:t>Hadoop</a:t>
            </a:r>
            <a:r>
              <a:rPr lang="zh-CN" altLang="zh-CN" sz="1800" dirty="0"/>
              <a:t>常用压缩算法对比</a:t>
            </a:r>
          </a:p>
          <a:p>
            <a:pPr marL="342900" lvl="0" indent="-342900">
              <a:buFont typeface="+mj-lt"/>
              <a:buAutoNum type="arabicPeriod"/>
            </a:pPr>
            <a:r>
              <a:rPr lang="en-US" altLang="zh-CN" sz="1800" dirty="0"/>
              <a:t>Java</a:t>
            </a:r>
            <a:r>
              <a:rPr lang="zh-CN" altLang="zh-CN" sz="1800" dirty="0"/>
              <a:t>基本类型都支持序列化操作 ，那么</a:t>
            </a:r>
            <a:r>
              <a:rPr lang="en-US" altLang="zh-CN" sz="1800" dirty="0" err="1"/>
              <a:t>hadoop</a:t>
            </a:r>
            <a:r>
              <a:rPr lang="zh-CN" altLang="zh-CN" sz="1800" dirty="0"/>
              <a:t>的基本类型还要重新定义序列化呢？</a:t>
            </a:r>
          </a:p>
          <a:p>
            <a:pPr marL="342900" lvl="0" indent="-342900">
              <a:buFont typeface="+mj-lt"/>
              <a:buAutoNum type="arabicPeriod"/>
            </a:pPr>
            <a:r>
              <a:rPr lang="zh-CN" altLang="zh-CN" sz="1800" dirty="0"/>
              <a:t>比较</a:t>
            </a:r>
            <a:r>
              <a:rPr lang="en-US" altLang="zh-CN" sz="1800" dirty="0"/>
              <a:t>java</a:t>
            </a:r>
            <a:r>
              <a:rPr lang="zh-CN" altLang="zh-CN" sz="1800" dirty="0"/>
              <a:t>基本类型和</a:t>
            </a:r>
            <a:r>
              <a:rPr lang="en-US" altLang="zh-CN" sz="1800" dirty="0"/>
              <a:t>writable</a:t>
            </a:r>
            <a:endParaRPr lang="zh-CN" altLang="zh-CN" sz="1800" dirty="0"/>
          </a:p>
          <a:p>
            <a:endParaRPr lang="zh-CN" altLang="en-US" dirty="0"/>
          </a:p>
        </p:txBody>
      </p:sp>
    </p:spTree>
    <p:extLst>
      <p:ext uri="{BB962C8B-B14F-4D97-AF65-F5344CB8AC3E}">
        <p14:creationId xmlns:p14="http://schemas.microsoft.com/office/powerpoint/2010/main" xmlns="" val="205037285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9012264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0"/>
          </p:nvPr>
        </p:nvSpPr>
        <p:spPr/>
        <p:txBody>
          <a:bodyPr>
            <a:normAutofit fontScale="92500" lnSpcReduction="10000"/>
          </a:bodyPr>
          <a:lstStyle/>
          <a:p>
            <a:pPr lvl="0"/>
            <a:r>
              <a:rPr lang="zh-CN" altLang="zh-CN" dirty="0"/>
              <a:t>写入数据节点</a:t>
            </a:r>
            <a:r>
              <a:rPr lang="zh-CN" altLang="zh-CN" dirty="0" smtClean="0"/>
              <a:t>验证</a:t>
            </a:r>
            <a:endParaRPr lang="en-US" altLang="zh-CN" dirty="0" smtClean="0"/>
          </a:p>
          <a:p>
            <a:pPr lvl="0"/>
            <a:endParaRPr lang="zh-CN" altLang="zh-CN" dirty="0"/>
          </a:p>
          <a:p>
            <a:r>
              <a:rPr lang="en-US" altLang="zh-CN" dirty="0" err="1" smtClean="0"/>
              <a:t>Hdfs</a:t>
            </a:r>
            <a:r>
              <a:rPr lang="zh-CN" altLang="en-US" dirty="0" smtClean="0"/>
              <a:t>会对写入的所有数据计算校验和，并在读取数据时验证校验和。</a:t>
            </a:r>
            <a:endParaRPr lang="en-US" altLang="zh-CN" dirty="0" smtClean="0"/>
          </a:p>
          <a:p>
            <a:endParaRPr lang="en-US" altLang="zh-CN" dirty="0" smtClean="0"/>
          </a:p>
          <a:p>
            <a:r>
              <a:rPr lang="zh-CN" altLang="en-US" dirty="0" smtClean="0"/>
              <a:t>元数据节点负责在验证收到的数据后，储存数据及其校验和。在收到客户端数据或复制其他</a:t>
            </a:r>
            <a:r>
              <a:rPr lang="en-US" altLang="zh-CN" dirty="0" err="1" smtClean="0"/>
              <a:t>datanode</a:t>
            </a:r>
            <a:r>
              <a:rPr lang="zh-CN" altLang="en-US" dirty="0" smtClean="0"/>
              <a:t>的数据时执行。</a:t>
            </a:r>
            <a:endParaRPr lang="en-US" altLang="zh-CN" dirty="0" smtClean="0"/>
          </a:p>
          <a:p>
            <a:endParaRPr lang="en-US" altLang="zh-CN" dirty="0"/>
          </a:p>
          <a:p>
            <a:r>
              <a:rPr lang="zh-CN" altLang="en-US" dirty="0" smtClean="0"/>
              <a:t>正在写数据的客户端将数据及其校验和发送到一系列数据节点组成的管线，管线的最后一个数据节点负责验证校验和</a:t>
            </a:r>
            <a:endParaRPr lang="zh-CN" altLang="en-US" dirty="0"/>
          </a:p>
        </p:txBody>
      </p:sp>
    </p:spTree>
    <p:extLst>
      <p:ext uri="{BB962C8B-B14F-4D97-AF65-F5344CB8AC3E}">
        <p14:creationId xmlns:p14="http://schemas.microsoft.com/office/powerpoint/2010/main" xmlns="" val="12060511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0"/>
          </p:nvPr>
        </p:nvSpPr>
        <p:spPr/>
        <p:txBody>
          <a:bodyPr/>
          <a:lstStyle/>
          <a:p>
            <a:pPr lvl="0"/>
            <a:r>
              <a:rPr lang="zh-CN" altLang="zh-CN" dirty="0"/>
              <a:t>读取数据节点</a:t>
            </a:r>
            <a:r>
              <a:rPr lang="zh-CN" altLang="zh-CN" dirty="0" smtClean="0"/>
              <a:t>验证</a:t>
            </a:r>
            <a:endParaRPr lang="en-US" altLang="zh-CN" dirty="0" smtClean="0"/>
          </a:p>
          <a:p>
            <a:pPr lvl="0"/>
            <a:endParaRPr lang="zh-CN" altLang="zh-CN" dirty="0"/>
          </a:p>
          <a:p>
            <a:r>
              <a:rPr lang="zh-CN" altLang="en-US" dirty="0" smtClean="0"/>
              <a:t>客户端读取数据节点数据也会验证校验和，将它们与数据节点中储存的校验和进行比较。</a:t>
            </a:r>
            <a:endParaRPr lang="en-US" altLang="zh-CN" dirty="0" smtClean="0"/>
          </a:p>
          <a:p>
            <a:endParaRPr lang="en-US" altLang="zh-CN" dirty="0"/>
          </a:p>
          <a:p>
            <a:r>
              <a:rPr lang="zh-CN" altLang="en-US" dirty="0" smtClean="0"/>
              <a:t>每个数据节点都持久化一个用于验证的校验和日志。</a:t>
            </a:r>
            <a:endParaRPr lang="en-US" altLang="zh-CN" dirty="0" smtClean="0"/>
          </a:p>
          <a:p>
            <a:r>
              <a:rPr lang="zh-CN" altLang="en-US" dirty="0" smtClean="0"/>
              <a:t>客户端成功验证一个数据块后，会告诉这个数据节点，数据节点由此更新日志。</a:t>
            </a:r>
            <a:endParaRPr lang="zh-CN" altLang="en-US" dirty="0"/>
          </a:p>
        </p:txBody>
      </p:sp>
    </p:spTree>
    <p:extLst>
      <p:ext uri="{BB962C8B-B14F-4D97-AF65-F5344CB8AC3E}">
        <p14:creationId xmlns:p14="http://schemas.microsoft.com/office/powerpoint/2010/main" xmlns="" val="203926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0"/>
          </p:nvPr>
        </p:nvSpPr>
        <p:spPr/>
        <p:txBody>
          <a:bodyPr/>
          <a:lstStyle/>
          <a:p>
            <a:pPr lvl="0"/>
            <a:r>
              <a:rPr lang="zh-CN" altLang="zh-CN" dirty="0"/>
              <a:t>恢复</a:t>
            </a:r>
            <a:r>
              <a:rPr lang="zh-CN" altLang="zh-CN" dirty="0" smtClean="0"/>
              <a:t>数据</a:t>
            </a:r>
            <a:endParaRPr lang="en-US" altLang="zh-CN" dirty="0" smtClean="0"/>
          </a:p>
          <a:p>
            <a:r>
              <a:rPr lang="zh-CN" altLang="en-US" dirty="0" smtClean="0"/>
              <a:t>由于</a:t>
            </a:r>
            <a:r>
              <a:rPr lang="en-US" altLang="zh-CN" dirty="0" err="1" smtClean="0"/>
              <a:t>hdfs</a:t>
            </a:r>
            <a:r>
              <a:rPr lang="zh-CN" altLang="en-US" dirty="0" smtClean="0"/>
              <a:t>储存着每个数据块的备份，它可以通过复制完好的数据备份来修复损坏的数据块来恢复数据。</a:t>
            </a:r>
            <a:endParaRPr lang="en-US" altLang="zh-CN" dirty="0" smtClean="0"/>
          </a:p>
          <a:p>
            <a:endParaRPr lang="zh-CN" altLang="en-US" dirty="0"/>
          </a:p>
        </p:txBody>
      </p:sp>
    </p:spTree>
    <p:extLst>
      <p:ext uri="{BB962C8B-B14F-4D97-AF65-F5344CB8AC3E}">
        <p14:creationId xmlns:p14="http://schemas.microsoft.com/office/powerpoint/2010/main" xmlns="" val="36474770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0"/>
          </p:nvPr>
        </p:nvSpPr>
        <p:spPr/>
        <p:txBody>
          <a:bodyPr/>
          <a:lstStyle/>
          <a:p>
            <a:pPr lvl="0"/>
            <a:r>
              <a:rPr lang="en-US" altLang="zh-CN" dirty="0" err="1"/>
              <a:t>Localfilesystem</a:t>
            </a:r>
            <a:r>
              <a:rPr lang="zh-CN" altLang="zh-CN" dirty="0"/>
              <a:t>类</a:t>
            </a:r>
          </a:p>
          <a:p>
            <a:r>
              <a:rPr lang="en-US" altLang="zh-CN" dirty="0" smtClean="0"/>
              <a:t>Hadoop</a:t>
            </a:r>
            <a:r>
              <a:rPr lang="zh-CN" altLang="en-US" dirty="0" smtClean="0"/>
              <a:t>的</a:t>
            </a:r>
            <a:r>
              <a:rPr lang="en-US" altLang="zh-CN" dirty="0" err="1" smtClean="0"/>
              <a:t>LocalFileSystem</a:t>
            </a:r>
            <a:r>
              <a:rPr lang="zh-CN" altLang="en-US" dirty="0" smtClean="0"/>
              <a:t>类是用来执行客户端的校验和验证。当写入一个名为</a:t>
            </a:r>
            <a:r>
              <a:rPr lang="en-US" altLang="zh-CN" dirty="0" smtClean="0"/>
              <a:t>filename</a:t>
            </a:r>
            <a:r>
              <a:rPr lang="zh-CN" altLang="en-US" dirty="0" smtClean="0"/>
              <a:t>的文件时文件系统客户端会在包含文件块校验和的同一目录内建立一个名为</a:t>
            </a:r>
            <a:r>
              <a:rPr lang="en-US" altLang="zh-CN" dirty="0" err="1" smtClean="0"/>
              <a:t>Filename.crc</a:t>
            </a:r>
            <a:r>
              <a:rPr lang="zh-CN" altLang="en-US" dirty="0" smtClean="0"/>
              <a:t>的隐藏文件。</a:t>
            </a:r>
            <a:endParaRPr lang="zh-CN" altLang="en-US" dirty="0"/>
          </a:p>
        </p:txBody>
      </p:sp>
    </p:spTree>
    <p:extLst>
      <p:ext uri="{BB962C8B-B14F-4D97-AF65-F5344CB8AC3E}">
        <p14:creationId xmlns:p14="http://schemas.microsoft.com/office/powerpoint/2010/main" xmlns="" val="1496726088"/>
      </p:ext>
    </p:extLst>
  </p:cSld>
  <p:clrMapOvr>
    <a:masterClrMapping/>
  </p:clrMapOvr>
  <p:timing>
    <p:tnLst>
      <p:par>
        <p:cTn id="1" dur="indefinite" restart="never" nodeType="tmRoot"/>
      </p:par>
    </p:tnLst>
  </p:timing>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27420</TotalTime>
  <Words>6101</Words>
  <Application>Microsoft Office PowerPoint</Application>
  <PresentationFormat>全屏显示(4:3)</PresentationFormat>
  <Paragraphs>503</Paragraphs>
  <Slides>56</Slides>
  <Notes>12</Notes>
  <HiddenSlides>0</HiddenSlides>
  <MMClips>0</MMClips>
  <ScaleCrop>false</ScaleCrop>
  <HeadingPairs>
    <vt:vector size="4" baseType="variant">
      <vt:variant>
        <vt:lpstr>主题</vt:lpstr>
      </vt:variant>
      <vt:variant>
        <vt:i4>1</vt:i4>
      </vt:variant>
      <vt:variant>
        <vt:lpstr>幻灯片标题</vt:lpstr>
      </vt:variant>
      <vt:variant>
        <vt:i4>56</vt:i4>
      </vt:variant>
    </vt:vector>
  </HeadingPairs>
  <TitlesOfParts>
    <vt:vector size="57" baseType="lpstr">
      <vt:lpstr>自定义设计方案</vt:lpstr>
      <vt:lpstr>幻灯片 1</vt:lpstr>
      <vt:lpstr>幻灯片 2</vt:lpstr>
      <vt:lpstr> </vt:lpstr>
      <vt:lpstr>HDFS数据完整性</vt:lpstr>
      <vt:lpstr> </vt:lpstr>
      <vt:lpstr>幻灯片 6</vt:lpstr>
      <vt:lpstr>幻灯片 7</vt:lpstr>
      <vt:lpstr>幻灯片 8</vt:lpstr>
      <vt:lpstr>幻灯片 9</vt:lpstr>
      <vt:lpstr>幻灯片 10</vt:lpstr>
      <vt:lpstr>DatablockScanner </vt:lpstr>
      <vt:lpstr>幻灯片 12</vt:lpstr>
      <vt:lpstr>基于文件的数据结构 </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MapFile </vt:lpstr>
      <vt:lpstr>幻灯片 27</vt:lpstr>
      <vt:lpstr>MapFile写操作 </vt:lpstr>
      <vt:lpstr>读取MapFile </vt:lpstr>
      <vt:lpstr>幻灯片 30</vt:lpstr>
      <vt:lpstr>幻灯片 31</vt:lpstr>
      <vt:lpstr>幻灯片 32</vt:lpstr>
      <vt:lpstr>压缩 </vt:lpstr>
      <vt:lpstr>幻灯片 34</vt:lpstr>
      <vt:lpstr>幻灯片 35</vt:lpstr>
      <vt:lpstr>幻灯片 36</vt:lpstr>
      <vt:lpstr>幻灯片 37</vt:lpstr>
      <vt:lpstr>序列化 </vt:lpstr>
      <vt:lpstr>幻灯片 39</vt:lpstr>
      <vt:lpstr>幻灯片 40</vt:lpstr>
      <vt:lpstr>幻灯片 41</vt:lpstr>
      <vt:lpstr>幻灯片 42</vt:lpstr>
      <vt:lpstr>Hadoop Writable基本类型</vt:lpstr>
      <vt:lpstr>幻灯片 44</vt:lpstr>
      <vt:lpstr> </vt:lpstr>
      <vt:lpstr>幻灯片 46</vt:lpstr>
      <vt:lpstr>幻灯片 47</vt:lpstr>
      <vt:lpstr>幻灯片 48</vt:lpstr>
      <vt:lpstr>幻灯片 49</vt:lpstr>
      <vt:lpstr>幻灯片 50</vt:lpstr>
      <vt:lpstr>幻灯片 51</vt:lpstr>
      <vt:lpstr>幻灯片 52</vt:lpstr>
      <vt:lpstr>小结</vt:lpstr>
      <vt:lpstr>幻灯片 54</vt:lpstr>
      <vt:lpstr>总结 </vt:lpstr>
      <vt:lpstr>幻灯片 56</vt:lpstr>
    </vt:vector>
  </TitlesOfParts>
  <Company>LERY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dc:title>
  <dc:creator>WangDeshuai</dc:creator>
  <cp:lastModifiedBy>liuchengwu</cp:lastModifiedBy>
  <cp:revision>2457</cp:revision>
  <dcterms:created xsi:type="dcterms:W3CDTF">2004-04-25T08:53:43Z</dcterms:created>
  <dcterms:modified xsi:type="dcterms:W3CDTF">2017-06-06T02:31:41Z</dcterms:modified>
</cp:coreProperties>
</file>