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671" r:id="rId3"/>
  </p:sldMasterIdLst>
  <p:notesMasterIdLst>
    <p:notesMasterId r:id="rId37"/>
  </p:notesMasterIdLst>
  <p:sldIdLst>
    <p:sldId id="286" r:id="rId4"/>
    <p:sldId id="332" r:id="rId5"/>
    <p:sldId id="312" r:id="rId6"/>
    <p:sldId id="335" r:id="rId7"/>
    <p:sldId id="334" r:id="rId8"/>
    <p:sldId id="339" r:id="rId9"/>
    <p:sldId id="306" r:id="rId10"/>
    <p:sldId id="304" r:id="rId11"/>
    <p:sldId id="309" r:id="rId12"/>
    <p:sldId id="320" r:id="rId13"/>
    <p:sldId id="316" r:id="rId14"/>
    <p:sldId id="305" r:id="rId15"/>
    <p:sldId id="315" r:id="rId16"/>
    <p:sldId id="317" r:id="rId17"/>
    <p:sldId id="310" r:id="rId18"/>
    <p:sldId id="340" r:id="rId19"/>
    <p:sldId id="319" r:id="rId20"/>
    <p:sldId id="318" r:id="rId21"/>
    <p:sldId id="313" r:id="rId22"/>
    <p:sldId id="326" r:id="rId23"/>
    <p:sldId id="308" r:id="rId24"/>
    <p:sldId id="328" r:id="rId25"/>
    <p:sldId id="330" r:id="rId26"/>
    <p:sldId id="341" r:id="rId27"/>
    <p:sldId id="342" r:id="rId28"/>
    <p:sldId id="311" r:id="rId29"/>
    <p:sldId id="322" r:id="rId30"/>
    <p:sldId id="325" r:id="rId31"/>
    <p:sldId id="323" r:id="rId32"/>
    <p:sldId id="324" r:id="rId33"/>
    <p:sldId id="321" r:id="rId34"/>
    <p:sldId id="333" r:id="rId35"/>
    <p:sldId id="303" r:id="rId3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1904"/>
    <a:srgbClr val="DE3232"/>
    <a:srgbClr val="CE1E1E"/>
    <a:srgbClr val="FB2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114" d="100"/>
          <a:sy n="114" d="100"/>
        </p:scale>
        <p:origin x="566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D474C-E7F9-4578-A273-2D6F443C80C8}" type="datetimeFigureOut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D2E6A28-14A7-42C6-8448-9B3C0001A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01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0BCCA-202B-4A7A-BEA9-493ECE7E078A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E6A28-14A7-42C6-8448-9B3C0001ADE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E6A28-14A7-42C6-8448-9B3C0001ADE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两个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25114-15DE-467C-A721-C3B24409DBA8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28D0-A227-4D5D-AAB0-8DE0287E9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4ACBB-35F2-4422-85F7-0E39FE067B67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093C-53BA-4C5E-B67B-DD212F7B4D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0C6F-FFF7-44AA-B3B3-1EFE528CB124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90B0-45A1-4216-98F0-9C4B00D40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两个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B2B5F-28AC-4D77-A3EF-4E9CFC49697A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F2B6-D6BF-41D2-92B9-CDF2313FA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6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3BF0D-D97C-4C38-8FE4-BE6AF9D4B288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A83B-3066-4C44-AEFF-184B3E7032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9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27E1B-2F49-490B-B90A-646F0327FC6E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824C-FA29-4293-8CC1-E4852AF11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3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B09E1-5D94-4166-B782-03BDF620289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8C65B-B957-409B-A056-716456769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6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AD811-BA63-4030-AAA8-D0DFA7F09DBF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A2E-0FBF-4813-A6AC-54EB3BCB39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6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35103-8E23-4FDE-BD72-A01560C29CDF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30F8-531B-4623-A5D0-167B62520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0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014DF-1BF7-4DA6-8C9B-548B1080037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9FFE-1EC1-4DCC-B1F6-E3B31BE324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21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DE1DB-89E2-4E77-AFD8-DA9C39170FC7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F01EA-2F13-4713-8660-78EBC6F1E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CFEAD-0703-4C86-9A8B-88D0566104A3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7D6D-7253-4018-AFB7-0950FBE19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66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937BC-8540-47BA-857E-A537397F0444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19A9-C1B6-4B5C-8812-2C993D91FE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3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AFB47-7842-441D-9E5F-04B41FF2F571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9917-A700-469D-B7EC-9464ECEDF7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81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9473-F16C-42F6-B441-10947E6A03C3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F004E-55EC-4E38-935E-B1BA101FE7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两个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69594-7FE8-4843-A20D-5295F0B8DFD5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8E71-12B9-427F-A012-D80AC08A2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82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987AD-C483-4000-93C9-958D5B999242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F020-A221-4DB6-BCB4-BE98E3B341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88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90E1-39D2-44E2-9CBD-9DD4CEA7438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8CDA-3138-469D-BCDF-0C9A7DCA2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69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68C3-4825-42A9-8CD1-19503EFB423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15097-0F94-45F3-A07F-544C46385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77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74D0D-B747-4F8A-8942-E8B8D7BB9A4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F5F74-4A3B-49A1-8A2B-BF24EAFE63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87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FDA9-E712-4911-B537-39CCC1B89863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A337E-FB13-4387-94B8-BBD6DEE0CA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73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C36F-A195-4F1A-BE07-30FB4D9803EF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E345-A2CB-4E11-BF6D-5B389360CB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7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9AE1-D2ED-4F95-9EA8-DCD58603949C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813C-799F-47BA-9754-D3BCA7A3B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01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11A6-B48B-4840-8B39-DD1158E2C91C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2CAF-1202-40C8-BF13-32B77D447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2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6D61A-6851-45F8-A7B4-C749AAEB7B76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5A490-6404-4124-80D6-AAECB9A66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31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99BD9-0914-43A0-8797-50C2A0ECF3DA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C103C-6C4D-463A-9123-FAAE7DB5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41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D20EC-96FC-412D-9231-46EC04D19A1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145FA-EE59-4C43-A246-DC741C2027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10A0C-F9C0-4AE6-B5C9-4C85F35BC4C5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AA5C-9A04-414E-83F6-6A6506617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46713-CB8D-4803-8AEE-33FFF248C64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E3BBA-D0CD-40A3-BAF4-DBAF756723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6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105C-68C8-49A8-950C-44062545141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39A9-4085-45CE-B4E6-96B5BEBDC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D58A5-2C62-4F17-9E31-621798BF6037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4DE88-602F-4538-AE12-95F608076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1201-3122-4DCA-8806-C0E6589E00A5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CF0B1-11BA-41BB-95DF-67C09638C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6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5AA1-CF6E-464C-9E4A-137110800AB0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7901-042F-4FAE-862A-ED4AEF985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9D1EA40-D09E-4491-A1BC-F77332A472CC}" type="datetime1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299BD5E-146E-487B-87C4-C8F6A7D7A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1" descr="ppt两个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066393D-0BF1-4CDF-A552-90220EB2FF9A}" type="datetime1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01A2993-70FB-4281-84D7-F121F2F645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09F2D0F-9807-4A03-8282-B03BD40C826C}" type="datetime1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109A707-3894-44E1-85E9-F12D2DEF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fld id="{8174E261-30DE-4007-8CB3-2C00D006936E}" type="datetime1">
              <a:rPr lang="zh-CN" altLang="en-US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t>2020/5/9</a:t>
            </a:fld>
            <a:endParaRPr lang="zh-CN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pic>
        <p:nvPicPr>
          <p:cNvPr id="37891" name="Picture 2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92276" y="2716214"/>
            <a:ext cx="5903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>
                <a:solidFill>
                  <a:schemeClr val="bg1"/>
                </a:solidFill>
              </a:rPr>
              <a:t>Git+GitFlow+GitLab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635375" y="3795835"/>
            <a:ext cx="216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 201</a:t>
            </a:r>
            <a:r>
              <a:rPr lang="en-US" altLang="zh-CN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日 </a:t>
            </a:r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2051052" y="3938711"/>
            <a:ext cx="15843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5341940" y="3938711"/>
            <a:ext cx="1584325" cy="1587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896" name="Picture 7" descr="乐影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5" y="1400176"/>
            <a:ext cx="7207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8" descr="鼎新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87475"/>
            <a:ext cx="25193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051050" y="1779588"/>
            <a:ext cx="5187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Arial" pitchFamily="34" charset="0"/>
                <a:ea typeface="方正兰亭黑简体" charset="-122"/>
              </a:rPr>
              <a:t>北京影合众新媒体技术服务有限公司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2005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Feature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Feature Branch</a:t>
            </a:r>
            <a:r>
              <a:rPr lang="zh-CN" altLang="en-US" sz="2400" dirty="0">
                <a:latin typeface="+mn-ea"/>
              </a:rPr>
              <a:t>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完全独立的一个需求创建一个</a:t>
            </a:r>
            <a:r>
              <a:rPr lang="en-US" altLang="zh-CN" sz="1800" dirty="0">
                <a:latin typeface="+mn-ea"/>
              </a:rPr>
              <a:t>Feature Branch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两个及两个以上需求存在高度依赖，创建一个</a:t>
            </a:r>
            <a:r>
              <a:rPr lang="en-US" altLang="zh-CN" sz="1800" dirty="0">
                <a:latin typeface="+mn-ea"/>
              </a:rPr>
              <a:t>Feature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_Feature_</a:t>
            </a:r>
            <a:r>
              <a:rPr lang="zh-CN" altLang="en-US" sz="1800" dirty="0">
                <a:latin typeface="+mn-ea"/>
              </a:rPr>
              <a:t>需求</a:t>
            </a:r>
            <a:r>
              <a:rPr lang="en-US" altLang="zh-CN" sz="1800" dirty="0">
                <a:latin typeface="+mn-ea"/>
              </a:rPr>
              <a:t>_</a:t>
            </a:r>
            <a:r>
              <a:rPr lang="zh-CN" altLang="en-US" sz="1800" dirty="0">
                <a:latin typeface="+mn-ea"/>
              </a:rPr>
              <a:t>禅道号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一个需求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1.1.8_Feature_STORY_#1294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多个需求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1.1.8_Feature_STORY_#1294_#1295</a:t>
            </a:r>
          </a:p>
        </p:txBody>
      </p:sp>
    </p:spTree>
    <p:extLst>
      <p:ext uri="{BB962C8B-B14F-4D97-AF65-F5344CB8AC3E}">
        <p14:creationId xmlns:p14="http://schemas.microsoft.com/office/powerpoint/2010/main" val="42012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6"/>
            <a:ext cx="8229600" cy="79205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Release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635685"/>
            <a:ext cx="8229600" cy="289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Release</a:t>
            </a:r>
            <a:r>
              <a:rPr lang="zh-CN" altLang="en-US" sz="2400" dirty="0">
                <a:latin typeface="+mn-ea"/>
              </a:rPr>
              <a:t>版本规则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针对项目规划的版本进行打包提测时，打包</a:t>
            </a:r>
            <a:r>
              <a:rPr lang="en-US" altLang="zh-CN" sz="1800" dirty="0">
                <a:latin typeface="+mn-ea"/>
              </a:rPr>
              <a:t>Release Branch</a:t>
            </a:r>
            <a:r>
              <a:rPr lang="zh-CN" altLang="en-US" sz="1800" dirty="0">
                <a:latin typeface="+mn-ea"/>
              </a:rPr>
              <a:t>版本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-- 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_Release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1.1.3_Release</a:t>
            </a:r>
          </a:p>
        </p:txBody>
      </p:sp>
    </p:spTree>
    <p:extLst>
      <p:ext uri="{BB962C8B-B14F-4D97-AF65-F5344CB8AC3E}">
        <p14:creationId xmlns:p14="http://schemas.microsoft.com/office/powerpoint/2010/main" val="7260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9205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Release </a:t>
            </a:r>
            <a:r>
              <a:rPr lang="en-US" altLang="zh-CN" i="1" dirty="0" err="1">
                <a:latin typeface="+mj-ea"/>
              </a:rPr>
              <a:t>BugFix</a:t>
            </a:r>
            <a:r>
              <a:rPr lang="en-US" altLang="zh-CN" i="1" dirty="0">
                <a:latin typeface="+mj-ea"/>
              </a:rPr>
              <a:t>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Release </a:t>
            </a:r>
            <a:r>
              <a:rPr lang="en-US" altLang="zh-CN" sz="2400" dirty="0" err="1">
                <a:latin typeface="+mn-ea"/>
              </a:rPr>
              <a:t>BugFix</a:t>
            </a:r>
            <a:r>
              <a:rPr lang="en-US" altLang="zh-CN" sz="2400" dirty="0">
                <a:latin typeface="+mn-ea"/>
              </a:rPr>
              <a:t> Branch</a:t>
            </a:r>
            <a:r>
              <a:rPr lang="zh-CN" altLang="en-US" sz="2400" dirty="0">
                <a:latin typeface="+mn-ea"/>
              </a:rPr>
              <a:t>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完全独立的一个</a:t>
            </a:r>
            <a:r>
              <a:rPr lang="en-US" altLang="zh-CN" sz="1800" dirty="0">
                <a:latin typeface="+mn-ea"/>
              </a:rPr>
              <a:t>BUG</a:t>
            </a:r>
            <a:r>
              <a:rPr lang="zh-CN" altLang="en-US" sz="1800" dirty="0">
                <a:latin typeface="+mn-ea"/>
              </a:rPr>
              <a:t>创建一个</a:t>
            </a:r>
            <a:r>
              <a:rPr lang="en-US" altLang="zh-CN" sz="1800" dirty="0">
                <a:latin typeface="+mn-ea"/>
              </a:rPr>
              <a:t>branch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两个及两个以上</a:t>
            </a:r>
            <a:r>
              <a:rPr lang="en-US" altLang="zh-CN" sz="1800" dirty="0">
                <a:latin typeface="+mn-ea"/>
              </a:rPr>
              <a:t>BUG</a:t>
            </a:r>
            <a:r>
              <a:rPr lang="zh-CN" altLang="en-US" sz="1800" dirty="0">
                <a:latin typeface="+mn-ea"/>
              </a:rPr>
              <a:t>存在依赖或同类，同样创建一个</a:t>
            </a:r>
            <a:r>
              <a:rPr lang="en-US" altLang="zh-CN" sz="1800" dirty="0">
                <a:latin typeface="+mn-ea"/>
              </a:rPr>
              <a:t>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</a:t>
            </a:r>
            <a:r>
              <a:rPr lang="en-US" altLang="zh-CN" sz="1800" dirty="0" err="1">
                <a:latin typeface="+mn-ea"/>
              </a:rPr>
              <a:t>Release_BUG</a:t>
            </a:r>
            <a:r>
              <a:rPr lang="en-US" altLang="zh-CN" sz="1800" dirty="0">
                <a:latin typeface="+mn-ea"/>
              </a:rPr>
              <a:t>_</a:t>
            </a:r>
            <a:r>
              <a:rPr lang="zh-CN" altLang="en-US" sz="1800" dirty="0">
                <a:latin typeface="+mn-ea"/>
              </a:rPr>
              <a:t>禅道号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一个</a:t>
            </a:r>
            <a:r>
              <a:rPr lang="en-US" altLang="zh-CN" sz="1800" dirty="0">
                <a:latin typeface="+mn-ea"/>
              </a:rPr>
              <a:t>BUG]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1.1.8_Release_BUG_#1294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多个</a:t>
            </a:r>
            <a:r>
              <a:rPr lang="en-US" altLang="zh-CN" sz="1800" dirty="0">
                <a:latin typeface="+mn-ea"/>
              </a:rPr>
              <a:t>BUG]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1.1.8_Release_BUG_#1294_#1295</a:t>
            </a:r>
          </a:p>
        </p:txBody>
      </p:sp>
    </p:spTree>
    <p:extLst>
      <p:ext uri="{BB962C8B-B14F-4D97-AF65-F5344CB8AC3E}">
        <p14:creationId xmlns:p14="http://schemas.microsoft.com/office/powerpoint/2010/main" val="482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93606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Hotfix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707691"/>
            <a:ext cx="8229600" cy="2818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Hotfix Branch</a:t>
            </a:r>
            <a:r>
              <a:rPr lang="zh-CN" altLang="en-US" sz="2400" dirty="0">
                <a:latin typeface="+mn-ea"/>
              </a:rPr>
              <a:t>版本规则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发布的</a:t>
            </a:r>
            <a:r>
              <a:rPr lang="en-US" altLang="zh-CN" sz="1800" dirty="0">
                <a:latin typeface="+mn-ea"/>
              </a:rPr>
              <a:t>tag</a:t>
            </a:r>
            <a:r>
              <a:rPr lang="zh-CN" altLang="en-US" sz="1800" dirty="0">
                <a:latin typeface="+mn-ea"/>
              </a:rPr>
              <a:t>版本存在</a:t>
            </a:r>
            <a:r>
              <a:rPr lang="en-US" altLang="zh-CN" sz="1800" dirty="0">
                <a:latin typeface="+mn-ea"/>
              </a:rPr>
              <a:t>BUG</a:t>
            </a:r>
            <a:r>
              <a:rPr lang="zh-CN" altLang="en-US" sz="1800" dirty="0">
                <a:latin typeface="+mn-ea"/>
              </a:rPr>
              <a:t>，且需紧急修复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-- Tag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_Hotfix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1.1.3_Hotfix</a:t>
            </a:r>
          </a:p>
        </p:txBody>
      </p:sp>
    </p:spTree>
    <p:extLst>
      <p:ext uri="{BB962C8B-B14F-4D97-AF65-F5344CB8AC3E}">
        <p14:creationId xmlns:p14="http://schemas.microsoft.com/office/powerpoint/2010/main" val="70066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2005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Tag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635685"/>
            <a:ext cx="8229600" cy="289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Tag</a:t>
            </a:r>
            <a:r>
              <a:rPr lang="zh-CN" altLang="en-US" sz="2400" dirty="0">
                <a:latin typeface="+mn-ea"/>
              </a:rPr>
              <a:t>版本规则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针对项目规划的版本进行打包上线，打包</a:t>
            </a:r>
            <a:r>
              <a:rPr lang="en-US" altLang="zh-CN" sz="1800" dirty="0">
                <a:latin typeface="+mn-ea"/>
              </a:rPr>
              <a:t>Tag</a:t>
            </a:r>
            <a:r>
              <a:rPr lang="zh-CN" altLang="en-US" sz="1800" dirty="0">
                <a:latin typeface="+mn-ea"/>
              </a:rPr>
              <a:t>版本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-- </a:t>
            </a:r>
            <a:r>
              <a:rPr lang="zh-CN" altLang="en-US" sz="1800" dirty="0">
                <a:latin typeface="+mn-ea"/>
              </a:rPr>
              <a:t>版本号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V1.1.3</a:t>
            </a:r>
          </a:p>
        </p:txBody>
      </p:sp>
    </p:spTree>
    <p:extLst>
      <p:ext uri="{BB962C8B-B14F-4D97-AF65-F5344CB8AC3E}">
        <p14:creationId xmlns:p14="http://schemas.microsoft.com/office/powerpoint/2010/main" val="131003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9650"/>
            <a:ext cx="8229600" cy="58002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GITLAB</a:t>
            </a:r>
            <a:r>
              <a:rPr lang="zh-CN" altLang="en-US" i="1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1726"/>
            <a:ext cx="8229600" cy="93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i="1" dirty="0"/>
              <a:t>         </a:t>
            </a:r>
            <a:r>
              <a:rPr lang="en-US" altLang="zh-CN" sz="1800" i="1" dirty="0" err="1"/>
              <a:t>GitLab</a:t>
            </a:r>
            <a:r>
              <a:rPr lang="zh-CN" altLang="en-US" sz="1800" dirty="0"/>
              <a:t> 是一个用于代码仓库管理系统的开源项目。使用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作为代码管理工具，并在此基础上搭建起来的</a:t>
            </a:r>
            <a:r>
              <a:rPr lang="en-US" altLang="zh-CN" sz="1800" dirty="0"/>
              <a:t>web</a:t>
            </a:r>
            <a:r>
              <a:rPr lang="zh-CN" altLang="en-US" sz="1800" dirty="0"/>
              <a:t>服务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20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5640"/>
            <a:ext cx="8229600" cy="58002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GITLAB</a:t>
            </a:r>
            <a:r>
              <a:rPr lang="zh-CN" altLang="en-US" i="1" dirty="0">
                <a:latin typeface="+mj-ea"/>
              </a:rPr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5686"/>
            <a:ext cx="8229600" cy="2958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发起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取消</a:t>
            </a:r>
            <a:r>
              <a:rPr lang="en-US" altLang="zh-CN" sz="1800" dirty="0">
                <a:latin typeface="+mn-ea"/>
              </a:rPr>
              <a:t>Merge Request</a:t>
            </a:r>
            <a:r>
              <a:rPr lang="zh-CN" altLang="en-US" sz="1800" dirty="0">
                <a:latin typeface="+mn-ea"/>
              </a:rPr>
              <a:t>时需要在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上操作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删除开发分支时需要在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上操作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ea"/>
              </a:rPr>
              <a:t>Code Review</a:t>
            </a:r>
            <a:r>
              <a:rPr lang="zh-CN" altLang="en-US" sz="1800" dirty="0">
                <a:latin typeface="+mn-ea"/>
              </a:rPr>
              <a:t>可以在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上进行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可以在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上查看项目所有</a:t>
            </a:r>
            <a:r>
              <a:rPr lang="en-US" altLang="zh-CN" sz="1800" dirty="0">
                <a:latin typeface="+mn-ea"/>
              </a:rPr>
              <a:t>PUSH</a:t>
            </a:r>
            <a:r>
              <a:rPr lang="zh-CN" altLang="en-US" sz="1800" dirty="0">
                <a:latin typeface="+mn-ea"/>
              </a:rPr>
              <a:t>到远端的分支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可以通过图表的形式查看每个版本的提交情况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63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2005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GITLAB</a:t>
            </a:r>
            <a:r>
              <a:rPr lang="zh-CN" altLang="en-US" i="1" dirty="0">
                <a:latin typeface="+mj-ea"/>
              </a:rPr>
              <a:t> </a:t>
            </a:r>
            <a:r>
              <a:rPr lang="en-US" altLang="zh-CN" i="1" dirty="0">
                <a:latin typeface="+mj-ea"/>
              </a:rPr>
              <a:t>Merge Request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1675"/>
            <a:ext cx="8229600" cy="310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Feature Branch</a:t>
            </a:r>
            <a:r>
              <a:rPr lang="zh-CN" altLang="en-US" sz="2000" dirty="0">
                <a:latin typeface="+mn-ea"/>
              </a:rPr>
              <a:t>开发完</a:t>
            </a:r>
            <a:r>
              <a:rPr lang="en-US" altLang="zh-CN" sz="2000" dirty="0">
                <a:latin typeface="+mn-ea"/>
              </a:rPr>
              <a:t>Merge To Develop</a:t>
            </a:r>
            <a:r>
              <a:rPr lang="zh-CN" altLang="en-US" sz="2000" dirty="0">
                <a:latin typeface="+mn-ea"/>
              </a:rPr>
              <a:t>需发</a:t>
            </a:r>
            <a:r>
              <a:rPr lang="en-US" altLang="zh-CN" sz="2000" dirty="0">
                <a:latin typeface="+mn-ea"/>
              </a:rPr>
              <a:t>Merge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Release </a:t>
            </a:r>
            <a:r>
              <a:rPr lang="en-US" altLang="zh-CN" sz="2000" dirty="0" err="1">
                <a:latin typeface="+mn-ea"/>
              </a:rPr>
              <a:t>Bugfix</a:t>
            </a:r>
            <a:r>
              <a:rPr lang="en-US" altLang="zh-CN" sz="2000" dirty="0">
                <a:latin typeface="+mn-ea"/>
              </a:rPr>
              <a:t> Branch</a:t>
            </a:r>
            <a:r>
              <a:rPr lang="zh-CN" altLang="en-US" sz="2000" dirty="0">
                <a:latin typeface="+mn-ea"/>
              </a:rPr>
              <a:t>开发完</a:t>
            </a:r>
            <a:r>
              <a:rPr lang="en-US" altLang="zh-CN" sz="2000" dirty="0">
                <a:latin typeface="+mn-ea"/>
              </a:rPr>
              <a:t>Merge To Release</a:t>
            </a:r>
            <a:r>
              <a:rPr lang="zh-CN" altLang="en-US" sz="2000" dirty="0">
                <a:latin typeface="+mn-ea"/>
              </a:rPr>
              <a:t>需发</a:t>
            </a:r>
            <a:r>
              <a:rPr lang="en-US" altLang="zh-CN" sz="2000" dirty="0">
                <a:latin typeface="+mn-ea"/>
              </a:rPr>
              <a:t>Merge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Hotfix Branch</a:t>
            </a:r>
            <a:r>
              <a:rPr lang="zh-CN" altLang="en-US" sz="2000" dirty="0">
                <a:latin typeface="+mn-ea"/>
              </a:rPr>
              <a:t>开发完</a:t>
            </a:r>
            <a:r>
              <a:rPr lang="en-US" altLang="zh-CN" sz="2000" dirty="0">
                <a:latin typeface="+mn-ea"/>
              </a:rPr>
              <a:t>Merge To Develop</a:t>
            </a:r>
            <a:r>
              <a:rPr lang="zh-CN" altLang="en-US" sz="2000" dirty="0">
                <a:latin typeface="+mn-ea"/>
              </a:rPr>
              <a:t>需发</a:t>
            </a:r>
            <a:r>
              <a:rPr lang="en-US" altLang="zh-CN" sz="2000" dirty="0">
                <a:latin typeface="+mn-ea"/>
              </a:rPr>
              <a:t>Merge Request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i="1" dirty="0">
                <a:latin typeface="+mn-ea"/>
              </a:rPr>
              <a:t>TIPS</a:t>
            </a:r>
            <a:r>
              <a:rPr lang="zh-CN" altLang="en-US" sz="2000" i="1" dirty="0">
                <a:latin typeface="+mn-ea"/>
              </a:rPr>
              <a:t>：</a:t>
            </a:r>
            <a:endParaRPr lang="en-US" altLang="zh-CN" sz="2000" i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i="1" dirty="0">
                <a:latin typeface="+mn-ea"/>
              </a:rPr>
              <a:t>发起</a:t>
            </a:r>
            <a:r>
              <a:rPr lang="en-US" altLang="zh-CN" sz="1800" i="1" dirty="0">
                <a:latin typeface="+mn-ea"/>
              </a:rPr>
              <a:t>Merge Request</a:t>
            </a:r>
            <a:r>
              <a:rPr lang="zh-CN" altLang="en-US" sz="1800" i="1" dirty="0">
                <a:latin typeface="+mn-ea"/>
              </a:rPr>
              <a:t>之后，管理员未最终</a:t>
            </a:r>
            <a:r>
              <a:rPr lang="en-US" altLang="zh-CN" sz="1800" i="1" dirty="0">
                <a:latin typeface="+mn-ea"/>
              </a:rPr>
              <a:t>Merge</a:t>
            </a:r>
            <a:r>
              <a:rPr lang="zh-CN" altLang="en-US" sz="1800" i="1" dirty="0">
                <a:latin typeface="+mn-ea"/>
              </a:rPr>
              <a:t>之前，如果代码还需继续修改，由工程师直接修改，提交并</a:t>
            </a:r>
            <a:r>
              <a:rPr lang="en-US" altLang="zh-CN" sz="1800" i="1" dirty="0">
                <a:latin typeface="+mn-ea"/>
              </a:rPr>
              <a:t>PUSH</a:t>
            </a:r>
            <a:r>
              <a:rPr lang="zh-CN" altLang="en-US" sz="1800" i="1" dirty="0">
                <a:latin typeface="+mn-ea"/>
              </a:rPr>
              <a:t>到远端，无须再次发起</a:t>
            </a:r>
            <a:r>
              <a:rPr lang="en-US" altLang="zh-CN" sz="1800" i="1" dirty="0">
                <a:latin typeface="+mn-ea"/>
              </a:rPr>
              <a:t>Merge Request</a:t>
            </a:r>
          </a:p>
          <a:p>
            <a:pPr marL="0" indent="0">
              <a:buNone/>
            </a:pPr>
            <a:r>
              <a:rPr lang="zh-CN" altLang="en-US" sz="1800" i="1" dirty="0">
                <a:latin typeface="+mn-ea"/>
              </a:rPr>
              <a:t>发起</a:t>
            </a:r>
            <a:r>
              <a:rPr lang="en-US" altLang="zh-CN" sz="1800" i="1" dirty="0">
                <a:latin typeface="+mn-ea"/>
              </a:rPr>
              <a:t>Merge Request</a:t>
            </a:r>
            <a:r>
              <a:rPr lang="zh-CN" altLang="en-US" sz="1800" i="1" dirty="0">
                <a:latin typeface="+mn-ea"/>
              </a:rPr>
              <a:t>的时候一定要注意</a:t>
            </a:r>
            <a:r>
              <a:rPr lang="en-US" altLang="zh-CN" sz="1800" i="1" dirty="0">
                <a:latin typeface="+mn-ea"/>
              </a:rPr>
              <a:t>Merge</a:t>
            </a:r>
            <a:r>
              <a:rPr lang="zh-CN" altLang="en-US" sz="1800" i="1" dirty="0">
                <a:latin typeface="+mn-ea"/>
              </a:rPr>
              <a:t>到的版本，避免合并到</a:t>
            </a:r>
            <a:r>
              <a:rPr lang="en-US" altLang="zh-CN" sz="1800" i="1" dirty="0">
                <a:latin typeface="+mn-ea"/>
              </a:rPr>
              <a:t>Master</a:t>
            </a:r>
            <a:r>
              <a:rPr lang="zh-CN" altLang="en-US" sz="1800" i="1" dirty="0">
                <a:latin typeface="+mn-ea"/>
              </a:rPr>
              <a:t>或其他版本出现错乱</a:t>
            </a:r>
          </a:p>
        </p:txBody>
      </p:sp>
    </p:spTree>
    <p:extLst>
      <p:ext uri="{BB962C8B-B14F-4D97-AF65-F5344CB8AC3E}">
        <p14:creationId xmlns:p14="http://schemas.microsoft.com/office/powerpoint/2010/main" val="6839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9205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代码</a:t>
            </a:r>
            <a:r>
              <a:rPr lang="en-US" altLang="zh-CN" i="1" dirty="0">
                <a:latin typeface="+mj-ea"/>
              </a:rPr>
              <a:t>Review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7690"/>
            <a:ext cx="8229600" cy="2886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Feature Branch Merge To Develop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Release </a:t>
            </a:r>
            <a:r>
              <a:rPr lang="en-US" altLang="zh-CN" sz="2400" dirty="0" err="1">
                <a:latin typeface="+mn-ea"/>
              </a:rPr>
              <a:t>Bugfix</a:t>
            </a:r>
            <a:r>
              <a:rPr lang="en-US" altLang="zh-CN" sz="2400" dirty="0">
                <a:latin typeface="+mn-ea"/>
              </a:rPr>
              <a:t> Branch Merge To Release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Hotfix Branch Merge To Develop</a:t>
            </a:r>
          </a:p>
        </p:txBody>
      </p:sp>
    </p:spTree>
    <p:extLst>
      <p:ext uri="{BB962C8B-B14F-4D97-AF65-F5344CB8AC3E}">
        <p14:creationId xmlns:p14="http://schemas.microsoft.com/office/powerpoint/2010/main" val="44547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604"/>
            <a:ext cx="8229600" cy="936065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如何合理减少冲突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3731"/>
            <a:ext cx="8229600" cy="23104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每天将</a:t>
            </a:r>
            <a:r>
              <a:rPr lang="en-US" altLang="zh-CN" sz="2400" dirty="0">
                <a:latin typeface="+mn-ea"/>
              </a:rPr>
              <a:t>Develop</a:t>
            </a:r>
            <a:r>
              <a:rPr lang="zh-CN" altLang="en-US" sz="2400" dirty="0">
                <a:latin typeface="+mn-ea"/>
              </a:rPr>
              <a:t>代码合并到各自的分支，尽早解决冲突</a:t>
            </a:r>
            <a:endParaRPr lang="en-US" altLang="zh-CN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8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44" y="1275660"/>
            <a:ext cx="7787055" cy="331856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使用背景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分支介绍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GITFLOW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GITLAB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使用问题</a:t>
            </a:r>
          </a:p>
        </p:txBody>
      </p:sp>
    </p:spTree>
    <p:extLst>
      <p:ext uri="{BB962C8B-B14F-4D97-AF65-F5344CB8AC3E}">
        <p14:creationId xmlns:p14="http://schemas.microsoft.com/office/powerpoint/2010/main" val="245086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605"/>
            <a:ext cx="8229600" cy="432030"/>
          </a:xfrm>
        </p:spPr>
        <p:txBody>
          <a:bodyPr/>
          <a:lstStyle/>
          <a:p>
            <a:pPr algn="l"/>
            <a:r>
              <a:rPr lang="zh-CN" altLang="en-US" sz="3200" i="1" dirty="0">
                <a:latin typeface="+mj-ea"/>
              </a:rPr>
              <a:t>如何解决冲突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987640"/>
            <a:ext cx="5353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7" y="2365506"/>
            <a:ext cx="5360367" cy="22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7" y="4663301"/>
            <a:ext cx="536036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16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8404"/>
            <a:ext cx="8229600" cy="925276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使用遇到的问题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1700"/>
            <a:ext cx="8229600" cy="2742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版本上线时提供运维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zh-CN" altLang="en-US" sz="1800" dirty="0">
                <a:latin typeface="+mn-ea"/>
              </a:rPr>
              <a:t>地址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git@172.16.3.3:root/</a:t>
            </a:r>
            <a:r>
              <a:rPr lang="en-US" altLang="zh-CN" sz="1800" dirty="0" err="1">
                <a:latin typeface="+mn-ea"/>
              </a:rPr>
              <a:t>platform.git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</a:t>
            </a:r>
            <a:r>
              <a:rPr lang="zh-CN" altLang="en-US" sz="1800" dirty="0">
                <a:latin typeface="+mn-ea"/>
              </a:rPr>
              <a:t>运维需切换到对应的上线版本号：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</a:t>
            </a:r>
            <a:r>
              <a:rPr lang="zh-CN" altLang="en-US" sz="1800" dirty="0">
                <a:latin typeface="+mn-ea"/>
              </a:rPr>
              <a:t> 版本号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命令使用，首先了解命令的真实用途再进行操作，避免操作错误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开发工程师发起</a:t>
            </a:r>
            <a:r>
              <a:rPr lang="en-US" altLang="zh-CN" sz="1800" dirty="0">
                <a:latin typeface="+mn-ea"/>
              </a:rPr>
              <a:t>Merge Request</a:t>
            </a:r>
            <a:r>
              <a:rPr lang="zh-CN" altLang="en-US" sz="1800" dirty="0">
                <a:latin typeface="+mn-ea"/>
              </a:rPr>
              <a:t>之后，进行</a:t>
            </a:r>
            <a:r>
              <a:rPr lang="en-US" altLang="zh-CN" sz="1800" dirty="0">
                <a:latin typeface="+mn-ea"/>
              </a:rPr>
              <a:t>Code Review</a:t>
            </a:r>
            <a:r>
              <a:rPr lang="zh-CN" altLang="en-US" sz="1800" dirty="0">
                <a:latin typeface="+mn-ea"/>
              </a:rPr>
              <a:t>，发现实际变化的代码跟本地文件不否，导致原因：本机电脑时间多次调整导致，如下图</a:t>
            </a:r>
            <a:r>
              <a:rPr lang="en-US" altLang="zh-CN" sz="1800" dirty="0">
                <a:latin typeface="+mn-ea"/>
              </a:rPr>
              <a:t>: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latin typeface="+mn-ea"/>
              </a:rPr>
              <a:t>7</a:t>
            </a:r>
            <a:r>
              <a:rPr lang="zh-CN" altLang="en-US" sz="1800" dirty="0">
                <a:latin typeface="+mn-ea"/>
              </a:rPr>
              <a:t>日的提交本应该是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latin typeface="+mn-ea"/>
              </a:rPr>
              <a:t>28</a:t>
            </a:r>
            <a:r>
              <a:rPr lang="zh-CN" altLang="en-US" sz="1800" dirty="0">
                <a:latin typeface="+mn-ea"/>
              </a:rPr>
              <a:t>日提交，为最后一次修改，现在却因时间问题显示在中间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38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2" y="843631"/>
            <a:ext cx="7704535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12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5" y="699620"/>
            <a:ext cx="6624460" cy="41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16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555610"/>
            <a:ext cx="8507105" cy="48762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A</a:t>
            </a:r>
            <a:r>
              <a:rPr lang="zh-CN" altLang="en-US" sz="1600" dirty="0"/>
              <a:t>用户在分支</a:t>
            </a:r>
            <a:r>
              <a:rPr lang="en-US" altLang="zh-CN" sz="1600" dirty="0"/>
              <a:t>b2</a:t>
            </a:r>
            <a:r>
              <a:rPr lang="zh-CN" altLang="en-US" sz="1600" dirty="0"/>
              <a:t>修改</a:t>
            </a:r>
            <a:r>
              <a:rPr lang="en-US" altLang="zh-CN" sz="1600" dirty="0" err="1"/>
              <a:t>aaa.php</a:t>
            </a:r>
            <a:r>
              <a:rPr lang="zh-CN" altLang="en-US" sz="1600" dirty="0"/>
              <a:t>，提交并推送到远端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B</a:t>
            </a:r>
            <a:r>
              <a:rPr lang="zh-CN" altLang="en-US" sz="1600" dirty="0"/>
              <a:t>用户在分支</a:t>
            </a:r>
            <a:r>
              <a:rPr lang="en-US" altLang="zh-CN" sz="1600" dirty="0"/>
              <a:t>develop</a:t>
            </a:r>
            <a:r>
              <a:rPr lang="zh-CN" altLang="en-US" sz="1600" dirty="0"/>
              <a:t>执行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pull origin b2</a:t>
            </a:r>
            <a:r>
              <a:rPr lang="zh-CN" altLang="en-US" sz="1600" dirty="0"/>
              <a:t>会把</a:t>
            </a:r>
            <a:r>
              <a:rPr lang="en-US" altLang="zh-CN" sz="1600" dirty="0"/>
              <a:t>b2</a:t>
            </a:r>
            <a:r>
              <a:rPr lang="zh-CN" altLang="en-US" sz="1600" dirty="0"/>
              <a:t>修改</a:t>
            </a:r>
            <a:r>
              <a:rPr lang="en-US" altLang="zh-CN" sz="1600" dirty="0" err="1"/>
              <a:t>aaa.php</a:t>
            </a:r>
            <a:r>
              <a:rPr lang="zh-CN" altLang="en-US" sz="1600" dirty="0"/>
              <a:t>合并到</a:t>
            </a:r>
            <a:r>
              <a:rPr lang="en-US" altLang="zh-CN" sz="1600" dirty="0"/>
              <a:t>develop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结论：</a:t>
            </a:r>
            <a:r>
              <a:rPr lang="en-US" altLang="zh-CN" sz="1600" dirty="0" err="1">
                <a:solidFill>
                  <a:srgbClr val="FF0000"/>
                </a:solidFill>
              </a:rPr>
              <a:t>Git</a:t>
            </a:r>
            <a:r>
              <a:rPr lang="en-US" altLang="zh-CN" sz="1600" dirty="0">
                <a:solidFill>
                  <a:srgbClr val="FF0000"/>
                </a:solidFill>
              </a:rPr>
              <a:t>-pull</a:t>
            </a:r>
            <a:r>
              <a:rPr lang="zh-CN" altLang="en-US" sz="1600" dirty="0">
                <a:solidFill>
                  <a:srgbClr val="FF0000"/>
                </a:solidFill>
              </a:rPr>
              <a:t>功能在当前分支上将另一个分支修改拉取下来，这个功能与</a:t>
            </a:r>
            <a:r>
              <a:rPr lang="en-US" altLang="zh-CN" sz="1600" dirty="0" err="1">
                <a:solidFill>
                  <a:srgbClr val="FF0000"/>
                </a:solidFill>
              </a:rPr>
              <a:t>git</a:t>
            </a:r>
            <a:r>
              <a:rPr lang="en-US" altLang="zh-CN" sz="1600" dirty="0">
                <a:solidFill>
                  <a:srgbClr val="FF0000"/>
                </a:solidFill>
              </a:rPr>
              <a:t>-merge</a:t>
            </a:r>
            <a:r>
              <a:rPr lang="zh-CN" altLang="en-US" sz="1600">
                <a:solidFill>
                  <a:srgbClr val="FF0000"/>
                </a:solidFill>
              </a:rPr>
              <a:t>一样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" y="843629"/>
            <a:ext cx="4467225" cy="194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5" y="3075785"/>
            <a:ext cx="4895850" cy="158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8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9670"/>
            <a:ext cx="8229600" cy="37238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在初始化</a:t>
            </a:r>
            <a:r>
              <a:rPr lang="en-US" altLang="zh-CN" sz="2000" dirty="0"/>
              <a:t>develop</a:t>
            </a:r>
            <a:r>
              <a:rPr lang="zh-CN" altLang="en-US" sz="2000" dirty="0"/>
              <a:t>版本时，在本地</a:t>
            </a:r>
            <a:r>
              <a:rPr lang="en-US" altLang="zh-CN" sz="2000" dirty="0"/>
              <a:t>develop</a:t>
            </a:r>
            <a:r>
              <a:rPr lang="zh-CN" altLang="en-US" sz="2000" dirty="0"/>
              <a:t>里提交代码，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develop</a:t>
            </a:r>
            <a:r>
              <a:rPr lang="zh-CN" altLang="en-US" sz="2000" dirty="0"/>
              <a:t>报如下错误，导致原因：</a:t>
            </a:r>
            <a:r>
              <a:rPr lang="en-US" altLang="zh-CN" sz="2000" dirty="0"/>
              <a:t>develop</a:t>
            </a:r>
            <a:r>
              <a:rPr lang="zh-CN" altLang="en-US" sz="2000" dirty="0"/>
              <a:t>分支是受保护分支，不允许</a:t>
            </a:r>
            <a:r>
              <a:rPr lang="en-US" altLang="zh-CN" sz="2000" dirty="0"/>
              <a:t>PUSH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初始化</a:t>
            </a:r>
            <a:r>
              <a:rPr lang="en-US" altLang="zh-CN" sz="2000" dirty="0"/>
              <a:t>develop</a:t>
            </a:r>
            <a:r>
              <a:rPr lang="zh-CN" altLang="en-US" sz="2000" dirty="0"/>
              <a:t>解决方法：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从</a:t>
            </a:r>
            <a:r>
              <a:rPr lang="en-US" altLang="zh-CN" sz="2000" dirty="0"/>
              <a:t>develop</a:t>
            </a:r>
            <a:r>
              <a:rPr lang="zh-CN" altLang="en-US" sz="2000" dirty="0"/>
              <a:t>打一个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–b </a:t>
            </a:r>
            <a:r>
              <a:rPr lang="en-US" altLang="zh-CN" sz="2000" dirty="0" err="1"/>
              <a:t>init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分支提交初始化版本代码，</a:t>
            </a:r>
            <a:r>
              <a:rPr lang="en-US" altLang="zh-CN" sz="2000" dirty="0"/>
              <a:t>push</a:t>
            </a:r>
            <a:r>
              <a:rPr lang="zh-CN" altLang="en-US" sz="2000" dirty="0"/>
              <a:t>到远端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gitlab</a:t>
            </a:r>
            <a:r>
              <a:rPr lang="zh-CN" altLang="en-US" sz="2000" dirty="0"/>
              <a:t>上提交</a:t>
            </a:r>
            <a:r>
              <a:rPr lang="en-US" altLang="zh-CN" sz="2000" dirty="0"/>
              <a:t>MR</a:t>
            </a:r>
            <a:r>
              <a:rPr lang="zh-CN" altLang="en-US" sz="2000" dirty="0"/>
              <a:t>到</a:t>
            </a:r>
            <a:r>
              <a:rPr lang="en-US" altLang="zh-CN" sz="2000" dirty="0"/>
              <a:t>develop</a:t>
            </a:r>
            <a:r>
              <a:rPr lang="zh-CN" altLang="en-US" sz="2000" dirty="0"/>
              <a:t>，来初始化</a:t>
            </a:r>
            <a:r>
              <a:rPr lang="en-US" altLang="zh-CN" sz="2000" dirty="0"/>
              <a:t>develop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6" y="2530276"/>
            <a:ext cx="4667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0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初始化</a:t>
            </a:r>
            <a:r>
              <a:rPr lang="en-US" altLang="zh-CN" i="1" dirty="0">
                <a:latin typeface="+mj-ea"/>
              </a:rPr>
              <a:t>Develop</a:t>
            </a:r>
            <a:endParaRPr lang="zh-CN" altLang="en-US" i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367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5640"/>
            <a:ext cx="8229600" cy="724030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工具推荐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9695"/>
            <a:ext cx="8229600" cy="2814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ea"/>
              </a:rPr>
              <a:t>GIT BASH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+mn-ea"/>
              </a:rPr>
              <a:t>TortoiseGit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+mn-ea"/>
              </a:rPr>
              <a:t>Sourcetree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Apple</a:t>
            </a:r>
            <a:r>
              <a:rPr lang="zh-CN" altLang="en-US" sz="18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4085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Feature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develop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pull origin develop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–b 1.1.8_Feature_STORY_#1294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…developing…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commit –a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STORY1297 </a:t>
            </a:r>
            <a:r>
              <a:rPr lang="zh-CN" altLang="en-US" sz="1800" dirty="0"/>
              <a:t>价格规则列表增加有效期列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origin 1.1.8_Feature_STORY_#1294</a:t>
            </a:r>
          </a:p>
        </p:txBody>
      </p:sp>
    </p:spTree>
    <p:extLst>
      <p:ext uri="{BB962C8B-B14F-4D97-AF65-F5344CB8AC3E}">
        <p14:creationId xmlns:p14="http://schemas.microsoft.com/office/powerpoint/2010/main" val="298281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Release </a:t>
            </a:r>
            <a:r>
              <a:rPr lang="en-US" altLang="zh-CN" i="1" dirty="0" err="1">
                <a:latin typeface="+mj-ea"/>
              </a:rPr>
              <a:t>Bugfix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9670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1.1.8_Release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pull origin 1.1.8_Release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–b 1.1.8_Release_BUG_#1294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…developing…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commit –a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BUG #1294 【</a:t>
            </a:r>
            <a:r>
              <a:rPr lang="zh-CN" altLang="en-US" sz="1800" dirty="0"/>
              <a:t>订单管理</a:t>
            </a:r>
            <a:r>
              <a:rPr lang="en-US" altLang="zh-CN" sz="1800" dirty="0"/>
              <a:t>】50w</a:t>
            </a:r>
            <a:r>
              <a:rPr lang="zh-CN" altLang="en-US" sz="1800" dirty="0"/>
              <a:t>订单数据</a:t>
            </a:r>
            <a:r>
              <a:rPr lang="en-US" altLang="zh-CN" sz="1800" dirty="0"/>
              <a:t>excel</a:t>
            </a:r>
            <a:r>
              <a:rPr lang="zh-CN" altLang="en-US" sz="1800" dirty="0"/>
              <a:t>文件打不开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origin 1.1.8_Release_BUG_#1294</a:t>
            </a:r>
          </a:p>
        </p:txBody>
      </p:sp>
    </p:spTree>
    <p:extLst>
      <p:ext uri="{BB962C8B-B14F-4D97-AF65-F5344CB8AC3E}">
        <p14:creationId xmlns:p14="http://schemas.microsoft.com/office/powerpoint/2010/main" val="308973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Hotfix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master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pull origin master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–b 1.1.3_Hotfix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…developing…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commit –a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BUG #1294 【</a:t>
            </a:r>
            <a:r>
              <a:rPr lang="zh-CN" altLang="en-US" sz="1800" dirty="0"/>
              <a:t>订单管理</a:t>
            </a:r>
            <a:r>
              <a:rPr lang="en-US" altLang="zh-CN" sz="1800" dirty="0"/>
              <a:t>】50w</a:t>
            </a:r>
            <a:r>
              <a:rPr lang="zh-CN" altLang="en-US" sz="1800" dirty="0"/>
              <a:t>订单数据</a:t>
            </a:r>
            <a:r>
              <a:rPr lang="en-US" altLang="zh-CN" sz="1800" dirty="0"/>
              <a:t>excel</a:t>
            </a:r>
            <a:r>
              <a:rPr lang="zh-CN" altLang="en-US" sz="1800" dirty="0"/>
              <a:t>文件打不开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origin 1.1.3_Hotfix</a:t>
            </a:r>
          </a:p>
        </p:txBody>
      </p:sp>
    </p:spTree>
    <p:extLst>
      <p:ext uri="{BB962C8B-B14F-4D97-AF65-F5344CB8AC3E}">
        <p14:creationId xmlns:p14="http://schemas.microsoft.com/office/powerpoint/2010/main" val="365610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915636"/>
            <a:ext cx="8229600" cy="504035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使用</a:t>
            </a:r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752" y="1779695"/>
            <a:ext cx="7715049" cy="2814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并行版本太多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部分版本因特殊原因，一直未发版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合并代码痛苦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不能严格控制代码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中心服务器宕机，部分工作无法进行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2479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sz="3600" i="1" dirty="0">
                <a:latin typeface="+mj-ea"/>
              </a:rPr>
              <a:t>Develop Merge To Feature Branch</a:t>
            </a:r>
            <a:endParaRPr lang="zh-CN" altLang="en-US" sz="3600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1.1.8_Feature_STORY_#12944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merge develop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STORY1297 </a:t>
            </a:r>
            <a:r>
              <a:rPr lang="zh-CN" altLang="en-US" sz="1800" dirty="0"/>
              <a:t>价格规则列表增加“有效期”列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…resolve conflict…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1.1.8_Feature_STORY_#12944</a:t>
            </a:r>
          </a:p>
        </p:txBody>
      </p:sp>
    </p:spTree>
    <p:extLst>
      <p:ext uri="{BB962C8B-B14F-4D97-AF65-F5344CB8AC3E}">
        <p14:creationId xmlns:p14="http://schemas.microsoft.com/office/powerpoint/2010/main" val="168521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1625"/>
            <a:ext cx="8229600" cy="576040"/>
          </a:xfrm>
        </p:spPr>
        <p:txBody>
          <a:bodyPr/>
          <a:lstStyle/>
          <a:p>
            <a:pPr algn="l"/>
            <a:r>
              <a:rPr lang="zh-CN" altLang="en-US" sz="3600" i="1" dirty="0">
                <a:latin typeface="+mj-ea"/>
              </a:rPr>
              <a:t>如何忽略部分文件提交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5686"/>
            <a:ext cx="8229600" cy="29585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、在项目目录下创建文件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gitignore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、打开文件填写忽略的文件或目录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update-index --assume-unchanged </a:t>
            </a:r>
            <a:r>
              <a:rPr lang="zh-CN" altLang="en-US" sz="1800" dirty="0">
                <a:latin typeface="+mn-ea"/>
              </a:rPr>
              <a:t>文件名</a:t>
            </a:r>
            <a:r>
              <a:rPr lang="en-US" altLang="zh-CN" sz="1800" dirty="0">
                <a:latin typeface="+mn-ea"/>
              </a:rPr>
              <a:t> #</a:t>
            </a:r>
            <a:r>
              <a:rPr lang="zh-CN" altLang="en-US" sz="1800" dirty="0">
                <a:latin typeface="+mn-ea"/>
              </a:rPr>
              <a:t>忽略跟踪某个文件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git update-index --no-assume-unchanged </a:t>
            </a:r>
            <a:r>
              <a:rPr lang="zh-CN" altLang="en-US" sz="1800" dirty="0">
                <a:latin typeface="+mn-ea"/>
              </a:rPr>
              <a:t>文件名 </a:t>
            </a:r>
            <a:r>
              <a:rPr lang="en-US" altLang="zh-CN" sz="1800" dirty="0">
                <a:latin typeface="+mn-ea"/>
              </a:rPr>
              <a:t>#</a:t>
            </a:r>
            <a:r>
              <a:rPr lang="zh-CN" altLang="en-US" sz="1800" dirty="0">
                <a:latin typeface="+mn-ea"/>
              </a:rPr>
              <a:t>恢复跟踪某个文件</a:t>
            </a:r>
          </a:p>
        </p:txBody>
      </p:sp>
    </p:spTree>
    <p:extLst>
      <p:ext uri="{BB962C8B-B14F-4D97-AF65-F5344CB8AC3E}">
        <p14:creationId xmlns:p14="http://schemas.microsoft.com/office/powerpoint/2010/main" val="136891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80" y="562420"/>
            <a:ext cx="8229600" cy="857250"/>
          </a:xfrm>
        </p:spPr>
        <p:txBody>
          <a:bodyPr/>
          <a:lstStyle/>
          <a:p>
            <a:pPr algn="l"/>
            <a:r>
              <a:rPr lang="zh-CN" altLang="en-US" sz="3600" i="1" dirty="0">
                <a:latin typeface="+mj-ea"/>
              </a:rPr>
              <a:t>学习资料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9695"/>
            <a:ext cx="8229600" cy="2814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http://nvie.com/posts/a-successful-git-branching-model/</a:t>
            </a:r>
          </a:p>
          <a:p>
            <a:pPr marL="0" indent="0">
              <a:buNone/>
            </a:pPr>
            <a:r>
              <a:rPr lang="en-US" altLang="zh-CN" sz="1800" dirty="0"/>
              <a:t>http://www.liaoxuefeng.com/wiki/0013739516305929606dd18361248578c67b8067c8c017b000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270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影片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40" y="1276351"/>
            <a:ext cx="10890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2484438" y="2284414"/>
            <a:ext cx="41767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6000">
                <a:latin typeface="Arial Black" pitchFamily="34" charset="0"/>
                <a:ea typeface="方正兰亭特黑简体" charset="-122"/>
              </a:rPr>
              <a:t>THANKS!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2628902" y="3076575"/>
            <a:ext cx="39909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100">
                <a:latin typeface="Arial" pitchFamily="34" charset="0"/>
                <a:ea typeface="方正兰亭黑简体" charset="-122"/>
              </a:rPr>
              <a:t>每天进步一点点，在影合众，做最好的自己，做最好的产品。</a:t>
            </a:r>
          </a:p>
        </p:txBody>
      </p:sp>
      <p:pic>
        <p:nvPicPr>
          <p:cNvPr id="47109" name="图片 1" descr="ppt两个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750" y="2067715"/>
            <a:ext cx="7715050" cy="18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方式：直接关闭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写权限，使用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</a:p>
          <a:p>
            <a:pPr marL="0" indent="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依据：找一个最新的稳定发布版本作为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的初始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Develop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版本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后期工作在此版本上展开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715" y="915636"/>
            <a:ext cx="8229600" cy="50403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SVN</a:t>
            </a:r>
            <a:r>
              <a:rPr lang="zh-CN" altLang="en-US" i="1" dirty="0">
                <a:latin typeface="+mj-ea"/>
              </a:rPr>
              <a:t>至</a:t>
            </a:r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32060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645"/>
            <a:ext cx="8229600" cy="65202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3705"/>
            <a:ext cx="8229600" cy="267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灵活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轻量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快速创建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快速切换</a:t>
            </a:r>
          </a:p>
        </p:txBody>
      </p:sp>
    </p:spTree>
    <p:extLst>
      <p:ext uri="{BB962C8B-B14F-4D97-AF65-F5344CB8AC3E}">
        <p14:creationId xmlns:p14="http://schemas.microsoft.com/office/powerpoint/2010/main" val="282677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645"/>
            <a:ext cx="8229600" cy="65202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GITFLOW</a:t>
            </a:r>
            <a:r>
              <a:rPr lang="zh-CN" altLang="en-US" i="1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3705"/>
            <a:ext cx="8229600" cy="26705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GitFlow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是构建在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之上的一个组织软件开发活动的分支模型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GitFlow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是一套使用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进行源代码管理时的行为规范</a:t>
            </a:r>
          </a:p>
        </p:txBody>
      </p:sp>
    </p:spTree>
    <p:extLst>
      <p:ext uri="{BB962C8B-B14F-4D97-AF65-F5344CB8AC3E}">
        <p14:creationId xmlns:p14="http://schemas.microsoft.com/office/powerpoint/2010/main" val="19011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94" y="771625"/>
            <a:ext cx="3312230" cy="504035"/>
          </a:xfrm>
        </p:spPr>
        <p:txBody>
          <a:bodyPr/>
          <a:lstStyle/>
          <a:p>
            <a:pPr algn="l"/>
            <a:r>
              <a:rPr lang="en-US" altLang="zh-CN" sz="2800" i="1" dirty="0">
                <a:latin typeface="+mj-ea"/>
              </a:rPr>
              <a:t>GITFLOW MODEL</a:t>
            </a:r>
            <a:endParaRPr lang="zh-CN" altLang="en-US" sz="2800" i="1" dirty="0">
              <a:latin typeface="+mj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4" y="411601"/>
            <a:ext cx="6408445" cy="47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5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00" y="627616"/>
            <a:ext cx="8435100" cy="504034"/>
          </a:xfrm>
        </p:spPr>
        <p:txBody>
          <a:bodyPr/>
          <a:lstStyle/>
          <a:p>
            <a:pPr algn="l"/>
            <a:r>
              <a:rPr lang="en-US" altLang="zh-CN" sz="3600" i="1" dirty="0">
                <a:latin typeface="+mj-ea"/>
              </a:rPr>
              <a:t>GITFLOW</a:t>
            </a:r>
            <a:r>
              <a:rPr lang="zh-CN" altLang="en-US" sz="3600" i="1" dirty="0">
                <a:latin typeface="+mj-ea"/>
              </a:rPr>
              <a:t>模型分支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6" y="1275661"/>
            <a:ext cx="8712605" cy="3744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Develop[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主分支、受保护分支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管理员可操作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 </a:t>
            </a:r>
            <a:r>
              <a:rPr lang="zh-CN" altLang="en-US" sz="1400" dirty="0"/>
              <a:t>保存当前最新开发成果的分支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Master[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主分支、受保护分支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管理员可操作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</a:t>
            </a:r>
            <a:r>
              <a:rPr lang="zh-CN" altLang="en-US" sz="1400" dirty="0">
                <a:latin typeface="+mn-ea"/>
              </a:rPr>
              <a:t> 存放随时可供在生产环境中部署的代码。当项目开发结束并结测，产生了一份新的可供部署的代码时，</a:t>
            </a:r>
            <a:r>
              <a:rPr lang="en-US" altLang="zh-CN" sz="1400" dirty="0">
                <a:latin typeface="+mn-ea"/>
              </a:rPr>
              <a:t>Master</a:t>
            </a:r>
            <a:r>
              <a:rPr lang="zh-CN" altLang="en-US" sz="1400" dirty="0">
                <a:latin typeface="+mn-ea"/>
              </a:rPr>
              <a:t>分支上的代码会被更新。同时每一次上线添加对应的版本号标签（</a:t>
            </a:r>
            <a:r>
              <a:rPr lang="en-US" altLang="zh-CN" sz="1400" dirty="0">
                <a:latin typeface="+mn-ea"/>
              </a:rPr>
              <a:t>TAG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Release[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][</a:t>
            </a:r>
            <a:r>
              <a:rPr lang="zh-CN" altLang="en-US" sz="1400" dirty="0">
                <a:solidFill>
                  <a:srgbClr val="00B050"/>
                </a:solidFill>
                <a:latin typeface="+mn-ea"/>
              </a:rPr>
              <a:t>管理员可操作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</a:t>
            </a:r>
            <a:r>
              <a:rPr lang="zh-CN" altLang="en-US" sz="1400" dirty="0">
                <a:latin typeface="+mn-ea"/>
              </a:rPr>
              <a:t> 为发布新的产品版本而设计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Feature[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 </a:t>
            </a:r>
            <a:r>
              <a:rPr lang="zh-CN" altLang="en-US" sz="1400" dirty="0">
                <a:latin typeface="+mn-ea"/>
              </a:rPr>
              <a:t>通常是在开发一项新的功能时使用，这个分支上的代码变更最终合并回</a:t>
            </a:r>
            <a:r>
              <a:rPr lang="en-US" altLang="zh-CN" sz="1400" dirty="0">
                <a:latin typeface="+mn-ea"/>
              </a:rPr>
              <a:t>Develop</a:t>
            </a:r>
            <a:r>
              <a:rPr lang="zh-CN" altLang="en-US" sz="1400" dirty="0">
                <a:latin typeface="+mn-ea"/>
              </a:rPr>
              <a:t>分支或者干脆被抛弃掉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Hotfix[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 </a:t>
            </a:r>
            <a:r>
              <a:rPr lang="zh-CN" altLang="en-US" sz="1400" dirty="0">
                <a:latin typeface="+mn-ea"/>
              </a:rPr>
              <a:t>当生产环境中发现了严重到必须立即修复的软件缺陷时，就需要从</a:t>
            </a:r>
            <a:r>
              <a:rPr lang="en-US" altLang="zh-CN" sz="1400" dirty="0">
                <a:latin typeface="+mn-ea"/>
              </a:rPr>
              <a:t>Master</a:t>
            </a:r>
            <a:r>
              <a:rPr lang="zh-CN" altLang="en-US" sz="1400" dirty="0">
                <a:latin typeface="+mn-ea"/>
              </a:rPr>
              <a:t>分支上指定的</a:t>
            </a:r>
            <a:r>
              <a:rPr lang="en-US" altLang="zh-CN" sz="1400" dirty="0">
                <a:latin typeface="+mn-ea"/>
              </a:rPr>
              <a:t>TAG</a:t>
            </a:r>
            <a:r>
              <a:rPr lang="zh-CN" altLang="en-US" sz="1400" dirty="0">
                <a:latin typeface="+mn-ea"/>
              </a:rPr>
              <a:t>版本派生</a:t>
            </a:r>
            <a:r>
              <a:rPr lang="en-US" altLang="zh-CN" sz="1400" dirty="0">
                <a:latin typeface="+mn-ea"/>
              </a:rPr>
              <a:t>Hotfix</a:t>
            </a:r>
            <a:r>
              <a:rPr lang="zh-CN" altLang="en-US" sz="1400" dirty="0">
                <a:latin typeface="+mn-ea"/>
              </a:rPr>
              <a:t>分支来组织代码的紧急修复工作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Release </a:t>
            </a:r>
            <a:r>
              <a:rPr lang="en-US" altLang="zh-CN" sz="1400" dirty="0" err="1">
                <a:solidFill>
                  <a:srgbClr val="00B050"/>
                </a:solidFill>
                <a:latin typeface="+mn-ea"/>
              </a:rPr>
              <a:t>Bugfix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  </a:t>
            </a:r>
            <a:r>
              <a:rPr lang="en-US" altLang="zh-CN" sz="1400" dirty="0">
                <a:latin typeface="+mn-ea"/>
              </a:rPr>
              <a:t>-- </a:t>
            </a:r>
            <a:r>
              <a:rPr lang="zh-CN" altLang="en-US" sz="1400" dirty="0">
                <a:latin typeface="+mn-ea"/>
              </a:rPr>
              <a:t>当打包的</a:t>
            </a:r>
            <a:r>
              <a:rPr lang="en-US" altLang="zh-CN" sz="1400" dirty="0">
                <a:latin typeface="+mn-ea"/>
              </a:rPr>
              <a:t>Release</a:t>
            </a:r>
            <a:r>
              <a:rPr lang="zh-CN" altLang="en-US" sz="1400" dirty="0">
                <a:latin typeface="+mn-ea"/>
              </a:rPr>
              <a:t>版本发现</a:t>
            </a:r>
            <a:r>
              <a:rPr lang="en-US" altLang="zh-CN" sz="1400" dirty="0">
                <a:latin typeface="+mn-ea"/>
              </a:rPr>
              <a:t>BUG</a:t>
            </a:r>
            <a:r>
              <a:rPr lang="zh-CN" altLang="en-US" sz="1400" dirty="0">
                <a:latin typeface="+mn-ea"/>
              </a:rPr>
              <a:t>的时候，打包</a:t>
            </a:r>
            <a:r>
              <a:rPr lang="en-US" altLang="zh-CN" sz="1400" dirty="0">
                <a:latin typeface="+mn-ea"/>
              </a:rPr>
              <a:t>Release </a:t>
            </a:r>
            <a:r>
              <a:rPr lang="en-US" altLang="zh-CN" sz="1400" dirty="0" err="1">
                <a:latin typeface="+mn-ea"/>
              </a:rPr>
              <a:t>Bugfix</a:t>
            </a:r>
            <a:r>
              <a:rPr lang="zh-CN" altLang="en-US" sz="1400" dirty="0">
                <a:latin typeface="+mn-ea"/>
              </a:rPr>
              <a:t>分支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56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627617"/>
            <a:ext cx="6912480" cy="432029"/>
          </a:xfrm>
        </p:spPr>
        <p:txBody>
          <a:bodyPr/>
          <a:lstStyle/>
          <a:p>
            <a:pPr algn="l"/>
            <a:r>
              <a:rPr lang="en-US" altLang="zh-CN" sz="3600" i="1" dirty="0">
                <a:latin typeface="+mj-ea"/>
              </a:rPr>
              <a:t>GITFLOW</a:t>
            </a:r>
            <a:r>
              <a:rPr lang="zh-CN" altLang="en-US" sz="3600" i="1" dirty="0">
                <a:latin typeface="+mj-ea"/>
              </a:rPr>
              <a:t>模型分支使用规则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5661"/>
            <a:ext cx="8229600" cy="38678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开发工程师只允许在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Feature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Release 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Bugfix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Hotfix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分支上开发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分支只有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Release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版本结测才可合并，也就是仅用来发布新版本。该分支只允许管理员进行操作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同时开发几个版本的需求，只有下一个版本需要上线的需求才可以合并至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Develop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开发工程师开发完的需求合并至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Develop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Gitlab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上发起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 Request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，由管理员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Review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通过之后，管理员进行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并删除开发分支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开发工程师在发起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 Request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时，首先将合并至的版本代码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至自己的开发分支，如有冲突优先解决冲突，再发起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 Request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55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46536</TotalTime>
  <Pages>0</Pages>
  <Words>1542</Words>
  <Characters>0</Characters>
  <Application>Microsoft Office PowerPoint</Application>
  <DocSecurity>0</DocSecurity>
  <PresentationFormat>全屏显示(16:9)</PresentationFormat>
  <Lines>0</Lines>
  <Paragraphs>177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方正兰亭黑简体</vt:lpstr>
      <vt:lpstr>仿宋</vt:lpstr>
      <vt:lpstr>宋体</vt:lpstr>
      <vt:lpstr>Arial</vt:lpstr>
      <vt:lpstr>Arial Black</vt:lpstr>
      <vt:lpstr>Calibri</vt:lpstr>
      <vt:lpstr>Wingdings</vt:lpstr>
      <vt:lpstr>Office 主题</vt:lpstr>
      <vt:lpstr>2_Office 主题</vt:lpstr>
      <vt:lpstr>1_Office 主题</vt:lpstr>
      <vt:lpstr>PowerPoint 演示文稿</vt:lpstr>
      <vt:lpstr>PowerPoint 演示文稿</vt:lpstr>
      <vt:lpstr>使用GIT背景</vt:lpstr>
      <vt:lpstr>SVN至GIT切换</vt:lpstr>
      <vt:lpstr>GIT分支</vt:lpstr>
      <vt:lpstr>GITFLOW简介</vt:lpstr>
      <vt:lpstr>GITFLOW MODEL</vt:lpstr>
      <vt:lpstr>GITFLOW模型分支</vt:lpstr>
      <vt:lpstr>GITFLOW模型分支使用规则</vt:lpstr>
      <vt:lpstr>Feature Branch</vt:lpstr>
      <vt:lpstr>Release Branch</vt:lpstr>
      <vt:lpstr>Release BugFix Branch</vt:lpstr>
      <vt:lpstr>Hotfix Branch</vt:lpstr>
      <vt:lpstr>Tag</vt:lpstr>
      <vt:lpstr>GITLAB简介</vt:lpstr>
      <vt:lpstr>GITLAB使用</vt:lpstr>
      <vt:lpstr>GITLAB Merge Request</vt:lpstr>
      <vt:lpstr>GIT代码Review</vt:lpstr>
      <vt:lpstr>如何合理减少冲突</vt:lpstr>
      <vt:lpstr>如何解决冲突</vt:lpstr>
      <vt:lpstr>GIT使用遇到的问题</vt:lpstr>
      <vt:lpstr>PowerPoint 演示文稿</vt:lpstr>
      <vt:lpstr>PowerPoint 演示文稿</vt:lpstr>
      <vt:lpstr>PowerPoint 演示文稿</vt:lpstr>
      <vt:lpstr>初始化Develop</vt:lpstr>
      <vt:lpstr>工具推荐</vt:lpstr>
      <vt:lpstr>Feature branch</vt:lpstr>
      <vt:lpstr>Release Bugfix</vt:lpstr>
      <vt:lpstr>Hotfix</vt:lpstr>
      <vt:lpstr>Develop Merge To Feature Branch</vt:lpstr>
      <vt:lpstr>如何忽略部分文件提交</vt:lpstr>
      <vt:lpstr>学习资料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北京影合众新媒体技术服务有限公司</dc:title>
  <dc:creator>AJ</dc:creator>
  <cp:lastModifiedBy>郭 彦武</cp:lastModifiedBy>
  <cp:revision>969</cp:revision>
  <dcterms:created xsi:type="dcterms:W3CDTF">2014-10-23T02:44:00Z</dcterms:created>
  <dcterms:modified xsi:type="dcterms:W3CDTF">2020-05-09T08:16:08Z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