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5" r:id="rId6"/>
    <p:sldId id="276" r:id="rId7"/>
    <p:sldId id="277" r:id="rId8"/>
    <p:sldId id="260" r:id="rId9"/>
    <p:sldId id="282" r:id="rId10"/>
    <p:sldId id="283" r:id="rId11"/>
    <p:sldId id="284" r:id="rId12"/>
    <p:sldId id="286" r:id="rId13"/>
    <p:sldId id="285" r:id="rId14"/>
    <p:sldId id="287" r:id="rId15"/>
    <p:sldId id="289" r:id="rId16"/>
    <p:sldId id="290" r:id="rId17"/>
    <p:sldId id="291" r:id="rId18"/>
    <p:sldId id="292" r:id="rId19"/>
    <p:sldId id="288" r:id="rId20"/>
    <p:sldId id="293" r:id="rId21"/>
    <p:sldId id="294" r:id="rId22"/>
    <p:sldId id="295" r:id="rId23"/>
    <p:sldId id="29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6126-D4E8-46B5-BA6B-A8E2200167A2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33447-B865-447D-984C-E85B6764F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8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6126-D4E8-46B5-BA6B-A8E2200167A2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33447-B865-447D-984C-E85B6764F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9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6126-D4E8-46B5-BA6B-A8E2200167A2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33447-B865-447D-984C-E85B6764F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8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6126-D4E8-46B5-BA6B-A8E2200167A2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33447-B865-447D-984C-E85B6764F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83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6126-D4E8-46B5-BA6B-A8E2200167A2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33447-B865-447D-984C-E85B6764F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77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6126-D4E8-46B5-BA6B-A8E2200167A2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33447-B865-447D-984C-E85B6764F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2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6126-D4E8-46B5-BA6B-A8E2200167A2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33447-B865-447D-984C-E85B6764F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72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6126-D4E8-46B5-BA6B-A8E2200167A2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33447-B865-447D-984C-E85B6764F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18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6126-D4E8-46B5-BA6B-A8E2200167A2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33447-B865-447D-984C-E85B6764F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6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6126-D4E8-46B5-BA6B-A8E2200167A2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33447-B865-447D-984C-E85B6764F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44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6126-D4E8-46B5-BA6B-A8E2200167A2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33447-B865-447D-984C-E85B6764F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3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66126-D4E8-46B5-BA6B-A8E2200167A2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33447-B865-447D-984C-E85B6764F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06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Recitation 04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Arrays </a:t>
            </a:r>
            <a:r>
              <a:rPr lang="en-US" dirty="0"/>
              <a:t>-</a:t>
            </a:r>
            <a:r>
              <a:rPr lang="en-US" dirty="0" smtClean="0"/>
              <a:t> I/O Files</a:t>
            </a:r>
          </a:p>
          <a:p>
            <a:endParaRPr lang="en-US" dirty="0"/>
          </a:p>
          <a:p>
            <a:r>
              <a:rPr lang="en-US" dirty="0" smtClean="0"/>
              <a:t>George Mappouras</a:t>
            </a:r>
          </a:p>
          <a:p>
            <a:r>
              <a:rPr lang="en-US" dirty="0" smtClean="0"/>
              <a:t>9/10/2015</a:t>
            </a:r>
          </a:p>
        </p:txBody>
      </p:sp>
    </p:spTree>
    <p:extLst>
      <p:ext uri="{BB962C8B-B14F-4D97-AF65-F5344CB8AC3E}">
        <p14:creationId xmlns:p14="http://schemas.microsoft.com/office/powerpoint/2010/main" val="179621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&amp; </a:t>
            </a:r>
            <a:r>
              <a:rPr lang="en-US" dirty="0" smtClean="0"/>
              <a:t>Pointers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* function1 (</a:t>
            </a:r>
            <a:r>
              <a:rPr lang="en-US" dirty="0" err="1" smtClean="0"/>
              <a:t>size_t</a:t>
            </a:r>
            <a:r>
              <a:rPr lang="en-US" dirty="0" smtClean="0"/>
              <a:t> size){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array[size] = {0};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array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oid main(){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*b = function1(10);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41621" y="4064921"/>
            <a:ext cx="38820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is the value of b now?</a:t>
            </a:r>
          </a:p>
          <a:p>
            <a:endParaRPr lang="en-US" sz="2400" b="1" dirty="0"/>
          </a:p>
          <a:p>
            <a:r>
              <a:rPr lang="en-US" sz="2400" b="1" dirty="0" smtClean="0">
                <a:solidFill>
                  <a:srgbClr val="FF0000"/>
                </a:solidFill>
              </a:rPr>
              <a:t>Address of array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 smtClean="0"/>
              <a:t>Where is array stored</a:t>
            </a:r>
            <a:r>
              <a:rPr lang="en-US" sz="2400" b="1" dirty="0" smtClean="0"/>
              <a:t>?</a:t>
            </a:r>
          </a:p>
          <a:p>
            <a:endParaRPr lang="en-US" sz="2400" b="1" dirty="0"/>
          </a:p>
          <a:p>
            <a:r>
              <a:rPr lang="en-US" sz="2400" b="1" dirty="0">
                <a:solidFill>
                  <a:srgbClr val="FF0000"/>
                </a:solidFill>
              </a:rPr>
              <a:t>dangling pointer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48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9.13 – AOP page 158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array[3];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a;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* p = &amp;array[1];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* q = &amp;a;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** r = &amp;p;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5533" y="2568633"/>
            <a:ext cx="4829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Group the following names:</a:t>
            </a:r>
          </a:p>
          <a:p>
            <a:r>
              <a:rPr lang="en-US" sz="2400" dirty="0" smtClean="0"/>
              <a:t>a, p,*p, p[1], array[0], array[1], array[2], q, *q, **r, *r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369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9.13 – AOP page 158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array[3];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a;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* p = &amp;array[1];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* q = &amp;a;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** r = &amp;p;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5533" y="2568633"/>
            <a:ext cx="48296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(a,*q)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(*p, array[1],**r)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(p[1],array[2])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(*r, p)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array[0], p, q do not group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30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files &amp; User 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we want to create a calculator?</a:t>
            </a:r>
          </a:p>
          <a:p>
            <a:r>
              <a:rPr lang="en-US" dirty="0" smtClean="0"/>
              <a:t>User must provides inputs!</a:t>
            </a:r>
          </a:p>
          <a:p>
            <a:endParaRPr lang="en-US" dirty="0"/>
          </a:p>
          <a:p>
            <a:r>
              <a:rPr lang="en-US" dirty="0" smtClean="0"/>
              <a:t>“</a:t>
            </a:r>
            <a:r>
              <a:rPr lang="en-US" dirty="0" err="1" smtClean="0"/>
              <a:t>argc</a:t>
            </a:r>
            <a:r>
              <a:rPr lang="en-US" dirty="0" smtClean="0"/>
              <a:t>” the number of inputs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argv</a:t>
            </a:r>
            <a:r>
              <a:rPr lang="en-US" dirty="0" smtClean="0"/>
              <a:t>[]” an array of inputs starting from 1!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32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Calculator with 3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User provides + or – and two numbers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argc</a:t>
            </a:r>
            <a:r>
              <a:rPr lang="en-US" dirty="0"/>
              <a:t>, char **</a:t>
            </a:r>
            <a:r>
              <a:rPr lang="en-US" dirty="0" err="1"/>
              <a:t>argv</a:t>
            </a:r>
            <a:r>
              <a:rPr lang="en-US" dirty="0" smtClean="0"/>
              <a:t>){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if </a:t>
            </a:r>
            <a:r>
              <a:rPr lang="en-US" dirty="0"/>
              <a:t>( </a:t>
            </a:r>
            <a:r>
              <a:rPr lang="en-US" dirty="0" err="1"/>
              <a:t>argc</a:t>
            </a:r>
            <a:r>
              <a:rPr lang="en-US" dirty="0"/>
              <a:t> </a:t>
            </a:r>
            <a:r>
              <a:rPr lang="en-US" dirty="0" smtClean="0"/>
              <a:t>=! </a:t>
            </a:r>
            <a:r>
              <a:rPr lang="en-US" dirty="0"/>
              <a:t>4 )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		</a:t>
            </a:r>
            <a:r>
              <a:rPr lang="en-US" dirty="0" err="1" smtClean="0"/>
              <a:t>printf</a:t>
            </a:r>
            <a:r>
              <a:rPr lang="en-US" dirty="0" smtClean="0"/>
              <a:t>("Usage</a:t>
            </a:r>
            <a:r>
              <a:rPr lang="en-US" dirty="0"/>
              <a:t>: ./</a:t>
            </a:r>
            <a:r>
              <a:rPr lang="en-US" dirty="0" err="1"/>
              <a:t>prog</a:t>
            </a:r>
            <a:r>
              <a:rPr lang="en-US" dirty="0"/>
              <a:t> </a:t>
            </a:r>
            <a:r>
              <a:rPr lang="en-US" dirty="0" smtClean="0"/>
              <a:t>&lt;</a:t>
            </a:r>
            <a:r>
              <a:rPr lang="en-US" dirty="0" err="1" smtClean="0"/>
              <a:t>oper</a:t>
            </a:r>
            <a:r>
              <a:rPr lang="en-US" dirty="0" smtClean="0"/>
              <a:t>&gt; &lt;num1&gt; &lt;num2&gt; </a:t>
            </a:r>
            <a:r>
              <a:rPr lang="en-US" dirty="0"/>
              <a:t>\n");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		return EXIT_FAILURE;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 smtClean="0"/>
              <a:t>	else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…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76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Calculator with 3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User provides + or – and two numbers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argc</a:t>
            </a:r>
            <a:r>
              <a:rPr lang="en-US" dirty="0"/>
              <a:t>, char **</a:t>
            </a:r>
            <a:r>
              <a:rPr lang="en-US" dirty="0" err="1"/>
              <a:t>argv</a:t>
            </a:r>
            <a:r>
              <a:rPr lang="en-US" dirty="0" smtClean="0"/>
              <a:t>){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if </a:t>
            </a:r>
            <a:r>
              <a:rPr lang="en-US" dirty="0"/>
              <a:t>( </a:t>
            </a:r>
            <a:r>
              <a:rPr lang="en-US" dirty="0" err="1"/>
              <a:t>argc</a:t>
            </a:r>
            <a:r>
              <a:rPr lang="en-US" dirty="0"/>
              <a:t> =</a:t>
            </a:r>
            <a:r>
              <a:rPr lang="en-US" dirty="0" smtClean="0"/>
              <a:t>! </a:t>
            </a:r>
            <a:r>
              <a:rPr lang="en-US" dirty="0"/>
              <a:t>4 )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		</a:t>
            </a:r>
            <a:r>
              <a:rPr lang="en-US" dirty="0" err="1" smtClean="0"/>
              <a:t>printf</a:t>
            </a:r>
            <a:r>
              <a:rPr lang="en-US" dirty="0" smtClean="0"/>
              <a:t>("Usage</a:t>
            </a:r>
            <a:r>
              <a:rPr lang="en-US" dirty="0"/>
              <a:t>: ./</a:t>
            </a:r>
            <a:r>
              <a:rPr lang="en-US" dirty="0" err="1"/>
              <a:t>prog</a:t>
            </a:r>
            <a:r>
              <a:rPr lang="en-US" dirty="0"/>
              <a:t> </a:t>
            </a:r>
            <a:r>
              <a:rPr lang="en-US" dirty="0" smtClean="0"/>
              <a:t>&lt;</a:t>
            </a:r>
            <a:r>
              <a:rPr lang="en-US" dirty="0" err="1" smtClean="0"/>
              <a:t>oper</a:t>
            </a:r>
            <a:r>
              <a:rPr lang="en-US" dirty="0" smtClean="0"/>
              <a:t>&gt; &lt;num1&gt; &lt;num2&gt; </a:t>
            </a:r>
            <a:r>
              <a:rPr lang="en-US" dirty="0"/>
              <a:t>\n");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		return EXIT_FAILURE;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 smtClean="0"/>
              <a:t>	else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…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208713" y="2942705"/>
            <a:ext cx="349134" cy="5320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810894" y="761898"/>
            <a:ext cx="349134" cy="5320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7"/>
          </p:cNvCxnSpPr>
          <p:nvPr/>
        </p:nvCxnSpPr>
        <p:spPr>
          <a:xfrm flipV="1">
            <a:off x="3506718" y="1825625"/>
            <a:ext cx="4074489" cy="11949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4"/>
          </p:cNvCxnSpPr>
          <p:nvPr/>
        </p:nvCxnSpPr>
        <p:spPr>
          <a:xfrm>
            <a:off x="6985461" y="1293913"/>
            <a:ext cx="637310" cy="5317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81207" y="1640959"/>
            <a:ext cx="1724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 A MISTAKE!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11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and close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FILE *input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input = </a:t>
            </a:r>
            <a:r>
              <a:rPr lang="en-US" dirty="0" err="1" smtClean="0"/>
              <a:t>fopen</a:t>
            </a:r>
            <a:r>
              <a:rPr lang="en-US" dirty="0" smtClean="0"/>
              <a:t>(“./file.txt, ”</a:t>
            </a:r>
            <a:r>
              <a:rPr lang="en-US" dirty="0" err="1" smtClean="0"/>
              <a:t>wb</a:t>
            </a:r>
            <a:r>
              <a:rPr lang="en-US" dirty="0" smtClean="0"/>
              <a:t>”);</a:t>
            </a:r>
          </a:p>
          <a:p>
            <a:pPr marL="0" indent="0">
              <a:buNone/>
            </a:pPr>
            <a:r>
              <a:rPr lang="en-US" dirty="0" smtClean="0"/>
              <a:t>if (!input){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(“Error opening file!\n”);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check = </a:t>
            </a:r>
            <a:r>
              <a:rPr lang="en-US" dirty="0" err="1" smtClean="0"/>
              <a:t>fclose</a:t>
            </a:r>
            <a:r>
              <a:rPr lang="en-US" dirty="0" smtClean="0"/>
              <a:t>(input);</a:t>
            </a:r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dirty="0" smtClean="0"/>
              <a:t>(!check){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(“Error </a:t>
            </a:r>
            <a:r>
              <a:rPr lang="en-US" dirty="0" smtClean="0"/>
              <a:t>closing </a:t>
            </a:r>
            <a:r>
              <a:rPr lang="en-US" dirty="0"/>
              <a:t>file!\n”);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73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and close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FILE *input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input = </a:t>
            </a:r>
            <a:r>
              <a:rPr lang="en-US" dirty="0" err="1" smtClean="0"/>
              <a:t>fopen</a:t>
            </a:r>
            <a:r>
              <a:rPr lang="en-US" dirty="0" smtClean="0"/>
              <a:t>(“./file.txt, ”</a:t>
            </a:r>
            <a:r>
              <a:rPr lang="en-US" dirty="0" err="1" smtClean="0"/>
              <a:t>wb</a:t>
            </a:r>
            <a:r>
              <a:rPr lang="en-US" dirty="0" smtClean="0"/>
              <a:t>”);</a:t>
            </a:r>
          </a:p>
          <a:p>
            <a:pPr marL="0" indent="0">
              <a:buNone/>
            </a:pPr>
            <a:r>
              <a:rPr lang="en-US" dirty="0" smtClean="0"/>
              <a:t>if (!input){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(“Error opening file!\n”);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check = </a:t>
            </a:r>
            <a:r>
              <a:rPr lang="en-US" dirty="0" err="1" smtClean="0"/>
              <a:t>fclose</a:t>
            </a:r>
            <a:r>
              <a:rPr lang="en-US" dirty="0" smtClean="0"/>
              <a:t>(input);</a:t>
            </a:r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dirty="0" smtClean="0"/>
              <a:t>(!check){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(“Error </a:t>
            </a:r>
            <a:r>
              <a:rPr lang="en-US" dirty="0" smtClean="0"/>
              <a:t>closing </a:t>
            </a:r>
            <a:r>
              <a:rPr lang="en-US" dirty="0"/>
              <a:t>file!\n”);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389120" y="2269374"/>
            <a:ext cx="814647" cy="4987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4" idx="6"/>
          </p:cNvCxnSpPr>
          <p:nvPr/>
        </p:nvCxnSpPr>
        <p:spPr>
          <a:xfrm flipV="1">
            <a:off x="5203767" y="2410691"/>
            <a:ext cx="2327564" cy="1080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531331" y="2226025"/>
            <a:ext cx="428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Different options for different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riting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Many ways to do so. We will describe my favorite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fwrite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 void </a:t>
            </a:r>
            <a:r>
              <a:rPr lang="en-US" dirty="0"/>
              <a:t>* p, </a:t>
            </a:r>
            <a:r>
              <a:rPr lang="en-US" dirty="0" err="1"/>
              <a:t>size_t</a:t>
            </a:r>
            <a:r>
              <a:rPr lang="en-US" dirty="0"/>
              <a:t> size, </a:t>
            </a:r>
            <a:r>
              <a:rPr lang="en-US" dirty="0" err="1"/>
              <a:t>size_t</a:t>
            </a:r>
            <a:r>
              <a:rPr lang="en-US" dirty="0"/>
              <a:t> elements, FILE * </a:t>
            </a:r>
            <a:r>
              <a:rPr lang="en-US" dirty="0" err="1"/>
              <a:t>binfile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10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input = </a:t>
            </a:r>
            <a:r>
              <a:rPr lang="en-US" dirty="0" err="1"/>
              <a:t>fopen</a:t>
            </a:r>
            <a:r>
              <a:rPr lang="en-US" dirty="0"/>
              <a:t>(“./file.txt, ”</a:t>
            </a:r>
            <a:r>
              <a:rPr lang="en-US" dirty="0" err="1"/>
              <a:t>wb</a:t>
            </a:r>
            <a:r>
              <a:rPr lang="en-US" dirty="0"/>
              <a:t>”);</a:t>
            </a:r>
          </a:p>
          <a:p>
            <a:pPr marL="0" indent="0">
              <a:buNone/>
            </a:pPr>
            <a:r>
              <a:rPr lang="en-US" dirty="0"/>
              <a:t>if (!input){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(“Error opening file!\n”);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smtClean="0"/>
              <a:t>char *a = “GEORGE”;</a:t>
            </a:r>
          </a:p>
          <a:p>
            <a:pPr marL="0" indent="0"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&lt;5; </a:t>
            </a:r>
            <a:r>
              <a:rPr lang="en-US" dirty="0" err="1" smtClean="0"/>
              <a:t>i</a:t>
            </a:r>
            <a:r>
              <a:rPr lang="en-US" dirty="0" smtClean="0"/>
              <a:t>++){</a:t>
            </a:r>
            <a:r>
              <a:rPr lang="en-US" dirty="0"/>
              <a:t>	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fwrite</a:t>
            </a:r>
            <a:r>
              <a:rPr lang="en-US" dirty="0" smtClean="0"/>
              <a:t>(&amp;a[</a:t>
            </a:r>
            <a:r>
              <a:rPr lang="en-US" dirty="0" err="1" smtClean="0"/>
              <a:t>i</a:t>
            </a:r>
            <a:r>
              <a:rPr lang="en-US" dirty="0" smtClean="0"/>
              <a:t>], </a:t>
            </a:r>
            <a:r>
              <a:rPr lang="en-US" dirty="0" err="1"/>
              <a:t>sizeof</a:t>
            </a:r>
            <a:r>
              <a:rPr lang="en-US" dirty="0"/>
              <a:t>(char),</a:t>
            </a:r>
            <a:r>
              <a:rPr lang="en-US" dirty="0" smtClean="0"/>
              <a:t>1,input);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39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</a:t>
            </a:r>
            <a:r>
              <a:rPr lang="en-US" dirty="0"/>
              <a:t>&amp;</a:t>
            </a:r>
            <a:r>
              <a:rPr lang="en-US" dirty="0" smtClean="0"/>
              <a:t> 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Allocate memory of certain size</a:t>
            </a:r>
          </a:p>
          <a:p>
            <a:endParaRPr lang="en-US" dirty="0"/>
          </a:p>
          <a:p>
            <a:r>
              <a:rPr lang="en-US" dirty="0" smtClean="0"/>
              <a:t>How many dimensions? From 1 to ~30! As many as it makes sense!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Why may I need more than 3 dimensions?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Example: result = f(</a:t>
            </a:r>
            <a:r>
              <a:rPr lang="en-US" dirty="0" err="1" smtClean="0"/>
              <a:t>t,p,Q,T,A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Arrays of any type or even </a:t>
            </a:r>
            <a:r>
              <a:rPr lang="en-US" dirty="0" err="1" smtClean="0"/>
              <a:t>structs</a:t>
            </a:r>
            <a:r>
              <a:rPr lang="en-US" dirty="0" smtClean="0"/>
              <a:t>!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55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</a:t>
            </a:r>
            <a:r>
              <a:rPr lang="en-US" dirty="0"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Same as </a:t>
            </a:r>
            <a:r>
              <a:rPr lang="en-US" dirty="0" err="1" smtClean="0"/>
              <a:t>fwrite</a:t>
            </a:r>
            <a:r>
              <a:rPr lang="en-US" dirty="0" smtClean="0"/>
              <a:t>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fread</a:t>
            </a:r>
            <a:r>
              <a:rPr lang="en-US" dirty="0" smtClean="0"/>
              <a:t>(void * p, </a:t>
            </a:r>
            <a:r>
              <a:rPr lang="en-US" dirty="0" err="1" smtClean="0"/>
              <a:t>size_t</a:t>
            </a:r>
            <a:r>
              <a:rPr lang="en-US" dirty="0" smtClean="0"/>
              <a:t> size, </a:t>
            </a:r>
            <a:r>
              <a:rPr lang="en-US" dirty="0" err="1" smtClean="0"/>
              <a:t>size_t</a:t>
            </a:r>
            <a:r>
              <a:rPr lang="en-US" dirty="0" smtClean="0"/>
              <a:t> elements, FILE * </a:t>
            </a:r>
            <a:r>
              <a:rPr lang="en-US" dirty="0" err="1" smtClean="0"/>
              <a:t>binfile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fread</a:t>
            </a:r>
            <a:r>
              <a:rPr lang="en-US" dirty="0" smtClean="0"/>
              <a:t>(&amp;a[</a:t>
            </a:r>
            <a:r>
              <a:rPr lang="en-US" dirty="0" err="1" smtClean="0"/>
              <a:t>i</a:t>
            </a:r>
            <a:r>
              <a:rPr lang="en-US" dirty="0" smtClean="0"/>
              <a:t>], </a:t>
            </a:r>
            <a:r>
              <a:rPr lang="en-US" dirty="0" err="1" smtClean="0"/>
              <a:t>sizeof</a:t>
            </a:r>
            <a:r>
              <a:rPr lang="en-US" dirty="0" smtClean="0"/>
              <a:t>(char), 1, input);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78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Assume we want to read and print the file text.txt:</a:t>
            </a:r>
          </a:p>
          <a:p>
            <a:pPr marL="0" indent="0">
              <a:buNone/>
            </a:pPr>
            <a:r>
              <a:rPr lang="en-US" dirty="0" smtClean="0"/>
              <a:t>George</a:t>
            </a:r>
          </a:p>
          <a:p>
            <a:pPr marL="0" indent="0">
              <a:buNone/>
            </a:pPr>
            <a:r>
              <a:rPr lang="en-US" dirty="0" smtClean="0"/>
              <a:t>25</a:t>
            </a:r>
          </a:p>
          <a:p>
            <a:pPr marL="0" indent="0">
              <a:buNone/>
            </a:pPr>
            <a:r>
              <a:rPr lang="en-US" dirty="0" smtClean="0"/>
              <a:t>TA</a:t>
            </a:r>
          </a:p>
          <a:p>
            <a:pPr marL="0" indent="0">
              <a:buNone/>
            </a:pPr>
            <a:r>
              <a:rPr lang="en-US" dirty="0" smtClean="0"/>
              <a:t>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where 0 indicates the end (we don’t want to actually print 0) </a:t>
            </a:r>
          </a:p>
        </p:txBody>
      </p:sp>
    </p:spTree>
    <p:extLst>
      <p:ext uri="{BB962C8B-B14F-4D97-AF65-F5344CB8AC3E}">
        <p14:creationId xmlns:p14="http://schemas.microsoft.com/office/powerpoint/2010/main" val="202513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80559" y="241069"/>
            <a:ext cx="7124008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include&lt;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r>
              <a:rPr lang="en-US" sz="2000" dirty="0" err="1"/>
              <a:t>int</a:t>
            </a:r>
            <a:r>
              <a:rPr lang="en-US" sz="2000" dirty="0"/>
              <a:t> main (void){</a:t>
            </a:r>
          </a:p>
          <a:p>
            <a:r>
              <a:rPr lang="en-US" sz="2000" dirty="0"/>
              <a:t>        FILE * in;</a:t>
            </a:r>
          </a:p>
          <a:p>
            <a:r>
              <a:rPr lang="en-US" sz="2000" dirty="0"/>
              <a:t>        char x="1";</a:t>
            </a:r>
          </a:p>
          <a:p>
            <a:r>
              <a:rPr lang="en-US" sz="2000" dirty="0"/>
              <a:t>        in = </a:t>
            </a:r>
            <a:r>
              <a:rPr lang="en-US" sz="2000" dirty="0" err="1"/>
              <a:t>fopen</a:t>
            </a:r>
            <a:r>
              <a:rPr lang="en-US" sz="2000" dirty="0"/>
              <a:t>("./</a:t>
            </a:r>
            <a:r>
              <a:rPr lang="en-US" sz="2000" dirty="0" err="1"/>
              <a:t>text.txt","r</a:t>
            </a:r>
            <a:r>
              <a:rPr lang="en-US" sz="2000" dirty="0"/>
              <a:t>");</a:t>
            </a:r>
          </a:p>
          <a:p>
            <a:r>
              <a:rPr lang="en-US" sz="2000" dirty="0"/>
              <a:t>        if (!in){</a:t>
            </a:r>
          </a:p>
          <a:p>
            <a:r>
              <a:rPr lang="en-US" sz="2000" dirty="0"/>
              <a:t>                return (-1);</a:t>
            </a:r>
          </a:p>
          <a:p>
            <a:r>
              <a:rPr lang="en-US" sz="2000" dirty="0"/>
              <a:t>        }</a:t>
            </a:r>
          </a:p>
          <a:p>
            <a:r>
              <a:rPr lang="en-US" sz="2000" dirty="0"/>
              <a:t>        else{</a:t>
            </a:r>
          </a:p>
          <a:p>
            <a:r>
              <a:rPr lang="en-US" sz="2000" dirty="0"/>
              <a:t>                while (x != </a:t>
            </a:r>
            <a:r>
              <a:rPr lang="en-US" sz="2000" dirty="0" smtClean="0"/>
              <a:t>‘0'){</a:t>
            </a:r>
            <a:endParaRPr lang="en-US" sz="2000" dirty="0"/>
          </a:p>
          <a:p>
            <a:r>
              <a:rPr lang="en-US" sz="2000" dirty="0"/>
              <a:t>                        </a:t>
            </a:r>
            <a:r>
              <a:rPr lang="en-US" sz="2000" dirty="0" err="1"/>
              <a:t>fread</a:t>
            </a:r>
            <a:r>
              <a:rPr lang="en-US" sz="2000" dirty="0"/>
              <a:t>(&amp;</a:t>
            </a:r>
            <a:r>
              <a:rPr lang="en-US" sz="2000" dirty="0" err="1"/>
              <a:t>x,sizeof</a:t>
            </a:r>
            <a:r>
              <a:rPr lang="en-US" sz="2000" dirty="0"/>
              <a:t>(char),1,in);</a:t>
            </a:r>
          </a:p>
          <a:p>
            <a:r>
              <a:rPr lang="en-US" sz="2000" dirty="0"/>
              <a:t>                        if (x == '\n')</a:t>
            </a:r>
          </a:p>
          <a:p>
            <a:r>
              <a:rPr lang="en-US" sz="2000" dirty="0"/>
              <a:t>                                </a:t>
            </a:r>
            <a:r>
              <a:rPr lang="en-US" sz="2000" dirty="0" err="1"/>
              <a:t>printf</a:t>
            </a:r>
            <a:r>
              <a:rPr lang="en-US" sz="2000" dirty="0"/>
              <a:t>("\n");</a:t>
            </a:r>
          </a:p>
          <a:p>
            <a:r>
              <a:rPr lang="en-US" sz="2000" dirty="0"/>
              <a:t>                        else if (x != '0')</a:t>
            </a:r>
          </a:p>
          <a:p>
            <a:r>
              <a:rPr lang="en-US" sz="2000" dirty="0"/>
              <a:t>                                </a:t>
            </a:r>
            <a:r>
              <a:rPr lang="en-US" sz="2000" dirty="0" err="1"/>
              <a:t>printf</a:t>
            </a:r>
            <a:r>
              <a:rPr lang="en-US" sz="2000" dirty="0"/>
              <a:t>("%</a:t>
            </a:r>
            <a:r>
              <a:rPr lang="en-US" sz="2000" dirty="0" err="1"/>
              <a:t>c",x</a:t>
            </a:r>
            <a:r>
              <a:rPr lang="en-US" sz="2000" dirty="0"/>
              <a:t>);</a:t>
            </a:r>
          </a:p>
          <a:p>
            <a:r>
              <a:rPr lang="en-US" sz="2000" dirty="0"/>
              <a:t>                }</a:t>
            </a:r>
          </a:p>
          <a:p>
            <a:r>
              <a:rPr lang="en-US" sz="2000" dirty="0"/>
              <a:t>        }</a:t>
            </a:r>
          </a:p>
          <a:p>
            <a:r>
              <a:rPr lang="en-US" sz="2000" dirty="0"/>
              <a:t>        return (1);</a:t>
            </a:r>
          </a:p>
          <a:p>
            <a:endParaRPr lang="en-US" sz="2000" dirty="0"/>
          </a:p>
          <a:p>
            <a:r>
              <a:rPr lang="en-US" sz="2000" dirty="0"/>
              <a:t>}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856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EOF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What if there is no “mark” that at the end of a file (EOF)?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 do I detect EOF?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One way is </a:t>
            </a:r>
            <a:r>
              <a:rPr lang="en-US" dirty="0" err="1" smtClean="0"/>
              <a:t>fgetc</a:t>
            </a:r>
            <a:r>
              <a:rPr lang="en-US" dirty="0" smtClean="0"/>
              <a:t>(input). Similar to </a:t>
            </a:r>
            <a:r>
              <a:rPr lang="en-US" dirty="0" err="1" smtClean="0"/>
              <a:t>fwrite</a:t>
            </a:r>
            <a:r>
              <a:rPr lang="en-US" dirty="0"/>
              <a:t> </a:t>
            </a:r>
            <a:r>
              <a:rPr lang="en-US" dirty="0" smtClean="0"/>
              <a:t>but it only reads one byte, one by one. Returns EOF at the end of file or </a:t>
            </a:r>
            <a:r>
              <a:rPr lang="en-US" b="1" dirty="0" err="1" smtClean="0"/>
              <a:t>int</a:t>
            </a:r>
            <a:r>
              <a:rPr lang="en-US" dirty="0"/>
              <a:t>!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x = </a:t>
            </a:r>
            <a:r>
              <a:rPr lang="en-US" dirty="0" err="1" smtClean="0"/>
              <a:t>fgetc</a:t>
            </a:r>
            <a:r>
              <a:rPr lang="en-US" dirty="0" smtClean="0"/>
              <a:t>(input)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If(c == EOF){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39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&amp;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my_array</a:t>
            </a:r>
            <a:r>
              <a:rPr lang="en-US" sz="2400" dirty="0" smtClean="0"/>
              <a:t>[2] = {0};                           =&gt;</a:t>
            </a:r>
          </a:p>
          <a:p>
            <a:endParaRPr lang="en-US" sz="2400" dirty="0"/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my_array</a:t>
            </a:r>
            <a:r>
              <a:rPr lang="en-US" sz="2400" dirty="0" smtClean="0"/>
              <a:t> [2][2] = {{0,0},{1,1}};	  =&gt;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C is “row major”! (</a:t>
            </a:r>
            <a:r>
              <a:rPr lang="en-US" sz="2400" dirty="0" err="1" smtClean="0"/>
              <a:t>Matlab</a:t>
            </a:r>
            <a:r>
              <a:rPr lang="en-US" sz="2400" dirty="0" smtClean="0"/>
              <a:t> is “column major”)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317502" y="1825625"/>
            <a:ext cx="1446414" cy="369332"/>
            <a:chOff x="6226234" y="592574"/>
            <a:chExt cx="1446414" cy="369332"/>
          </a:xfrm>
        </p:grpSpPr>
        <p:sp>
          <p:nvSpPr>
            <p:cNvPr id="4" name="Rectangle 3"/>
            <p:cNvSpPr/>
            <p:nvPr/>
          </p:nvSpPr>
          <p:spPr>
            <a:xfrm>
              <a:off x="6226234" y="640080"/>
              <a:ext cx="1446414" cy="27432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6608618" y="640080"/>
              <a:ext cx="0" cy="274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977149" y="640080"/>
              <a:ext cx="0" cy="274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317971" y="640080"/>
              <a:ext cx="0" cy="274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287365" y="5925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7754" y="5925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512662" y="3079264"/>
            <a:ext cx="2281651" cy="542022"/>
            <a:chOff x="3512662" y="3079264"/>
            <a:chExt cx="2281651" cy="542022"/>
          </a:xfrm>
        </p:grpSpPr>
        <p:sp>
          <p:nvSpPr>
            <p:cNvPr id="16" name="TextBox 15"/>
            <p:cNvSpPr txBox="1"/>
            <p:nvPr/>
          </p:nvSpPr>
          <p:spPr>
            <a:xfrm>
              <a:off x="3512662" y="3251954"/>
              <a:ext cx="999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row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11718" y="3251954"/>
              <a:ext cx="1282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Second row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4085112" y="3079264"/>
              <a:ext cx="0" cy="2707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4836028" y="3079264"/>
              <a:ext cx="0" cy="2707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323215" y="2806519"/>
            <a:ext cx="1446414" cy="369332"/>
            <a:chOff x="6226234" y="592574"/>
            <a:chExt cx="1446414" cy="369332"/>
          </a:xfrm>
        </p:grpSpPr>
        <p:sp>
          <p:nvSpPr>
            <p:cNvPr id="26" name="Rectangle 25"/>
            <p:cNvSpPr/>
            <p:nvPr/>
          </p:nvSpPr>
          <p:spPr>
            <a:xfrm>
              <a:off x="6226234" y="640080"/>
              <a:ext cx="1446414" cy="27432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6608618" y="640080"/>
              <a:ext cx="0" cy="274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977149" y="640080"/>
              <a:ext cx="0" cy="274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317971" y="640080"/>
              <a:ext cx="0" cy="274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6287365" y="5925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647754" y="5925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7085556" y="2806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47329" y="28124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7279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&amp; Pointers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array[5] = {0};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*p = array</a:t>
            </a:r>
          </a:p>
          <a:p>
            <a:pPr marL="0" indent="0">
              <a:buNone/>
            </a:pPr>
            <a:r>
              <a:rPr lang="en-US" dirty="0" smtClean="0"/>
              <a:t>The variable “array” is a pointer to </a:t>
            </a:r>
            <a:r>
              <a:rPr lang="en-US" dirty="0" err="1" smtClean="0"/>
              <a:t>int</a:t>
            </a:r>
            <a:r>
              <a:rPr lang="en-US" dirty="0" smtClean="0"/>
              <a:t>!</a:t>
            </a:r>
          </a:p>
          <a:p>
            <a:pPr marL="0" indent="0">
              <a:buNone/>
            </a:pPr>
            <a:r>
              <a:rPr lang="en-US" dirty="0"/>
              <a:t>4 ways to access the second element of array?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28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&amp; Pointers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31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array[5] = {0};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*p = array</a:t>
            </a:r>
          </a:p>
          <a:p>
            <a:pPr marL="0" indent="0">
              <a:buNone/>
            </a:pPr>
            <a:r>
              <a:rPr lang="en-US" dirty="0" smtClean="0"/>
              <a:t>The variable “array” is a pointer to </a:t>
            </a:r>
            <a:r>
              <a:rPr lang="en-US" dirty="0" err="1" smtClean="0"/>
              <a:t>int</a:t>
            </a:r>
            <a:r>
              <a:rPr lang="en-US" dirty="0" smtClean="0"/>
              <a:t>!</a:t>
            </a:r>
          </a:p>
          <a:p>
            <a:pPr marL="0" indent="0">
              <a:buNone/>
            </a:pPr>
            <a:r>
              <a:rPr lang="en-US" dirty="0" smtClean="0"/>
              <a:t>4 ways to access the second element of array?</a:t>
            </a:r>
          </a:p>
          <a:p>
            <a:pPr marL="0" indent="0">
              <a:buNone/>
            </a:pPr>
            <a:r>
              <a:rPr lang="en-US" dirty="0" smtClean="0"/>
              <a:t>Answer: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rray[1]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*(array+1)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47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&amp; Pointers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31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array[5] = {0};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*p = array</a:t>
            </a:r>
          </a:p>
          <a:p>
            <a:pPr marL="0" indent="0">
              <a:buNone/>
            </a:pPr>
            <a:r>
              <a:rPr lang="en-US" dirty="0" smtClean="0"/>
              <a:t>The variable “array” is a pointer to </a:t>
            </a:r>
            <a:r>
              <a:rPr lang="en-US" dirty="0" err="1" smtClean="0"/>
              <a:t>int</a:t>
            </a:r>
            <a:r>
              <a:rPr lang="en-US" dirty="0" smtClean="0"/>
              <a:t>!</a:t>
            </a:r>
          </a:p>
          <a:p>
            <a:pPr marL="0" indent="0">
              <a:buNone/>
            </a:pPr>
            <a:r>
              <a:rPr lang="en-US" dirty="0" smtClean="0"/>
              <a:t>4 ways to access the second element of array?</a:t>
            </a:r>
          </a:p>
          <a:p>
            <a:pPr marL="0" indent="0">
              <a:buNone/>
            </a:pPr>
            <a:r>
              <a:rPr lang="en-US" dirty="0" smtClean="0"/>
              <a:t>Answer: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rray[1]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*(array+1)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*(p+1)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[1]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36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&amp; Pointers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31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array[5] = {0};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*p = array</a:t>
            </a:r>
          </a:p>
          <a:p>
            <a:pPr marL="0" indent="0">
              <a:buNone/>
            </a:pPr>
            <a:r>
              <a:rPr lang="en-US" dirty="0" smtClean="0"/>
              <a:t>The variable “array” is a pointer to </a:t>
            </a:r>
            <a:r>
              <a:rPr lang="en-US" dirty="0" err="1" smtClean="0"/>
              <a:t>int</a:t>
            </a:r>
            <a:r>
              <a:rPr lang="en-US" dirty="0" smtClean="0"/>
              <a:t>!</a:t>
            </a:r>
          </a:p>
          <a:p>
            <a:pPr marL="0" indent="0">
              <a:buNone/>
            </a:pPr>
            <a:r>
              <a:rPr lang="en-US" dirty="0" smtClean="0"/>
              <a:t>4 ways to access the second element of array?</a:t>
            </a:r>
          </a:p>
          <a:p>
            <a:pPr marL="0" indent="0">
              <a:buNone/>
            </a:pPr>
            <a:r>
              <a:rPr lang="en-US" dirty="0" smtClean="0"/>
              <a:t>Answer: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rray[1]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*(array+1)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*(p+1)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[1]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69033" y="4538750"/>
            <a:ext cx="4342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What is the value of (&amp;(array[1]) – &amp;array)?</a:t>
            </a:r>
            <a:endParaRPr lang="en-US" b="1" dirty="0"/>
          </a:p>
          <a:p>
            <a:r>
              <a:rPr lang="en-US" b="1" dirty="0" smtClean="0"/>
              <a:t>If array was a pointer to char?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7699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&amp; </a:t>
            </a:r>
            <a:r>
              <a:rPr lang="en-US" dirty="0" smtClean="0"/>
              <a:t>Pointers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* function1 (</a:t>
            </a:r>
            <a:r>
              <a:rPr lang="en-US" dirty="0" err="1" smtClean="0"/>
              <a:t>int</a:t>
            </a:r>
            <a:r>
              <a:rPr lang="en-US" dirty="0" smtClean="0"/>
              <a:t> * array, </a:t>
            </a:r>
            <a:r>
              <a:rPr lang="en-US" dirty="0" err="1" smtClean="0"/>
              <a:t>size_t</a:t>
            </a:r>
            <a:r>
              <a:rPr lang="en-US" dirty="0" smtClean="0"/>
              <a:t> size){</a:t>
            </a:r>
          </a:p>
          <a:p>
            <a:pPr marL="0" indent="0">
              <a:buNone/>
            </a:pPr>
            <a:r>
              <a:rPr lang="en-US" dirty="0" smtClean="0"/>
              <a:t>	array[size-1] = 10;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array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oid main(){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* </a:t>
            </a:r>
            <a:r>
              <a:rPr lang="en-US" dirty="0" err="1" smtClean="0"/>
              <a:t>my_array</a:t>
            </a:r>
            <a:r>
              <a:rPr lang="en-US" dirty="0" smtClean="0"/>
              <a:t>[10];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*b = function1(my_array,10);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46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&amp; </a:t>
            </a:r>
            <a:r>
              <a:rPr lang="en-US" dirty="0" smtClean="0"/>
              <a:t>Pointers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* function1 (</a:t>
            </a:r>
            <a:r>
              <a:rPr lang="en-US" dirty="0" err="1" smtClean="0"/>
              <a:t>size_t</a:t>
            </a:r>
            <a:r>
              <a:rPr lang="en-US" dirty="0" smtClean="0"/>
              <a:t> size){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array[size] = {0};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array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oid main(){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*b = function1(10);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41621" y="4064921"/>
            <a:ext cx="3882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is the value of b now?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9010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</TotalTime>
  <Words>859</Words>
  <Application>Microsoft Office PowerPoint</Application>
  <PresentationFormat>Widescreen</PresentationFormat>
  <Paragraphs>233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Recitation 04</vt:lpstr>
      <vt:lpstr>Arrays &amp; Dimensions</vt:lpstr>
      <vt:lpstr>Arrays &amp; Memory</vt:lpstr>
      <vt:lpstr>Array &amp; Pointers</vt:lpstr>
      <vt:lpstr>Array &amp; Pointers</vt:lpstr>
      <vt:lpstr>Array &amp; Pointers</vt:lpstr>
      <vt:lpstr>Array &amp; Pointers</vt:lpstr>
      <vt:lpstr>Array &amp; Pointers 2</vt:lpstr>
      <vt:lpstr>Array &amp; Pointers 2</vt:lpstr>
      <vt:lpstr>Array &amp; Pointers 2</vt:lpstr>
      <vt:lpstr>Question 9.13 – AOP page 158</vt:lpstr>
      <vt:lpstr>Question 9.13 – AOP page 158</vt:lpstr>
      <vt:lpstr>I/O files &amp; User interactions</vt:lpstr>
      <vt:lpstr>Example – Calculator with 3 inputs</vt:lpstr>
      <vt:lpstr>Example – Calculator with 3 inputs</vt:lpstr>
      <vt:lpstr>Open and close files</vt:lpstr>
      <vt:lpstr>Open and close files</vt:lpstr>
      <vt:lpstr>Writing files</vt:lpstr>
      <vt:lpstr>Writing files</vt:lpstr>
      <vt:lpstr>Reading files</vt:lpstr>
      <vt:lpstr>Exercise </vt:lpstr>
      <vt:lpstr>PowerPoint Presentation</vt:lpstr>
      <vt:lpstr>EOF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 03</dc:title>
  <dc:creator>George Mappouras</dc:creator>
  <cp:lastModifiedBy>George Mappouras</cp:lastModifiedBy>
  <cp:revision>52</cp:revision>
  <dcterms:created xsi:type="dcterms:W3CDTF">2015-09-11T01:08:08Z</dcterms:created>
  <dcterms:modified xsi:type="dcterms:W3CDTF">2015-09-19T16:04:20Z</dcterms:modified>
</cp:coreProperties>
</file>