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124EEF4-5231-4112-A45E-49778D631E11}">
  <a:tblStyle styleId="{D124EEF4-5231-4112-A45E-49778D631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5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9823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index/asciifull.gi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index/asciifull.gi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d651fb25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d651fb25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First four are atomic patterns.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TDD and test-last patterns are the combination of four atomic patterns.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Therefore, we consider that students in the TDD group adhered to the test-driven approach </a:t>
            </a:r>
            <a:r>
              <a:rPr lang="en" i="1">
                <a:solidFill>
                  <a:schemeClr val="dk1"/>
                </a:solidFill>
              </a:rPr>
              <a:t>pragmatically (20%)</a:t>
            </a:r>
            <a:r>
              <a:rPr lang="en">
                <a:solidFill>
                  <a:schemeClr val="dk1"/>
                </a:solidFill>
              </a:rPr>
              <a:t> during their course projects and those in the non-TDD group did not comply with the test-driven approach.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d651fb25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d651fb25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All are from TDD group, except student 18, who is from non-TDD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 is worth noting that one big rectangle can include many periods. I omitted the border of each period to make the graph easy to view.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Based on the literature review, developers in both industry and academy did not comply with the TDD approach all the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Therefore, we consider that students in the TDD group adhered to the test-driven approach </a:t>
            </a:r>
            <a:r>
              <a:rPr lang="en" i="1"/>
              <a:t>pragmatically (20%)</a:t>
            </a:r>
            <a:r>
              <a:rPr lang="en"/>
              <a:t> during their course projects and those in the non-TDD group did not comply with the test-driven approach.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d651fb25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d651fb25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Reduce the granularity to test-level, instead of project-level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Data points involved in statistical analysis will smaller than number of tests.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MSI: a mutated program that produces failed tests is a </a:t>
            </a:r>
            <a:r>
              <a:rPr lang="en" i="1"/>
              <a:t>killed mutant</a:t>
            </a:r>
            <a:r>
              <a:rPr lang="en"/>
              <a:t>; if the tests pass, then it is an </a:t>
            </a:r>
            <a:r>
              <a:rPr lang="en" i="1"/>
              <a:t>escaped mutant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d651fb25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d651fb25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Non-parametric tests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034f5f0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034f5f0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0df05e7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0df05e7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034f5f0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034f5f0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034f5f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034f5f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&amp; Williams, 2004: TDD programmers’ code passed 18% more functional tests, but took 16% longer to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Maria Siniaalto ; Pekka Abrahamsson 2007: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not improve quality when done by inexperienced developers, though it does ^ test coverage.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2755be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2755be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034f5f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034f5f0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0df05e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0df05e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Quasi-experimental controlled study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They worked on course projects in teams: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half of which were assigned to the TDD group (using the test-driven approach)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the rest of which were assigned to the non-TDD group (using the traditional test-last approach).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Therefore, we consider that students in the TDD group adhered to the test-driven approach </a:t>
            </a:r>
            <a:r>
              <a:rPr lang="en" i="1">
                <a:solidFill>
                  <a:schemeClr val="dk1"/>
                </a:solidFill>
              </a:rPr>
              <a:t>pragmatically (20%)</a:t>
            </a:r>
            <a:r>
              <a:rPr lang="en">
                <a:solidFill>
                  <a:schemeClr val="dk1"/>
                </a:solidFill>
              </a:rPr>
              <a:t> during their course projects and those in the non-TDD group did not comply with the test-driven approach.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d651fb25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d651fb25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RubyMine plugin Activity Tracker records timestamp, keyboard events, current location of cursor.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Explain the record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http://www.asciitable.com/index/asciifull.gif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java.awt.event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- 103:71:0 → 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- </a:t>
            </a:r>
            <a:r>
              <a:rPr lang="en"/>
              <a:t>101:69:0 → 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- </a:t>
            </a:r>
            <a:r>
              <a:rPr lang="en"/>
              <a:t>116:84:0 → 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651fb2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651fb25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Intermediate files with modified/created methods/tests 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- 3 intermediate files: user_spec.rb with modified tests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d651fb25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d651fb25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One-hour threshold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d651fb25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d651fb25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http://www.asciitable.com/index/asciifull.gif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103:71:0 → 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101:69:0 → 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116:84:0 → 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75" y="-26841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209800"/>
            <a:ext cx="8520600" cy="11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Test-Driven Approach to Improving Student Contributions to Open-Source Projects</a:t>
            </a:r>
            <a:endParaRPr sz="3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531016"/>
            <a:ext cx="85206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Zhewei Hu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Yang Song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Edward F. Gehringer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Department of Computer Science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North Carolina State University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smtClean="0">
                <a:solidFill>
                  <a:schemeClr val="dk1"/>
                </a:solidFill>
              </a:rPr>
              <a:t>{</a:t>
            </a:r>
            <a:r>
              <a:rPr lang="en-US" sz="1500" dirty="0" smtClean="0">
                <a:solidFill>
                  <a:schemeClr val="dk1"/>
                </a:solidFill>
              </a:rPr>
              <a:t>Hu</a:t>
            </a:r>
            <a:r>
              <a:rPr lang="en" sz="1500" dirty="0" smtClean="0">
                <a:solidFill>
                  <a:schemeClr val="dk1"/>
                </a:solidFill>
              </a:rPr>
              <a:t>6</a:t>
            </a:r>
            <a:r>
              <a:rPr lang="en" sz="1500" dirty="0">
                <a:solidFill>
                  <a:schemeClr val="dk1"/>
                </a:solidFill>
              </a:rPr>
              <a:t>, ysong8, efg}@ncsu.edu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7" y="1010073"/>
            <a:ext cx="8197123" cy="36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2225"/>
            <a:ext cx="5199139" cy="41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510850" y="1472625"/>
            <a:ext cx="3321600" cy="100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 percentage of time complying with the test-driven approach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TDD group: 31% (median 22%)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Non-TDD group: 6% (median 6%)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510850" y="3119925"/>
            <a:ext cx="3321600" cy="121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in the TDD group adhered to the test-driven approach </a:t>
            </a:r>
            <a:r>
              <a:rPr lang="en" i="1"/>
              <a:t>pragmatically</a:t>
            </a:r>
            <a:r>
              <a:rPr lang="en"/>
              <a:t> (20%) and those in the non-TDD group did not comply with the test-driven approach.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6992550" y="2520075"/>
            <a:ext cx="358200" cy="56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quality statistical analysis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4000" cy="18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301 newly added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TDD group: </a:t>
            </a:r>
            <a:r>
              <a:rPr lang="en">
                <a:solidFill>
                  <a:schemeClr val="dk1"/>
                </a:solidFill>
              </a:rPr>
              <a:t>203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Non-TDD group: </a:t>
            </a:r>
            <a:r>
              <a:rPr lang="en">
                <a:solidFill>
                  <a:schemeClr val="dk1"/>
                </a:solidFill>
              </a:rPr>
              <a:t> 98 tests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Statement coverage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Mutation Score Indicator (MSI)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5024430" y="1242778"/>
            <a:ext cx="3448011" cy="2353505"/>
            <a:chOff x="1428775" y="2579700"/>
            <a:chExt cx="3119525" cy="1670100"/>
          </a:xfrm>
        </p:grpSpPr>
        <p:sp>
          <p:nvSpPr>
            <p:cNvPr id="153" name="Google Shape;153;p24"/>
            <p:cNvSpPr/>
            <p:nvPr/>
          </p:nvSpPr>
          <p:spPr>
            <a:xfrm>
              <a:off x="1428775" y="2579700"/>
              <a:ext cx="1317600" cy="160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Method 1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539875" y="3016250"/>
              <a:ext cx="1095300" cy="1050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1539875" y="3240035"/>
              <a:ext cx="1095300" cy="1050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1539875" y="3463821"/>
              <a:ext cx="1095300" cy="105000"/>
            </a:xfrm>
            <a:prstGeom prst="rect">
              <a:avLst/>
            </a:prstGeom>
            <a:solidFill>
              <a:srgbClr val="E06666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539875" y="3687606"/>
              <a:ext cx="1095300" cy="1050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539875" y="3911391"/>
              <a:ext cx="1095300" cy="105000"/>
            </a:xfrm>
            <a:prstGeom prst="rect">
              <a:avLst/>
            </a:prstGeom>
            <a:solidFill>
              <a:srgbClr val="E06666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532200" y="2651125"/>
              <a:ext cx="1016100" cy="4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 1</a:t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532200" y="3792600"/>
              <a:ext cx="1016100" cy="4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 2</a:t>
              </a:r>
              <a:endParaRPr/>
            </a:p>
          </p:txBody>
        </p:sp>
        <p:cxnSp>
          <p:nvCxnSpPr>
            <p:cNvPr id="161" name="Google Shape;161;p24"/>
            <p:cNvCxnSpPr>
              <a:stCxn id="159" idx="1"/>
              <a:endCxn id="154" idx="3"/>
            </p:cNvCxnSpPr>
            <p:nvPr/>
          </p:nvCxnSpPr>
          <p:spPr>
            <a:xfrm flipH="1">
              <a:off x="2635200" y="2879725"/>
              <a:ext cx="897000" cy="18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4"/>
            <p:cNvCxnSpPr>
              <a:stCxn id="159" idx="1"/>
              <a:endCxn id="157" idx="3"/>
            </p:cNvCxnSpPr>
            <p:nvPr/>
          </p:nvCxnSpPr>
          <p:spPr>
            <a:xfrm flipH="1">
              <a:off x="2635200" y="2879725"/>
              <a:ext cx="897000" cy="8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24"/>
            <p:cNvCxnSpPr>
              <a:stCxn id="160" idx="1"/>
              <a:endCxn id="155" idx="3"/>
            </p:cNvCxnSpPr>
            <p:nvPr/>
          </p:nvCxnSpPr>
          <p:spPr>
            <a:xfrm rot="10800000">
              <a:off x="2635200" y="3292500"/>
              <a:ext cx="897000" cy="7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24"/>
            <p:cNvCxnSpPr>
              <a:stCxn id="160" idx="1"/>
              <a:endCxn id="157" idx="3"/>
            </p:cNvCxnSpPr>
            <p:nvPr/>
          </p:nvCxnSpPr>
          <p:spPr>
            <a:xfrm rot="10800000">
              <a:off x="2635200" y="3740100"/>
              <a:ext cx="897000" cy="28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5" name="Google Shape;165;p24"/>
          <p:cNvSpPr txBox="1"/>
          <p:nvPr/>
        </p:nvSpPr>
        <p:spPr>
          <a:xfrm>
            <a:off x="4984725" y="3678276"/>
            <a:ext cx="3439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statement coverage</a:t>
            </a: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of test quality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894625" y="3291150"/>
            <a:ext cx="4580100" cy="10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One-sided Wilcoxon rank-sum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Statement coverage: </a:t>
            </a:r>
            <a:r>
              <a:rPr lang="en" i="1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 b="1">
                <a:solidFill>
                  <a:schemeClr val="dk1"/>
                </a:solidFill>
              </a:rPr>
              <a:t>0.00044</a:t>
            </a:r>
            <a:r>
              <a:rPr lang="en">
                <a:solidFill>
                  <a:schemeClr val="dk1"/>
                </a:solidFill>
              </a:rPr>
              <a:t> &lt; 0.05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MSI: </a:t>
            </a:r>
            <a:r>
              <a:rPr lang="en" i="1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= 0.058 &gt; 0.05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894613" y="1676450"/>
          <a:ext cx="7354775" cy="1188630"/>
        </p:xfrm>
        <a:graphic>
          <a:graphicData uri="http://schemas.openxmlformats.org/drawingml/2006/table">
            <a:tbl>
              <a:tblPr>
                <a:noFill/>
                <a:tableStyleId>{D124EEF4-5231-4112-A45E-49778D631E11}</a:tableStyleId>
              </a:tblPr>
              <a:tblGrid>
                <a:gridCol w="1523575"/>
                <a:gridCol w="3492625"/>
                <a:gridCol w="233857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statement coverage per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MSI per method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TDD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91% (median 100%)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74% (median 78%)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Non-TDD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 (median 92%)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 (median 68%)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11700" y="2714775"/>
            <a:ext cx="39171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mistakes: things like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commenting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naming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952500" y="1047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{D124EEF4-5231-4112-A45E-49778D631E11}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 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TDD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Non-TDD group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merged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Rejected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2673903" y="2979945"/>
            <a:ext cx="30843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duplicated code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failing functionality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4653845" y="2979945"/>
            <a:ext cx="30843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hardcoding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methods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952500" y="36004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{D124EEF4-5231-4112-A45E-49778D631E11}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TDD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Non-TDD group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common mistakes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common mistakes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TDD group was able to apply test-driven techniques </a:t>
            </a:r>
            <a:r>
              <a:rPr lang="en" i="1"/>
              <a:t>pragmatically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major differences in the quality of source code modifications and newly created tests between two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TDD group wrote more tests and achieved significantly higher (12% more) statement coverage.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696325"/>
            <a:ext cx="1936636" cy="19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2676000" y="1333325"/>
            <a:ext cx="37920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000000"/>
                </a:solidFill>
              </a:rPr>
              <a:t>Thank you!</a:t>
            </a:r>
            <a:endParaRPr sz="5200" b="1">
              <a:solidFill>
                <a:srgbClr val="000000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459100" y="2639825"/>
            <a:ext cx="4225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150" y="2032650"/>
            <a:ext cx="1746900" cy="26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628" y="2362550"/>
            <a:ext cx="2823126" cy="22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Write tests first, code later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Assures tests get written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But does it improve code quality?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Much research done in classes, but …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… based on throwaway projects</a:t>
            </a:r>
            <a:endParaRPr sz="1900"/>
          </a:p>
        </p:txBody>
      </p:sp>
      <p:sp>
        <p:nvSpPr>
          <p:cNvPr id="2" name="TextBox 1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course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4294967295"/>
          </p:nvPr>
        </p:nvSpPr>
        <p:spPr>
          <a:xfrm>
            <a:off x="311700" y="1070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Masters-level course in Object-Oriented Design and Development</a:t>
            </a:r>
            <a:endParaRPr sz="1900" dirty="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Up to 10% advanced undergraduates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Students work mostly on existing code</a:t>
            </a:r>
            <a:endParaRPr sz="1900" dirty="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Refactoring</a:t>
            </a:r>
            <a:endParaRPr sz="1900" dirty="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Writing tests</a:t>
            </a:r>
            <a:endParaRPr sz="1900" dirty="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Adding features</a:t>
            </a:r>
            <a:endParaRPr sz="19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350" y="2415950"/>
            <a:ext cx="3511975" cy="1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311700" y="1070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Quasi-experimental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Based on the peer-assessment system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30,000 LoC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Refactoring projects on files with low or no test coverage,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and rated “F” by Code Climate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Students were provided with test </a:t>
            </a:r>
            <a:r>
              <a:rPr lang="en" sz="1900" i="1"/>
              <a:t>skeletons</a:t>
            </a:r>
            <a:r>
              <a:rPr lang="en" sz="1900"/>
              <a:t>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TDD group wrote tests before refactoring</a:t>
            </a:r>
            <a:endParaRPr sz="190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experiment 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3857" t="46073" r="68725" b="16817"/>
          <a:stretch/>
        </p:blipFill>
        <p:spPr>
          <a:xfrm>
            <a:off x="5129200" y="1494475"/>
            <a:ext cx="1127875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63" y="986925"/>
            <a:ext cx="7573287" cy="39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1980"/>
            <a:ext cx="8520600" cy="275474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01225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01225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2017-10-20T17:13:40.545, KeyEvent, 103:71:0, Editor, /home/expertiza_developer/Desktop/expertiza/spec/models/user_spec.rb, 148, 13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2017-10-20T17:13:40.608, KeyEvent, 101:69:0, Editor, /home/expertiza_developer/Desktop/expertiza/spec/models/user_spec.rb, 148, 14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2017-10-20T17:13:40.849, KeyEvent, 116:84:0, Editor, /home/expertiza_developer/Desktop/expertiza/spec/models/user_spec.rb, 148, 15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371075" y="1868325"/>
            <a:ext cx="842700" cy="1338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1980"/>
            <a:ext cx="8520600" cy="275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01225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2017-10-20T17:13:40.545, user_spec.rb, describe '#get_instructor' do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2017-10-20T17:13:40.608, user_spec.rb, describe '#get_instructor' do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2017-10-20T17:13:40.849, user_spec.rb, describe '#get_instructor' do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196475" y="1041975"/>
            <a:ext cx="1870200" cy="216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1980"/>
            <a:ext cx="8520600" cy="275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01225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2017-10-20T17:03:02.145-2017-10-20T17:53:58.324,  user_spec.rb, describe '#get_instructor' do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142650" y="1738000"/>
            <a:ext cx="1371900" cy="146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compliance with the TDD process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1980"/>
            <a:ext cx="8520600" cy="275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01225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3896850"/>
            <a:ext cx="8520600" cy="7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2017-10-20T17:03:02.145-2017-10-20T17:53:58.324,  user_spec.rb, describe '#get_instructor' do, test modification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758700" y="2106575"/>
            <a:ext cx="1007100" cy="14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09600" y="4763929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 et al., Improving </a:t>
            </a:r>
            <a:r>
              <a:rPr lang="en-US" sz="1000" dirty="0"/>
              <a:t>Feedback on GitHub Pull Requests: </a:t>
            </a:r>
            <a:r>
              <a:rPr lang="en-US" sz="1000" dirty="0" smtClean="0"/>
              <a:t>A </a:t>
            </a:r>
            <a:r>
              <a:rPr lang="en-US" sz="1000" dirty="0"/>
              <a:t>Bots </a:t>
            </a:r>
            <a:r>
              <a:rPr lang="en-US" sz="1000" dirty="0" smtClean="0"/>
              <a:t>Approach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1147</Words>
  <Application>Microsoft Office PowerPoint</Application>
  <PresentationFormat>On-screen Show (16:9)</PresentationFormat>
  <Paragraphs>173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A Test-Driven Approach to Improving Student Contributions to Open-Source Projects</vt:lpstr>
      <vt:lpstr>Test-Driven Development</vt:lpstr>
      <vt:lpstr>Our course</vt:lpstr>
      <vt:lpstr>Our experiment </vt:lpstr>
      <vt:lpstr>Experiment design</vt:lpstr>
      <vt:lpstr>Examination of compliance with the TDD process</vt:lpstr>
      <vt:lpstr>Examination of compliance with the TDD process</vt:lpstr>
      <vt:lpstr>Examination of compliance with the TDD process</vt:lpstr>
      <vt:lpstr>Examination of compliance with the TDD process</vt:lpstr>
      <vt:lpstr>Examination of compliance with the TDD process</vt:lpstr>
      <vt:lpstr>Examination of compliance with the TDD process</vt:lpstr>
      <vt:lpstr>Test quality statistical analysis</vt:lpstr>
      <vt:lpstr>Statistical analysis of test quality</vt:lpstr>
      <vt:lpstr>Code quality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Test-Driven Approach to Improving Student Contributions to Open-Source Projects</dc:title>
  <cp:lastModifiedBy>efg</cp:lastModifiedBy>
  <cp:revision>3</cp:revision>
  <dcterms:modified xsi:type="dcterms:W3CDTF">2019-10-19T03:06:10Z</dcterms:modified>
</cp:coreProperties>
</file>