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94" r:id="rId2"/>
    <p:sldId id="382" r:id="rId3"/>
    <p:sldId id="390" r:id="rId4"/>
    <p:sldId id="392" r:id="rId5"/>
    <p:sldId id="371" r:id="rId6"/>
    <p:sldId id="396" r:id="rId7"/>
    <p:sldId id="397" r:id="rId8"/>
    <p:sldId id="398" r:id="rId9"/>
    <p:sldId id="399" r:id="rId10"/>
    <p:sldId id="400" r:id="rId11"/>
    <p:sldId id="401" r:id="rId12"/>
    <p:sldId id="402" r:id="rId13"/>
    <p:sldId id="370" r:id="rId14"/>
  </p:sldIdLst>
  <p:sldSz cx="9144000" cy="5143500" type="screen16x9"/>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7AFE3"/>
    <a:srgbClr val="FF51B7"/>
    <a:srgbClr val="F5F5F5"/>
    <a:srgbClr val="969696"/>
    <a:srgbClr val="C8C8C8"/>
    <a:srgbClr val="0096D5"/>
    <a:srgbClr val="D4D4D4"/>
    <a:srgbClr val="EAEAEA"/>
    <a:srgbClr val="F3F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94660"/>
  </p:normalViewPr>
  <p:slideViewPr>
    <p:cSldViewPr>
      <p:cViewPr>
        <p:scale>
          <a:sx n="75" d="100"/>
          <a:sy n="75" d="100"/>
        </p:scale>
        <p:origin x="396" y="54"/>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pPr/>
              <a:t>2016/5/15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pPr/>
              <a:t>‹#›</a:t>
            </a:fld>
            <a:endParaRPr lang="zh-CN" altLang="en-US"/>
          </a:p>
        </p:txBody>
      </p:sp>
    </p:spTree>
    <p:extLst>
      <p:ext uri="{BB962C8B-B14F-4D97-AF65-F5344CB8AC3E}">
        <p14:creationId xmlns:p14="http://schemas.microsoft.com/office/powerpoint/2010/main"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pPr/>
              <a:t>2016/5/15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pPr/>
              <a:t>‹#›</a:t>
            </a:fld>
            <a:endParaRPr lang="zh-CN" altLang="en-US"/>
          </a:p>
        </p:txBody>
      </p:sp>
    </p:spTree>
    <p:extLst>
      <p:ext uri="{BB962C8B-B14F-4D97-AF65-F5344CB8AC3E}">
        <p14:creationId xmlns:p14="http://schemas.microsoft.com/office/powerpoint/2010/main"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10</a:t>
            </a:fld>
            <a:endParaRPr lang="zh-CN" altLang="en-US"/>
          </a:p>
        </p:txBody>
      </p:sp>
    </p:spTree>
    <p:extLst>
      <p:ext uri="{BB962C8B-B14F-4D97-AF65-F5344CB8AC3E}">
        <p14:creationId xmlns:p14="http://schemas.microsoft.com/office/powerpoint/2010/main" val="377884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11</a:t>
            </a:fld>
            <a:endParaRPr lang="zh-CN" altLang="en-US"/>
          </a:p>
        </p:txBody>
      </p:sp>
    </p:spTree>
    <p:extLst>
      <p:ext uri="{BB962C8B-B14F-4D97-AF65-F5344CB8AC3E}">
        <p14:creationId xmlns:p14="http://schemas.microsoft.com/office/powerpoint/2010/main" val="1811316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12</a:t>
            </a:fld>
            <a:endParaRPr lang="zh-CN" altLang="en-US"/>
          </a:p>
        </p:txBody>
      </p:sp>
    </p:spTree>
    <p:extLst>
      <p:ext uri="{BB962C8B-B14F-4D97-AF65-F5344CB8AC3E}">
        <p14:creationId xmlns:p14="http://schemas.microsoft.com/office/powerpoint/2010/main" val="337961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13</a:t>
            </a:fld>
            <a:endParaRPr lang="zh-CN" altLang="en-US"/>
          </a:p>
        </p:txBody>
      </p:sp>
    </p:spTree>
    <p:extLst>
      <p:ext uri="{BB962C8B-B14F-4D97-AF65-F5344CB8AC3E}">
        <p14:creationId xmlns:p14="http://schemas.microsoft.com/office/powerpoint/2010/main" val="36995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a:t>
            </a:fld>
            <a:endParaRPr lang="zh-CN" altLang="en-US"/>
          </a:p>
        </p:txBody>
      </p:sp>
    </p:spTree>
    <p:extLst>
      <p:ext uri="{BB962C8B-B14F-4D97-AF65-F5344CB8AC3E}">
        <p14:creationId xmlns:p14="http://schemas.microsoft.com/office/powerpoint/2010/main" val="73816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a:t>
            </a:fld>
            <a:endParaRPr lang="zh-CN" altLang="en-US"/>
          </a:p>
        </p:txBody>
      </p:sp>
    </p:spTree>
    <p:extLst>
      <p:ext uri="{BB962C8B-B14F-4D97-AF65-F5344CB8AC3E}">
        <p14:creationId xmlns:p14="http://schemas.microsoft.com/office/powerpoint/2010/main" val="249852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a:t>
            </a:fld>
            <a:endParaRPr lang="zh-CN" altLang="en-US"/>
          </a:p>
        </p:txBody>
      </p:sp>
    </p:spTree>
    <p:extLst>
      <p:ext uri="{BB962C8B-B14F-4D97-AF65-F5344CB8AC3E}">
        <p14:creationId xmlns:p14="http://schemas.microsoft.com/office/powerpoint/2010/main" val="195454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6</a:t>
            </a:fld>
            <a:endParaRPr lang="zh-CN" altLang="en-US"/>
          </a:p>
        </p:txBody>
      </p:sp>
    </p:spTree>
    <p:extLst>
      <p:ext uri="{BB962C8B-B14F-4D97-AF65-F5344CB8AC3E}">
        <p14:creationId xmlns:p14="http://schemas.microsoft.com/office/powerpoint/2010/main" val="247446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7</a:t>
            </a:fld>
            <a:endParaRPr lang="zh-CN" altLang="en-US"/>
          </a:p>
        </p:txBody>
      </p:sp>
    </p:spTree>
    <p:extLst>
      <p:ext uri="{BB962C8B-B14F-4D97-AF65-F5344CB8AC3E}">
        <p14:creationId xmlns:p14="http://schemas.microsoft.com/office/powerpoint/2010/main" val="408258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8</a:t>
            </a:fld>
            <a:endParaRPr lang="zh-CN" altLang="en-US"/>
          </a:p>
        </p:txBody>
      </p:sp>
    </p:spTree>
    <p:extLst>
      <p:ext uri="{BB962C8B-B14F-4D97-AF65-F5344CB8AC3E}">
        <p14:creationId xmlns:p14="http://schemas.microsoft.com/office/powerpoint/2010/main" val="13837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9</a:t>
            </a:fld>
            <a:endParaRPr lang="zh-CN" altLang="en-US"/>
          </a:p>
        </p:txBody>
      </p:sp>
    </p:spTree>
    <p:extLst>
      <p:ext uri="{BB962C8B-B14F-4D97-AF65-F5344CB8AC3E}">
        <p14:creationId xmlns:p14="http://schemas.microsoft.com/office/powerpoint/2010/main" val="188717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454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77860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1874625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smtClean="0">
                <a:solidFill>
                  <a:schemeClr val="accent3"/>
                </a:solidFill>
              </a:rPr>
              <a:t>单击输入标题</a:t>
            </a:r>
            <a:endParaRPr lang="en-US" altLang="zh-CN" sz="2100" dirty="0" smtClean="0">
              <a:solidFill>
                <a:schemeClr val="accent3"/>
              </a:solidFill>
            </a:endParaRPr>
          </a:p>
          <a:p>
            <a:pPr algn="ctr"/>
            <a:r>
              <a:rPr lang="zh-CN" altLang="en-US" sz="1100" dirty="0" smtClean="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smtClean="0">
                <a:ln>
                  <a:noFill/>
                </a:ln>
                <a:solidFill>
                  <a:schemeClr val="accent3"/>
                </a:solidFill>
              </a:rPr>
              <a:t>www.</a:t>
            </a:r>
            <a:r>
              <a:rPr lang="zh-CN" altLang="en-US" sz="800" dirty="0" smtClean="0">
                <a:ln>
                  <a:noFill/>
                </a:ln>
                <a:solidFill>
                  <a:schemeClr val="accent3"/>
                </a:solidFill>
              </a:rPr>
              <a:t>企业网站</a:t>
            </a:r>
            <a:r>
              <a:rPr lang="en-US" altLang="zh-CN" sz="800" dirty="0" smtClean="0">
                <a:ln>
                  <a:noFill/>
                </a:ln>
                <a:solidFill>
                  <a:schemeClr val="accent3"/>
                </a:solidFill>
              </a:rPr>
              <a:t>.com</a:t>
            </a:r>
          </a:p>
          <a:p>
            <a:pPr algn="ctr"/>
            <a:r>
              <a:rPr lang="zh-CN" altLang="en-US" sz="800" dirty="0" smtClean="0">
                <a:solidFill>
                  <a:schemeClr val="tx1">
                    <a:lumMod val="65000"/>
                    <a:lumOff val="35000"/>
                  </a:schemeClr>
                </a:solidFill>
              </a:rPr>
              <a:t>企业名称</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宣传口号</a:t>
            </a:r>
            <a:r>
              <a:rPr lang="en-US" altLang="zh-CN" sz="800" dirty="0" smtClean="0">
                <a:solidFill>
                  <a:schemeClr val="tx1">
                    <a:lumMod val="65000"/>
                    <a:lumOff val="35000"/>
                  </a:schemeClr>
                </a:solidFill>
              </a:rPr>
              <a:t>/</a:t>
            </a:r>
            <a:r>
              <a:rPr lang="zh-CN" altLang="en-US" sz="800" dirty="0" smtClean="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280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6427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3412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19857597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6586446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740331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4440558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38994401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2016/5/15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59653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pPr/>
              <a:t>2016/5/15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8" name="TextBox 27"/>
          <p:cNvSpPr txBox="1"/>
          <p:nvPr/>
        </p:nvSpPr>
        <p:spPr>
          <a:xfrm>
            <a:off x="966747" y="4371950"/>
            <a:ext cx="2601994" cy="338554"/>
          </a:xfrm>
          <a:prstGeom prst="rect">
            <a:avLst/>
          </a:prstGeom>
          <a:noFill/>
        </p:spPr>
        <p:txBody>
          <a:bodyPr wrap="none" rtlCol="0">
            <a:spAutoFit/>
          </a:bodyPr>
          <a:lstStyle/>
          <a:p>
            <a:r>
              <a:rPr lang="zh-CN" altLang="en-US" sz="1600" dirty="0" smtClean="0">
                <a:solidFill>
                  <a:schemeClr val="tx1">
                    <a:lumMod val="65000"/>
                    <a:lumOff val="35000"/>
                  </a:schemeClr>
                </a:solidFill>
              </a:rPr>
              <a:t>余亮  伍怡  巨林翔  张从连</a:t>
            </a:r>
            <a:endParaRPr lang="zh-CN" altLang="en-US" sz="1600" dirty="0">
              <a:solidFill>
                <a:schemeClr val="tx1">
                  <a:lumMod val="65000"/>
                  <a:lumOff val="35000"/>
                </a:schemeClr>
              </a:solidFill>
            </a:endParaRPr>
          </a:p>
        </p:txBody>
      </p:sp>
      <p:sp>
        <p:nvSpPr>
          <p:cNvPr id="29" name="TextBox 28"/>
          <p:cNvSpPr txBox="1"/>
          <p:nvPr/>
        </p:nvSpPr>
        <p:spPr>
          <a:xfrm>
            <a:off x="683568" y="745754"/>
            <a:ext cx="6647974" cy="1200329"/>
          </a:xfrm>
          <a:prstGeom prst="rect">
            <a:avLst/>
          </a:prstGeom>
          <a:noFill/>
        </p:spPr>
        <p:txBody>
          <a:bodyPr wrap="none" rtlCol="0">
            <a:spAutoFit/>
          </a:bodyPr>
          <a:lstStyle/>
          <a:p>
            <a:r>
              <a:rPr lang="zh-CN" altLang="en-US" sz="7200" b="1" dirty="0">
                <a:solidFill>
                  <a:srgbClr val="67AFE3"/>
                </a:solidFill>
              </a:rPr>
              <a:t>服</a:t>
            </a:r>
            <a:r>
              <a:rPr lang="zh-CN" altLang="en-US" sz="7200" b="1" dirty="0" smtClean="0">
                <a:solidFill>
                  <a:srgbClr val="67AFE3"/>
                </a:solidFill>
              </a:rPr>
              <a:t>务</a:t>
            </a:r>
            <a:r>
              <a:rPr lang="zh-CN" altLang="en-US" sz="7200" b="1" dirty="0">
                <a:solidFill>
                  <a:srgbClr val="67AFE3"/>
                </a:solidFill>
              </a:rPr>
              <a:t>信</a:t>
            </a:r>
            <a:r>
              <a:rPr lang="zh-CN" altLang="en-US" sz="7200" b="1" dirty="0" smtClean="0">
                <a:solidFill>
                  <a:srgbClr val="67AFE3"/>
                </a:solidFill>
              </a:rPr>
              <a:t>任与</a:t>
            </a:r>
            <a:r>
              <a:rPr lang="zh-CN" altLang="en-US" sz="7200" b="1" dirty="0">
                <a:solidFill>
                  <a:srgbClr val="67AFE3"/>
                </a:solidFill>
              </a:rPr>
              <a:t>信誉</a:t>
            </a:r>
          </a:p>
        </p:txBody>
      </p:sp>
    </p:spTree>
    <p:extLst>
      <p:ext uri="{BB962C8B-B14F-4D97-AF65-F5344CB8AC3E}">
        <p14:creationId xmlns:p14="http://schemas.microsoft.com/office/powerpoint/2010/main" val="2255998442"/>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信誉体系</a:t>
            </a:r>
            <a:endParaRPr lang="zh-CN" altLang="en-US" sz="2000" b="1" dirty="0" smtClean="0">
              <a:solidFill>
                <a:schemeClr val="tx1">
                  <a:lumMod val="75000"/>
                  <a:lumOff val="25000"/>
                </a:schemeClr>
              </a:solidFill>
            </a:endParaRPr>
          </a:p>
        </p:txBody>
      </p:sp>
      <p:sp>
        <p:nvSpPr>
          <p:cNvPr id="2" name="Rectangle 1"/>
          <p:cNvSpPr/>
          <p:nvPr/>
        </p:nvSpPr>
        <p:spPr>
          <a:xfrm>
            <a:off x="179512" y="1059582"/>
            <a:ext cx="8208912" cy="2577244"/>
          </a:xfrm>
          <a:prstGeom prst="rect">
            <a:avLst/>
          </a:prstGeom>
        </p:spPr>
        <p:txBody>
          <a:bodyPr wrap="square">
            <a:spAutoFit/>
          </a:bodyPr>
          <a:lstStyle/>
          <a:p>
            <a:pPr algn="just">
              <a:lnSpc>
                <a:spcPct val="107000"/>
              </a:lnSpc>
              <a:spcAft>
                <a:spcPts val="800"/>
              </a:spcAft>
            </a:pPr>
            <a:r>
              <a:rPr lang="zh-CN" altLang="en-US" b="1" kern="100" dirty="0" smtClean="0">
                <a:latin typeface="微软雅黑" panose="020B0503020204020204" pitchFamily="34" charset="-122"/>
                <a:ea typeface="微软雅黑" panose="020B0503020204020204" pitchFamily="34" charset="-122"/>
                <a:cs typeface="Times New Roman" panose="02020603050405020304" pitchFamily="18" charset="0"/>
              </a:rPr>
              <a:t>信誉算法</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乘</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客评分体系（信誉体系）最终会与司机的抢单和奖励机制挂钩，这样服务好的司机将会得到更多权利和福利，而长期服务差的司机平台将会对其做出诸如降级或者清退处理，从而整体提升滴滴出租车的服务水平，更好满足乘客出行体验。 </a:t>
            </a:r>
            <a:endParaRPr lang="en-US"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司</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机完成单数的总星级除以单数</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就是他的平均星级</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05189074"/>
      </p:ext>
    </p:extLst>
  </p:cSld>
  <p:clrMapOvr>
    <a:masterClrMapping/>
  </p:clrMapOvr>
  <p:transition spd="slow" advClick="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信誉体系</a:t>
            </a:r>
            <a:endParaRPr lang="zh-CN" altLang="en-US" sz="2000" b="1" dirty="0" smtClean="0">
              <a:solidFill>
                <a:schemeClr val="tx1">
                  <a:lumMod val="75000"/>
                  <a:lumOff val="25000"/>
                </a:schemeClr>
              </a:solidFill>
            </a:endParaRPr>
          </a:p>
        </p:txBody>
      </p:sp>
      <p:sp>
        <p:nvSpPr>
          <p:cNvPr id="4" name="Rectangle 3"/>
          <p:cNvSpPr/>
          <p:nvPr/>
        </p:nvSpPr>
        <p:spPr>
          <a:xfrm>
            <a:off x="0" y="1310627"/>
            <a:ext cx="9144000" cy="685059"/>
          </a:xfrm>
          <a:prstGeom prst="rect">
            <a:avLst/>
          </a:prstGeom>
        </p:spPr>
        <p:txBody>
          <a:bodyPr wrap="square">
            <a:spAutoFit/>
          </a:bodyPr>
          <a:lstStyle/>
          <a:p>
            <a:pPr indent="266700" algn="just">
              <a:lnSpc>
                <a:spcPct val="107000"/>
              </a:lnSpc>
              <a:spcAft>
                <a:spcPts val="80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假设推荐代理（乘客</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）对信誉被查询代理（乘车服务提供者司机</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）的可信度值如下：</a:t>
            </a:r>
            <a:endParaRPr lang="en-US"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57090571"/>
              </p:ext>
            </p:extLst>
          </p:nvPr>
        </p:nvGraphicFramePr>
        <p:xfrm>
          <a:off x="899592" y="2139702"/>
          <a:ext cx="6984776" cy="1152128"/>
        </p:xfrm>
        <a:graphic>
          <a:graphicData uri="http://schemas.openxmlformats.org/drawingml/2006/table">
            <a:tbl>
              <a:tblPr firstRow="1" firstCol="1" bandRow="1">
                <a:tableStyleId>{5C22544A-7EE6-4342-B048-85BDC9FD1C3A}</a:tableStyleId>
              </a:tblPr>
              <a:tblGrid>
                <a:gridCol w="984360"/>
                <a:gridCol w="1808895"/>
                <a:gridCol w="1396627"/>
                <a:gridCol w="1397447"/>
                <a:gridCol w="1397447"/>
              </a:tblGrid>
              <a:tr h="288032">
                <a:tc>
                  <a:txBody>
                    <a:bodyPr/>
                    <a:lstStyle/>
                    <a:p>
                      <a:pPr algn="ctr">
                        <a:lnSpc>
                          <a:spcPct val="107000"/>
                        </a:lnSpc>
                        <a:spcAft>
                          <a:spcPts val="800"/>
                        </a:spcAft>
                      </a:pPr>
                      <a:r>
                        <a:rPr lang="zh-CN" sz="1200" kern="100">
                          <a:effectLst/>
                        </a:rPr>
                        <a:t>推荐代理</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zh-CN" sz="1200" kern="100">
                          <a:effectLst/>
                        </a:rPr>
                        <a:t>交易</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zh-CN" sz="1200" kern="100">
                          <a:effectLst/>
                        </a:rPr>
                        <a:t>信誉</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zh-CN" sz="1200" kern="100">
                          <a:effectLst/>
                        </a:rPr>
                        <a:t>时段</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800"/>
                        </a:spcAft>
                      </a:pPr>
                      <a:r>
                        <a:rPr lang="zh-CN" sz="1200" kern="100">
                          <a:effectLst/>
                        </a:rPr>
                        <a:t>获信代理</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88032">
                <a:tc>
                  <a:txBody>
                    <a:bodyPr/>
                    <a:lstStyle/>
                    <a:p>
                      <a:pPr algn="just">
                        <a:lnSpc>
                          <a:spcPct val="107000"/>
                        </a:lnSpc>
                        <a:spcAft>
                          <a:spcPts val="800"/>
                        </a:spcAft>
                      </a:pPr>
                      <a:r>
                        <a:rPr lang="zh-CN" sz="1200" kern="100">
                          <a:effectLst/>
                        </a:rPr>
                        <a:t>乘客</a:t>
                      </a:r>
                      <a:r>
                        <a:rPr lang="en-US" sz="1200" kern="100">
                          <a:effectLst/>
                        </a:rPr>
                        <a:t>A</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zh-CN" sz="1200" kern="100">
                          <a:effectLst/>
                        </a:rPr>
                        <a:t>天一广场</a:t>
                      </a:r>
                      <a:r>
                        <a:rPr lang="en-US" sz="1200" kern="100">
                          <a:effectLst/>
                        </a:rPr>
                        <a:t>-&gt;</a:t>
                      </a:r>
                      <a:r>
                        <a:rPr lang="zh-CN" sz="1200" kern="100">
                          <a:effectLst/>
                        </a:rPr>
                        <a:t>世纪东方</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4.82</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2016</a:t>
                      </a:r>
                      <a:r>
                        <a:rPr lang="zh-CN" sz="1200" kern="100">
                          <a:effectLst/>
                        </a:rPr>
                        <a:t>年</a:t>
                      </a:r>
                      <a:r>
                        <a:rPr lang="en-US" sz="1200" kern="100">
                          <a:effectLst/>
                        </a:rPr>
                        <a:t>1</a:t>
                      </a:r>
                      <a:r>
                        <a:rPr lang="zh-CN" sz="1200" kern="100">
                          <a:effectLst/>
                        </a:rPr>
                        <a:t>月</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3">
                  <a:txBody>
                    <a:bodyPr/>
                    <a:lstStyle/>
                    <a:p>
                      <a:pPr algn="ctr">
                        <a:lnSpc>
                          <a:spcPct val="107000"/>
                        </a:lnSpc>
                        <a:spcAft>
                          <a:spcPts val="800"/>
                        </a:spcAft>
                      </a:pPr>
                      <a:r>
                        <a:rPr lang="zh-CN" sz="1200" kern="100">
                          <a:effectLst/>
                        </a:rPr>
                        <a:t>司机</a:t>
                      </a:r>
                      <a:r>
                        <a:rPr lang="en-US" sz="1200" kern="100">
                          <a:effectLst/>
                        </a:rPr>
                        <a:t>E</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just">
                        <a:lnSpc>
                          <a:spcPct val="107000"/>
                        </a:lnSpc>
                        <a:spcAft>
                          <a:spcPts val="800"/>
                        </a:spcAft>
                      </a:pPr>
                      <a:r>
                        <a:rPr lang="zh-CN" sz="1200" kern="100">
                          <a:effectLst/>
                        </a:rPr>
                        <a:t>乘客</a:t>
                      </a:r>
                      <a:r>
                        <a:rPr lang="en-US" sz="1200" kern="100">
                          <a:effectLst/>
                        </a:rPr>
                        <a:t>B</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zh-CN" sz="1200" kern="100">
                          <a:effectLst/>
                        </a:rPr>
                        <a:t>天一广场</a:t>
                      </a:r>
                      <a:r>
                        <a:rPr lang="en-US" sz="1200" kern="100">
                          <a:effectLst/>
                        </a:rPr>
                        <a:t>-&gt;</a:t>
                      </a:r>
                      <a:r>
                        <a:rPr lang="zh-CN" sz="1200" kern="100">
                          <a:effectLst/>
                        </a:rPr>
                        <a:t>研发园</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3.78</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2016</a:t>
                      </a:r>
                      <a:r>
                        <a:rPr lang="zh-CN" sz="1200" kern="100">
                          <a:effectLst/>
                        </a:rPr>
                        <a:t>年</a:t>
                      </a:r>
                      <a:r>
                        <a:rPr lang="en-US" sz="1200" kern="100">
                          <a:effectLst/>
                        </a:rPr>
                        <a:t>2</a:t>
                      </a:r>
                      <a:r>
                        <a:rPr lang="zh-CN" sz="1200" kern="100">
                          <a:effectLst/>
                        </a:rPr>
                        <a:t>月</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en-US"/>
                    </a:p>
                  </a:txBody>
                  <a:tcPr/>
                </a:tc>
              </a:tr>
              <a:tr h="288032">
                <a:tc>
                  <a:txBody>
                    <a:bodyPr/>
                    <a:lstStyle/>
                    <a:p>
                      <a:pPr algn="just">
                        <a:lnSpc>
                          <a:spcPct val="107000"/>
                        </a:lnSpc>
                        <a:spcAft>
                          <a:spcPts val="800"/>
                        </a:spcAft>
                      </a:pPr>
                      <a:r>
                        <a:rPr lang="zh-CN" sz="1200" kern="100">
                          <a:effectLst/>
                        </a:rPr>
                        <a:t>乘客</a:t>
                      </a:r>
                      <a:r>
                        <a:rPr lang="en-US" sz="1200" kern="100">
                          <a:effectLst/>
                        </a:rPr>
                        <a:t>C</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zh-CN" sz="1200" kern="100">
                          <a:effectLst/>
                        </a:rPr>
                        <a:t>世纪东方</a:t>
                      </a:r>
                      <a:r>
                        <a:rPr lang="en-US" sz="1200" kern="100">
                          <a:effectLst/>
                        </a:rPr>
                        <a:t>-&gt;</a:t>
                      </a:r>
                      <a:r>
                        <a:rPr lang="zh-CN" sz="1200" kern="100">
                          <a:effectLst/>
                        </a:rPr>
                        <a:t>浙大</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a:effectLst/>
                        </a:rPr>
                        <a:t>3.15</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kern="100" dirty="0">
                          <a:effectLst/>
                        </a:rPr>
                        <a:t>2016</a:t>
                      </a:r>
                      <a:r>
                        <a:rPr lang="zh-CN" sz="1200" kern="100" dirty="0">
                          <a:effectLst/>
                        </a:rPr>
                        <a:t>年</a:t>
                      </a:r>
                      <a:r>
                        <a:rPr lang="en-US" sz="1200" kern="100" dirty="0">
                          <a:effectLst/>
                        </a:rPr>
                        <a:t>3</a:t>
                      </a:r>
                      <a:r>
                        <a:rPr lang="zh-CN" sz="1200" kern="100" dirty="0">
                          <a:effectLst/>
                        </a:rPr>
                        <a:t>月</a:t>
                      </a:r>
                      <a:endParaRPr lang="en-US"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en-US"/>
                    </a:p>
                  </a:txBody>
                  <a:tcPr/>
                </a:tc>
              </a:tr>
            </a:tbl>
          </a:graphicData>
        </a:graphic>
      </p:graphicFrame>
      <p:sp>
        <p:nvSpPr>
          <p:cNvPr id="6" name="Rectangle 5"/>
          <p:cNvSpPr/>
          <p:nvPr/>
        </p:nvSpPr>
        <p:spPr>
          <a:xfrm>
            <a:off x="0" y="3426298"/>
            <a:ext cx="9144000" cy="369588"/>
          </a:xfrm>
          <a:prstGeom prst="rect">
            <a:avLst/>
          </a:prstGeom>
        </p:spPr>
        <p:txBody>
          <a:bodyPr wrap="square">
            <a:spAutoFit/>
          </a:bodyPr>
          <a:lstStyle/>
          <a:p>
            <a:pPr indent="266700" algn="just">
              <a:lnSpc>
                <a:spcPct val="107000"/>
              </a:lnSpc>
              <a:spcAft>
                <a:spcPts val="80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乘客</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对推荐代理</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的看法可信度如下表：</a:t>
            </a:r>
            <a:endParaRPr lang="en-US"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50004792"/>
              </p:ext>
            </p:extLst>
          </p:nvPr>
        </p:nvGraphicFramePr>
        <p:xfrm>
          <a:off x="899592" y="4108782"/>
          <a:ext cx="6984776" cy="983248"/>
        </p:xfrm>
        <a:graphic>
          <a:graphicData uri="http://schemas.openxmlformats.org/drawingml/2006/table">
            <a:tbl>
              <a:tblPr firstRow="1" firstCol="1" bandRow="1">
                <a:tableStyleId>{5C22544A-7EE6-4342-B048-85BDC9FD1C3A}</a:tableStyleId>
              </a:tblPr>
              <a:tblGrid>
                <a:gridCol w="2932992"/>
                <a:gridCol w="4051784"/>
              </a:tblGrid>
              <a:tr h="245812">
                <a:tc>
                  <a:txBody>
                    <a:bodyPr/>
                    <a:lstStyle/>
                    <a:p>
                      <a:pPr algn="ctr">
                        <a:lnSpc>
                          <a:spcPct val="107000"/>
                        </a:lnSpc>
                        <a:spcAft>
                          <a:spcPts val="800"/>
                        </a:spcAft>
                      </a:pPr>
                      <a:r>
                        <a:rPr lang="zh-CN" sz="1200" kern="100" dirty="0">
                          <a:effectLst/>
                        </a:rPr>
                        <a:t>代理</a:t>
                      </a:r>
                      <a:endParaRPr lang="en-US"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zh-CN" sz="1200" kern="100">
                          <a:effectLst/>
                        </a:rPr>
                        <a:t>看法可信度</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45812">
                <a:tc>
                  <a:txBody>
                    <a:bodyPr/>
                    <a:lstStyle/>
                    <a:p>
                      <a:pPr algn="ctr">
                        <a:lnSpc>
                          <a:spcPct val="107000"/>
                        </a:lnSpc>
                        <a:spcAft>
                          <a:spcPts val="800"/>
                        </a:spcAft>
                      </a:pPr>
                      <a:r>
                        <a:rPr lang="en-US" sz="1200" kern="100">
                          <a:effectLst/>
                        </a:rPr>
                        <a:t>A</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kern="100">
                          <a:effectLst/>
                        </a:rPr>
                        <a:t>4.5</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45812">
                <a:tc>
                  <a:txBody>
                    <a:bodyPr/>
                    <a:lstStyle/>
                    <a:p>
                      <a:pPr algn="ctr">
                        <a:lnSpc>
                          <a:spcPct val="107000"/>
                        </a:lnSpc>
                        <a:spcAft>
                          <a:spcPts val="800"/>
                        </a:spcAft>
                      </a:pPr>
                      <a:r>
                        <a:rPr lang="en-US" sz="1200" kern="100">
                          <a:effectLst/>
                        </a:rPr>
                        <a:t>B</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kern="100">
                          <a:effectLst/>
                        </a:rPr>
                        <a:t>3.0</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45812">
                <a:tc>
                  <a:txBody>
                    <a:bodyPr/>
                    <a:lstStyle/>
                    <a:p>
                      <a:pPr algn="ctr">
                        <a:lnSpc>
                          <a:spcPct val="107000"/>
                        </a:lnSpc>
                        <a:spcAft>
                          <a:spcPts val="800"/>
                        </a:spcAft>
                      </a:pPr>
                      <a:r>
                        <a:rPr lang="en-US" sz="1200" kern="100">
                          <a:effectLst/>
                        </a:rPr>
                        <a:t>C</a:t>
                      </a:r>
                      <a:endParaRPr lang="en-US"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kern="100" dirty="0">
                          <a:effectLst/>
                        </a:rPr>
                        <a:t>3.7</a:t>
                      </a:r>
                      <a:endParaRPr lang="en-US"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Rectangle 8"/>
          <p:cNvSpPr/>
          <p:nvPr/>
        </p:nvSpPr>
        <p:spPr>
          <a:xfrm>
            <a:off x="36512" y="627534"/>
            <a:ext cx="9144000" cy="369588"/>
          </a:xfrm>
          <a:prstGeom prst="rect">
            <a:avLst/>
          </a:prstGeom>
        </p:spPr>
        <p:txBody>
          <a:bodyPr wrap="square">
            <a:spAutoFit/>
          </a:bodyPr>
          <a:lstStyle/>
          <a:p>
            <a:pPr indent="266700" algn="just">
              <a:lnSpc>
                <a:spcPct val="107000"/>
              </a:lnSpc>
              <a:spcAft>
                <a:spcPts val="800"/>
              </a:spcAft>
            </a:pPr>
            <a:r>
              <a:rPr lang="zh-CN" altLang="en-US" b="1" kern="100" dirty="0" smtClean="0">
                <a:latin typeface="微软雅黑" panose="020B0503020204020204" pitchFamily="34" charset="-122"/>
                <a:ea typeface="微软雅黑" panose="020B0503020204020204" pitchFamily="34" charset="-122"/>
                <a:cs typeface="Times New Roman" panose="02020603050405020304" pitchFamily="18" charset="0"/>
              </a:rPr>
              <a:t>举例：</a:t>
            </a:r>
            <a:endParaRPr 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27655473"/>
      </p:ext>
    </p:extLst>
  </p:cSld>
  <p:clrMapOvr>
    <a:masterClrMapping/>
  </p:clrMapOvr>
  <p:transition spd="slow" advClick="0">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信誉体系</a:t>
            </a:r>
            <a:endParaRPr lang="zh-CN" altLang="en-US" sz="2000" b="1" dirty="0" smtClean="0">
              <a:solidFill>
                <a:schemeClr val="tx1">
                  <a:lumMod val="75000"/>
                  <a:lumOff val="25000"/>
                </a:schemeClr>
              </a:solidFill>
            </a:endParaRPr>
          </a:p>
        </p:txBody>
      </p:sp>
      <p:sp>
        <p:nvSpPr>
          <p:cNvPr id="3" name="Rectangle 2"/>
          <p:cNvSpPr/>
          <p:nvPr/>
        </p:nvSpPr>
        <p:spPr>
          <a:xfrm>
            <a:off x="0" y="1670993"/>
            <a:ext cx="9144000" cy="1116781"/>
          </a:xfrm>
          <a:prstGeom prst="rect">
            <a:avLst/>
          </a:prstGeom>
        </p:spPr>
        <p:txBody>
          <a:bodyPr wrap="square">
            <a:spAutoFit/>
          </a:bodyPr>
          <a:lstStyle/>
          <a:p>
            <a:pPr indent="266700" algn="just">
              <a:lnSpc>
                <a:spcPct val="200000"/>
              </a:lnSpc>
              <a:spcAft>
                <a:spcPts val="80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那么如果乘客</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在查询获信代理（司机</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2016</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月的可信度值</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信誉）的时候得到的结论会是如下：</a:t>
            </a:r>
            <a:endParaRPr lang="en-US"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87624" y="2787774"/>
            <a:ext cx="7165617" cy="1512168"/>
          </a:xfrm>
          <a:prstGeom prst="rect">
            <a:avLst/>
          </a:prstGeom>
        </p:spPr>
      </p:pic>
      <p:sp>
        <p:nvSpPr>
          <p:cNvPr id="6" name="Rectangle 5"/>
          <p:cNvSpPr/>
          <p:nvPr/>
        </p:nvSpPr>
        <p:spPr>
          <a:xfrm>
            <a:off x="0" y="906018"/>
            <a:ext cx="9144000" cy="388696"/>
          </a:xfrm>
          <a:prstGeom prst="rect">
            <a:avLst/>
          </a:prstGeom>
        </p:spPr>
        <p:txBody>
          <a:bodyPr wrap="square">
            <a:spAutoFit/>
          </a:bodyPr>
          <a:lstStyle/>
          <a:p>
            <a:pPr indent="266700" algn="just">
              <a:lnSpc>
                <a:spcPct val="107000"/>
              </a:lnSpc>
              <a:spcAft>
                <a:spcPts val="800"/>
              </a:spcAft>
            </a:pPr>
            <a:r>
              <a:rPr lang="zh-CN" altLang="en-US" b="1" kern="100" dirty="0" smtClean="0">
                <a:latin typeface="微软雅黑" panose="020B0503020204020204" pitchFamily="34" charset="-122"/>
                <a:ea typeface="微软雅黑" panose="020B0503020204020204" pitchFamily="34" charset="-122"/>
                <a:cs typeface="Times New Roman" panose="02020603050405020304" pitchFamily="18" charset="0"/>
              </a:rPr>
              <a:t>参考教材计算结果：</a:t>
            </a:r>
            <a:endParaRPr lang="en-US"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10941343"/>
      </p:ext>
    </p:extLst>
  </p:cSld>
  <p:clrMapOvr>
    <a:masterClrMapping/>
  </p:clrMapOvr>
  <p:transition spd="slow" advClick="0">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2931791"/>
            <a:ext cx="8943695" cy="7497802"/>
          </a:xfrm>
          <a:prstGeom prst="rect">
            <a:avLst/>
          </a:prstGeom>
        </p:spPr>
      </p:pic>
      <p:sp>
        <p:nvSpPr>
          <p:cNvPr id="22" name="TextBox 21"/>
          <p:cNvSpPr txBox="1"/>
          <p:nvPr/>
        </p:nvSpPr>
        <p:spPr>
          <a:xfrm>
            <a:off x="755576" y="987574"/>
            <a:ext cx="1831252" cy="746348"/>
          </a:xfrm>
          <a:prstGeom prst="rect">
            <a:avLst/>
          </a:prstGeom>
          <a:noFill/>
        </p:spPr>
        <p:txBody>
          <a:bodyPr wrap="none" lIns="68571" tIns="34285" rIns="68571" bIns="34285"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rPr>
              <a:t>谢</a:t>
            </a:r>
            <a:r>
              <a:rPr lang="zh-CN" altLang="en-US" sz="4400" b="1" dirty="0" smtClean="0">
                <a:solidFill>
                  <a:schemeClr val="tx2"/>
                </a:solidFill>
                <a:latin typeface="微软雅黑" panose="020B0503020204020204" pitchFamily="34" charset="-122"/>
                <a:ea typeface="微软雅黑" panose="020B0503020204020204" pitchFamily="34" charset="-122"/>
              </a:rPr>
              <a:t>谢！</a:t>
            </a:r>
            <a:endParaRPr lang="zh-CN" altLang="en-US" sz="4400" b="1"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0104600"/>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31640" y="1491630"/>
            <a:ext cx="6480720" cy="395110"/>
          </a:xfrm>
          <a:prstGeom prst="rect">
            <a:avLst/>
          </a:prstGeom>
          <a:noFill/>
        </p:spPr>
        <p:txBody>
          <a:bodyPr wrap="square" lIns="68584" tIns="34291" rIns="68584" bIns="34291" rtlCol="0">
            <a:spAutoFit/>
          </a:bodyPr>
          <a:lstStyle/>
          <a:p>
            <a:pPr algn="just" eaLnBrk="0" hangingPunct="0">
              <a:lnSpc>
                <a:spcPct val="150000"/>
              </a:lnSpc>
            </a:pPr>
            <a:r>
              <a:rPr lang="zh-CN" altLang="en-US" sz="1600" dirty="0" smtClean="0">
                <a:solidFill>
                  <a:schemeClr val="tx1">
                    <a:lumMod val="95000"/>
                    <a:lumOff val="5000"/>
                  </a:schemeClr>
                </a:solidFill>
                <a:latin typeface="微软雅黑" pitchFamily="34" charset="-122"/>
                <a:ea typeface="微软雅黑" pitchFamily="34" charset="-122"/>
                <a:sym typeface="微软雅黑" pitchFamily="34" charset="-122"/>
              </a:rPr>
              <a:t>以滴滴打车为例，对其可信度及信誉体系进行分析。</a:t>
            </a:r>
            <a:endParaRPr lang="zh-CN" altLang="en-US" sz="1600" dirty="0">
              <a:solidFill>
                <a:schemeClr val="tx1">
                  <a:lumMod val="95000"/>
                  <a:lumOff val="5000"/>
                </a:schemeClr>
              </a:solidFill>
              <a:latin typeface="微软雅黑" pitchFamily="34" charset="-122"/>
              <a:ea typeface="微软雅黑" pitchFamily="34" charset="-122"/>
              <a:sym typeface="微软雅黑" pitchFamily="34" charset="-122"/>
            </a:endParaRPr>
          </a:p>
        </p:txBody>
      </p:sp>
      <p:sp>
        <p:nvSpPr>
          <p:cNvPr id="9" name="圆角矩形 8"/>
          <p:cNvSpPr/>
          <p:nvPr/>
        </p:nvSpPr>
        <p:spPr>
          <a:xfrm>
            <a:off x="935596" y="1001750"/>
            <a:ext cx="7272808" cy="3370200"/>
          </a:xfrm>
          <a:prstGeom prst="roundRect">
            <a:avLst>
              <a:gd name="adj" fmla="val 4384"/>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03648" y="699542"/>
            <a:ext cx="2400540" cy="557194"/>
            <a:chOff x="947324" y="607654"/>
            <a:chExt cx="2400540" cy="557194"/>
          </a:xfrm>
        </p:grpSpPr>
        <p:sp>
          <p:nvSpPr>
            <p:cNvPr id="12" name="圆角矩形 11"/>
            <p:cNvSpPr/>
            <p:nvPr/>
          </p:nvSpPr>
          <p:spPr>
            <a:xfrm>
              <a:off x="947324" y="607654"/>
              <a:ext cx="2400540" cy="55719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115616" y="625527"/>
              <a:ext cx="2088232" cy="523137"/>
            </a:xfrm>
            <a:prstGeom prst="rect">
              <a:avLst/>
            </a:prstGeom>
            <a:noFill/>
          </p:spPr>
          <p:txBody>
            <a:bodyPr wrap="square" lIns="91361" tIns="45679" rIns="91361" bIns="45679">
              <a:spAutoFit/>
            </a:bodyPr>
            <a:lstStyle/>
            <a:p>
              <a:pPr>
                <a:defRPr/>
              </a:pPr>
              <a:r>
                <a:rPr lang="zh-CN" altLang="en-US" sz="2800" b="1" dirty="0" smtClean="0">
                  <a:solidFill>
                    <a:schemeClr val="bg1"/>
                  </a:solidFill>
                  <a:latin typeface="微软雅黑" pitchFamily="34" charset="-122"/>
                  <a:ea typeface="微软雅黑" pitchFamily="34" charset="-122"/>
                </a:rPr>
                <a:t>前言</a:t>
              </a:r>
              <a:r>
                <a:rPr lang="en-US" altLang="zh-CN" sz="2800" b="1" dirty="0" smtClean="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PREFACE</a:t>
              </a:r>
              <a:endParaRPr lang="zh-CN" altLang="en-US" b="1" dirty="0">
                <a:solidFill>
                  <a:schemeClr val="bg1"/>
                </a:solidFill>
                <a:latin typeface="微软雅黑" pitchFamily="34" charset="-122"/>
                <a:ea typeface="微软雅黑" pitchFamily="34" charset="-122"/>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694" y="3075806"/>
            <a:ext cx="1728192" cy="1124859"/>
          </a:xfrm>
          <a:prstGeom prst="rect">
            <a:avLst/>
          </a:prstGeom>
        </p:spPr>
      </p:pic>
    </p:spTree>
    <p:extLst>
      <p:ext uri="{BB962C8B-B14F-4D97-AF65-F5344CB8AC3E}">
        <p14:creationId xmlns:p14="http://schemas.microsoft.com/office/powerpoint/2010/main" val="2884741510"/>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7"/>
                                        </p:tgtEl>
                                        <p:attrNameLst>
                                          <p:attrName>style.visibility</p:attrName>
                                        </p:attrNameLst>
                                      </p:cBhvr>
                                      <p:to>
                                        <p:strVal val="visible"/>
                                      </p:to>
                                    </p:set>
                                    <p:animEffect transition="in" filter="wipe(left)">
                                      <p:cBhvr>
                                        <p:cTn id="15" dur="100"/>
                                        <p:tgtEl>
                                          <p:spTgt spid="7"/>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7"/>
                                        </p:tgtEl>
                                      </p:cBhvr>
                                      <p:to x="80000" y="100000"/>
                                    </p:animScale>
                                    <p:anim by="(#ppt_w*0.10)" calcmode="lin" valueType="num">
                                      <p:cBhvr>
                                        <p:cTn id="18" dur="50" autoRev="1" fill="hold">
                                          <p:stCondLst>
                                            <p:cond delay="0"/>
                                          </p:stCondLst>
                                        </p:cTn>
                                        <p:tgtEl>
                                          <p:spTgt spid="7"/>
                                        </p:tgtEl>
                                        <p:attrNameLst>
                                          <p:attrName>ppt_x</p:attrName>
                                        </p:attrNameLst>
                                      </p:cBhvr>
                                    </p:anim>
                                    <p:anim by="(-#ppt_w*0.10)" calcmode="lin" valueType="num">
                                      <p:cBhvr>
                                        <p:cTn id="19" dur="50" autoRev="1" fill="hold">
                                          <p:stCondLst>
                                            <p:cond delay="0"/>
                                          </p:stCondLst>
                                        </p:cTn>
                                        <p:tgtEl>
                                          <p:spTgt spid="7"/>
                                        </p:tgtEl>
                                        <p:attrNameLst>
                                          <p:attrName>ppt_y</p:attrName>
                                        </p:attrNameLst>
                                      </p:cBhvr>
                                    </p:anim>
                                    <p:animRot by="-480000">
                                      <p:cBhvr>
                                        <p:cTn id="20" dur="50" autoRev="1" fill="hold">
                                          <p:stCondLst>
                                            <p:cond delay="0"/>
                                          </p:stCondLst>
                                        </p:cTn>
                                        <p:tgtEl>
                                          <p:spTgt spid="7"/>
                                        </p:tgtEl>
                                        <p:attrNameLst>
                                          <p:attrName>r</p:attrName>
                                        </p:attrNameLst>
                                      </p:cBhvr>
                                    </p:animRot>
                                  </p:childTnLst>
                                </p:cTn>
                              </p:par>
                            </p:childTnLst>
                          </p:cTn>
                        </p:par>
                        <p:par>
                          <p:cTn id="21" fill="hold">
                            <p:stCondLst>
                              <p:cond delay="1760"/>
                            </p:stCondLst>
                            <p:childTnLst>
                              <p:par>
                                <p:cTn id="22" presetID="16" presetClass="entr" presetSubtype="2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r="44563" b="66242"/>
          <a:stretch/>
        </p:blipFill>
        <p:spPr>
          <a:xfrm flipH="1">
            <a:off x="-1" y="2612419"/>
            <a:ext cx="4958118" cy="2531081"/>
          </a:xfrm>
          <a:prstGeom prst="rect">
            <a:avLst/>
          </a:prstGeom>
        </p:spPr>
      </p:pic>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典</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型</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务描述    </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信度</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体</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分析</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6" y="2403654"/>
            <a:ext cx="2972164" cy="503773"/>
            <a:chOff x="6339097" y="3296031"/>
            <a:chExt cx="3744416"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誉</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体</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分析</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085329"/>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smtClean="0">
                <a:solidFill>
                  <a:schemeClr val="tx2"/>
                </a:solidFill>
                <a:latin typeface="微软雅黑" pitchFamily="34" charset="-122"/>
                <a:ea typeface="微软雅黑" pitchFamily="34" charset="-122"/>
              </a:rPr>
              <a:t>目录</a:t>
            </a:r>
            <a:endParaRPr lang="en-US" altLang="zh-CN" sz="3600" b="1" dirty="0" smtClean="0">
              <a:solidFill>
                <a:schemeClr val="tx2"/>
              </a:solidFill>
              <a:latin typeface="微软雅黑" pitchFamily="34" charset="-122"/>
              <a:ea typeface="微软雅黑" pitchFamily="34" charset="-122"/>
            </a:endParaRPr>
          </a:p>
          <a:p>
            <a:pPr algn="r">
              <a:defRPr/>
            </a:pPr>
            <a:r>
              <a:rPr lang="en-US" altLang="zh-CN" sz="2400" b="1" dirty="0" smtClean="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30244939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68"/>
                                        </p:tgtEl>
                                        <p:attrNameLst>
                                          <p:attrName>style.visibility</p:attrName>
                                        </p:attrNameLst>
                                      </p:cBhvr>
                                      <p:to>
                                        <p:strVal val="visible"/>
                                      </p:to>
                                    </p:set>
                                    <p:anim calcmode="lin" valueType="num">
                                      <p:cBhvr>
                                        <p:cTn id="13" dur="250" fill="hold"/>
                                        <p:tgtEl>
                                          <p:spTgt spid="68"/>
                                        </p:tgtEl>
                                        <p:attrNameLst>
                                          <p:attrName>ppt_x</p:attrName>
                                        </p:attrNameLst>
                                      </p:cBhvr>
                                      <p:tavLst>
                                        <p:tav tm="0">
                                          <p:val>
                                            <p:strVal val="#ppt_x"/>
                                          </p:val>
                                        </p:tav>
                                        <p:tav tm="100000">
                                          <p:val>
                                            <p:strVal val="#ppt_x"/>
                                          </p:val>
                                        </p:tav>
                                      </p:tavLst>
                                    </p:anim>
                                    <p:anim calcmode="lin" valueType="num">
                                      <p:cBhvr>
                                        <p:cTn id="14" dur="250" fill="hold"/>
                                        <p:tgtEl>
                                          <p:spTgt spid="68"/>
                                        </p:tgtEl>
                                        <p:attrNameLst>
                                          <p:attrName>ppt_y</p:attrName>
                                        </p:attrNameLst>
                                      </p:cBhvr>
                                      <p:tavLst>
                                        <p:tav tm="0">
                                          <p:val>
                                            <p:strVal val="#ppt_y-#ppt_h/2"/>
                                          </p:val>
                                        </p:tav>
                                        <p:tav tm="100000">
                                          <p:val>
                                            <p:strVal val="#ppt_y"/>
                                          </p:val>
                                        </p:tav>
                                      </p:tavLst>
                                    </p:anim>
                                    <p:anim calcmode="lin" valueType="num">
                                      <p:cBhvr>
                                        <p:cTn id="15" dur="250" fill="hold"/>
                                        <p:tgtEl>
                                          <p:spTgt spid="68"/>
                                        </p:tgtEl>
                                        <p:attrNameLst>
                                          <p:attrName>ppt_w</p:attrName>
                                        </p:attrNameLst>
                                      </p:cBhvr>
                                      <p:tavLst>
                                        <p:tav tm="0">
                                          <p:val>
                                            <p:strVal val="#ppt_w"/>
                                          </p:val>
                                        </p:tav>
                                        <p:tav tm="100000">
                                          <p:val>
                                            <p:strVal val="#ppt_w"/>
                                          </p:val>
                                        </p:tav>
                                      </p:tavLst>
                                    </p:anim>
                                    <p:anim calcmode="lin" valueType="num">
                                      <p:cBhvr>
                                        <p:cTn id="16" dur="250" fill="hold"/>
                                        <p:tgtEl>
                                          <p:spTgt spid="68"/>
                                        </p:tgtEl>
                                        <p:attrNameLst>
                                          <p:attrName>ppt_h</p:attrName>
                                        </p:attrNameLst>
                                      </p:cBhvr>
                                      <p:tavLst>
                                        <p:tav tm="0">
                                          <p:val>
                                            <p:fltVal val="0"/>
                                          </p:val>
                                        </p:tav>
                                        <p:tav tm="100000">
                                          <p:val>
                                            <p:strVal val="#ppt_h"/>
                                          </p:val>
                                        </p:tav>
                                      </p:tavLst>
                                    </p:anim>
                                  </p:childTnLst>
                                </p:cTn>
                              </p:par>
                            </p:childTnLst>
                          </p:cTn>
                        </p:par>
                        <p:par>
                          <p:cTn id="17" fill="hold">
                            <p:stCondLst>
                              <p:cond delay="21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par>
                                <p:cTn id="21" presetID="56" presetClass="path" presetSubtype="0" accel="50000" decel="50000" fill="hold" grpId="1" nodeType="withEffect">
                                  <p:stCondLst>
                                    <p:cond delay="0"/>
                                  </p:stCondLst>
                                  <p:childTnLst>
                                    <p:animMotion origin="layout" path="M -0.03737 0.04121 L -6.25E-7 -3.33333E-6 " pathEditMode="relative" rAng="0" ptsTypes="AA">
                                      <p:cBhvr>
                                        <p:cTn id="22" dur="700" fill="hold"/>
                                        <p:tgtEl>
                                          <p:spTgt spid="25"/>
                                        </p:tgtEl>
                                        <p:attrNameLst>
                                          <p:attrName>ppt_x</p:attrName>
                                          <p:attrName>ppt_y</p:attrName>
                                        </p:attrNameLst>
                                      </p:cBhvr>
                                      <p:rCtr x="1862" y="-2060"/>
                                    </p:animMotion>
                                  </p:childTnLst>
                                </p:cTn>
                              </p:par>
                              <p:par>
                                <p:cTn id="23" presetID="22" presetClass="entr" presetSubtype="8" fill="hold"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childTnLst>
                                </p:cTn>
                              </p:par>
                              <p:par>
                                <p:cTn id="29" presetID="56" presetClass="path" presetSubtype="0" accel="50000" decel="50000" fill="hold" grpId="1" nodeType="withEffect">
                                  <p:stCondLst>
                                    <p:cond delay="250"/>
                                  </p:stCondLst>
                                  <p:childTnLst>
                                    <p:animMotion origin="layout" path="M -0.03737 0.0412 L -6.25E-7 2.96296E-6 " pathEditMode="relative" rAng="0" ptsTypes="AA">
                                      <p:cBhvr>
                                        <p:cTn id="30" dur="700" fill="hold"/>
                                        <p:tgtEl>
                                          <p:spTgt spid="29"/>
                                        </p:tgtEl>
                                        <p:attrNameLst>
                                          <p:attrName>ppt_x</p:attrName>
                                          <p:attrName>ppt_y</p:attrName>
                                        </p:attrNameLst>
                                      </p:cBhvr>
                                      <p:rCtr x="1862" y="-2060"/>
                                    </p:animMotion>
                                  </p:childTnLst>
                                </p:cTn>
                              </p:par>
                              <p:par>
                                <p:cTn id="31" presetID="22" presetClass="entr" presetSubtype="8" fill="hold" nodeType="withEffect">
                                  <p:stCondLst>
                                    <p:cond delay="50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childTnLst>
                                </p:cTn>
                              </p:par>
                              <p:par>
                                <p:cTn id="37" presetID="56" presetClass="path" presetSubtype="0" accel="50000" decel="50000" fill="hold" grpId="1" nodeType="withEffect">
                                  <p:stCondLst>
                                    <p:cond delay="500"/>
                                  </p:stCondLst>
                                  <p:childTnLst>
                                    <p:animMotion origin="layout" path="M -0.03737 0.0412 L -6.25E-7 -7.40741E-7 " pathEditMode="relative" rAng="0" ptsTypes="AA">
                                      <p:cBhvr>
                                        <p:cTn id="38" dur="700" fill="hold"/>
                                        <p:tgtEl>
                                          <p:spTgt spid="36"/>
                                        </p:tgtEl>
                                        <p:attrNameLst>
                                          <p:attrName>ppt_x</p:attrName>
                                          <p:attrName>ppt_y</p:attrName>
                                        </p:attrNameLst>
                                      </p:cBhvr>
                                      <p:rCtr x="1862" y="-2060"/>
                                    </p:animMotion>
                                  </p:childTnLst>
                                </p:cTn>
                              </p:par>
                              <p:par>
                                <p:cTn id="39" presetID="22" presetClass="entr" presetSubtype="8" fill="hold" nodeType="withEffect">
                                  <p:stCondLst>
                                    <p:cond delay="75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par>
                          <p:cTn id="42" fill="hold">
                            <p:stCondLst>
                              <p:cond delay="3650"/>
                            </p:stCondLst>
                            <p:childTnLst>
                              <p:par>
                                <p:cTn id="43" presetID="2" presetClass="entr" presetSubtype="8" fill="hold" grpId="0" nodeType="after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additive="base">
                                        <p:cTn id="45" dur="500" fill="hold"/>
                                        <p:tgtEl>
                                          <p:spTgt spid="67"/>
                                        </p:tgtEl>
                                        <p:attrNameLst>
                                          <p:attrName>ppt_x</p:attrName>
                                        </p:attrNameLst>
                                      </p:cBhvr>
                                      <p:tavLst>
                                        <p:tav tm="0">
                                          <p:val>
                                            <p:strVal val="0-#ppt_w/2"/>
                                          </p:val>
                                        </p:tav>
                                        <p:tav tm="100000">
                                          <p:val>
                                            <p:strVal val="#ppt_x"/>
                                          </p:val>
                                        </p:tav>
                                      </p:tavLst>
                                    </p:anim>
                                    <p:anim calcmode="lin" valueType="num">
                                      <p:cBhvr additive="base">
                                        <p:cTn id="46" dur="500" fill="hold"/>
                                        <p:tgtEl>
                                          <p:spTgt spid="67"/>
                                        </p:tgtEl>
                                        <p:attrNameLst>
                                          <p:attrName>ppt_y</p:attrName>
                                        </p:attrNameLst>
                                      </p:cBhvr>
                                      <p:tavLst>
                                        <p:tav tm="0">
                                          <p:val>
                                            <p:strVal val="#ppt_y"/>
                                          </p:val>
                                        </p:tav>
                                        <p:tav tm="100000">
                                          <p:val>
                                            <p:strVal val="#ppt_y"/>
                                          </p:val>
                                        </p:tav>
                                      </p:tavLst>
                                    </p:anim>
                                  </p:childTnLst>
                                </p:cTn>
                              </p:par>
                            </p:childTnLst>
                          </p:cTn>
                        </p:par>
                        <p:par>
                          <p:cTn id="47" fill="hold">
                            <p:stCondLst>
                              <p:cond delay="4150"/>
                            </p:stCondLst>
                            <p:childTnLst>
                              <p:par>
                                <p:cTn id="48" presetID="26" presetClass="emph" presetSubtype="0" fill="hold" grpId="2" nodeType="afterEffect">
                                  <p:stCondLst>
                                    <p:cond delay="0"/>
                                  </p:stCondLst>
                                  <p:childTnLst>
                                    <p:animEffect transition="out" filter="fade">
                                      <p:cBhvr>
                                        <p:cTn id="49" dur="500" tmFilter="0, 0; .2, .5; .8, .5; 1, 0"/>
                                        <p:tgtEl>
                                          <p:spTgt spid="25"/>
                                        </p:tgtEl>
                                      </p:cBhvr>
                                    </p:animEffect>
                                    <p:animScale>
                                      <p:cBhvr>
                                        <p:cTn id="50" dur="250" autoRev="1" fill="hold"/>
                                        <p:tgtEl>
                                          <p:spTgt spid="25"/>
                                        </p:tgtEl>
                                      </p:cBhvr>
                                      <p:by x="105000" y="105000"/>
                                    </p:animScale>
                                  </p:childTnLst>
                                </p:cTn>
                              </p:par>
                              <p:par>
                                <p:cTn id="51" presetID="26" presetClass="emph" presetSubtype="0" fill="hold" nodeType="withEffect">
                                  <p:stCondLst>
                                    <p:cond delay="0"/>
                                  </p:stCondLst>
                                  <p:childTnLst>
                                    <p:animEffect transition="out" filter="fade">
                                      <p:cBhvr>
                                        <p:cTn id="52" dur="500" tmFilter="0, 0; .2, .5; .8, .5; 1, 0"/>
                                        <p:tgtEl>
                                          <p:spTgt spid="26"/>
                                        </p:tgtEl>
                                      </p:cBhvr>
                                    </p:animEffect>
                                    <p:animScale>
                                      <p:cBhvr>
                                        <p:cTn id="53"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67" grpId="0" animBg="1"/>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836810" y="1078844"/>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43306" y="918547"/>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anose="020B0503020204020204" pitchFamily="34" charset="-122"/>
                <a:ea typeface="微软雅黑" panose="020B0503020204020204" pitchFamily="34" charset="-122"/>
              </a:rPr>
              <a:t>代理</a:t>
            </a:r>
            <a:endParaRPr lang="zh-CN" altLang="en-US" dirty="0">
              <a:latin typeface="微软雅黑" pitchFamily="34" charset="-122"/>
              <a:ea typeface="微软雅黑" pitchFamily="34" charset="-122"/>
            </a:endParaRPr>
          </a:p>
        </p:txBody>
      </p:sp>
      <p:sp>
        <p:nvSpPr>
          <p:cNvPr id="37" name="六边形 36"/>
          <p:cNvSpPr/>
          <p:nvPr/>
        </p:nvSpPr>
        <p:spPr>
          <a:xfrm>
            <a:off x="893679" y="2160842"/>
            <a:ext cx="1190447" cy="1026114"/>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a:latin typeface="微软雅黑" panose="020B0503020204020204" pitchFamily="34" charset="-122"/>
                <a:ea typeface="微软雅黑" panose="020B0503020204020204" pitchFamily="34" charset="-122"/>
              </a:rPr>
              <a:t>服</a:t>
            </a:r>
            <a:r>
              <a:rPr lang="zh-CN" altLang="en-US" sz="2400" dirty="0" smtClean="0">
                <a:latin typeface="微软雅黑" panose="020B0503020204020204" pitchFamily="34" charset="-122"/>
                <a:ea typeface="微软雅黑" panose="020B0503020204020204" pitchFamily="34" charset="-122"/>
              </a:rPr>
              <a:t>务描述</a:t>
            </a:r>
            <a:endParaRPr lang="zh-CN" altLang="en-US" sz="2400" dirty="0">
              <a:latin typeface="微软雅黑" panose="020B0503020204020204" pitchFamily="34" charset="-122"/>
              <a:ea typeface="微软雅黑" panose="020B0503020204020204" pitchFamily="34" charset="-122"/>
            </a:endParaRPr>
          </a:p>
        </p:txBody>
      </p:sp>
      <p:cxnSp>
        <p:nvCxnSpPr>
          <p:cNvPr id="38" name="直接箭头连接符 37"/>
          <p:cNvCxnSpPr>
            <a:stCxn id="37" idx="5"/>
            <a:endCxn id="35" idx="1"/>
          </p:cNvCxnSpPr>
          <p:nvPr/>
        </p:nvCxnSpPr>
        <p:spPr>
          <a:xfrm flipV="1">
            <a:off x="1827598" y="1498411"/>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7" idx="0"/>
            <a:endCxn id="42" idx="1"/>
          </p:cNvCxnSpPr>
          <p:nvPr/>
        </p:nvCxnSpPr>
        <p:spPr>
          <a:xfrm flipV="1">
            <a:off x="2084126" y="2671733"/>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7" idx="1"/>
          </p:cNvCxnSpPr>
          <p:nvPr/>
        </p:nvCxnSpPr>
        <p:spPr>
          <a:xfrm>
            <a:off x="1827598" y="3186956"/>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32350" y="1350595"/>
            <a:ext cx="4537095" cy="549383"/>
          </a:xfrm>
          <a:prstGeom prst="rect">
            <a:avLst/>
          </a:prstGeom>
          <a:noFill/>
        </p:spPr>
        <p:txBody>
          <a:bodyPr wrap="square" lIns="68584" tIns="34291" rIns="68584" bIns="34291"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anose="020B0503020204020204" pitchFamily="34" charset="-122"/>
              </a:rPr>
              <a:t>求信代理：乘客</a:t>
            </a:r>
            <a:endParaRPr lang="en-US" altLang="zh-CN" sz="1200" dirty="0" smtClean="0">
              <a:solidFill>
                <a:schemeClr val="tx1">
                  <a:lumMod val="65000"/>
                  <a:lumOff val="35000"/>
                </a:schemeClr>
              </a:solidFill>
              <a:latin typeface="微软雅黑" pitchFamily="34" charset="-122"/>
              <a:ea typeface="微软雅黑" panose="020B0503020204020204" pitchFamily="34" charset="-122"/>
            </a:endParaRPr>
          </a:p>
          <a:p>
            <a:pPr>
              <a:lnSpc>
                <a:spcPct val="130000"/>
              </a:lnSpc>
            </a:pPr>
            <a:r>
              <a:rPr lang="zh-CN" altLang="en-US" sz="1200" dirty="0" smtClean="0">
                <a:solidFill>
                  <a:schemeClr val="tx1">
                    <a:lumMod val="65000"/>
                    <a:lumOff val="35000"/>
                  </a:schemeClr>
                </a:solidFill>
                <a:latin typeface="微软雅黑" pitchFamily="34" charset="-122"/>
                <a:ea typeface="微软雅黑" panose="020B0503020204020204" pitchFamily="34" charset="-122"/>
              </a:rPr>
              <a:t>获信代理：司机</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42" name="矩形 41"/>
          <p:cNvSpPr/>
          <p:nvPr/>
        </p:nvSpPr>
        <p:spPr>
          <a:xfrm>
            <a:off x="2836810" y="2252166"/>
            <a:ext cx="5102700" cy="839134"/>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3643306" y="2091867"/>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a:latin typeface="微软雅黑" panose="020B0503020204020204" pitchFamily="34" charset="-122"/>
                <a:ea typeface="微软雅黑" panose="020B0503020204020204" pitchFamily="34" charset="-122"/>
              </a:rPr>
              <a:t>服务</a:t>
            </a:r>
            <a:endParaRPr lang="zh-CN" altLang="en-US" dirty="0">
              <a:latin typeface="微软雅黑" pitchFamily="34" charset="-122"/>
              <a:ea typeface="微软雅黑" pitchFamily="34" charset="-122"/>
            </a:endParaRPr>
          </a:p>
        </p:txBody>
      </p:sp>
      <p:sp>
        <p:nvSpPr>
          <p:cNvPr id="44" name="TextBox 43"/>
          <p:cNvSpPr txBox="1"/>
          <p:nvPr/>
        </p:nvSpPr>
        <p:spPr>
          <a:xfrm>
            <a:off x="3132350" y="2541917"/>
            <a:ext cx="4537095" cy="309317"/>
          </a:xfrm>
          <a:prstGeom prst="rect">
            <a:avLst/>
          </a:prstGeom>
          <a:noFill/>
        </p:spPr>
        <p:txBody>
          <a:bodyPr wrap="square" lIns="68584" tIns="34291" rIns="68584" bIns="34291"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anose="020B0503020204020204" pitchFamily="34" charset="-122"/>
              </a:rPr>
              <a:t>顺风车、快车、出租车、代</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驾</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45" name="矩形 44"/>
          <p:cNvSpPr/>
          <p:nvPr/>
        </p:nvSpPr>
        <p:spPr>
          <a:xfrm>
            <a:off x="2836810" y="3446428"/>
            <a:ext cx="5102700" cy="1064446"/>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矩形 45"/>
          <p:cNvSpPr/>
          <p:nvPr/>
        </p:nvSpPr>
        <p:spPr>
          <a:xfrm>
            <a:off x="3643306" y="3286130"/>
            <a:ext cx="3515183"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dirty="0" smtClean="0">
                <a:latin typeface="微软雅黑" panose="020B0503020204020204" pitchFamily="34" charset="-122"/>
                <a:ea typeface="微软雅黑" panose="020B0503020204020204" pitchFamily="34" charset="-122"/>
              </a:rPr>
              <a:t>技</a:t>
            </a:r>
            <a:r>
              <a:rPr lang="zh-CN" altLang="en-US" dirty="0">
                <a:latin typeface="微软雅黑" panose="020B0503020204020204" pitchFamily="34" charset="-122"/>
                <a:ea typeface="微软雅黑" panose="020B0503020204020204" pitchFamily="34" charset="-122"/>
              </a:rPr>
              <a:t>术</a:t>
            </a:r>
            <a:endParaRPr lang="zh-CN" altLang="en-US" dirty="0">
              <a:latin typeface="微软雅黑" pitchFamily="34" charset="-122"/>
              <a:ea typeface="微软雅黑" pitchFamily="34" charset="-122"/>
            </a:endParaRPr>
          </a:p>
        </p:txBody>
      </p:sp>
      <p:sp>
        <p:nvSpPr>
          <p:cNvPr id="47" name="TextBox 46"/>
          <p:cNvSpPr txBox="1"/>
          <p:nvPr/>
        </p:nvSpPr>
        <p:spPr>
          <a:xfrm>
            <a:off x="3132350" y="3736179"/>
            <a:ext cx="4537095" cy="789449"/>
          </a:xfrm>
          <a:prstGeom prst="rect">
            <a:avLst/>
          </a:prstGeom>
          <a:noFill/>
        </p:spPr>
        <p:txBody>
          <a:bodyPr wrap="square" lIns="68584" tIns="34291" rIns="68584" bIns="34291"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anose="020B0503020204020204" pitchFamily="34" charset="-122"/>
              </a:rPr>
              <a:t>基础设施：</a:t>
            </a:r>
            <a:r>
              <a:rPr lang="zh-CN" altLang="en-US" sz="1200" dirty="0">
                <a:solidFill>
                  <a:schemeClr val="tx1">
                    <a:lumMod val="65000"/>
                    <a:lumOff val="35000"/>
                  </a:schemeClr>
                </a:solidFill>
                <a:latin typeface="微软雅黑" pitchFamily="34" charset="-122"/>
                <a:ea typeface="微软雅黑" panose="020B0503020204020204" pitchFamily="34" charset="-122"/>
              </a:rPr>
              <a:t>移动网络、互联网、智能终端、云计算中心</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a:p>
            <a:pPr>
              <a:lnSpc>
                <a:spcPct val="130000"/>
              </a:lnSpc>
            </a:pPr>
            <a:r>
              <a:rPr lang="zh-CN" altLang="en-US" sz="1200" dirty="0">
                <a:solidFill>
                  <a:schemeClr val="tx1">
                    <a:lumMod val="65000"/>
                    <a:lumOff val="35000"/>
                  </a:schemeClr>
                </a:solidFill>
                <a:latin typeface="微软雅黑" pitchFamily="34" charset="-122"/>
                <a:ea typeface="微软雅黑" panose="020B0503020204020204" pitchFamily="34" charset="-122"/>
              </a:rPr>
              <a:t>实</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现技术：</a:t>
            </a:r>
            <a:r>
              <a:rPr lang="en-US" sz="1200" dirty="0">
                <a:solidFill>
                  <a:schemeClr val="tx1">
                    <a:lumMod val="65000"/>
                    <a:lumOff val="35000"/>
                  </a:schemeClr>
                </a:solidFill>
                <a:latin typeface="微软雅黑" pitchFamily="34" charset="-122"/>
                <a:ea typeface="微软雅黑" panose="020B0503020204020204" pitchFamily="34" charset="-122"/>
              </a:rPr>
              <a:t>WEB</a:t>
            </a:r>
            <a:r>
              <a:rPr lang="zh-CN" altLang="en-US" sz="1200" dirty="0">
                <a:solidFill>
                  <a:schemeClr val="tx1">
                    <a:lumMod val="65000"/>
                    <a:lumOff val="35000"/>
                  </a:schemeClr>
                </a:solidFill>
                <a:latin typeface="微软雅黑" pitchFamily="34" charset="-122"/>
                <a:ea typeface="微软雅黑" panose="020B0503020204020204" pitchFamily="34" charset="-122"/>
              </a:rPr>
              <a:t>服务、定位及位置服务、云计算、大数据处理技术、移动通信技术、移动支付、安全加密技术</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979635882"/>
      </p:ext>
    </p:extLst>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14:bounceEnd="50000">
                                          <p:cBhvr additive="base">
                                            <p:cTn id="25"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249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299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14:bounceEnd="50000">
                                          <p:cBhvr additive="base">
                                            <p:cTn id="43" dur="500" fill="hold"/>
                                            <p:tgtEl>
                                              <p:spTgt spid="42"/>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349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395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445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14:bounceEnd="50000">
                                          <p:cBhvr additive="base">
                                            <p:cTn id="61" dur="50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495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par>
                                    <p:cTn id="12" presetID="22" presetClass="entr" presetSubtype="8"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22" presetClass="entr" presetSubtype="8"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outVertical)">
                                          <p:cBhvr>
                                            <p:cTn id="21" dur="500"/>
                                            <p:tgtEl>
                                              <p:spTgt spid="36"/>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41"/>
                                            </p:tgtEl>
                                            <p:attrNameLst>
                                              <p:attrName>style.visibility</p:attrName>
                                            </p:attrNameLst>
                                          </p:cBhvr>
                                          <p:to>
                                            <p:strVal val="visible"/>
                                          </p:to>
                                        </p:set>
                                        <p:animEffect transition="in" filter="wipe(left)">
                                          <p:cBhvr>
                                            <p:cTn id="30" dur="100"/>
                                            <p:tgtEl>
                                              <p:spTgt spid="41"/>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41"/>
                                            </p:tgtEl>
                                          </p:cBhvr>
                                          <p:to x="80000" y="100000"/>
                                        </p:animScale>
                                        <p:anim by="(#ppt_w*0.10)" calcmode="lin" valueType="num">
                                          <p:cBhvr>
                                            <p:cTn id="33" dur="50" autoRev="1" fill="hold">
                                              <p:stCondLst>
                                                <p:cond delay="0"/>
                                              </p:stCondLst>
                                            </p:cTn>
                                            <p:tgtEl>
                                              <p:spTgt spid="41"/>
                                            </p:tgtEl>
                                            <p:attrNameLst>
                                              <p:attrName>ppt_x</p:attrName>
                                            </p:attrNameLst>
                                          </p:cBhvr>
                                        </p:anim>
                                        <p:anim by="(-#ppt_w*0.10)" calcmode="lin" valueType="num">
                                          <p:cBhvr>
                                            <p:cTn id="34" dur="50" autoRev="1" fill="hold">
                                              <p:stCondLst>
                                                <p:cond delay="0"/>
                                              </p:stCondLst>
                                            </p:cTn>
                                            <p:tgtEl>
                                              <p:spTgt spid="41"/>
                                            </p:tgtEl>
                                            <p:attrNameLst>
                                              <p:attrName>ppt_y</p:attrName>
                                            </p:attrNameLst>
                                          </p:cBhvr>
                                        </p:anim>
                                        <p:animRot by="-480000">
                                          <p:cBhvr>
                                            <p:cTn id="35" dur="50" autoRev="1" fill="hold">
                                              <p:stCondLst>
                                                <p:cond delay="0"/>
                                              </p:stCondLst>
                                            </p:cTn>
                                            <p:tgtEl>
                                              <p:spTgt spid="41"/>
                                            </p:tgtEl>
                                            <p:attrNameLst>
                                              <p:attrName>r</p:attrName>
                                            </p:attrNameLst>
                                          </p:cBhvr>
                                        </p:animRot>
                                      </p:childTnLst>
                                    </p:cTn>
                                  </p:par>
                                </p:childTnLst>
                              </p:cTn>
                            </p:par>
                            <p:par>
                              <p:cTn id="36" fill="hold">
                                <p:stCondLst>
                                  <p:cond delay="2490"/>
                                </p:stCondLst>
                                <p:childTnLst>
                                  <p:par>
                                    <p:cTn id="37" presetID="16" presetClass="entr" presetSubtype="37"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arn(outVertical)">
                                          <p:cBhvr>
                                            <p:cTn id="39" dur="500"/>
                                            <p:tgtEl>
                                              <p:spTgt spid="43"/>
                                            </p:tgtEl>
                                          </p:cBhvr>
                                        </p:animEffect>
                                      </p:childTnLst>
                                    </p:cTn>
                                  </p:par>
                                </p:childTnLst>
                              </p:cTn>
                            </p:par>
                            <p:par>
                              <p:cTn id="40" fill="hold">
                                <p:stCondLst>
                                  <p:cond delay="2990"/>
                                </p:stCondLst>
                                <p:childTnLst>
                                  <p:par>
                                    <p:cTn id="41" presetID="2" presetClass="entr" presetSubtype="1"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0-#ppt_h/2"/>
                                              </p:val>
                                            </p:tav>
                                            <p:tav tm="100000">
                                              <p:val>
                                                <p:strVal val="#ppt_y"/>
                                              </p:val>
                                            </p:tav>
                                          </p:tavLst>
                                        </p:anim>
                                      </p:childTnLst>
                                    </p:cTn>
                                  </p:par>
                                </p:childTnLst>
                              </p:cTn>
                            </p:par>
                            <p:par>
                              <p:cTn id="45" fill="hold">
                                <p:stCondLst>
                                  <p:cond delay="349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44"/>
                                            </p:tgtEl>
                                            <p:attrNameLst>
                                              <p:attrName>style.visibility</p:attrName>
                                            </p:attrNameLst>
                                          </p:cBhvr>
                                          <p:to>
                                            <p:strVal val="visible"/>
                                          </p:to>
                                        </p:set>
                                        <p:animEffect transition="in" filter="wipe(left)">
                                          <p:cBhvr>
                                            <p:cTn id="48" dur="100"/>
                                            <p:tgtEl>
                                              <p:spTgt spid="44"/>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44"/>
                                            </p:tgtEl>
                                          </p:cBhvr>
                                          <p:to x="80000" y="100000"/>
                                        </p:animScale>
                                        <p:anim by="(#ppt_w*0.10)" calcmode="lin" valueType="num">
                                          <p:cBhvr>
                                            <p:cTn id="51" dur="50" autoRev="1" fill="hold">
                                              <p:stCondLst>
                                                <p:cond delay="0"/>
                                              </p:stCondLst>
                                            </p:cTn>
                                            <p:tgtEl>
                                              <p:spTgt spid="44"/>
                                            </p:tgtEl>
                                            <p:attrNameLst>
                                              <p:attrName>ppt_x</p:attrName>
                                            </p:attrNameLst>
                                          </p:cBhvr>
                                        </p:anim>
                                        <p:anim by="(-#ppt_w*0.10)" calcmode="lin" valueType="num">
                                          <p:cBhvr>
                                            <p:cTn id="52" dur="50" autoRev="1" fill="hold">
                                              <p:stCondLst>
                                                <p:cond delay="0"/>
                                              </p:stCondLst>
                                            </p:cTn>
                                            <p:tgtEl>
                                              <p:spTgt spid="44"/>
                                            </p:tgtEl>
                                            <p:attrNameLst>
                                              <p:attrName>ppt_y</p:attrName>
                                            </p:attrNameLst>
                                          </p:cBhvr>
                                        </p:anim>
                                        <p:animRot by="-480000">
                                          <p:cBhvr>
                                            <p:cTn id="53" dur="50" autoRev="1" fill="hold">
                                              <p:stCondLst>
                                                <p:cond delay="0"/>
                                              </p:stCondLst>
                                            </p:cTn>
                                            <p:tgtEl>
                                              <p:spTgt spid="44"/>
                                            </p:tgtEl>
                                            <p:attrNameLst>
                                              <p:attrName>r</p:attrName>
                                            </p:attrNameLst>
                                          </p:cBhvr>
                                        </p:animRot>
                                      </p:childTnLst>
                                    </p:cTn>
                                  </p:par>
                                </p:childTnLst>
                              </p:cTn>
                            </p:par>
                            <p:par>
                              <p:cTn id="54" fill="hold">
                                <p:stCondLst>
                                  <p:cond delay="3950"/>
                                </p:stCondLst>
                                <p:childTnLst>
                                  <p:par>
                                    <p:cTn id="55" presetID="16" presetClass="entr" presetSubtype="37"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outVertical)">
                                          <p:cBhvr>
                                            <p:cTn id="57" dur="500"/>
                                            <p:tgtEl>
                                              <p:spTgt spid="46"/>
                                            </p:tgtEl>
                                          </p:cBhvr>
                                        </p:animEffect>
                                      </p:childTnLst>
                                    </p:cTn>
                                  </p:par>
                                </p:childTnLst>
                              </p:cTn>
                            </p:par>
                            <p:par>
                              <p:cTn id="58" fill="hold">
                                <p:stCondLst>
                                  <p:cond delay="4450"/>
                                </p:stCondLst>
                                <p:childTnLst>
                                  <p:par>
                                    <p:cTn id="59" presetID="2" presetClass="entr" presetSubtype="1"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0-#ppt_h/2"/>
                                              </p:val>
                                            </p:tav>
                                            <p:tav tm="100000">
                                              <p:val>
                                                <p:strVal val="#ppt_y"/>
                                              </p:val>
                                            </p:tav>
                                          </p:tavLst>
                                        </p:anim>
                                      </p:childTnLst>
                                    </p:cTn>
                                  </p:par>
                                </p:childTnLst>
                              </p:cTn>
                            </p:par>
                            <p:par>
                              <p:cTn id="63" fill="hold">
                                <p:stCondLst>
                                  <p:cond delay="495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7"/>
                                            </p:tgtEl>
                                            <p:attrNameLst>
                                              <p:attrName>style.visibility</p:attrName>
                                            </p:attrNameLst>
                                          </p:cBhvr>
                                          <p:to>
                                            <p:strVal val="visible"/>
                                          </p:to>
                                        </p:set>
                                        <p:animEffect transition="in" filter="wipe(left)">
                                          <p:cBhvr>
                                            <p:cTn id="66" dur="100"/>
                                            <p:tgtEl>
                                              <p:spTgt spid="47"/>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7"/>
                                            </p:tgtEl>
                                          </p:cBhvr>
                                          <p:to x="80000" y="100000"/>
                                        </p:animScale>
                                        <p:anim by="(#ppt_w*0.10)" calcmode="lin" valueType="num">
                                          <p:cBhvr>
                                            <p:cTn id="69" dur="50" autoRev="1" fill="hold">
                                              <p:stCondLst>
                                                <p:cond delay="0"/>
                                              </p:stCondLst>
                                            </p:cTn>
                                            <p:tgtEl>
                                              <p:spTgt spid="47"/>
                                            </p:tgtEl>
                                            <p:attrNameLst>
                                              <p:attrName>ppt_x</p:attrName>
                                            </p:attrNameLst>
                                          </p:cBhvr>
                                        </p:anim>
                                        <p:anim by="(-#ppt_w*0.10)" calcmode="lin" valueType="num">
                                          <p:cBhvr>
                                            <p:cTn id="70" dur="50" autoRev="1" fill="hold">
                                              <p:stCondLst>
                                                <p:cond delay="0"/>
                                              </p:stCondLst>
                                            </p:cTn>
                                            <p:tgtEl>
                                              <p:spTgt spid="47"/>
                                            </p:tgtEl>
                                            <p:attrNameLst>
                                              <p:attrName>ppt_y</p:attrName>
                                            </p:attrNameLst>
                                          </p:cBhvr>
                                        </p:anim>
                                        <p:animRot by="-480000">
                                          <p:cBhvr>
                                            <p:cTn id="71" dur="50" autoRev="1" fill="hold">
                                              <p:stCondLst>
                                                <p:cond delay="0"/>
                                              </p:stCondLst>
                                            </p:cTn>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1" grpId="0"/>
          <p:bldP spid="41" grpId="1"/>
          <p:bldP spid="42" grpId="0" animBg="1"/>
          <p:bldP spid="43" grpId="0" animBg="1"/>
          <p:bldP spid="44" grpId="0"/>
          <p:bldP spid="44" grpId="1"/>
          <p:bldP spid="45" grpId="0" animBg="1"/>
          <p:bldP spid="46" grpId="0" animBg="1"/>
          <p:bldP spid="47" grpId="0"/>
          <p:bldP spid="47"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可信度体系</a:t>
            </a:r>
            <a:endParaRPr lang="zh-CN" altLang="en-US" sz="2000" b="1" dirty="0" smtClean="0">
              <a:solidFill>
                <a:schemeClr val="tx1">
                  <a:lumMod val="75000"/>
                  <a:lumOff val="2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20371518"/>
              </p:ext>
            </p:extLst>
          </p:nvPr>
        </p:nvGraphicFramePr>
        <p:xfrm>
          <a:off x="827581" y="987572"/>
          <a:ext cx="7416826" cy="3672410"/>
        </p:xfrm>
        <a:graphic>
          <a:graphicData uri="http://schemas.openxmlformats.org/drawingml/2006/table">
            <a:tbl>
              <a:tblPr firstRow="1" firstCol="1" bandRow="1">
                <a:tableStyleId>{5C22544A-7EE6-4342-B048-85BDC9FD1C3A}</a:tableStyleId>
              </a:tblPr>
              <a:tblGrid>
                <a:gridCol w="3708413"/>
                <a:gridCol w="3708413"/>
              </a:tblGrid>
              <a:tr h="734482">
                <a:tc>
                  <a:txBody>
                    <a:bodyPr/>
                    <a:lstStyle/>
                    <a:p>
                      <a:pPr algn="just">
                        <a:lnSpc>
                          <a:spcPct val="150000"/>
                        </a:lnSpc>
                        <a:spcAft>
                          <a:spcPts val="0"/>
                        </a:spcAft>
                      </a:pPr>
                      <a:r>
                        <a:rPr lang="zh-CN" sz="1800" kern="100" dirty="0">
                          <a:effectLst/>
                        </a:rPr>
                        <a:t>非常不满意，各方面都很差</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1800" kern="100" dirty="0" smtClean="0">
                          <a:effectLst/>
                        </a:rPr>
                        <a:t>★</a:t>
                      </a:r>
                      <a:r>
                        <a:rPr lang="zh-CN" sz="1800" kern="100" dirty="0" smtClean="0">
                          <a:effectLst/>
                        </a:rPr>
                        <a:t>☆☆☆☆</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4482">
                <a:tc>
                  <a:txBody>
                    <a:bodyPr/>
                    <a:lstStyle/>
                    <a:p>
                      <a:pPr algn="just">
                        <a:lnSpc>
                          <a:spcPct val="150000"/>
                        </a:lnSpc>
                        <a:spcAft>
                          <a:spcPts val="0"/>
                        </a:spcAft>
                      </a:pPr>
                      <a:r>
                        <a:rPr lang="zh-CN" sz="1800" kern="100">
                          <a:effectLst/>
                        </a:rPr>
                        <a:t>不满意，比较差</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4482">
                <a:tc>
                  <a:txBody>
                    <a:bodyPr/>
                    <a:lstStyle/>
                    <a:p>
                      <a:pPr algn="just">
                        <a:lnSpc>
                          <a:spcPct val="150000"/>
                        </a:lnSpc>
                        <a:spcAft>
                          <a:spcPts val="0"/>
                        </a:spcAft>
                      </a:pPr>
                      <a:r>
                        <a:rPr lang="zh-CN" sz="1800" kern="100">
                          <a:effectLst/>
                        </a:rPr>
                        <a:t>一般，需要改善</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4482">
                <a:tc>
                  <a:txBody>
                    <a:bodyPr/>
                    <a:lstStyle/>
                    <a:p>
                      <a:pPr algn="just">
                        <a:lnSpc>
                          <a:spcPct val="150000"/>
                        </a:lnSpc>
                        <a:spcAft>
                          <a:spcPts val="0"/>
                        </a:spcAft>
                      </a:pPr>
                      <a:r>
                        <a:rPr lang="zh-CN" sz="1800" kern="100">
                          <a:effectLst/>
                        </a:rPr>
                        <a:t>比较满意，但仍可改善</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4482">
                <a:tc>
                  <a:txBody>
                    <a:bodyPr/>
                    <a:lstStyle/>
                    <a:p>
                      <a:pPr algn="just">
                        <a:lnSpc>
                          <a:spcPct val="150000"/>
                        </a:lnSpc>
                        <a:spcAft>
                          <a:spcPts val="0"/>
                        </a:spcAft>
                      </a:pPr>
                      <a:r>
                        <a:rPr lang="zh-CN" sz="1800" kern="100">
                          <a:effectLst/>
                        </a:rPr>
                        <a:t>非常满意，无可挑剔</a:t>
                      </a:r>
                      <a:endParaRPr 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68140519"/>
      </p:ext>
    </p:extLst>
  </p:cSld>
  <p:clrMapOvr>
    <a:masterClrMapping/>
  </p:clrMapOvr>
  <mc:AlternateContent xmlns:mc="http://schemas.openxmlformats.org/markup-compatibility/2006">
    <mc:Choice xmlns:p14="http://schemas.microsoft.com/office/powerpoint/2010/main" Requires="p14">
      <p:transition spd="slow" p14:dur="1100" advClick="0">
        <p14:switch dir="l"/>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可信度体系</a:t>
            </a:r>
            <a:endParaRPr lang="zh-CN" altLang="en-US" sz="2000" b="1" dirty="0" smtClean="0">
              <a:solidFill>
                <a:schemeClr val="tx1">
                  <a:lumMod val="75000"/>
                  <a:lumOff val="25000"/>
                </a:schemeClr>
              </a:solidFill>
            </a:endParaRPr>
          </a:p>
        </p:txBody>
      </p:sp>
      <p:grpSp>
        <p:nvGrpSpPr>
          <p:cNvPr id="2" name="Group 1"/>
          <p:cNvGrpSpPr/>
          <p:nvPr/>
        </p:nvGrpSpPr>
        <p:grpSpPr>
          <a:xfrm>
            <a:off x="0" y="1203598"/>
            <a:ext cx="9144000" cy="3063354"/>
            <a:chOff x="-1514950" y="518159"/>
            <a:chExt cx="11722672" cy="4180841"/>
          </a:xfrm>
        </p:grpSpPr>
        <p:pic>
          <p:nvPicPr>
            <p:cNvPr id="3" name="图片 1"/>
            <p:cNvPicPr/>
            <p:nvPr/>
          </p:nvPicPr>
          <p:blipFill>
            <a:blip r:embed="rId3" cstate="print">
              <a:extLst>
                <a:ext uri="{28A0092B-C50C-407E-A947-70E740481C1C}">
                  <a14:useLocalDpi xmlns:a14="http://schemas.microsoft.com/office/drawing/2010/main" val="0"/>
                </a:ext>
              </a:extLst>
            </a:blip>
            <a:stretch>
              <a:fillRect/>
            </a:stretch>
          </p:blipFill>
          <p:spPr>
            <a:xfrm>
              <a:off x="-1514950" y="518159"/>
              <a:ext cx="2340610" cy="4180841"/>
            </a:xfrm>
            <a:prstGeom prst="rect">
              <a:avLst/>
            </a:prstGeom>
          </p:spPr>
        </p:pic>
        <p:pic>
          <p:nvPicPr>
            <p:cNvPr id="4" name="图片 2"/>
            <p:cNvPicPr/>
            <p:nvPr/>
          </p:nvPicPr>
          <p:blipFill>
            <a:blip r:embed="rId4" cstate="print">
              <a:extLst>
                <a:ext uri="{28A0092B-C50C-407E-A947-70E740481C1C}">
                  <a14:useLocalDpi xmlns:a14="http://schemas.microsoft.com/office/drawing/2010/main" val="0"/>
                </a:ext>
              </a:extLst>
            </a:blip>
            <a:stretch>
              <a:fillRect/>
            </a:stretch>
          </p:blipFill>
          <p:spPr>
            <a:xfrm>
              <a:off x="806818" y="525778"/>
              <a:ext cx="2346960" cy="4172585"/>
            </a:xfrm>
            <a:prstGeom prst="rect">
              <a:avLst/>
            </a:prstGeom>
          </p:spPr>
        </p:pic>
        <p:pic>
          <p:nvPicPr>
            <p:cNvPr id="5" name="图片 3"/>
            <p:cNvPicPr/>
            <p:nvPr/>
          </p:nvPicPr>
          <p:blipFill>
            <a:blip r:embed="rId5" cstate="print">
              <a:extLst>
                <a:ext uri="{28A0092B-C50C-407E-A947-70E740481C1C}">
                  <a14:useLocalDpi xmlns:a14="http://schemas.microsoft.com/office/drawing/2010/main" val="0"/>
                </a:ext>
              </a:extLst>
            </a:blip>
            <a:stretch>
              <a:fillRect/>
            </a:stretch>
          </p:blipFill>
          <p:spPr>
            <a:xfrm>
              <a:off x="3137065" y="524344"/>
              <a:ext cx="2363991" cy="4168305"/>
            </a:xfrm>
            <a:prstGeom prst="rect">
              <a:avLst/>
            </a:prstGeom>
          </p:spPr>
        </p:pic>
        <p:pic>
          <p:nvPicPr>
            <p:cNvPr id="6" name="图片 4"/>
            <p:cNvPicPr/>
            <p:nvPr/>
          </p:nvPicPr>
          <p:blipFill>
            <a:blip r:embed="rId6" cstate="print">
              <a:extLst>
                <a:ext uri="{28A0092B-C50C-407E-A947-70E740481C1C}">
                  <a14:useLocalDpi xmlns:a14="http://schemas.microsoft.com/office/drawing/2010/main" val="0"/>
                </a:ext>
              </a:extLst>
            </a:blip>
            <a:stretch>
              <a:fillRect/>
            </a:stretch>
          </p:blipFill>
          <p:spPr>
            <a:xfrm>
              <a:off x="5498596" y="518159"/>
              <a:ext cx="2347595" cy="4174490"/>
            </a:xfrm>
            <a:prstGeom prst="rect">
              <a:avLst/>
            </a:prstGeom>
          </p:spPr>
        </p:pic>
        <p:pic>
          <p:nvPicPr>
            <p:cNvPr id="7" name="图片 5"/>
            <p:cNvPicPr/>
            <p:nvPr/>
          </p:nvPicPr>
          <p:blipFill>
            <a:blip r:embed="rId7" cstate="print">
              <a:extLst>
                <a:ext uri="{28A0092B-C50C-407E-A947-70E740481C1C}">
                  <a14:useLocalDpi xmlns:a14="http://schemas.microsoft.com/office/drawing/2010/main" val="0"/>
                </a:ext>
              </a:extLst>
            </a:blip>
            <a:stretch>
              <a:fillRect/>
            </a:stretch>
          </p:blipFill>
          <p:spPr>
            <a:xfrm>
              <a:off x="7845874" y="518159"/>
              <a:ext cx="2361848" cy="4174490"/>
            </a:xfrm>
            <a:prstGeom prst="rect">
              <a:avLst/>
            </a:prstGeom>
          </p:spPr>
        </p:pic>
      </p:grpSp>
    </p:spTree>
    <p:extLst>
      <p:ext uri="{BB962C8B-B14F-4D97-AF65-F5344CB8AC3E}">
        <p14:creationId xmlns:p14="http://schemas.microsoft.com/office/powerpoint/2010/main" val="3509518957"/>
      </p:ext>
    </p:extLst>
  </p:cSld>
  <p:clrMapOvr>
    <a:masterClrMapping/>
  </p:clrMapOvr>
  <mc:AlternateContent xmlns:mc="http://schemas.openxmlformats.org/markup-compatibility/2006">
    <mc:Choice xmlns:p14="http://schemas.microsoft.com/office/powerpoint/2010/main" Requires="p14">
      <p:transition spd="slow" p14:dur="1100" advClick="0">
        <p14:switch dir="l"/>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可信度体系</a:t>
            </a:r>
            <a:endParaRPr lang="zh-CN" altLang="en-US" sz="2000" b="1" dirty="0" smtClean="0">
              <a:solidFill>
                <a:schemeClr val="tx1">
                  <a:lumMod val="75000"/>
                  <a:lumOff val="25000"/>
                </a:schemeClr>
              </a:solidFill>
            </a:endParaRPr>
          </a:p>
        </p:txBody>
      </p:sp>
      <p:sp>
        <p:nvSpPr>
          <p:cNvPr id="2" name="Rectangle 1"/>
          <p:cNvSpPr/>
          <p:nvPr/>
        </p:nvSpPr>
        <p:spPr>
          <a:xfrm>
            <a:off x="179512" y="878106"/>
            <a:ext cx="8712968" cy="3924151"/>
          </a:xfrm>
          <a:prstGeom prst="rect">
            <a:avLst/>
          </a:prstGeom>
        </p:spPr>
        <p:txBody>
          <a:bodyPr wrap="square">
            <a:spAutoFit/>
          </a:bodyPr>
          <a:lstStyle/>
          <a:p>
            <a:pPr algn="just">
              <a:lnSpc>
                <a:spcPct val="150000"/>
              </a:lnSpc>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准则的定义</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：将乘客安全快捷的运送到目的地。用来度量司机服务质量的准则如下：道路熟悉程度、驾驶习惯、服务态度、车辆环境、是否是同一辆车</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准则的影响力</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：道路熟悉程度、驾驶习惯、服务态度、车辆环境、是否是同一辆车。</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、道路熟悉程度直接决定是否能尽早的把乘客运送到目的地。</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、驾驶习惯直接关系到乘客的乘车体验及安全。</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、服务态度直接关系到乘客的乘车体验。</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、车辆环境直接关系到乘车的乘车体验。</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、是否同一辆车直接关系到乘客的出行安全</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准则的清晰度</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：在订单生成时，司机和乘客都明确了解在这次交易中的各自职责。</a:t>
            </a:r>
            <a:endParaRPr 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通过影响力及清晰度，可以计算出可信度。</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1883364"/>
      </p:ext>
    </p:extLst>
  </p:cSld>
  <p:clrMapOvr>
    <a:masterClrMapping/>
  </p:clrMapOvr>
  <mc:AlternateContent xmlns:mc="http://schemas.openxmlformats.org/markup-compatibility/2006">
    <mc:Choice xmlns:p14="http://schemas.microsoft.com/office/powerpoint/2010/main" Requires="p14">
      <p:transition spd="slow" p14:dur="1100" advClick="0">
        <p14:switch dir="l"/>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信誉体系</a:t>
            </a:r>
            <a:endParaRPr lang="zh-CN" altLang="en-US" sz="2000" b="1" dirty="0" smtClean="0">
              <a:solidFill>
                <a:schemeClr val="tx1">
                  <a:lumMod val="75000"/>
                  <a:lumOff val="25000"/>
                </a:schemeClr>
              </a:solidFill>
            </a:endParaRPr>
          </a:p>
        </p:txBody>
      </p:sp>
      <p:sp>
        <p:nvSpPr>
          <p:cNvPr id="2" name="Rectangle 1"/>
          <p:cNvSpPr/>
          <p:nvPr/>
        </p:nvSpPr>
        <p:spPr>
          <a:xfrm>
            <a:off x="313069" y="992472"/>
            <a:ext cx="8363387" cy="2771015"/>
          </a:xfrm>
          <a:prstGeom prst="rect">
            <a:avLst/>
          </a:prstGeom>
        </p:spPr>
        <p:txBody>
          <a:bodyPr wrap="square">
            <a:spAutoFit/>
          </a:bodyPr>
          <a:lstStyle/>
          <a:p>
            <a:pPr algn="just">
              <a:lnSpc>
                <a:spcPct val="107000"/>
              </a:lnSpc>
              <a:spcAft>
                <a:spcPts val="80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荣誉技术</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是指在面向服务的分布式环境下，以计算机作为媒介，搜集由交易者或业务供应商提供的产品信息和服务质量信息</a:t>
            </a:r>
            <a:r>
              <a:rPr lang="zh-CN" altLang="en-US"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7000"/>
              </a:lnSpc>
              <a:spcAft>
                <a:spcPts val="80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荣</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誉体系</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在消费者已经决定购买产品或服务时，鼓励消费者运用某些质量评估准则度量所得的信息来评价产品或服务的品牌质量，消费者通过这些信息做出是否购买产品或服务的决定。它从产品和服务的可靠性和信誉角度出发，向消费者做出推荐，帮助他们做出正确的消费决定。</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2403896676"/>
      </p:ext>
    </p:extLst>
  </p:cSld>
  <p:clrMapOvr>
    <a:masterClrMapping/>
  </p:clrMapOvr>
  <p:transition spd="slow" advClick="0">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313069" y="58298"/>
            <a:ext cx="2386723" cy="430374"/>
          </a:xfrm>
          <a:prstGeom prst="rect">
            <a:avLst/>
          </a:prstGeom>
          <a:noFill/>
        </p:spPr>
        <p:txBody>
          <a:bodyPr wrap="square" rtlCol="0">
            <a:spAutoFit/>
          </a:bodyPr>
          <a:lstStyle/>
          <a:p>
            <a:pPr>
              <a:lnSpc>
                <a:spcPct val="120000"/>
              </a:lnSpc>
            </a:pPr>
            <a:r>
              <a:rPr lang="zh-CN" altLang="en-US" sz="2000" b="1" dirty="0" smtClean="0">
                <a:solidFill>
                  <a:schemeClr val="tx1">
                    <a:lumMod val="75000"/>
                    <a:lumOff val="25000"/>
                  </a:schemeClr>
                </a:solidFill>
              </a:rPr>
              <a:t>信誉体系</a:t>
            </a:r>
            <a:endParaRPr lang="zh-CN" altLang="en-US" sz="2000" b="1" dirty="0" smtClean="0">
              <a:solidFill>
                <a:schemeClr val="tx1">
                  <a:lumMod val="75000"/>
                  <a:lumOff val="25000"/>
                </a:schemeClr>
              </a:solidFill>
            </a:endParaRPr>
          </a:p>
        </p:txBody>
      </p:sp>
      <p:pic>
        <p:nvPicPr>
          <p:cNvPr id="4" name="Picture 3"/>
          <p:cNvPicPr>
            <a:picLocks noChangeAspect="1"/>
          </p:cNvPicPr>
          <p:nvPr/>
        </p:nvPicPr>
        <p:blipFill>
          <a:blip r:embed="rId3"/>
          <a:stretch>
            <a:fillRect/>
          </a:stretch>
        </p:blipFill>
        <p:spPr>
          <a:xfrm>
            <a:off x="2699792" y="699542"/>
            <a:ext cx="3038095" cy="3847619"/>
          </a:xfrm>
          <a:prstGeom prst="rect">
            <a:avLst/>
          </a:prstGeom>
        </p:spPr>
      </p:pic>
      <p:sp>
        <p:nvSpPr>
          <p:cNvPr id="5" name="Rectangle 4"/>
          <p:cNvSpPr/>
          <p:nvPr/>
        </p:nvSpPr>
        <p:spPr>
          <a:xfrm>
            <a:off x="949226" y="2591477"/>
            <a:ext cx="1569660" cy="369332"/>
          </a:xfrm>
          <a:prstGeom prst="rect">
            <a:avLst/>
          </a:prstGeom>
        </p:spPr>
        <p:txBody>
          <a:bodyPr wrap="none">
            <a:spAutoFit/>
          </a:bodyPr>
          <a:lstStyle/>
          <a:p>
            <a:r>
              <a:rPr lang="zh-CN" altLang="en-US" b="1" kern="100" dirty="0" smtClean="0">
                <a:latin typeface="微软雅黑" panose="020B0503020204020204" pitchFamily="34" charset="-122"/>
                <a:ea typeface="微软雅黑" panose="020B0503020204020204" pitchFamily="34" charset="-122"/>
                <a:cs typeface="Times New Roman" panose="02020603050405020304" pitchFamily="18" charset="0"/>
              </a:rPr>
              <a:t>服务信</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誉评级</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1442362"/>
      </p:ext>
    </p:extLst>
  </p:cSld>
  <p:clrMapOvr>
    <a:masterClrMapping/>
  </p:clrMapOvr>
  <p:transition spd="slow" advClick="0">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TotalTime>
  <Words>1066</Words>
  <Application>Microsoft Office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宋体</vt:lpstr>
      <vt:lpstr>微软雅黑</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Victor</cp:lastModifiedBy>
  <cp:revision>192</cp:revision>
  <dcterms:created xsi:type="dcterms:W3CDTF">2014-12-16T06:14:24Z</dcterms:created>
  <dcterms:modified xsi:type="dcterms:W3CDTF">2016-05-15T03:42:06Z</dcterms:modified>
</cp:coreProperties>
</file>